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0" r:id="rId2"/>
    <p:sldId id="256" r:id="rId3"/>
    <p:sldId id="257" r:id="rId4"/>
    <p:sldId id="281" r:id="rId5"/>
    <p:sldId id="279" r:id="rId6"/>
    <p:sldId id="282" r:id="rId7"/>
    <p:sldId id="284" r:id="rId8"/>
    <p:sldId id="285" r:id="rId9"/>
    <p:sldId id="286" r:id="rId10"/>
    <p:sldId id="287" r:id="rId11"/>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84CC"/>
    <a:srgbClr val="03136A"/>
    <a:srgbClr val="35759D"/>
    <a:srgbClr val="35B19D"/>
    <a:srgbClr val="000000"/>
    <a:srgbClr val="FFFF00"/>
    <a:srgbClr val="282828"/>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71" autoAdjust="0"/>
    <p:restoredTop sz="95596" autoAdjust="0"/>
  </p:normalViewPr>
  <p:slideViewPr>
    <p:cSldViewPr>
      <p:cViewPr>
        <p:scale>
          <a:sx n="78" d="100"/>
          <a:sy n="78" d="100"/>
        </p:scale>
        <p:origin x="804" y="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BF16C20-3369-438C-AB81-03512C8DC003}" type="slidenum">
              <a:rPr lang="en-US"/>
              <a:pPr/>
              <a:t>‹N°›</a:t>
            </a:fld>
            <a:endParaRPr lang="en-US"/>
          </a:p>
        </p:txBody>
      </p:sp>
    </p:spTree>
    <p:extLst>
      <p:ext uri="{BB962C8B-B14F-4D97-AF65-F5344CB8AC3E}">
        <p14:creationId xmlns:p14="http://schemas.microsoft.com/office/powerpoint/2010/main" val="395913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CC77E1-1E4C-496E-9DDB-97931131122B}" type="slidenum">
              <a:rPr lang="en-US"/>
              <a:pPr/>
              <a:t>2</a:t>
            </a:fld>
            <a:endParaRPr lang="en-US"/>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val="1094154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EA6E31-A817-4ED9-AA74-0FFB48554947}" type="slidenum">
              <a:rPr lang="en-US"/>
              <a:pPr/>
              <a:t>3</a:t>
            </a:fld>
            <a:endParaRPr lang="en-US"/>
          </a:p>
        </p:txBody>
      </p:sp>
      <p:sp>
        <p:nvSpPr>
          <p:cNvPr id="112642" name="Rectangle 2"/>
          <p:cNvSpPr>
            <a:spLocks noRo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val="2107443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88D0FA-E05F-486B-8776-3E4655EFB424}" type="slidenum">
              <a:rPr lang="en-US"/>
              <a:pPr/>
              <a:t>5</a:t>
            </a:fld>
            <a:endParaRPr lang="en-US"/>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val="29728038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61950" y="295275"/>
            <a:ext cx="8382000" cy="70485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algn="ctr">
              <a:defRPr/>
            </a:lvl1pPr>
          </a:lstStyle>
          <a:p>
            <a:pPr lvl="0"/>
            <a:r>
              <a:rPr lang="fr-FR" noProof="0" smtClean="0"/>
              <a:t>Modifiez le style du titre</a:t>
            </a:r>
            <a:endParaRPr lang="en-US" noProof="0" smtClean="0"/>
          </a:p>
        </p:txBody>
      </p:sp>
      <p:sp>
        <p:nvSpPr>
          <p:cNvPr id="3075" name="Rectangle 3"/>
          <p:cNvSpPr>
            <a:spLocks noGrp="1" noChangeArrowheads="1"/>
          </p:cNvSpPr>
          <p:nvPr>
            <p:ph type="subTitle" idx="1"/>
          </p:nvPr>
        </p:nvSpPr>
        <p:spPr>
          <a:xfrm>
            <a:off x="361950" y="1057275"/>
            <a:ext cx="8382000" cy="45720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marL="0" indent="0" algn="ctr">
              <a:buFontTx/>
              <a:buNone/>
              <a:defRPr sz="2800"/>
            </a:lvl1pPr>
          </a:lstStyle>
          <a:p>
            <a:pPr lvl="0"/>
            <a:r>
              <a:rPr lang="fr-FR" noProof="0" smtClean="0"/>
              <a:t>Modifiez le style des sous-titres du masque</a:t>
            </a:r>
            <a:endParaRPr lang="en-US"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872272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10350" y="122238"/>
            <a:ext cx="2152650" cy="5653087"/>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52400" y="122238"/>
            <a:ext cx="6305550" cy="565308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473963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791382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Tree>
    <p:extLst>
      <p:ext uri="{BB962C8B-B14F-4D97-AF65-F5344CB8AC3E}">
        <p14:creationId xmlns:p14="http://schemas.microsoft.com/office/powerpoint/2010/main" val="2495360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066800" y="1905000"/>
            <a:ext cx="3581400" cy="38703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800600" y="1905000"/>
            <a:ext cx="3581400" cy="38703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792461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8109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1057915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9543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Tree>
    <p:extLst>
      <p:ext uri="{BB962C8B-B14F-4D97-AF65-F5344CB8AC3E}">
        <p14:creationId xmlns:p14="http://schemas.microsoft.com/office/powerpoint/2010/main" val="411918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Tree>
    <p:extLst>
      <p:ext uri="{BB962C8B-B14F-4D97-AF65-F5344CB8AC3E}">
        <p14:creationId xmlns:p14="http://schemas.microsoft.com/office/powerpoint/2010/main" val="2600175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22238"/>
            <a:ext cx="86106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smtClean="0"/>
              <a:t>Modifiez le style du titre</a:t>
            </a:r>
            <a:endParaRPr lang="en-US" smtClean="0"/>
          </a:p>
        </p:txBody>
      </p:sp>
      <p:sp>
        <p:nvSpPr>
          <p:cNvPr id="1027" name="Rectangle 3"/>
          <p:cNvSpPr>
            <a:spLocks noGrp="1" noChangeArrowheads="1"/>
          </p:cNvSpPr>
          <p:nvPr>
            <p:ph type="body" idx="1"/>
          </p:nvPr>
        </p:nvSpPr>
        <p:spPr bwMode="auto">
          <a:xfrm>
            <a:off x="1066800" y="1905000"/>
            <a:ext cx="7315200" cy="387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anose="020B0604020202020204" pitchFamily="34" charset="0"/>
        </a:defRPr>
      </a:lvl2pPr>
      <a:lvl3pPr algn="l" rtl="0" eaLnBrk="1" fontAlgn="base" hangingPunct="1">
        <a:spcBef>
          <a:spcPct val="0"/>
        </a:spcBef>
        <a:spcAft>
          <a:spcPct val="0"/>
        </a:spcAft>
        <a:defRPr sz="4400">
          <a:solidFill>
            <a:schemeClr val="bg1"/>
          </a:solidFill>
          <a:latin typeface="Microsoft Sans Serif" panose="020B0604020202020204" pitchFamily="34" charset="0"/>
        </a:defRPr>
      </a:lvl3pPr>
      <a:lvl4pPr algn="l" rtl="0" eaLnBrk="1" fontAlgn="base" hangingPunct="1">
        <a:spcBef>
          <a:spcPct val="0"/>
        </a:spcBef>
        <a:spcAft>
          <a:spcPct val="0"/>
        </a:spcAft>
        <a:defRPr sz="4400">
          <a:solidFill>
            <a:schemeClr val="bg1"/>
          </a:solidFill>
          <a:latin typeface="Microsoft Sans Serif" panose="020B0604020202020204" pitchFamily="34" charset="0"/>
        </a:defRPr>
      </a:lvl4pPr>
      <a:lvl5pPr algn="l" rtl="0" eaLnBrk="1" fontAlgn="base" hangingPunct="1">
        <a:spcBef>
          <a:spcPct val="0"/>
        </a:spcBef>
        <a:spcAft>
          <a:spcPct val="0"/>
        </a:spcAft>
        <a:defRPr sz="4400">
          <a:solidFill>
            <a:schemeClr val="bg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bg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bg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bg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bg1"/>
          </a:solidFill>
          <a:latin typeface="Microsoft Sans Serif"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bg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bg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bg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692696"/>
            <a:ext cx="8610600" cy="715962"/>
          </a:xfrm>
        </p:spPr>
        <p:txBody>
          <a:bodyPr/>
          <a:lstStyle/>
          <a:p>
            <a:pPr algn="ctr"/>
            <a:r>
              <a:rPr lang="ar-DZ" dirty="0" smtClean="0"/>
              <a:t>جامعة محمد </a:t>
            </a:r>
            <a:r>
              <a:rPr lang="ar-DZ" dirty="0" err="1" smtClean="0"/>
              <a:t>خيضر_بسكرة</a:t>
            </a:r>
            <a:r>
              <a:rPr lang="ar-DZ" dirty="0" smtClean="0"/>
              <a:t>_</a:t>
            </a:r>
            <a:br>
              <a:rPr lang="ar-DZ" dirty="0" smtClean="0"/>
            </a:br>
            <a:endParaRPr lang="fr-FR" dirty="0"/>
          </a:p>
        </p:txBody>
      </p:sp>
      <p:sp>
        <p:nvSpPr>
          <p:cNvPr id="3" name="Espace réservé du contenu 2"/>
          <p:cNvSpPr>
            <a:spLocks noGrp="1"/>
          </p:cNvSpPr>
          <p:nvPr>
            <p:ph idx="1"/>
          </p:nvPr>
        </p:nvSpPr>
        <p:spPr>
          <a:xfrm>
            <a:off x="971228" y="1408658"/>
            <a:ext cx="7315200" cy="3870325"/>
          </a:xfrm>
        </p:spPr>
        <p:txBody>
          <a:bodyPr/>
          <a:lstStyle/>
          <a:p>
            <a:pPr algn="ctr"/>
            <a:r>
              <a:rPr lang="ar-DZ" b="1" dirty="0" smtClean="0">
                <a:solidFill>
                  <a:srgbClr val="FF0000"/>
                </a:solidFill>
              </a:rPr>
              <a:t>بحث حول التعويضات الدولية </a:t>
            </a:r>
          </a:p>
          <a:p>
            <a:endParaRPr lang="ar-DZ" dirty="0" smtClean="0"/>
          </a:p>
          <a:p>
            <a:r>
              <a:rPr lang="ar-DZ" sz="2000" b="1" u="sng" dirty="0" smtClean="0"/>
              <a:t>تحت اشراف الأستاذة: أقطي</a:t>
            </a:r>
          </a:p>
          <a:p>
            <a:endParaRPr lang="ar-DZ" dirty="0" smtClean="0"/>
          </a:p>
          <a:p>
            <a:pPr algn="r"/>
            <a:r>
              <a:rPr lang="ar-DZ" sz="2000" b="1" dirty="0" smtClean="0"/>
              <a:t>إعداد :</a:t>
            </a:r>
          </a:p>
          <a:p>
            <a:pPr algn="r"/>
            <a:r>
              <a:rPr lang="ar-DZ" sz="2000" b="1" dirty="0" smtClean="0"/>
              <a:t>بن وطاس محمد الصالح </a:t>
            </a:r>
          </a:p>
          <a:p>
            <a:pPr algn="r"/>
            <a:r>
              <a:rPr lang="ar-DZ" sz="2000" b="1" dirty="0" smtClean="0"/>
              <a:t>بوعلام بلال</a:t>
            </a:r>
          </a:p>
          <a:p>
            <a:pPr algn="r"/>
            <a:r>
              <a:rPr lang="ar-DZ" sz="2000" b="1" dirty="0" smtClean="0"/>
              <a:t>عصام بن براهيم</a:t>
            </a:r>
          </a:p>
          <a:p>
            <a:pPr algn="r"/>
            <a:r>
              <a:rPr lang="ar-DZ" sz="2000" b="1" dirty="0" smtClean="0"/>
              <a:t>باشا عبد الوهاب</a:t>
            </a:r>
            <a:endParaRPr lang="fr-FR" sz="2000" b="1" dirty="0"/>
          </a:p>
        </p:txBody>
      </p:sp>
    </p:spTree>
    <p:extLst>
      <p:ext uri="{BB962C8B-B14F-4D97-AF65-F5344CB8AC3E}">
        <p14:creationId xmlns:p14="http://schemas.microsoft.com/office/powerpoint/2010/main" val="2317692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b="1" dirty="0" smtClean="0">
                <a:solidFill>
                  <a:schemeClr val="bg2"/>
                </a:solidFill>
              </a:rPr>
              <a:t>خلاصة</a:t>
            </a:r>
            <a:endParaRPr lang="fr-FR" b="1" dirty="0">
              <a:solidFill>
                <a:schemeClr val="bg2"/>
              </a:solidFill>
            </a:endParaRPr>
          </a:p>
        </p:txBody>
      </p:sp>
      <p:sp>
        <p:nvSpPr>
          <p:cNvPr id="3" name="Espace réservé du contenu 2"/>
          <p:cNvSpPr>
            <a:spLocks noGrp="1"/>
          </p:cNvSpPr>
          <p:nvPr>
            <p:ph idx="1"/>
          </p:nvPr>
        </p:nvSpPr>
        <p:spPr>
          <a:xfrm>
            <a:off x="827584" y="1157537"/>
            <a:ext cx="7465640" cy="5700463"/>
          </a:xfrm>
        </p:spPr>
        <p:txBody>
          <a:bodyPr/>
          <a:lstStyle/>
          <a:p>
            <a:pPr algn="r"/>
            <a:r>
              <a:rPr lang="ar-DZ" dirty="0" smtClean="0"/>
              <a:t>تتعدد طرق حساب التعويضات الدولية نظرا لتعدد العلاوات التي يحصل عليها المغترب من جهة والعوامل المؤثرة في كل طريقة من جهة أخرى مثل</a:t>
            </a:r>
          </a:p>
          <a:p>
            <a:pPr algn="r"/>
            <a:r>
              <a:rPr lang="ar-DZ" dirty="0" smtClean="0"/>
              <a:t>طبيعة الصناعة والمحيط الذي تنشط فيه الشركة، ولكل طريقة (التعويض حسب البلد الأم، التعويض حسب البلد المضيف، والتعويض حسب الإقليم) لــــه </a:t>
            </a:r>
          </a:p>
          <a:p>
            <a:pPr algn="r"/>
            <a:r>
              <a:rPr lang="ar-DZ" dirty="0" smtClean="0"/>
              <a:t>مجموعة إيجابيات وسلبيات. وما يزيد من تعقد </a:t>
            </a:r>
            <a:r>
              <a:rPr lang="ar-DZ" dirty="0" err="1" smtClean="0"/>
              <a:t>إستراتيجية</a:t>
            </a:r>
            <a:r>
              <a:rPr lang="ar-DZ" dirty="0" smtClean="0"/>
              <a:t> التعويضات هو ارتباطها بالثقافة المحلية، ولقد حاولت العديد من النظريات تفسير </a:t>
            </a:r>
            <a:r>
              <a:rPr lang="ar-DZ" dirty="0" err="1" smtClean="0"/>
              <a:t>إستراتيجية</a:t>
            </a:r>
            <a:r>
              <a:rPr lang="ar-DZ" dirty="0" smtClean="0"/>
              <a:t> التعويضات الدولية هما نظرية الوكالة </a:t>
            </a:r>
            <a:endParaRPr lang="fr-FR" dirty="0"/>
          </a:p>
        </p:txBody>
      </p:sp>
    </p:spTree>
    <p:extLst>
      <p:ext uri="{BB962C8B-B14F-4D97-AF65-F5344CB8AC3E}">
        <p14:creationId xmlns:p14="http://schemas.microsoft.com/office/powerpoint/2010/main" val="3721984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lstStyle/>
          <a:p>
            <a:r>
              <a:rPr lang="ar-DZ" dirty="0" smtClean="0"/>
              <a:t>مقدمة :</a:t>
            </a:r>
            <a:endParaRPr lang="ru-RU" dirty="0"/>
          </a:p>
        </p:txBody>
      </p:sp>
      <p:sp>
        <p:nvSpPr>
          <p:cNvPr id="2053" name="Rectangle 5"/>
          <p:cNvSpPr>
            <a:spLocks noGrp="1" noChangeArrowheads="1"/>
          </p:cNvSpPr>
          <p:nvPr>
            <p:ph type="subTitle" idx="1"/>
          </p:nvPr>
        </p:nvSpPr>
        <p:spPr>
          <a:xfrm>
            <a:off x="361950" y="1057274"/>
            <a:ext cx="8382000" cy="1291605"/>
          </a:xfrm>
        </p:spPr>
        <p:txBody>
          <a:bodyPr/>
          <a:lstStyle/>
          <a:p>
            <a:pPr algn="r" rtl="1"/>
            <a:r>
              <a:rPr lang="ar-DZ" b="1" dirty="0">
                <a:solidFill>
                  <a:schemeClr val="bg2"/>
                </a:solidFill>
              </a:rPr>
              <a:t> من الأمور الهامة في إدارة الموارد البشرية في الأعمال الدولية هو إعداد نظام وممارسات وحزمة تعويضات مغرية وجاذبة للمغتربين وتحقيق بعض الأهداف منها : جذب واستقطاب المرشحين المؤهلين وذوي الاهتمام بالعمل الدولي وتسهيل وتحريك ونقل المغتربين من فرع لآخر من المقر إلى الفروع، ومن الفروع إلى المقر</a:t>
            </a:r>
            <a:r>
              <a:rPr lang="ar-DZ" dirty="0"/>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1043608" y="980728"/>
            <a:ext cx="7109792" cy="4205635"/>
          </a:xfrm>
        </p:spPr>
        <p:txBody>
          <a:bodyPr/>
          <a:lstStyle/>
          <a:p>
            <a:pPr algn="r" rtl="1"/>
            <a:r>
              <a:rPr lang="ar-SA" sz="2400" dirty="0"/>
              <a:t>وفقًا لـ</a:t>
            </a:r>
            <a:r>
              <a:rPr lang="en-US" sz="2400" dirty="0"/>
              <a:t> Dale Yoder</a:t>
            </a:r>
            <a:r>
              <a:rPr lang="ar-SA" sz="2400" dirty="0"/>
              <a:t>، </a:t>
            </a:r>
            <a:r>
              <a:rPr lang="en-US" sz="2400" dirty="0"/>
              <a:t>“</a:t>
            </a:r>
            <a:r>
              <a:rPr lang="ar-SA" sz="2400" dirty="0"/>
              <a:t>التعويض يدفع للناس مقابل العمل</a:t>
            </a:r>
            <a:r>
              <a:rPr lang="en-US" sz="2400" dirty="0"/>
              <a:t>”.</a:t>
            </a:r>
            <a:endParaRPr lang="fr-FR" sz="2400" dirty="0"/>
          </a:p>
          <a:p>
            <a:pPr algn="r" rtl="1"/>
            <a:r>
              <a:rPr lang="en-US" sz="2400" dirty="0"/>
              <a:t>“</a:t>
            </a:r>
            <a:r>
              <a:rPr lang="ar-SA" sz="2400" dirty="0"/>
              <a:t>التعويض هو ما يحصل عليه الموظفون مقابل مساهمتهم في المنظمة.” – كيث ديفيس</a:t>
            </a:r>
            <a:endParaRPr lang="fr-FR" sz="2400" dirty="0"/>
          </a:p>
          <a:p>
            <a:pPr algn="r"/>
            <a:r>
              <a:rPr lang="ar-SA" sz="2400" dirty="0"/>
              <a:t>على حد تعبير إدوين ب. </a:t>
            </a:r>
            <a:r>
              <a:rPr lang="ar-SA" sz="2400" dirty="0" err="1"/>
              <a:t>فليبو</a:t>
            </a:r>
            <a:r>
              <a:rPr lang="ar-SA" sz="2400" dirty="0"/>
              <a:t>، “يُعرّف تعويض الوظيفة بأنه مكافأة كافية ومنصفة للموظفين مقابل مساهماتهم في أهداف المنظمة</a:t>
            </a:r>
            <a:r>
              <a:rPr lang="fr-FR" sz="2400" dirty="0"/>
              <a:t>.”</a:t>
            </a:r>
            <a:r>
              <a:rPr lang="fr-FR" sz="2400" b="1" dirty="0"/>
              <a:t> </a:t>
            </a:r>
            <a:endParaRPr lang="fr-FR" sz="2400" dirty="0"/>
          </a:p>
          <a:p>
            <a:pPr algn="r" rtl="1"/>
            <a:r>
              <a:rPr lang="ar-SA" sz="2400" b="1" u="sng" dirty="0"/>
              <a:t>مفهوم التعويضات:</a:t>
            </a:r>
            <a:endParaRPr lang="fr-FR" sz="2400" b="1" dirty="0"/>
          </a:p>
          <a:p>
            <a:pPr algn="r"/>
            <a:r>
              <a:rPr lang="ar-SA" sz="2400" dirty="0"/>
              <a:t>ويقصد به كافة المزايا والعوائد المادية النقدية وغير النقدية التي تقدم للعاملين من قبل المنظمة التي يعملون فيها، وذلك لكونهم أعضاء يعملون فيها، وبالتالي فتقديمها لهم غير مرتبط بالأداء والنشاط مباشرة</a:t>
            </a:r>
            <a:r>
              <a:rPr lang="ar-DZ" sz="2400" dirty="0"/>
              <a:t>طلب الأول: مفهوم التعويضات</a:t>
            </a:r>
            <a:endParaRPr lang="en-US" sz="2400" dirty="0"/>
          </a:p>
        </p:txBody>
      </p:sp>
      <p:sp>
        <p:nvSpPr>
          <p:cNvPr id="17413" name="Rectangle 5"/>
          <p:cNvSpPr>
            <a:spLocks noGrp="1" noChangeArrowheads="1"/>
          </p:cNvSpPr>
          <p:nvPr>
            <p:ph type="title"/>
          </p:nvPr>
        </p:nvSpPr>
        <p:spPr/>
        <p:txBody>
          <a:bodyPr/>
          <a:lstStyle/>
          <a:p>
            <a:pPr algn="r"/>
            <a:r>
              <a:rPr lang="ar-DZ" b="1" dirty="0"/>
              <a:t>مفهوم التعويضات\التعويضات الدولية</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 y="692696"/>
            <a:ext cx="8610600" cy="715962"/>
          </a:xfrm>
        </p:spPr>
        <p:txBody>
          <a:bodyPr/>
          <a:lstStyle/>
          <a:p>
            <a:pPr algn="ctr"/>
            <a:r>
              <a:rPr lang="ar-DZ" b="1" u="sng" dirty="0" smtClean="0"/>
              <a:t>مفهوم التعويضات الدولية :</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lgn="r"/>
            <a:r>
              <a:rPr lang="ar-DZ" b="1" dirty="0" smtClean="0"/>
              <a:t>تمثل </a:t>
            </a:r>
            <a:r>
              <a:rPr lang="ar-DZ" b="1" dirty="0"/>
              <a:t>مجموعة العوائد التي تدفعها الشركة إلى الأفراد العاملين في مقابل أداء عملهم والمهمات المسندة إليهم في مركز الشركة أو فروعها في الخارج بحيث تضمن لهم مستوى معيشي يتناسب مع حجم مسؤولياتهم وغربتهم.</a:t>
            </a:r>
            <a:endParaRPr lang="fr-FR" b="1" dirty="0"/>
          </a:p>
          <a:p>
            <a:endParaRPr lang="fr-FR" dirty="0"/>
          </a:p>
        </p:txBody>
      </p:sp>
    </p:spTree>
    <p:extLst>
      <p:ext uri="{BB962C8B-B14F-4D97-AF65-F5344CB8AC3E}">
        <p14:creationId xmlns:p14="http://schemas.microsoft.com/office/powerpoint/2010/main" val="914040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81200" y="762000"/>
            <a:ext cx="6934200" cy="715963"/>
          </a:xfrm>
        </p:spPr>
        <p:txBody>
          <a:bodyPr/>
          <a:lstStyle/>
          <a:p>
            <a:pPr algn="r"/>
            <a:r>
              <a:rPr lang="ar-DZ" b="1" dirty="0" smtClean="0">
                <a:solidFill>
                  <a:schemeClr val="tx2"/>
                </a:solidFill>
              </a:rPr>
              <a:t>مكونات حزمة التعويضات الدولية</a:t>
            </a:r>
            <a:endParaRPr lang="en-US" b="1" dirty="0">
              <a:solidFill>
                <a:schemeClr val="tx2"/>
              </a:solidFill>
            </a:endParaRPr>
          </a:p>
        </p:txBody>
      </p:sp>
      <p:sp>
        <p:nvSpPr>
          <p:cNvPr id="60419" name="Rectangle 3"/>
          <p:cNvSpPr>
            <a:spLocks noGrp="1" noChangeArrowheads="1"/>
          </p:cNvSpPr>
          <p:nvPr>
            <p:ph type="body" idx="1"/>
          </p:nvPr>
        </p:nvSpPr>
        <p:spPr>
          <a:xfrm>
            <a:off x="1981200" y="1981200"/>
            <a:ext cx="6934200" cy="4267200"/>
          </a:xfrm>
        </p:spPr>
        <p:txBody>
          <a:bodyPr/>
          <a:lstStyle/>
          <a:p>
            <a:r>
              <a:rPr lang="ar-DZ" sz="1800" dirty="0"/>
              <a:t>تشمل حزمة تعويضات المغترب غالبا ما يلي :</a:t>
            </a:r>
            <a:endParaRPr lang="fr-FR" sz="1800" dirty="0">
              <a:solidFill>
                <a:schemeClr val="bg2"/>
              </a:solidFill>
            </a:endParaRPr>
          </a:p>
          <a:p>
            <a:pPr algn="r"/>
            <a:r>
              <a:rPr lang="ar-DZ" sz="1800" b="1" dirty="0">
                <a:solidFill>
                  <a:schemeClr val="bg2"/>
                </a:solidFill>
              </a:rPr>
              <a:t>الراتب الأساسي:</a:t>
            </a:r>
            <a:r>
              <a:rPr lang="ar-DZ" sz="1800" dirty="0">
                <a:solidFill>
                  <a:schemeClr val="bg2"/>
                </a:solidFill>
              </a:rPr>
              <a:t> وهو نفس الراتب الأساسي المخصص لوظيفة مشابهة في البلد الأم ويدفع بعملة البلد الأم أو البلد المضيف</a:t>
            </a:r>
            <a:endParaRPr lang="fr-FR" sz="1800" dirty="0">
              <a:solidFill>
                <a:schemeClr val="bg2"/>
              </a:solidFill>
            </a:endParaRPr>
          </a:p>
          <a:p>
            <a:pPr algn="r"/>
            <a:r>
              <a:rPr lang="ar-DZ" sz="1800" b="1" dirty="0">
                <a:solidFill>
                  <a:schemeClr val="bg2"/>
                </a:solidFill>
              </a:rPr>
              <a:t>مكافأة الخدمة الأجنبية:</a:t>
            </a:r>
            <a:r>
              <a:rPr lang="ar-DZ" sz="1800" dirty="0">
                <a:solidFill>
                  <a:schemeClr val="bg2"/>
                </a:solidFill>
              </a:rPr>
              <a:t> وهو مبلغ إضافي للمغترب مقابل عمله خارج بلده الأصلي</a:t>
            </a:r>
            <a:endParaRPr lang="fr-FR" sz="1800" dirty="0">
              <a:solidFill>
                <a:schemeClr val="bg2"/>
              </a:solidFill>
            </a:endParaRPr>
          </a:p>
          <a:p>
            <a:pPr algn="r"/>
            <a:r>
              <a:rPr lang="ar-DZ" sz="1800" b="1" dirty="0">
                <a:solidFill>
                  <a:schemeClr val="bg2"/>
                </a:solidFill>
              </a:rPr>
              <a:t>العلاوات:</a:t>
            </a:r>
            <a:r>
              <a:rPr lang="ar-DZ" sz="1800" dirty="0">
                <a:solidFill>
                  <a:schemeClr val="bg2"/>
                </a:solidFill>
              </a:rPr>
              <a:t> وهذه تختلف من شركة لأخرى لكنها غالبا ما تشمل تكاليف المعيشة ...سكن، تعليم الأولاد ،،، إلخ </a:t>
            </a:r>
            <a:endParaRPr lang="fr-FR" sz="1800" dirty="0">
              <a:solidFill>
                <a:schemeClr val="bg2"/>
              </a:solidFill>
            </a:endParaRPr>
          </a:p>
          <a:p>
            <a:pPr algn="r"/>
            <a:r>
              <a:rPr lang="ar-DZ" sz="1800" b="1" dirty="0">
                <a:solidFill>
                  <a:schemeClr val="bg2"/>
                </a:solidFill>
              </a:rPr>
              <a:t>المنافع:</a:t>
            </a:r>
            <a:r>
              <a:rPr lang="ar-DZ" sz="1800" dirty="0">
                <a:solidFill>
                  <a:schemeClr val="bg2"/>
                </a:solidFill>
              </a:rPr>
              <a:t> في كثير من الشركات يستمر المغترب </a:t>
            </a:r>
            <a:r>
              <a:rPr lang="ar-DZ" sz="1800" dirty="0" err="1">
                <a:solidFill>
                  <a:schemeClr val="bg2"/>
                </a:solidFill>
              </a:rPr>
              <a:t>بالإنتفاع</a:t>
            </a:r>
            <a:r>
              <a:rPr lang="ar-DZ" sz="1800" dirty="0">
                <a:solidFill>
                  <a:schemeClr val="bg2"/>
                </a:solidFill>
              </a:rPr>
              <a:t> من المزايا والمنافع الصحية والتقاعد كما لو كان يعمل في بلده وتكلفة هذه المنافع عالية بالنسبة للشركة حيث أن الكثير من هذه المنافع قد لا تخضع للضريبة في البلد الأم قد تخضع للضريبة في البلد المضيف</a:t>
            </a:r>
            <a:endParaRPr lang="fr-FR" sz="1800" dirty="0">
              <a:solidFill>
                <a:schemeClr val="bg2"/>
              </a:solidFill>
            </a:endParaRPr>
          </a:p>
          <a:p>
            <a:pPr algn="r"/>
            <a:r>
              <a:rPr lang="ar-DZ" sz="1800" b="1" dirty="0">
                <a:solidFill>
                  <a:schemeClr val="bg2"/>
                </a:solidFill>
              </a:rPr>
              <a:t>الضرائب:</a:t>
            </a:r>
            <a:r>
              <a:rPr lang="ar-DZ" sz="1800" dirty="0">
                <a:solidFill>
                  <a:schemeClr val="bg2"/>
                </a:solidFill>
              </a:rPr>
              <a:t> تقوم الشركة عادة بدفع ضريبة الدخل المترتبة على المغترب في البلد المضيف.  </a:t>
            </a:r>
            <a:endParaRPr lang="fr-FR" sz="1800" dirty="0">
              <a:solidFill>
                <a:schemeClr val="bg2"/>
              </a:solidFill>
            </a:endParaRPr>
          </a:p>
          <a:p>
            <a:pPr algn="r">
              <a:lnSpc>
                <a:spcPct val="80000"/>
              </a:lnSpc>
            </a:pPr>
            <a:endParaRPr lang="en-US" sz="1800"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smtClean="0"/>
              <a:t>أهداف التعويضات الدولية :</a:t>
            </a:r>
            <a:endParaRPr lang="fr-FR" dirty="0"/>
          </a:p>
        </p:txBody>
      </p:sp>
      <p:sp>
        <p:nvSpPr>
          <p:cNvPr id="4" name="Rectangle 2"/>
          <p:cNvSpPr>
            <a:spLocks noChangeArrowheads="1"/>
          </p:cNvSpPr>
          <p:nvPr/>
        </p:nvSpPr>
        <p:spPr bwMode="auto">
          <a:xfrm>
            <a:off x="-756592" y="879507"/>
            <a:ext cx="9144000" cy="457200"/>
          </a:xfrm>
          <a:prstGeom prst="rect">
            <a:avLst/>
          </a:prstGeom>
          <a:noFill/>
          <a:ln>
            <a:noFill/>
          </a:ln>
          <a:effectLst/>
          <a:extLst>
            <a:ext uri="{909E8E84-426E-40DD-AFC4-6F175D3DCCD1}">
              <a14:hiddenFill xmlns:a14="http://schemas.microsoft.com/office/drawing/2010/main">
                <a:gradFill rotWithShape="1">
                  <a:gsLst>
                    <a:gs pos="0">
                      <a:schemeClr val="bg2">
                        <a:gamma/>
                        <a:tint val="26667"/>
                        <a:invGamma/>
                      </a:schemeClr>
                    </a:gs>
                    <a:gs pos="100000">
                      <a:schemeClr val="bg2">
                        <a:alpha val="14999"/>
                      </a:schemeClr>
                    </a:gs>
                  </a:gsLst>
                  <a:lin ang="5400000" scaled="1"/>
                </a:gra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Croix 4"/>
          <p:cNvSpPr/>
          <p:nvPr/>
        </p:nvSpPr>
        <p:spPr>
          <a:xfrm>
            <a:off x="6160463" y="5664232"/>
            <a:ext cx="76200" cy="85725"/>
          </a:xfrm>
          <a:prstGeom prst="plus">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6" name="Rectangle 3"/>
          <p:cNvSpPr>
            <a:spLocks noChangeArrowheads="1"/>
          </p:cNvSpPr>
          <p:nvPr/>
        </p:nvSpPr>
        <p:spPr bwMode="auto">
          <a:xfrm>
            <a:off x="2483769" y="1593087"/>
            <a:ext cx="6091731" cy="2369880"/>
          </a:xfrm>
          <a:prstGeom prst="rect">
            <a:avLst/>
          </a:prstGeom>
          <a:noFill/>
          <a:ln>
            <a:noFill/>
          </a:ln>
          <a:effectLst/>
          <a:extLst>
            <a:ext uri="{909E8E84-426E-40DD-AFC4-6F175D3DCCD1}">
              <a14:hiddenFill xmlns:a14="http://schemas.microsoft.com/office/drawing/2010/main">
                <a:gradFill rotWithShape="1">
                  <a:gsLst>
                    <a:gs pos="0">
                      <a:schemeClr val="bg2">
                        <a:gamma/>
                        <a:tint val="26667"/>
                        <a:invGamma/>
                      </a:schemeClr>
                    </a:gs>
                    <a:gs pos="100000">
                      <a:schemeClr val="bg2">
                        <a:alpha val="14999"/>
                      </a:schemeClr>
                    </a:gs>
                  </a:gsLst>
                  <a:lin ang="5400000" scaled="1"/>
                </a:gra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DZ" sz="2800" b="1" i="0" u="sng" strike="noStrike" cap="none" normalizeH="0" baseline="0" dirty="0" smtClean="0">
                <a:ln>
                  <a:noFill/>
                </a:ln>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على مستوى الشركة</a:t>
            </a:r>
            <a:r>
              <a:rPr kumimoji="0" lang="fr-FR" sz="2800" b="1" i="0" u="sng" strike="noStrike" cap="none" normalizeH="0" baseline="0" dirty="0" smtClean="0">
                <a:ln>
                  <a:noFill/>
                </a:ln>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t>
            </a:r>
            <a:endParaRPr kumimoji="0" lang="fr-FR" sz="1200" b="1" i="0" u="sng" strike="noStrike" cap="none" normalizeH="0" baseline="0" dirty="0" smtClean="0">
              <a:ln>
                <a:noFill/>
              </a:ln>
              <a:solidFill>
                <a:schemeClr val="tx1"/>
              </a:solidFill>
              <a:effectLst>
                <a:outerShdw blurRad="38100" dist="38100" dir="2700000" algn="tl">
                  <a:srgbClr val="000000">
                    <a:alpha val="43137"/>
                  </a:srgbClr>
                </a:outerShdw>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DZ" sz="4000" b="0" i="0" u="none" strike="noStrike" cap="none" normalizeH="0" baseline="0" dirty="0" smtClean="0">
                <a:ln>
                  <a:noFill/>
                </a:ln>
                <a:solidFill>
                  <a:schemeClr val="bg2"/>
                </a:solidFill>
                <a:effectLst/>
                <a:latin typeface="Calibri" panose="020F0502020204030204" pitchFamily="34" charset="0"/>
                <a:ea typeface="Calibri" panose="020F0502020204030204" pitchFamily="34" charset="0"/>
                <a:cs typeface="Arial" panose="020B0604020202020204" pitchFamily="34" charset="0"/>
              </a:rPr>
              <a:t>تتوافق مع استراتيجية الشركة</a:t>
            </a:r>
            <a:r>
              <a:rPr kumimoji="0" lang="fr-FR" sz="4000" b="0" i="0" u="none" strike="noStrike" cap="none" normalizeH="0" baseline="0" dirty="0" smtClean="0">
                <a:ln>
                  <a:noFill/>
                </a:ln>
                <a:solidFill>
                  <a:schemeClr val="bg2"/>
                </a:solidFill>
                <a:effectLst/>
                <a:latin typeface="Calibri" panose="020F0502020204030204" pitchFamily="34" charset="0"/>
                <a:ea typeface="Calibri" panose="020F0502020204030204" pitchFamily="34" charset="0"/>
                <a:cs typeface="Arial" panose="020B0604020202020204" pitchFamily="34" charset="0"/>
              </a:rPr>
              <a:t> </a:t>
            </a:r>
            <a:endParaRPr kumimoji="0" lang="fr-FR" sz="1800" b="0" i="0" u="none" strike="noStrike" cap="none" normalizeH="0" baseline="0" dirty="0" smtClean="0">
              <a:ln>
                <a:noFill/>
              </a:ln>
              <a:solidFill>
                <a:schemeClr val="bg2"/>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DZ" sz="4000" b="0" i="0" u="none" strike="noStrike" cap="none" normalizeH="0" baseline="0" dirty="0" smtClean="0">
                <a:ln>
                  <a:noFill/>
                </a:ln>
                <a:solidFill>
                  <a:schemeClr val="bg2"/>
                </a:solidFill>
                <a:effectLst/>
                <a:latin typeface="Calibri" panose="020F0502020204030204" pitchFamily="34" charset="0"/>
                <a:ea typeface="Calibri" panose="020F0502020204030204" pitchFamily="34" charset="0"/>
                <a:cs typeface="Arial" panose="020B0604020202020204" pitchFamily="34" charset="0"/>
              </a:rPr>
              <a:t>تحفز على جذب الأفراد الأكفاء</a:t>
            </a:r>
            <a:r>
              <a:rPr kumimoji="0" lang="fr-FR" sz="4000" b="0" i="0" u="none" strike="noStrike" cap="none" normalizeH="0" baseline="0" dirty="0" smtClean="0">
                <a:ln>
                  <a:noFill/>
                </a:ln>
                <a:solidFill>
                  <a:schemeClr val="bg2"/>
                </a:solidFill>
                <a:effectLst/>
                <a:latin typeface="Calibri" panose="020F0502020204030204" pitchFamily="34" charset="0"/>
                <a:ea typeface="Calibri" panose="020F0502020204030204" pitchFamily="34" charset="0"/>
                <a:cs typeface="Arial" panose="020B0604020202020204" pitchFamily="34" charset="0"/>
              </a:rPr>
              <a:t> </a:t>
            </a:r>
            <a:endParaRPr kumimoji="0" lang="fr-FR" sz="1800" b="0" i="0" u="none" strike="noStrike" cap="none" normalizeH="0" baseline="0" dirty="0" smtClean="0">
              <a:ln>
                <a:noFill/>
              </a:ln>
              <a:solidFill>
                <a:schemeClr val="bg2"/>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DZ" sz="4000" b="0" i="0" u="none" strike="noStrike" cap="none" normalizeH="0" baseline="0" dirty="0" smtClean="0">
                <a:ln>
                  <a:noFill/>
                </a:ln>
                <a:solidFill>
                  <a:schemeClr val="bg2"/>
                </a:solidFill>
                <a:effectLst/>
                <a:latin typeface="Calibri" panose="020F0502020204030204" pitchFamily="34" charset="0"/>
                <a:ea typeface="Calibri" panose="020F0502020204030204" pitchFamily="34" charset="0"/>
                <a:cs typeface="Arial" panose="020B0604020202020204" pitchFamily="34" charset="0"/>
              </a:rPr>
              <a:t>تغطي كل مجالات العمل في الخارج</a:t>
            </a:r>
            <a:r>
              <a:rPr kumimoji="0" lang="fr-FR" sz="4000" b="0" i="0" u="none" strike="noStrike" cap="none" normalizeH="0" baseline="0" dirty="0" smtClean="0">
                <a:ln>
                  <a:noFill/>
                </a:ln>
                <a:solidFill>
                  <a:schemeClr val="bg2"/>
                </a:solidFill>
                <a:effectLst/>
                <a:latin typeface="Calibri" panose="020F0502020204030204" pitchFamily="34" charset="0"/>
                <a:ea typeface="Calibri" panose="020F0502020204030204" pitchFamily="34" charset="0"/>
                <a:cs typeface="Arial" panose="020B0604020202020204" pitchFamily="34" charset="0"/>
              </a:rPr>
              <a:t> </a:t>
            </a:r>
            <a:endParaRPr kumimoji="0" lang="en-US" sz="4800" b="0" i="0" u="none" strike="noStrike" cap="none" normalizeH="0" baseline="0" dirty="0" smtClean="0">
              <a:ln>
                <a:noFill/>
              </a:ln>
              <a:solidFill>
                <a:schemeClr val="bg2"/>
              </a:solidFill>
              <a:effectLst/>
            </a:endParaRPr>
          </a:p>
        </p:txBody>
      </p:sp>
    </p:spTree>
    <p:extLst>
      <p:ext uri="{BB962C8B-B14F-4D97-AF65-F5344CB8AC3E}">
        <p14:creationId xmlns:p14="http://schemas.microsoft.com/office/powerpoint/2010/main" val="1549709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gradFill rotWithShape="1">
                  <a:gsLst>
                    <a:gs pos="0">
                      <a:schemeClr val="bg1"/>
                    </a:gs>
                    <a:gs pos="100000">
                      <a:schemeClr val="accent1">
                        <a:alpha val="14999"/>
                      </a:schemeClr>
                    </a:gs>
                  </a:gsLst>
                  <a:lin ang="5400000" scaled="1"/>
                </a:gra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Croix 4"/>
          <p:cNvSpPr/>
          <p:nvPr/>
        </p:nvSpPr>
        <p:spPr>
          <a:xfrm>
            <a:off x="6927215" y="6117590"/>
            <a:ext cx="76200" cy="85725"/>
          </a:xfrm>
          <a:prstGeom prst="plus">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6" name="Rectangle 3"/>
          <p:cNvSpPr>
            <a:spLocks noChangeArrowheads="1"/>
          </p:cNvSpPr>
          <p:nvPr/>
        </p:nvSpPr>
        <p:spPr bwMode="auto">
          <a:xfrm>
            <a:off x="1835696" y="620688"/>
            <a:ext cx="7087198" cy="2062103"/>
          </a:xfrm>
          <a:prstGeom prst="rect">
            <a:avLst/>
          </a:prstGeom>
          <a:noFill/>
          <a:ln>
            <a:noFill/>
          </a:ln>
          <a:effectLst/>
          <a:extLst>
            <a:ext uri="{909E8E84-426E-40DD-AFC4-6F175D3DCCD1}">
              <a14:hiddenFill xmlns:a14="http://schemas.microsoft.com/office/drawing/2010/main">
                <a:gradFill rotWithShape="1">
                  <a:gsLst>
                    <a:gs pos="0">
                      <a:schemeClr val="bg1"/>
                    </a:gs>
                    <a:gs pos="100000">
                      <a:schemeClr val="accent1">
                        <a:alpha val="14999"/>
                      </a:schemeClr>
                    </a:gs>
                  </a:gsLst>
                  <a:lin ang="5400000" scaled="1"/>
                </a:gra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DZ" sz="3200" b="1" i="0" u="sng" strike="noStrike" cap="none" normalizeH="0" baseline="0" dirty="0" smtClean="0">
                <a:ln>
                  <a:noFill/>
                </a:ln>
                <a:solidFill>
                  <a:schemeClr val="bg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على مستوى الفرد</a:t>
            </a:r>
            <a:r>
              <a:rPr lang="ar-DZ" sz="3200" b="1" u="sng" dirty="0">
                <a:solidFill>
                  <a:schemeClr val="bg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a:t>
            </a:r>
            <a:endParaRPr kumimoji="0" lang="fr-FR" sz="1400" b="1" i="0" u="sng" strike="noStrike" cap="none" normalizeH="0" baseline="0" dirty="0" smtClean="0">
              <a:ln>
                <a:noFill/>
              </a:ln>
              <a:solidFill>
                <a:schemeClr val="bg2"/>
              </a:solidFill>
              <a:effectLst>
                <a:outerShdw blurRad="38100" dist="38100" dir="2700000" algn="tl">
                  <a:srgbClr val="000000">
                    <a:alpha val="43137"/>
                  </a:srgbClr>
                </a:outerShdw>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DZ" sz="320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توفر ضمانا ماديا واجتماعيا عادلا</a:t>
            </a:r>
            <a:r>
              <a:rPr kumimoji="0" lang="fr-FR" sz="320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fr-FR" sz="1400" i="0" u="none" strike="noStrike" cap="none" normalizeH="0" baseline="0" dirty="0" smtClean="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DZ" sz="320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تحقق فرصة الإذخار المجدي من الغربة</a:t>
            </a:r>
            <a:r>
              <a:rPr kumimoji="0" lang="fr-FR" sz="320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fr-FR" sz="1400" i="0" u="none" strike="noStrike" cap="none" normalizeH="0" baseline="0" dirty="0" smtClean="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DZ" sz="320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تغطي المتطلبات العائلية المفروضة في البلد المضيف</a:t>
            </a:r>
            <a:r>
              <a:rPr kumimoji="0" lang="fr-FR" sz="320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sz="400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964144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9100" y="404664"/>
            <a:ext cx="8610600" cy="715962"/>
          </a:xfrm>
        </p:spPr>
        <p:txBody>
          <a:bodyPr/>
          <a:lstStyle/>
          <a:p>
            <a:pPr algn="r"/>
            <a:r>
              <a:rPr lang="ar-DZ" b="1" dirty="0"/>
              <a:t>مداخل التعويضات الدولية :</a:t>
            </a:r>
            <a:r>
              <a:rPr lang="fr-FR" b="1" dirty="0"/>
              <a:t/>
            </a:r>
            <a:br>
              <a:rPr lang="fr-FR" b="1" dirty="0"/>
            </a:br>
            <a:endParaRPr lang="fr-FR" b="1" dirty="0"/>
          </a:p>
        </p:txBody>
      </p:sp>
      <p:pic>
        <p:nvPicPr>
          <p:cNvPr id="4" name="Espace réservé du conten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19100" y="764704"/>
            <a:ext cx="8257356" cy="5688633"/>
          </a:xfrm>
          <a:prstGeom prst="rect">
            <a:avLst/>
          </a:prstGeom>
        </p:spPr>
      </p:pic>
    </p:spTree>
    <p:extLst>
      <p:ext uri="{BB962C8B-B14F-4D97-AF65-F5344CB8AC3E}">
        <p14:creationId xmlns:p14="http://schemas.microsoft.com/office/powerpoint/2010/main" val="4128613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b="1" dirty="0" smtClean="0"/>
              <a:t>معادلة حساب التعويضات وفق مدخل الميزانية</a:t>
            </a:r>
            <a:endParaRPr lang="fr-FR" b="1" dirty="0"/>
          </a:p>
        </p:txBody>
      </p:sp>
      <p:pic>
        <p:nvPicPr>
          <p:cNvPr id="4" name="Espace réservé du conten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827584" y="1052736"/>
            <a:ext cx="7935415" cy="5328592"/>
          </a:xfrm>
          <a:prstGeom prst="rect">
            <a:avLst/>
          </a:prstGeom>
        </p:spPr>
      </p:pic>
    </p:spTree>
    <p:extLst>
      <p:ext uri="{BB962C8B-B14F-4D97-AF65-F5344CB8AC3E}">
        <p14:creationId xmlns:p14="http://schemas.microsoft.com/office/powerpoint/2010/main" val="1593166835"/>
      </p:ext>
    </p:extLst>
  </p:cSld>
  <p:clrMapOvr>
    <a:masterClrMapping/>
  </p:clrMapOvr>
</p:sld>
</file>

<file path=ppt/theme/theme1.xml><?xml version="1.0" encoding="utf-8"?>
<a:theme xmlns:a="http://schemas.openxmlformats.org/drawingml/2006/main" name="powerpoint-template-24">
  <a:themeElements>
    <a:clrScheme name="powerpoint-template-24 13">
      <a:dk1>
        <a:srgbClr val="EAEAEA"/>
      </a:dk1>
      <a:lt1>
        <a:srgbClr val="FFFFFF"/>
      </a:lt1>
      <a:dk2>
        <a:srgbClr val="4D4D4D"/>
      </a:dk2>
      <a:lt2>
        <a:srgbClr val="363636"/>
      </a:lt2>
      <a:accent1>
        <a:srgbClr val="696969"/>
      </a:accent1>
      <a:accent2>
        <a:srgbClr val="828282"/>
      </a:accent2>
      <a:accent3>
        <a:srgbClr val="FFFFFF"/>
      </a:accent3>
      <a:accent4>
        <a:srgbClr val="C8C8C8"/>
      </a:accent4>
      <a:accent5>
        <a:srgbClr val="B9B9B9"/>
      </a:accent5>
      <a:accent6>
        <a:srgbClr val="757575"/>
      </a:accent6>
      <a:hlink>
        <a:srgbClr val="A75629"/>
      </a:hlink>
      <a:folHlink>
        <a:srgbClr val="FFFFFF"/>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0E0F83"/>
        </a:lt2>
        <a:accent1>
          <a:srgbClr val="4049D2"/>
        </a:accent1>
        <a:accent2>
          <a:srgbClr val="494FD9"/>
        </a:accent2>
        <a:accent3>
          <a:srgbClr val="FFFFFF"/>
        </a:accent3>
        <a:accent4>
          <a:srgbClr val="404040"/>
        </a:accent4>
        <a:accent5>
          <a:srgbClr val="AFB1E5"/>
        </a:accent5>
        <a:accent6>
          <a:srgbClr val="4147C4"/>
        </a:accent6>
        <a:hlink>
          <a:srgbClr val="757DD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4B8ACD"/>
        </a:lt2>
        <a:accent1>
          <a:srgbClr val="5C98C2"/>
        </a:accent1>
        <a:accent2>
          <a:srgbClr val="93BAD6"/>
        </a:accent2>
        <a:accent3>
          <a:srgbClr val="FFFFFF"/>
        </a:accent3>
        <a:accent4>
          <a:srgbClr val="404040"/>
        </a:accent4>
        <a:accent5>
          <a:srgbClr val="B5CADD"/>
        </a:accent5>
        <a:accent6>
          <a:srgbClr val="85A8C2"/>
        </a:accent6>
        <a:hlink>
          <a:srgbClr val="AECDE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114682"/>
        </a:lt2>
        <a:accent1>
          <a:srgbClr val="295B99"/>
        </a:accent1>
        <a:accent2>
          <a:srgbClr val="406DA6"/>
        </a:accent2>
        <a:accent3>
          <a:srgbClr val="FFFFFF"/>
        </a:accent3>
        <a:accent4>
          <a:srgbClr val="404040"/>
        </a:accent4>
        <a:accent5>
          <a:srgbClr val="ACB5CA"/>
        </a:accent5>
        <a:accent6>
          <a:srgbClr val="396296"/>
        </a:accent6>
        <a:hlink>
          <a:srgbClr val="5F84B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1984CC"/>
        </a:lt2>
        <a:accent1>
          <a:srgbClr val="0960AF"/>
        </a:accent1>
        <a:accent2>
          <a:srgbClr val="05438C"/>
        </a:accent2>
        <a:accent3>
          <a:srgbClr val="FFFFFF"/>
        </a:accent3>
        <a:accent4>
          <a:srgbClr val="404040"/>
        </a:accent4>
        <a:accent5>
          <a:srgbClr val="AAB6D4"/>
        </a:accent5>
        <a:accent6>
          <a:srgbClr val="043C7E"/>
        </a:accent6>
        <a:hlink>
          <a:srgbClr val="023069"/>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116DE4"/>
        </a:lt2>
        <a:accent1>
          <a:srgbClr val="235CAF"/>
        </a:accent1>
        <a:accent2>
          <a:srgbClr val="54A1EE"/>
        </a:accent2>
        <a:accent3>
          <a:srgbClr val="FFFFFF"/>
        </a:accent3>
        <a:accent4>
          <a:srgbClr val="404040"/>
        </a:accent4>
        <a:accent5>
          <a:srgbClr val="ACB5D4"/>
        </a:accent5>
        <a:accent6>
          <a:srgbClr val="4B91D8"/>
        </a:accent6>
        <a:hlink>
          <a:srgbClr val="1391E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EAEAEA"/>
        </a:dk1>
        <a:lt1>
          <a:srgbClr val="FFFFFF"/>
        </a:lt1>
        <a:dk2>
          <a:srgbClr val="4D4D4D"/>
        </a:dk2>
        <a:lt2>
          <a:srgbClr val="000000"/>
        </a:lt2>
        <a:accent1>
          <a:srgbClr val="171525"/>
        </a:accent1>
        <a:accent2>
          <a:srgbClr val="313040"/>
        </a:accent2>
        <a:accent3>
          <a:srgbClr val="FFFFFF"/>
        </a:accent3>
        <a:accent4>
          <a:srgbClr val="C8C8C8"/>
        </a:accent4>
        <a:accent5>
          <a:srgbClr val="ABAAAC"/>
        </a:accent5>
        <a:accent6>
          <a:srgbClr val="2B2A39"/>
        </a:accent6>
        <a:hlink>
          <a:srgbClr val="3E3E50"/>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9">
        <a:dk1>
          <a:srgbClr val="EAEAEA"/>
        </a:dk1>
        <a:lt1>
          <a:srgbClr val="FFFFFF"/>
        </a:lt1>
        <a:dk2>
          <a:srgbClr val="4D4D4D"/>
        </a:dk2>
        <a:lt2>
          <a:srgbClr val="000000"/>
        </a:lt2>
        <a:accent1>
          <a:srgbClr val="262626"/>
        </a:accent1>
        <a:accent2>
          <a:srgbClr val="383838"/>
        </a:accent2>
        <a:accent3>
          <a:srgbClr val="FFFFFF"/>
        </a:accent3>
        <a:accent4>
          <a:srgbClr val="C8C8C8"/>
        </a:accent4>
        <a:accent5>
          <a:srgbClr val="ACACAC"/>
        </a:accent5>
        <a:accent6>
          <a:srgbClr val="323232"/>
        </a:accent6>
        <a:hlink>
          <a:srgbClr val="474747"/>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0">
        <a:dk1>
          <a:srgbClr val="EAEAEA"/>
        </a:dk1>
        <a:lt1>
          <a:srgbClr val="FFFFFF"/>
        </a:lt1>
        <a:dk2>
          <a:srgbClr val="4D4D4D"/>
        </a:dk2>
        <a:lt2>
          <a:srgbClr val="363636"/>
        </a:lt2>
        <a:accent1>
          <a:srgbClr val="696969"/>
        </a:accent1>
        <a:accent2>
          <a:srgbClr val="828282"/>
        </a:accent2>
        <a:accent3>
          <a:srgbClr val="FFFFFF"/>
        </a:accent3>
        <a:accent4>
          <a:srgbClr val="C8C8C8"/>
        </a:accent4>
        <a:accent5>
          <a:srgbClr val="B9B9B9"/>
        </a:accent5>
        <a:accent6>
          <a:srgbClr val="757575"/>
        </a:accent6>
        <a:hlink>
          <a:srgbClr val="808080"/>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1">
        <a:dk1>
          <a:srgbClr val="EAEAEA"/>
        </a:dk1>
        <a:lt1>
          <a:srgbClr val="FFFFFF"/>
        </a:lt1>
        <a:dk2>
          <a:srgbClr val="4D4D4D"/>
        </a:dk2>
        <a:lt2>
          <a:srgbClr val="363636"/>
        </a:lt2>
        <a:accent1>
          <a:srgbClr val="696969"/>
        </a:accent1>
        <a:accent2>
          <a:srgbClr val="828282"/>
        </a:accent2>
        <a:accent3>
          <a:srgbClr val="FFFFFF"/>
        </a:accent3>
        <a:accent4>
          <a:srgbClr val="C8C8C8"/>
        </a:accent4>
        <a:accent5>
          <a:srgbClr val="B9B9B9"/>
        </a:accent5>
        <a:accent6>
          <a:srgbClr val="757575"/>
        </a:accent6>
        <a:hlink>
          <a:srgbClr val="AEAEAE"/>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2">
        <a:dk1>
          <a:srgbClr val="EAEAEA"/>
        </a:dk1>
        <a:lt1>
          <a:srgbClr val="FFFFFF"/>
        </a:lt1>
        <a:dk2>
          <a:srgbClr val="4D4D4D"/>
        </a:dk2>
        <a:lt2>
          <a:srgbClr val="363636"/>
        </a:lt2>
        <a:accent1>
          <a:srgbClr val="696969"/>
        </a:accent1>
        <a:accent2>
          <a:srgbClr val="828282"/>
        </a:accent2>
        <a:accent3>
          <a:srgbClr val="FFFFFF"/>
        </a:accent3>
        <a:accent4>
          <a:srgbClr val="C8C8C8"/>
        </a:accent4>
        <a:accent5>
          <a:srgbClr val="B9B9B9"/>
        </a:accent5>
        <a:accent6>
          <a:srgbClr val="757575"/>
        </a:accent6>
        <a:hlink>
          <a:srgbClr val="CD6D25"/>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3">
        <a:dk1>
          <a:srgbClr val="EAEAEA"/>
        </a:dk1>
        <a:lt1>
          <a:srgbClr val="FFFFFF"/>
        </a:lt1>
        <a:dk2>
          <a:srgbClr val="4D4D4D"/>
        </a:dk2>
        <a:lt2>
          <a:srgbClr val="363636"/>
        </a:lt2>
        <a:accent1>
          <a:srgbClr val="696969"/>
        </a:accent1>
        <a:accent2>
          <a:srgbClr val="828282"/>
        </a:accent2>
        <a:accent3>
          <a:srgbClr val="FFFFFF"/>
        </a:accent3>
        <a:accent4>
          <a:srgbClr val="C8C8C8"/>
        </a:accent4>
        <a:accent5>
          <a:srgbClr val="B9B9B9"/>
        </a:accent5>
        <a:accent6>
          <a:srgbClr val="757575"/>
        </a:accent6>
        <a:hlink>
          <a:srgbClr val="A75629"/>
        </a:hlink>
        <a:folHlink>
          <a:srgbClr val="FFFF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31</TotalTime>
  <Words>404</Words>
  <Application>Microsoft Office PowerPoint</Application>
  <PresentationFormat>Affichage à l'écran (4:3)</PresentationFormat>
  <Paragraphs>45</Paragraphs>
  <Slides>10</Slides>
  <Notes>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Microsoft Sans Serif</vt:lpstr>
      <vt:lpstr>Verdana</vt:lpstr>
      <vt:lpstr>굴림</vt:lpstr>
      <vt:lpstr>Times New Roman</vt:lpstr>
      <vt:lpstr>powerpoint-template-24</vt:lpstr>
      <vt:lpstr>جامعة محمد خيضر_بسكرة_ </vt:lpstr>
      <vt:lpstr>مقدمة :</vt:lpstr>
      <vt:lpstr>مفهوم التعويضات\التعويضات الدولية</vt:lpstr>
      <vt:lpstr>مفهوم التعويضات الدولية : </vt:lpstr>
      <vt:lpstr>مكونات حزمة التعويضات الدولية</vt:lpstr>
      <vt:lpstr>أهداف التعويضات الدولية :</vt:lpstr>
      <vt:lpstr>Présentation PowerPoint</vt:lpstr>
      <vt:lpstr>مداخل التعويضات الدولية : </vt:lpstr>
      <vt:lpstr>معادلة حساب التعويضات وفق مدخل الميزانية</vt:lpstr>
      <vt:lpstr>خلاصة</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خيضر_بسكرة_ </dc:title>
  <dc:creator>saleh</dc:creator>
  <cp:lastModifiedBy>saleh</cp:lastModifiedBy>
  <cp:revision>6</cp:revision>
  <dcterms:created xsi:type="dcterms:W3CDTF">2021-12-04T10:15:26Z</dcterms:created>
  <dcterms:modified xsi:type="dcterms:W3CDTF">2021-12-04T10:47:20Z</dcterms:modified>
</cp:coreProperties>
</file>