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88" r:id="rId4"/>
    <p:sldId id="275" r:id="rId5"/>
    <p:sldId id="287" r:id="rId6"/>
    <p:sldId id="298" r:id="rId7"/>
    <p:sldId id="295" r:id="rId8"/>
    <p:sldId id="311" r:id="rId9"/>
    <p:sldId id="305"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EE9"/>
    <a:srgbClr val="FF81E9"/>
    <a:srgbClr val="ED33D1"/>
    <a:srgbClr val="000000"/>
    <a:srgbClr val="F943FB"/>
    <a:srgbClr val="F519D9"/>
    <a:srgbClr val="E13364"/>
    <a:srgbClr val="F1880D"/>
    <a:srgbClr val="61F9F8"/>
    <a:srgbClr val="FA83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jpeg"/><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1633634668806"/>
          <p:cNvPicPr>
            <a:picLocks noChangeAspect="1"/>
          </p:cNvPicPr>
          <p:nvPr/>
        </p:nvPicPr>
        <p:blipFill>
          <a:blip r:embed="rId1"/>
          <a:stretch>
            <a:fillRect/>
          </a:stretch>
        </p:blipFill>
        <p:spPr>
          <a:xfrm>
            <a:off x="-5080" y="-36195"/>
            <a:ext cx="12190095" cy="6892290"/>
          </a:xfrm>
          <a:prstGeom prst="rect">
            <a:avLst/>
          </a:prstGeom>
        </p:spPr>
      </p:pic>
      <p:sp>
        <p:nvSpPr>
          <p:cNvPr id="14" name="Text Box 13"/>
          <p:cNvSpPr txBox="1"/>
          <p:nvPr/>
        </p:nvSpPr>
        <p:spPr>
          <a:xfrm>
            <a:off x="3347720" y="285750"/>
            <a:ext cx="6495415" cy="1630045"/>
          </a:xfrm>
          <a:prstGeom prst="rect">
            <a:avLst/>
          </a:prstGeom>
          <a:noFill/>
        </p:spPr>
        <p:txBody>
          <a:bodyPr wrap="none" rtlCol="0" anchor="t">
            <a:spAutoFit/>
          </a:bodyPr>
          <a:p>
            <a:r>
              <a:rPr lang="en-US" sz="2000" b="1" dirty="0">
                <a:solidFill>
                  <a:schemeClr val="bg1"/>
                </a:solidFill>
                <a:effectLst/>
                <a:sym typeface="+mn-ea"/>
              </a:rPr>
              <a:t>Mohamed Kheider University of Biskra</a:t>
            </a:r>
            <a:br>
              <a:rPr lang="en-US" sz="2000" b="1" dirty="0">
                <a:solidFill>
                  <a:schemeClr val="bg1"/>
                </a:solidFill>
                <a:effectLst/>
                <a:sym typeface="+mn-ea"/>
              </a:rPr>
            </a:br>
            <a:r>
              <a:rPr lang="en-US" sz="2000" b="1" dirty="0">
                <a:solidFill>
                  <a:schemeClr val="bg1"/>
                </a:solidFill>
                <a:effectLst/>
                <a:sym typeface="+mn-ea"/>
              </a:rPr>
              <a:t>Faculty of Economic</a:t>
            </a:r>
            <a:r>
              <a:rPr lang="fr-FR" altLang="en-US" sz="2000" b="1" dirty="0">
                <a:solidFill>
                  <a:schemeClr val="bg1"/>
                </a:solidFill>
                <a:effectLst/>
                <a:sym typeface="+mn-ea"/>
              </a:rPr>
              <a:t>s</a:t>
            </a:r>
            <a:r>
              <a:rPr lang="en-US" sz="2000" b="1" dirty="0">
                <a:solidFill>
                  <a:schemeClr val="bg1"/>
                </a:solidFill>
                <a:effectLst/>
                <a:sym typeface="+mn-ea"/>
              </a:rPr>
              <a:t>, Commerc</a:t>
            </a:r>
            <a:r>
              <a:rPr lang="fr-FR" altLang="en-US" sz="2000" b="1" dirty="0">
                <a:solidFill>
                  <a:schemeClr val="bg1"/>
                </a:solidFill>
                <a:effectLst/>
                <a:sym typeface="+mn-ea"/>
              </a:rPr>
              <a:t>e</a:t>
            </a:r>
            <a:r>
              <a:rPr lang="en-US" sz="2000" b="1" dirty="0">
                <a:solidFill>
                  <a:schemeClr val="bg1"/>
                </a:solidFill>
                <a:effectLst/>
                <a:sym typeface="+mn-ea"/>
              </a:rPr>
              <a:t> and Management Sciences</a:t>
            </a:r>
            <a:br>
              <a:rPr lang="en-US" sz="2000" b="1" dirty="0">
                <a:solidFill>
                  <a:schemeClr val="bg1"/>
                </a:solidFill>
                <a:effectLst/>
                <a:sym typeface="+mn-ea"/>
              </a:rPr>
            </a:br>
            <a:r>
              <a:rPr lang="en-US" sz="2000" b="1" dirty="0">
                <a:solidFill>
                  <a:schemeClr val="bg1"/>
                </a:solidFill>
                <a:effectLst/>
                <a:sym typeface="+mn-ea"/>
              </a:rPr>
              <a:t>Department of Commercial Sciences</a:t>
            </a:r>
            <a:endParaRPr lang="en-US" sz="2000" b="1" dirty="0">
              <a:solidFill>
                <a:schemeClr val="bg1"/>
              </a:solidFill>
              <a:effectLst/>
              <a:sym typeface="+mn-ea"/>
            </a:endParaRPr>
          </a:p>
          <a:p>
            <a:r>
              <a:rPr lang="fr-FR" altLang="en-US" sz="2000" b="1" dirty="0">
                <a:solidFill>
                  <a:schemeClr val="bg1"/>
                </a:solidFill>
                <a:effectLst/>
                <a:sym typeface="+mn-ea"/>
              </a:rPr>
              <a:t>2021/2022</a:t>
            </a:r>
            <a:br>
              <a:rPr lang="en-US" sz="2000" b="1" dirty="0">
                <a:solidFill>
                  <a:schemeClr val="bg1"/>
                </a:solidFill>
                <a:effectLst/>
                <a:sym typeface="+mn-ea"/>
              </a:rPr>
            </a:br>
            <a:endParaRPr lang="en-US" sz="2000" b="1" dirty="0">
              <a:solidFill>
                <a:schemeClr val="bg1"/>
              </a:solidFill>
              <a:effectLst/>
              <a:sym typeface="+mn-ea"/>
            </a:endParaRPr>
          </a:p>
        </p:txBody>
      </p:sp>
      <p:pic>
        <p:nvPicPr>
          <p:cNvPr id="15" name="Content Placeholder 14" descr="Logo mémoire.jpg"/>
          <p:cNvPicPr>
            <a:picLocks noChangeAspect="1"/>
          </p:cNvPicPr>
          <p:nvPr>
            <p:ph idx="1"/>
          </p:nvPr>
        </p:nvPicPr>
        <p:blipFill>
          <a:blip r:embed="rId2" cstate="print"/>
          <a:stretch>
            <a:fillRect/>
          </a:stretch>
        </p:blipFill>
        <p:spPr>
          <a:xfrm>
            <a:off x="2335530" y="353060"/>
            <a:ext cx="849630" cy="1143635"/>
          </a:xfrm>
          <a:prstGeom prst="rect">
            <a:avLst/>
          </a:prstGeom>
          <a:effectLst>
            <a:outerShdw blurRad="50800" dist="38100" dir="2700000" algn="tl" rotWithShape="0">
              <a:prstClr val="black">
                <a:alpha val="40000"/>
              </a:prstClr>
            </a:outerShdw>
          </a:effectLst>
        </p:spPr>
      </p:pic>
      <p:sp>
        <p:nvSpPr>
          <p:cNvPr id="16" name="Text Box 15"/>
          <p:cNvSpPr txBox="1"/>
          <p:nvPr/>
        </p:nvSpPr>
        <p:spPr>
          <a:xfrm>
            <a:off x="1280795" y="3963670"/>
            <a:ext cx="9644380" cy="1660525"/>
          </a:xfrm>
          <a:prstGeom prst="rect">
            <a:avLst/>
          </a:prstGeom>
          <a:noFill/>
        </p:spPr>
        <p:txBody>
          <a:bodyPr wrap="square" rtlCol="0" anchor="t">
            <a:spAutoFit/>
          </a:bodyPr>
          <a:p>
            <a:pPr algn="l">
              <a:lnSpc>
                <a:spcPct val="150000"/>
              </a:lnSpc>
            </a:pPr>
            <a:r>
              <a:rPr lang="fr-FR" altLang="en-US" sz="2000" b="1" dirty="0">
                <a:solidFill>
                  <a:schemeClr val="bg1"/>
                </a:solidFill>
                <a:effectLst/>
                <a:sym typeface="+mn-ea"/>
              </a:rPr>
              <a:t>Course</a:t>
            </a:r>
            <a:r>
              <a:rPr lang="en-US" sz="2000" b="1" dirty="0">
                <a:solidFill>
                  <a:schemeClr val="bg1"/>
                </a:solidFill>
                <a:effectLst/>
                <a:sym typeface="+mn-ea"/>
              </a:rPr>
              <a:t>: English Language   </a:t>
            </a:r>
            <a:r>
              <a:rPr lang="ar-DZ" altLang="en-US" sz="2000" b="1" dirty="0">
                <a:solidFill>
                  <a:schemeClr val="bg1"/>
                </a:solidFill>
                <a:effectLst/>
                <a:sym typeface="+mn-ea"/>
              </a:rPr>
              <a:t>   </a:t>
            </a:r>
            <a:r>
              <a:rPr lang="en-US" sz="2000" b="1" dirty="0">
                <a:solidFill>
                  <a:schemeClr val="bg1"/>
                </a:solidFill>
                <a:effectLst/>
                <a:sym typeface="+mn-ea"/>
              </a:rPr>
              <a:t>                                                       </a:t>
            </a:r>
            <a:r>
              <a:rPr lang="fr-FR" altLang="en-US" sz="2000" b="1" dirty="0">
                <a:solidFill>
                  <a:schemeClr val="bg1"/>
                </a:solidFill>
                <a:effectLst/>
                <a:sym typeface="+mn-ea"/>
              </a:rPr>
              <a:t>   </a:t>
            </a:r>
            <a:r>
              <a:rPr lang="en-US" sz="2000" b="1" dirty="0">
                <a:solidFill>
                  <a:schemeClr val="bg1"/>
                </a:solidFill>
                <a:effectLst/>
                <a:sym typeface="+mn-ea"/>
              </a:rPr>
              <a:t> </a:t>
            </a:r>
            <a:r>
              <a:rPr lang="fr-FR" altLang="en-US" sz="2000" b="1" dirty="0">
                <a:solidFill>
                  <a:schemeClr val="bg1"/>
                </a:solidFill>
                <a:effectLst/>
                <a:sym typeface="+mn-ea"/>
              </a:rPr>
              <a:t> </a:t>
            </a:r>
            <a:r>
              <a:rPr lang="en-US" sz="2000" b="1" u="sng" dirty="0">
                <a:solidFill>
                  <a:schemeClr val="bg1"/>
                </a:solidFill>
                <a:effectLst/>
                <a:sym typeface="+mn-ea"/>
              </a:rPr>
              <a:t>Teacher:</a:t>
            </a:r>
            <a:r>
              <a:rPr lang="en-US" sz="2000" b="1" dirty="0">
                <a:solidFill>
                  <a:schemeClr val="bg1"/>
                </a:solidFill>
                <a:effectLst/>
                <a:sym typeface="+mn-ea"/>
              </a:rPr>
              <a:t> Mekhloufi Rania</a:t>
            </a:r>
            <a:r>
              <a:rPr lang="fr-FR" altLang="en-US" sz="2000" b="1" dirty="0">
                <a:solidFill>
                  <a:schemeClr val="bg1"/>
                </a:solidFill>
                <a:effectLst/>
                <a:sym typeface="+mn-ea"/>
              </a:rPr>
              <a:t> </a:t>
            </a:r>
            <a:endParaRPr lang="fr-FR" altLang="en-US" sz="2000" b="1" dirty="0">
              <a:solidFill>
                <a:schemeClr val="bg1"/>
              </a:solidFill>
              <a:effectLst/>
              <a:sym typeface="+mn-ea"/>
            </a:endParaRPr>
          </a:p>
          <a:p>
            <a:pPr algn="l">
              <a:lnSpc>
                <a:spcPct val="150000"/>
              </a:lnSpc>
            </a:pPr>
            <a:r>
              <a:rPr lang="fr-FR" sz="2000" b="1" u="sng" dirty="0">
                <a:solidFill>
                  <a:schemeClr val="bg1"/>
                </a:solidFill>
                <a:effectLst/>
                <a:sym typeface="+mn-ea"/>
              </a:rPr>
              <a:t>Grade</a:t>
            </a:r>
            <a:r>
              <a:rPr lang="en-US" sz="2000" b="1" dirty="0">
                <a:solidFill>
                  <a:schemeClr val="bg1"/>
                </a:solidFill>
                <a:effectLst/>
                <a:sym typeface="+mn-ea"/>
              </a:rPr>
              <a:t>: </a:t>
            </a:r>
            <a:r>
              <a:rPr lang="fr-FR" altLang="en-US" sz="2000" b="1" dirty="0">
                <a:solidFill>
                  <a:schemeClr val="bg1"/>
                </a:solidFill>
                <a:effectLst/>
                <a:sym typeface="+mn-ea"/>
              </a:rPr>
              <a:t>M1 Finance and International Commerce                          </a:t>
            </a:r>
            <a:r>
              <a:rPr lang="fr-FR" altLang="en-US" sz="2000" b="1" u="sng" dirty="0">
                <a:solidFill>
                  <a:schemeClr val="bg1"/>
                </a:solidFill>
                <a:effectLst/>
                <a:sym typeface="+mn-ea"/>
              </a:rPr>
              <a:t>Group</a:t>
            </a:r>
            <a:r>
              <a:rPr lang="fr-FR" altLang="en-US" sz="2000" b="1" dirty="0">
                <a:solidFill>
                  <a:schemeClr val="bg1"/>
                </a:solidFill>
                <a:effectLst/>
                <a:sym typeface="+mn-ea"/>
              </a:rPr>
              <a:t>: (1,2,3,4,5)  </a:t>
            </a:r>
            <a:r>
              <a:rPr lang="fr-FR" altLang="en-US" sz="2400" b="1" dirty="0">
                <a:solidFill>
                  <a:srgbClr val="002060"/>
                </a:solidFill>
                <a:effectLst/>
                <a:sym typeface="+mn-ea"/>
              </a:rPr>
              <a:t>                                            </a:t>
            </a:r>
            <a:endParaRPr lang="en-US" sz="2400" b="1" dirty="0">
              <a:solidFill>
                <a:srgbClr val="002060"/>
              </a:solidFill>
              <a:effectLst/>
            </a:endParaRPr>
          </a:p>
          <a:p>
            <a:pPr algn="ctr">
              <a:lnSpc>
                <a:spcPct val="150000"/>
              </a:lnSpc>
            </a:pPr>
            <a:endParaRPr lang="en-US" sz="2400" b="1" dirty="0">
              <a:solidFill>
                <a:srgbClr val="002060"/>
              </a:solidFill>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1633634668806"/>
          <p:cNvPicPr>
            <a:picLocks noChangeAspect="1"/>
          </p:cNvPicPr>
          <p:nvPr/>
        </p:nvPicPr>
        <p:blipFill>
          <a:blip r:embed="rId1"/>
          <a:stretch>
            <a:fillRect/>
          </a:stretch>
        </p:blipFill>
        <p:spPr>
          <a:xfrm>
            <a:off x="0" y="-34290"/>
            <a:ext cx="12190095" cy="6892290"/>
          </a:xfrm>
          <a:prstGeom prst="rect">
            <a:avLst/>
          </a:prstGeom>
        </p:spPr>
      </p:pic>
      <p:sp>
        <p:nvSpPr>
          <p:cNvPr id="2" name="Text Box 1"/>
          <p:cNvSpPr txBox="1"/>
          <p:nvPr/>
        </p:nvSpPr>
        <p:spPr>
          <a:xfrm>
            <a:off x="1573530" y="1642110"/>
            <a:ext cx="8429625" cy="2584450"/>
          </a:xfrm>
          <a:prstGeom prst="rect">
            <a:avLst/>
          </a:prstGeom>
          <a:noFill/>
        </p:spPr>
        <p:txBody>
          <a:bodyPr wrap="none" rtlCol="0">
            <a:spAutoFit/>
          </a:bodyPr>
          <a:p>
            <a:pPr algn="ctr"/>
            <a:r>
              <a:rPr lang="fr-FR" altLang="en-US" sz="5400">
                <a:solidFill>
                  <a:schemeClr val="bg1"/>
                </a:solidFill>
                <a:latin typeface="Algerian" panose="04020705040A02060702" charset="0"/>
                <a:cs typeface="Algerian" panose="04020705040A02060702" charset="0"/>
              </a:rPr>
              <a:t>W</a:t>
            </a:r>
            <a:r>
              <a:rPr lang="fr-FR" altLang="en-US" sz="5400">
                <a:solidFill>
                  <a:srgbClr val="FFFF00"/>
                </a:solidFill>
                <a:latin typeface="Algerian" panose="04020705040A02060702" charset="0"/>
                <a:cs typeface="Algerian" panose="04020705040A02060702" charset="0"/>
              </a:rPr>
              <a:t>e</a:t>
            </a:r>
            <a:r>
              <a:rPr lang="fr-FR" altLang="en-US" sz="5400">
                <a:solidFill>
                  <a:schemeClr val="accent1"/>
                </a:solidFill>
                <a:latin typeface="Algerian" panose="04020705040A02060702" charset="0"/>
                <a:cs typeface="Algerian" panose="04020705040A02060702" charset="0"/>
              </a:rPr>
              <a:t>l</a:t>
            </a:r>
            <a:r>
              <a:rPr lang="fr-FR" altLang="en-US" sz="5400">
                <a:solidFill>
                  <a:schemeClr val="accent4"/>
                </a:solidFill>
                <a:latin typeface="Algerian" panose="04020705040A02060702" charset="0"/>
                <a:cs typeface="Algerian" panose="04020705040A02060702" charset="0"/>
              </a:rPr>
              <a:t>c</a:t>
            </a:r>
            <a:r>
              <a:rPr lang="fr-FR" altLang="en-US" sz="5400">
                <a:solidFill>
                  <a:schemeClr val="accent2">
                    <a:lumMod val="40000"/>
                    <a:lumOff val="60000"/>
                  </a:schemeClr>
                </a:solidFill>
                <a:latin typeface="Algerian" panose="04020705040A02060702" charset="0"/>
                <a:cs typeface="Algerian" panose="04020705040A02060702" charset="0"/>
              </a:rPr>
              <a:t>o</a:t>
            </a:r>
            <a:r>
              <a:rPr lang="fr-FR" altLang="en-US" sz="5400">
                <a:solidFill>
                  <a:srgbClr val="92D050"/>
                </a:solidFill>
                <a:latin typeface="Algerian" panose="04020705040A02060702" charset="0"/>
                <a:cs typeface="Algerian" panose="04020705040A02060702" charset="0"/>
              </a:rPr>
              <a:t>m</a:t>
            </a:r>
            <a:r>
              <a:rPr lang="fr-FR" altLang="en-US" sz="5400">
                <a:solidFill>
                  <a:srgbClr val="FF0000"/>
                </a:solidFill>
                <a:latin typeface="Algerian" panose="04020705040A02060702" charset="0"/>
                <a:cs typeface="Algerian" panose="04020705040A02060702" charset="0"/>
              </a:rPr>
              <a:t>e</a:t>
            </a:r>
            <a:r>
              <a:rPr lang="fr-FR" altLang="en-US" sz="5400">
                <a:solidFill>
                  <a:schemeClr val="bg1"/>
                </a:solidFill>
                <a:latin typeface="Algerian" panose="04020705040A02060702" charset="0"/>
                <a:cs typeface="Algerian" panose="04020705040A02060702" charset="0"/>
              </a:rPr>
              <a:t> </a:t>
            </a:r>
            <a:endParaRPr lang="fr-FR" altLang="en-US" sz="5400">
              <a:solidFill>
                <a:schemeClr val="bg1"/>
              </a:solidFill>
              <a:latin typeface="Algerian" panose="04020705040A02060702" charset="0"/>
              <a:cs typeface="Algerian" panose="04020705040A02060702" charset="0"/>
            </a:endParaRPr>
          </a:p>
          <a:p>
            <a:pPr algn="ctr"/>
            <a:endParaRPr lang="fr-FR" altLang="en-US" sz="5400">
              <a:solidFill>
                <a:schemeClr val="bg1"/>
              </a:solidFill>
              <a:latin typeface="Algerian" panose="04020705040A02060702" charset="0"/>
              <a:cs typeface="Algerian" panose="04020705040A02060702" charset="0"/>
            </a:endParaRPr>
          </a:p>
          <a:p>
            <a:pPr algn="ctr"/>
            <a:r>
              <a:rPr lang="fr-FR" altLang="en-US" sz="5400">
                <a:solidFill>
                  <a:schemeClr val="accent2"/>
                </a:solidFill>
                <a:latin typeface="Algerian" panose="04020705040A02060702" charset="0"/>
                <a:cs typeface="Algerian" panose="04020705040A02060702" charset="0"/>
              </a:rPr>
              <a:t>T</a:t>
            </a:r>
            <a:r>
              <a:rPr lang="fr-FR" altLang="en-US" sz="5400">
                <a:solidFill>
                  <a:srgbClr val="92D050"/>
                </a:solidFill>
                <a:latin typeface="Algerian" panose="04020705040A02060702" charset="0"/>
                <a:cs typeface="Algerian" panose="04020705040A02060702" charset="0"/>
              </a:rPr>
              <a:t>o</a:t>
            </a:r>
            <a:r>
              <a:rPr lang="fr-FR" altLang="en-US" sz="5400">
                <a:solidFill>
                  <a:schemeClr val="bg1"/>
                </a:solidFill>
                <a:latin typeface="Algerian" panose="04020705040A02060702" charset="0"/>
                <a:cs typeface="Algerian" panose="04020705040A02060702" charset="0"/>
              </a:rPr>
              <a:t> </a:t>
            </a:r>
            <a:r>
              <a:rPr lang="fr-FR" altLang="en-US" sz="5400">
                <a:solidFill>
                  <a:srgbClr val="00B0F0"/>
                </a:solidFill>
                <a:latin typeface="Algerian" panose="04020705040A02060702" charset="0"/>
                <a:cs typeface="Algerian" panose="04020705040A02060702" charset="0"/>
              </a:rPr>
              <a:t>Y</a:t>
            </a:r>
            <a:r>
              <a:rPr lang="fr-FR" altLang="en-US" sz="5400">
                <a:solidFill>
                  <a:schemeClr val="bg1"/>
                </a:solidFill>
                <a:latin typeface="Algerian" panose="04020705040A02060702" charset="0"/>
                <a:cs typeface="Algerian" panose="04020705040A02060702" charset="0"/>
              </a:rPr>
              <a:t>o</a:t>
            </a:r>
            <a:r>
              <a:rPr lang="fr-FR" altLang="en-US" sz="5400">
                <a:solidFill>
                  <a:srgbClr val="B381D9"/>
                </a:solidFill>
                <a:latin typeface="Algerian" panose="04020705040A02060702" charset="0"/>
                <a:cs typeface="Algerian" panose="04020705040A02060702" charset="0"/>
              </a:rPr>
              <a:t>u</a:t>
            </a:r>
            <a:r>
              <a:rPr lang="fr-FR" altLang="en-US" sz="5400">
                <a:solidFill>
                  <a:srgbClr val="FFFF00"/>
                </a:solidFill>
                <a:latin typeface="Algerian" panose="04020705040A02060702" charset="0"/>
                <a:cs typeface="Algerian" panose="04020705040A02060702" charset="0"/>
              </a:rPr>
              <a:t>r</a:t>
            </a:r>
            <a:r>
              <a:rPr lang="fr-FR" altLang="en-US" sz="5400">
                <a:solidFill>
                  <a:schemeClr val="bg1"/>
                </a:solidFill>
                <a:latin typeface="Algerian" panose="04020705040A02060702" charset="0"/>
                <a:cs typeface="Algerian" panose="04020705040A02060702" charset="0"/>
              </a:rPr>
              <a:t> </a:t>
            </a:r>
            <a:r>
              <a:rPr lang="fr-FR" altLang="en-US" sz="5400">
                <a:solidFill>
                  <a:srgbClr val="FF0000"/>
                </a:solidFill>
                <a:latin typeface="Algerian" panose="04020705040A02060702" charset="0"/>
                <a:cs typeface="Algerian" panose="04020705040A02060702" charset="0"/>
              </a:rPr>
              <a:t>E</a:t>
            </a:r>
            <a:r>
              <a:rPr lang="fr-FR" altLang="en-US" sz="5400">
                <a:solidFill>
                  <a:schemeClr val="accent2">
                    <a:lumMod val="40000"/>
                    <a:lumOff val="60000"/>
                  </a:schemeClr>
                </a:solidFill>
                <a:latin typeface="Algerian" panose="04020705040A02060702" charset="0"/>
                <a:cs typeface="Algerian" panose="04020705040A02060702" charset="0"/>
              </a:rPr>
              <a:t>n</a:t>
            </a:r>
            <a:r>
              <a:rPr lang="fr-FR" altLang="en-US" sz="5400">
                <a:solidFill>
                  <a:schemeClr val="accent6">
                    <a:lumMod val="40000"/>
                    <a:lumOff val="60000"/>
                  </a:schemeClr>
                </a:solidFill>
                <a:latin typeface="Algerian" panose="04020705040A02060702" charset="0"/>
                <a:cs typeface="Algerian" panose="04020705040A02060702" charset="0"/>
              </a:rPr>
              <a:t>g</a:t>
            </a:r>
            <a:r>
              <a:rPr lang="fr-FR" altLang="en-US" sz="5400">
                <a:solidFill>
                  <a:schemeClr val="accent4">
                    <a:lumMod val="60000"/>
                    <a:lumOff val="40000"/>
                  </a:schemeClr>
                </a:solidFill>
                <a:latin typeface="Algerian" panose="04020705040A02060702" charset="0"/>
                <a:cs typeface="Algerian" panose="04020705040A02060702" charset="0"/>
              </a:rPr>
              <a:t>l</a:t>
            </a:r>
            <a:r>
              <a:rPr lang="fr-FR" altLang="en-US" sz="5400">
                <a:solidFill>
                  <a:schemeClr val="bg1"/>
                </a:solidFill>
                <a:latin typeface="Algerian" panose="04020705040A02060702" charset="0"/>
                <a:cs typeface="Algerian" panose="04020705040A02060702" charset="0"/>
              </a:rPr>
              <a:t>i</a:t>
            </a:r>
            <a:r>
              <a:rPr lang="fr-FR" altLang="en-US" sz="5400">
                <a:solidFill>
                  <a:schemeClr val="accent5">
                    <a:lumMod val="60000"/>
                    <a:lumOff val="40000"/>
                  </a:schemeClr>
                </a:solidFill>
                <a:latin typeface="Algerian" panose="04020705040A02060702" charset="0"/>
                <a:cs typeface="Algerian" panose="04020705040A02060702" charset="0"/>
              </a:rPr>
              <a:t>s</a:t>
            </a:r>
            <a:r>
              <a:rPr lang="fr-FR" altLang="en-US" sz="5400">
                <a:solidFill>
                  <a:srgbClr val="61F9F8"/>
                </a:solidFill>
                <a:latin typeface="Algerian" panose="04020705040A02060702" charset="0"/>
                <a:cs typeface="Algerian" panose="04020705040A02060702" charset="0"/>
              </a:rPr>
              <a:t>h</a:t>
            </a:r>
            <a:r>
              <a:rPr lang="fr-FR" altLang="en-US" sz="5400">
                <a:solidFill>
                  <a:schemeClr val="bg1"/>
                </a:solidFill>
                <a:latin typeface="Algerian" panose="04020705040A02060702" charset="0"/>
                <a:cs typeface="Algerian" panose="04020705040A02060702" charset="0"/>
              </a:rPr>
              <a:t> </a:t>
            </a:r>
            <a:r>
              <a:rPr lang="fr-FR" altLang="en-US" sz="5400">
                <a:solidFill>
                  <a:srgbClr val="FFFF00"/>
                </a:solidFill>
                <a:latin typeface="Algerian" panose="04020705040A02060702" charset="0"/>
                <a:cs typeface="Algerian" panose="04020705040A02060702" charset="0"/>
              </a:rPr>
              <a:t>C</a:t>
            </a:r>
            <a:r>
              <a:rPr lang="fr-FR" altLang="en-US" sz="5400">
                <a:solidFill>
                  <a:schemeClr val="accent2">
                    <a:lumMod val="75000"/>
                  </a:schemeClr>
                </a:solidFill>
                <a:latin typeface="Algerian" panose="04020705040A02060702" charset="0"/>
                <a:cs typeface="Algerian" panose="04020705040A02060702" charset="0"/>
              </a:rPr>
              <a:t>o</a:t>
            </a:r>
            <a:r>
              <a:rPr lang="fr-FR" altLang="en-US" sz="5400">
                <a:solidFill>
                  <a:srgbClr val="92D050"/>
                </a:solidFill>
                <a:latin typeface="Algerian" panose="04020705040A02060702" charset="0"/>
                <a:cs typeface="Algerian" panose="04020705040A02060702" charset="0"/>
              </a:rPr>
              <a:t>u</a:t>
            </a:r>
            <a:r>
              <a:rPr lang="fr-FR" altLang="en-US" sz="5400">
                <a:solidFill>
                  <a:srgbClr val="FFC000"/>
                </a:solidFill>
                <a:latin typeface="Algerian" panose="04020705040A02060702" charset="0"/>
                <a:cs typeface="Algerian" panose="04020705040A02060702" charset="0"/>
              </a:rPr>
              <a:t>r</a:t>
            </a:r>
            <a:r>
              <a:rPr lang="fr-FR" altLang="en-US" sz="5400">
                <a:solidFill>
                  <a:srgbClr val="FA83ED"/>
                </a:solidFill>
                <a:latin typeface="Algerian" panose="04020705040A02060702" charset="0"/>
                <a:cs typeface="Algerian" panose="04020705040A02060702" charset="0"/>
              </a:rPr>
              <a:t>s</a:t>
            </a:r>
            <a:r>
              <a:rPr lang="fr-FR" altLang="en-US" sz="5400">
                <a:solidFill>
                  <a:schemeClr val="bg1"/>
                </a:solidFill>
                <a:latin typeface="Algerian" panose="04020705040A02060702" charset="0"/>
                <a:cs typeface="Algerian" panose="04020705040A02060702" charset="0"/>
              </a:rPr>
              <a:t>e</a:t>
            </a:r>
            <a:endParaRPr lang="fr-FR" altLang="en-US" sz="5400">
              <a:solidFill>
                <a:schemeClr val="bg1"/>
              </a:solidFill>
              <a:latin typeface="Algerian" panose="04020705040A02060702" charset="0"/>
              <a:cs typeface="Algerian" panose="04020705040A02060702"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1633634668806"/>
          <p:cNvPicPr>
            <a:picLocks noChangeAspect="1"/>
          </p:cNvPicPr>
          <p:nvPr/>
        </p:nvPicPr>
        <p:blipFill>
          <a:blip r:embed="rId1"/>
          <a:stretch>
            <a:fillRect/>
          </a:stretch>
        </p:blipFill>
        <p:spPr>
          <a:xfrm>
            <a:off x="-5080" y="-5715"/>
            <a:ext cx="12190095" cy="6892290"/>
          </a:xfrm>
          <a:prstGeom prst="rect">
            <a:avLst/>
          </a:prstGeom>
        </p:spPr>
      </p:pic>
      <p:sp>
        <p:nvSpPr>
          <p:cNvPr id="2" name="Text Box 1"/>
          <p:cNvSpPr txBox="1"/>
          <p:nvPr/>
        </p:nvSpPr>
        <p:spPr>
          <a:xfrm>
            <a:off x="0" y="1169035"/>
            <a:ext cx="12343130" cy="2584450"/>
          </a:xfrm>
          <a:prstGeom prst="rect">
            <a:avLst/>
          </a:prstGeom>
          <a:noFill/>
        </p:spPr>
        <p:txBody>
          <a:bodyPr wrap="square" rtlCol="0">
            <a:spAutoFit/>
          </a:bodyPr>
          <a:p>
            <a:pPr algn="ctr"/>
            <a:r>
              <a:rPr lang="fr-FR" altLang="en-US" sz="4800" b="1" u="sng">
                <a:solidFill>
                  <a:schemeClr val="bg1"/>
                </a:solidFill>
              </a:rPr>
              <a:t>5</a:t>
            </a:r>
            <a:r>
              <a:rPr lang="fr-FR" altLang="en-US" sz="4800" b="1" u="sng" baseline="30000">
                <a:solidFill>
                  <a:schemeClr val="bg1"/>
                </a:solidFill>
              </a:rPr>
              <a:t>th </a:t>
            </a:r>
            <a:r>
              <a:rPr lang="fr-FR" altLang="en-US" sz="4800" b="1" u="sng">
                <a:solidFill>
                  <a:schemeClr val="bg1"/>
                </a:solidFill>
              </a:rPr>
              <a:t>Course</a:t>
            </a:r>
            <a:r>
              <a:rPr lang="fr-FR" altLang="en-US" sz="4800" b="1">
                <a:solidFill>
                  <a:schemeClr val="bg1"/>
                </a:solidFill>
              </a:rPr>
              <a:t>: </a:t>
            </a:r>
            <a:endParaRPr lang="fr-FR" altLang="en-US" sz="4800" b="1">
              <a:solidFill>
                <a:srgbClr val="FFFF00"/>
              </a:solidFill>
            </a:endParaRPr>
          </a:p>
          <a:p>
            <a:pPr algn="ctr"/>
            <a:endParaRPr lang="fr-FR" altLang="en-US" sz="4800" b="1">
              <a:solidFill>
                <a:srgbClr val="FFFF00"/>
              </a:solidFill>
            </a:endParaRPr>
          </a:p>
          <a:p>
            <a:pPr algn="l"/>
            <a:r>
              <a:rPr lang="fr-FR" altLang="en-US" sz="3300" b="1">
                <a:solidFill>
                  <a:srgbClr val="FFFF00"/>
                </a:solidFill>
              </a:rPr>
              <a:t>Written Expression: - Unity, Coherence and Cohesion in a Paragraph                           Terminology: </a:t>
            </a:r>
            <a:r>
              <a:rPr lang="fr-FR" altLang="fr-FR" sz="3300" b="1">
                <a:solidFill>
                  <a:srgbClr val="FFFF00"/>
                </a:solidFill>
              </a:rPr>
              <a:t>E-commerce (</a:t>
            </a:r>
            <a:r>
              <a:rPr lang="fr-FR" altLang="en-US" sz="3300" b="1">
                <a:solidFill>
                  <a:srgbClr val="FFFF00"/>
                </a:solidFill>
                <a:sym typeface="+mn-ea"/>
              </a:rPr>
              <a:t>Process of </a:t>
            </a:r>
            <a:r>
              <a:rPr lang="fr-FR" altLang="fr-FR" sz="3300" b="1">
                <a:solidFill>
                  <a:srgbClr val="FFFF00"/>
                </a:solidFill>
                <a:sym typeface="+mn-ea"/>
              </a:rPr>
              <a:t>Brainstorming</a:t>
            </a:r>
            <a:r>
              <a:rPr lang="fr-FR" altLang="fr-FR" sz="3300" b="1">
                <a:solidFill>
                  <a:srgbClr val="FFFF00"/>
                </a:solidFill>
              </a:rPr>
              <a:t>)</a:t>
            </a:r>
            <a:endParaRPr lang="fr-FR" altLang="fr-FR" sz="3300" b="1">
              <a:solidFill>
                <a:srgbClr val="FFFF00"/>
              </a:solidFill>
            </a:endParaRPr>
          </a:p>
        </p:txBody>
      </p:sp>
      <p:sp>
        <p:nvSpPr>
          <p:cNvPr id="4" name="Text Box 3"/>
          <p:cNvSpPr txBox="1"/>
          <p:nvPr/>
        </p:nvSpPr>
        <p:spPr>
          <a:xfrm>
            <a:off x="350520" y="270510"/>
            <a:ext cx="1899920" cy="521970"/>
          </a:xfrm>
          <a:prstGeom prst="rect">
            <a:avLst/>
          </a:prstGeom>
          <a:noFill/>
        </p:spPr>
        <p:txBody>
          <a:bodyPr wrap="none" rtlCol="0">
            <a:spAutoFit/>
          </a:bodyPr>
          <a:p>
            <a:r>
              <a:rPr lang="fr-FR" altLang="en-US" sz="2800">
                <a:solidFill>
                  <a:schemeClr val="bg1"/>
                </a:solidFill>
              </a:rPr>
              <a:t>23/11/2021</a:t>
            </a:r>
            <a:endParaRPr lang="fr-FR" altLang="en-US" sz="280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1633634668806"/>
          <p:cNvPicPr>
            <a:picLocks noChangeAspect="1"/>
          </p:cNvPicPr>
          <p:nvPr/>
        </p:nvPicPr>
        <p:blipFill>
          <a:blip r:embed="rId1"/>
          <a:stretch>
            <a:fillRect/>
          </a:stretch>
        </p:blipFill>
        <p:spPr>
          <a:xfrm>
            <a:off x="1905" y="0"/>
            <a:ext cx="12160250" cy="6892290"/>
          </a:xfrm>
          <a:prstGeom prst="rect">
            <a:avLst/>
          </a:prstGeom>
        </p:spPr>
      </p:pic>
      <p:sp>
        <p:nvSpPr>
          <p:cNvPr id="11" name="Text Box 10"/>
          <p:cNvSpPr txBox="1"/>
          <p:nvPr/>
        </p:nvSpPr>
        <p:spPr>
          <a:xfrm>
            <a:off x="402590" y="742950"/>
            <a:ext cx="1258570" cy="460375"/>
          </a:xfrm>
          <a:prstGeom prst="rect">
            <a:avLst/>
          </a:prstGeom>
          <a:noFill/>
        </p:spPr>
        <p:txBody>
          <a:bodyPr wrap="none" rtlCol="0">
            <a:spAutoFit/>
          </a:bodyPr>
          <a:p>
            <a:r>
              <a:rPr lang="fr-FR" altLang="en-US" sz="2400" b="1" u="sng">
                <a:solidFill>
                  <a:srgbClr val="FFC000"/>
                </a:solidFill>
              </a:rPr>
              <a:t>1. Unity:</a:t>
            </a:r>
            <a:endParaRPr lang="fr-FR" altLang="en-US" sz="2400" b="1" u="sng">
              <a:solidFill>
                <a:srgbClr val="FFC000"/>
              </a:solidFill>
            </a:endParaRPr>
          </a:p>
        </p:txBody>
      </p:sp>
      <p:sp>
        <p:nvSpPr>
          <p:cNvPr id="4" name="Text Box 3"/>
          <p:cNvSpPr txBox="1"/>
          <p:nvPr/>
        </p:nvSpPr>
        <p:spPr>
          <a:xfrm>
            <a:off x="1270635" y="1351280"/>
            <a:ext cx="9271000" cy="1476375"/>
          </a:xfrm>
          <a:prstGeom prst="rect">
            <a:avLst/>
          </a:prstGeom>
          <a:noFill/>
        </p:spPr>
        <p:txBody>
          <a:bodyPr wrap="square" rtlCol="0">
            <a:spAutoFit/>
          </a:bodyPr>
          <a:p>
            <a:pPr algn="just"/>
            <a:r>
              <a:rPr lang="en-US" b="1">
                <a:solidFill>
                  <a:schemeClr val="bg1"/>
                </a:solidFill>
              </a:rPr>
              <a:t>Unity in a paragraph means that the entire paragraph should focus on </a:t>
            </a:r>
            <a:r>
              <a:rPr lang="en-US" b="1">
                <a:solidFill>
                  <a:srgbClr val="FF81E9"/>
                </a:solidFill>
              </a:rPr>
              <a:t>one single idea</a:t>
            </a:r>
            <a:r>
              <a:rPr lang="en-US" b="1">
                <a:solidFill>
                  <a:schemeClr val="bg1"/>
                </a:solidFill>
              </a:rPr>
              <a:t> mentioned in the topic sentence. The supporting sentence and details should explain the main idea. The concluding sentence should end the paragraph with the same idea. So, if your paragraph contains a sentence or some sentences that are irrelevant (off-topic) to the main topic, we say that the paragraph “</a:t>
            </a:r>
            <a:r>
              <a:rPr lang="en-US" b="1" u="sng">
                <a:solidFill>
                  <a:schemeClr val="bg1"/>
                </a:solidFill>
              </a:rPr>
              <a:t>lacks unity</a:t>
            </a:r>
            <a:r>
              <a:rPr lang="en-US" b="1">
                <a:solidFill>
                  <a:schemeClr val="bg1"/>
                </a:solidFill>
              </a:rPr>
              <a:t>”</a:t>
            </a:r>
            <a:endParaRPr lang="en-US" b="1">
              <a:solidFill>
                <a:schemeClr val="bg1"/>
              </a:solidFill>
            </a:endParaRPr>
          </a:p>
        </p:txBody>
      </p:sp>
      <p:sp>
        <p:nvSpPr>
          <p:cNvPr id="5" name="Text Box 4"/>
          <p:cNvSpPr txBox="1"/>
          <p:nvPr/>
        </p:nvSpPr>
        <p:spPr>
          <a:xfrm>
            <a:off x="1132205" y="3088640"/>
            <a:ext cx="9014460" cy="2338070"/>
          </a:xfrm>
          <a:prstGeom prst="rect">
            <a:avLst/>
          </a:prstGeom>
          <a:noFill/>
        </p:spPr>
        <p:txBody>
          <a:bodyPr wrap="square" rtlCol="0">
            <a:spAutoFit/>
          </a:bodyPr>
          <a:p>
            <a:pPr algn="just"/>
            <a:r>
              <a:rPr lang="en-US" sz="2000" b="1">
                <a:solidFill>
                  <a:srgbClr val="92D050"/>
                </a:solidFill>
              </a:rPr>
              <a:t>Practice: </a:t>
            </a:r>
            <a:r>
              <a:rPr lang="en-US" b="1">
                <a:solidFill>
                  <a:schemeClr val="bg1"/>
                </a:solidFill>
              </a:rPr>
              <a:t>identify the irrelevant sentence in the following paragraph:</a:t>
            </a:r>
            <a:endParaRPr lang="en-US" b="1">
              <a:solidFill>
                <a:schemeClr val="bg1"/>
              </a:solidFill>
            </a:endParaRPr>
          </a:p>
          <a:p>
            <a:pPr algn="just"/>
            <a:endParaRPr lang="en-US" b="1">
              <a:solidFill>
                <a:schemeClr val="bg1"/>
              </a:solidFill>
            </a:endParaRPr>
          </a:p>
          <a:p>
            <a:pPr algn="just"/>
            <a:r>
              <a:rPr lang="en-US" b="1">
                <a:solidFill>
                  <a:schemeClr val="bg1"/>
                </a:solidFill>
              </a:rPr>
              <a:t>The capital city of a country is usually a very important city. The government offices are located in the capital city and political leaders live there nearby. There are many different types of governments in the world. The capital may also be the center of culture. There are often museums, libraries, and universities in the capital. Finally, the capital city can serve as a center of trade, industry and commerce, so it is often the financial center of a country. As a consequence, the capital city is usually the most crowded and developed city in the country.</a:t>
            </a:r>
            <a:endParaRPr lang="en-US" b="1">
              <a:solidFill>
                <a:schemeClr val="bg1"/>
              </a:solidFill>
            </a:endParaRPr>
          </a:p>
        </p:txBody>
      </p:sp>
      <p:sp>
        <p:nvSpPr>
          <p:cNvPr id="6" name="Text Box 5"/>
          <p:cNvSpPr txBox="1"/>
          <p:nvPr/>
        </p:nvSpPr>
        <p:spPr>
          <a:xfrm>
            <a:off x="387350" y="281305"/>
            <a:ext cx="10861675" cy="460375"/>
          </a:xfrm>
          <a:prstGeom prst="rect">
            <a:avLst/>
          </a:prstGeom>
          <a:noFill/>
        </p:spPr>
        <p:txBody>
          <a:bodyPr wrap="square" rtlCol="0">
            <a:spAutoFit/>
          </a:bodyPr>
          <a:p>
            <a:pPr algn="l"/>
            <a:r>
              <a:rPr lang="fr-FR" altLang="en-US" sz="2400" b="1">
                <a:solidFill>
                  <a:srgbClr val="FFFF00"/>
                </a:solidFill>
                <a:sym typeface="+mn-ea"/>
              </a:rPr>
              <a:t>1\ Written Expression: Unity, Coherence and Cohesion in a Paragraph</a:t>
            </a:r>
            <a:endParaRPr lang="en-US" sz="2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1633634668806"/>
          <p:cNvPicPr>
            <a:picLocks noChangeAspect="1"/>
          </p:cNvPicPr>
          <p:nvPr/>
        </p:nvPicPr>
        <p:blipFill>
          <a:blip r:embed="rId1"/>
          <a:stretch>
            <a:fillRect/>
          </a:stretch>
        </p:blipFill>
        <p:spPr>
          <a:xfrm>
            <a:off x="0" y="-34290"/>
            <a:ext cx="12190095" cy="6892290"/>
          </a:xfrm>
          <a:prstGeom prst="rect">
            <a:avLst/>
          </a:prstGeom>
        </p:spPr>
      </p:pic>
      <p:sp>
        <p:nvSpPr>
          <p:cNvPr id="11" name="Text Box 10"/>
          <p:cNvSpPr txBox="1"/>
          <p:nvPr/>
        </p:nvSpPr>
        <p:spPr>
          <a:xfrm>
            <a:off x="309245" y="0"/>
            <a:ext cx="2002155" cy="460375"/>
          </a:xfrm>
          <a:prstGeom prst="rect">
            <a:avLst/>
          </a:prstGeom>
          <a:noFill/>
        </p:spPr>
        <p:txBody>
          <a:bodyPr wrap="none" rtlCol="0">
            <a:spAutoFit/>
          </a:bodyPr>
          <a:p>
            <a:r>
              <a:rPr lang="fr-FR" altLang="en-US" sz="2400" b="1" u="sng">
                <a:solidFill>
                  <a:schemeClr val="accent4"/>
                </a:solidFill>
              </a:rPr>
              <a:t>2. Coherence:</a:t>
            </a:r>
            <a:r>
              <a:rPr lang="ar-DZ" altLang="fr-FR" sz="2400" b="1">
                <a:solidFill>
                  <a:schemeClr val="accent2"/>
                </a:solidFill>
              </a:rPr>
              <a:t> </a:t>
            </a:r>
            <a:endParaRPr lang="ar-DZ" altLang="fr-FR" sz="2400" b="1">
              <a:solidFill>
                <a:schemeClr val="accent2"/>
              </a:solidFill>
            </a:endParaRPr>
          </a:p>
        </p:txBody>
      </p:sp>
      <p:sp>
        <p:nvSpPr>
          <p:cNvPr id="2" name="Text Box 1"/>
          <p:cNvSpPr txBox="1"/>
          <p:nvPr/>
        </p:nvSpPr>
        <p:spPr>
          <a:xfrm>
            <a:off x="945515" y="1193165"/>
            <a:ext cx="10313670" cy="706755"/>
          </a:xfrm>
          <a:prstGeom prst="rect">
            <a:avLst/>
          </a:prstGeom>
          <a:noFill/>
        </p:spPr>
        <p:txBody>
          <a:bodyPr wrap="square" rtlCol="0">
            <a:spAutoFit/>
          </a:bodyPr>
          <a:p>
            <a:pPr algn="l"/>
            <a:r>
              <a:rPr lang="en-US" sz="2000" b="1">
                <a:solidFill>
                  <a:schemeClr val="bg1"/>
                </a:solidFill>
              </a:rPr>
              <a:t>Coherence means that all the ideas in a paragraph </a:t>
            </a:r>
            <a:r>
              <a:rPr lang="en-US" sz="2000" b="1">
                <a:solidFill>
                  <a:srgbClr val="FF6EE9"/>
                </a:solidFill>
              </a:rPr>
              <a:t>flow naturally from one to another</a:t>
            </a:r>
            <a:r>
              <a:rPr lang="en-US" sz="2000" b="1">
                <a:solidFill>
                  <a:schemeClr val="bg1"/>
                </a:solidFill>
              </a:rPr>
              <a:t>. They are arranged in a clear and logical way so that the reader can easily understand the main points. </a:t>
            </a:r>
            <a:endParaRPr lang="en-US" sz="2000" b="1">
              <a:solidFill>
                <a:schemeClr val="bg1"/>
              </a:solidFill>
            </a:endParaRPr>
          </a:p>
        </p:txBody>
      </p:sp>
      <p:sp>
        <p:nvSpPr>
          <p:cNvPr id="6" name="Text Box 5"/>
          <p:cNvSpPr txBox="1"/>
          <p:nvPr/>
        </p:nvSpPr>
        <p:spPr>
          <a:xfrm>
            <a:off x="1333500" y="2108200"/>
            <a:ext cx="9349740" cy="3169285"/>
          </a:xfrm>
          <a:prstGeom prst="rect">
            <a:avLst/>
          </a:prstGeom>
          <a:noFill/>
        </p:spPr>
        <p:txBody>
          <a:bodyPr wrap="square" rtlCol="0">
            <a:spAutoFit/>
          </a:bodyPr>
          <a:p>
            <a:pPr algn="l"/>
            <a:endParaRPr lang="en-US" sz="2000" b="1">
              <a:solidFill>
                <a:schemeClr val="bg1"/>
              </a:solidFill>
            </a:endParaRPr>
          </a:p>
          <a:p>
            <a:pPr marL="285750" indent="-285750" algn="l">
              <a:buFont typeface="Wingdings" panose="05000000000000000000" charset="0"/>
              <a:buChar char="v"/>
            </a:pPr>
            <a:r>
              <a:rPr lang="en-US" sz="2000" b="1" u="sng">
                <a:solidFill>
                  <a:srgbClr val="92D050"/>
                </a:solidFill>
              </a:rPr>
              <a:t>Logical Order</a:t>
            </a:r>
            <a:r>
              <a:rPr lang="en-US" sz="2000" b="1">
                <a:solidFill>
                  <a:srgbClr val="92D050"/>
                </a:solidFill>
              </a:rPr>
              <a:t>:</a:t>
            </a:r>
            <a:r>
              <a:rPr lang="en-US" sz="2000" b="1">
                <a:solidFill>
                  <a:schemeClr val="bg1"/>
                </a:solidFill>
              </a:rPr>
              <a:t> one idea leads directly to the next. For example, from least important to most important, from general to specific, from familiar to unknown.</a:t>
            </a:r>
            <a:endParaRPr lang="en-US" sz="2000" b="1">
              <a:solidFill>
                <a:schemeClr val="bg1"/>
              </a:solidFill>
            </a:endParaRPr>
          </a:p>
          <a:p>
            <a:pPr indent="0" algn="l">
              <a:buFont typeface="Wingdings" panose="05000000000000000000" charset="0"/>
              <a:buNone/>
            </a:pPr>
            <a:endParaRPr lang="en-US" sz="2000" b="1">
              <a:solidFill>
                <a:schemeClr val="bg1"/>
              </a:solidFill>
            </a:endParaRPr>
          </a:p>
          <a:p>
            <a:pPr marL="285750" indent="-285750" algn="l">
              <a:buFont typeface="Wingdings" panose="05000000000000000000" charset="0"/>
              <a:buChar char="v"/>
            </a:pPr>
            <a:r>
              <a:rPr lang="en-US" sz="2000" b="1" u="sng">
                <a:solidFill>
                  <a:srgbClr val="92D050"/>
                </a:solidFill>
              </a:rPr>
              <a:t>Space Order</a:t>
            </a:r>
            <a:r>
              <a:rPr lang="en-US" sz="2000" b="1">
                <a:solidFill>
                  <a:srgbClr val="92D050"/>
                </a:solidFill>
              </a:rPr>
              <a:t>: </a:t>
            </a:r>
            <a:r>
              <a:rPr lang="en-US" sz="2000" b="1">
                <a:solidFill>
                  <a:schemeClr val="bg1"/>
                </a:solidFill>
              </a:rPr>
              <a:t>puts the details in an order relating to the physical world; For example, left to right, top to bottom, close to far away. For example, if you need to provide directions on how to get somewhere, you would begin at the start point. </a:t>
            </a:r>
            <a:endParaRPr lang="en-US" sz="2000" b="1">
              <a:solidFill>
                <a:schemeClr val="bg1"/>
              </a:solidFill>
            </a:endParaRPr>
          </a:p>
          <a:p>
            <a:pPr marL="285750" indent="-285750" algn="l">
              <a:buFont typeface="Wingdings" panose="05000000000000000000" charset="0"/>
              <a:buChar char="v"/>
            </a:pPr>
            <a:endParaRPr lang="en-US" sz="2000" b="1">
              <a:solidFill>
                <a:schemeClr val="bg1"/>
              </a:solidFill>
            </a:endParaRPr>
          </a:p>
          <a:p>
            <a:pPr marL="285750" indent="-285750" algn="l">
              <a:buFont typeface="Wingdings" panose="05000000000000000000" charset="0"/>
              <a:buChar char="v"/>
            </a:pPr>
            <a:r>
              <a:rPr lang="en-US" sz="2000" b="1" u="sng">
                <a:solidFill>
                  <a:srgbClr val="92D050"/>
                </a:solidFill>
              </a:rPr>
              <a:t>Time Order</a:t>
            </a:r>
            <a:r>
              <a:rPr lang="en-US" sz="2000" b="1">
                <a:solidFill>
                  <a:srgbClr val="92D050"/>
                </a:solidFill>
              </a:rPr>
              <a:t>:</a:t>
            </a:r>
            <a:r>
              <a:rPr lang="en-US" sz="2000" b="1">
                <a:solidFill>
                  <a:schemeClr val="bg1"/>
                </a:solidFill>
              </a:rPr>
              <a:t> puts the details in an order relating to time (hours, days, months,...) ; for example, past to present, present to future, first to last.</a:t>
            </a:r>
            <a:endParaRPr lang="en-US" sz="2000" b="1">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1633634668806"/>
          <p:cNvPicPr>
            <a:picLocks noChangeAspect="1"/>
          </p:cNvPicPr>
          <p:nvPr/>
        </p:nvPicPr>
        <p:blipFill>
          <a:blip r:embed="rId1"/>
          <a:stretch>
            <a:fillRect/>
          </a:stretch>
        </p:blipFill>
        <p:spPr>
          <a:xfrm>
            <a:off x="0" y="-34290"/>
            <a:ext cx="12190095" cy="6892290"/>
          </a:xfrm>
          <a:prstGeom prst="rect">
            <a:avLst/>
          </a:prstGeom>
        </p:spPr>
      </p:pic>
      <p:sp>
        <p:nvSpPr>
          <p:cNvPr id="11" name="Text Box 10"/>
          <p:cNvSpPr txBox="1"/>
          <p:nvPr/>
        </p:nvSpPr>
        <p:spPr>
          <a:xfrm>
            <a:off x="309245" y="308610"/>
            <a:ext cx="1737995" cy="460375"/>
          </a:xfrm>
          <a:prstGeom prst="rect">
            <a:avLst/>
          </a:prstGeom>
          <a:noFill/>
        </p:spPr>
        <p:txBody>
          <a:bodyPr wrap="none" rtlCol="0">
            <a:spAutoFit/>
          </a:bodyPr>
          <a:p>
            <a:r>
              <a:rPr lang="fr-FR" altLang="en-US" sz="2400" b="1" u="sng">
                <a:solidFill>
                  <a:schemeClr val="accent4"/>
                </a:solidFill>
              </a:rPr>
              <a:t>3. Cohesion:</a:t>
            </a:r>
            <a:endParaRPr lang="fr-FR" altLang="en-US" sz="2400" b="1" u="sng">
              <a:solidFill>
                <a:schemeClr val="accent4"/>
              </a:solidFill>
            </a:endParaRPr>
          </a:p>
        </p:txBody>
      </p:sp>
      <p:sp>
        <p:nvSpPr>
          <p:cNvPr id="2" name="Text Box 1"/>
          <p:cNvSpPr txBox="1"/>
          <p:nvPr/>
        </p:nvSpPr>
        <p:spPr>
          <a:xfrm>
            <a:off x="977265" y="804545"/>
            <a:ext cx="9893935" cy="706755"/>
          </a:xfrm>
          <a:prstGeom prst="rect">
            <a:avLst/>
          </a:prstGeom>
          <a:noFill/>
        </p:spPr>
        <p:txBody>
          <a:bodyPr wrap="square" rtlCol="0">
            <a:spAutoFit/>
          </a:bodyPr>
          <a:p>
            <a:pPr algn="just"/>
            <a:r>
              <a:rPr lang="en-US" sz="2000" b="1">
                <a:solidFill>
                  <a:schemeClr val="bg1"/>
                </a:solidFill>
              </a:rPr>
              <a:t>Cohesion in a paragraph is achieved by the use of </a:t>
            </a:r>
            <a:r>
              <a:rPr lang="en-US" sz="2000" b="1">
                <a:solidFill>
                  <a:srgbClr val="FF6EE9"/>
                </a:solidFill>
              </a:rPr>
              <a:t>cohesive devices</a:t>
            </a:r>
            <a:r>
              <a:rPr lang="en-US" sz="2000" b="1">
                <a:solidFill>
                  <a:schemeClr val="bg1"/>
                </a:solidFill>
              </a:rPr>
              <a:t> that are words or phrases which connect sentences together , creating a smooth flow of ideas. They include:</a:t>
            </a:r>
            <a:endParaRPr lang="en-US" sz="2000" b="1">
              <a:solidFill>
                <a:schemeClr val="bg1"/>
              </a:solidFill>
            </a:endParaRPr>
          </a:p>
        </p:txBody>
      </p:sp>
      <p:sp>
        <p:nvSpPr>
          <p:cNvPr id="3" name="Text Box 2"/>
          <p:cNvSpPr txBox="1"/>
          <p:nvPr/>
        </p:nvSpPr>
        <p:spPr>
          <a:xfrm>
            <a:off x="449580" y="1595755"/>
            <a:ext cx="11361420" cy="4399915"/>
          </a:xfrm>
          <a:prstGeom prst="rect">
            <a:avLst/>
          </a:prstGeom>
          <a:noFill/>
        </p:spPr>
        <p:txBody>
          <a:bodyPr wrap="square" rtlCol="0">
            <a:spAutoFit/>
          </a:bodyPr>
          <a:p>
            <a:pPr marL="342900" indent="-342900" algn="l">
              <a:buFont typeface="Wingdings" panose="05000000000000000000" charset="0"/>
              <a:buChar char="Ø"/>
            </a:pPr>
            <a:r>
              <a:rPr lang="en-US" sz="2000" b="1">
                <a:solidFill>
                  <a:srgbClr val="92D050"/>
                </a:solidFill>
              </a:rPr>
              <a:t>Chronological Transition: </a:t>
            </a:r>
            <a:r>
              <a:rPr lang="en-US" sz="2000" b="1">
                <a:solidFill>
                  <a:schemeClr val="bg1"/>
                </a:solidFill>
              </a:rPr>
              <a:t>before, after, next, since, first, second, third..., while, when...</a:t>
            </a:r>
            <a:endParaRPr lang="en-US" sz="2000" b="1">
              <a:solidFill>
                <a:schemeClr val="bg1"/>
              </a:solidFill>
            </a:endParaRPr>
          </a:p>
          <a:p>
            <a:pPr indent="0" algn="l">
              <a:buFont typeface="Wingdings" panose="05000000000000000000" charset="0"/>
              <a:buNone/>
            </a:pPr>
            <a:endParaRPr lang="en-US" sz="2000" b="1">
              <a:solidFill>
                <a:schemeClr val="bg1"/>
              </a:solidFill>
            </a:endParaRPr>
          </a:p>
          <a:p>
            <a:pPr marL="342900" indent="-342900" algn="l">
              <a:buFont typeface="Wingdings" panose="05000000000000000000" charset="0"/>
              <a:buChar char="Ø"/>
            </a:pPr>
            <a:r>
              <a:rPr lang="en-US" sz="2000" b="1">
                <a:solidFill>
                  <a:srgbClr val="92D050"/>
                </a:solidFill>
              </a:rPr>
              <a:t>Transition of Comparison:</a:t>
            </a:r>
            <a:r>
              <a:rPr lang="en-US" sz="2000" b="1">
                <a:solidFill>
                  <a:schemeClr val="bg1"/>
                </a:solidFill>
              </a:rPr>
              <a:t> likewise, compared to similarly, as....as,...</a:t>
            </a:r>
            <a:endParaRPr lang="en-US" sz="2000" b="1">
              <a:solidFill>
                <a:schemeClr val="bg1"/>
              </a:solidFill>
            </a:endParaRPr>
          </a:p>
          <a:p>
            <a:pPr indent="0" algn="l">
              <a:buFont typeface="Wingdings" panose="05000000000000000000" charset="0"/>
              <a:buNone/>
            </a:pPr>
            <a:endParaRPr lang="en-US" sz="2000" b="1">
              <a:solidFill>
                <a:schemeClr val="bg1"/>
              </a:solidFill>
            </a:endParaRPr>
          </a:p>
          <a:p>
            <a:pPr marL="342900" indent="-342900" algn="l">
              <a:buFont typeface="Wingdings" panose="05000000000000000000" charset="0"/>
              <a:buChar char="Ø"/>
            </a:pPr>
            <a:r>
              <a:rPr lang="en-US" sz="2000" b="1">
                <a:solidFill>
                  <a:srgbClr val="92D050"/>
                </a:solidFill>
              </a:rPr>
              <a:t>Transition of Contrast:</a:t>
            </a:r>
            <a:r>
              <a:rPr lang="en-US" sz="2000" b="1">
                <a:solidFill>
                  <a:schemeClr val="bg1"/>
                </a:solidFill>
              </a:rPr>
              <a:t> however, on the other hand, but, yet, in contrast, although,... instead</a:t>
            </a:r>
            <a:endParaRPr lang="en-US" sz="2000" b="1">
              <a:solidFill>
                <a:schemeClr val="bg1"/>
              </a:solidFill>
            </a:endParaRPr>
          </a:p>
          <a:p>
            <a:pPr marL="342900" indent="-342900" algn="l">
              <a:buFont typeface="Wingdings" panose="05000000000000000000" charset="0"/>
              <a:buChar char="Ø"/>
            </a:pPr>
            <a:endParaRPr lang="en-US" sz="2000" b="1">
              <a:solidFill>
                <a:schemeClr val="bg1"/>
              </a:solidFill>
            </a:endParaRPr>
          </a:p>
          <a:p>
            <a:pPr marL="342900" indent="-342900" algn="l">
              <a:buFont typeface="Wingdings" panose="05000000000000000000" charset="0"/>
              <a:buChar char="Ø"/>
            </a:pPr>
            <a:r>
              <a:rPr lang="en-US" sz="2000" b="1">
                <a:solidFill>
                  <a:srgbClr val="92D050"/>
                </a:solidFill>
              </a:rPr>
              <a:t>Transition of Addition:</a:t>
            </a:r>
            <a:r>
              <a:rPr lang="en-US" sz="2000" b="1">
                <a:solidFill>
                  <a:schemeClr val="bg1"/>
                </a:solidFill>
              </a:rPr>
              <a:t> and, also, besides, in addition, furthermore, moreover...</a:t>
            </a:r>
            <a:endParaRPr lang="en-US" sz="2000" b="1">
              <a:solidFill>
                <a:schemeClr val="bg1"/>
              </a:solidFill>
            </a:endParaRPr>
          </a:p>
          <a:p>
            <a:pPr indent="0" algn="l">
              <a:buFont typeface="Wingdings" panose="05000000000000000000" charset="0"/>
              <a:buNone/>
            </a:pPr>
            <a:endParaRPr lang="en-US" sz="2000" b="1">
              <a:solidFill>
                <a:schemeClr val="bg1"/>
              </a:solidFill>
            </a:endParaRPr>
          </a:p>
          <a:p>
            <a:pPr marL="342900" indent="-342900" algn="l">
              <a:buFont typeface="Wingdings" panose="05000000000000000000" charset="0"/>
              <a:buChar char="Ø"/>
            </a:pPr>
            <a:r>
              <a:rPr lang="en-US" sz="2000" b="1">
                <a:solidFill>
                  <a:srgbClr val="92D050"/>
                </a:solidFill>
              </a:rPr>
              <a:t>Transition of Examples: </a:t>
            </a:r>
            <a:r>
              <a:rPr lang="en-US" sz="2000" b="1">
                <a:solidFill>
                  <a:schemeClr val="bg1"/>
                </a:solidFill>
              </a:rPr>
              <a:t>for example, for instance, as, like,...</a:t>
            </a:r>
            <a:endParaRPr lang="en-US" sz="2000" b="1">
              <a:solidFill>
                <a:schemeClr val="bg1"/>
              </a:solidFill>
            </a:endParaRPr>
          </a:p>
          <a:p>
            <a:pPr indent="0" algn="l">
              <a:buFont typeface="Wingdings" panose="05000000000000000000" charset="0"/>
              <a:buNone/>
            </a:pPr>
            <a:endParaRPr lang="en-US" sz="2000" b="1">
              <a:solidFill>
                <a:schemeClr val="bg1"/>
              </a:solidFill>
            </a:endParaRPr>
          </a:p>
          <a:p>
            <a:pPr marL="342900" indent="-342900" algn="l">
              <a:buFont typeface="Wingdings" panose="05000000000000000000" charset="0"/>
              <a:buChar char="Ø"/>
            </a:pPr>
            <a:r>
              <a:rPr lang="en-US" sz="2000" b="1">
                <a:solidFill>
                  <a:srgbClr val="92D050"/>
                </a:solidFill>
              </a:rPr>
              <a:t>Cause and effect:</a:t>
            </a:r>
            <a:r>
              <a:rPr lang="en-US" sz="2000" b="1">
                <a:solidFill>
                  <a:schemeClr val="bg1"/>
                </a:solidFill>
              </a:rPr>
              <a:t> therefor, thus, hence, so, as a result, because, since, due to,...</a:t>
            </a:r>
            <a:endParaRPr lang="en-US" sz="2000" b="1">
              <a:solidFill>
                <a:schemeClr val="bg1"/>
              </a:solidFill>
            </a:endParaRPr>
          </a:p>
          <a:p>
            <a:pPr indent="0" algn="l">
              <a:buFont typeface="Wingdings" panose="05000000000000000000" charset="0"/>
              <a:buNone/>
            </a:pPr>
            <a:endParaRPr lang="en-US" sz="2000" b="1">
              <a:solidFill>
                <a:schemeClr val="bg1"/>
              </a:solidFill>
            </a:endParaRPr>
          </a:p>
          <a:p>
            <a:pPr marL="342900" indent="-342900" algn="l">
              <a:buFont typeface="Wingdings" panose="05000000000000000000" charset="0"/>
              <a:buChar char="Ø"/>
            </a:pPr>
            <a:r>
              <a:rPr lang="en-US" sz="2000" b="1">
                <a:solidFill>
                  <a:srgbClr val="92D050"/>
                </a:solidFill>
              </a:rPr>
              <a:t>Transition to Conclusion: </a:t>
            </a:r>
            <a:r>
              <a:rPr lang="en-US" sz="2000" b="1">
                <a:solidFill>
                  <a:schemeClr val="bg1"/>
                </a:solidFill>
              </a:rPr>
              <a:t>in conclusion, in summary, finally, to conclude, in brief, in short, to summarise, all in all</a:t>
            </a:r>
            <a:endParaRPr lang="en-US" sz="2000" b="1">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1633634668806"/>
          <p:cNvPicPr>
            <a:picLocks noChangeAspect="1"/>
          </p:cNvPicPr>
          <p:nvPr/>
        </p:nvPicPr>
        <p:blipFill>
          <a:blip r:embed="rId1"/>
          <a:stretch>
            <a:fillRect/>
          </a:stretch>
        </p:blipFill>
        <p:spPr>
          <a:xfrm>
            <a:off x="0" y="-34290"/>
            <a:ext cx="12190095" cy="6892290"/>
          </a:xfrm>
          <a:prstGeom prst="rect">
            <a:avLst/>
          </a:prstGeom>
        </p:spPr>
      </p:pic>
      <p:sp>
        <p:nvSpPr>
          <p:cNvPr id="2" name="Text Box 1"/>
          <p:cNvSpPr txBox="1"/>
          <p:nvPr/>
        </p:nvSpPr>
        <p:spPr>
          <a:xfrm>
            <a:off x="1721485" y="401320"/>
            <a:ext cx="9516110" cy="398780"/>
          </a:xfrm>
          <a:prstGeom prst="rect">
            <a:avLst/>
          </a:prstGeom>
          <a:noFill/>
        </p:spPr>
        <p:txBody>
          <a:bodyPr wrap="none" rtlCol="0">
            <a:spAutoFit/>
          </a:bodyPr>
          <a:p>
            <a:pPr algn="l"/>
            <a:r>
              <a:rPr lang="en-US" sz="2000" b="1">
                <a:solidFill>
                  <a:srgbClr val="92D050"/>
                </a:solidFill>
              </a:rPr>
              <a:t>Practice:</a:t>
            </a:r>
            <a:r>
              <a:rPr lang="en-US" sz="2000" b="1">
                <a:solidFill>
                  <a:schemeClr val="bg1"/>
                </a:solidFill>
              </a:rPr>
              <a:t> point out elements of unity, coherence and cohesion in the following paragraph</a:t>
            </a:r>
            <a:endParaRPr lang="en-US" sz="2000" b="1">
              <a:solidFill>
                <a:schemeClr val="bg1"/>
              </a:solidFill>
            </a:endParaRPr>
          </a:p>
        </p:txBody>
      </p:sp>
      <p:sp>
        <p:nvSpPr>
          <p:cNvPr id="3" name="Text Box 2"/>
          <p:cNvSpPr txBox="1"/>
          <p:nvPr/>
        </p:nvSpPr>
        <p:spPr>
          <a:xfrm>
            <a:off x="1954530" y="1177290"/>
            <a:ext cx="8408035" cy="4569460"/>
          </a:xfrm>
          <a:prstGeom prst="rect">
            <a:avLst/>
          </a:prstGeom>
          <a:noFill/>
        </p:spPr>
        <p:txBody>
          <a:bodyPr wrap="square" rtlCol="0">
            <a:spAutoFit/>
          </a:bodyPr>
          <a:p>
            <a:pPr algn="just">
              <a:lnSpc>
                <a:spcPct val="150000"/>
              </a:lnSpc>
            </a:pPr>
            <a:r>
              <a:rPr lang="fr-FR" altLang="en-US" b="1">
                <a:solidFill>
                  <a:schemeClr val="bg1"/>
                </a:solidFill>
              </a:rPr>
              <a:t>         </a:t>
            </a:r>
            <a:r>
              <a:rPr lang="en-US" sz="1600" b="1">
                <a:solidFill>
                  <a:schemeClr val="bg1"/>
                </a:solidFill>
              </a:rPr>
              <a:t>Marketing is divided into four main elements. The first element is “Product”. It refers to the good and service that the company wants to sell. Further, this often involves developing a new product, researching of a market, testing its quality and then introducing it to the market. The second element is “Price”. Notably, the company may take: above, with, or below the prices that its competitors are charging. Next, the third element is “Placement”. It involves getting the product to the customer. Accordingly, this takes place through the channel of distribution from manufacturer to wholesaler then to retailer to reach customer. Finally, “Promotion” represents the last element of marketing. It includes the communication about the product between the buyer and the seller. Promotion occurs through personal selling, as in a department store. Also, it occurs through advertising, as in newspaper and magazine. In short, product, price, placement and promotion work together to develop a successful  marketing operation that satisfies customer and achieves the company’s objectives. </a:t>
            </a:r>
            <a:endParaRPr lang="en-US" sz="1600" b="1">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1633634668806"/>
          <p:cNvPicPr>
            <a:picLocks noChangeAspect="1"/>
          </p:cNvPicPr>
          <p:nvPr/>
        </p:nvPicPr>
        <p:blipFill>
          <a:blip r:embed="rId1"/>
          <a:stretch>
            <a:fillRect/>
          </a:stretch>
        </p:blipFill>
        <p:spPr>
          <a:xfrm>
            <a:off x="1905" y="-34290"/>
            <a:ext cx="12190095" cy="6892290"/>
          </a:xfrm>
          <a:prstGeom prst="rect">
            <a:avLst/>
          </a:prstGeom>
        </p:spPr>
      </p:pic>
      <p:sp>
        <p:nvSpPr>
          <p:cNvPr id="3" name="Text Box 2"/>
          <p:cNvSpPr txBox="1"/>
          <p:nvPr/>
        </p:nvSpPr>
        <p:spPr>
          <a:xfrm>
            <a:off x="432435" y="882650"/>
            <a:ext cx="274955" cy="583565"/>
          </a:xfrm>
          <a:prstGeom prst="rect">
            <a:avLst/>
          </a:prstGeom>
          <a:noFill/>
        </p:spPr>
        <p:txBody>
          <a:bodyPr wrap="none" rtlCol="0">
            <a:spAutoFit/>
          </a:bodyPr>
          <a:p>
            <a:pPr algn="l"/>
            <a:r>
              <a:rPr lang="fr-FR" altLang="en-US" sz="3200" b="1">
                <a:solidFill>
                  <a:srgbClr val="92D050"/>
                </a:solidFill>
              </a:rPr>
              <a:t> </a:t>
            </a:r>
            <a:endParaRPr lang="fr-FR" altLang="en-US" sz="3200" b="1">
              <a:solidFill>
                <a:srgbClr val="92D050"/>
              </a:solidFill>
            </a:endParaRPr>
          </a:p>
        </p:txBody>
      </p:sp>
      <p:sp>
        <p:nvSpPr>
          <p:cNvPr id="4" name="Text Box 3"/>
          <p:cNvSpPr txBox="1"/>
          <p:nvPr/>
        </p:nvSpPr>
        <p:spPr>
          <a:xfrm>
            <a:off x="354965" y="263525"/>
            <a:ext cx="10262870" cy="460375"/>
          </a:xfrm>
          <a:prstGeom prst="rect">
            <a:avLst/>
          </a:prstGeom>
          <a:noFill/>
        </p:spPr>
        <p:txBody>
          <a:bodyPr wrap="none" rtlCol="0">
            <a:spAutoFit/>
          </a:bodyPr>
          <a:p>
            <a:pPr algn="l"/>
            <a:r>
              <a:rPr lang="fr-FR" altLang="en-US" sz="2400" b="1">
                <a:solidFill>
                  <a:srgbClr val="FFFF00"/>
                </a:solidFill>
                <a:sym typeface="+mn-ea"/>
              </a:rPr>
              <a:t>2\ Terminology: </a:t>
            </a:r>
            <a:r>
              <a:rPr lang="fr-FR" altLang="fr-FR" sz="2400" b="1">
                <a:solidFill>
                  <a:srgbClr val="FFFF00"/>
                </a:solidFill>
                <a:sym typeface="+mn-ea"/>
              </a:rPr>
              <a:t>E-commerce + </a:t>
            </a:r>
            <a:r>
              <a:rPr lang="fr-FR" altLang="en-US" sz="2400" b="1">
                <a:solidFill>
                  <a:srgbClr val="FFFF00"/>
                </a:solidFill>
                <a:sym typeface="+mn-ea"/>
              </a:rPr>
              <a:t>Process of </a:t>
            </a:r>
            <a:r>
              <a:rPr lang="fr-FR" altLang="fr-FR" sz="2400" b="1">
                <a:solidFill>
                  <a:srgbClr val="FFFF00"/>
                </a:solidFill>
                <a:sym typeface="+mn-ea"/>
              </a:rPr>
              <a:t>Brainstorming for Writing a Paragraph</a:t>
            </a:r>
            <a:endParaRPr lang="fr-FR" altLang="en-US" sz="2400" b="1">
              <a:solidFill>
                <a:srgbClr val="FFFF00"/>
              </a:solidFill>
              <a:sym typeface="+mn-ea"/>
            </a:endParaRPr>
          </a:p>
        </p:txBody>
      </p:sp>
      <p:sp>
        <p:nvSpPr>
          <p:cNvPr id="6" name="Oval 5"/>
          <p:cNvSpPr/>
          <p:nvPr/>
        </p:nvSpPr>
        <p:spPr>
          <a:xfrm>
            <a:off x="4528820" y="2108835"/>
            <a:ext cx="2078355" cy="1750695"/>
          </a:xfrm>
          <a:prstGeom prst="ellipse">
            <a:avLst/>
          </a:prstGeom>
          <a:noFill/>
          <a:ln>
            <a:solidFill>
              <a:schemeClr val="bg1"/>
            </a:solidFill>
          </a:ln>
          <a:extLst>
            <a:ext uri="{909E8E84-426E-40DD-AFC4-6F175D3DCCD1}">
              <a14:hiddenFill xmlns:a14="http://schemas.microsoft.com/office/drawing/2010/main">
                <a:solidFill>
                  <a:schemeClr val="accent6"/>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fr-FR" altLang="en-US" b="1">
                <a:solidFill>
                  <a:srgbClr val="FFFF00"/>
                </a:solidFill>
              </a:rPr>
              <a:t>E-commerce</a:t>
            </a:r>
            <a:endParaRPr lang="fr-FR" altLang="en-US" b="1">
              <a:solidFill>
                <a:srgbClr val="FFFF00"/>
              </a:solidFill>
            </a:endParaRPr>
          </a:p>
        </p:txBody>
      </p:sp>
      <p:cxnSp>
        <p:nvCxnSpPr>
          <p:cNvPr id="7" name="Straight Arrow Connector 6"/>
          <p:cNvCxnSpPr>
            <a:stCxn id="8" idx="3"/>
            <a:endCxn id="6" idx="1"/>
          </p:cNvCxnSpPr>
          <p:nvPr/>
        </p:nvCxnSpPr>
        <p:spPr>
          <a:xfrm>
            <a:off x="4000500" y="2363470"/>
            <a:ext cx="832485" cy="1905"/>
          </a:xfrm>
          <a:prstGeom prst="straightConnector1">
            <a:avLst/>
          </a:prstGeom>
          <a:ln>
            <a:solidFill>
              <a:srgbClr val="FFFF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8" name="Rectangles 7"/>
          <p:cNvSpPr/>
          <p:nvPr/>
        </p:nvSpPr>
        <p:spPr>
          <a:xfrm>
            <a:off x="3086100" y="1906270"/>
            <a:ext cx="914400" cy="914400"/>
          </a:xfrm>
          <a:prstGeom prst="rect">
            <a:avLst/>
          </a:prstGeom>
          <a:noFill/>
          <a:ln>
            <a:solidFill>
              <a:schemeClr val="bg1"/>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fr-FR" altLang="en-US"/>
              <a:t>What?</a:t>
            </a:r>
            <a:endParaRPr lang="fr-FR" altLang="en-US"/>
          </a:p>
        </p:txBody>
      </p:sp>
      <p:cxnSp>
        <p:nvCxnSpPr>
          <p:cNvPr id="10" name="Straight Arrow Connector 9"/>
          <p:cNvCxnSpPr>
            <a:endCxn id="12" idx="1"/>
          </p:cNvCxnSpPr>
          <p:nvPr/>
        </p:nvCxnSpPr>
        <p:spPr>
          <a:xfrm flipV="1">
            <a:off x="6483350" y="2085975"/>
            <a:ext cx="1105535" cy="456565"/>
          </a:xfrm>
          <a:prstGeom prst="straightConnector1">
            <a:avLst/>
          </a:prstGeom>
          <a:ln>
            <a:solidFill>
              <a:srgbClr val="FFFF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2" name="Rectangles 11"/>
          <p:cNvSpPr/>
          <p:nvPr/>
        </p:nvSpPr>
        <p:spPr>
          <a:xfrm>
            <a:off x="7588885" y="1628775"/>
            <a:ext cx="914400" cy="914400"/>
          </a:xfrm>
          <a:prstGeom prst="rect">
            <a:avLst/>
          </a:prstGeom>
          <a:noFill/>
          <a:ln>
            <a:solidFill>
              <a:schemeClr val="bg1"/>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fr-FR" altLang="en-US"/>
              <a:t>Who?</a:t>
            </a:r>
            <a:endParaRPr lang="fr-FR" altLang="en-US"/>
          </a:p>
        </p:txBody>
      </p:sp>
      <p:cxnSp>
        <p:nvCxnSpPr>
          <p:cNvPr id="13" name="Straight Arrow Connector 12"/>
          <p:cNvCxnSpPr/>
          <p:nvPr/>
        </p:nvCxnSpPr>
        <p:spPr>
          <a:xfrm flipH="1">
            <a:off x="5583555" y="3876675"/>
            <a:ext cx="15875" cy="728345"/>
          </a:xfrm>
          <a:prstGeom prst="straightConnector1">
            <a:avLst/>
          </a:prstGeom>
          <a:ln>
            <a:solidFill>
              <a:srgbClr val="FFFF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4" name="Rectangles 13"/>
          <p:cNvSpPr/>
          <p:nvPr/>
        </p:nvSpPr>
        <p:spPr>
          <a:xfrm>
            <a:off x="5124450" y="4579620"/>
            <a:ext cx="914400" cy="914400"/>
          </a:xfrm>
          <a:prstGeom prst="rect">
            <a:avLst/>
          </a:prstGeom>
          <a:noFill/>
          <a:ln>
            <a:solidFill>
              <a:schemeClr val="bg1"/>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fr-FR" altLang="en-US"/>
              <a:t>where?</a:t>
            </a:r>
            <a:endParaRPr lang="fr-FR" altLang="en-US"/>
          </a:p>
        </p:txBody>
      </p:sp>
      <p:cxnSp>
        <p:nvCxnSpPr>
          <p:cNvPr id="15" name="Straight Arrow Connector 14"/>
          <p:cNvCxnSpPr>
            <a:stCxn id="6" idx="5"/>
          </p:cNvCxnSpPr>
          <p:nvPr/>
        </p:nvCxnSpPr>
        <p:spPr>
          <a:xfrm>
            <a:off x="6303010" y="3602990"/>
            <a:ext cx="815975" cy="785495"/>
          </a:xfrm>
          <a:prstGeom prst="straightConnector1">
            <a:avLst/>
          </a:prstGeom>
          <a:ln>
            <a:solidFill>
              <a:srgbClr val="FFFF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6" name="Rectangles 15"/>
          <p:cNvSpPr/>
          <p:nvPr/>
        </p:nvSpPr>
        <p:spPr>
          <a:xfrm>
            <a:off x="7110730" y="4378960"/>
            <a:ext cx="914400" cy="914400"/>
          </a:xfrm>
          <a:prstGeom prst="rect">
            <a:avLst/>
          </a:prstGeom>
          <a:noFill/>
          <a:ln>
            <a:solidFill>
              <a:schemeClr val="bg1"/>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fr-FR" altLang="en-US"/>
              <a:t>How?</a:t>
            </a:r>
            <a:endParaRPr lang="fr-FR" altLang="en-US"/>
          </a:p>
        </p:txBody>
      </p:sp>
      <p:sp>
        <p:nvSpPr>
          <p:cNvPr id="17" name="Rectangles 16"/>
          <p:cNvSpPr/>
          <p:nvPr/>
        </p:nvSpPr>
        <p:spPr>
          <a:xfrm>
            <a:off x="3046730" y="3557270"/>
            <a:ext cx="914400" cy="914400"/>
          </a:xfrm>
          <a:prstGeom prst="rect">
            <a:avLst/>
          </a:prstGeom>
          <a:noFill/>
          <a:ln>
            <a:solidFill>
              <a:schemeClr val="bg1"/>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fr-FR" altLang="en-US"/>
              <a:t>When?</a:t>
            </a:r>
            <a:endParaRPr lang="fr-FR" altLang="en-US"/>
          </a:p>
        </p:txBody>
      </p:sp>
      <p:cxnSp>
        <p:nvCxnSpPr>
          <p:cNvPr id="18" name="Straight Arrow Connector 17"/>
          <p:cNvCxnSpPr>
            <a:endCxn id="17" idx="3"/>
          </p:cNvCxnSpPr>
          <p:nvPr/>
        </p:nvCxnSpPr>
        <p:spPr>
          <a:xfrm flipH="1">
            <a:off x="3961130" y="3442335"/>
            <a:ext cx="753745" cy="572135"/>
          </a:xfrm>
          <a:prstGeom prst="straightConnector1">
            <a:avLst/>
          </a:prstGeom>
          <a:ln>
            <a:solidFill>
              <a:srgbClr val="FFFF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9" name="Text Box 18"/>
          <p:cNvSpPr txBox="1"/>
          <p:nvPr/>
        </p:nvSpPr>
        <p:spPr>
          <a:xfrm>
            <a:off x="464820" y="1750695"/>
            <a:ext cx="2378075" cy="1476375"/>
          </a:xfrm>
          <a:prstGeom prst="rect">
            <a:avLst/>
          </a:prstGeom>
          <a:noFill/>
          <a:ln>
            <a:solidFill>
              <a:schemeClr val="bg1"/>
            </a:solidFill>
          </a:ln>
        </p:spPr>
        <p:txBody>
          <a:bodyPr wrap="none" rtlCol="0">
            <a:spAutoFit/>
          </a:bodyPr>
          <a:p>
            <a:r>
              <a:rPr lang="fr-FR" altLang="en-US">
                <a:solidFill>
                  <a:srgbClr val="92D050"/>
                </a:solidFill>
              </a:rPr>
              <a:t>- electronic commerce.</a:t>
            </a:r>
            <a:endParaRPr lang="fr-FR" altLang="en-US">
              <a:solidFill>
                <a:srgbClr val="92D050"/>
              </a:solidFill>
            </a:endParaRPr>
          </a:p>
          <a:p>
            <a:r>
              <a:rPr lang="fr-FR" altLang="en-US">
                <a:solidFill>
                  <a:srgbClr val="92D050"/>
                </a:solidFill>
              </a:rPr>
              <a:t>- digital commerce.</a:t>
            </a:r>
            <a:endParaRPr lang="fr-FR" altLang="en-US">
              <a:solidFill>
                <a:srgbClr val="92D050"/>
              </a:solidFill>
            </a:endParaRPr>
          </a:p>
          <a:p>
            <a:r>
              <a:rPr lang="fr-FR" altLang="en-US">
                <a:solidFill>
                  <a:srgbClr val="92D050"/>
                </a:solidFill>
              </a:rPr>
              <a:t>- buyingand selling over</a:t>
            </a:r>
            <a:endParaRPr lang="fr-FR" altLang="en-US">
              <a:solidFill>
                <a:srgbClr val="92D050"/>
              </a:solidFill>
            </a:endParaRPr>
          </a:p>
          <a:p>
            <a:r>
              <a:rPr lang="fr-FR" altLang="en-US">
                <a:solidFill>
                  <a:srgbClr val="92D050"/>
                </a:solidFill>
              </a:rPr>
              <a:t> the internet.</a:t>
            </a:r>
            <a:endParaRPr lang="fr-FR" altLang="en-US">
              <a:solidFill>
                <a:srgbClr val="92D050"/>
              </a:solidFill>
            </a:endParaRPr>
          </a:p>
          <a:p>
            <a:r>
              <a:rPr lang="fr-FR" altLang="en-US">
                <a:solidFill>
                  <a:srgbClr val="92D050"/>
                </a:solidFill>
              </a:rPr>
              <a:t>- online shopping</a:t>
            </a:r>
            <a:endParaRPr lang="fr-FR" altLang="en-US">
              <a:solidFill>
                <a:srgbClr val="92D050"/>
              </a:solidFill>
            </a:endParaRPr>
          </a:p>
        </p:txBody>
      </p:sp>
      <p:sp>
        <p:nvSpPr>
          <p:cNvPr id="20" name="Text Box 19"/>
          <p:cNvSpPr txBox="1"/>
          <p:nvPr/>
        </p:nvSpPr>
        <p:spPr>
          <a:xfrm>
            <a:off x="8408035" y="4265295"/>
            <a:ext cx="2797175" cy="1353185"/>
          </a:xfrm>
          <a:prstGeom prst="rect">
            <a:avLst/>
          </a:prstGeom>
          <a:noFill/>
          <a:ln>
            <a:solidFill>
              <a:schemeClr val="bg1"/>
            </a:solidFill>
          </a:ln>
        </p:spPr>
        <p:txBody>
          <a:bodyPr wrap="none" rtlCol="0">
            <a:spAutoFit/>
          </a:bodyPr>
          <a:p>
            <a:r>
              <a:rPr lang="fr-FR" altLang="en-US">
                <a:solidFill>
                  <a:srgbClr val="92D050"/>
                </a:solidFill>
              </a:rPr>
              <a:t>-</a:t>
            </a:r>
            <a:r>
              <a:rPr lang="fr-FR" altLang="en-US" sz="1600" b="1">
                <a:solidFill>
                  <a:srgbClr val="92D050"/>
                </a:solidFill>
              </a:rPr>
              <a:t> Business to Consume. (B2C)</a:t>
            </a:r>
            <a:endParaRPr lang="fr-FR" altLang="en-US" sz="1600" b="1">
              <a:solidFill>
                <a:srgbClr val="92D050"/>
              </a:solidFill>
            </a:endParaRPr>
          </a:p>
          <a:p>
            <a:r>
              <a:rPr lang="fr-FR" altLang="en-US" sz="1600" b="1">
                <a:solidFill>
                  <a:srgbClr val="92D050"/>
                </a:solidFill>
              </a:rPr>
              <a:t>- Business to Business. (B2B)</a:t>
            </a:r>
            <a:endParaRPr lang="fr-FR" altLang="en-US" sz="1600" b="1">
              <a:solidFill>
                <a:srgbClr val="92D050"/>
              </a:solidFill>
            </a:endParaRPr>
          </a:p>
          <a:p>
            <a:r>
              <a:rPr lang="fr-FR" altLang="en-US" sz="1600" b="1">
                <a:solidFill>
                  <a:srgbClr val="92D050"/>
                </a:solidFill>
              </a:rPr>
              <a:t>- Direct to Commerce. (D2C)</a:t>
            </a:r>
            <a:endParaRPr lang="fr-FR" altLang="en-US" sz="1600" b="1">
              <a:solidFill>
                <a:srgbClr val="92D050"/>
              </a:solidFill>
            </a:endParaRPr>
          </a:p>
          <a:p>
            <a:r>
              <a:rPr lang="fr-FR" altLang="en-US" sz="1600" b="1">
                <a:solidFill>
                  <a:srgbClr val="92D050"/>
                </a:solidFill>
              </a:rPr>
              <a:t>- Consumer to Consumer. (C2C)</a:t>
            </a:r>
            <a:endParaRPr lang="fr-FR" altLang="en-US" sz="1600" b="1">
              <a:solidFill>
                <a:srgbClr val="92D050"/>
              </a:solidFill>
            </a:endParaRPr>
          </a:p>
          <a:p>
            <a:r>
              <a:rPr lang="fr-FR" altLang="en-US" sz="1600" b="1">
                <a:solidFill>
                  <a:srgbClr val="92D050"/>
                </a:solidFill>
              </a:rPr>
              <a:t>- Consumer to Business. (C2B)</a:t>
            </a:r>
            <a:endParaRPr lang="fr-FR" altLang="en-US" sz="1600" b="1">
              <a:solidFill>
                <a:srgbClr val="92D050"/>
              </a:solidFill>
            </a:endParaRPr>
          </a:p>
        </p:txBody>
      </p:sp>
      <p:sp>
        <p:nvSpPr>
          <p:cNvPr id="21" name="Text Box 20"/>
          <p:cNvSpPr txBox="1"/>
          <p:nvPr/>
        </p:nvSpPr>
        <p:spPr>
          <a:xfrm>
            <a:off x="5104765" y="5739130"/>
            <a:ext cx="1029335" cy="645160"/>
          </a:xfrm>
          <a:prstGeom prst="rect">
            <a:avLst/>
          </a:prstGeom>
          <a:noFill/>
          <a:ln>
            <a:solidFill>
              <a:schemeClr val="bg1"/>
            </a:solidFill>
          </a:ln>
        </p:spPr>
        <p:txBody>
          <a:bodyPr wrap="none" rtlCol="0">
            <a:spAutoFit/>
          </a:bodyPr>
          <a:p>
            <a:r>
              <a:rPr lang="fr-FR" altLang="en-US">
                <a:solidFill>
                  <a:srgbClr val="92D050"/>
                </a:solidFill>
              </a:rPr>
              <a:t>Internet</a:t>
            </a:r>
            <a:endParaRPr lang="fr-FR" altLang="en-US">
              <a:solidFill>
                <a:srgbClr val="92D050"/>
              </a:solidFill>
            </a:endParaRPr>
          </a:p>
          <a:p>
            <a:r>
              <a:rPr lang="fr-FR" altLang="en-US">
                <a:solidFill>
                  <a:srgbClr val="92D050"/>
                </a:solidFill>
              </a:rPr>
              <a:t>Websites</a:t>
            </a:r>
            <a:endParaRPr lang="fr-FR" altLang="en-US">
              <a:solidFill>
                <a:srgbClr val="92D050"/>
              </a:solidFill>
            </a:endParaRPr>
          </a:p>
        </p:txBody>
      </p:sp>
      <p:sp>
        <p:nvSpPr>
          <p:cNvPr id="22" name="Text Box 21"/>
          <p:cNvSpPr txBox="1"/>
          <p:nvPr/>
        </p:nvSpPr>
        <p:spPr>
          <a:xfrm>
            <a:off x="542290" y="758190"/>
            <a:ext cx="10643870" cy="337185"/>
          </a:xfrm>
          <a:prstGeom prst="rect">
            <a:avLst/>
          </a:prstGeom>
          <a:noFill/>
        </p:spPr>
        <p:txBody>
          <a:bodyPr wrap="none" rtlCol="0">
            <a:spAutoFit/>
          </a:bodyPr>
          <a:p>
            <a:r>
              <a:rPr lang="fr-FR" altLang="en-US" sz="1600" b="1">
                <a:solidFill>
                  <a:schemeClr val="bg1"/>
                </a:solidFill>
              </a:rPr>
              <a:t>To brainstorm is to start thinking about the topic that you are going to write about and write every idea comes to your mind.</a:t>
            </a:r>
            <a:endParaRPr lang="fr-FR" altLang="en-US" sz="1600" b="1">
              <a:solidFill>
                <a:schemeClr val="bg1"/>
              </a:solidFill>
            </a:endParaRPr>
          </a:p>
        </p:txBody>
      </p:sp>
      <p:sp>
        <p:nvSpPr>
          <p:cNvPr id="23" name="Text Box 22"/>
          <p:cNvSpPr txBox="1"/>
          <p:nvPr/>
        </p:nvSpPr>
        <p:spPr>
          <a:xfrm>
            <a:off x="278130" y="3705860"/>
            <a:ext cx="2644140" cy="645160"/>
          </a:xfrm>
          <a:prstGeom prst="rect">
            <a:avLst/>
          </a:prstGeom>
          <a:noFill/>
          <a:ln>
            <a:solidFill>
              <a:schemeClr val="bg1"/>
            </a:solidFill>
          </a:ln>
        </p:spPr>
        <p:txBody>
          <a:bodyPr wrap="none" rtlCol="0">
            <a:spAutoFit/>
          </a:bodyPr>
          <a:p>
            <a:r>
              <a:rPr lang="fr-FR" altLang="en-US">
                <a:solidFill>
                  <a:srgbClr val="92D050"/>
                </a:solidFill>
              </a:rPr>
              <a:t>- the modern world</a:t>
            </a:r>
            <a:endParaRPr lang="fr-FR" altLang="en-US">
              <a:solidFill>
                <a:srgbClr val="92D050"/>
              </a:solidFill>
            </a:endParaRPr>
          </a:p>
          <a:p>
            <a:r>
              <a:rPr lang="fr-FR" altLang="en-US">
                <a:solidFill>
                  <a:srgbClr val="92D050"/>
                </a:solidFill>
              </a:rPr>
              <a:t>- technology advancement</a:t>
            </a:r>
            <a:endParaRPr lang="fr-FR" altLang="en-US">
              <a:solidFill>
                <a:srgbClr val="92D050"/>
              </a:solidFill>
            </a:endParaRPr>
          </a:p>
        </p:txBody>
      </p:sp>
      <p:cxnSp>
        <p:nvCxnSpPr>
          <p:cNvPr id="24" name="Straight Arrow Connector 23"/>
          <p:cNvCxnSpPr/>
          <p:nvPr/>
        </p:nvCxnSpPr>
        <p:spPr>
          <a:xfrm>
            <a:off x="6591935" y="3147695"/>
            <a:ext cx="1240790" cy="216535"/>
          </a:xfrm>
          <a:prstGeom prst="straightConnector1">
            <a:avLst/>
          </a:prstGeom>
          <a:ln>
            <a:solidFill>
              <a:srgbClr val="FFFF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5" name="Rectangles 24"/>
          <p:cNvSpPr/>
          <p:nvPr/>
        </p:nvSpPr>
        <p:spPr>
          <a:xfrm>
            <a:off x="7855585" y="2872740"/>
            <a:ext cx="914400" cy="914400"/>
          </a:xfrm>
          <a:prstGeom prst="rect">
            <a:avLst/>
          </a:prstGeom>
          <a:noFill/>
          <a:ln>
            <a:solidFill>
              <a:schemeClr val="bg1"/>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fr-FR" altLang="en-US"/>
              <a:t>Why?</a:t>
            </a:r>
            <a:endParaRPr lang="fr-FR" altLang="en-US"/>
          </a:p>
        </p:txBody>
      </p:sp>
      <p:sp>
        <p:nvSpPr>
          <p:cNvPr id="26" name="Text Box 25"/>
          <p:cNvSpPr txBox="1"/>
          <p:nvPr/>
        </p:nvSpPr>
        <p:spPr>
          <a:xfrm>
            <a:off x="9009380" y="2824480"/>
            <a:ext cx="2887980" cy="1198880"/>
          </a:xfrm>
          <a:prstGeom prst="rect">
            <a:avLst/>
          </a:prstGeom>
          <a:noFill/>
          <a:ln>
            <a:solidFill>
              <a:schemeClr val="bg1"/>
            </a:solidFill>
          </a:ln>
        </p:spPr>
        <p:txBody>
          <a:bodyPr wrap="none" rtlCol="0">
            <a:spAutoFit/>
          </a:bodyPr>
          <a:p>
            <a:r>
              <a:rPr lang="fr-FR" altLang="en-US">
                <a:solidFill>
                  <a:srgbClr val="92D050"/>
                </a:solidFill>
              </a:rPr>
              <a:t>- helping business to grow.</a:t>
            </a:r>
            <a:endParaRPr lang="fr-FR" altLang="en-US">
              <a:solidFill>
                <a:srgbClr val="92D050"/>
              </a:solidFill>
            </a:endParaRPr>
          </a:p>
          <a:p>
            <a:r>
              <a:rPr lang="fr-FR" altLang="en-US">
                <a:solidFill>
                  <a:srgbClr val="92D050"/>
                </a:solidFill>
              </a:rPr>
              <a:t>- widespread consumer.</a:t>
            </a:r>
            <a:endParaRPr lang="fr-FR" altLang="en-US">
              <a:solidFill>
                <a:srgbClr val="92D050"/>
              </a:solidFill>
            </a:endParaRPr>
          </a:p>
          <a:p>
            <a:r>
              <a:rPr lang="fr-FR" altLang="en-US">
                <a:solidFill>
                  <a:srgbClr val="92D050"/>
                </a:solidFill>
              </a:rPr>
              <a:t>- simpler, faster and less time</a:t>
            </a:r>
            <a:endParaRPr lang="fr-FR" altLang="en-US">
              <a:solidFill>
                <a:srgbClr val="92D050"/>
              </a:solidFill>
            </a:endParaRPr>
          </a:p>
          <a:p>
            <a:r>
              <a:rPr lang="fr-FR" altLang="en-US">
                <a:solidFill>
                  <a:srgbClr val="92D050"/>
                </a:solidFill>
              </a:rPr>
              <a:t> consuming</a:t>
            </a:r>
            <a:endParaRPr lang="fr-FR" altLang="en-US">
              <a:solidFill>
                <a:srgbClr val="92D050"/>
              </a:solidFill>
            </a:endParaRPr>
          </a:p>
        </p:txBody>
      </p:sp>
      <p:cxnSp>
        <p:nvCxnSpPr>
          <p:cNvPr id="27" name="Straight Arrow Connector 26"/>
          <p:cNvCxnSpPr/>
          <p:nvPr/>
        </p:nvCxnSpPr>
        <p:spPr>
          <a:xfrm flipH="1">
            <a:off x="4109720" y="3752215"/>
            <a:ext cx="946150" cy="1271905"/>
          </a:xfrm>
          <a:prstGeom prst="straightConnector1">
            <a:avLst/>
          </a:prstGeom>
          <a:ln>
            <a:solidFill>
              <a:srgbClr val="FFFF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9" name="Rectangles 28"/>
          <p:cNvSpPr/>
          <p:nvPr/>
        </p:nvSpPr>
        <p:spPr>
          <a:xfrm>
            <a:off x="3079750" y="5016500"/>
            <a:ext cx="1038225" cy="914400"/>
          </a:xfrm>
          <a:prstGeom prst="rect">
            <a:avLst/>
          </a:prstGeom>
          <a:noFill/>
          <a:ln>
            <a:solidFill>
              <a:schemeClr val="bg1"/>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fr-FR" altLang="en-US"/>
              <a:t>Example?</a:t>
            </a:r>
            <a:endParaRPr lang="fr-FR" altLang="en-US"/>
          </a:p>
        </p:txBody>
      </p:sp>
      <p:sp>
        <p:nvSpPr>
          <p:cNvPr id="30" name="Text Box 29"/>
          <p:cNvSpPr txBox="1"/>
          <p:nvPr/>
        </p:nvSpPr>
        <p:spPr>
          <a:xfrm>
            <a:off x="1862455" y="4825365"/>
            <a:ext cx="1011555" cy="1476375"/>
          </a:xfrm>
          <a:prstGeom prst="rect">
            <a:avLst/>
          </a:prstGeom>
          <a:noFill/>
          <a:ln>
            <a:solidFill>
              <a:schemeClr val="bg1"/>
            </a:solidFill>
          </a:ln>
        </p:spPr>
        <p:txBody>
          <a:bodyPr wrap="none" rtlCol="0">
            <a:spAutoFit/>
          </a:bodyPr>
          <a:p>
            <a:r>
              <a:rPr lang="fr-FR" altLang="en-US">
                <a:solidFill>
                  <a:srgbClr val="92D050"/>
                </a:solidFill>
              </a:rPr>
              <a:t>Fivver.</a:t>
            </a:r>
            <a:endParaRPr lang="fr-FR" altLang="en-US">
              <a:solidFill>
                <a:srgbClr val="92D050"/>
              </a:solidFill>
            </a:endParaRPr>
          </a:p>
          <a:p>
            <a:r>
              <a:rPr lang="fr-FR" altLang="en-US">
                <a:solidFill>
                  <a:srgbClr val="92D050"/>
                </a:solidFill>
              </a:rPr>
              <a:t>Alibaba.</a:t>
            </a:r>
            <a:endParaRPr lang="fr-FR" altLang="en-US">
              <a:solidFill>
                <a:srgbClr val="92D050"/>
              </a:solidFill>
            </a:endParaRPr>
          </a:p>
          <a:p>
            <a:r>
              <a:rPr lang="fr-FR" altLang="en-US">
                <a:solidFill>
                  <a:srgbClr val="92D050"/>
                </a:solidFill>
              </a:rPr>
              <a:t>Amazon</a:t>
            </a:r>
            <a:endParaRPr lang="fr-FR" altLang="en-US">
              <a:solidFill>
                <a:srgbClr val="92D050"/>
              </a:solidFill>
            </a:endParaRPr>
          </a:p>
          <a:p>
            <a:r>
              <a:rPr lang="fr-FR" altLang="en-US">
                <a:solidFill>
                  <a:srgbClr val="92D050"/>
                </a:solidFill>
              </a:rPr>
              <a:t>walmart.</a:t>
            </a:r>
            <a:endParaRPr lang="fr-FR" altLang="en-US">
              <a:solidFill>
                <a:srgbClr val="92D050"/>
              </a:solidFill>
            </a:endParaRPr>
          </a:p>
          <a:p>
            <a:r>
              <a:rPr lang="fr-FR" altLang="en-US">
                <a:solidFill>
                  <a:srgbClr val="92D050"/>
                </a:solidFill>
              </a:rPr>
              <a:t>eBay....</a:t>
            </a:r>
            <a:endParaRPr lang="fr-FR" altLang="en-US">
              <a:solidFill>
                <a:srgbClr val="92D050"/>
              </a:solidFill>
            </a:endParaRPr>
          </a:p>
        </p:txBody>
      </p:sp>
      <p:sp>
        <p:nvSpPr>
          <p:cNvPr id="31" name="Text Box 30"/>
          <p:cNvSpPr txBox="1"/>
          <p:nvPr/>
        </p:nvSpPr>
        <p:spPr>
          <a:xfrm>
            <a:off x="8783955" y="1384300"/>
            <a:ext cx="1885950" cy="1198880"/>
          </a:xfrm>
          <a:prstGeom prst="rect">
            <a:avLst/>
          </a:prstGeom>
          <a:noFill/>
          <a:ln>
            <a:solidFill>
              <a:schemeClr val="bg1"/>
            </a:solidFill>
          </a:ln>
        </p:spPr>
        <p:txBody>
          <a:bodyPr wrap="none" rtlCol="0">
            <a:spAutoFit/>
          </a:bodyPr>
          <a:p>
            <a:r>
              <a:rPr lang="fr-FR" altLang="en-US">
                <a:solidFill>
                  <a:srgbClr val="92D050"/>
                </a:solidFill>
              </a:rPr>
              <a:t>- businesspersons.</a:t>
            </a:r>
            <a:endParaRPr lang="fr-FR" altLang="en-US">
              <a:solidFill>
                <a:srgbClr val="92D050"/>
              </a:solidFill>
            </a:endParaRPr>
          </a:p>
          <a:p>
            <a:r>
              <a:rPr lang="fr-FR" altLang="en-US">
                <a:solidFill>
                  <a:srgbClr val="92D050"/>
                </a:solidFill>
              </a:rPr>
              <a:t>- consumers.</a:t>
            </a:r>
            <a:endParaRPr lang="fr-FR" altLang="en-US">
              <a:solidFill>
                <a:srgbClr val="92D050"/>
              </a:solidFill>
            </a:endParaRPr>
          </a:p>
          <a:p>
            <a:r>
              <a:rPr lang="fr-FR" altLang="en-US">
                <a:solidFill>
                  <a:srgbClr val="92D050"/>
                </a:solidFill>
              </a:rPr>
              <a:t>- companies.</a:t>
            </a:r>
            <a:endParaRPr lang="fr-FR" altLang="en-US">
              <a:solidFill>
                <a:srgbClr val="92D050"/>
              </a:solidFill>
            </a:endParaRPr>
          </a:p>
          <a:p>
            <a:r>
              <a:rPr lang="fr-FR" altLang="en-US">
                <a:solidFill>
                  <a:srgbClr val="92D050"/>
                </a:solidFill>
              </a:rPr>
              <a:t>manufaturers</a:t>
            </a:r>
            <a:endParaRPr lang="fr-FR" altLang="en-US">
              <a:solidFill>
                <a:srgbClr val="92D05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1633634668806"/>
          <p:cNvPicPr>
            <a:picLocks noChangeAspect="1"/>
          </p:cNvPicPr>
          <p:nvPr/>
        </p:nvPicPr>
        <p:blipFill>
          <a:blip r:embed="rId1"/>
          <a:stretch>
            <a:fillRect/>
          </a:stretch>
        </p:blipFill>
        <p:spPr>
          <a:xfrm>
            <a:off x="-5080" y="-36195"/>
            <a:ext cx="12190095" cy="6892290"/>
          </a:xfrm>
          <a:prstGeom prst="rect">
            <a:avLst/>
          </a:prstGeom>
        </p:spPr>
      </p:pic>
      <p:sp>
        <p:nvSpPr>
          <p:cNvPr id="2" name="Text Box 1"/>
          <p:cNvSpPr txBox="1"/>
          <p:nvPr/>
        </p:nvSpPr>
        <p:spPr>
          <a:xfrm>
            <a:off x="2839720" y="2708910"/>
            <a:ext cx="8277860" cy="768350"/>
          </a:xfrm>
          <a:prstGeom prst="rect">
            <a:avLst/>
          </a:prstGeom>
          <a:noFill/>
        </p:spPr>
        <p:txBody>
          <a:bodyPr wrap="none" rtlCol="0">
            <a:spAutoFit/>
          </a:bodyPr>
          <a:p>
            <a:r>
              <a:rPr lang="fr-FR" altLang="en-US" sz="4400" b="1">
                <a:solidFill>
                  <a:schemeClr val="bg1"/>
                </a:solidFill>
              </a:rPr>
              <a:t>THANK YOU FOR YOUR ATTENTION</a:t>
            </a:r>
            <a:endParaRPr lang="fr-FR" altLang="en-US" sz="4400" b="1">
              <a:solidFill>
                <a:schemeClr val="bg1"/>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5177</Words>
  <Application>WPS Presentation</Application>
  <PresentationFormat>Widescreen</PresentationFormat>
  <Paragraphs>117</Paragraphs>
  <Slides>9</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9</vt:i4>
      </vt:variant>
    </vt:vector>
  </HeadingPairs>
  <TitlesOfParts>
    <vt:vector size="20" baseType="lpstr">
      <vt:lpstr>Arial</vt:lpstr>
      <vt:lpstr>SimSun</vt:lpstr>
      <vt:lpstr>Wingdings</vt:lpstr>
      <vt:lpstr>Algerian</vt:lpstr>
      <vt:lpstr>Times New Roman</vt:lpstr>
      <vt:lpstr>Wingdings</vt:lpstr>
      <vt:lpstr>Calibri</vt:lpstr>
      <vt:lpstr>Microsoft YaHei</vt:lpstr>
      <vt:lpstr>Arial Unicode MS</vt:lpstr>
      <vt:lpstr>Calibri Light</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
  <cp:lastModifiedBy>mekhloufirania95</cp:lastModifiedBy>
  <cp:revision>9</cp:revision>
  <dcterms:created xsi:type="dcterms:W3CDTF">2021-10-20T00:27:00Z</dcterms:created>
  <dcterms:modified xsi:type="dcterms:W3CDTF">2021-11-23T15:26:07Z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A584FDB402ED469F9E391E348CAD8642</vt:lpwstr>
  </property>
  <property fmtid="{D5CDD505-2E9C-101B-9397-08002B2CF9AE}" pid="3" name="KSOProductBuildVer">
    <vt:lpwstr>1033-11.2.0.10382</vt:lpwstr>
  </property>
</Properties>
</file>