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681" r:id="rId2"/>
    <p:sldId id="694" r:id="rId3"/>
    <p:sldId id="715" r:id="rId4"/>
    <p:sldId id="733" r:id="rId5"/>
    <p:sldId id="734" r:id="rId6"/>
    <p:sldId id="735" r:id="rId7"/>
    <p:sldId id="736" r:id="rId8"/>
    <p:sldId id="737" r:id="rId9"/>
    <p:sldId id="738" r:id="rId10"/>
  </p:sldIdLst>
  <p:sldSz cx="12192000" cy="6858000"/>
  <p:notesSz cx="6858000" cy="9144000"/>
  <p:custShowLst>
    <p:custShow name="Diaporama personnalisé 1" id="0">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1B4A"/>
    <a:srgbClr val="C2C923"/>
    <a:srgbClr val="D60093"/>
    <a:srgbClr val="42AFB6"/>
    <a:srgbClr val="007A7D"/>
    <a:srgbClr val="FCB414"/>
    <a:srgbClr val="282F39"/>
    <a:srgbClr val="074D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434" autoAdjust="0"/>
  </p:normalViewPr>
  <p:slideViewPr>
    <p:cSldViewPr snapToGrid="0">
      <p:cViewPr varScale="1">
        <p:scale>
          <a:sx n="74" d="100"/>
          <a:sy n="74" d="100"/>
        </p:scale>
        <p:origin x="576" y="72"/>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8EA427-0FB1-42F9-B3FA-25354F218CDE}" type="datetimeFigureOut">
              <a:rPr lang="fr-FR" smtClean="0"/>
              <a:t>24/12/2021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CED027-6E7B-4804-AF4D-9FE12418D199}" type="slidenum">
              <a:rPr lang="fr-FR" smtClean="0"/>
              <a:t>‹N°›</a:t>
            </a:fld>
            <a:endParaRPr lang="fr-FR"/>
          </a:p>
        </p:txBody>
      </p:sp>
    </p:spTree>
    <p:extLst>
      <p:ext uri="{BB962C8B-B14F-4D97-AF65-F5344CB8AC3E}">
        <p14:creationId xmlns:p14="http://schemas.microsoft.com/office/powerpoint/2010/main" val="830884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1A0BF8-6686-4F02-AB36-9614142B36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 xmlns:a16="http://schemas.microsoft.com/office/drawing/2014/main" id="{93B406FE-1165-421C-8D35-96F0CFEA6D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 xmlns:a16="http://schemas.microsoft.com/office/drawing/2014/main" id="{DA7B22AA-13F6-430C-B5C3-3ED6A1325F28}"/>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5" name="Footer Placeholder 4">
            <a:extLst>
              <a:ext uri="{FF2B5EF4-FFF2-40B4-BE49-F238E27FC236}">
                <a16:creationId xmlns="" xmlns:a16="http://schemas.microsoft.com/office/drawing/2014/main" id="{12FB799C-1B8A-42C0-AD53-6DBEF2EC7E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8D8C035E-958A-44D5-9920-E77375E90336}"/>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2372749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BE3A36-A7B5-4AED-90CE-DAABE341C72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626DD818-2AC6-4AD8-ADB0-757AE6DE1FE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1AB561BE-2670-413D-B85D-350DC6A08AAC}"/>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5" name="Footer Placeholder 4">
            <a:extLst>
              <a:ext uri="{FF2B5EF4-FFF2-40B4-BE49-F238E27FC236}">
                <a16:creationId xmlns="" xmlns:a16="http://schemas.microsoft.com/office/drawing/2014/main" id="{8A7469BC-9B02-4F1D-9332-C52CAA6CD6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B8F37A4D-841D-4B35-BD23-CCB82FC1C5BF}"/>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3463148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F24028CB-78B2-414A-9948-C32EA4A46C8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 xmlns:a16="http://schemas.microsoft.com/office/drawing/2014/main" id="{852AA2E1-9030-407F-A8FB-98BCFFFDF77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80722082-BED4-46DC-B1C0-9696140EF480}"/>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5" name="Footer Placeholder 4">
            <a:extLst>
              <a:ext uri="{FF2B5EF4-FFF2-40B4-BE49-F238E27FC236}">
                <a16:creationId xmlns="" xmlns:a16="http://schemas.microsoft.com/office/drawing/2014/main" id="{F9485038-E165-45A4-8C75-C8A3CA8177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C79D7943-C606-446E-B743-3AB1AE587BA9}"/>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376930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1628C7A-67F3-4CAD-9852-569FF656AD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1D1E717F-25DD-4AF6-8E4C-C3F0B725876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5EB9BF79-C6C8-4A28-B317-36AB52011BBD}"/>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5" name="Footer Placeholder 4">
            <a:extLst>
              <a:ext uri="{FF2B5EF4-FFF2-40B4-BE49-F238E27FC236}">
                <a16:creationId xmlns="" xmlns:a16="http://schemas.microsoft.com/office/drawing/2014/main" id="{A052C1D1-F1BF-42DD-A7C6-2ED272DF8A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B05916BF-016F-4056-985B-466516E68445}"/>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2605158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39FAECB-6827-4D91-8EB5-800DD8EA28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 xmlns:a16="http://schemas.microsoft.com/office/drawing/2014/main" id="{73CEBD6D-8344-4937-9A0D-E2DBE531B3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40598055-7F4B-4E57-92A1-C43CE07ED7D1}"/>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5" name="Footer Placeholder 4">
            <a:extLst>
              <a:ext uri="{FF2B5EF4-FFF2-40B4-BE49-F238E27FC236}">
                <a16:creationId xmlns="" xmlns:a16="http://schemas.microsoft.com/office/drawing/2014/main" id="{0BC8293C-337A-46B9-801C-405BA28F91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 xmlns:a16="http://schemas.microsoft.com/office/drawing/2014/main" id="{77FE3A87-6EF6-4E32-958D-D3BDE968EC61}"/>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726121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9C1E4F-8411-4152-A040-45E4E38D46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0C93C882-D441-40BC-AAB7-FB3EF79F6F5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 xmlns:a16="http://schemas.microsoft.com/office/drawing/2014/main" id="{880FF742-A50B-4EB6-86AE-E67F120A5B6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 xmlns:a16="http://schemas.microsoft.com/office/drawing/2014/main" id="{5ACB9172-F4DE-4657-A074-EF8778EE7E7D}"/>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6" name="Footer Placeholder 5">
            <a:extLst>
              <a:ext uri="{FF2B5EF4-FFF2-40B4-BE49-F238E27FC236}">
                <a16:creationId xmlns="" xmlns:a16="http://schemas.microsoft.com/office/drawing/2014/main" id="{77507DBE-C8F7-423C-9124-EE7B3D22E3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D881AC0B-71D5-43A5-AD86-9668B4D92263}"/>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3913001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C204D3-549C-4770-B620-7E3D4678A94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54306D22-9474-474E-A4DD-36D304E576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AD9ED9F3-E75B-4CB6-9C20-44656AF0159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 xmlns:a16="http://schemas.microsoft.com/office/drawing/2014/main" id="{82AB8604-4E78-4EF6-AF81-B832751C75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14C7266C-4F95-4B63-B8A4-5D430A6FCB5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 xmlns:a16="http://schemas.microsoft.com/office/drawing/2014/main" id="{8DA605C0-AC58-49C3-BFDA-E7ADCFC7B8CA}"/>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8" name="Footer Placeholder 7">
            <a:extLst>
              <a:ext uri="{FF2B5EF4-FFF2-40B4-BE49-F238E27FC236}">
                <a16:creationId xmlns="" xmlns:a16="http://schemas.microsoft.com/office/drawing/2014/main" id="{A8CDB99B-8E2F-47DA-B6C3-50842D8C3DD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 xmlns:a16="http://schemas.microsoft.com/office/drawing/2014/main" id="{900ACA83-753D-4AEE-B568-755DCF5ED7F7}"/>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482662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0738EDC-8D44-427B-90E0-FBD0FBAC969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 xmlns:a16="http://schemas.microsoft.com/office/drawing/2014/main" id="{A8AE544B-A36F-473A-86AF-50F02429182D}"/>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4" name="Footer Placeholder 3">
            <a:extLst>
              <a:ext uri="{FF2B5EF4-FFF2-40B4-BE49-F238E27FC236}">
                <a16:creationId xmlns="" xmlns:a16="http://schemas.microsoft.com/office/drawing/2014/main" id="{3E6F2748-531A-4318-A370-27EDE490E8C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 xmlns:a16="http://schemas.microsoft.com/office/drawing/2014/main" id="{A5AD6E57-F20B-43D2-A268-2449E7D4ADF8}"/>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588752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CEC2F6E-BB8D-4A07-B873-A379FEAE4F53}"/>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3" name="Footer Placeholder 2">
            <a:extLst>
              <a:ext uri="{FF2B5EF4-FFF2-40B4-BE49-F238E27FC236}">
                <a16:creationId xmlns="" xmlns:a16="http://schemas.microsoft.com/office/drawing/2014/main" id="{29C64672-2E28-45BB-AB1E-9CA10E90883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 xmlns:a16="http://schemas.microsoft.com/office/drawing/2014/main" id="{433CCF35-5028-4E4D-8F6E-2E2DF0FB4299}"/>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1736410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60471D-7A64-4A50-B9A6-0F3A78088A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 xmlns:a16="http://schemas.microsoft.com/office/drawing/2014/main" id="{C16427B1-871E-4C56-AF97-3F78ADBFA9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 xmlns:a16="http://schemas.microsoft.com/office/drawing/2014/main" id="{6CF52702-EC0A-4FBA-9939-DCF10E412D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A1EDDBB8-93FE-4585-A97D-0E391EE246F7}"/>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6" name="Footer Placeholder 5">
            <a:extLst>
              <a:ext uri="{FF2B5EF4-FFF2-40B4-BE49-F238E27FC236}">
                <a16:creationId xmlns="" xmlns:a16="http://schemas.microsoft.com/office/drawing/2014/main" id="{2CB77A2A-D97D-4B06-A029-77A3A88DA3E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9BF4E011-48A8-486A-BF53-E7C085173F29}"/>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1390896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EA2B76-0D50-4AE7-8E70-B69B2F112A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 xmlns:a16="http://schemas.microsoft.com/office/drawing/2014/main" id="{6E700288-1A1C-45A8-B99A-68E661D708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 xmlns:a16="http://schemas.microsoft.com/office/drawing/2014/main" id="{C8D19D42-4449-4938-BE9F-F8A026382E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715CB693-3AD5-4FB5-9BD7-DDA6EA895AA0}"/>
              </a:ext>
            </a:extLst>
          </p:cNvPr>
          <p:cNvSpPr>
            <a:spLocks noGrp="1"/>
          </p:cNvSpPr>
          <p:nvPr>
            <p:ph type="dt" sz="half" idx="10"/>
          </p:nvPr>
        </p:nvSpPr>
        <p:spPr/>
        <p:txBody>
          <a:bodyPr/>
          <a:lstStyle/>
          <a:p>
            <a:fld id="{1661375A-C223-44C8-917C-F7C3A1BCD50F}" type="datetimeFigureOut">
              <a:rPr lang="en-GB" smtClean="0"/>
              <a:t>24/12/2021</a:t>
            </a:fld>
            <a:endParaRPr lang="en-GB"/>
          </a:p>
        </p:txBody>
      </p:sp>
      <p:sp>
        <p:nvSpPr>
          <p:cNvPr id="6" name="Footer Placeholder 5">
            <a:extLst>
              <a:ext uri="{FF2B5EF4-FFF2-40B4-BE49-F238E27FC236}">
                <a16:creationId xmlns="" xmlns:a16="http://schemas.microsoft.com/office/drawing/2014/main" id="{BB28CAAB-378F-4646-836D-6723AF2269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 xmlns:a16="http://schemas.microsoft.com/office/drawing/2014/main" id="{E08A5F22-2F00-4B7E-95E3-D4E37EE6F9BD}"/>
              </a:ext>
            </a:extLst>
          </p:cNvPr>
          <p:cNvSpPr>
            <a:spLocks noGrp="1"/>
          </p:cNvSpPr>
          <p:nvPr>
            <p:ph type="sldNum" sz="quarter" idx="12"/>
          </p:nvPr>
        </p:nvSpPr>
        <p:spPr/>
        <p:txBody>
          <a:bodyPr/>
          <a:lstStyle/>
          <a:p>
            <a:fld id="{6983841B-0DB4-4C99-B5E5-79625F01DBF7}" type="slidenum">
              <a:rPr lang="en-GB" smtClean="0"/>
              <a:t>‹N°›</a:t>
            </a:fld>
            <a:endParaRPr lang="en-GB"/>
          </a:p>
        </p:txBody>
      </p:sp>
    </p:spTree>
    <p:extLst>
      <p:ext uri="{BB962C8B-B14F-4D97-AF65-F5344CB8AC3E}">
        <p14:creationId xmlns:p14="http://schemas.microsoft.com/office/powerpoint/2010/main" val="355739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EC73493B-E27E-4DC0-A41A-7E254FDDD4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 xmlns:a16="http://schemas.microsoft.com/office/drawing/2014/main" id="{6B619A8B-408B-4DCB-AC39-AC640BF856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 xmlns:a16="http://schemas.microsoft.com/office/drawing/2014/main" id="{A4A87CC5-FBB1-4FE5-893F-7BD071C75E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61375A-C223-44C8-917C-F7C3A1BCD50F}" type="datetimeFigureOut">
              <a:rPr lang="en-GB" smtClean="0"/>
              <a:t>24/12/2021</a:t>
            </a:fld>
            <a:endParaRPr lang="en-GB"/>
          </a:p>
        </p:txBody>
      </p:sp>
      <p:sp>
        <p:nvSpPr>
          <p:cNvPr id="5" name="Footer Placeholder 4">
            <a:extLst>
              <a:ext uri="{FF2B5EF4-FFF2-40B4-BE49-F238E27FC236}">
                <a16:creationId xmlns="" xmlns:a16="http://schemas.microsoft.com/office/drawing/2014/main" id="{068E1BCB-E2F2-4D1B-BCFC-521169C8EA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 xmlns:a16="http://schemas.microsoft.com/office/drawing/2014/main" id="{E111173B-B48E-4DCF-8715-5805390549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83841B-0DB4-4C99-B5E5-79625F01DBF7}" type="slidenum">
              <a:rPr lang="en-GB" smtClean="0"/>
              <a:t>‹N°›</a:t>
            </a:fld>
            <a:endParaRPr lang="en-GB"/>
          </a:p>
        </p:txBody>
      </p:sp>
    </p:spTree>
    <p:extLst>
      <p:ext uri="{BB962C8B-B14F-4D97-AF65-F5344CB8AC3E}">
        <p14:creationId xmlns:p14="http://schemas.microsoft.com/office/powerpoint/2010/main" val="1385411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4BDF9411-EA7D-4D4E-A03E-C99257532632}"/>
              </a:ext>
            </a:extLst>
          </p:cNvPr>
          <p:cNvSpPr txBox="1"/>
          <p:nvPr/>
        </p:nvSpPr>
        <p:spPr>
          <a:xfrm>
            <a:off x="114300" y="1423944"/>
            <a:ext cx="8768443" cy="1661993"/>
          </a:xfrm>
          <a:prstGeom prst="rect">
            <a:avLst/>
          </a:prstGeom>
          <a:noFill/>
        </p:spPr>
        <p:txBody>
          <a:bodyPr wrap="square" rtlCol="0">
            <a:spAutoFit/>
          </a:bodyPr>
          <a:lstStyle/>
          <a:p>
            <a:pPr algn="ctr" rtl="1"/>
            <a:r>
              <a:rPr lang="ar-DZ" sz="6600" b="1" dirty="0" smtClean="0">
                <a:solidFill>
                  <a:schemeClr val="accent2"/>
                </a:solidFill>
                <a:latin typeface="Traditional Arabic" panose="02020603050405020304" pitchFamily="18" charset="-78"/>
                <a:cs typeface="Traditional Arabic" panose="02020603050405020304" pitchFamily="18" charset="-78"/>
              </a:rPr>
              <a:t> </a:t>
            </a:r>
            <a:r>
              <a:rPr lang="ar-DZ" sz="6600" b="1" dirty="0" smtClean="0">
                <a:solidFill>
                  <a:schemeClr val="accent2"/>
                </a:solidFill>
                <a:latin typeface="Traditional Arabic" panose="02020603050405020304" pitchFamily="18" charset="-78"/>
                <a:cs typeface="Traditional Arabic" panose="02020603050405020304" pitchFamily="18" charset="-78"/>
              </a:rPr>
              <a:t>الاقتصاد النقدي وأسواق رأس المال</a:t>
            </a:r>
          </a:p>
          <a:p>
            <a:pPr marL="457200" indent="-457200" algn="ctr" rtl="1">
              <a:buFont typeface="Wingdings" panose="05000000000000000000" pitchFamily="2" charset="2"/>
              <a:buChar char="Ø"/>
            </a:pPr>
            <a:r>
              <a:rPr lang="ar-DZ" sz="3600" b="1" dirty="0" smtClean="0">
                <a:solidFill>
                  <a:schemeClr val="accent1"/>
                </a:solidFill>
                <a:latin typeface="Traditional Arabic" panose="02020603050405020304" pitchFamily="18" charset="-78"/>
                <a:cs typeface="Traditional Arabic" panose="02020603050405020304" pitchFamily="18" charset="-78"/>
              </a:rPr>
              <a:t>التضخم</a:t>
            </a:r>
          </a:p>
        </p:txBody>
      </p:sp>
      <p:sp>
        <p:nvSpPr>
          <p:cNvPr id="5" name="TextBox 4">
            <a:extLst>
              <a:ext uri="{FF2B5EF4-FFF2-40B4-BE49-F238E27FC236}">
                <a16:creationId xmlns:a16="http://schemas.microsoft.com/office/drawing/2014/main" xmlns="" id="{9F9EE5F9-048F-4911-9761-CFC212D7E093}"/>
              </a:ext>
            </a:extLst>
          </p:cNvPr>
          <p:cNvSpPr txBox="1"/>
          <p:nvPr/>
        </p:nvSpPr>
        <p:spPr>
          <a:xfrm>
            <a:off x="3210861" y="5124311"/>
            <a:ext cx="8453158" cy="630942"/>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ar-DZ" sz="3500" b="1" dirty="0">
                <a:solidFill>
                  <a:srgbClr val="FFFFFF"/>
                </a:solidFill>
                <a:latin typeface="Traditional Arabic" panose="02020603050405020304" pitchFamily="18" charset="-78"/>
                <a:ea typeface="Noto Sans" panose="020B0502040504020204" pitchFamily="34"/>
                <a:cs typeface="Traditional Arabic" panose="02020603050405020304" pitchFamily="18" charset="-78"/>
              </a:rPr>
              <a:t>أ</a:t>
            </a:r>
            <a:r>
              <a:rPr lang="ar-DZ" sz="3500" b="1" noProof="0" dirty="0" smtClean="0">
                <a:solidFill>
                  <a:srgbClr val="FFFFFF"/>
                </a:solidFill>
                <a:latin typeface="Traditional Arabic" panose="02020603050405020304" pitchFamily="18" charset="-78"/>
                <a:ea typeface="Noto Sans" panose="020B0502040504020204" pitchFamily="34"/>
                <a:cs typeface="Traditional Arabic" panose="02020603050405020304" pitchFamily="18" charset="-78"/>
              </a:rPr>
              <a:t>. </a:t>
            </a:r>
            <a:r>
              <a:rPr lang="ar-DZ" sz="3500" b="1" noProof="0" dirty="0" smtClean="0">
                <a:solidFill>
                  <a:srgbClr val="FFFFFF"/>
                </a:solidFill>
                <a:latin typeface="Traditional Arabic" panose="02020603050405020304" pitchFamily="18" charset="-78"/>
                <a:ea typeface="Noto Sans" panose="020B0502040504020204" pitchFamily="34"/>
                <a:cs typeface="Traditional Arabic" panose="02020603050405020304" pitchFamily="18" charset="-78"/>
              </a:rPr>
              <a:t>فلة عاشور جامعة محمد خيضر</a:t>
            </a:r>
            <a:endParaRPr kumimoji="0" lang="en-GB" sz="3500" b="1" i="0" u="none" strike="noStrike" kern="1200" cap="none" spc="0" normalizeH="0" baseline="0" noProof="0" dirty="0">
              <a:ln>
                <a:noFill/>
              </a:ln>
              <a:solidFill>
                <a:srgbClr val="FFFFFF"/>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8" name="Rectangle 7">
            <a:extLst>
              <a:ext uri="{FF2B5EF4-FFF2-40B4-BE49-F238E27FC236}">
                <a16:creationId xmlns:a16="http://schemas.microsoft.com/office/drawing/2014/main" xmlns="" id="{9F4C6FAE-F26E-4E16-A872-4299131ECDB5}"/>
              </a:ext>
            </a:extLst>
          </p:cNvPr>
          <p:cNvSpPr/>
          <p:nvPr/>
        </p:nvSpPr>
        <p:spPr>
          <a:xfrm rot="19061577">
            <a:off x="10306661" y="-880441"/>
            <a:ext cx="548554" cy="5370184"/>
          </a:xfrm>
          <a:custGeom>
            <a:avLst/>
            <a:gdLst>
              <a:gd name="connsiteX0" fmla="*/ 0 w 539015"/>
              <a:gd name="connsiteY0" fmla="*/ 0 h 5903259"/>
              <a:gd name="connsiteX1" fmla="*/ 539015 w 539015"/>
              <a:gd name="connsiteY1" fmla="*/ 0 h 5903259"/>
              <a:gd name="connsiteX2" fmla="*/ 539015 w 539015"/>
              <a:gd name="connsiteY2" fmla="*/ 5903259 h 5903259"/>
              <a:gd name="connsiteX3" fmla="*/ 0 w 539015"/>
              <a:gd name="connsiteY3" fmla="*/ 5903259 h 5903259"/>
              <a:gd name="connsiteX4" fmla="*/ 0 w 539015"/>
              <a:gd name="connsiteY4" fmla="*/ 0 h 5903259"/>
              <a:gd name="connsiteX0" fmla="*/ 0 w 548554"/>
              <a:gd name="connsiteY0" fmla="*/ 0 h 6392775"/>
              <a:gd name="connsiteX1" fmla="*/ 548554 w 548554"/>
              <a:gd name="connsiteY1" fmla="*/ 489516 h 6392775"/>
              <a:gd name="connsiteX2" fmla="*/ 548554 w 548554"/>
              <a:gd name="connsiteY2" fmla="*/ 6392775 h 6392775"/>
              <a:gd name="connsiteX3" fmla="*/ 9539 w 548554"/>
              <a:gd name="connsiteY3" fmla="*/ 6392775 h 6392775"/>
              <a:gd name="connsiteX4" fmla="*/ 0 w 548554"/>
              <a:gd name="connsiteY4" fmla="*/ 0 h 6392775"/>
              <a:gd name="connsiteX0" fmla="*/ 0 w 548554"/>
              <a:gd name="connsiteY0" fmla="*/ 0 h 6392775"/>
              <a:gd name="connsiteX1" fmla="*/ 548554 w 548554"/>
              <a:gd name="connsiteY1" fmla="*/ 489516 h 6392775"/>
              <a:gd name="connsiteX2" fmla="*/ 540729 w 548554"/>
              <a:gd name="connsiteY2" fmla="*/ 4792891 h 6392775"/>
              <a:gd name="connsiteX3" fmla="*/ 9539 w 548554"/>
              <a:gd name="connsiteY3" fmla="*/ 6392775 h 6392775"/>
              <a:gd name="connsiteX4" fmla="*/ 0 w 548554"/>
              <a:gd name="connsiteY4" fmla="*/ 0 h 6392775"/>
              <a:gd name="connsiteX0" fmla="*/ 0 w 548554"/>
              <a:gd name="connsiteY0" fmla="*/ 0 h 5370184"/>
              <a:gd name="connsiteX1" fmla="*/ 548554 w 548554"/>
              <a:gd name="connsiteY1" fmla="*/ 489516 h 5370184"/>
              <a:gd name="connsiteX2" fmla="*/ 540729 w 548554"/>
              <a:gd name="connsiteY2" fmla="*/ 4792891 h 5370184"/>
              <a:gd name="connsiteX3" fmla="*/ 8639 w 548554"/>
              <a:gd name="connsiteY3" fmla="*/ 5370184 h 5370184"/>
              <a:gd name="connsiteX4" fmla="*/ 0 w 548554"/>
              <a:gd name="connsiteY4" fmla="*/ 0 h 53701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554" h="5370184">
                <a:moveTo>
                  <a:pt x="0" y="0"/>
                </a:moveTo>
                <a:lnTo>
                  <a:pt x="548554" y="489516"/>
                </a:lnTo>
                <a:cubicBezTo>
                  <a:pt x="545946" y="1923974"/>
                  <a:pt x="543337" y="3358433"/>
                  <a:pt x="540729" y="4792891"/>
                </a:cubicBezTo>
                <a:lnTo>
                  <a:pt x="8639" y="5370184"/>
                </a:lnTo>
                <a:cubicBezTo>
                  <a:pt x="5459" y="3239259"/>
                  <a:pt x="3180" y="2130925"/>
                  <a:pt x="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xmlns="" id="{17E95EB1-1005-49A4-B60F-E441AEC9B9F1}"/>
              </a:ext>
            </a:extLst>
          </p:cNvPr>
          <p:cNvSpPr/>
          <p:nvPr/>
        </p:nvSpPr>
        <p:spPr>
          <a:xfrm rot="19061577">
            <a:off x="10682119" y="-733829"/>
            <a:ext cx="530340" cy="4315546"/>
          </a:xfrm>
          <a:custGeom>
            <a:avLst/>
            <a:gdLst>
              <a:gd name="connsiteX0" fmla="*/ 0 w 539015"/>
              <a:gd name="connsiteY0" fmla="*/ 0 h 5903259"/>
              <a:gd name="connsiteX1" fmla="*/ 539015 w 539015"/>
              <a:gd name="connsiteY1" fmla="*/ 0 h 5903259"/>
              <a:gd name="connsiteX2" fmla="*/ 539015 w 539015"/>
              <a:gd name="connsiteY2" fmla="*/ 5903259 h 5903259"/>
              <a:gd name="connsiteX3" fmla="*/ 0 w 539015"/>
              <a:gd name="connsiteY3" fmla="*/ 5903259 h 5903259"/>
              <a:gd name="connsiteX4" fmla="*/ 0 w 539015"/>
              <a:gd name="connsiteY4" fmla="*/ 0 h 5903259"/>
              <a:gd name="connsiteX0" fmla="*/ 14223 w 539015"/>
              <a:gd name="connsiteY0" fmla="*/ 0 h 6365424"/>
              <a:gd name="connsiteX1" fmla="*/ 539015 w 539015"/>
              <a:gd name="connsiteY1" fmla="*/ 462165 h 6365424"/>
              <a:gd name="connsiteX2" fmla="*/ 539015 w 539015"/>
              <a:gd name="connsiteY2" fmla="*/ 6365424 h 6365424"/>
              <a:gd name="connsiteX3" fmla="*/ 0 w 539015"/>
              <a:gd name="connsiteY3" fmla="*/ 6365424 h 6365424"/>
              <a:gd name="connsiteX4" fmla="*/ 14223 w 539015"/>
              <a:gd name="connsiteY4" fmla="*/ 0 h 6365424"/>
              <a:gd name="connsiteX0" fmla="*/ 20423 w 539015"/>
              <a:gd name="connsiteY0" fmla="*/ 0 h 6376953"/>
              <a:gd name="connsiteX1" fmla="*/ 539015 w 539015"/>
              <a:gd name="connsiteY1" fmla="*/ 473694 h 6376953"/>
              <a:gd name="connsiteX2" fmla="*/ 539015 w 539015"/>
              <a:gd name="connsiteY2" fmla="*/ 6376953 h 6376953"/>
              <a:gd name="connsiteX3" fmla="*/ 0 w 539015"/>
              <a:gd name="connsiteY3" fmla="*/ 6376953 h 6376953"/>
              <a:gd name="connsiteX4" fmla="*/ 20423 w 539015"/>
              <a:gd name="connsiteY4" fmla="*/ 0 h 6376953"/>
              <a:gd name="connsiteX0" fmla="*/ 11748 w 530340"/>
              <a:gd name="connsiteY0" fmla="*/ 0 h 6376953"/>
              <a:gd name="connsiteX1" fmla="*/ 530340 w 530340"/>
              <a:gd name="connsiteY1" fmla="*/ 473694 h 6376953"/>
              <a:gd name="connsiteX2" fmla="*/ 530340 w 530340"/>
              <a:gd name="connsiteY2" fmla="*/ 6376953 h 6376953"/>
              <a:gd name="connsiteX3" fmla="*/ 0 w 530340"/>
              <a:gd name="connsiteY3" fmla="*/ 4315546 h 6376953"/>
              <a:gd name="connsiteX4" fmla="*/ 11748 w 530340"/>
              <a:gd name="connsiteY4" fmla="*/ 0 h 6376953"/>
              <a:gd name="connsiteX0" fmla="*/ 11748 w 530340"/>
              <a:gd name="connsiteY0" fmla="*/ 0 h 4315546"/>
              <a:gd name="connsiteX1" fmla="*/ 530340 w 530340"/>
              <a:gd name="connsiteY1" fmla="*/ 473694 h 4315546"/>
              <a:gd name="connsiteX2" fmla="*/ 524835 w 530340"/>
              <a:gd name="connsiteY2" fmla="*/ 3727355 h 4315546"/>
              <a:gd name="connsiteX3" fmla="*/ 0 w 530340"/>
              <a:gd name="connsiteY3" fmla="*/ 4315546 h 4315546"/>
              <a:gd name="connsiteX4" fmla="*/ 11748 w 530340"/>
              <a:gd name="connsiteY4" fmla="*/ 0 h 431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340" h="4315546">
                <a:moveTo>
                  <a:pt x="11748" y="0"/>
                </a:moveTo>
                <a:lnTo>
                  <a:pt x="530340" y="473694"/>
                </a:lnTo>
                <a:lnTo>
                  <a:pt x="524835" y="3727355"/>
                </a:lnTo>
                <a:lnTo>
                  <a:pt x="0" y="4315546"/>
                </a:lnTo>
                <a:cubicBezTo>
                  <a:pt x="6808" y="2189895"/>
                  <a:pt x="4940" y="2125651"/>
                  <a:pt x="11748"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xmlns="" id="{E7B9B140-1DB1-4E5F-B3AB-58AB69C3E5F2}"/>
              </a:ext>
            </a:extLst>
          </p:cNvPr>
          <p:cNvSpPr/>
          <p:nvPr/>
        </p:nvSpPr>
        <p:spPr>
          <a:xfrm rot="19061577">
            <a:off x="9611521" y="-1141075"/>
            <a:ext cx="556134" cy="7463630"/>
          </a:xfrm>
          <a:custGeom>
            <a:avLst/>
            <a:gdLst>
              <a:gd name="connsiteX0" fmla="*/ 0 w 539015"/>
              <a:gd name="connsiteY0" fmla="*/ 0 h 9625038"/>
              <a:gd name="connsiteX1" fmla="*/ 539015 w 539015"/>
              <a:gd name="connsiteY1" fmla="*/ 0 h 9625038"/>
              <a:gd name="connsiteX2" fmla="*/ 539015 w 539015"/>
              <a:gd name="connsiteY2" fmla="*/ 9625038 h 9625038"/>
              <a:gd name="connsiteX3" fmla="*/ 0 w 539015"/>
              <a:gd name="connsiteY3" fmla="*/ 9625038 h 9625038"/>
              <a:gd name="connsiteX4" fmla="*/ 0 w 539015"/>
              <a:gd name="connsiteY4" fmla="*/ 0 h 9625038"/>
              <a:gd name="connsiteX0" fmla="*/ 0 w 539187"/>
              <a:gd name="connsiteY0" fmla="*/ 0 h 9625038"/>
              <a:gd name="connsiteX1" fmla="*/ 539187 w 539187"/>
              <a:gd name="connsiteY1" fmla="*/ 1660179 h 9625038"/>
              <a:gd name="connsiteX2" fmla="*/ 539015 w 539187"/>
              <a:gd name="connsiteY2" fmla="*/ 9625038 h 9625038"/>
              <a:gd name="connsiteX3" fmla="*/ 0 w 539187"/>
              <a:gd name="connsiteY3" fmla="*/ 9625038 h 9625038"/>
              <a:gd name="connsiteX4" fmla="*/ 0 w 539187"/>
              <a:gd name="connsiteY4" fmla="*/ 0 h 9625038"/>
              <a:gd name="connsiteX0" fmla="*/ 5003 w 539187"/>
              <a:gd name="connsiteY0" fmla="*/ 0 h 8435571"/>
              <a:gd name="connsiteX1" fmla="*/ 539187 w 539187"/>
              <a:gd name="connsiteY1" fmla="*/ 470712 h 8435571"/>
              <a:gd name="connsiteX2" fmla="*/ 539015 w 539187"/>
              <a:gd name="connsiteY2" fmla="*/ 8435571 h 8435571"/>
              <a:gd name="connsiteX3" fmla="*/ 0 w 539187"/>
              <a:gd name="connsiteY3" fmla="*/ 8435571 h 8435571"/>
              <a:gd name="connsiteX4" fmla="*/ 5003 w 539187"/>
              <a:gd name="connsiteY4" fmla="*/ 0 h 8435571"/>
              <a:gd name="connsiteX0" fmla="*/ 5003 w 539187"/>
              <a:gd name="connsiteY0" fmla="*/ 0 h 8435571"/>
              <a:gd name="connsiteX1" fmla="*/ 539187 w 539187"/>
              <a:gd name="connsiteY1" fmla="*/ 470712 h 8435571"/>
              <a:gd name="connsiteX2" fmla="*/ 536097 w 539187"/>
              <a:gd name="connsiteY2" fmla="*/ 6844446 h 8435571"/>
              <a:gd name="connsiteX3" fmla="*/ 0 w 539187"/>
              <a:gd name="connsiteY3" fmla="*/ 8435571 h 8435571"/>
              <a:gd name="connsiteX4" fmla="*/ 5003 w 539187"/>
              <a:gd name="connsiteY4" fmla="*/ 0 h 8435571"/>
              <a:gd name="connsiteX0" fmla="*/ 16799 w 550983"/>
              <a:gd name="connsiteY0" fmla="*/ 0 h 7420235"/>
              <a:gd name="connsiteX1" fmla="*/ 550983 w 550983"/>
              <a:gd name="connsiteY1" fmla="*/ 470712 h 7420235"/>
              <a:gd name="connsiteX2" fmla="*/ 547893 w 550983"/>
              <a:gd name="connsiteY2" fmla="*/ 6844446 h 7420235"/>
              <a:gd name="connsiteX3" fmla="*/ 0 w 550983"/>
              <a:gd name="connsiteY3" fmla="*/ 7420235 h 7420235"/>
              <a:gd name="connsiteX4" fmla="*/ 16799 w 550983"/>
              <a:gd name="connsiteY4" fmla="*/ 0 h 7420235"/>
              <a:gd name="connsiteX0" fmla="*/ 21950 w 556134"/>
              <a:gd name="connsiteY0" fmla="*/ 0 h 7463630"/>
              <a:gd name="connsiteX1" fmla="*/ 556134 w 556134"/>
              <a:gd name="connsiteY1" fmla="*/ 470712 h 7463630"/>
              <a:gd name="connsiteX2" fmla="*/ 553044 w 556134"/>
              <a:gd name="connsiteY2" fmla="*/ 6844446 h 7463630"/>
              <a:gd name="connsiteX3" fmla="*/ 0 w 556134"/>
              <a:gd name="connsiteY3" fmla="*/ 7463630 h 7463630"/>
              <a:gd name="connsiteX4" fmla="*/ 21950 w 556134"/>
              <a:gd name="connsiteY4" fmla="*/ 0 h 7463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134" h="7463630">
                <a:moveTo>
                  <a:pt x="21950" y="0"/>
                </a:moveTo>
                <a:lnTo>
                  <a:pt x="556134" y="470712"/>
                </a:lnTo>
                <a:cubicBezTo>
                  <a:pt x="556077" y="3125665"/>
                  <a:pt x="553101" y="4189493"/>
                  <a:pt x="553044" y="6844446"/>
                </a:cubicBezTo>
                <a:lnTo>
                  <a:pt x="0" y="7463630"/>
                </a:lnTo>
                <a:cubicBezTo>
                  <a:pt x="1668" y="4651773"/>
                  <a:pt x="20282" y="2811857"/>
                  <a:pt x="2195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rPr>
              <a:t> </a:t>
            </a:r>
          </a:p>
        </p:txBody>
      </p:sp>
    </p:spTree>
    <p:custDataLst>
      <p:tags r:id="rId1"/>
    </p:custDataLst>
    <p:extLst>
      <p:ext uri="{BB962C8B-B14F-4D97-AF65-F5344CB8AC3E}">
        <p14:creationId xmlns:p14="http://schemas.microsoft.com/office/powerpoint/2010/main" val="861712401"/>
      </p:ext>
    </p:extLst>
  </p:cSld>
  <p:clrMapOvr>
    <a:masterClrMapping/>
  </p:clrMapOvr>
  <mc:AlternateContent xmlns:mc="http://schemas.openxmlformats.org/markup-compatibility/2006" xmlns:p14="http://schemas.microsoft.com/office/powerpoint/2010/main">
    <mc:Choice Requires="p14">
      <p:transition spd="slow" p14:dur="2000" advTm="58867"/>
    </mc:Choice>
    <mc:Fallback xmlns="">
      <p:transition spd="slow" advTm="5886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9F4C6FAE-F26E-4E16-A872-4299131ECDB5}"/>
              </a:ext>
            </a:extLst>
          </p:cNvPr>
          <p:cNvSpPr/>
          <p:nvPr/>
        </p:nvSpPr>
        <p:spPr>
          <a:xfrm rot="19061577">
            <a:off x="11057777" y="-1288656"/>
            <a:ext cx="548554" cy="5370184"/>
          </a:xfrm>
          <a:custGeom>
            <a:avLst/>
            <a:gdLst>
              <a:gd name="connsiteX0" fmla="*/ 0 w 539015"/>
              <a:gd name="connsiteY0" fmla="*/ 0 h 5903259"/>
              <a:gd name="connsiteX1" fmla="*/ 539015 w 539015"/>
              <a:gd name="connsiteY1" fmla="*/ 0 h 5903259"/>
              <a:gd name="connsiteX2" fmla="*/ 539015 w 539015"/>
              <a:gd name="connsiteY2" fmla="*/ 5903259 h 5903259"/>
              <a:gd name="connsiteX3" fmla="*/ 0 w 539015"/>
              <a:gd name="connsiteY3" fmla="*/ 5903259 h 5903259"/>
              <a:gd name="connsiteX4" fmla="*/ 0 w 539015"/>
              <a:gd name="connsiteY4" fmla="*/ 0 h 5903259"/>
              <a:gd name="connsiteX0" fmla="*/ 0 w 548554"/>
              <a:gd name="connsiteY0" fmla="*/ 0 h 6392775"/>
              <a:gd name="connsiteX1" fmla="*/ 548554 w 548554"/>
              <a:gd name="connsiteY1" fmla="*/ 489516 h 6392775"/>
              <a:gd name="connsiteX2" fmla="*/ 548554 w 548554"/>
              <a:gd name="connsiteY2" fmla="*/ 6392775 h 6392775"/>
              <a:gd name="connsiteX3" fmla="*/ 9539 w 548554"/>
              <a:gd name="connsiteY3" fmla="*/ 6392775 h 6392775"/>
              <a:gd name="connsiteX4" fmla="*/ 0 w 548554"/>
              <a:gd name="connsiteY4" fmla="*/ 0 h 6392775"/>
              <a:gd name="connsiteX0" fmla="*/ 0 w 548554"/>
              <a:gd name="connsiteY0" fmla="*/ 0 h 6392775"/>
              <a:gd name="connsiteX1" fmla="*/ 548554 w 548554"/>
              <a:gd name="connsiteY1" fmla="*/ 489516 h 6392775"/>
              <a:gd name="connsiteX2" fmla="*/ 540729 w 548554"/>
              <a:gd name="connsiteY2" fmla="*/ 4792891 h 6392775"/>
              <a:gd name="connsiteX3" fmla="*/ 9539 w 548554"/>
              <a:gd name="connsiteY3" fmla="*/ 6392775 h 6392775"/>
              <a:gd name="connsiteX4" fmla="*/ 0 w 548554"/>
              <a:gd name="connsiteY4" fmla="*/ 0 h 6392775"/>
              <a:gd name="connsiteX0" fmla="*/ 0 w 548554"/>
              <a:gd name="connsiteY0" fmla="*/ 0 h 5370184"/>
              <a:gd name="connsiteX1" fmla="*/ 548554 w 548554"/>
              <a:gd name="connsiteY1" fmla="*/ 489516 h 5370184"/>
              <a:gd name="connsiteX2" fmla="*/ 540729 w 548554"/>
              <a:gd name="connsiteY2" fmla="*/ 4792891 h 5370184"/>
              <a:gd name="connsiteX3" fmla="*/ 8639 w 548554"/>
              <a:gd name="connsiteY3" fmla="*/ 5370184 h 5370184"/>
              <a:gd name="connsiteX4" fmla="*/ 0 w 548554"/>
              <a:gd name="connsiteY4" fmla="*/ 0 h 53701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554" h="5370184">
                <a:moveTo>
                  <a:pt x="0" y="0"/>
                </a:moveTo>
                <a:lnTo>
                  <a:pt x="548554" y="489516"/>
                </a:lnTo>
                <a:cubicBezTo>
                  <a:pt x="545946" y="1923974"/>
                  <a:pt x="543337" y="3358433"/>
                  <a:pt x="540729" y="4792891"/>
                </a:cubicBezTo>
                <a:lnTo>
                  <a:pt x="8639" y="5370184"/>
                </a:lnTo>
                <a:cubicBezTo>
                  <a:pt x="5459" y="3239259"/>
                  <a:pt x="3180" y="2130925"/>
                  <a:pt x="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xmlns="" id="{17E95EB1-1005-49A4-B60F-E441AEC9B9F1}"/>
              </a:ext>
            </a:extLst>
          </p:cNvPr>
          <p:cNvSpPr/>
          <p:nvPr/>
        </p:nvSpPr>
        <p:spPr>
          <a:xfrm rot="19061577">
            <a:off x="11428559" y="-1341297"/>
            <a:ext cx="530340" cy="4315546"/>
          </a:xfrm>
          <a:custGeom>
            <a:avLst/>
            <a:gdLst>
              <a:gd name="connsiteX0" fmla="*/ 0 w 539015"/>
              <a:gd name="connsiteY0" fmla="*/ 0 h 5903259"/>
              <a:gd name="connsiteX1" fmla="*/ 539015 w 539015"/>
              <a:gd name="connsiteY1" fmla="*/ 0 h 5903259"/>
              <a:gd name="connsiteX2" fmla="*/ 539015 w 539015"/>
              <a:gd name="connsiteY2" fmla="*/ 5903259 h 5903259"/>
              <a:gd name="connsiteX3" fmla="*/ 0 w 539015"/>
              <a:gd name="connsiteY3" fmla="*/ 5903259 h 5903259"/>
              <a:gd name="connsiteX4" fmla="*/ 0 w 539015"/>
              <a:gd name="connsiteY4" fmla="*/ 0 h 5903259"/>
              <a:gd name="connsiteX0" fmla="*/ 14223 w 539015"/>
              <a:gd name="connsiteY0" fmla="*/ 0 h 6365424"/>
              <a:gd name="connsiteX1" fmla="*/ 539015 w 539015"/>
              <a:gd name="connsiteY1" fmla="*/ 462165 h 6365424"/>
              <a:gd name="connsiteX2" fmla="*/ 539015 w 539015"/>
              <a:gd name="connsiteY2" fmla="*/ 6365424 h 6365424"/>
              <a:gd name="connsiteX3" fmla="*/ 0 w 539015"/>
              <a:gd name="connsiteY3" fmla="*/ 6365424 h 6365424"/>
              <a:gd name="connsiteX4" fmla="*/ 14223 w 539015"/>
              <a:gd name="connsiteY4" fmla="*/ 0 h 6365424"/>
              <a:gd name="connsiteX0" fmla="*/ 20423 w 539015"/>
              <a:gd name="connsiteY0" fmla="*/ 0 h 6376953"/>
              <a:gd name="connsiteX1" fmla="*/ 539015 w 539015"/>
              <a:gd name="connsiteY1" fmla="*/ 473694 h 6376953"/>
              <a:gd name="connsiteX2" fmla="*/ 539015 w 539015"/>
              <a:gd name="connsiteY2" fmla="*/ 6376953 h 6376953"/>
              <a:gd name="connsiteX3" fmla="*/ 0 w 539015"/>
              <a:gd name="connsiteY3" fmla="*/ 6376953 h 6376953"/>
              <a:gd name="connsiteX4" fmla="*/ 20423 w 539015"/>
              <a:gd name="connsiteY4" fmla="*/ 0 h 6376953"/>
              <a:gd name="connsiteX0" fmla="*/ 11748 w 530340"/>
              <a:gd name="connsiteY0" fmla="*/ 0 h 6376953"/>
              <a:gd name="connsiteX1" fmla="*/ 530340 w 530340"/>
              <a:gd name="connsiteY1" fmla="*/ 473694 h 6376953"/>
              <a:gd name="connsiteX2" fmla="*/ 530340 w 530340"/>
              <a:gd name="connsiteY2" fmla="*/ 6376953 h 6376953"/>
              <a:gd name="connsiteX3" fmla="*/ 0 w 530340"/>
              <a:gd name="connsiteY3" fmla="*/ 4315546 h 6376953"/>
              <a:gd name="connsiteX4" fmla="*/ 11748 w 530340"/>
              <a:gd name="connsiteY4" fmla="*/ 0 h 6376953"/>
              <a:gd name="connsiteX0" fmla="*/ 11748 w 530340"/>
              <a:gd name="connsiteY0" fmla="*/ 0 h 4315546"/>
              <a:gd name="connsiteX1" fmla="*/ 530340 w 530340"/>
              <a:gd name="connsiteY1" fmla="*/ 473694 h 4315546"/>
              <a:gd name="connsiteX2" fmla="*/ 524835 w 530340"/>
              <a:gd name="connsiteY2" fmla="*/ 3727355 h 4315546"/>
              <a:gd name="connsiteX3" fmla="*/ 0 w 530340"/>
              <a:gd name="connsiteY3" fmla="*/ 4315546 h 4315546"/>
              <a:gd name="connsiteX4" fmla="*/ 11748 w 530340"/>
              <a:gd name="connsiteY4" fmla="*/ 0 h 4315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340" h="4315546">
                <a:moveTo>
                  <a:pt x="11748" y="0"/>
                </a:moveTo>
                <a:lnTo>
                  <a:pt x="530340" y="473694"/>
                </a:lnTo>
                <a:lnTo>
                  <a:pt x="524835" y="3727355"/>
                </a:lnTo>
                <a:lnTo>
                  <a:pt x="0" y="4315546"/>
                </a:lnTo>
                <a:cubicBezTo>
                  <a:pt x="6808" y="2189895"/>
                  <a:pt x="4940" y="2125651"/>
                  <a:pt x="11748"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xmlns="" id="{E7B9B140-1DB1-4E5F-B3AB-58AB69C3E5F2}"/>
              </a:ext>
            </a:extLst>
          </p:cNvPr>
          <p:cNvSpPr/>
          <p:nvPr/>
        </p:nvSpPr>
        <p:spPr>
          <a:xfrm rot="19061577">
            <a:off x="10574907" y="-1742578"/>
            <a:ext cx="556134" cy="7463630"/>
          </a:xfrm>
          <a:custGeom>
            <a:avLst/>
            <a:gdLst>
              <a:gd name="connsiteX0" fmla="*/ 0 w 539015"/>
              <a:gd name="connsiteY0" fmla="*/ 0 h 9625038"/>
              <a:gd name="connsiteX1" fmla="*/ 539015 w 539015"/>
              <a:gd name="connsiteY1" fmla="*/ 0 h 9625038"/>
              <a:gd name="connsiteX2" fmla="*/ 539015 w 539015"/>
              <a:gd name="connsiteY2" fmla="*/ 9625038 h 9625038"/>
              <a:gd name="connsiteX3" fmla="*/ 0 w 539015"/>
              <a:gd name="connsiteY3" fmla="*/ 9625038 h 9625038"/>
              <a:gd name="connsiteX4" fmla="*/ 0 w 539015"/>
              <a:gd name="connsiteY4" fmla="*/ 0 h 9625038"/>
              <a:gd name="connsiteX0" fmla="*/ 0 w 539187"/>
              <a:gd name="connsiteY0" fmla="*/ 0 h 9625038"/>
              <a:gd name="connsiteX1" fmla="*/ 539187 w 539187"/>
              <a:gd name="connsiteY1" fmla="*/ 1660179 h 9625038"/>
              <a:gd name="connsiteX2" fmla="*/ 539015 w 539187"/>
              <a:gd name="connsiteY2" fmla="*/ 9625038 h 9625038"/>
              <a:gd name="connsiteX3" fmla="*/ 0 w 539187"/>
              <a:gd name="connsiteY3" fmla="*/ 9625038 h 9625038"/>
              <a:gd name="connsiteX4" fmla="*/ 0 w 539187"/>
              <a:gd name="connsiteY4" fmla="*/ 0 h 9625038"/>
              <a:gd name="connsiteX0" fmla="*/ 5003 w 539187"/>
              <a:gd name="connsiteY0" fmla="*/ 0 h 8435571"/>
              <a:gd name="connsiteX1" fmla="*/ 539187 w 539187"/>
              <a:gd name="connsiteY1" fmla="*/ 470712 h 8435571"/>
              <a:gd name="connsiteX2" fmla="*/ 539015 w 539187"/>
              <a:gd name="connsiteY2" fmla="*/ 8435571 h 8435571"/>
              <a:gd name="connsiteX3" fmla="*/ 0 w 539187"/>
              <a:gd name="connsiteY3" fmla="*/ 8435571 h 8435571"/>
              <a:gd name="connsiteX4" fmla="*/ 5003 w 539187"/>
              <a:gd name="connsiteY4" fmla="*/ 0 h 8435571"/>
              <a:gd name="connsiteX0" fmla="*/ 5003 w 539187"/>
              <a:gd name="connsiteY0" fmla="*/ 0 h 8435571"/>
              <a:gd name="connsiteX1" fmla="*/ 539187 w 539187"/>
              <a:gd name="connsiteY1" fmla="*/ 470712 h 8435571"/>
              <a:gd name="connsiteX2" fmla="*/ 536097 w 539187"/>
              <a:gd name="connsiteY2" fmla="*/ 6844446 h 8435571"/>
              <a:gd name="connsiteX3" fmla="*/ 0 w 539187"/>
              <a:gd name="connsiteY3" fmla="*/ 8435571 h 8435571"/>
              <a:gd name="connsiteX4" fmla="*/ 5003 w 539187"/>
              <a:gd name="connsiteY4" fmla="*/ 0 h 8435571"/>
              <a:gd name="connsiteX0" fmla="*/ 16799 w 550983"/>
              <a:gd name="connsiteY0" fmla="*/ 0 h 7420235"/>
              <a:gd name="connsiteX1" fmla="*/ 550983 w 550983"/>
              <a:gd name="connsiteY1" fmla="*/ 470712 h 7420235"/>
              <a:gd name="connsiteX2" fmla="*/ 547893 w 550983"/>
              <a:gd name="connsiteY2" fmla="*/ 6844446 h 7420235"/>
              <a:gd name="connsiteX3" fmla="*/ 0 w 550983"/>
              <a:gd name="connsiteY3" fmla="*/ 7420235 h 7420235"/>
              <a:gd name="connsiteX4" fmla="*/ 16799 w 550983"/>
              <a:gd name="connsiteY4" fmla="*/ 0 h 7420235"/>
              <a:gd name="connsiteX0" fmla="*/ 21950 w 556134"/>
              <a:gd name="connsiteY0" fmla="*/ 0 h 7463630"/>
              <a:gd name="connsiteX1" fmla="*/ 556134 w 556134"/>
              <a:gd name="connsiteY1" fmla="*/ 470712 h 7463630"/>
              <a:gd name="connsiteX2" fmla="*/ 553044 w 556134"/>
              <a:gd name="connsiteY2" fmla="*/ 6844446 h 7463630"/>
              <a:gd name="connsiteX3" fmla="*/ 0 w 556134"/>
              <a:gd name="connsiteY3" fmla="*/ 7463630 h 7463630"/>
              <a:gd name="connsiteX4" fmla="*/ 21950 w 556134"/>
              <a:gd name="connsiteY4" fmla="*/ 0 h 7463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134" h="7463630">
                <a:moveTo>
                  <a:pt x="21950" y="0"/>
                </a:moveTo>
                <a:lnTo>
                  <a:pt x="556134" y="470712"/>
                </a:lnTo>
                <a:cubicBezTo>
                  <a:pt x="556077" y="3125665"/>
                  <a:pt x="553101" y="4189493"/>
                  <a:pt x="553044" y="6844446"/>
                </a:cubicBezTo>
                <a:lnTo>
                  <a:pt x="0" y="7463630"/>
                </a:lnTo>
                <a:cubicBezTo>
                  <a:pt x="1668" y="4651773"/>
                  <a:pt x="20282" y="2811857"/>
                  <a:pt x="2195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rPr>
              <a:t> </a:t>
            </a:r>
          </a:p>
        </p:txBody>
      </p:sp>
      <p:sp>
        <p:nvSpPr>
          <p:cNvPr id="13" name="TextBox 26">
            <a:extLst>
              <a:ext uri="{FF2B5EF4-FFF2-40B4-BE49-F238E27FC236}">
                <a16:creationId xmlns:a16="http://schemas.microsoft.com/office/drawing/2014/main" xmlns="" id="{3F4585F9-9AF5-464B-A826-19AAA7DE2C73}"/>
              </a:ext>
            </a:extLst>
          </p:cNvPr>
          <p:cNvSpPr txBox="1"/>
          <p:nvPr/>
        </p:nvSpPr>
        <p:spPr>
          <a:xfrm>
            <a:off x="1221357" y="1267302"/>
            <a:ext cx="8100511" cy="1323439"/>
          </a:xfrm>
          <a:prstGeom prst="rect">
            <a:avLst/>
          </a:prstGeom>
          <a:solidFill>
            <a:schemeClr val="accent4"/>
          </a:solidFill>
        </p:spPr>
        <p:txBody>
          <a:bodyPr wrap="square" rtlCol="0">
            <a:spAutoFit/>
          </a:bodyPr>
          <a:lstStyle/>
          <a:p>
            <a:pPr lvl="0" algn="ctr" rtl="1">
              <a:defRPr/>
            </a:pPr>
            <a:r>
              <a:rPr lang="ar-DZ" sz="4000" b="1" dirty="0" smtClean="0">
                <a:latin typeface="Traditional Arabic" panose="02020603050405020304" pitchFamily="18" charset="-78"/>
                <a:cs typeface="Traditional Arabic" panose="02020603050405020304" pitchFamily="18" charset="-78"/>
              </a:rPr>
              <a:t>التضخم </a:t>
            </a:r>
            <a:r>
              <a:rPr lang="ar-DZ" sz="4000" b="1" dirty="0">
                <a:latin typeface="Traditional Arabic" panose="02020603050405020304" pitchFamily="18" charset="-78"/>
                <a:cs typeface="Traditional Arabic" panose="02020603050405020304" pitchFamily="18" charset="-78"/>
              </a:rPr>
              <a:t>بالمفهوم البسيط:</a:t>
            </a:r>
            <a:r>
              <a:rPr lang="ar-DZ" sz="4000" dirty="0">
                <a:latin typeface="Traditional Arabic" panose="02020603050405020304" pitchFamily="18" charset="-78"/>
                <a:cs typeface="Traditional Arabic" panose="02020603050405020304" pitchFamily="18" charset="-78"/>
              </a:rPr>
              <a:t> كما عرفناه سابقا التضخم هو ارتفاع المستوى العام للأسعار في دولة معينة وفي فترة معينة.</a:t>
            </a:r>
            <a:endParaRPr kumimoji="0" lang="en-GB" sz="4000" b="1" i="0" u="none" strike="noStrike" kern="1200" cap="none" spc="0" normalizeH="0" baseline="0" noProof="0" dirty="0">
              <a:ln>
                <a:noFill/>
              </a:ln>
              <a:solidFill>
                <a:srgbClr val="FFFFFF"/>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23" name="TextBox 26">
            <a:extLst>
              <a:ext uri="{FF2B5EF4-FFF2-40B4-BE49-F238E27FC236}">
                <a16:creationId xmlns:a16="http://schemas.microsoft.com/office/drawing/2014/main" xmlns="" id="{3F4585F9-9AF5-464B-A826-19AAA7DE2C73}"/>
              </a:ext>
            </a:extLst>
          </p:cNvPr>
          <p:cNvSpPr txBox="1"/>
          <p:nvPr/>
        </p:nvSpPr>
        <p:spPr>
          <a:xfrm>
            <a:off x="1221357" y="2811792"/>
            <a:ext cx="8115056" cy="1754326"/>
          </a:xfrm>
          <a:prstGeom prst="rect">
            <a:avLst/>
          </a:prstGeom>
          <a:solidFill>
            <a:schemeClr val="accent1"/>
          </a:solidFill>
        </p:spPr>
        <p:txBody>
          <a:bodyPr wrap="square" rtlCol="0">
            <a:spAutoFit/>
          </a:bodyPr>
          <a:lstStyle/>
          <a:p>
            <a:pPr algn="just" rtl="1"/>
            <a:r>
              <a:rPr lang="ar-DZ" sz="3600" b="1" dirty="0">
                <a:latin typeface="Traditional Arabic" panose="02020603050405020304" pitchFamily="18" charset="-78"/>
                <a:cs typeface="Traditional Arabic" panose="02020603050405020304" pitchFamily="18" charset="-78"/>
              </a:rPr>
              <a:t>كظاهرة نقدية</a:t>
            </a:r>
            <a:r>
              <a:rPr lang="ar-DZ" sz="3600" dirty="0">
                <a:latin typeface="Traditional Arabic" panose="02020603050405020304" pitchFamily="18" charset="-78"/>
                <a:cs typeface="Traditional Arabic" panose="02020603050405020304" pitchFamily="18" charset="-78"/>
              </a:rPr>
              <a:t> : يمكن تعريفه من خلال أسبابه حيث يعرف على أنه التضخم الناتج عن الزيادة الغير مرغوبة في العرض النقدي سواء كان ناتجا عن زيادة الإصدار أو الائتمان المصرفي وخلق الودائع</a:t>
            </a:r>
            <a:r>
              <a:rPr lang="ar-DZ" sz="3600" dirty="0" smtClean="0">
                <a:latin typeface="Traditional Arabic" panose="02020603050405020304" pitchFamily="18" charset="-78"/>
                <a:cs typeface="Traditional Arabic" panose="02020603050405020304" pitchFamily="18" charset="-78"/>
              </a:rPr>
              <a:t>.</a:t>
            </a:r>
            <a:endParaRPr lang="fr-FR" sz="3600" dirty="0">
              <a:latin typeface="Traditional Arabic" panose="02020603050405020304" pitchFamily="18" charset="-78"/>
              <a:cs typeface="Traditional Arabic" panose="02020603050405020304" pitchFamily="18" charset="-78"/>
            </a:endParaRPr>
          </a:p>
        </p:txBody>
      </p:sp>
      <p:sp>
        <p:nvSpPr>
          <p:cNvPr id="25" name="TextBox 26">
            <a:extLst>
              <a:ext uri="{FF2B5EF4-FFF2-40B4-BE49-F238E27FC236}">
                <a16:creationId xmlns:a16="http://schemas.microsoft.com/office/drawing/2014/main" xmlns="" id="{3F4585F9-9AF5-464B-A826-19AAA7DE2C73}"/>
              </a:ext>
            </a:extLst>
          </p:cNvPr>
          <p:cNvSpPr txBox="1"/>
          <p:nvPr/>
        </p:nvSpPr>
        <p:spPr>
          <a:xfrm>
            <a:off x="1221357" y="4815832"/>
            <a:ext cx="8115056" cy="707886"/>
          </a:xfrm>
          <a:prstGeom prst="rect">
            <a:avLst/>
          </a:prstGeom>
          <a:solidFill>
            <a:schemeClr val="accent3">
              <a:lumMod val="60000"/>
              <a:lumOff val="40000"/>
            </a:schemeClr>
          </a:solidFill>
        </p:spPr>
        <p:txBody>
          <a:bodyPr wrap="square" rtlCol="0">
            <a:spAutoFit/>
          </a:bodyPr>
          <a:lstStyle/>
          <a:p>
            <a:pPr lvl="0" algn="just" rtl="1">
              <a:defRPr/>
            </a:pPr>
            <a:r>
              <a:rPr lang="ar-DZ" sz="4000" b="1" dirty="0">
                <a:latin typeface="Traditional Arabic" panose="02020603050405020304" pitchFamily="18" charset="-78"/>
                <a:cs typeface="Traditional Arabic" panose="02020603050405020304" pitchFamily="18" charset="-78"/>
              </a:rPr>
              <a:t>كظاهرة سعرية:</a:t>
            </a:r>
            <a:r>
              <a:rPr lang="ar-DZ" sz="4000" dirty="0">
                <a:latin typeface="Traditional Arabic" panose="02020603050405020304" pitchFamily="18" charset="-78"/>
                <a:cs typeface="Traditional Arabic" panose="02020603050405020304" pitchFamily="18" charset="-78"/>
              </a:rPr>
              <a:t> حيث يتم تعريفه من خلال </a:t>
            </a:r>
            <a:r>
              <a:rPr lang="ar-DZ" sz="4000" dirty="0" smtClean="0">
                <a:latin typeface="Traditional Arabic" panose="02020603050405020304" pitchFamily="18" charset="-78"/>
                <a:cs typeface="Traditional Arabic" panose="02020603050405020304" pitchFamily="18" charset="-78"/>
              </a:rPr>
              <a:t>آثاره.</a:t>
            </a:r>
            <a:endParaRPr kumimoji="0" lang="en-GB" sz="4000" b="1" i="0" u="none" strike="noStrike" kern="1200" cap="none" spc="0" normalizeH="0" baseline="0" noProof="0" dirty="0">
              <a:ln>
                <a:noFill/>
              </a:ln>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Tree>
    <p:custDataLst>
      <p:tags r:id="rId1"/>
    </p:custDataLst>
    <p:extLst>
      <p:ext uri="{BB962C8B-B14F-4D97-AF65-F5344CB8AC3E}">
        <p14:creationId xmlns:p14="http://schemas.microsoft.com/office/powerpoint/2010/main" val="2460736980"/>
      </p:ext>
    </p:extLst>
  </p:cSld>
  <p:clrMapOvr>
    <a:masterClrMapping/>
  </p:clrMapOvr>
  <mc:AlternateContent xmlns:mc="http://schemas.openxmlformats.org/markup-compatibility/2006" xmlns:p14="http://schemas.microsoft.com/office/powerpoint/2010/main">
    <mc:Choice Requires="p14">
      <p:transition spd="slow" p14:dur="2000" advTm="38660"/>
    </mc:Choice>
    <mc:Fallback xmlns="">
      <p:transition spd="slow" advTm="3866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3" grpId="0" animBg="1"/>
      <p:bldP spid="2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5" name="TextBox 26">
            <a:extLst>
              <a:ext uri="{FF2B5EF4-FFF2-40B4-BE49-F238E27FC236}">
                <a16:creationId xmlns:a16="http://schemas.microsoft.com/office/drawing/2014/main" xmlns="" id="{3F4585F9-9AF5-464B-A826-19AAA7DE2C73}"/>
              </a:ext>
            </a:extLst>
          </p:cNvPr>
          <p:cNvSpPr txBox="1"/>
          <p:nvPr/>
        </p:nvSpPr>
        <p:spPr>
          <a:xfrm>
            <a:off x="2095008" y="182351"/>
            <a:ext cx="7065816" cy="923330"/>
          </a:xfrm>
          <a:prstGeom prst="rect">
            <a:avLst/>
          </a:prstGeom>
          <a:solidFill>
            <a:schemeClr val="accent4">
              <a:lumMod val="75000"/>
            </a:schemeClr>
          </a:solidFill>
        </p:spPr>
        <p:txBody>
          <a:bodyPr wrap="square" rtlCol="0">
            <a:spAutoFit/>
          </a:bodyPr>
          <a:lstStyle/>
          <a:p>
            <a:pPr lvl="0" algn="ctr" rtl="1">
              <a:defRPr/>
            </a:pPr>
            <a:r>
              <a:rPr lang="ar-DZ" sz="5400" b="1" dirty="0">
                <a:solidFill>
                  <a:schemeClr val="bg1"/>
                </a:solidFill>
              </a:rPr>
              <a:t>صور وأشكال </a:t>
            </a:r>
            <a:r>
              <a:rPr lang="ar-DZ" sz="5400" b="1" dirty="0" smtClean="0">
                <a:solidFill>
                  <a:schemeClr val="bg1"/>
                </a:solidFill>
              </a:rPr>
              <a:t>التضخم</a:t>
            </a:r>
            <a:endParaRPr kumimoji="0" lang="en-GB" sz="5400" b="1" i="0" u="none" strike="noStrike" kern="1200" cap="none" spc="0" normalizeH="0" baseline="0" noProof="0" dirty="0">
              <a:ln>
                <a:noFill/>
              </a:ln>
              <a:solidFill>
                <a:schemeClr val="bg1"/>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11" name="TextBox 26">
            <a:extLst>
              <a:ext uri="{FF2B5EF4-FFF2-40B4-BE49-F238E27FC236}">
                <a16:creationId xmlns:a16="http://schemas.microsoft.com/office/drawing/2014/main" xmlns="" id="{3F4585F9-9AF5-464B-A826-19AAA7DE2C73}"/>
              </a:ext>
            </a:extLst>
          </p:cNvPr>
          <p:cNvSpPr txBox="1"/>
          <p:nvPr/>
        </p:nvSpPr>
        <p:spPr>
          <a:xfrm>
            <a:off x="5627916" y="1269361"/>
            <a:ext cx="6413376" cy="707886"/>
          </a:xfrm>
          <a:prstGeom prst="rect">
            <a:avLst/>
          </a:prstGeom>
          <a:solidFill>
            <a:schemeClr val="accent4"/>
          </a:solidFill>
        </p:spPr>
        <p:txBody>
          <a:bodyPr wrap="square" rtlCol="0">
            <a:spAutoFit/>
          </a:bodyPr>
          <a:lstStyle/>
          <a:p>
            <a:pPr lvl="0" algn="ctr" rtl="1">
              <a:defRPr/>
            </a:pPr>
            <a:r>
              <a:rPr lang="ar-DZ" sz="4000" b="1" dirty="0"/>
              <a:t>التضخم في ظل قاعدة الذهب</a:t>
            </a:r>
            <a:endParaRPr kumimoji="0" lang="en-GB" sz="4000" b="1" i="0" u="none" strike="noStrike" kern="1200" cap="none" spc="0" normalizeH="0" baseline="0" noProof="0" dirty="0">
              <a:ln>
                <a:noFill/>
              </a:ln>
              <a:solidFill>
                <a:srgbClr val="FFFFFF"/>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12" name="TextBox 26">
            <a:extLst>
              <a:ext uri="{FF2B5EF4-FFF2-40B4-BE49-F238E27FC236}">
                <a16:creationId xmlns:a16="http://schemas.microsoft.com/office/drawing/2014/main" xmlns="" id="{3F4585F9-9AF5-464B-A826-19AAA7DE2C73}"/>
              </a:ext>
            </a:extLst>
          </p:cNvPr>
          <p:cNvSpPr txBox="1"/>
          <p:nvPr/>
        </p:nvSpPr>
        <p:spPr>
          <a:xfrm>
            <a:off x="5627916" y="3026325"/>
            <a:ext cx="6413376" cy="707886"/>
          </a:xfrm>
          <a:prstGeom prst="rect">
            <a:avLst/>
          </a:prstGeom>
          <a:solidFill>
            <a:schemeClr val="accent1"/>
          </a:solidFill>
        </p:spPr>
        <p:txBody>
          <a:bodyPr wrap="square" rtlCol="0">
            <a:spAutoFit/>
          </a:bodyPr>
          <a:lstStyle/>
          <a:p>
            <a:pPr lvl="0" algn="ctr" rtl="1">
              <a:defRPr/>
            </a:pPr>
            <a:r>
              <a:rPr lang="ar-DZ" sz="4000" b="1" dirty="0"/>
              <a:t>التضخم الائتماني</a:t>
            </a:r>
            <a:endParaRPr kumimoji="0" lang="en-GB" sz="4000" b="1" i="0" u="none" strike="noStrike" kern="1200" cap="none" spc="0" normalizeH="0" baseline="0" noProof="0" dirty="0">
              <a:ln>
                <a:noFill/>
              </a:ln>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14" name="TextBox 26">
            <a:extLst>
              <a:ext uri="{FF2B5EF4-FFF2-40B4-BE49-F238E27FC236}">
                <a16:creationId xmlns:a16="http://schemas.microsoft.com/office/drawing/2014/main" xmlns="" id="{3F4585F9-9AF5-464B-A826-19AAA7DE2C73}"/>
              </a:ext>
            </a:extLst>
          </p:cNvPr>
          <p:cNvSpPr txBox="1"/>
          <p:nvPr/>
        </p:nvSpPr>
        <p:spPr>
          <a:xfrm>
            <a:off x="309092" y="2140927"/>
            <a:ext cx="6413376" cy="707886"/>
          </a:xfrm>
          <a:prstGeom prst="rect">
            <a:avLst/>
          </a:prstGeom>
          <a:solidFill>
            <a:schemeClr val="accent3">
              <a:lumMod val="60000"/>
              <a:lumOff val="40000"/>
            </a:schemeClr>
          </a:solidFill>
        </p:spPr>
        <p:txBody>
          <a:bodyPr wrap="square" rtlCol="0">
            <a:spAutoFit/>
          </a:bodyPr>
          <a:lstStyle/>
          <a:p>
            <a:pPr lvl="0" algn="ctr" rtl="1">
              <a:defRPr/>
            </a:pPr>
            <a:r>
              <a:rPr lang="ar-DZ" sz="4000" b="1" dirty="0"/>
              <a:t>التضخم الورقي</a:t>
            </a:r>
            <a:endParaRPr kumimoji="0" lang="en-GB" sz="4000" b="1" i="0" u="none" strike="noStrike" kern="1200" cap="none" spc="0" normalizeH="0" baseline="0" noProof="0" dirty="0">
              <a:ln>
                <a:noFill/>
              </a:ln>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6" name="TextBox 26">
            <a:extLst>
              <a:ext uri="{FF2B5EF4-FFF2-40B4-BE49-F238E27FC236}">
                <a16:creationId xmlns:a16="http://schemas.microsoft.com/office/drawing/2014/main" xmlns="" id="{3F4585F9-9AF5-464B-A826-19AAA7DE2C73}"/>
              </a:ext>
            </a:extLst>
          </p:cNvPr>
          <p:cNvSpPr txBox="1"/>
          <p:nvPr/>
        </p:nvSpPr>
        <p:spPr>
          <a:xfrm>
            <a:off x="309092" y="3884059"/>
            <a:ext cx="6413376" cy="707886"/>
          </a:xfrm>
          <a:prstGeom prst="rect">
            <a:avLst/>
          </a:prstGeom>
          <a:solidFill>
            <a:schemeClr val="accent4"/>
          </a:solidFill>
        </p:spPr>
        <p:txBody>
          <a:bodyPr wrap="square" rtlCol="0">
            <a:spAutoFit/>
          </a:bodyPr>
          <a:lstStyle/>
          <a:p>
            <a:pPr lvl="0" algn="ctr" rtl="1">
              <a:defRPr/>
            </a:pPr>
            <a:r>
              <a:rPr lang="ar-DZ" sz="4000" b="1" dirty="0" smtClean="0"/>
              <a:t>التضخم الجامح</a:t>
            </a:r>
            <a:endParaRPr kumimoji="0" lang="en-GB" sz="4000" b="1" i="0" u="none" strike="noStrike" kern="1200" cap="none" spc="0" normalizeH="0" baseline="0" noProof="0" dirty="0">
              <a:ln>
                <a:noFill/>
              </a:ln>
              <a:solidFill>
                <a:srgbClr val="FFFFFF"/>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7" name="TextBox 26">
            <a:extLst>
              <a:ext uri="{FF2B5EF4-FFF2-40B4-BE49-F238E27FC236}">
                <a16:creationId xmlns:a16="http://schemas.microsoft.com/office/drawing/2014/main" xmlns="" id="{3F4585F9-9AF5-464B-A826-19AAA7DE2C73}"/>
              </a:ext>
            </a:extLst>
          </p:cNvPr>
          <p:cNvSpPr txBox="1"/>
          <p:nvPr/>
        </p:nvSpPr>
        <p:spPr>
          <a:xfrm>
            <a:off x="5627916" y="4783289"/>
            <a:ext cx="6413376" cy="707886"/>
          </a:xfrm>
          <a:prstGeom prst="rect">
            <a:avLst/>
          </a:prstGeom>
          <a:solidFill>
            <a:schemeClr val="accent1"/>
          </a:solidFill>
        </p:spPr>
        <p:txBody>
          <a:bodyPr wrap="square" rtlCol="0">
            <a:spAutoFit/>
          </a:bodyPr>
          <a:lstStyle/>
          <a:p>
            <a:pPr lvl="0" algn="ctr" rtl="1">
              <a:defRPr/>
            </a:pPr>
            <a:r>
              <a:rPr lang="ar-DZ" sz="4000" b="1" dirty="0"/>
              <a:t>التضخم </a:t>
            </a:r>
            <a:r>
              <a:rPr lang="ar-DZ" sz="4000" b="1" dirty="0" smtClean="0"/>
              <a:t>الزاحف</a:t>
            </a:r>
          </a:p>
        </p:txBody>
      </p:sp>
      <p:sp>
        <p:nvSpPr>
          <p:cNvPr id="8" name="TextBox 26">
            <a:extLst>
              <a:ext uri="{FF2B5EF4-FFF2-40B4-BE49-F238E27FC236}">
                <a16:creationId xmlns:a16="http://schemas.microsoft.com/office/drawing/2014/main" xmlns="" id="{3F4585F9-9AF5-464B-A826-19AAA7DE2C73}"/>
              </a:ext>
            </a:extLst>
          </p:cNvPr>
          <p:cNvSpPr txBox="1"/>
          <p:nvPr/>
        </p:nvSpPr>
        <p:spPr>
          <a:xfrm>
            <a:off x="309092" y="5641023"/>
            <a:ext cx="6413376" cy="707886"/>
          </a:xfrm>
          <a:prstGeom prst="rect">
            <a:avLst/>
          </a:prstGeom>
          <a:solidFill>
            <a:schemeClr val="accent3">
              <a:lumMod val="60000"/>
              <a:lumOff val="40000"/>
            </a:schemeClr>
          </a:solidFill>
        </p:spPr>
        <p:txBody>
          <a:bodyPr wrap="square" rtlCol="0">
            <a:spAutoFit/>
          </a:bodyPr>
          <a:lstStyle/>
          <a:p>
            <a:pPr lvl="0" algn="ctr" rtl="1">
              <a:defRPr/>
            </a:pPr>
            <a:r>
              <a:rPr lang="ar-DZ" sz="4000" b="1" dirty="0"/>
              <a:t>التضخم </a:t>
            </a:r>
            <a:r>
              <a:rPr lang="ar-DZ" sz="4000" b="1" dirty="0" smtClean="0"/>
              <a:t>الصريح والتضخم المكبوت</a:t>
            </a:r>
            <a:endParaRPr kumimoji="0" lang="en-GB" sz="4000" b="1" i="0" u="none" strike="noStrike" kern="1200" cap="none" spc="0" normalizeH="0" baseline="0" noProof="0" dirty="0">
              <a:ln>
                <a:noFill/>
              </a:ln>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Tree>
    <p:custDataLst>
      <p:tags r:id="rId1"/>
    </p:custDataLst>
    <p:extLst>
      <p:ext uri="{BB962C8B-B14F-4D97-AF65-F5344CB8AC3E}">
        <p14:creationId xmlns:p14="http://schemas.microsoft.com/office/powerpoint/2010/main" val="1925267607"/>
      </p:ext>
    </p:extLst>
  </p:cSld>
  <p:clrMapOvr>
    <a:masterClrMapping/>
  </p:clrMapOvr>
  <mc:AlternateContent xmlns:mc="http://schemas.openxmlformats.org/markup-compatibility/2006" xmlns:p14="http://schemas.microsoft.com/office/powerpoint/2010/main">
    <mc:Choice Requires="p14">
      <p:transition spd="slow" p14:dur="2000" advTm="53156"/>
    </mc:Choice>
    <mc:Fallback xmlns="">
      <p:transition spd="slow" advTm="5315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2" grpId="0" animBg="1"/>
      <p:bldP spid="14"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5" name="TextBox 26">
            <a:extLst>
              <a:ext uri="{FF2B5EF4-FFF2-40B4-BE49-F238E27FC236}">
                <a16:creationId xmlns:a16="http://schemas.microsoft.com/office/drawing/2014/main" xmlns="" id="{3F4585F9-9AF5-464B-A826-19AAA7DE2C73}"/>
              </a:ext>
            </a:extLst>
          </p:cNvPr>
          <p:cNvSpPr txBox="1"/>
          <p:nvPr/>
        </p:nvSpPr>
        <p:spPr>
          <a:xfrm>
            <a:off x="2095008" y="182351"/>
            <a:ext cx="7065816" cy="646331"/>
          </a:xfrm>
          <a:prstGeom prst="rect">
            <a:avLst/>
          </a:prstGeom>
          <a:solidFill>
            <a:schemeClr val="accent4">
              <a:lumMod val="75000"/>
            </a:schemeClr>
          </a:solidFill>
        </p:spPr>
        <p:txBody>
          <a:bodyPr wrap="square" rtlCol="0">
            <a:spAutoFit/>
          </a:bodyPr>
          <a:lstStyle/>
          <a:p>
            <a:pPr lvl="0" algn="ctr" rtl="1">
              <a:defRPr/>
            </a:pPr>
            <a:r>
              <a:rPr lang="ar-DZ" sz="3600" b="1" dirty="0" smtClean="0">
                <a:solidFill>
                  <a:schemeClr val="bg1"/>
                </a:solidFill>
              </a:rPr>
              <a:t>آثار التضخم</a:t>
            </a:r>
            <a:endParaRPr kumimoji="0" lang="en-GB" sz="3600" b="1" i="0" u="none" strike="noStrike" kern="1200" cap="none" spc="0" normalizeH="0" baseline="0" noProof="0" dirty="0">
              <a:ln>
                <a:noFill/>
              </a:ln>
              <a:solidFill>
                <a:schemeClr val="bg1"/>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11" name="TextBox 26">
            <a:extLst>
              <a:ext uri="{FF2B5EF4-FFF2-40B4-BE49-F238E27FC236}">
                <a16:creationId xmlns:a16="http://schemas.microsoft.com/office/drawing/2014/main" xmlns="" id="{3F4585F9-9AF5-464B-A826-19AAA7DE2C73}"/>
              </a:ext>
            </a:extLst>
          </p:cNvPr>
          <p:cNvSpPr txBox="1"/>
          <p:nvPr/>
        </p:nvSpPr>
        <p:spPr>
          <a:xfrm>
            <a:off x="5627916" y="909821"/>
            <a:ext cx="6413376" cy="646331"/>
          </a:xfrm>
          <a:prstGeom prst="rect">
            <a:avLst/>
          </a:prstGeom>
          <a:solidFill>
            <a:schemeClr val="accent4"/>
          </a:solidFill>
        </p:spPr>
        <p:txBody>
          <a:bodyPr wrap="square" rtlCol="0">
            <a:spAutoFit/>
          </a:bodyPr>
          <a:lstStyle/>
          <a:p>
            <a:pPr algn="just" rtl="1"/>
            <a:r>
              <a:rPr lang="ar-DZ" sz="3600" dirty="0">
                <a:latin typeface="Traditional Arabic" panose="02020603050405020304" pitchFamily="18" charset="-78"/>
                <a:cs typeface="Traditional Arabic" panose="02020603050405020304" pitchFamily="18" charset="-78"/>
              </a:rPr>
              <a:t>انخفاض القدرة الشرائية للنقود.</a:t>
            </a:r>
            <a:endParaRPr lang="fr-FR" sz="3600" dirty="0">
              <a:latin typeface="Traditional Arabic" panose="02020603050405020304" pitchFamily="18" charset="-78"/>
              <a:cs typeface="Traditional Arabic" panose="02020603050405020304" pitchFamily="18" charset="-78"/>
            </a:endParaRPr>
          </a:p>
        </p:txBody>
      </p:sp>
      <p:sp>
        <p:nvSpPr>
          <p:cNvPr id="12" name="TextBox 26">
            <a:extLst>
              <a:ext uri="{FF2B5EF4-FFF2-40B4-BE49-F238E27FC236}">
                <a16:creationId xmlns:a16="http://schemas.microsoft.com/office/drawing/2014/main" xmlns="" id="{3F4585F9-9AF5-464B-A826-19AAA7DE2C73}"/>
              </a:ext>
            </a:extLst>
          </p:cNvPr>
          <p:cNvSpPr txBox="1"/>
          <p:nvPr/>
        </p:nvSpPr>
        <p:spPr>
          <a:xfrm>
            <a:off x="5627916" y="2683031"/>
            <a:ext cx="6413376" cy="523220"/>
          </a:xfrm>
          <a:prstGeom prst="rect">
            <a:avLst/>
          </a:prstGeom>
          <a:solidFill>
            <a:schemeClr val="accent1"/>
          </a:solidFill>
        </p:spPr>
        <p:txBody>
          <a:bodyPr wrap="square" rtlCol="0">
            <a:spAutoFit/>
          </a:bodyPr>
          <a:lstStyle/>
          <a:p>
            <a:pPr marL="285750" lvl="0" indent="-285750" algn="just" rtl="1">
              <a:buFontTx/>
              <a:buChar char="-"/>
            </a:pPr>
            <a:r>
              <a:rPr lang="ar-DZ" sz="2800" dirty="0">
                <a:latin typeface="Traditional Arabic" panose="02020603050405020304" pitchFamily="18" charset="-78"/>
                <a:cs typeface="Traditional Arabic" panose="02020603050405020304" pitchFamily="18" charset="-78"/>
              </a:rPr>
              <a:t>انتشار ظاهرة الاكتناز السلعي نظرا لتدهور قيمة النقود.</a:t>
            </a:r>
            <a:endParaRPr lang="fr-FR" sz="2800" dirty="0">
              <a:latin typeface="Traditional Arabic" panose="02020603050405020304" pitchFamily="18" charset="-78"/>
              <a:cs typeface="Traditional Arabic" panose="02020603050405020304" pitchFamily="18" charset="-78"/>
            </a:endParaRPr>
          </a:p>
        </p:txBody>
      </p:sp>
      <p:sp>
        <p:nvSpPr>
          <p:cNvPr id="14" name="TextBox 26">
            <a:extLst>
              <a:ext uri="{FF2B5EF4-FFF2-40B4-BE49-F238E27FC236}">
                <a16:creationId xmlns:a16="http://schemas.microsoft.com/office/drawing/2014/main" xmlns="" id="{3F4585F9-9AF5-464B-A826-19AAA7DE2C73}"/>
              </a:ext>
            </a:extLst>
          </p:cNvPr>
          <p:cNvSpPr txBox="1"/>
          <p:nvPr/>
        </p:nvSpPr>
        <p:spPr>
          <a:xfrm>
            <a:off x="309092" y="1670123"/>
            <a:ext cx="6413376" cy="954107"/>
          </a:xfrm>
          <a:prstGeom prst="rect">
            <a:avLst/>
          </a:prstGeom>
          <a:solidFill>
            <a:schemeClr val="accent3">
              <a:lumMod val="60000"/>
              <a:lumOff val="40000"/>
            </a:schemeClr>
          </a:solidFill>
        </p:spPr>
        <p:txBody>
          <a:bodyPr wrap="square" rtlCol="0">
            <a:spAutoFit/>
          </a:bodyPr>
          <a:lstStyle/>
          <a:p>
            <a:pPr algn="just" rtl="1"/>
            <a:r>
              <a:rPr lang="ar-DZ" sz="2800" dirty="0">
                <a:latin typeface="Traditional Arabic" panose="02020603050405020304" pitchFamily="18" charset="-78"/>
                <a:cs typeface="Traditional Arabic" panose="02020603050405020304" pitchFamily="18" charset="-78"/>
              </a:rPr>
              <a:t>زيادة الطلب على رؤوس الأموال لتمويل المشروعات وبالتالي ارتفاع أسعار الفائدة</a:t>
            </a:r>
          </a:p>
        </p:txBody>
      </p:sp>
      <p:sp>
        <p:nvSpPr>
          <p:cNvPr id="6" name="TextBox 26">
            <a:extLst>
              <a:ext uri="{FF2B5EF4-FFF2-40B4-BE49-F238E27FC236}">
                <a16:creationId xmlns:a16="http://schemas.microsoft.com/office/drawing/2014/main" xmlns="" id="{3F4585F9-9AF5-464B-A826-19AAA7DE2C73}"/>
              </a:ext>
            </a:extLst>
          </p:cNvPr>
          <p:cNvSpPr txBox="1"/>
          <p:nvPr/>
        </p:nvSpPr>
        <p:spPr>
          <a:xfrm>
            <a:off x="309092" y="3322488"/>
            <a:ext cx="6413376" cy="830997"/>
          </a:xfrm>
          <a:prstGeom prst="rect">
            <a:avLst/>
          </a:prstGeom>
          <a:solidFill>
            <a:schemeClr val="accent4"/>
          </a:solidFill>
        </p:spPr>
        <p:txBody>
          <a:bodyPr wrap="square" rtlCol="0">
            <a:spAutoFit/>
          </a:bodyPr>
          <a:lstStyle/>
          <a:p>
            <a:pPr lvl="0" algn="ctr" rtl="1">
              <a:defRPr/>
            </a:pPr>
            <a:r>
              <a:rPr lang="ar-DZ" sz="2400" dirty="0">
                <a:latin typeface="Traditional Arabic" panose="02020603050405020304" pitchFamily="18" charset="-78"/>
                <a:cs typeface="Traditional Arabic" panose="02020603050405020304" pitchFamily="18" charset="-78"/>
              </a:rPr>
              <a:t>- تهريب الأموال خارج الدولة، وانتشار عمليات التحايل على قوانين العملة والجمارك في تهريب السلع والعملة مما يضر بالتنمية</a:t>
            </a:r>
            <a:endParaRPr kumimoji="0" lang="en-GB" sz="2400" b="1" i="0" u="none" strike="noStrike" kern="1200" cap="none" spc="0" normalizeH="0" baseline="0" noProof="0" dirty="0">
              <a:ln>
                <a:noFill/>
              </a:ln>
              <a:solidFill>
                <a:srgbClr val="FFFFFF"/>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7" name="TextBox 26">
            <a:extLst>
              <a:ext uri="{FF2B5EF4-FFF2-40B4-BE49-F238E27FC236}">
                <a16:creationId xmlns:a16="http://schemas.microsoft.com/office/drawing/2014/main" xmlns="" id="{3F4585F9-9AF5-464B-A826-19AAA7DE2C73}"/>
              </a:ext>
            </a:extLst>
          </p:cNvPr>
          <p:cNvSpPr txBox="1"/>
          <p:nvPr/>
        </p:nvSpPr>
        <p:spPr>
          <a:xfrm>
            <a:off x="5627916" y="4269722"/>
            <a:ext cx="6413376" cy="954107"/>
          </a:xfrm>
          <a:prstGeom prst="rect">
            <a:avLst/>
          </a:prstGeom>
          <a:solidFill>
            <a:schemeClr val="accent1"/>
          </a:solidFill>
        </p:spPr>
        <p:txBody>
          <a:bodyPr wrap="square" rtlCol="0">
            <a:spAutoFit/>
          </a:bodyPr>
          <a:lstStyle/>
          <a:p>
            <a:pPr lvl="0" algn="just" rtl="1"/>
            <a:r>
              <a:rPr lang="ar-DZ" sz="2800" dirty="0">
                <a:latin typeface="Traditional Arabic" panose="02020603050405020304" pitchFamily="18" charset="-78"/>
                <a:cs typeface="Traditional Arabic" panose="02020603050405020304" pitchFamily="18" charset="-78"/>
              </a:rPr>
              <a:t>تراجع حجم الإنتاج الوطني وبالتالي تعطل جزء كبير من الطاقة الانتاجية وقوة العمل وظهور البطالة.</a:t>
            </a:r>
            <a:r>
              <a:rPr lang="en-US" sz="2800" dirty="0">
                <a:latin typeface="Traditional Arabic" panose="02020603050405020304" pitchFamily="18" charset="-78"/>
                <a:cs typeface="Traditional Arabic" panose="02020603050405020304" pitchFamily="18" charset="-78"/>
              </a:rPr>
              <a:t> </a:t>
            </a:r>
            <a:endParaRPr lang="fr-FR" sz="2800" dirty="0">
              <a:latin typeface="Traditional Arabic" panose="02020603050405020304" pitchFamily="18" charset="-78"/>
              <a:cs typeface="Traditional Arabic" panose="02020603050405020304" pitchFamily="18" charset="-78"/>
            </a:endParaRPr>
          </a:p>
        </p:txBody>
      </p:sp>
      <p:sp>
        <p:nvSpPr>
          <p:cNvPr id="8" name="TextBox 26">
            <a:extLst>
              <a:ext uri="{FF2B5EF4-FFF2-40B4-BE49-F238E27FC236}">
                <a16:creationId xmlns:a16="http://schemas.microsoft.com/office/drawing/2014/main" xmlns="" id="{3F4585F9-9AF5-464B-A826-19AAA7DE2C73}"/>
              </a:ext>
            </a:extLst>
          </p:cNvPr>
          <p:cNvSpPr txBox="1"/>
          <p:nvPr/>
        </p:nvSpPr>
        <p:spPr>
          <a:xfrm>
            <a:off x="309092" y="5340066"/>
            <a:ext cx="10740981" cy="1815882"/>
          </a:xfrm>
          <a:prstGeom prst="rect">
            <a:avLst/>
          </a:prstGeom>
          <a:solidFill>
            <a:schemeClr val="accent3">
              <a:lumMod val="60000"/>
              <a:lumOff val="40000"/>
            </a:schemeClr>
          </a:solidFill>
        </p:spPr>
        <p:txBody>
          <a:bodyPr wrap="square" rtlCol="0">
            <a:spAutoFit/>
          </a:bodyPr>
          <a:lstStyle/>
          <a:p>
            <a:pPr lvl="0" algn="ctr" rtl="1">
              <a:defRPr/>
            </a:pPr>
            <a:r>
              <a:rPr lang="ar-DZ" sz="2800" dirty="0">
                <a:latin typeface="Traditional Arabic" panose="02020603050405020304" pitchFamily="18" charset="-78"/>
                <a:cs typeface="Traditional Arabic" panose="02020603050405020304" pitchFamily="18" charset="-78"/>
              </a:rPr>
              <a:t>عندما ترتفع الأسعار في دولة معينة فإن صادراتها سوف تنخفض نتيجة لانخفاض تنافسيتها السعرية، وسيرتفع الطلب المحلي على السلع المستوردة لأنها ستصبح أقل تكلفة مقارنة بالمنتجات الوطنية مما يؤدي إلى زيادة الواردات وانخفاضا الصادرات، مما يخلق اختلالا في الميزان التجاري وبالتالي ميزان المدفوعات، مما يؤدي بدوره إلى انخفاض قيمة العملة الوطنية محليا وخارجيا</a:t>
            </a:r>
            <a:endParaRPr kumimoji="0" lang="en-GB" sz="2800" b="1" i="0" u="none" strike="noStrike" kern="1200" cap="none" spc="0" normalizeH="0" baseline="0" noProof="0" dirty="0">
              <a:ln>
                <a:noFill/>
              </a:ln>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Tree>
    <p:custDataLst>
      <p:tags r:id="rId1"/>
    </p:custDataLst>
    <p:extLst>
      <p:ext uri="{BB962C8B-B14F-4D97-AF65-F5344CB8AC3E}">
        <p14:creationId xmlns:p14="http://schemas.microsoft.com/office/powerpoint/2010/main" val="1877273768"/>
      </p:ext>
    </p:extLst>
  </p:cSld>
  <p:clrMapOvr>
    <a:masterClrMapping/>
  </p:clrMapOvr>
  <mc:AlternateContent xmlns:mc="http://schemas.openxmlformats.org/markup-compatibility/2006" xmlns:p14="http://schemas.microsoft.com/office/powerpoint/2010/main">
    <mc:Choice Requires="p14">
      <p:transition spd="slow" p14:dur="2000" advTm="53156"/>
    </mc:Choice>
    <mc:Fallback xmlns="">
      <p:transition spd="slow" advTm="5315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2" grpId="0" animBg="1"/>
      <p:bldP spid="14"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4" name="TextBox 26">
            <a:extLst>
              <a:ext uri="{FF2B5EF4-FFF2-40B4-BE49-F238E27FC236}">
                <a16:creationId xmlns:a16="http://schemas.microsoft.com/office/drawing/2014/main" xmlns="" id="{3F4585F9-9AF5-464B-A826-19AAA7DE2C73}"/>
              </a:ext>
            </a:extLst>
          </p:cNvPr>
          <p:cNvSpPr txBox="1"/>
          <p:nvPr/>
        </p:nvSpPr>
        <p:spPr>
          <a:xfrm>
            <a:off x="6040192" y="2966109"/>
            <a:ext cx="5298366" cy="2862322"/>
          </a:xfrm>
          <a:prstGeom prst="rect">
            <a:avLst/>
          </a:prstGeom>
          <a:solidFill>
            <a:schemeClr val="accent1">
              <a:lumMod val="75000"/>
            </a:schemeClr>
          </a:solidFill>
        </p:spPr>
        <p:txBody>
          <a:bodyPr wrap="square" rtlCol="0">
            <a:spAutoFit/>
          </a:bodyPr>
          <a:lstStyle/>
          <a:p>
            <a:pPr algn="just" rtl="1"/>
            <a:r>
              <a:rPr lang="ar-DZ" sz="3600" b="1" u="sng" dirty="0">
                <a:latin typeface="Traditional Arabic" panose="02020603050405020304" pitchFamily="18" charset="-78"/>
                <a:cs typeface="Traditional Arabic" panose="02020603050405020304" pitchFamily="18" charset="-78"/>
              </a:rPr>
              <a:t>الخاسرون في التضخم:</a:t>
            </a:r>
            <a:endParaRPr lang="fr-FR" sz="3600" dirty="0">
              <a:latin typeface="Traditional Arabic" panose="02020603050405020304" pitchFamily="18" charset="-78"/>
              <a:cs typeface="Traditional Arabic" panose="02020603050405020304" pitchFamily="18" charset="-78"/>
            </a:endParaRPr>
          </a:p>
          <a:p>
            <a:pPr lvl="0" algn="just" rtl="1"/>
            <a:r>
              <a:rPr lang="ar-DZ" sz="3600" dirty="0">
                <a:latin typeface="Traditional Arabic" panose="02020603050405020304" pitchFamily="18" charset="-78"/>
                <a:cs typeface="Traditional Arabic" panose="02020603050405020304" pitchFamily="18" charset="-78"/>
              </a:rPr>
              <a:t>أصحاب الأرصدة النقدية السائلة أو الودائع في البنوك.</a:t>
            </a:r>
            <a:endParaRPr lang="fr-FR" sz="3600" dirty="0">
              <a:latin typeface="Traditional Arabic" panose="02020603050405020304" pitchFamily="18" charset="-78"/>
              <a:cs typeface="Traditional Arabic" panose="02020603050405020304" pitchFamily="18" charset="-78"/>
            </a:endParaRPr>
          </a:p>
          <a:p>
            <a:pPr lvl="0" algn="just" rtl="1"/>
            <a:r>
              <a:rPr lang="ar-DZ" sz="3600" dirty="0">
                <a:latin typeface="Traditional Arabic" panose="02020603050405020304" pitchFamily="18" charset="-78"/>
                <a:cs typeface="Traditional Arabic" panose="02020603050405020304" pitchFamily="18" charset="-78"/>
              </a:rPr>
              <a:t>المقرضون وأصحاب البيوع الآجلة.</a:t>
            </a:r>
            <a:endParaRPr lang="fr-FR" sz="3600" dirty="0">
              <a:latin typeface="Traditional Arabic" panose="02020603050405020304" pitchFamily="18" charset="-78"/>
              <a:cs typeface="Traditional Arabic" panose="02020603050405020304" pitchFamily="18" charset="-78"/>
            </a:endParaRPr>
          </a:p>
          <a:p>
            <a:pPr lvl="0" algn="just" rtl="1"/>
            <a:r>
              <a:rPr lang="ar-DZ" sz="3600" dirty="0">
                <a:latin typeface="Traditional Arabic" panose="02020603050405020304" pitchFamily="18" charset="-78"/>
                <a:cs typeface="Traditional Arabic" panose="02020603050405020304" pitchFamily="18" charset="-78"/>
              </a:rPr>
              <a:t>أصحاب الدخول الثابتة والأجور</a:t>
            </a:r>
            <a:endParaRPr lang="fr-FR" sz="3600" dirty="0">
              <a:latin typeface="Traditional Arabic" panose="02020603050405020304" pitchFamily="18" charset="-78"/>
              <a:cs typeface="Traditional Arabic" panose="02020603050405020304" pitchFamily="18" charset="-78"/>
            </a:endParaRPr>
          </a:p>
        </p:txBody>
      </p:sp>
      <p:sp>
        <p:nvSpPr>
          <p:cNvPr id="5" name="TextBox 26">
            <a:extLst>
              <a:ext uri="{FF2B5EF4-FFF2-40B4-BE49-F238E27FC236}">
                <a16:creationId xmlns:a16="http://schemas.microsoft.com/office/drawing/2014/main" xmlns="" id="{3F4585F9-9AF5-464B-A826-19AAA7DE2C73}"/>
              </a:ext>
            </a:extLst>
          </p:cNvPr>
          <p:cNvSpPr txBox="1"/>
          <p:nvPr/>
        </p:nvSpPr>
        <p:spPr>
          <a:xfrm>
            <a:off x="2227812" y="942204"/>
            <a:ext cx="7065816" cy="1107996"/>
          </a:xfrm>
          <a:prstGeom prst="rect">
            <a:avLst/>
          </a:prstGeom>
          <a:solidFill>
            <a:schemeClr val="accent4">
              <a:lumMod val="75000"/>
            </a:schemeClr>
          </a:solidFill>
        </p:spPr>
        <p:txBody>
          <a:bodyPr wrap="square" rtlCol="0">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6600" b="1" i="0" u="none" strike="noStrike" kern="1200" cap="none" spc="0" normalizeH="0" baseline="0" noProof="0" dirty="0" smtClean="0">
                <a:ln>
                  <a:noFill/>
                </a:ln>
                <a:solidFill>
                  <a:srgbClr val="FFFF00"/>
                </a:solidFill>
                <a:effectLst/>
                <a:uLnTx/>
                <a:uFillTx/>
                <a:latin typeface="Traditional Arabic" panose="02020603050405020304" pitchFamily="18" charset="-78"/>
                <a:cs typeface="Traditional Arabic" panose="02020603050405020304" pitchFamily="18" charset="-78"/>
              </a:rPr>
              <a:t>آثار التضخم</a:t>
            </a:r>
            <a:endParaRPr kumimoji="0" lang="en-GB" sz="6600" b="1" i="0" u="none" strike="noStrike" kern="1200" cap="none" spc="0" normalizeH="0" baseline="0" noProof="0" dirty="0">
              <a:ln>
                <a:noFill/>
              </a:ln>
              <a:solidFill>
                <a:srgbClr val="FFFF00"/>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6" name="TextBox 26">
            <a:extLst>
              <a:ext uri="{FF2B5EF4-FFF2-40B4-BE49-F238E27FC236}">
                <a16:creationId xmlns:a16="http://schemas.microsoft.com/office/drawing/2014/main" xmlns="" id="{3F4585F9-9AF5-464B-A826-19AAA7DE2C73}"/>
              </a:ext>
            </a:extLst>
          </p:cNvPr>
          <p:cNvSpPr txBox="1"/>
          <p:nvPr/>
        </p:nvSpPr>
        <p:spPr>
          <a:xfrm>
            <a:off x="462354" y="2966109"/>
            <a:ext cx="5298366" cy="2862322"/>
          </a:xfrm>
          <a:prstGeom prst="rect">
            <a:avLst/>
          </a:prstGeom>
          <a:solidFill>
            <a:schemeClr val="accent6">
              <a:lumMod val="60000"/>
              <a:lumOff val="40000"/>
            </a:schemeClr>
          </a:solidFill>
        </p:spPr>
        <p:txBody>
          <a:bodyPr wrap="square" rtlCol="0">
            <a:spAutoFit/>
          </a:bodyPr>
          <a:lstStyle/>
          <a:p>
            <a:pPr algn="just" rtl="1"/>
            <a:r>
              <a:rPr lang="ar-DZ" sz="3600" b="1" u="sng" dirty="0">
                <a:latin typeface="Traditional Arabic" panose="02020603050405020304" pitchFamily="18" charset="-78"/>
                <a:cs typeface="Traditional Arabic" panose="02020603050405020304" pitchFamily="18" charset="-78"/>
              </a:rPr>
              <a:t>المستفيدون من التضخم:</a:t>
            </a:r>
            <a:endParaRPr lang="fr-FR" sz="3600" dirty="0">
              <a:latin typeface="Traditional Arabic" panose="02020603050405020304" pitchFamily="18" charset="-78"/>
              <a:cs typeface="Traditional Arabic" panose="02020603050405020304" pitchFamily="18" charset="-78"/>
            </a:endParaRPr>
          </a:p>
          <a:p>
            <a:pPr lvl="0" algn="just" rtl="1"/>
            <a:r>
              <a:rPr lang="ar-DZ" sz="3600" dirty="0">
                <a:latin typeface="Traditional Arabic" panose="02020603050405020304" pitchFamily="18" charset="-78"/>
                <a:cs typeface="Traditional Arabic" panose="02020603050405020304" pitchFamily="18" charset="-78"/>
              </a:rPr>
              <a:t>أصحاب الأرصدة العينية كالعقارات.</a:t>
            </a:r>
            <a:endParaRPr lang="fr-FR" sz="3600" dirty="0">
              <a:latin typeface="Traditional Arabic" panose="02020603050405020304" pitchFamily="18" charset="-78"/>
              <a:cs typeface="Traditional Arabic" panose="02020603050405020304" pitchFamily="18" charset="-78"/>
            </a:endParaRPr>
          </a:p>
          <a:p>
            <a:pPr lvl="0" algn="just" rtl="1"/>
            <a:r>
              <a:rPr lang="ar-DZ" sz="3600" dirty="0">
                <a:latin typeface="Traditional Arabic" panose="02020603050405020304" pitchFamily="18" charset="-78"/>
                <a:cs typeface="Traditional Arabic" panose="02020603050405020304" pitchFamily="18" charset="-78"/>
              </a:rPr>
              <a:t>المقترضون، والمسلم إليهم آجلا والدفع حاضر.</a:t>
            </a:r>
            <a:endParaRPr lang="fr-FR" sz="3600" dirty="0">
              <a:latin typeface="Traditional Arabic" panose="02020603050405020304" pitchFamily="18" charset="-78"/>
              <a:cs typeface="Traditional Arabic" panose="02020603050405020304" pitchFamily="18" charset="-78"/>
            </a:endParaRPr>
          </a:p>
          <a:p>
            <a:pPr algn="just" rtl="1"/>
            <a:r>
              <a:rPr lang="en-US" sz="3600" dirty="0">
                <a:latin typeface="Traditional Arabic" panose="02020603050405020304" pitchFamily="18" charset="-78"/>
                <a:cs typeface="Traditional Arabic" panose="02020603050405020304" pitchFamily="18" charset="-78"/>
              </a:rPr>
              <a:t> </a:t>
            </a:r>
            <a:endParaRPr lang="fr-FR" sz="3600" dirty="0">
              <a:latin typeface="Traditional Arabic" panose="02020603050405020304" pitchFamily="18" charset="-78"/>
              <a:cs typeface="Traditional Arabic" panose="02020603050405020304" pitchFamily="18" charset="-78"/>
            </a:endParaRPr>
          </a:p>
        </p:txBody>
      </p:sp>
    </p:spTree>
    <p:custDataLst>
      <p:tags r:id="rId1"/>
    </p:custDataLst>
    <p:extLst>
      <p:ext uri="{BB962C8B-B14F-4D97-AF65-F5344CB8AC3E}">
        <p14:creationId xmlns:p14="http://schemas.microsoft.com/office/powerpoint/2010/main" val="2457238713"/>
      </p:ext>
    </p:extLst>
  </p:cSld>
  <p:clrMapOvr>
    <a:masterClrMapping/>
  </p:clrMapOvr>
  <mc:AlternateContent xmlns:mc="http://schemas.openxmlformats.org/markup-compatibility/2006" xmlns:p14="http://schemas.microsoft.com/office/powerpoint/2010/main">
    <mc:Choice Requires="p14">
      <p:transition spd="slow" p14:dur="2000" advTm="35804"/>
    </mc:Choice>
    <mc:Fallback xmlns="">
      <p:transition spd="slow" advTm="3580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5" name="TextBox 26">
            <a:extLst>
              <a:ext uri="{FF2B5EF4-FFF2-40B4-BE49-F238E27FC236}">
                <a16:creationId xmlns:a16="http://schemas.microsoft.com/office/drawing/2014/main" xmlns="" id="{3F4585F9-9AF5-464B-A826-19AAA7DE2C73}"/>
              </a:ext>
            </a:extLst>
          </p:cNvPr>
          <p:cNvSpPr txBox="1"/>
          <p:nvPr/>
        </p:nvSpPr>
        <p:spPr>
          <a:xfrm>
            <a:off x="2095008" y="182351"/>
            <a:ext cx="7065816" cy="923330"/>
          </a:xfrm>
          <a:prstGeom prst="rect">
            <a:avLst/>
          </a:prstGeom>
          <a:solidFill>
            <a:schemeClr val="accent4">
              <a:lumMod val="75000"/>
            </a:schemeClr>
          </a:solidFill>
        </p:spPr>
        <p:txBody>
          <a:bodyPr wrap="square" rtlCol="0">
            <a:spAutoFit/>
          </a:bodyPr>
          <a:lstStyle/>
          <a:p>
            <a:pPr lvl="0" algn="ctr" rtl="1">
              <a:defRPr/>
            </a:pPr>
            <a:r>
              <a:rPr lang="ar-DZ" sz="5400" b="1" dirty="0" smtClean="0">
                <a:solidFill>
                  <a:schemeClr val="bg1"/>
                </a:solidFill>
              </a:rPr>
              <a:t>طرق قياس التضخم</a:t>
            </a:r>
            <a:endParaRPr kumimoji="0" lang="en-GB" sz="5400" b="1" i="0" u="none" strike="noStrike" kern="1200" cap="none" spc="0" normalizeH="0" baseline="0" noProof="0" dirty="0">
              <a:ln>
                <a:noFill/>
              </a:ln>
              <a:solidFill>
                <a:schemeClr val="bg1"/>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11" name="TextBox 26">
            <a:extLst>
              <a:ext uri="{FF2B5EF4-FFF2-40B4-BE49-F238E27FC236}">
                <a16:creationId xmlns:a16="http://schemas.microsoft.com/office/drawing/2014/main" xmlns="" id="{3F4585F9-9AF5-464B-A826-19AAA7DE2C73}"/>
              </a:ext>
            </a:extLst>
          </p:cNvPr>
          <p:cNvSpPr txBox="1"/>
          <p:nvPr/>
        </p:nvSpPr>
        <p:spPr>
          <a:xfrm>
            <a:off x="5627916" y="1269361"/>
            <a:ext cx="6413376" cy="1323439"/>
          </a:xfrm>
          <a:prstGeom prst="rect">
            <a:avLst/>
          </a:prstGeom>
          <a:solidFill>
            <a:schemeClr val="accent4"/>
          </a:solidFill>
        </p:spPr>
        <p:txBody>
          <a:bodyPr wrap="square" rtlCol="0">
            <a:spAutoFit/>
          </a:bodyPr>
          <a:lstStyle/>
          <a:p>
            <a:pPr lvl="0" algn="ctr" rtl="1">
              <a:defRPr/>
            </a:pPr>
            <a:r>
              <a:rPr lang="ar-DZ" sz="4000" b="1" dirty="0"/>
              <a:t>الرقم القياسي لتكاليف المعيشة( الرقم القياسي لأسعار المستهلك)</a:t>
            </a:r>
            <a:endParaRPr kumimoji="0" lang="en-GB" sz="4000" b="1" i="0" u="none" strike="noStrike" kern="1200" cap="none" spc="0" normalizeH="0" baseline="0" noProof="0" dirty="0">
              <a:ln>
                <a:noFill/>
              </a:ln>
              <a:solidFill>
                <a:srgbClr val="FFFFFF"/>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12" name="TextBox 26">
            <a:extLst>
              <a:ext uri="{FF2B5EF4-FFF2-40B4-BE49-F238E27FC236}">
                <a16:creationId xmlns:a16="http://schemas.microsoft.com/office/drawing/2014/main" xmlns="" id="{3F4585F9-9AF5-464B-A826-19AAA7DE2C73}"/>
              </a:ext>
            </a:extLst>
          </p:cNvPr>
          <p:cNvSpPr txBox="1"/>
          <p:nvPr/>
        </p:nvSpPr>
        <p:spPr>
          <a:xfrm>
            <a:off x="5627916" y="4572798"/>
            <a:ext cx="6413376" cy="1323439"/>
          </a:xfrm>
          <a:prstGeom prst="rect">
            <a:avLst/>
          </a:prstGeom>
          <a:solidFill>
            <a:schemeClr val="accent1"/>
          </a:solidFill>
        </p:spPr>
        <p:txBody>
          <a:bodyPr wrap="square" rtlCol="0">
            <a:spAutoFit/>
          </a:bodyPr>
          <a:lstStyle/>
          <a:p>
            <a:pPr lvl="0" algn="ctr" rtl="1">
              <a:defRPr/>
            </a:pPr>
            <a:r>
              <a:rPr lang="ar-DZ" sz="4000" b="1" dirty="0"/>
              <a:t>معيار فائض الطلب " الفجوة التضخمية</a:t>
            </a:r>
            <a:r>
              <a:rPr lang="ar-DZ" sz="4000" b="1" dirty="0" smtClean="0"/>
              <a:t>"</a:t>
            </a:r>
            <a:endParaRPr kumimoji="0" lang="en-GB" sz="4000" b="1" i="0" u="none" strike="noStrike" kern="1200" cap="none" spc="0" normalizeH="0" baseline="0" noProof="0" dirty="0">
              <a:ln>
                <a:noFill/>
              </a:ln>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14" name="TextBox 26">
            <a:extLst>
              <a:ext uri="{FF2B5EF4-FFF2-40B4-BE49-F238E27FC236}">
                <a16:creationId xmlns:a16="http://schemas.microsoft.com/office/drawing/2014/main" xmlns="" id="{3F4585F9-9AF5-464B-A826-19AAA7DE2C73}"/>
              </a:ext>
            </a:extLst>
          </p:cNvPr>
          <p:cNvSpPr txBox="1"/>
          <p:nvPr/>
        </p:nvSpPr>
        <p:spPr>
          <a:xfrm>
            <a:off x="323160" y="2921079"/>
            <a:ext cx="6413376" cy="1323439"/>
          </a:xfrm>
          <a:prstGeom prst="rect">
            <a:avLst/>
          </a:prstGeom>
          <a:solidFill>
            <a:schemeClr val="accent3">
              <a:lumMod val="60000"/>
              <a:lumOff val="40000"/>
            </a:schemeClr>
          </a:solidFill>
        </p:spPr>
        <p:txBody>
          <a:bodyPr wrap="square" rtlCol="0">
            <a:spAutoFit/>
          </a:bodyPr>
          <a:lstStyle/>
          <a:p>
            <a:pPr lvl="0" algn="ctr" rtl="1">
              <a:defRPr/>
            </a:pPr>
            <a:r>
              <a:rPr lang="ar-DZ" sz="4000" b="1" dirty="0"/>
              <a:t>معامل الاستقرار النقدي أو الضغط التضخمي</a:t>
            </a:r>
            <a:endParaRPr kumimoji="0" lang="en-GB" sz="4000" b="1" i="0" u="none" strike="noStrike" kern="1200" cap="none" spc="0" normalizeH="0" baseline="0" noProof="0" dirty="0">
              <a:ln>
                <a:noFill/>
              </a:ln>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Tree>
    <p:custDataLst>
      <p:tags r:id="rId1"/>
    </p:custDataLst>
    <p:extLst>
      <p:ext uri="{BB962C8B-B14F-4D97-AF65-F5344CB8AC3E}">
        <p14:creationId xmlns:p14="http://schemas.microsoft.com/office/powerpoint/2010/main" val="1771245200"/>
      </p:ext>
    </p:extLst>
  </p:cSld>
  <p:clrMapOvr>
    <a:masterClrMapping/>
  </p:clrMapOvr>
  <mc:AlternateContent xmlns:mc="http://schemas.openxmlformats.org/markup-compatibility/2006" xmlns:p14="http://schemas.microsoft.com/office/powerpoint/2010/main">
    <mc:Choice Requires="p14">
      <p:transition spd="slow" p14:dur="2000" advTm="53156"/>
    </mc:Choice>
    <mc:Fallback xmlns="">
      <p:transition spd="slow" advTm="5315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2"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4" name="TextBox 26">
            <a:extLst>
              <a:ext uri="{FF2B5EF4-FFF2-40B4-BE49-F238E27FC236}">
                <a16:creationId xmlns:a16="http://schemas.microsoft.com/office/drawing/2014/main" xmlns="" id="{3F4585F9-9AF5-464B-A826-19AAA7DE2C73}"/>
              </a:ext>
            </a:extLst>
          </p:cNvPr>
          <p:cNvSpPr txBox="1"/>
          <p:nvPr/>
        </p:nvSpPr>
        <p:spPr>
          <a:xfrm>
            <a:off x="2912851" y="537841"/>
            <a:ext cx="6413376" cy="1323439"/>
          </a:xfrm>
          <a:prstGeom prst="rect">
            <a:avLst/>
          </a:prstGeom>
          <a:solidFill>
            <a:schemeClr val="accent4"/>
          </a:solidFill>
        </p:spPr>
        <p:txBody>
          <a:bodyPr wrap="square" rtlCol="0">
            <a:spAutoFit/>
          </a:bodyPr>
          <a:lstStyle/>
          <a:p>
            <a:pPr lvl="0" algn="ctr" rtl="1">
              <a:defRPr/>
            </a:pPr>
            <a:r>
              <a:rPr lang="ar-DZ" sz="4000" b="1" dirty="0"/>
              <a:t>الرقم القياسي لتكاليف المعيشة( الرقم القياسي لأسعار المستهلك)</a:t>
            </a:r>
            <a:endParaRPr kumimoji="0" lang="en-GB" sz="4000" b="1" i="0" u="none" strike="noStrike" kern="1200" cap="none" spc="0" normalizeH="0" baseline="0" noProof="0" dirty="0">
              <a:ln>
                <a:noFill/>
              </a:ln>
              <a:solidFill>
                <a:srgbClr val="FFFFFF"/>
              </a:solidFill>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
        <p:nvSpPr>
          <p:cNvPr id="5" name="Rectangle 12"/>
          <p:cNvSpPr>
            <a:spLocks noChangeArrowheads="1"/>
          </p:cNvSpPr>
          <p:nvPr/>
        </p:nvSpPr>
        <p:spPr bwMode="auto">
          <a:xfrm>
            <a:off x="1969476" y="-4712677"/>
            <a:ext cx="2134322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grpSp>
        <p:nvGrpSpPr>
          <p:cNvPr id="6" name="Groupe 5"/>
          <p:cNvGrpSpPr/>
          <p:nvPr/>
        </p:nvGrpSpPr>
        <p:grpSpPr>
          <a:xfrm>
            <a:off x="3165231" y="3024798"/>
            <a:ext cx="5880295" cy="1659744"/>
            <a:chOff x="0" y="0"/>
            <a:chExt cx="2390774" cy="571500"/>
          </a:xfrm>
          <a:solidFill>
            <a:schemeClr val="accent6">
              <a:lumMod val="60000"/>
              <a:lumOff val="40000"/>
            </a:schemeClr>
          </a:solidFill>
        </p:grpSpPr>
        <p:grpSp>
          <p:nvGrpSpPr>
            <p:cNvPr id="7" name="Groupe 6"/>
            <p:cNvGrpSpPr/>
            <p:nvPr/>
          </p:nvGrpSpPr>
          <p:grpSpPr>
            <a:xfrm>
              <a:off x="904875" y="19050"/>
              <a:ext cx="1485899" cy="476250"/>
              <a:chOff x="0" y="0"/>
              <a:chExt cx="1485899" cy="476250"/>
            </a:xfrm>
            <a:grpFill/>
          </p:grpSpPr>
          <p:sp>
            <p:nvSpPr>
              <p:cNvPr id="13" name="Rectangle 12"/>
              <p:cNvSpPr/>
              <p:nvPr/>
            </p:nvSpPr>
            <p:spPr>
              <a:xfrm>
                <a:off x="0" y="0"/>
                <a:ext cx="704850" cy="247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rtl="1">
                  <a:spcAft>
                    <a:spcPts val="0"/>
                  </a:spcAft>
                </a:pPr>
                <a:r>
                  <a:rPr lang="ar-DZ" b="1">
                    <a:solidFill>
                      <a:srgbClr val="0D0D0D"/>
                    </a:solidFill>
                    <a:effectLst/>
                    <a:latin typeface="Times New Roman" panose="02020603050405020304" pitchFamily="18" charset="0"/>
                    <a:ea typeface="Times New Roman" panose="02020603050405020304" pitchFamily="18" charset="0"/>
                  </a:rPr>
                  <a:t>105</a:t>
                </a:r>
                <a:r>
                  <a:rPr lang="fr-FR" b="1">
                    <a:solidFill>
                      <a:srgbClr val="0D0D0D"/>
                    </a:solidFill>
                    <a:effectLst/>
                    <a:latin typeface="Times New Roman" panose="02020603050405020304" pitchFamily="18" charset="0"/>
                    <a:ea typeface="Times New Roman" panose="02020603050405020304" pitchFamily="18" charset="0"/>
                  </a:rPr>
                  <a:t>-100</a:t>
                </a:r>
                <a:endParaRPr lang="fr-FR">
                  <a:effectLst/>
                  <a:latin typeface="Times New Roman" panose="02020603050405020304" pitchFamily="18" charset="0"/>
                  <a:ea typeface="Times New Roman" panose="02020603050405020304" pitchFamily="18" charset="0"/>
                </a:endParaRPr>
              </a:p>
            </p:txBody>
          </p:sp>
          <p:sp>
            <p:nvSpPr>
              <p:cNvPr id="14" name="Rectangle 13"/>
              <p:cNvSpPr/>
              <p:nvPr/>
            </p:nvSpPr>
            <p:spPr>
              <a:xfrm>
                <a:off x="0" y="228600"/>
                <a:ext cx="704850" cy="247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spcAft>
                    <a:spcPts val="0"/>
                  </a:spcAft>
                </a:pPr>
                <a:r>
                  <a:rPr lang="fr-FR" b="1">
                    <a:solidFill>
                      <a:srgbClr val="0D0D0D"/>
                    </a:solidFill>
                    <a:effectLst/>
                    <a:latin typeface="Times New Roman" panose="02020603050405020304" pitchFamily="18" charset="0"/>
                    <a:ea typeface="Times New Roman" panose="02020603050405020304" pitchFamily="18" charset="0"/>
                  </a:rPr>
                  <a:t>100</a:t>
                </a:r>
                <a:endParaRPr lang="fr-FR">
                  <a:effectLst/>
                  <a:latin typeface="Times New Roman" panose="02020603050405020304" pitchFamily="18" charset="0"/>
                  <a:ea typeface="Times New Roman" panose="02020603050405020304" pitchFamily="18" charset="0"/>
                </a:endParaRPr>
              </a:p>
            </p:txBody>
          </p:sp>
          <p:cxnSp>
            <p:nvCxnSpPr>
              <p:cNvPr id="15" name="Connecteur droit 14"/>
              <p:cNvCxnSpPr/>
              <p:nvPr/>
            </p:nvCxnSpPr>
            <p:spPr>
              <a:xfrm flipH="1">
                <a:off x="123825" y="238125"/>
                <a:ext cx="457200" cy="0"/>
              </a:xfrm>
              <a:prstGeom prst="line">
                <a:avLst/>
              </a:prstGeom>
              <a:grpFill/>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61706" y="76200"/>
                <a:ext cx="924193" cy="247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spcAft>
                    <a:spcPts val="0"/>
                  </a:spcAft>
                </a:pPr>
                <a:r>
                  <a:rPr lang="fr-FR" b="1" dirty="0">
                    <a:solidFill>
                      <a:srgbClr val="0D0D0D"/>
                    </a:solidFill>
                    <a:effectLst/>
                    <a:latin typeface="Times New Roman" panose="02020603050405020304" pitchFamily="18" charset="0"/>
                    <a:ea typeface="Times New Roman" panose="02020603050405020304" pitchFamily="18" charset="0"/>
                  </a:rPr>
                  <a:t>.100=5%</a:t>
                </a:r>
                <a:endParaRPr lang="fr-FR" dirty="0">
                  <a:effectLst/>
                  <a:latin typeface="Times New Roman" panose="02020603050405020304" pitchFamily="18" charset="0"/>
                  <a:ea typeface="Times New Roman" panose="02020603050405020304" pitchFamily="18" charset="0"/>
                </a:endParaRPr>
              </a:p>
            </p:txBody>
          </p:sp>
        </p:grpSp>
        <p:grpSp>
          <p:nvGrpSpPr>
            <p:cNvPr id="8" name="Groupe 7"/>
            <p:cNvGrpSpPr/>
            <p:nvPr/>
          </p:nvGrpSpPr>
          <p:grpSpPr>
            <a:xfrm>
              <a:off x="0" y="0"/>
              <a:ext cx="1114426" cy="571500"/>
              <a:chOff x="0" y="-38100"/>
              <a:chExt cx="1114901" cy="571500"/>
            </a:xfrm>
            <a:grpFill/>
          </p:grpSpPr>
          <p:sp>
            <p:nvSpPr>
              <p:cNvPr id="9" name="Rectangle 8"/>
              <p:cNvSpPr/>
              <p:nvPr/>
            </p:nvSpPr>
            <p:spPr>
              <a:xfrm>
                <a:off x="0" y="-38100"/>
                <a:ext cx="704850" cy="3238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spcAft>
                    <a:spcPts val="0"/>
                  </a:spcAft>
                </a:pPr>
                <a:r>
                  <a:rPr lang="fr-FR" b="1">
                    <a:solidFill>
                      <a:srgbClr val="0D0D0D"/>
                    </a:solidFill>
                    <a:effectLst/>
                    <a:latin typeface="Times New Roman" panose="02020603050405020304" pitchFamily="18" charset="0"/>
                    <a:ea typeface="Times New Roman" panose="02020603050405020304" pitchFamily="18" charset="0"/>
                  </a:rPr>
                  <a:t>P</a:t>
                </a:r>
                <a:r>
                  <a:rPr lang="fr-FR" b="1" baseline="-25000">
                    <a:solidFill>
                      <a:srgbClr val="0D0D0D"/>
                    </a:solidFill>
                    <a:effectLst/>
                    <a:latin typeface="Times New Roman" panose="02020603050405020304" pitchFamily="18" charset="0"/>
                    <a:ea typeface="Times New Roman" panose="02020603050405020304" pitchFamily="18" charset="0"/>
                  </a:rPr>
                  <a:t>2</a:t>
                </a:r>
                <a:r>
                  <a:rPr lang="fr-FR" b="1">
                    <a:solidFill>
                      <a:srgbClr val="0D0D0D"/>
                    </a:solidFill>
                    <a:effectLst/>
                    <a:latin typeface="Times New Roman" panose="02020603050405020304" pitchFamily="18" charset="0"/>
                    <a:ea typeface="Times New Roman" panose="02020603050405020304" pitchFamily="18" charset="0"/>
                  </a:rPr>
                  <a:t>-P</a:t>
                </a:r>
                <a:r>
                  <a:rPr lang="fr-FR" b="1" baseline="-25000">
                    <a:solidFill>
                      <a:srgbClr val="0D0D0D"/>
                    </a:solidFill>
                    <a:effectLst/>
                    <a:latin typeface="Times New Roman" panose="02020603050405020304" pitchFamily="18" charset="0"/>
                    <a:ea typeface="Times New Roman" panose="02020603050405020304" pitchFamily="18" charset="0"/>
                  </a:rPr>
                  <a:t>1</a:t>
                </a:r>
                <a:endParaRPr lang="fr-FR">
                  <a:effectLst/>
                  <a:latin typeface="Times New Roman" panose="02020603050405020304" pitchFamily="18" charset="0"/>
                  <a:ea typeface="Times New Roman" panose="02020603050405020304" pitchFamily="18" charset="0"/>
                </a:endParaRPr>
              </a:p>
            </p:txBody>
          </p:sp>
          <p:sp>
            <p:nvSpPr>
              <p:cNvPr id="10" name="Rectangle 9"/>
              <p:cNvSpPr/>
              <p:nvPr/>
            </p:nvSpPr>
            <p:spPr>
              <a:xfrm>
                <a:off x="0" y="228600"/>
                <a:ext cx="704850" cy="3048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spcAft>
                    <a:spcPts val="0"/>
                  </a:spcAft>
                </a:pPr>
                <a:r>
                  <a:rPr lang="fr-FR" b="1">
                    <a:solidFill>
                      <a:srgbClr val="0D0D0D"/>
                    </a:solidFill>
                    <a:effectLst/>
                    <a:latin typeface="Times New Roman" panose="02020603050405020304" pitchFamily="18" charset="0"/>
                    <a:ea typeface="Times New Roman" panose="02020603050405020304" pitchFamily="18" charset="0"/>
                  </a:rPr>
                  <a:t>P</a:t>
                </a:r>
                <a:r>
                  <a:rPr lang="fr-FR" b="1" baseline="-25000">
                    <a:solidFill>
                      <a:srgbClr val="0D0D0D"/>
                    </a:solidFill>
                    <a:effectLst/>
                    <a:latin typeface="Times New Roman" panose="02020603050405020304" pitchFamily="18" charset="0"/>
                    <a:ea typeface="Times New Roman" panose="02020603050405020304" pitchFamily="18" charset="0"/>
                  </a:rPr>
                  <a:t>1</a:t>
                </a:r>
                <a:endParaRPr lang="fr-FR">
                  <a:effectLst/>
                  <a:latin typeface="Times New Roman" panose="02020603050405020304" pitchFamily="18" charset="0"/>
                  <a:ea typeface="Times New Roman" panose="02020603050405020304" pitchFamily="18" charset="0"/>
                </a:endParaRPr>
              </a:p>
            </p:txBody>
          </p:sp>
          <p:cxnSp>
            <p:nvCxnSpPr>
              <p:cNvPr id="11" name="Connecteur droit 10"/>
              <p:cNvCxnSpPr/>
              <p:nvPr/>
            </p:nvCxnSpPr>
            <p:spPr>
              <a:xfrm flipH="1">
                <a:off x="123825" y="238125"/>
                <a:ext cx="457200" cy="0"/>
              </a:xfrm>
              <a:prstGeom prst="line">
                <a:avLst/>
              </a:prstGeom>
              <a:grpFill/>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561705" y="76200"/>
                <a:ext cx="553196" cy="247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spcAft>
                    <a:spcPts val="0"/>
                  </a:spcAft>
                </a:pPr>
                <a:r>
                  <a:rPr lang="fr-FR" b="1">
                    <a:solidFill>
                      <a:srgbClr val="0D0D0D"/>
                    </a:solidFill>
                    <a:effectLst/>
                    <a:latin typeface="Times New Roman" panose="02020603050405020304" pitchFamily="18" charset="0"/>
                    <a:ea typeface="Times New Roman" panose="02020603050405020304" pitchFamily="18" charset="0"/>
                  </a:rPr>
                  <a:t>.100=</a:t>
                </a:r>
                <a:endParaRPr lang="fr-FR">
                  <a:effectLst/>
                  <a:latin typeface="Times New Roman" panose="02020603050405020304" pitchFamily="18" charset="0"/>
                  <a:ea typeface="Times New Roman" panose="02020603050405020304" pitchFamily="18" charset="0"/>
                </a:endParaRPr>
              </a:p>
            </p:txBody>
          </p:sp>
        </p:grpSp>
      </p:grpSp>
      <p:sp>
        <p:nvSpPr>
          <p:cNvPr id="17" name="Rectangle 19"/>
          <p:cNvSpPr>
            <a:spLocks noChangeArrowheads="1"/>
          </p:cNvSpPr>
          <p:nvPr/>
        </p:nvSpPr>
        <p:spPr bwMode="auto">
          <a:xfrm>
            <a:off x="1969476" y="-4255477"/>
            <a:ext cx="2134322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3679813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grpSp>
        <p:nvGrpSpPr>
          <p:cNvPr id="4" name="Groupe 3"/>
          <p:cNvGrpSpPr/>
          <p:nvPr/>
        </p:nvGrpSpPr>
        <p:grpSpPr>
          <a:xfrm>
            <a:off x="2869809" y="3143249"/>
            <a:ext cx="6330462" cy="1400615"/>
            <a:chOff x="-276380" y="0"/>
            <a:chExt cx="1686031" cy="571500"/>
          </a:xfrm>
          <a:solidFill>
            <a:schemeClr val="accent6">
              <a:lumMod val="60000"/>
              <a:lumOff val="40000"/>
            </a:schemeClr>
          </a:solidFill>
        </p:grpSpPr>
        <p:grpSp>
          <p:nvGrpSpPr>
            <p:cNvPr id="5" name="Groupe 4"/>
            <p:cNvGrpSpPr/>
            <p:nvPr/>
          </p:nvGrpSpPr>
          <p:grpSpPr>
            <a:xfrm>
              <a:off x="-276380" y="9525"/>
              <a:ext cx="1686031" cy="495300"/>
              <a:chOff x="-1181255" y="-9525"/>
              <a:chExt cx="1686031" cy="495300"/>
            </a:xfrm>
            <a:grpFill/>
          </p:grpSpPr>
          <p:sp>
            <p:nvSpPr>
              <p:cNvPr id="11" name="Rectangle 10"/>
              <p:cNvSpPr/>
              <p:nvPr/>
            </p:nvSpPr>
            <p:spPr>
              <a:xfrm>
                <a:off x="-200306" y="-9525"/>
                <a:ext cx="704850" cy="247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spcAft>
                    <a:spcPts val="0"/>
                  </a:spcAft>
                </a:pPr>
                <a:r>
                  <a:rPr lang="ar-DZ" sz="4000" b="1">
                    <a:solidFill>
                      <a:srgbClr val="0D0D0D"/>
                    </a:solidFill>
                    <a:effectLst/>
                    <a:ea typeface="Times New Roman" panose="02020603050405020304" pitchFamily="18" charset="0"/>
                  </a:rPr>
                  <a:t>Δ</a:t>
                </a:r>
                <a:r>
                  <a:rPr lang="fr-FR" sz="4000" b="1">
                    <a:solidFill>
                      <a:srgbClr val="0D0D0D"/>
                    </a:solidFill>
                    <a:effectLst/>
                    <a:latin typeface="Times New Roman" panose="02020603050405020304" pitchFamily="18" charset="0"/>
                    <a:ea typeface="Times New Roman" panose="02020603050405020304" pitchFamily="18" charset="0"/>
                  </a:rPr>
                  <a:t>Y</a:t>
                </a:r>
                <a:endParaRPr lang="fr-FR" sz="4000">
                  <a:effectLst/>
                  <a:latin typeface="Times New Roman" panose="02020603050405020304" pitchFamily="18" charset="0"/>
                  <a:ea typeface="Times New Roman" panose="02020603050405020304" pitchFamily="18" charset="0"/>
                </a:endParaRPr>
              </a:p>
            </p:txBody>
          </p:sp>
          <p:sp>
            <p:nvSpPr>
              <p:cNvPr id="12" name="Rectangle 11"/>
              <p:cNvSpPr/>
              <p:nvPr/>
            </p:nvSpPr>
            <p:spPr>
              <a:xfrm>
                <a:off x="-200074" y="238125"/>
                <a:ext cx="704850" cy="247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spcAft>
                    <a:spcPts val="0"/>
                  </a:spcAft>
                </a:pPr>
                <a:r>
                  <a:rPr lang="fr-FR" sz="4000" b="1">
                    <a:solidFill>
                      <a:srgbClr val="0D0D0D"/>
                    </a:solidFill>
                    <a:effectLst/>
                    <a:latin typeface="Times New Roman" panose="02020603050405020304" pitchFamily="18" charset="0"/>
                    <a:ea typeface="Times New Roman" panose="02020603050405020304" pitchFamily="18" charset="0"/>
                  </a:rPr>
                  <a:t>Y</a:t>
                </a:r>
                <a:endParaRPr lang="fr-FR" sz="4000">
                  <a:effectLst/>
                  <a:latin typeface="Times New Roman" panose="02020603050405020304" pitchFamily="18" charset="0"/>
                  <a:ea typeface="Times New Roman" panose="02020603050405020304" pitchFamily="18" charset="0"/>
                </a:endParaRPr>
              </a:p>
            </p:txBody>
          </p:sp>
          <p:cxnSp>
            <p:nvCxnSpPr>
              <p:cNvPr id="13" name="Connecteur droit 12"/>
              <p:cNvCxnSpPr/>
              <p:nvPr/>
            </p:nvCxnSpPr>
            <p:spPr>
              <a:xfrm flipH="1">
                <a:off x="-85781" y="257175"/>
                <a:ext cx="457200" cy="0"/>
              </a:xfrm>
              <a:prstGeom prst="line">
                <a:avLst/>
              </a:prstGeom>
              <a:grpFill/>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1181255" y="-9525"/>
                <a:ext cx="476362" cy="3714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spcAft>
                    <a:spcPts val="0"/>
                  </a:spcAft>
                </a:pPr>
                <a:r>
                  <a:rPr lang="fr-FR" sz="4000" b="1">
                    <a:solidFill>
                      <a:srgbClr val="0D0D0D"/>
                    </a:solidFill>
                    <a:effectLst/>
                    <a:latin typeface="Times New Roman" panose="02020603050405020304" pitchFamily="18" charset="0"/>
                    <a:ea typeface="Times New Roman" panose="02020603050405020304" pitchFamily="18" charset="0"/>
                  </a:rPr>
                  <a:t>ᵝ =</a:t>
                </a:r>
                <a:endParaRPr lang="fr-FR" sz="4000">
                  <a:effectLst/>
                  <a:latin typeface="Times New Roman" panose="02020603050405020304" pitchFamily="18" charset="0"/>
                  <a:ea typeface="Times New Roman" panose="02020603050405020304" pitchFamily="18" charset="0"/>
                </a:endParaRPr>
              </a:p>
            </p:txBody>
          </p:sp>
        </p:grpSp>
        <p:grpSp>
          <p:nvGrpSpPr>
            <p:cNvPr id="6" name="Groupe 5"/>
            <p:cNvGrpSpPr/>
            <p:nvPr/>
          </p:nvGrpSpPr>
          <p:grpSpPr>
            <a:xfrm>
              <a:off x="0" y="0"/>
              <a:ext cx="904874" cy="571500"/>
              <a:chOff x="0" y="-38100"/>
              <a:chExt cx="905261" cy="571500"/>
            </a:xfrm>
            <a:grpFill/>
          </p:grpSpPr>
          <p:sp>
            <p:nvSpPr>
              <p:cNvPr id="7" name="Rectangle 6"/>
              <p:cNvSpPr/>
              <p:nvPr/>
            </p:nvSpPr>
            <p:spPr>
              <a:xfrm>
                <a:off x="0" y="-38100"/>
                <a:ext cx="704850" cy="3238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spcAft>
                    <a:spcPts val="0"/>
                  </a:spcAft>
                </a:pPr>
                <a:r>
                  <a:rPr lang="fr-FR" sz="4000" b="1">
                    <a:solidFill>
                      <a:srgbClr val="0D0D0D"/>
                    </a:solidFill>
                    <a:effectLst/>
                    <a:latin typeface="Times New Roman" panose="02020603050405020304" pitchFamily="18" charset="0"/>
                    <a:ea typeface="Times New Roman" panose="02020603050405020304" pitchFamily="18" charset="0"/>
                  </a:rPr>
                  <a:t>ΔM</a:t>
                </a:r>
                <a:endParaRPr lang="fr-FR" sz="4000">
                  <a:effectLst/>
                  <a:latin typeface="Times New Roman" panose="02020603050405020304" pitchFamily="18" charset="0"/>
                  <a:ea typeface="Times New Roman" panose="02020603050405020304" pitchFamily="18" charset="0"/>
                </a:endParaRPr>
              </a:p>
            </p:txBody>
          </p:sp>
          <p:sp>
            <p:nvSpPr>
              <p:cNvPr id="8" name="Rectangle 7"/>
              <p:cNvSpPr/>
              <p:nvPr/>
            </p:nvSpPr>
            <p:spPr>
              <a:xfrm>
                <a:off x="0" y="228600"/>
                <a:ext cx="704850" cy="3048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spcAft>
                    <a:spcPts val="0"/>
                  </a:spcAft>
                </a:pPr>
                <a:r>
                  <a:rPr lang="fr-FR" sz="4000" b="1">
                    <a:solidFill>
                      <a:srgbClr val="0D0D0D"/>
                    </a:solidFill>
                    <a:effectLst/>
                    <a:latin typeface="Times New Roman" panose="02020603050405020304" pitchFamily="18" charset="0"/>
                    <a:ea typeface="Times New Roman" panose="02020603050405020304" pitchFamily="18" charset="0"/>
                  </a:rPr>
                  <a:t>M</a:t>
                </a:r>
                <a:endParaRPr lang="fr-FR" sz="4000">
                  <a:effectLst/>
                  <a:latin typeface="Times New Roman" panose="02020603050405020304" pitchFamily="18" charset="0"/>
                  <a:ea typeface="Times New Roman" panose="02020603050405020304" pitchFamily="18" charset="0"/>
                </a:endParaRPr>
              </a:p>
            </p:txBody>
          </p:sp>
          <p:cxnSp>
            <p:nvCxnSpPr>
              <p:cNvPr id="9" name="Connecteur droit 8"/>
              <p:cNvCxnSpPr/>
              <p:nvPr/>
            </p:nvCxnSpPr>
            <p:spPr>
              <a:xfrm flipH="1">
                <a:off x="123825" y="238125"/>
                <a:ext cx="457200" cy="0"/>
              </a:xfrm>
              <a:prstGeom prst="line">
                <a:avLst/>
              </a:prstGeom>
              <a:grpFill/>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561705" y="95250"/>
                <a:ext cx="343556" cy="247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spcAft>
                    <a:spcPts val="0"/>
                  </a:spcAft>
                </a:pPr>
                <a:r>
                  <a:rPr lang="ar-DZ" sz="4000" b="1">
                    <a:solidFill>
                      <a:srgbClr val="0D0D0D"/>
                    </a:solidFill>
                    <a:effectLst/>
                    <a:latin typeface="Times New Roman" panose="02020603050405020304" pitchFamily="18" charset="0"/>
                    <a:ea typeface="Times New Roman" panose="02020603050405020304" pitchFamily="18" charset="0"/>
                  </a:rPr>
                  <a:t>ـــ</a:t>
                </a:r>
                <a:endParaRPr lang="fr-FR" sz="4000">
                  <a:effectLst/>
                  <a:latin typeface="Times New Roman" panose="02020603050405020304" pitchFamily="18" charset="0"/>
                  <a:ea typeface="Times New Roman" panose="02020603050405020304" pitchFamily="18" charset="0"/>
                </a:endParaRPr>
              </a:p>
            </p:txBody>
          </p:sp>
        </p:grpSp>
      </p:grpSp>
      <p:sp>
        <p:nvSpPr>
          <p:cNvPr id="15" name="TextBox 26">
            <a:extLst>
              <a:ext uri="{FF2B5EF4-FFF2-40B4-BE49-F238E27FC236}">
                <a16:creationId xmlns:a16="http://schemas.microsoft.com/office/drawing/2014/main" xmlns="" id="{3F4585F9-9AF5-464B-A826-19AAA7DE2C73}"/>
              </a:ext>
            </a:extLst>
          </p:cNvPr>
          <p:cNvSpPr txBox="1"/>
          <p:nvPr/>
        </p:nvSpPr>
        <p:spPr>
          <a:xfrm>
            <a:off x="2675046" y="459233"/>
            <a:ext cx="6413376" cy="1323439"/>
          </a:xfrm>
          <a:prstGeom prst="rect">
            <a:avLst/>
          </a:prstGeom>
          <a:solidFill>
            <a:schemeClr val="accent3">
              <a:lumMod val="60000"/>
              <a:lumOff val="40000"/>
            </a:schemeClr>
          </a:solidFill>
        </p:spPr>
        <p:txBody>
          <a:bodyPr wrap="square" rtlCol="0">
            <a:spAutoFit/>
          </a:bodyPr>
          <a:lstStyle/>
          <a:p>
            <a:pPr lvl="0" algn="ctr" rtl="1">
              <a:defRPr/>
            </a:pPr>
            <a:r>
              <a:rPr lang="ar-DZ" sz="4000" b="1" dirty="0"/>
              <a:t>معامل الاستقرار النقدي أو الضغط التضخمي</a:t>
            </a:r>
            <a:endParaRPr kumimoji="0" lang="en-GB" sz="4000" b="1" i="0" u="none" strike="noStrike" kern="1200" cap="none" spc="0" normalizeH="0" baseline="0" noProof="0" dirty="0">
              <a:ln>
                <a:noFill/>
              </a:ln>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Tree>
    <p:extLst>
      <p:ext uri="{BB962C8B-B14F-4D97-AF65-F5344CB8AC3E}">
        <p14:creationId xmlns:p14="http://schemas.microsoft.com/office/powerpoint/2010/main" val="2583967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4" name="Rectangle 3"/>
          <p:cNvSpPr/>
          <p:nvPr/>
        </p:nvSpPr>
        <p:spPr>
          <a:xfrm>
            <a:off x="1434904" y="2427188"/>
            <a:ext cx="8679766" cy="3046988"/>
          </a:xfrm>
          <a:prstGeom prst="rect">
            <a:avLst/>
          </a:prstGeom>
        </p:spPr>
        <p:txBody>
          <a:bodyPr wrap="square">
            <a:spAutoFit/>
          </a:bodyPr>
          <a:lstStyle/>
          <a:p>
            <a:pPr algn="just" rtl="1"/>
            <a:r>
              <a:rPr lang="ar-DZ" sz="3200" b="1" dirty="0" smtClean="0">
                <a:solidFill>
                  <a:schemeClr val="bg1"/>
                </a:solidFill>
                <a:latin typeface="Traditional Arabic" panose="02020603050405020304" pitchFamily="18" charset="-78"/>
                <a:ea typeface="Times New Roman" panose="02020603050405020304" pitchFamily="18" charset="0"/>
                <a:cs typeface="Traditional Arabic" panose="02020603050405020304" pitchFamily="18" charset="-78"/>
              </a:rPr>
              <a:t>             </a:t>
            </a:r>
            <a:r>
              <a:rPr lang="ar-DZ" sz="3200" dirty="0">
                <a:solidFill>
                  <a:schemeClr val="bg1"/>
                </a:solidFill>
                <a:latin typeface="Traditional Arabic" panose="02020603050405020304" pitchFamily="18" charset="-78"/>
                <a:cs typeface="Traditional Arabic" panose="02020603050405020304" pitchFamily="18" charset="-78"/>
              </a:rPr>
              <a:t>فائض الطلب </a:t>
            </a:r>
            <a:r>
              <a:rPr lang="fr-FR" sz="3200" b="1" dirty="0" err="1">
                <a:solidFill>
                  <a:schemeClr val="bg1"/>
                </a:solidFill>
                <a:latin typeface="Traditional Arabic" panose="02020603050405020304" pitchFamily="18" charset="-78"/>
                <a:cs typeface="Traditional Arabic" panose="02020603050405020304" pitchFamily="18" charset="-78"/>
              </a:rPr>
              <a:t>D</a:t>
            </a:r>
            <a:r>
              <a:rPr lang="fr-FR" sz="3200" b="1" baseline="-25000" dirty="0" err="1">
                <a:solidFill>
                  <a:schemeClr val="bg1"/>
                </a:solidFill>
                <a:latin typeface="Traditional Arabic" panose="02020603050405020304" pitchFamily="18" charset="-78"/>
                <a:cs typeface="Traditional Arabic" panose="02020603050405020304" pitchFamily="18" charset="-78"/>
              </a:rPr>
              <a:t>x</a:t>
            </a:r>
            <a:r>
              <a:rPr lang="ar-DZ" sz="3200" dirty="0">
                <a:solidFill>
                  <a:schemeClr val="bg1"/>
                </a:solidFill>
                <a:latin typeface="Traditional Arabic" panose="02020603050405020304" pitchFamily="18" charset="-78"/>
                <a:cs typeface="Traditional Arabic" panose="02020603050405020304" pitchFamily="18" charset="-78"/>
              </a:rPr>
              <a:t>حيث:</a:t>
            </a:r>
            <a:endParaRPr lang="fr-FR" sz="3200" dirty="0">
              <a:solidFill>
                <a:schemeClr val="bg1"/>
              </a:solidFill>
              <a:latin typeface="Traditional Arabic" panose="02020603050405020304" pitchFamily="18" charset="-78"/>
              <a:cs typeface="Traditional Arabic" panose="02020603050405020304" pitchFamily="18" charset="-78"/>
            </a:endParaRPr>
          </a:p>
          <a:p>
            <a:pPr algn="ctr" rtl="1"/>
            <a:r>
              <a:rPr lang="fr-FR" sz="3200" b="1" dirty="0" err="1">
                <a:solidFill>
                  <a:schemeClr val="bg1"/>
                </a:solidFill>
                <a:latin typeface="Traditional Arabic" panose="02020603050405020304" pitchFamily="18" charset="-78"/>
                <a:cs typeface="Traditional Arabic" panose="02020603050405020304" pitchFamily="18" charset="-78"/>
              </a:rPr>
              <a:t>D</a:t>
            </a:r>
            <a:r>
              <a:rPr lang="fr-FR" sz="3200" b="1" baseline="-25000" dirty="0" err="1">
                <a:solidFill>
                  <a:schemeClr val="bg1"/>
                </a:solidFill>
                <a:latin typeface="Traditional Arabic" panose="02020603050405020304" pitchFamily="18" charset="-78"/>
                <a:cs typeface="Traditional Arabic" panose="02020603050405020304" pitchFamily="18" charset="-78"/>
              </a:rPr>
              <a:t>x</a:t>
            </a:r>
            <a:r>
              <a:rPr lang="fr-FR" sz="3200" b="1" dirty="0">
                <a:solidFill>
                  <a:schemeClr val="bg1"/>
                </a:solidFill>
                <a:latin typeface="Traditional Arabic" panose="02020603050405020304" pitchFamily="18" charset="-78"/>
                <a:cs typeface="Traditional Arabic" panose="02020603050405020304" pitchFamily="18" charset="-78"/>
              </a:rPr>
              <a:t>= (C+I+G+X-M) – GDP</a:t>
            </a:r>
            <a:endParaRPr lang="fr-FR" sz="3200" dirty="0">
              <a:solidFill>
                <a:schemeClr val="bg1"/>
              </a:solidFill>
              <a:latin typeface="Traditional Arabic" panose="02020603050405020304" pitchFamily="18" charset="-78"/>
              <a:cs typeface="Traditional Arabic" panose="02020603050405020304" pitchFamily="18" charset="-78"/>
            </a:endParaRPr>
          </a:p>
          <a:p>
            <a:pPr algn="just" rtl="1"/>
            <a:r>
              <a:rPr lang="fr-FR" sz="3200" b="1" dirty="0">
                <a:solidFill>
                  <a:schemeClr val="bg1"/>
                </a:solidFill>
                <a:latin typeface="Traditional Arabic" panose="02020603050405020304" pitchFamily="18" charset="-78"/>
                <a:cs typeface="Traditional Arabic" panose="02020603050405020304" pitchFamily="18" charset="-78"/>
              </a:rPr>
              <a:t>C+I+G+X-M</a:t>
            </a:r>
            <a:r>
              <a:rPr lang="ar-DZ" sz="3200" b="1" dirty="0">
                <a:solidFill>
                  <a:schemeClr val="bg1"/>
                </a:solidFill>
                <a:latin typeface="Traditional Arabic" panose="02020603050405020304" pitchFamily="18" charset="-78"/>
                <a:cs typeface="Traditional Arabic" panose="02020603050405020304" pitchFamily="18" charset="-78"/>
              </a:rPr>
              <a:t>:</a:t>
            </a:r>
            <a:r>
              <a:rPr lang="ar-DZ" sz="3200" dirty="0">
                <a:solidFill>
                  <a:schemeClr val="bg1"/>
                </a:solidFill>
                <a:latin typeface="Traditional Arabic" panose="02020603050405020304" pitchFamily="18" charset="-78"/>
                <a:cs typeface="Traditional Arabic" panose="02020603050405020304" pitchFamily="18" charset="-78"/>
              </a:rPr>
              <a:t> إجمالي الطلب الكلي بالأسعار الجارية</a:t>
            </a:r>
            <a:r>
              <a:rPr lang="ar-DZ" sz="3200" dirty="0" smtClean="0">
                <a:solidFill>
                  <a:schemeClr val="bg1"/>
                </a:solidFill>
                <a:latin typeface="Traditional Arabic" panose="02020603050405020304" pitchFamily="18" charset="-78"/>
                <a:cs typeface="Traditional Arabic" panose="02020603050405020304" pitchFamily="18" charset="-78"/>
              </a:rPr>
              <a:t>،</a:t>
            </a:r>
          </a:p>
          <a:p>
            <a:pPr algn="just" rtl="1"/>
            <a:r>
              <a:rPr lang="fr-FR" sz="3200" b="1" dirty="0" smtClean="0">
                <a:solidFill>
                  <a:schemeClr val="bg1"/>
                </a:solidFill>
                <a:latin typeface="Traditional Arabic" panose="02020603050405020304" pitchFamily="18" charset="-78"/>
                <a:cs typeface="Traditional Arabic" panose="02020603050405020304" pitchFamily="18" charset="-78"/>
              </a:rPr>
              <a:t>GDP</a:t>
            </a:r>
            <a:r>
              <a:rPr lang="ar-DZ" sz="3200" dirty="0" smtClean="0">
                <a:solidFill>
                  <a:schemeClr val="bg1"/>
                </a:solidFill>
                <a:latin typeface="Traditional Arabic" panose="02020603050405020304" pitchFamily="18" charset="-78"/>
                <a:cs typeface="Traditional Arabic" panose="02020603050405020304" pitchFamily="18" charset="-78"/>
              </a:rPr>
              <a:t> </a:t>
            </a:r>
            <a:r>
              <a:rPr lang="ar-DZ" sz="3200" dirty="0">
                <a:solidFill>
                  <a:schemeClr val="bg1"/>
                </a:solidFill>
                <a:latin typeface="Traditional Arabic" panose="02020603050405020304" pitchFamily="18" charset="-78"/>
                <a:cs typeface="Traditional Arabic" panose="02020603050405020304" pitchFamily="18" charset="-78"/>
              </a:rPr>
              <a:t>إجمالي الناتج المحلي بالأسعار </a:t>
            </a:r>
            <a:r>
              <a:rPr lang="ar-DZ" sz="3200" dirty="0" smtClean="0">
                <a:solidFill>
                  <a:schemeClr val="bg1"/>
                </a:solidFill>
                <a:latin typeface="Traditional Arabic" panose="02020603050405020304" pitchFamily="18" charset="-78"/>
                <a:cs typeface="Traditional Arabic" panose="02020603050405020304" pitchFamily="18" charset="-78"/>
              </a:rPr>
              <a:t>الثابتة.</a:t>
            </a:r>
          </a:p>
          <a:p>
            <a:pPr algn="just" rtl="1"/>
            <a:r>
              <a:rPr lang="ar-DZ" sz="3200" dirty="0" smtClean="0">
                <a:solidFill>
                  <a:schemeClr val="bg1"/>
                </a:solidFill>
                <a:latin typeface="Traditional Arabic" panose="02020603050405020304" pitchFamily="18" charset="-78"/>
                <a:cs typeface="Traditional Arabic" panose="02020603050405020304" pitchFamily="18" charset="-78"/>
              </a:rPr>
              <a:t>إذا </a:t>
            </a:r>
            <a:r>
              <a:rPr lang="ar-DZ" sz="3200" dirty="0">
                <a:solidFill>
                  <a:schemeClr val="bg1"/>
                </a:solidFill>
                <a:latin typeface="Traditional Arabic" panose="02020603050405020304" pitchFamily="18" charset="-78"/>
                <a:cs typeface="Traditional Arabic" panose="02020603050405020304" pitchFamily="18" charset="-78"/>
              </a:rPr>
              <a:t>كان الطلب أكبر من الناتج فهذا يعني وجود فجوة تضخمية، وإذا كان العكس فتسمى فجوة انكماشية.</a:t>
            </a:r>
            <a:endParaRPr lang="fr-FR" sz="3200" dirty="0">
              <a:solidFill>
                <a:schemeClr val="bg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p:txBody>
      </p:sp>
      <p:sp>
        <p:nvSpPr>
          <p:cNvPr id="5" name="TextBox 26">
            <a:extLst>
              <a:ext uri="{FF2B5EF4-FFF2-40B4-BE49-F238E27FC236}">
                <a16:creationId xmlns:a16="http://schemas.microsoft.com/office/drawing/2014/main" xmlns="" id="{3F4585F9-9AF5-464B-A826-19AAA7DE2C73}"/>
              </a:ext>
            </a:extLst>
          </p:cNvPr>
          <p:cNvSpPr txBox="1"/>
          <p:nvPr/>
        </p:nvSpPr>
        <p:spPr>
          <a:xfrm>
            <a:off x="3222341" y="535370"/>
            <a:ext cx="6413376" cy="1323439"/>
          </a:xfrm>
          <a:prstGeom prst="rect">
            <a:avLst/>
          </a:prstGeom>
          <a:solidFill>
            <a:schemeClr val="accent1"/>
          </a:solidFill>
        </p:spPr>
        <p:txBody>
          <a:bodyPr wrap="square" rtlCol="0">
            <a:spAutoFit/>
          </a:bodyPr>
          <a:lstStyle/>
          <a:p>
            <a:pPr lvl="0" algn="ctr" rtl="1">
              <a:defRPr/>
            </a:pPr>
            <a:r>
              <a:rPr lang="ar-DZ" sz="4000" b="1" dirty="0"/>
              <a:t>معيار فائض الطلب " الفجوة التضخمية</a:t>
            </a:r>
            <a:r>
              <a:rPr lang="ar-DZ" sz="4000" b="1" dirty="0" smtClean="0"/>
              <a:t>"</a:t>
            </a:r>
            <a:endParaRPr kumimoji="0" lang="en-GB" sz="4000" b="1" i="0" u="none" strike="noStrike" kern="1200" cap="none" spc="0" normalizeH="0" baseline="0" noProof="0" dirty="0">
              <a:ln>
                <a:noFill/>
              </a:ln>
              <a:effectLst/>
              <a:uLnTx/>
              <a:uFillTx/>
              <a:latin typeface="Traditional Arabic" panose="02020603050405020304" pitchFamily="18" charset="-78"/>
              <a:ea typeface="Noto Sans" panose="020B0502040504020204" pitchFamily="34"/>
              <a:cs typeface="Traditional Arabic" panose="02020603050405020304" pitchFamily="18" charset="-78"/>
            </a:endParaRPr>
          </a:p>
        </p:txBody>
      </p:sp>
    </p:spTree>
    <p:extLst>
      <p:ext uri="{BB962C8B-B14F-4D97-AF65-F5344CB8AC3E}">
        <p14:creationId xmlns:p14="http://schemas.microsoft.com/office/powerpoint/2010/main" val="560061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9.4|0.2|0.3"/>
</p:tagLst>
</file>

<file path=ppt/tags/tag2.xml><?xml version="1.0" encoding="utf-8"?>
<p:tagLst xmlns:a="http://schemas.openxmlformats.org/drawingml/2006/main" xmlns:r="http://schemas.openxmlformats.org/officeDocument/2006/relationships" xmlns:p="http://schemas.openxmlformats.org/presentationml/2006/main">
  <p:tag name="TIMING" val="|0.5|10.7|2.8|7.2|6.4|2.8"/>
</p:tagLst>
</file>

<file path=ppt/tags/tag3.xml><?xml version="1.0" encoding="utf-8"?>
<p:tagLst xmlns:a="http://schemas.openxmlformats.org/drawingml/2006/main" xmlns:r="http://schemas.openxmlformats.org/officeDocument/2006/relationships" xmlns:p="http://schemas.openxmlformats.org/presentationml/2006/main">
  <p:tag name="TIMING" val="|0.5|4.8|45.5|1.2"/>
</p:tagLst>
</file>

<file path=ppt/tags/tag4.xml><?xml version="1.0" encoding="utf-8"?>
<p:tagLst xmlns:a="http://schemas.openxmlformats.org/drawingml/2006/main" xmlns:r="http://schemas.openxmlformats.org/officeDocument/2006/relationships" xmlns:p="http://schemas.openxmlformats.org/presentationml/2006/main">
  <p:tag name="TIMING" val="|0.5|4.8|45.5|1.2"/>
</p:tagLst>
</file>

<file path=ppt/tags/tag5.xml><?xml version="1.0" encoding="utf-8"?>
<p:tagLst xmlns:a="http://schemas.openxmlformats.org/drawingml/2006/main" xmlns:r="http://schemas.openxmlformats.org/officeDocument/2006/relationships" xmlns:p="http://schemas.openxmlformats.org/presentationml/2006/main">
  <p:tag name="TIMING" val="|0.4|0.9"/>
</p:tagLst>
</file>

<file path=ppt/tags/tag6.xml><?xml version="1.0" encoding="utf-8"?>
<p:tagLst xmlns:a="http://schemas.openxmlformats.org/drawingml/2006/main" xmlns:r="http://schemas.openxmlformats.org/officeDocument/2006/relationships" xmlns:p="http://schemas.openxmlformats.org/presentationml/2006/main">
  <p:tag name="TIMING" val="|0.5|4.8|45.5|1.2"/>
</p:tagLst>
</file>

<file path=ppt/theme/theme1.xml><?xml version="1.0" encoding="utf-8"?>
<a:theme xmlns:a="http://schemas.openxmlformats.org/drawingml/2006/main" name="Office Theme">
  <a:themeElements>
    <a:clrScheme name="Custom 5">
      <a:dk1>
        <a:srgbClr val="282F39"/>
      </a:dk1>
      <a:lt1>
        <a:srgbClr val="FFFFFF"/>
      </a:lt1>
      <a:dk2>
        <a:srgbClr val="000000"/>
      </a:dk2>
      <a:lt2>
        <a:srgbClr val="EEEEEE"/>
      </a:lt2>
      <a:accent1>
        <a:srgbClr val="C2C923"/>
      </a:accent1>
      <a:accent2>
        <a:srgbClr val="42AFB6"/>
      </a:accent2>
      <a:accent3>
        <a:srgbClr val="074D67"/>
      </a:accent3>
      <a:accent4>
        <a:srgbClr val="CB1B4A"/>
      </a:accent4>
      <a:accent5>
        <a:srgbClr val="FCB414"/>
      </a:accent5>
      <a:accent6>
        <a:srgbClr val="007A7D"/>
      </a:accent6>
      <a:hlink>
        <a:srgbClr val="1EB7EF"/>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34819</TotalTime>
  <Words>374</Words>
  <Application>Microsoft Office PowerPoint</Application>
  <PresentationFormat>Grand écran</PresentationFormat>
  <Paragraphs>55</Paragraphs>
  <Slides>9</Slides>
  <Notes>0</Notes>
  <HiddenSlides>0</HiddenSlides>
  <MMClips>0</MMClips>
  <ScaleCrop>false</ScaleCrop>
  <HeadingPairs>
    <vt:vector size="8" baseType="variant">
      <vt:variant>
        <vt:lpstr>Polices utilisées</vt:lpstr>
      </vt:variant>
      <vt:variant>
        <vt:i4>7</vt:i4>
      </vt:variant>
      <vt:variant>
        <vt:lpstr>Thème</vt:lpstr>
      </vt:variant>
      <vt:variant>
        <vt:i4>1</vt:i4>
      </vt:variant>
      <vt:variant>
        <vt:lpstr>Titres des diapositives</vt:lpstr>
      </vt:variant>
      <vt:variant>
        <vt:i4>9</vt:i4>
      </vt:variant>
      <vt:variant>
        <vt:lpstr>Diaporamas personnalisés</vt:lpstr>
      </vt:variant>
      <vt:variant>
        <vt:i4>1</vt:i4>
      </vt:variant>
    </vt:vector>
  </HeadingPairs>
  <TitlesOfParts>
    <vt:vector size="18" baseType="lpstr">
      <vt:lpstr>Arial</vt:lpstr>
      <vt:lpstr>Calibri</vt:lpstr>
      <vt:lpstr>Calibri Light</vt:lpstr>
      <vt:lpstr>Noto Sans</vt:lpstr>
      <vt:lpstr>Times New Roman</vt:lpstr>
      <vt:lpstr>Traditional Arabic</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Diaporama personnalisé 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Igor</dc:creator>
  <cp:lastModifiedBy>Utilisateur Windows</cp:lastModifiedBy>
  <cp:revision>1177</cp:revision>
  <dcterms:created xsi:type="dcterms:W3CDTF">2017-12-05T16:25:52Z</dcterms:created>
  <dcterms:modified xsi:type="dcterms:W3CDTF">2021-12-24T22:10:09Z</dcterms:modified>
</cp:coreProperties>
</file>