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4" r:id="rId2"/>
    <p:sldId id="257" r:id="rId3"/>
    <p:sldId id="308" r:id="rId4"/>
    <p:sldId id="303" r:id="rId5"/>
    <p:sldId id="357" r:id="rId6"/>
    <p:sldId id="428" r:id="rId7"/>
    <p:sldId id="401" r:id="rId8"/>
    <p:sldId id="399" r:id="rId9"/>
    <p:sldId id="429" r:id="rId10"/>
    <p:sldId id="422" r:id="rId11"/>
    <p:sldId id="430" r:id="rId12"/>
    <p:sldId id="400" r:id="rId13"/>
    <p:sldId id="405" r:id="rId14"/>
    <p:sldId id="424" r:id="rId15"/>
    <p:sldId id="406" r:id="rId16"/>
    <p:sldId id="394" r:id="rId17"/>
    <p:sldId id="409" r:id="rId18"/>
    <p:sldId id="411" r:id="rId19"/>
    <p:sldId id="425" r:id="rId20"/>
    <p:sldId id="427" r:id="rId21"/>
    <p:sldId id="412" r:id="rId22"/>
    <p:sldId id="413" r:id="rId23"/>
    <p:sldId id="414" r:id="rId24"/>
    <p:sldId id="417" r:id="rId25"/>
    <p:sldId id="418" r:id="rId26"/>
    <p:sldId id="421" r:id="rId27"/>
    <p:sldId id="431" r:id="rId28"/>
    <p:sldId id="345"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D6C"/>
    <a:srgbClr val="2A9D64"/>
    <a:srgbClr val="00B6F1"/>
    <a:srgbClr val="C60B0B"/>
    <a:srgbClr val="43ADF1"/>
    <a:srgbClr val="092E6D"/>
    <a:srgbClr val="6E7598"/>
    <a:srgbClr val="BF9C10"/>
    <a:srgbClr val="AF3976"/>
    <a:srgbClr val="0E7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719" autoAdjust="0"/>
    <p:restoredTop sz="94660"/>
  </p:normalViewPr>
  <p:slideViewPr>
    <p:cSldViewPr snapToGrid="0">
      <p:cViewPr varScale="1">
        <p:scale>
          <a:sx n="80" d="100"/>
          <a:sy n="80" d="100"/>
        </p:scale>
        <p:origin x="708"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84AB3-AC9E-4EA2-903E-6006D63512F7}"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fr-FR"/>
        </a:p>
      </dgm:t>
    </dgm:pt>
    <dgm:pt modelId="{26BD3607-E82C-4C0C-85DA-8236D77AF975}">
      <dgm:prSet phldrT="[Texte]" custT="1"/>
      <dgm:spPr>
        <a:solidFill>
          <a:schemeClr val="accent1">
            <a:lumMod val="75000"/>
          </a:schemeClr>
        </a:solidFill>
      </dgm:spPr>
      <dgm:t>
        <a:bodyPr/>
        <a:lstStyle/>
        <a:p>
          <a:r>
            <a:rPr lang="ar-DZ" sz="2000" b="1" dirty="0" smtClean="0">
              <a:latin typeface="Traditional Arabic" pitchFamily="18" charset="-78"/>
              <a:cs typeface="Traditional Arabic" pitchFamily="18" charset="-78"/>
            </a:rPr>
            <a:t>سياسات الادارة البرغماتية</a:t>
          </a:r>
          <a:endParaRPr lang="fr-FR" sz="2000" b="1" dirty="0">
            <a:latin typeface="Traditional Arabic" pitchFamily="18" charset="-78"/>
            <a:cs typeface="Traditional Arabic" pitchFamily="18" charset="-78"/>
          </a:endParaRPr>
        </a:p>
      </dgm:t>
    </dgm:pt>
    <dgm:pt modelId="{5FBC5B52-4A12-4DF8-9E53-04A74971CE40}" type="parTrans" cxnId="{BA3050CA-396A-42E3-9CBC-E4508DE098E6}">
      <dgm:prSet/>
      <dgm:spPr/>
      <dgm:t>
        <a:bodyPr/>
        <a:lstStyle/>
        <a:p>
          <a:endParaRPr lang="fr-FR"/>
        </a:p>
      </dgm:t>
    </dgm:pt>
    <dgm:pt modelId="{CA75C1C2-FD8F-4145-AAA3-D85F19232F44}" type="sibTrans" cxnId="{BA3050CA-396A-42E3-9CBC-E4508DE098E6}">
      <dgm:prSet/>
      <dgm:spPr/>
      <dgm:t>
        <a:bodyPr/>
        <a:lstStyle/>
        <a:p>
          <a:endParaRPr lang="fr-FR"/>
        </a:p>
      </dgm:t>
    </dgm:pt>
    <dgm:pt modelId="{BE8FCBC2-FBD8-4A2D-A251-D675715451CF}">
      <dgm:prSet phldrT="[Texte]"/>
      <dgm:spPr/>
      <dgm:t>
        <a:bodyPr/>
        <a:lstStyle/>
        <a:p>
          <a:pPr algn="r" rtl="1"/>
          <a:r>
            <a:rPr lang="ar-DZ" b="1" dirty="0" smtClean="0">
              <a:latin typeface="Traditional Arabic" pitchFamily="18" charset="-78"/>
              <a:cs typeface="Traditional Arabic" pitchFamily="18" charset="-78"/>
            </a:rPr>
            <a:t>وهي الادارة البرغماتية التي تسعى لتجنيد أكبر مجموعة من الموظفين مختلفي الثقافات ذوي الكفاءة العالية لتحقيق مايسمى بالمعرفة التنظيمية</a:t>
          </a:r>
          <a:endParaRPr lang="fr-FR" b="1" dirty="0">
            <a:latin typeface="Traditional Arabic" pitchFamily="18" charset="-78"/>
            <a:cs typeface="Traditional Arabic" pitchFamily="18" charset="-78"/>
          </a:endParaRPr>
        </a:p>
      </dgm:t>
    </dgm:pt>
    <dgm:pt modelId="{9033E3CA-BFFA-423D-AB10-5689360A674E}" type="parTrans" cxnId="{92920490-7C7D-43BE-A240-FFDC44A9254F}">
      <dgm:prSet/>
      <dgm:spPr/>
      <dgm:t>
        <a:bodyPr/>
        <a:lstStyle/>
        <a:p>
          <a:endParaRPr lang="fr-FR"/>
        </a:p>
      </dgm:t>
    </dgm:pt>
    <dgm:pt modelId="{7163D799-2ED9-498E-A3A8-783927FE448E}" type="sibTrans" cxnId="{92920490-7C7D-43BE-A240-FFDC44A9254F}">
      <dgm:prSet/>
      <dgm:spPr/>
      <dgm:t>
        <a:bodyPr/>
        <a:lstStyle/>
        <a:p>
          <a:endParaRPr lang="fr-FR"/>
        </a:p>
      </dgm:t>
    </dgm:pt>
    <dgm:pt modelId="{D75F8689-98EA-4972-BDA4-D0ABA6886460}">
      <dgm:prSet phldrT="[Texte]" custT="1"/>
      <dgm:spPr>
        <a:solidFill>
          <a:schemeClr val="accent1">
            <a:lumMod val="75000"/>
          </a:schemeClr>
        </a:solidFill>
      </dgm:spPr>
      <dgm:t>
        <a:bodyPr/>
        <a:lstStyle/>
        <a:p>
          <a:r>
            <a:rPr lang="ar-DZ" sz="2800" b="1" dirty="0" smtClean="0">
              <a:latin typeface="Traditional Arabic" pitchFamily="18" charset="-78"/>
              <a:cs typeface="Traditional Arabic" pitchFamily="18" charset="-78"/>
            </a:rPr>
            <a:t>بناء الوعي</a:t>
          </a:r>
          <a:endParaRPr lang="fr-FR" sz="2800" b="1" dirty="0">
            <a:latin typeface="Traditional Arabic" pitchFamily="18" charset="-78"/>
            <a:cs typeface="Traditional Arabic" pitchFamily="18" charset="-78"/>
          </a:endParaRPr>
        </a:p>
      </dgm:t>
    </dgm:pt>
    <dgm:pt modelId="{BDEA0B46-97DC-4486-BA4F-E5814F410528}" type="parTrans" cxnId="{C870FE32-4D03-4C72-9E01-3DBBDBA724DF}">
      <dgm:prSet/>
      <dgm:spPr/>
      <dgm:t>
        <a:bodyPr/>
        <a:lstStyle/>
        <a:p>
          <a:endParaRPr lang="fr-FR"/>
        </a:p>
      </dgm:t>
    </dgm:pt>
    <dgm:pt modelId="{D6930153-71FB-4309-AFB6-A22DBB59D8FC}" type="sibTrans" cxnId="{C870FE32-4D03-4C72-9E01-3DBBDBA724DF}">
      <dgm:prSet/>
      <dgm:spPr/>
      <dgm:t>
        <a:bodyPr/>
        <a:lstStyle/>
        <a:p>
          <a:endParaRPr lang="fr-FR"/>
        </a:p>
      </dgm:t>
    </dgm:pt>
    <dgm:pt modelId="{AAA8A660-293C-4254-B5C0-B571C9E17FCA}">
      <dgm:prSet phldrT="[Texte]"/>
      <dgm:spPr/>
      <dgm:t>
        <a:bodyPr/>
        <a:lstStyle/>
        <a:p>
          <a:pPr algn="r" rtl="1"/>
          <a:r>
            <a:rPr lang="ar-DZ" b="1" dirty="0" smtClean="0">
              <a:latin typeface="Traditional Arabic" pitchFamily="18" charset="-78"/>
              <a:cs typeface="Traditional Arabic" pitchFamily="18" charset="-78"/>
            </a:rPr>
            <a:t>ينطلق من وجود علاقة سلبية بين التنوع الثقافي والاداء حيث يمكن الاستفادة من الاختلافات الثقافية للوصول الى مايسمى التآزر الثقافي</a:t>
          </a:r>
          <a:endParaRPr lang="fr-FR" b="1" dirty="0">
            <a:latin typeface="Traditional Arabic" pitchFamily="18" charset="-78"/>
            <a:cs typeface="Traditional Arabic" pitchFamily="18" charset="-78"/>
          </a:endParaRPr>
        </a:p>
      </dgm:t>
    </dgm:pt>
    <dgm:pt modelId="{7CA8E5E2-816B-402E-8370-4BFB6C2265F3}" type="parTrans" cxnId="{F4A0A932-6821-48F1-86DB-F203E369E316}">
      <dgm:prSet/>
      <dgm:spPr/>
      <dgm:t>
        <a:bodyPr/>
        <a:lstStyle/>
        <a:p>
          <a:endParaRPr lang="fr-FR"/>
        </a:p>
      </dgm:t>
    </dgm:pt>
    <dgm:pt modelId="{3BDF9117-23E4-407A-AB1A-6C4DC716AC3B}" type="sibTrans" cxnId="{F4A0A932-6821-48F1-86DB-F203E369E316}">
      <dgm:prSet/>
      <dgm:spPr/>
      <dgm:t>
        <a:bodyPr/>
        <a:lstStyle/>
        <a:p>
          <a:endParaRPr lang="fr-FR"/>
        </a:p>
      </dgm:t>
    </dgm:pt>
    <dgm:pt modelId="{EB2EB73A-FC50-4515-A374-34C900E141B7}">
      <dgm:prSet phldrT="[Texte]" custT="1"/>
      <dgm:spPr>
        <a:solidFill>
          <a:schemeClr val="accent1">
            <a:lumMod val="75000"/>
          </a:schemeClr>
        </a:solidFill>
      </dgm:spPr>
      <dgm:t>
        <a:bodyPr/>
        <a:lstStyle/>
        <a:p>
          <a:r>
            <a:rPr lang="ar-DZ" sz="2800" b="1" dirty="0" smtClean="0">
              <a:latin typeface="Traditional Arabic" pitchFamily="18" charset="-78"/>
              <a:cs typeface="Traditional Arabic" pitchFamily="18" charset="-78"/>
            </a:rPr>
            <a:t>برامج</a:t>
          </a:r>
          <a:r>
            <a:rPr lang="ar-DZ" sz="2000" b="1" dirty="0" smtClean="0">
              <a:latin typeface="Traditional Arabic" pitchFamily="18" charset="-78"/>
              <a:cs typeface="Traditional Arabic" pitchFamily="18" charset="-78"/>
            </a:rPr>
            <a:t> ا</a:t>
          </a:r>
          <a:r>
            <a:rPr lang="ar-DZ" sz="2400" b="1" dirty="0" smtClean="0">
              <a:latin typeface="Traditional Arabic" pitchFamily="18" charset="-78"/>
              <a:cs typeface="Traditional Arabic" pitchFamily="18" charset="-78"/>
            </a:rPr>
            <a:t>لتوظيف</a:t>
          </a:r>
          <a:endParaRPr lang="fr-FR" sz="2000" b="1" dirty="0">
            <a:latin typeface="Traditional Arabic" pitchFamily="18" charset="-78"/>
            <a:cs typeface="Traditional Arabic" pitchFamily="18" charset="-78"/>
          </a:endParaRPr>
        </a:p>
      </dgm:t>
    </dgm:pt>
    <dgm:pt modelId="{F72810F7-921B-4380-AFE9-F340FA1435BB}" type="parTrans" cxnId="{228D7296-CFB0-4456-BE99-FB1F33DE8C68}">
      <dgm:prSet/>
      <dgm:spPr/>
      <dgm:t>
        <a:bodyPr/>
        <a:lstStyle/>
        <a:p>
          <a:endParaRPr lang="fr-FR"/>
        </a:p>
      </dgm:t>
    </dgm:pt>
    <dgm:pt modelId="{97D00EED-9145-4304-918F-B67F070511CA}" type="sibTrans" cxnId="{228D7296-CFB0-4456-BE99-FB1F33DE8C68}">
      <dgm:prSet/>
      <dgm:spPr/>
      <dgm:t>
        <a:bodyPr/>
        <a:lstStyle/>
        <a:p>
          <a:endParaRPr lang="fr-FR"/>
        </a:p>
      </dgm:t>
    </dgm:pt>
    <dgm:pt modelId="{E20452C0-A702-4A12-A592-2DF6AFA94381}">
      <dgm:prSet phldrT="[Texte]"/>
      <dgm:spPr/>
      <dgm:t>
        <a:bodyPr/>
        <a:lstStyle/>
        <a:p>
          <a:pPr algn="r" rtl="1"/>
          <a:r>
            <a:rPr lang="ar-DZ" b="1" dirty="0" smtClean="0">
              <a:latin typeface="Traditional Arabic" pitchFamily="18" charset="-78"/>
              <a:cs typeface="Traditional Arabic" pitchFamily="18" charset="-78"/>
            </a:rPr>
            <a:t>إذا </a:t>
          </a:r>
          <a:r>
            <a:rPr lang="ar-DZ" b="1" dirty="0" smtClean="0">
              <a:latin typeface="Traditional Arabic" pitchFamily="18" charset="-78"/>
              <a:cs typeface="Traditional Arabic" pitchFamily="18" charset="-78"/>
            </a:rPr>
            <a:t>ان </a:t>
          </a:r>
          <a:r>
            <a:rPr lang="ar-DZ" b="1" dirty="0" smtClean="0">
              <a:latin typeface="Traditional Arabic" pitchFamily="18" charset="-78"/>
              <a:cs typeface="Traditional Arabic" pitchFamily="18" charset="-78"/>
            </a:rPr>
            <a:t>المنظمة تسعى لإدارة التعدد بوصفه عملية شاملة تتضمن  تجنيد كل الموارد البشرية اللازمة لذلك </a:t>
          </a:r>
          <a:r>
            <a:rPr lang="ar-DZ" dirty="0" smtClean="0"/>
            <a:t>.</a:t>
          </a:r>
          <a:endParaRPr lang="fr-FR" dirty="0"/>
        </a:p>
      </dgm:t>
    </dgm:pt>
    <dgm:pt modelId="{9C252132-67B8-439D-920A-8DC523861010}" type="parTrans" cxnId="{AD4FB8D1-94A6-4EE6-9F6D-E73ACBF6E7D2}">
      <dgm:prSet/>
      <dgm:spPr/>
      <dgm:t>
        <a:bodyPr/>
        <a:lstStyle/>
        <a:p>
          <a:endParaRPr lang="fr-FR"/>
        </a:p>
      </dgm:t>
    </dgm:pt>
    <dgm:pt modelId="{EE77315F-DE6F-48BE-9FF7-B630B4B27E2B}" type="sibTrans" cxnId="{AD4FB8D1-94A6-4EE6-9F6D-E73ACBF6E7D2}">
      <dgm:prSet/>
      <dgm:spPr/>
      <dgm:t>
        <a:bodyPr/>
        <a:lstStyle/>
        <a:p>
          <a:endParaRPr lang="fr-FR"/>
        </a:p>
      </dgm:t>
    </dgm:pt>
    <dgm:pt modelId="{D1FF26B3-B709-4941-AA8C-51CCDC93FC43}" type="pres">
      <dgm:prSet presAssocID="{44984AB3-AC9E-4EA2-903E-6006D63512F7}" presName="Name0" presStyleCnt="0">
        <dgm:presLayoutVars>
          <dgm:dir/>
          <dgm:animLvl val="lvl"/>
          <dgm:resizeHandles val="exact"/>
        </dgm:presLayoutVars>
      </dgm:prSet>
      <dgm:spPr/>
      <dgm:t>
        <a:bodyPr/>
        <a:lstStyle/>
        <a:p>
          <a:endParaRPr lang="fr-FR"/>
        </a:p>
      </dgm:t>
    </dgm:pt>
    <dgm:pt modelId="{A28AACD3-ED6A-4505-9D15-0A0AE33141F7}" type="pres">
      <dgm:prSet presAssocID="{26BD3607-E82C-4C0C-85DA-8236D77AF975}" presName="composite" presStyleCnt="0"/>
      <dgm:spPr/>
    </dgm:pt>
    <dgm:pt modelId="{448BAD22-F171-4047-9086-DA6D26000968}" type="pres">
      <dgm:prSet presAssocID="{26BD3607-E82C-4C0C-85DA-8236D77AF975}" presName="parTx" presStyleLbl="alignNode1" presStyleIdx="0" presStyleCnt="3" custLinFactNeighborY="-15269">
        <dgm:presLayoutVars>
          <dgm:chMax val="0"/>
          <dgm:chPref val="0"/>
          <dgm:bulletEnabled val="1"/>
        </dgm:presLayoutVars>
      </dgm:prSet>
      <dgm:spPr/>
      <dgm:t>
        <a:bodyPr/>
        <a:lstStyle/>
        <a:p>
          <a:endParaRPr lang="fr-FR"/>
        </a:p>
      </dgm:t>
    </dgm:pt>
    <dgm:pt modelId="{479D2A5B-5AA5-4A40-A999-30ED05CB60FD}" type="pres">
      <dgm:prSet presAssocID="{26BD3607-E82C-4C0C-85DA-8236D77AF975}" presName="desTx" presStyleLbl="alignAccFollowNode1" presStyleIdx="0" presStyleCnt="3" custScaleX="103317">
        <dgm:presLayoutVars>
          <dgm:bulletEnabled val="1"/>
        </dgm:presLayoutVars>
      </dgm:prSet>
      <dgm:spPr/>
      <dgm:t>
        <a:bodyPr/>
        <a:lstStyle/>
        <a:p>
          <a:endParaRPr lang="fr-FR"/>
        </a:p>
      </dgm:t>
    </dgm:pt>
    <dgm:pt modelId="{EEA0C19F-FCA1-4FAC-A8C2-90668E077AAC}" type="pres">
      <dgm:prSet presAssocID="{CA75C1C2-FD8F-4145-AAA3-D85F19232F44}" presName="space" presStyleCnt="0"/>
      <dgm:spPr/>
    </dgm:pt>
    <dgm:pt modelId="{09FB19A1-44D6-4BC4-AEAD-9453449FA6DE}" type="pres">
      <dgm:prSet presAssocID="{D75F8689-98EA-4972-BDA4-D0ABA6886460}" presName="composite" presStyleCnt="0"/>
      <dgm:spPr/>
    </dgm:pt>
    <dgm:pt modelId="{9E544882-8D04-4300-9FDF-9DCCBF24FB85}" type="pres">
      <dgm:prSet presAssocID="{D75F8689-98EA-4972-BDA4-D0ABA6886460}" presName="parTx" presStyleLbl="alignNode1" presStyleIdx="1" presStyleCnt="3" custLinFactNeighborY="-19210">
        <dgm:presLayoutVars>
          <dgm:chMax val="0"/>
          <dgm:chPref val="0"/>
          <dgm:bulletEnabled val="1"/>
        </dgm:presLayoutVars>
      </dgm:prSet>
      <dgm:spPr/>
      <dgm:t>
        <a:bodyPr/>
        <a:lstStyle/>
        <a:p>
          <a:endParaRPr lang="fr-FR"/>
        </a:p>
      </dgm:t>
    </dgm:pt>
    <dgm:pt modelId="{E4CBF275-3B38-4038-AE33-2F20590D30B4}" type="pres">
      <dgm:prSet presAssocID="{D75F8689-98EA-4972-BDA4-D0ABA6886460}" presName="desTx" presStyleLbl="alignAccFollowNode1" presStyleIdx="1" presStyleCnt="3">
        <dgm:presLayoutVars>
          <dgm:bulletEnabled val="1"/>
        </dgm:presLayoutVars>
      </dgm:prSet>
      <dgm:spPr/>
      <dgm:t>
        <a:bodyPr/>
        <a:lstStyle/>
        <a:p>
          <a:endParaRPr lang="fr-FR"/>
        </a:p>
      </dgm:t>
    </dgm:pt>
    <dgm:pt modelId="{BAB1579D-2CA4-419F-B203-F370CDB9DC4B}" type="pres">
      <dgm:prSet presAssocID="{D6930153-71FB-4309-AFB6-A22DBB59D8FC}" presName="space" presStyleCnt="0"/>
      <dgm:spPr/>
    </dgm:pt>
    <dgm:pt modelId="{4CB2659F-B450-40A7-880D-BBFF099F6E36}" type="pres">
      <dgm:prSet presAssocID="{EB2EB73A-FC50-4515-A374-34C900E141B7}" presName="composite" presStyleCnt="0"/>
      <dgm:spPr/>
    </dgm:pt>
    <dgm:pt modelId="{631CD757-0D3E-42D7-B8AE-BA0BBF8EEB63}" type="pres">
      <dgm:prSet presAssocID="{EB2EB73A-FC50-4515-A374-34C900E141B7}" presName="parTx" presStyleLbl="alignNode1" presStyleIdx="2" presStyleCnt="3" custLinFactNeighborX="-3816" custLinFactNeighborY="-21131">
        <dgm:presLayoutVars>
          <dgm:chMax val="0"/>
          <dgm:chPref val="0"/>
          <dgm:bulletEnabled val="1"/>
        </dgm:presLayoutVars>
      </dgm:prSet>
      <dgm:spPr/>
      <dgm:t>
        <a:bodyPr/>
        <a:lstStyle/>
        <a:p>
          <a:endParaRPr lang="fr-FR"/>
        </a:p>
      </dgm:t>
    </dgm:pt>
    <dgm:pt modelId="{48C93182-9EE5-474B-A7B7-9CB09CDC5C7A}" type="pres">
      <dgm:prSet presAssocID="{EB2EB73A-FC50-4515-A374-34C900E141B7}" presName="desTx" presStyleLbl="alignAccFollowNode1" presStyleIdx="2" presStyleCnt="3" custLinFactNeighborX="-3816">
        <dgm:presLayoutVars>
          <dgm:bulletEnabled val="1"/>
        </dgm:presLayoutVars>
      </dgm:prSet>
      <dgm:spPr/>
      <dgm:t>
        <a:bodyPr/>
        <a:lstStyle/>
        <a:p>
          <a:endParaRPr lang="fr-FR"/>
        </a:p>
      </dgm:t>
    </dgm:pt>
  </dgm:ptLst>
  <dgm:cxnLst>
    <dgm:cxn modelId="{CF662C86-8047-4B9B-AA71-7A94D428C93A}" type="presOf" srcId="{BE8FCBC2-FBD8-4A2D-A251-D675715451CF}" destId="{479D2A5B-5AA5-4A40-A999-30ED05CB60FD}" srcOrd="0" destOrd="0" presId="urn:microsoft.com/office/officeart/2005/8/layout/hList1"/>
    <dgm:cxn modelId="{AD4FB8D1-94A6-4EE6-9F6D-E73ACBF6E7D2}" srcId="{EB2EB73A-FC50-4515-A374-34C900E141B7}" destId="{E20452C0-A702-4A12-A592-2DF6AFA94381}" srcOrd="0" destOrd="0" parTransId="{9C252132-67B8-439D-920A-8DC523861010}" sibTransId="{EE77315F-DE6F-48BE-9FF7-B630B4B27E2B}"/>
    <dgm:cxn modelId="{1A10DB82-C307-45AE-9B96-60BA3CC79262}" type="presOf" srcId="{EB2EB73A-FC50-4515-A374-34C900E141B7}" destId="{631CD757-0D3E-42D7-B8AE-BA0BBF8EEB63}" srcOrd="0" destOrd="0" presId="urn:microsoft.com/office/officeart/2005/8/layout/hList1"/>
    <dgm:cxn modelId="{C870FE32-4D03-4C72-9E01-3DBBDBA724DF}" srcId="{44984AB3-AC9E-4EA2-903E-6006D63512F7}" destId="{D75F8689-98EA-4972-BDA4-D0ABA6886460}" srcOrd="1" destOrd="0" parTransId="{BDEA0B46-97DC-4486-BA4F-E5814F410528}" sibTransId="{D6930153-71FB-4309-AFB6-A22DBB59D8FC}"/>
    <dgm:cxn modelId="{92920490-7C7D-43BE-A240-FFDC44A9254F}" srcId="{26BD3607-E82C-4C0C-85DA-8236D77AF975}" destId="{BE8FCBC2-FBD8-4A2D-A251-D675715451CF}" srcOrd="0" destOrd="0" parTransId="{9033E3CA-BFFA-423D-AB10-5689360A674E}" sibTransId="{7163D799-2ED9-498E-A3A8-783927FE448E}"/>
    <dgm:cxn modelId="{AA51D8CF-4C22-4621-914B-5234A1C2DB2E}" type="presOf" srcId="{26BD3607-E82C-4C0C-85DA-8236D77AF975}" destId="{448BAD22-F171-4047-9086-DA6D26000968}" srcOrd="0" destOrd="0" presId="urn:microsoft.com/office/officeart/2005/8/layout/hList1"/>
    <dgm:cxn modelId="{A70A1B5B-B9E9-4C0E-B9E8-74653A9482FD}" type="presOf" srcId="{D75F8689-98EA-4972-BDA4-D0ABA6886460}" destId="{9E544882-8D04-4300-9FDF-9DCCBF24FB85}" srcOrd="0" destOrd="0" presId="urn:microsoft.com/office/officeart/2005/8/layout/hList1"/>
    <dgm:cxn modelId="{2A458360-3BBA-4708-9CE4-E930C9EF822B}" type="presOf" srcId="{E20452C0-A702-4A12-A592-2DF6AFA94381}" destId="{48C93182-9EE5-474B-A7B7-9CB09CDC5C7A}" srcOrd="0" destOrd="0" presId="urn:microsoft.com/office/officeart/2005/8/layout/hList1"/>
    <dgm:cxn modelId="{F4A0A932-6821-48F1-86DB-F203E369E316}" srcId="{D75F8689-98EA-4972-BDA4-D0ABA6886460}" destId="{AAA8A660-293C-4254-B5C0-B571C9E17FCA}" srcOrd="0" destOrd="0" parTransId="{7CA8E5E2-816B-402E-8370-4BFB6C2265F3}" sibTransId="{3BDF9117-23E4-407A-AB1A-6C4DC716AC3B}"/>
    <dgm:cxn modelId="{CFD057AE-DFD6-4F1A-8FC5-DE0E217F64AE}" type="presOf" srcId="{44984AB3-AC9E-4EA2-903E-6006D63512F7}" destId="{D1FF26B3-B709-4941-AA8C-51CCDC93FC43}" srcOrd="0" destOrd="0" presId="urn:microsoft.com/office/officeart/2005/8/layout/hList1"/>
    <dgm:cxn modelId="{BA3050CA-396A-42E3-9CBC-E4508DE098E6}" srcId="{44984AB3-AC9E-4EA2-903E-6006D63512F7}" destId="{26BD3607-E82C-4C0C-85DA-8236D77AF975}" srcOrd="0" destOrd="0" parTransId="{5FBC5B52-4A12-4DF8-9E53-04A74971CE40}" sibTransId="{CA75C1C2-FD8F-4145-AAA3-D85F19232F44}"/>
    <dgm:cxn modelId="{FB3EEE7A-E500-4B41-964A-679E4E8AC944}" type="presOf" srcId="{AAA8A660-293C-4254-B5C0-B571C9E17FCA}" destId="{E4CBF275-3B38-4038-AE33-2F20590D30B4}" srcOrd="0" destOrd="0" presId="urn:microsoft.com/office/officeart/2005/8/layout/hList1"/>
    <dgm:cxn modelId="{228D7296-CFB0-4456-BE99-FB1F33DE8C68}" srcId="{44984AB3-AC9E-4EA2-903E-6006D63512F7}" destId="{EB2EB73A-FC50-4515-A374-34C900E141B7}" srcOrd="2" destOrd="0" parTransId="{F72810F7-921B-4380-AFE9-F340FA1435BB}" sibTransId="{97D00EED-9145-4304-918F-B67F070511CA}"/>
    <dgm:cxn modelId="{DB7E094D-46BD-4361-A362-2B6DDA7E4285}" type="presParOf" srcId="{D1FF26B3-B709-4941-AA8C-51CCDC93FC43}" destId="{A28AACD3-ED6A-4505-9D15-0A0AE33141F7}" srcOrd="0" destOrd="0" presId="urn:microsoft.com/office/officeart/2005/8/layout/hList1"/>
    <dgm:cxn modelId="{B62EA051-6F60-474D-99F3-09D6B93E89F3}" type="presParOf" srcId="{A28AACD3-ED6A-4505-9D15-0A0AE33141F7}" destId="{448BAD22-F171-4047-9086-DA6D26000968}" srcOrd="0" destOrd="0" presId="urn:microsoft.com/office/officeart/2005/8/layout/hList1"/>
    <dgm:cxn modelId="{285379BB-11AF-460C-9D16-71FD493A464E}" type="presParOf" srcId="{A28AACD3-ED6A-4505-9D15-0A0AE33141F7}" destId="{479D2A5B-5AA5-4A40-A999-30ED05CB60FD}" srcOrd="1" destOrd="0" presId="urn:microsoft.com/office/officeart/2005/8/layout/hList1"/>
    <dgm:cxn modelId="{67FB71A7-43E2-4393-9CDD-A47F39B483F5}" type="presParOf" srcId="{D1FF26B3-B709-4941-AA8C-51CCDC93FC43}" destId="{EEA0C19F-FCA1-4FAC-A8C2-90668E077AAC}" srcOrd="1" destOrd="0" presId="urn:microsoft.com/office/officeart/2005/8/layout/hList1"/>
    <dgm:cxn modelId="{8262F8F0-D4A2-42AA-9670-BF86E9E842D1}" type="presParOf" srcId="{D1FF26B3-B709-4941-AA8C-51CCDC93FC43}" destId="{09FB19A1-44D6-4BC4-AEAD-9453449FA6DE}" srcOrd="2" destOrd="0" presId="urn:microsoft.com/office/officeart/2005/8/layout/hList1"/>
    <dgm:cxn modelId="{D6DEE4FB-8D55-43F2-B772-C99FC2A6011E}" type="presParOf" srcId="{09FB19A1-44D6-4BC4-AEAD-9453449FA6DE}" destId="{9E544882-8D04-4300-9FDF-9DCCBF24FB85}" srcOrd="0" destOrd="0" presId="urn:microsoft.com/office/officeart/2005/8/layout/hList1"/>
    <dgm:cxn modelId="{3A1539C3-16C5-47AC-B0A9-9DC5FC629B39}" type="presParOf" srcId="{09FB19A1-44D6-4BC4-AEAD-9453449FA6DE}" destId="{E4CBF275-3B38-4038-AE33-2F20590D30B4}" srcOrd="1" destOrd="0" presId="urn:microsoft.com/office/officeart/2005/8/layout/hList1"/>
    <dgm:cxn modelId="{38984BB7-C6B1-4377-8BC9-977739D7E313}" type="presParOf" srcId="{D1FF26B3-B709-4941-AA8C-51CCDC93FC43}" destId="{BAB1579D-2CA4-419F-B203-F370CDB9DC4B}" srcOrd="3" destOrd="0" presId="urn:microsoft.com/office/officeart/2005/8/layout/hList1"/>
    <dgm:cxn modelId="{4785ADF8-4CAA-44DF-8BF1-E8BA51D63A13}" type="presParOf" srcId="{D1FF26B3-B709-4941-AA8C-51CCDC93FC43}" destId="{4CB2659F-B450-40A7-880D-BBFF099F6E36}" srcOrd="4" destOrd="0" presId="urn:microsoft.com/office/officeart/2005/8/layout/hList1"/>
    <dgm:cxn modelId="{66814BFB-1D99-4E23-9B89-DC0F43F48E66}" type="presParOf" srcId="{4CB2659F-B450-40A7-880D-BBFF099F6E36}" destId="{631CD757-0D3E-42D7-B8AE-BA0BBF8EEB63}" srcOrd="0" destOrd="0" presId="urn:microsoft.com/office/officeart/2005/8/layout/hList1"/>
    <dgm:cxn modelId="{6D8C3149-E544-4474-BBBB-FAF7D365D6E7}" type="presParOf" srcId="{4CB2659F-B450-40A7-880D-BBFF099F6E36}" destId="{48C93182-9EE5-474B-A7B7-9CB09CDC5C7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900816-3F21-4598-9B89-096229B079D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5E928EC2-4D75-4169-B66A-7B9052A9956F}">
      <dgm:prSet phldrT="[Texte]"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ar-DZ" sz="2400" b="1" dirty="0" smtClean="0">
              <a:solidFill>
                <a:schemeClr val="tx1"/>
              </a:solidFill>
              <a:latin typeface="Traditional Arabic" pitchFamily="18" charset="-78"/>
              <a:cs typeface="Traditional Arabic" pitchFamily="18" charset="-78"/>
            </a:rPr>
            <a:t>اعلى مستوى</a:t>
          </a:r>
          <a:endParaRPr lang="fr-FR" sz="2000" b="1" dirty="0">
            <a:solidFill>
              <a:schemeClr val="tx1"/>
            </a:solidFill>
            <a:latin typeface="Traditional Arabic" pitchFamily="18" charset="-78"/>
            <a:cs typeface="Traditional Arabic" pitchFamily="18" charset="-78"/>
          </a:endParaRPr>
        </a:p>
      </dgm:t>
    </dgm:pt>
    <dgm:pt modelId="{79BF59F5-818E-40D9-B322-CA3B777D83C2}" type="parTrans" cxnId="{5C0148D8-A537-4F79-BAFD-0CA2AE55CA85}">
      <dgm:prSet/>
      <dgm:spPr/>
      <dgm:t>
        <a:bodyPr/>
        <a:lstStyle/>
        <a:p>
          <a:endParaRPr lang="fr-FR"/>
        </a:p>
      </dgm:t>
    </dgm:pt>
    <dgm:pt modelId="{1A0F71A6-7AB3-4D4A-99C2-C8ED4E70FB2B}" type="sibTrans" cxnId="{5C0148D8-A537-4F79-BAFD-0CA2AE55CA85}">
      <dgm:prSet/>
      <dgm:spPr/>
      <dgm:t>
        <a:bodyPr/>
        <a:lstStyle/>
        <a:p>
          <a:endParaRPr lang="fr-FR"/>
        </a:p>
      </dgm:t>
    </dgm:pt>
    <dgm:pt modelId="{E028FF0D-8703-4D76-9FF0-D1510BD8E4BE}">
      <dgm:prSet phldrT="[Texte]"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r" rtl="1"/>
          <a:r>
            <a:rPr lang="fr-FR" sz="2000" b="1" dirty="0" smtClean="0">
              <a:latin typeface="Traditional Arabic" pitchFamily="18" charset="-78"/>
              <a:cs typeface="Traditional Arabic" pitchFamily="18" charset="-78"/>
            </a:rPr>
            <a:t> </a:t>
          </a:r>
          <a:r>
            <a:rPr lang="ar-DZ" sz="2000" b="1" dirty="0" smtClean="0">
              <a:latin typeface="Traditional Arabic" pitchFamily="18" charset="-78"/>
              <a:cs typeface="Traditional Arabic" pitchFamily="18" charset="-78"/>
            </a:rPr>
            <a:t> </a:t>
          </a:r>
          <a:r>
            <a:rPr lang="ar-DZ" sz="2000" b="1" dirty="0" err="1" smtClean="0">
              <a:latin typeface="Traditional Arabic" pitchFamily="18" charset="-78"/>
              <a:cs typeface="Traditional Arabic" pitchFamily="18" charset="-78"/>
            </a:rPr>
            <a:t>ا</a:t>
          </a:r>
          <a:r>
            <a:rPr lang="ar-DZ" sz="2400" b="1" i="1" u="sng" dirty="0" err="1" smtClean="0">
              <a:latin typeface="Traditional Arabic" pitchFamily="18" charset="-78"/>
              <a:cs typeface="Traditional Arabic" pitchFamily="18" charset="-78"/>
            </a:rPr>
            <a:t>لتكامل </a:t>
          </a:r>
          <a:r>
            <a:rPr lang="ar-DZ" sz="2000" b="1" dirty="0" smtClean="0">
              <a:latin typeface="Traditional Arabic" pitchFamily="18" charset="-78"/>
              <a:cs typeface="Traditional Arabic" pitchFamily="18" charset="-78"/>
            </a:rPr>
            <a:t>:سلوك متعدد الثقافات بحيث تقوم المنظمة بجعل التنوع والاختلافات تتكامل إدراكيا وسلوكيا والتعامل معها كحقيقة وواقع</a:t>
          </a:r>
          <a:endParaRPr lang="fr-FR" sz="2000" b="1" dirty="0">
            <a:latin typeface="Traditional Arabic" pitchFamily="18" charset="-78"/>
            <a:cs typeface="Traditional Arabic" pitchFamily="18" charset="-78"/>
          </a:endParaRPr>
        </a:p>
      </dgm:t>
    </dgm:pt>
    <dgm:pt modelId="{EC1AD7CF-D07C-4DC3-93A4-6EF2DE8AE89B}" type="parTrans" cxnId="{B1523635-43F9-4261-896B-6355AEA3E4CA}">
      <dgm:prSet/>
      <dgm:spPr/>
      <dgm:t>
        <a:bodyPr/>
        <a:lstStyle/>
        <a:p>
          <a:endParaRPr lang="fr-FR"/>
        </a:p>
      </dgm:t>
    </dgm:pt>
    <dgm:pt modelId="{8A2D7E7F-4222-4CE3-8F1B-039830587F6C}" type="sibTrans" cxnId="{B1523635-43F9-4261-896B-6355AEA3E4CA}">
      <dgm:prSet/>
      <dgm:spPr/>
      <dgm:t>
        <a:bodyPr/>
        <a:lstStyle/>
        <a:p>
          <a:endParaRPr lang="fr-FR"/>
        </a:p>
      </dgm:t>
    </dgm:pt>
    <dgm:pt modelId="{5CCFE3CF-2923-4DF8-AF90-86FC568EF890}">
      <dgm:prSet phldrT="[Texte]" phldr="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endParaRPr lang="fr-FR" sz="1400"/>
        </a:p>
      </dgm:t>
    </dgm:pt>
    <dgm:pt modelId="{EF99998E-3A01-4172-94D5-244012036AEF}" type="parTrans" cxnId="{7D9CCD60-A2A7-462C-B087-ECC7783EF529}">
      <dgm:prSet/>
      <dgm:spPr/>
      <dgm:t>
        <a:bodyPr/>
        <a:lstStyle/>
        <a:p>
          <a:endParaRPr lang="fr-FR"/>
        </a:p>
      </dgm:t>
    </dgm:pt>
    <dgm:pt modelId="{24295610-718C-4275-802F-6AB3CEAE0299}" type="sibTrans" cxnId="{7D9CCD60-A2A7-462C-B087-ECC7783EF529}">
      <dgm:prSet/>
      <dgm:spPr/>
      <dgm:t>
        <a:bodyPr/>
        <a:lstStyle/>
        <a:p>
          <a:endParaRPr lang="fr-FR"/>
        </a:p>
      </dgm:t>
    </dgm:pt>
    <dgm:pt modelId="{D017D903-26FF-4618-B861-583BEE97C893}">
      <dgm:prSet phldrT="[Texte]" phldr="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fr-FR" dirty="0"/>
        </a:p>
      </dgm:t>
    </dgm:pt>
    <dgm:pt modelId="{8AFBE60C-A4C6-4B7B-B49C-76FB6A9FFFC2}" type="parTrans" cxnId="{D0B5BAB1-6A62-4960-BFA2-F923D8D575B6}">
      <dgm:prSet/>
      <dgm:spPr/>
      <dgm:t>
        <a:bodyPr/>
        <a:lstStyle/>
        <a:p>
          <a:endParaRPr lang="fr-FR"/>
        </a:p>
      </dgm:t>
    </dgm:pt>
    <dgm:pt modelId="{D360DCFA-B4E9-46FF-95C2-754097D30B21}" type="sibTrans" cxnId="{D0B5BAB1-6A62-4960-BFA2-F923D8D575B6}">
      <dgm:prSet/>
      <dgm:spPr/>
      <dgm:t>
        <a:bodyPr/>
        <a:lstStyle/>
        <a:p>
          <a:endParaRPr lang="fr-FR"/>
        </a:p>
      </dgm:t>
    </dgm:pt>
    <dgm:pt modelId="{72E6DFAC-BD8D-4750-B25F-3FCA1910FE84}">
      <dgm:prSet phldrT="[Texte]"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r" rtl="1"/>
          <a:r>
            <a:rPr lang="ar-DZ" sz="2400" b="1" i="1" u="sng" dirty="0" smtClean="0">
              <a:latin typeface="Traditional Arabic" pitchFamily="18" charset="-78"/>
              <a:cs typeface="Traditional Arabic" pitchFamily="18" charset="-78"/>
            </a:rPr>
            <a:t>التكييف: </a:t>
          </a:r>
          <a:r>
            <a:rPr lang="ar-DZ" sz="2400" b="1" dirty="0" smtClean="0">
              <a:latin typeface="Traditional Arabic" pitchFamily="18" charset="-78"/>
              <a:cs typeface="Traditional Arabic" pitchFamily="18" charset="-78"/>
            </a:rPr>
            <a:t>القدرة على التبني والتعامل مع الثقافات الاخرى </a:t>
          </a:r>
          <a:endParaRPr lang="fr-FR" sz="2400" b="1" dirty="0">
            <a:latin typeface="Traditional Arabic" pitchFamily="18" charset="-78"/>
            <a:cs typeface="Traditional Arabic" pitchFamily="18" charset="-78"/>
          </a:endParaRPr>
        </a:p>
      </dgm:t>
    </dgm:pt>
    <dgm:pt modelId="{389A7E06-FAAF-4F6A-A84F-45E9023F15F0}" type="parTrans" cxnId="{2A281973-5713-487F-812F-69BB57CB1977}">
      <dgm:prSet/>
      <dgm:spPr/>
      <dgm:t>
        <a:bodyPr/>
        <a:lstStyle/>
        <a:p>
          <a:endParaRPr lang="fr-FR"/>
        </a:p>
      </dgm:t>
    </dgm:pt>
    <dgm:pt modelId="{D10E810E-F221-4562-8D64-17A4DE1AB0A3}" type="sibTrans" cxnId="{2A281973-5713-487F-812F-69BB57CB1977}">
      <dgm:prSet/>
      <dgm:spPr/>
      <dgm:t>
        <a:bodyPr/>
        <a:lstStyle/>
        <a:p>
          <a:endParaRPr lang="fr-FR"/>
        </a:p>
      </dgm:t>
    </dgm:pt>
    <dgm:pt modelId="{509DFEB8-0FEE-4C47-BA50-8C62273ABCF2}">
      <dgm:prSet phldrT="[Texte]" phldr="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endParaRPr lang="fr-FR" sz="1200" dirty="0"/>
        </a:p>
      </dgm:t>
    </dgm:pt>
    <dgm:pt modelId="{8AC50A26-7C02-40E0-8CF4-B2957509317C}" type="parTrans" cxnId="{2078400F-8890-4EC8-8EE1-08A7CE760766}">
      <dgm:prSet/>
      <dgm:spPr/>
      <dgm:t>
        <a:bodyPr/>
        <a:lstStyle/>
        <a:p>
          <a:endParaRPr lang="fr-FR"/>
        </a:p>
      </dgm:t>
    </dgm:pt>
    <dgm:pt modelId="{A065FAD9-6836-4498-9BF8-2F776FD24E49}" type="sibTrans" cxnId="{2078400F-8890-4EC8-8EE1-08A7CE760766}">
      <dgm:prSet/>
      <dgm:spPr/>
      <dgm:t>
        <a:bodyPr/>
        <a:lstStyle/>
        <a:p>
          <a:endParaRPr lang="fr-FR"/>
        </a:p>
      </dgm:t>
    </dgm:pt>
    <dgm:pt modelId="{5358A2F8-B2CA-4F88-8C13-656860F46CE9}">
      <dgm:prSet phldrT="[Texte]"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pPr>
          <a:r>
            <a:rPr lang="ar-DZ" sz="2400" b="1" dirty="0" smtClean="0">
              <a:solidFill>
                <a:schemeClr val="tx1"/>
              </a:solidFill>
              <a:latin typeface="Traditional Arabic" pitchFamily="18" charset="-78"/>
              <a:cs typeface="Traditional Arabic" pitchFamily="18" charset="-78"/>
            </a:rPr>
            <a:t>الوعي</a:t>
          </a:r>
          <a:endParaRPr lang="fr-FR" sz="2400" b="1" dirty="0" smtClean="0">
            <a:solidFill>
              <a:schemeClr val="tx1"/>
            </a:solidFill>
            <a:latin typeface="Traditional Arabic" pitchFamily="18" charset="-78"/>
            <a:cs typeface="Traditional Arabic" pitchFamily="18" charset="-78"/>
          </a:endParaRPr>
        </a:p>
        <a:p>
          <a:pPr>
            <a:lnSpc>
              <a:spcPct val="100000"/>
            </a:lnSpc>
          </a:pPr>
          <a:r>
            <a:rPr lang="ar-DZ" sz="2400" b="1" dirty="0" smtClean="0">
              <a:solidFill>
                <a:schemeClr val="tx1"/>
              </a:solidFill>
              <a:latin typeface="Traditional Arabic" pitchFamily="18" charset="-78"/>
              <a:cs typeface="Traditional Arabic" pitchFamily="18" charset="-78"/>
            </a:rPr>
            <a:t> بالتنوع</a:t>
          </a:r>
          <a:endParaRPr lang="fr-FR" sz="2400" b="1" dirty="0">
            <a:solidFill>
              <a:schemeClr val="tx1"/>
            </a:solidFill>
            <a:latin typeface="Traditional Arabic" pitchFamily="18" charset="-78"/>
            <a:cs typeface="Traditional Arabic" pitchFamily="18" charset="-78"/>
          </a:endParaRPr>
        </a:p>
      </dgm:t>
    </dgm:pt>
    <dgm:pt modelId="{61CC1097-CE0B-4DC1-9259-53629A4E3ECD}" type="parTrans" cxnId="{2152A35E-392D-4D86-A0E1-EFE1B760BE07}">
      <dgm:prSet/>
      <dgm:spPr/>
      <dgm:t>
        <a:bodyPr/>
        <a:lstStyle/>
        <a:p>
          <a:endParaRPr lang="fr-FR"/>
        </a:p>
      </dgm:t>
    </dgm:pt>
    <dgm:pt modelId="{D9EDDE3C-75CD-44A0-B65C-36B5845E8182}" type="sibTrans" cxnId="{2152A35E-392D-4D86-A0E1-EFE1B760BE07}">
      <dgm:prSet/>
      <dgm:spPr/>
      <dgm:t>
        <a:bodyPr/>
        <a:lstStyle/>
        <a:p>
          <a:endParaRPr lang="fr-FR"/>
        </a:p>
      </dgm:t>
    </dgm:pt>
    <dgm:pt modelId="{C03507B0-961C-4840-AFC3-38940B516A33}">
      <dgm:prSet phldrT="[Texte]"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r" rtl="1"/>
          <a:r>
            <a:rPr lang="ar-DZ" sz="2000" b="1" dirty="0" smtClean="0">
              <a:latin typeface="Traditional Arabic" pitchFamily="18" charset="-78"/>
              <a:cs typeface="Traditional Arabic" pitchFamily="18" charset="-78"/>
            </a:rPr>
            <a:t>تقبل الاختلافات في السلوك واحترام الاختلافات </a:t>
          </a:r>
          <a:r>
            <a:rPr lang="ar-DZ" sz="2000" b="1" dirty="0" err="1" smtClean="0">
              <a:latin typeface="Traditional Arabic" pitchFamily="18" charset="-78"/>
              <a:cs typeface="Traditional Arabic" pitchFamily="18" charset="-78"/>
            </a:rPr>
            <a:t>القيمية</a:t>
          </a:r>
          <a:endParaRPr lang="fr-FR" sz="2000" b="1" dirty="0">
            <a:latin typeface="Traditional Arabic" pitchFamily="18" charset="-78"/>
            <a:cs typeface="Traditional Arabic" pitchFamily="18" charset="-78"/>
          </a:endParaRPr>
        </a:p>
      </dgm:t>
    </dgm:pt>
    <dgm:pt modelId="{B50767C8-90E2-42DB-8634-F049215C4360}" type="parTrans" cxnId="{54A857E1-A834-44E7-A292-32FF1DB237DE}">
      <dgm:prSet/>
      <dgm:spPr/>
      <dgm:t>
        <a:bodyPr/>
        <a:lstStyle/>
        <a:p>
          <a:endParaRPr lang="fr-FR"/>
        </a:p>
      </dgm:t>
    </dgm:pt>
    <dgm:pt modelId="{AFF7F5EB-5FE5-4440-A94A-081315851D8D}" type="sibTrans" cxnId="{54A857E1-A834-44E7-A292-32FF1DB237DE}">
      <dgm:prSet/>
      <dgm:spPr/>
      <dgm:t>
        <a:bodyPr/>
        <a:lstStyle/>
        <a:p>
          <a:endParaRPr lang="fr-FR"/>
        </a:p>
      </dgm:t>
    </dgm:pt>
    <dgm:pt modelId="{9C00C56F-61D4-422A-B19B-AC8E395EC44B}">
      <dgm:prSet phldrT="[Texte]"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r" rtl="1"/>
          <a:r>
            <a:rPr lang="ar-DZ" sz="2000" b="1" dirty="0" smtClean="0">
              <a:latin typeface="Traditional Arabic" pitchFamily="18" charset="-78"/>
              <a:cs typeface="Traditional Arabic" pitchFamily="18" charset="-78"/>
            </a:rPr>
            <a:t>الاعتراف بصحة الطرق الاخرى للتفكير ورؤية العالم</a:t>
          </a:r>
          <a:endParaRPr lang="fr-FR" sz="2000" b="1" dirty="0">
            <a:latin typeface="Traditional Arabic" pitchFamily="18" charset="-78"/>
            <a:cs typeface="Traditional Arabic" pitchFamily="18" charset="-78"/>
          </a:endParaRPr>
        </a:p>
      </dgm:t>
    </dgm:pt>
    <dgm:pt modelId="{3774C05B-A18A-4EFB-BDF3-2CDA0E369128}" type="parTrans" cxnId="{9D76A500-ECAE-47CD-8CB4-7D3A3477F2E5}">
      <dgm:prSet/>
      <dgm:spPr/>
      <dgm:t>
        <a:bodyPr/>
        <a:lstStyle/>
        <a:p>
          <a:endParaRPr lang="fr-FR"/>
        </a:p>
      </dgm:t>
    </dgm:pt>
    <dgm:pt modelId="{D170001B-3D4F-4914-AF13-7660C4182AAC}" type="sibTrans" cxnId="{9D76A500-ECAE-47CD-8CB4-7D3A3477F2E5}">
      <dgm:prSet/>
      <dgm:spPr/>
      <dgm:t>
        <a:bodyPr/>
        <a:lstStyle/>
        <a:p>
          <a:endParaRPr lang="fr-FR"/>
        </a:p>
      </dgm:t>
    </dgm:pt>
    <dgm:pt modelId="{13B77973-3A5E-4FD8-9CFA-8F31BE70CF81}">
      <dgm:prSet phldrT="[Texte]"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r" rtl="1"/>
          <a:r>
            <a:rPr lang="ar-DZ" sz="2400" b="1" dirty="0" smtClean="0">
              <a:latin typeface="Traditional Arabic" pitchFamily="18" charset="-78"/>
              <a:cs typeface="Traditional Arabic" pitchFamily="18" charset="-78"/>
            </a:rPr>
            <a:t>القدرة على التحول من منظور ثقافي إلى آخر</a:t>
          </a:r>
          <a:endParaRPr lang="fr-FR" sz="1400" b="1" dirty="0">
            <a:latin typeface="Traditional Arabic" pitchFamily="18" charset="-78"/>
            <a:cs typeface="Traditional Arabic" pitchFamily="18" charset="-78"/>
          </a:endParaRPr>
        </a:p>
      </dgm:t>
    </dgm:pt>
    <dgm:pt modelId="{ED8B2FE4-CFE0-45C7-ADD9-4E9406A18205}" type="parTrans" cxnId="{DBF527BF-CB27-44AC-BA46-9C1174804B71}">
      <dgm:prSet/>
      <dgm:spPr/>
      <dgm:t>
        <a:bodyPr/>
        <a:lstStyle/>
        <a:p>
          <a:endParaRPr lang="fr-FR"/>
        </a:p>
      </dgm:t>
    </dgm:pt>
    <dgm:pt modelId="{AABB8B8C-F0F1-4CED-B54B-963122CC4626}" type="sibTrans" cxnId="{DBF527BF-CB27-44AC-BA46-9C1174804B71}">
      <dgm:prSet/>
      <dgm:spPr/>
      <dgm:t>
        <a:bodyPr/>
        <a:lstStyle/>
        <a:p>
          <a:endParaRPr lang="fr-FR"/>
        </a:p>
      </dgm:t>
    </dgm:pt>
    <dgm:pt modelId="{8F415FF4-5B46-421B-9657-8A700BD09F52}" type="pres">
      <dgm:prSet presAssocID="{93900816-3F21-4598-9B89-096229B079D7}" presName="linearFlow" presStyleCnt="0">
        <dgm:presLayoutVars>
          <dgm:dir/>
          <dgm:animLvl val="lvl"/>
          <dgm:resizeHandles val="exact"/>
        </dgm:presLayoutVars>
      </dgm:prSet>
      <dgm:spPr/>
      <dgm:t>
        <a:bodyPr/>
        <a:lstStyle/>
        <a:p>
          <a:endParaRPr lang="fr-FR"/>
        </a:p>
      </dgm:t>
    </dgm:pt>
    <dgm:pt modelId="{B11AFC51-E08A-4DF0-BBEB-335312362FA7}" type="pres">
      <dgm:prSet presAssocID="{5E928EC2-4D75-4169-B66A-7B9052A9956F}" presName="composite" presStyleCnt="0"/>
      <dgm:spPr/>
    </dgm:pt>
    <dgm:pt modelId="{4609D1C8-A653-40B1-AE00-11A99B56205B}" type="pres">
      <dgm:prSet presAssocID="{5E928EC2-4D75-4169-B66A-7B9052A9956F}" presName="parentText" presStyleLbl="alignNode1" presStyleIdx="0" presStyleCnt="3" custLinFactNeighborX="-5902" custLinFactNeighborY="-17491">
        <dgm:presLayoutVars>
          <dgm:chMax val="1"/>
          <dgm:bulletEnabled val="1"/>
        </dgm:presLayoutVars>
      </dgm:prSet>
      <dgm:spPr/>
      <dgm:t>
        <a:bodyPr/>
        <a:lstStyle/>
        <a:p>
          <a:endParaRPr lang="fr-FR"/>
        </a:p>
      </dgm:t>
    </dgm:pt>
    <dgm:pt modelId="{734D5AC7-AA24-483B-AA31-3FA56E863D9F}" type="pres">
      <dgm:prSet presAssocID="{5E928EC2-4D75-4169-B66A-7B9052A9956F}" presName="descendantText" presStyleLbl="alignAcc1" presStyleIdx="0" presStyleCnt="3" custLinFactNeighborY="10984">
        <dgm:presLayoutVars>
          <dgm:bulletEnabled val="1"/>
        </dgm:presLayoutVars>
      </dgm:prSet>
      <dgm:spPr/>
      <dgm:t>
        <a:bodyPr/>
        <a:lstStyle/>
        <a:p>
          <a:endParaRPr lang="fr-FR"/>
        </a:p>
      </dgm:t>
    </dgm:pt>
    <dgm:pt modelId="{103962CE-2DBF-4BFE-AA40-D01975375BDB}" type="pres">
      <dgm:prSet presAssocID="{1A0F71A6-7AB3-4D4A-99C2-C8ED4E70FB2B}" presName="sp" presStyleCnt="0"/>
      <dgm:spPr/>
    </dgm:pt>
    <dgm:pt modelId="{3958DCB4-FDB4-4400-91A2-FD91A3560629}" type="pres">
      <dgm:prSet presAssocID="{D017D903-26FF-4618-B861-583BEE97C893}" presName="composite" presStyleCnt="0"/>
      <dgm:spPr/>
    </dgm:pt>
    <dgm:pt modelId="{FB81A9FF-5643-481D-B283-0F212EC15F5C}" type="pres">
      <dgm:prSet presAssocID="{D017D903-26FF-4618-B861-583BEE97C893}" presName="parentText" presStyleLbl="alignNode1" presStyleIdx="1" presStyleCnt="3" custLinFactNeighborX="-2951" custLinFactNeighborY="-14459">
        <dgm:presLayoutVars>
          <dgm:chMax val="1"/>
          <dgm:bulletEnabled val="1"/>
        </dgm:presLayoutVars>
      </dgm:prSet>
      <dgm:spPr/>
      <dgm:t>
        <a:bodyPr/>
        <a:lstStyle/>
        <a:p>
          <a:endParaRPr lang="fr-FR"/>
        </a:p>
      </dgm:t>
    </dgm:pt>
    <dgm:pt modelId="{F851DB72-1648-4B63-B1C4-1AEF3F9A2E54}" type="pres">
      <dgm:prSet presAssocID="{D017D903-26FF-4618-B861-583BEE97C893}" presName="descendantText" presStyleLbl="alignAcc1" presStyleIdx="1" presStyleCnt="3" custScaleX="91079" custLinFactNeighborX="-2484" custLinFactNeighborY="-14300">
        <dgm:presLayoutVars>
          <dgm:bulletEnabled val="1"/>
        </dgm:presLayoutVars>
      </dgm:prSet>
      <dgm:spPr/>
      <dgm:t>
        <a:bodyPr/>
        <a:lstStyle/>
        <a:p>
          <a:endParaRPr lang="fr-FR"/>
        </a:p>
      </dgm:t>
    </dgm:pt>
    <dgm:pt modelId="{156A4CAC-4591-47E9-84A6-8B8690B0A246}" type="pres">
      <dgm:prSet presAssocID="{D360DCFA-B4E9-46FF-95C2-754097D30B21}" presName="sp" presStyleCnt="0"/>
      <dgm:spPr/>
    </dgm:pt>
    <dgm:pt modelId="{68208B40-E3B0-42D9-9C38-D272F4F811D1}" type="pres">
      <dgm:prSet presAssocID="{5358A2F8-B2CA-4F88-8C13-656860F46CE9}" presName="composite" presStyleCnt="0"/>
      <dgm:spPr/>
    </dgm:pt>
    <dgm:pt modelId="{1F124990-FF9C-4BA5-BAF1-58E8730E8557}" type="pres">
      <dgm:prSet presAssocID="{5358A2F8-B2CA-4F88-8C13-656860F46CE9}" presName="parentText" presStyleLbl="alignNode1" presStyleIdx="2" presStyleCnt="3" custLinFactNeighborY="-15158">
        <dgm:presLayoutVars>
          <dgm:chMax val="1"/>
          <dgm:bulletEnabled val="1"/>
        </dgm:presLayoutVars>
      </dgm:prSet>
      <dgm:spPr/>
      <dgm:t>
        <a:bodyPr/>
        <a:lstStyle/>
        <a:p>
          <a:endParaRPr lang="fr-FR"/>
        </a:p>
      </dgm:t>
    </dgm:pt>
    <dgm:pt modelId="{C7B8436D-1537-4D94-8592-80EC358D1136}" type="pres">
      <dgm:prSet presAssocID="{5358A2F8-B2CA-4F88-8C13-656860F46CE9}" presName="descendantText" presStyleLbl="alignAcc1" presStyleIdx="2" presStyleCnt="3" custScaleX="89820" custLinFactNeighborX="-3411" custLinFactNeighborY="-30189">
        <dgm:presLayoutVars>
          <dgm:bulletEnabled val="1"/>
        </dgm:presLayoutVars>
      </dgm:prSet>
      <dgm:spPr/>
      <dgm:t>
        <a:bodyPr/>
        <a:lstStyle/>
        <a:p>
          <a:endParaRPr lang="fr-FR"/>
        </a:p>
      </dgm:t>
    </dgm:pt>
  </dgm:ptLst>
  <dgm:cxnLst>
    <dgm:cxn modelId="{9D76A500-ECAE-47CD-8CB4-7D3A3477F2E5}" srcId="{5358A2F8-B2CA-4F88-8C13-656860F46CE9}" destId="{9C00C56F-61D4-422A-B19B-AC8E395EC44B}" srcOrd="1" destOrd="0" parTransId="{3774C05B-A18A-4EFB-BDF3-2CDA0E369128}" sibTransId="{D170001B-3D4F-4914-AF13-7660C4182AAC}"/>
    <dgm:cxn modelId="{2152A35E-392D-4D86-A0E1-EFE1B760BE07}" srcId="{93900816-3F21-4598-9B89-096229B079D7}" destId="{5358A2F8-B2CA-4F88-8C13-656860F46CE9}" srcOrd="2" destOrd="0" parTransId="{61CC1097-CE0B-4DC1-9259-53629A4E3ECD}" sibTransId="{D9EDDE3C-75CD-44A0-B65C-36B5845E8182}"/>
    <dgm:cxn modelId="{468BC1B5-5A39-4604-B746-61C2B39B6EBB}" type="presOf" srcId="{509DFEB8-0FEE-4C47-BA50-8C62273ABCF2}" destId="{F851DB72-1648-4B63-B1C4-1AEF3F9A2E54}" srcOrd="0" destOrd="2" presId="urn:microsoft.com/office/officeart/2005/8/layout/chevron2"/>
    <dgm:cxn modelId="{54A857E1-A834-44E7-A292-32FF1DB237DE}" srcId="{5358A2F8-B2CA-4F88-8C13-656860F46CE9}" destId="{C03507B0-961C-4840-AFC3-38940B516A33}" srcOrd="0" destOrd="0" parTransId="{B50767C8-90E2-42DB-8634-F049215C4360}" sibTransId="{AFF7F5EB-5FE5-4440-A94A-081315851D8D}"/>
    <dgm:cxn modelId="{2A281973-5713-487F-812F-69BB57CB1977}" srcId="{D017D903-26FF-4618-B861-583BEE97C893}" destId="{72E6DFAC-BD8D-4750-B25F-3FCA1910FE84}" srcOrd="0" destOrd="0" parTransId="{389A7E06-FAAF-4F6A-A84F-45E9023F15F0}" sibTransId="{D10E810E-F221-4562-8D64-17A4DE1AB0A3}"/>
    <dgm:cxn modelId="{B09730BB-AFA8-466A-8D10-91461634B7C2}" type="presOf" srcId="{5E928EC2-4D75-4169-B66A-7B9052A9956F}" destId="{4609D1C8-A653-40B1-AE00-11A99B56205B}" srcOrd="0" destOrd="0" presId="urn:microsoft.com/office/officeart/2005/8/layout/chevron2"/>
    <dgm:cxn modelId="{B1523635-43F9-4261-896B-6355AEA3E4CA}" srcId="{5E928EC2-4D75-4169-B66A-7B9052A9956F}" destId="{E028FF0D-8703-4D76-9FF0-D1510BD8E4BE}" srcOrd="0" destOrd="0" parTransId="{EC1AD7CF-D07C-4DC3-93A4-6EF2DE8AE89B}" sibTransId="{8A2D7E7F-4222-4CE3-8F1B-039830587F6C}"/>
    <dgm:cxn modelId="{8C260EF0-FEF6-40BA-8046-3E01BCC5F732}" type="presOf" srcId="{C03507B0-961C-4840-AFC3-38940B516A33}" destId="{C7B8436D-1537-4D94-8592-80EC358D1136}" srcOrd="0" destOrd="0" presId="urn:microsoft.com/office/officeart/2005/8/layout/chevron2"/>
    <dgm:cxn modelId="{45CF2D5C-822F-4EDC-B84E-030D61A6244E}" type="presOf" srcId="{5CCFE3CF-2923-4DF8-AF90-86FC568EF890}" destId="{734D5AC7-AA24-483B-AA31-3FA56E863D9F}" srcOrd="0" destOrd="1" presId="urn:microsoft.com/office/officeart/2005/8/layout/chevron2"/>
    <dgm:cxn modelId="{2078400F-8890-4EC8-8EE1-08A7CE760766}" srcId="{D017D903-26FF-4618-B861-583BEE97C893}" destId="{509DFEB8-0FEE-4C47-BA50-8C62273ABCF2}" srcOrd="2" destOrd="0" parTransId="{8AC50A26-7C02-40E0-8CF4-B2957509317C}" sibTransId="{A065FAD9-6836-4498-9BF8-2F776FD24E49}"/>
    <dgm:cxn modelId="{D0B5BAB1-6A62-4960-BFA2-F923D8D575B6}" srcId="{93900816-3F21-4598-9B89-096229B079D7}" destId="{D017D903-26FF-4618-B861-583BEE97C893}" srcOrd="1" destOrd="0" parTransId="{8AFBE60C-A4C6-4B7B-B49C-76FB6A9FFFC2}" sibTransId="{D360DCFA-B4E9-46FF-95C2-754097D30B21}"/>
    <dgm:cxn modelId="{5C0148D8-A537-4F79-BAFD-0CA2AE55CA85}" srcId="{93900816-3F21-4598-9B89-096229B079D7}" destId="{5E928EC2-4D75-4169-B66A-7B9052A9956F}" srcOrd="0" destOrd="0" parTransId="{79BF59F5-818E-40D9-B322-CA3B777D83C2}" sibTransId="{1A0F71A6-7AB3-4D4A-99C2-C8ED4E70FB2B}"/>
    <dgm:cxn modelId="{DBF527BF-CB27-44AC-BA46-9C1174804B71}" srcId="{D017D903-26FF-4618-B861-583BEE97C893}" destId="{13B77973-3A5E-4FD8-9CFA-8F31BE70CF81}" srcOrd="1" destOrd="0" parTransId="{ED8B2FE4-CFE0-45C7-ADD9-4E9406A18205}" sibTransId="{AABB8B8C-F0F1-4CED-B54B-963122CC4626}"/>
    <dgm:cxn modelId="{FE7AAFA0-5848-4211-989C-E87BCBA6A40C}" type="presOf" srcId="{93900816-3F21-4598-9B89-096229B079D7}" destId="{8F415FF4-5B46-421B-9657-8A700BD09F52}" srcOrd="0" destOrd="0" presId="urn:microsoft.com/office/officeart/2005/8/layout/chevron2"/>
    <dgm:cxn modelId="{94A243BA-638C-4DA0-A877-826FEB18FF48}" type="presOf" srcId="{9C00C56F-61D4-422A-B19B-AC8E395EC44B}" destId="{C7B8436D-1537-4D94-8592-80EC358D1136}" srcOrd="0" destOrd="1" presId="urn:microsoft.com/office/officeart/2005/8/layout/chevron2"/>
    <dgm:cxn modelId="{3C3997F4-8B44-4F65-AC74-95AC5E614827}" type="presOf" srcId="{72E6DFAC-BD8D-4750-B25F-3FCA1910FE84}" destId="{F851DB72-1648-4B63-B1C4-1AEF3F9A2E54}" srcOrd="0" destOrd="0" presId="urn:microsoft.com/office/officeart/2005/8/layout/chevron2"/>
    <dgm:cxn modelId="{198801FD-05E3-4DC6-A878-4F98BCBB38C1}" type="presOf" srcId="{E028FF0D-8703-4D76-9FF0-D1510BD8E4BE}" destId="{734D5AC7-AA24-483B-AA31-3FA56E863D9F}" srcOrd="0" destOrd="0" presId="urn:microsoft.com/office/officeart/2005/8/layout/chevron2"/>
    <dgm:cxn modelId="{8AC5DE98-D3D4-4F65-8CFB-287DA85C2C0C}" type="presOf" srcId="{13B77973-3A5E-4FD8-9CFA-8F31BE70CF81}" destId="{F851DB72-1648-4B63-B1C4-1AEF3F9A2E54}" srcOrd="0" destOrd="1" presId="urn:microsoft.com/office/officeart/2005/8/layout/chevron2"/>
    <dgm:cxn modelId="{815E3979-C28E-4976-9126-AAC5D10CBD48}" type="presOf" srcId="{D017D903-26FF-4618-B861-583BEE97C893}" destId="{FB81A9FF-5643-481D-B283-0F212EC15F5C}" srcOrd="0" destOrd="0" presId="urn:microsoft.com/office/officeart/2005/8/layout/chevron2"/>
    <dgm:cxn modelId="{C87FAF3E-2380-4B72-8FF2-EFA105F4EE86}" type="presOf" srcId="{5358A2F8-B2CA-4F88-8C13-656860F46CE9}" destId="{1F124990-FF9C-4BA5-BAF1-58E8730E8557}" srcOrd="0" destOrd="0" presId="urn:microsoft.com/office/officeart/2005/8/layout/chevron2"/>
    <dgm:cxn modelId="{7D9CCD60-A2A7-462C-B087-ECC7783EF529}" srcId="{5E928EC2-4D75-4169-B66A-7B9052A9956F}" destId="{5CCFE3CF-2923-4DF8-AF90-86FC568EF890}" srcOrd="1" destOrd="0" parTransId="{EF99998E-3A01-4172-94D5-244012036AEF}" sibTransId="{24295610-718C-4275-802F-6AB3CEAE0299}"/>
    <dgm:cxn modelId="{1C5E5DB8-8068-4869-A6FE-EEDA5988CBC3}" type="presParOf" srcId="{8F415FF4-5B46-421B-9657-8A700BD09F52}" destId="{B11AFC51-E08A-4DF0-BBEB-335312362FA7}" srcOrd="0" destOrd="0" presId="urn:microsoft.com/office/officeart/2005/8/layout/chevron2"/>
    <dgm:cxn modelId="{7742F93C-03E1-4A1E-B9CC-2E9378541086}" type="presParOf" srcId="{B11AFC51-E08A-4DF0-BBEB-335312362FA7}" destId="{4609D1C8-A653-40B1-AE00-11A99B56205B}" srcOrd="0" destOrd="0" presId="urn:microsoft.com/office/officeart/2005/8/layout/chevron2"/>
    <dgm:cxn modelId="{738B76C5-9EBB-4FE6-8E97-2E5278350F36}" type="presParOf" srcId="{B11AFC51-E08A-4DF0-BBEB-335312362FA7}" destId="{734D5AC7-AA24-483B-AA31-3FA56E863D9F}" srcOrd="1" destOrd="0" presId="urn:microsoft.com/office/officeart/2005/8/layout/chevron2"/>
    <dgm:cxn modelId="{420AB4AF-E2B1-4A51-8BC0-CD642CA14AEB}" type="presParOf" srcId="{8F415FF4-5B46-421B-9657-8A700BD09F52}" destId="{103962CE-2DBF-4BFE-AA40-D01975375BDB}" srcOrd="1" destOrd="0" presId="urn:microsoft.com/office/officeart/2005/8/layout/chevron2"/>
    <dgm:cxn modelId="{02B8FF3A-9237-4D71-B32C-9E5A9A78307F}" type="presParOf" srcId="{8F415FF4-5B46-421B-9657-8A700BD09F52}" destId="{3958DCB4-FDB4-4400-91A2-FD91A3560629}" srcOrd="2" destOrd="0" presId="urn:microsoft.com/office/officeart/2005/8/layout/chevron2"/>
    <dgm:cxn modelId="{3A6F8EA9-F42E-47A4-A9DA-8DADB233E6E1}" type="presParOf" srcId="{3958DCB4-FDB4-4400-91A2-FD91A3560629}" destId="{FB81A9FF-5643-481D-B283-0F212EC15F5C}" srcOrd="0" destOrd="0" presId="urn:microsoft.com/office/officeart/2005/8/layout/chevron2"/>
    <dgm:cxn modelId="{E304A628-B24D-4236-8B16-F23D886D9517}" type="presParOf" srcId="{3958DCB4-FDB4-4400-91A2-FD91A3560629}" destId="{F851DB72-1648-4B63-B1C4-1AEF3F9A2E54}" srcOrd="1" destOrd="0" presId="urn:microsoft.com/office/officeart/2005/8/layout/chevron2"/>
    <dgm:cxn modelId="{B2E1D0C9-B3F8-418B-8081-992C0C8B954B}" type="presParOf" srcId="{8F415FF4-5B46-421B-9657-8A700BD09F52}" destId="{156A4CAC-4591-47E9-84A6-8B8690B0A246}" srcOrd="3" destOrd="0" presId="urn:microsoft.com/office/officeart/2005/8/layout/chevron2"/>
    <dgm:cxn modelId="{119156ED-B8AF-4B81-B42F-FE6EF9A7773E}" type="presParOf" srcId="{8F415FF4-5B46-421B-9657-8A700BD09F52}" destId="{68208B40-E3B0-42D9-9C38-D272F4F811D1}" srcOrd="4" destOrd="0" presId="urn:microsoft.com/office/officeart/2005/8/layout/chevron2"/>
    <dgm:cxn modelId="{5C0DF741-E1C6-45D7-B673-1BF988861DC4}" type="presParOf" srcId="{68208B40-E3B0-42D9-9C38-D272F4F811D1}" destId="{1F124990-FF9C-4BA5-BAF1-58E8730E8557}" srcOrd="0" destOrd="0" presId="urn:microsoft.com/office/officeart/2005/8/layout/chevron2"/>
    <dgm:cxn modelId="{1045BB16-D142-4D65-84FB-C293F48B0BDF}" type="presParOf" srcId="{68208B40-E3B0-42D9-9C38-D272F4F811D1}" destId="{C7B8436D-1537-4D94-8592-80EC358D113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900816-3F21-4598-9B89-096229B079D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5E928EC2-4D75-4169-B66A-7B9052A9956F}">
      <dgm:prSet phldrT="[Texte]" phldr="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fr-FR" dirty="0"/>
        </a:p>
      </dgm:t>
    </dgm:pt>
    <dgm:pt modelId="{79BF59F5-818E-40D9-B322-CA3B777D83C2}" type="parTrans" cxnId="{5C0148D8-A537-4F79-BAFD-0CA2AE55CA85}">
      <dgm:prSet/>
      <dgm:spPr/>
      <dgm:t>
        <a:bodyPr/>
        <a:lstStyle/>
        <a:p>
          <a:endParaRPr lang="fr-FR"/>
        </a:p>
      </dgm:t>
    </dgm:pt>
    <dgm:pt modelId="{1A0F71A6-7AB3-4D4A-99C2-C8ED4E70FB2B}" type="sibTrans" cxnId="{5C0148D8-A537-4F79-BAFD-0CA2AE55CA85}">
      <dgm:prSet/>
      <dgm:spPr/>
      <dgm:t>
        <a:bodyPr/>
        <a:lstStyle/>
        <a:p>
          <a:endParaRPr lang="fr-FR"/>
        </a:p>
      </dgm:t>
    </dgm:pt>
    <dgm:pt modelId="{E028FF0D-8703-4D76-9FF0-D1510BD8E4BE}">
      <dgm:prSet phldrT="[Texte]">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r" rtl="1"/>
          <a:r>
            <a:rPr lang="ar-DZ" sz="2300" b="1" i="1" dirty="0" smtClean="0">
              <a:latin typeface="Traditional Arabic" pitchFamily="18" charset="-78"/>
              <a:cs typeface="Traditional Arabic" pitchFamily="18" charset="-78"/>
            </a:rPr>
            <a:t>ت</a:t>
          </a:r>
          <a:r>
            <a:rPr lang="ar-DZ" sz="2300" b="1" i="1" u="sng" dirty="0" smtClean="0">
              <a:latin typeface="Traditional Arabic" pitchFamily="18" charset="-78"/>
              <a:cs typeface="Traditional Arabic" pitchFamily="18" charset="-78"/>
            </a:rPr>
            <a:t>قبل الاختلافات</a:t>
          </a:r>
          <a:r>
            <a:rPr lang="ar-DZ" sz="2300" b="1" u="sng" dirty="0" smtClean="0">
              <a:latin typeface="Traditional Arabic" pitchFamily="18" charset="-78"/>
              <a:cs typeface="Traditional Arabic" pitchFamily="18" charset="-78"/>
            </a:rPr>
            <a:t> </a:t>
          </a:r>
          <a:r>
            <a:rPr lang="ar-DZ" sz="2300" b="1" dirty="0" smtClean="0">
              <a:latin typeface="Traditional Arabic" pitchFamily="18" charset="-78"/>
              <a:cs typeface="Traditional Arabic" pitchFamily="18" charset="-78"/>
            </a:rPr>
            <a:t>: التقليل من أهمية الاختلافات الثقافية</a:t>
          </a:r>
          <a:endParaRPr lang="fr-FR" sz="2300" b="1" dirty="0">
            <a:latin typeface="Traditional Arabic" pitchFamily="18" charset="-78"/>
            <a:cs typeface="Traditional Arabic" pitchFamily="18" charset="-78"/>
          </a:endParaRPr>
        </a:p>
      </dgm:t>
    </dgm:pt>
    <dgm:pt modelId="{EC1AD7CF-D07C-4DC3-93A4-6EF2DE8AE89B}" type="parTrans" cxnId="{B1523635-43F9-4261-896B-6355AEA3E4CA}">
      <dgm:prSet/>
      <dgm:spPr/>
      <dgm:t>
        <a:bodyPr/>
        <a:lstStyle/>
        <a:p>
          <a:endParaRPr lang="fr-FR"/>
        </a:p>
      </dgm:t>
    </dgm:pt>
    <dgm:pt modelId="{8A2D7E7F-4222-4CE3-8F1B-039830587F6C}" type="sibTrans" cxnId="{B1523635-43F9-4261-896B-6355AEA3E4CA}">
      <dgm:prSet/>
      <dgm:spPr/>
      <dgm:t>
        <a:bodyPr/>
        <a:lstStyle/>
        <a:p>
          <a:endParaRPr lang="fr-FR"/>
        </a:p>
      </dgm:t>
    </dgm:pt>
    <dgm:pt modelId="{5CCFE3CF-2923-4DF8-AF90-86FC568EF890}">
      <dgm:prSet phldrT="[Texte]"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r" rtl="1"/>
          <a:r>
            <a:rPr lang="ar-DZ" sz="2000" b="1" dirty="0" smtClean="0">
              <a:latin typeface="Traditional Arabic" pitchFamily="18" charset="-78"/>
              <a:cs typeface="Traditional Arabic" pitchFamily="18" charset="-78"/>
            </a:rPr>
            <a:t>التركيز على التشابه بين جميع الناس</a:t>
          </a:r>
          <a:endParaRPr lang="fr-FR" sz="2000" b="1" dirty="0">
            <a:latin typeface="Traditional Arabic" pitchFamily="18" charset="-78"/>
            <a:cs typeface="Traditional Arabic" pitchFamily="18" charset="-78"/>
          </a:endParaRPr>
        </a:p>
      </dgm:t>
    </dgm:pt>
    <dgm:pt modelId="{EF99998E-3A01-4172-94D5-244012036AEF}" type="parTrans" cxnId="{7D9CCD60-A2A7-462C-B087-ECC7783EF529}">
      <dgm:prSet/>
      <dgm:spPr/>
      <dgm:t>
        <a:bodyPr/>
        <a:lstStyle/>
        <a:p>
          <a:endParaRPr lang="fr-FR"/>
        </a:p>
      </dgm:t>
    </dgm:pt>
    <dgm:pt modelId="{24295610-718C-4275-802F-6AB3CEAE0299}" type="sibTrans" cxnId="{7D9CCD60-A2A7-462C-B087-ECC7783EF529}">
      <dgm:prSet/>
      <dgm:spPr/>
      <dgm:t>
        <a:bodyPr/>
        <a:lstStyle/>
        <a:p>
          <a:endParaRPr lang="fr-FR"/>
        </a:p>
      </dgm:t>
    </dgm:pt>
    <dgm:pt modelId="{D017D903-26FF-4618-B861-583BEE97C893}">
      <dgm:prSet phldrT="[Texte]" phldr="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fr-FR" dirty="0"/>
        </a:p>
      </dgm:t>
    </dgm:pt>
    <dgm:pt modelId="{8AFBE60C-A4C6-4B7B-B49C-76FB6A9FFFC2}" type="parTrans" cxnId="{D0B5BAB1-6A62-4960-BFA2-F923D8D575B6}">
      <dgm:prSet/>
      <dgm:spPr/>
      <dgm:t>
        <a:bodyPr/>
        <a:lstStyle/>
        <a:p>
          <a:endParaRPr lang="fr-FR"/>
        </a:p>
      </dgm:t>
    </dgm:pt>
    <dgm:pt modelId="{D360DCFA-B4E9-46FF-95C2-754097D30B21}" type="sibTrans" cxnId="{D0B5BAB1-6A62-4960-BFA2-F923D8D575B6}">
      <dgm:prSet/>
      <dgm:spPr/>
      <dgm:t>
        <a:bodyPr/>
        <a:lstStyle/>
        <a:p>
          <a:endParaRPr lang="fr-FR"/>
        </a:p>
      </dgm:t>
    </dgm:pt>
    <dgm:pt modelId="{72E6DFAC-BD8D-4750-B25F-3FCA1910FE84}">
      <dgm:prSet phldrT="[Texte]" custT="1">
        <dgm:style>
          <a:lnRef idx="3">
            <a:schemeClr val="lt1"/>
          </a:lnRef>
          <a:fillRef idx="1">
            <a:schemeClr val="accent2"/>
          </a:fillRef>
          <a:effectRef idx="1">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r" rtl="1"/>
          <a:r>
            <a:rPr lang="ar-DZ" sz="2400" b="1" i="1" u="sng" dirty="0" smtClean="0">
              <a:latin typeface="Traditional Arabic" pitchFamily="18" charset="-78"/>
              <a:cs typeface="Traditional Arabic" pitchFamily="18" charset="-78"/>
            </a:rPr>
            <a:t>الدفاع</a:t>
          </a:r>
          <a:r>
            <a:rPr lang="ar-DZ" sz="2400" b="1" dirty="0" smtClean="0">
              <a:latin typeface="Traditional Arabic" pitchFamily="18" charset="-78"/>
              <a:cs typeface="Traditional Arabic" pitchFamily="18" charset="-78"/>
            </a:rPr>
            <a:t> : الشعور بالتهديد للرؤى المختلفة </a:t>
          </a:r>
          <a:endParaRPr lang="fr-FR" sz="2400" b="1" dirty="0">
            <a:latin typeface="Traditional Arabic" pitchFamily="18" charset="-78"/>
            <a:cs typeface="Traditional Arabic" pitchFamily="18" charset="-78"/>
          </a:endParaRPr>
        </a:p>
      </dgm:t>
    </dgm:pt>
    <dgm:pt modelId="{389A7E06-FAAF-4F6A-A84F-45E9023F15F0}" type="parTrans" cxnId="{2A281973-5713-487F-812F-69BB57CB1977}">
      <dgm:prSet/>
      <dgm:spPr/>
      <dgm:t>
        <a:bodyPr/>
        <a:lstStyle/>
        <a:p>
          <a:endParaRPr lang="fr-FR"/>
        </a:p>
      </dgm:t>
    </dgm:pt>
    <dgm:pt modelId="{D10E810E-F221-4562-8D64-17A4DE1AB0A3}" type="sibTrans" cxnId="{2A281973-5713-487F-812F-69BB57CB1977}">
      <dgm:prSet/>
      <dgm:spPr/>
      <dgm:t>
        <a:bodyPr/>
        <a:lstStyle/>
        <a:p>
          <a:endParaRPr lang="fr-FR"/>
        </a:p>
      </dgm:t>
    </dgm:pt>
    <dgm:pt modelId="{509DFEB8-0FEE-4C47-BA50-8C62273ABCF2}">
      <dgm:prSet phldrT="[Texte]" custT="1">
        <dgm:style>
          <a:lnRef idx="3">
            <a:schemeClr val="lt1"/>
          </a:lnRef>
          <a:fillRef idx="1">
            <a:schemeClr val="accent2"/>
          </a:fillRef>
          <a:effectRef idx="1">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r" rtl="1"/>
          <a:r>
            <a:rPr lang="ar-DZ" sz="2400" b="1" dirty="0" smtClean="0">
              <a:latin typeface="Traditional Arabic" pitchFamily="18" charset="-78"/>
              <a:cs typeface="Traditional Arabic" pitchFamily="18" charset="-78"/>
            </a:rPr>
            <a:t>استخدام الحكم السلبي على الآخر</a:t>
          </a:r>
          <a:endParaRPr lang="fr-FR" sz="2400" b="1" dirty="0">
            <a:latin typeface="Traditional Arabic" pitchFamily="18" charset="-78"/>
            <a:cs typeface="Traditional Arabic" pitchFamily="18" charset="-78"/>
          </a:endParaRPr>
        </a:p>
      </dgm:t>
    </dgm:pt>
    <dgm:pt modelId="{8AC50A26-7C02-40E0-8CF4-B2957509317C}" type="parTrans" cxnId="{2078400F-8890-4EC8-8EE1-08A7CE760766}">
      <dgm:prSet/>
      <dgm:spPr/>
      <dgm:t>
        <a:bodyPr/>
        <a:lstStyle/>
        <a:p>
          <a:endParaRPr lang="fr-FR"/>
        </a:p>
      </dgm:t>
    </dgm:pt>
    <dgm:pt modelId="{A065FAD9-6836-4498-9BF8-2F776FD24E49}" type="sibTrans" cxnId="{2078400F-8890-4EC8-8EE1-08A7CE760766}">
      <dgm:prSet/>
      <dgm:spPr/>
      <dgm:t>
        <a:bodyPr/>
        <a:lstStyle/>
        <a:p>
          <a:endParaRPr lang="fr-FR"/>
        </a:p>
      </dgm:t>
    </dgm:pt>
    <dgm:pt modelId="{5358A2F8-B2CA-4F88-8C13-656860F46CE9}">
      <dgm:prSet phldrT="[Texte]"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ar-DZ" sz="2400" b="1" dirty="0" smtClean="0">
              <a:solidFill>
                <a:schemeClr val="tx1"/>
              </a:solidFill>
              <a:latin typeface="Traditional Arabic" pitchFamily="18" charset="-78"/>
              <a:cs typeface="Traditional Arabic" pitchFamily="18" charset="-78"/>
            </a:rPr>
            <a:t>اقل مستوى</a:t>
          </a:r>
          <a:endParaRPr lang="fr-FR" sz="2400" b="1" dirty="0">
            <a:solidFill>
              <a:schemeClr val="tx1"/>
            </a:solidFill>
            <a:latin typeface="Traditional Arabic" pitchFamily="18" charset="-78"/>
            <a:cs typeface="Traditional Arabic" pitchFamily="18" charset="-78"/>
          </a:endParaRPr>
        </a:p>
      </dgm:t>
    </dgm:pt>
    <dgm:pt modelId="{61CC1097-CE0B-4DC1-9259-53629A4E3ECD}" type="parTrans" cxnId="{2152A35E-392D-4D86-A0E1-EFE1B760BE07}">
      <dgm:prSet/>
      <dgm:spPr/>
      <dgm:t>
        <a:bodyPr/>
        <a:lstStyle/>
        <a:p>
          <a:endParaRPr lang="fr-FR"/>
        </a:p>
      </dgm:t>
    </dgm:pt>
    <dgm:pt modelId="{D9EDDE3C-75CD-44A0-B65C-36B5845E8182}" type="sibTrans" cxnId="{2152A35E-392D-4D86-A0E1-EFE1B760BE07}">
      <dgm:prSet/>
      <dgm:spPr/>
      <dgm:t>
        <a:bodyPr/>
        <a:lstStyle/>
        <a:p>
          <a:endParaRPr lang="fr-FR"/>
        </a:p>
      </dgm:t>
    </dgm:pt>
    <dgm:pt modelId="{9C00C56F-61D4-422A-B19B-AC8E395EC44B}">
      <dgm:prSet phldrT="[Texte]"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r" rtl="1"/>
          <a:r>
            <a:rPr lang="ar-DZ" sz="2000" b="1" dirty="0" smtClean="0">
              <a:latin typeface="Traditional Arabic" pitchFamily="18" charset="-78"/>
              <a:cs typeface="Traditional Arabic" pitchFamily="18" charset="-78"/>
            </a:rPr>
            <a:t>عدم انسانية الثقافات الاخرى</a:t>
          </a:r>
          <a:endParaRPr lang="fr-FR" sz="2000" b="1" dirty="0">
            <a:latin typeface="Traditional Arabic" pitchFamily="18" charset="-78"/>
            <a:cs typeface="Traditional Arabic" pitchFamily="18" charset="-78"/>
          </a:endParaRPr>
        </a:p>
      </dgm:t>
    </dgm:pt>
    <dgm:pt modelId="{D170001B-3D4F-4914-AF13-7660C4182AAC}" type="sibTrans" cxnId="{9D76A500-ECAE-47CD-8CB4-7D3A3477F2E5}">
      <dgm:prSet/>
      <dgm:spPr/>
      <dgm:t>
        <a:bodyPr/>
        <a:lstStyle/>
        <a:p>
          <a:endParaRPr lang="fr-FR"/>
        </a:p>
      </dgm:t>
    </dgm:pt>
    <dgm:pt modelId="{3774C05B-A18A-4EFB-BDF3-2CDA0E369128}" type="parTrans" cxnId="{9D76A500-ECAE-47CD-8CB4-7D3A3477F2E5}">
      <dgm:prSet/>
      <dgm:spPr/>
      <dgm:t>
        <a:bodyPr/>
        <a:lstStyle/>
        <a:p>
          <a:endParaRPr lang="fr-FR"/>
        </a:p>
      </dgm:t>
    </dgm:pt>
    <dgm:pt modelId="{C03507B0-961C-4840-AFC3-38940B516A33}">
      <dgm:prSet phldrT="[Texte]"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r" rtl="1"/>
          <a:r>
            <a:rPr lang="ar-DZ" sz="2000" b="1" dirty="0" smtClean="0">
              <a:latin typeface="Traditional Arabic" pitchFamily="18" charset="-78"/>
              <a:cs typeface="Traditional Arabic" pitchFamily="18" charset="-78"/>
            </a:rPr>
            <a:t>نظرة ضيقة ومحددة وعدم الوعي بالاختلافات الثقافية </a:t>
          </a:r>
          <a:endParaRPr lang="fr-FR" sz="2000" b="1" dirty="0">
            <a:latin typeface="Traditional Arabic" pitchFamily="18" charset="-78"/>
            <a:cs typeface="Traditional Arabic" pitchFamily="18" charset="-78"/>
          </a:endParaRPr>
        </a:p>
      </dgm:t>
    </dgm:pt>
    <dgm:pt modelId="{AFF7F5EB-5FE5-4440-A94A-081315851D8D}" type="sibTrans" cxnId="{54A857E1-A834-44E7-A292-32FF1DB237DE}">
      <dgm:prSet/>
      <dgm:spPr/>
      <dgm:t>
        <a:bodyPr/>
        <a:lstStyle/>
        <a:p>
          <a:endParaRPr lang="fr-FR"/>
        </a:p>
      </dgm:t>
    </dgm:pt>
    <dgm:pt modelId="{B50767C8-90E2-42DB-8634-F049215C4360}" type="parTrans" cxnId="{54A857E1-A834-44E7-A292-32FF1DB237DE}">
      <dgm:prSet/>
      <dgm:spPr/>
      <dgm:t>
        <a:bodyPr/>
        <a:lstStyle/>
        <a:p>
          <a:endParaRPr lang="fr-FR"/>
        </a:p>
      </dgm:t>
    </dgm:pt>
    <dgm:pt modelId="{8F415FF4-5B46-421B-9657-8A700BD09F52}" type="pres">
      <dgm:prSet presAssocID="{93900816-3F21-4598-9B89-096229B079D7}" presName="linearFlow" presStyleCnt="0">
        <dgm:presLayoutVars>
          <dgm:dir/>
          <dgm:animLvl val="lvl"/>
          <dgm:resizeHandles val="exact"/>
        </dgm:presLayoutVars>
      </dgm:prSet>
      <dgm:spPr/>
      <dgm:t>
        <a:bodyPr/>
        <a:lstStyle/>
        <a:p>
          <a:endParaRPr lang="fr-FR"/>
        </a:p>
      </dgm:t>
    </dgm:pt>
    <dgm:pt modelId="{B11AFC51-E08A-4DF0-BBEB-335312362FA7}" type="pres">
      <dgm:prSet presAssocID="{5E928EC2-4D75-4169-B66A-7B9052A9956F}" presName="composite" presStyleCnt="0"/>
      <dgm:spPr/>
    </dgm:pt>
    <dgm:pt modelId="{4609D1C8-A653-40B1-AE00-11A99B56205B}" type="pres">
      <dgm:prSet presAssocID="{5E928EC2-4D75-4169-B66A-7B9052A9956F}" presName="parentText" presStyleLbl="alignNode1" presStyleIdx="0" presStyleCnt="3" custScaleX="95666" custScaleY="108203" custLinFactNeighborX="5499" custLinFactNeighborY="20270">
        <dgm:presLayoutVars>
          <dgm:chMax val="1"/>
          <dgm:bulletEnabled val="1"/>
        </dgm:presLayoutVars>
      </dgm:prSet>
      <dgm:spPr/>
      <dgm:t>
        <a:bodyPr/>
        <a:lstStyle/>
        <a:p>
          <a:endParaRPr lang="fr-FR"/>
        </a:p>
      </dgm:t>
    </dgm:pt>
    <dgm:pt modelId="{734D5AC7-AA24-483B-AA31-3FA56E863D9F}" type="pres">
      <dgm:prSet presAssocID="{5E928EC2-4D75-4169-B66A-7B9052A9956F}" presName="descendantText" presStyleLbl="alignAcc1" presStyleIdx="0" presStyleCnt="3" custScaleX="93495" custScaleY="137680" custLinFactNeighborX="521" custLinFactNeighborY="9417">
        <dgm:presLayoutVars>
          <dgm:bulletEnabled val="1"/>
        </dgm:presLayoutVars>
      </dgm:prSet>
      <dgm:spPr/>
      <dgm:t>
        <a:bodyPr/>
        <a:lstStyle/>
        <a:p>
          <a:endParaRPr lang="fr-FR"/>
        </a:p>
      </dgm:t>
    </dgm:pt>
    <dgm:pt modelId="{103962CE-2DBF-4BFE-AA40-D01975375BDB}" type="pres">
      <dgm:prSet presAssocID="{1A0F71A6-7AB3-4D4A-99C2-C8ED4E70FB2B}" presName="sp" presStyleCnt="0"/>
      <dgm:spPr/>
    </dgm:pt>
    <dgm:pt modelId="{3958DCB4-FDB4-4400-91A2-FD91A3560629}" type="pres">
      <dgm:prSet presAssocID="{D017D903-26FF-4618-B861-583BEE97C893}" presName="composite" presStyleCnt="0"/>
      <dgm:spPr/>
    </dgm:pt>
    <dgm:pt modelId="{FB81A9FF-5643-481D-B283-0F212EC15F5C}" type="pres">
      <dgm:prSet presAssocID="{D017D903-26FF-4618-B861-583BEE97C893}" presName="parentText" presStyleLbl="alignNode1" presStyleIdx="1" presStyleCnt="3" custLinFactNeighborY="14126">
        <dgm:presLayoutVars>
          <dgm:chMax val="1"/>
          <dgm:bulletEnabled val="1"/>
        </dgm:presLayoutVars>
      </dgm:prSet>
      <dgm:spPr/>
      <dgm:t>
        <a:bodyPr/>
        <a:lstStyle/>
        <a:p>
          <a:endParaRPr lang="fr-FR"/>
        </a:p>
      </dgm:t>
    </dgm:pt>
    <dgm:pt modelId="{F851DB72-1648-4B63-B1C4-1AEF3F9A2E54}" type="pres">
      <dgm:prSet presAssocID="{D017D903-26FF-4618-B861-583BEE97C893}" presName="descendantText" presStyleLbl="alignAcc1" presStyleIdx="1" presStyleCnt="3" custScaleX="98014" custLinFactNeighborX="216" custLinFactNeighborY="3460">
        <dgm:presLayoutVars>
          <dgm:bulletEnabled val="1"/>
        </dgm:presLayoutVars>
      </dgm:prSet>
      <dgm:spPr/>
      <dgm:t>
        <a:bodyPr/>
        <a:lstStyle/>
        <a:p>
          <a:endParaRPr lang="fr-FR"/>
        </a:p>
      </dgm:t>
    </dgm:pt>
    <dgm:pt modelId="{156A4CAC-4591-47E9-84A6-8B8690B0A246}" type="pres">
      <dgm:prSet presAssocID="{D360DCFA-B4E9-46FF-95C2-754097D30B21}" presName="sp" presStyleCnt="0"/>
      <dgm:spPr/>
    </dgm:pt>
    <dgm:pt modelId="{68208B40-E3B0-42D9-9C38-D272F4F811D1}" type="pres">
      <dgm:prSet presAssocID="{5358A2F8-B2CA-4F88-8C13-656860F46CE9}" presName="composite" presStyleCnt="0"/>
      <dgm:spPr/>
    </dgm:pt>
    <dgm:pt modelId="{1F124990-FF9C-4BA5-BAF1-58E8730E8557}" type="pres">
      <dgm:prSet presAssocID="{5358A2F8-B2CA-4F88-8C13-656860F46CE9}" presName="parentText" presStyleLbl="alignNode1" presStyleIdx="2" presStyleCnt="3" custLinFactNeighborY="1056">
        <dgm:presLayoutVars>
          <dgm:chMax val="1"/>
          <dgm:bulletEnabled val="1"/>
        </dgm:presLayoutVars>
      </dgm:prSet>
      <dgm:spPr/>
      <dgm:t>
        <a:bodyPr/>
        <a:lstStyle/>
        <a:p>
          <a:endParaRPr lang="fr-FR"/>
        </a:p>
      </dgm:t>
    </dgm:pt>
    <dgm:pt modelId="{C7B8436D-1537-4D94-8592-80EC358D1136}" type="pres">
      <dgm:prSet presAssocID="{5358A2F8-B2CA-4F88-8C13-656860F46CE9}" presName="descendantText" presStyleLbl="alignAcc1" presStyleIdx="2" presStyleCnt="3" custScaleX="96794" custScaleY="105979" custLinFactNeighborX="2089" custLinFactNeighborY="-1730">
        <dgm:presLayoutVars>
          <dgm:bulletEnabled val="1"/>
        </dgm:presLayoutVars>
      </dgm:prSet>
      <dgm:spPr/>
      <dgm:t>
        <a:bodyPr/>
        <a:lstStyle/>
        <a:p>
          <a:endParaRPr lang="fr-FR"/>
        </a:p>
      </dgm:t>
    </dgm:pt>
  </dgm:ptLst>
  <dgm:cxnLst>
    <dgm:cxn modelId="{27F66BFA-B440-46FF-A840-C3739A739DB5}" type="presOf" srcId="{E028FF0D-8703-4D76-9FF0-D1510BD8E4BE}" destId="{734D5AC7-AA24-483B-AA31-3FA56E863D9F}" srcOrd="0" destOrd="0" presId="urn:microsoft.com/office/officeart/2005/8/layout/chevron2"/>
    <dgm:cxn modelId="{7D9CCD60-A2A7-462C-B087-ECC7783EF529}" srcId="{5E928EC2-4D75-4169-B66A-7B9052A9956F}" destId="{5CCFE3CF-2923-4DF8-AF90-86FC568EF890}" srcOrd="1" destOrd="0" parTransId="{EF99998E-3A01-4172-94D5-244012036AEF}" sibTransId="{24295610-718C-4275-802F-6AB3CEAE0299}"/>
    <dgm:cxn modelId="{0CB761D2-C999-4665-8A89-E67216AD68EE}" type="presOf" srcId="{9C00C56F-61D4-422A-B19B-AC8E395EC44B}" destId="{C7B8436D-1537-4D94-8592-80EC358D1136}" srcOrd="0" destOrd="1" presId="urn:microsoft.com/office/officeart/2005/8/layout/chevron2"/>
    <dgm:cxn modelId="{D02B10A7-7C5D-49C3-B060-30B7973D8F00}" type="presOf" srcId="{5358A2F8-B2CA-4F88-8C13-656860F46CE9}" destId="{1F124990-FF9C-4BA5-BAF1-58E8730E8557}" srcOrd="0" destOrd="0" presId="urn:microsoft.com/office/officeart/2005/8/layout/chevron2"/>
    <dgm:cxn modelId="{E64AE4B6-B579-40AB-BC89-DAD88D6D4250}" type="presOf" srcId="{C03507B0-961C-4840-AFC3-38940B516A33}" destId="{C7B8436D-1537-4D94-8592-80EC358D1136}" srcOrd="0" destOrd="0" presId="urn:microsoft.com/office/officeart/2005/8/layout/chevron2"/>
    <dgm:cxn modelId="{EA6D364E-3A05-491E-8956-79A92BCD2F6A}" type="presOf" srcId="{5E928EC2-4D75-4169-B66A-7B9052A9956F}" destId="{4609D1C8-A653-40B1-AE00-11A99B56205B}" srcOrd="0" destOrd="0" presId="urn:microsoft.com/office/officeart/2005/8/layout/chevron2"/>
    <dgm:cxn modelId="{2A281973-5713-487F-812F-69BB57CB1977}" srcId="{D017D903-26FF-4618-B861-583BEE97C893}" destId="{72E6DFAC-BD8D-4750-B25F-3FCA1910FE84}" srcOrd="0" destOrd="0" parTransId="{389A7E06-FAAF-4F6A-A84F-45E9023F15F0}" sibTransId="{D10E810E-F221-4562-8D64-17A4DE1AB0A3}"/>
    <dgm:cxn modelId="{D0B5BAB1-6A62-4960-BFA2-F923D8D575B6}" srcId="{93900816-3F21-4598-9B89-096229B079D7}" destId="{D017D903-26FF-4618-B861-583BEE97C893}" srcOrd="1" destOrd="0" parTransId="{8AFBE60C-A4C6-4B7B-B49C-76FB6A9FFFC2}" sibTransId="{D360DCFA-B4E9-46FF-95C2-754097D30B21}"/>
    <dgm:cxn modelId="{2152A35E-392D-4D86-A0E1-EFE1B760BE07}" srcId="{93900816-3F21-4598-9B89-096229B079D7}" destId="{5358A2F8-B2CA-4F88-8C13-656860F46CE9}" srcOrd="2" destOrd="0" parTransId="{61CC1097-CE0B-4DC1-9259-53629A4E3ECD}" sibTransId="{D9EDDE3C-75CD-44A0-B65C-36B5845E8182}"/>
    <dgm:cxn modelId="{B1523635-43F9-4261-896B-6355AEA3E4CA}" srcId="{5E928EC2-4D75-4169-B66A-7B9052A9956F}" destId="{E028FF0D-8703-4D76-9FF0-D1510BD8E4BE}" srcOrd="0" destOrd="0" parTransId="{EC1AD7CF-D07C-4DC3-93A4-6EF2DE8AE89B}" sibTransId="{8A2D7E7F-4222-4CE3-8F1B-039830587F6C}"/>
    <dgm:cxn modelId="{6843AA86-98A8-4933-8492-1C4880823DF1}" type="presOf" srcId="{93900816-3F21-4598-9B89-096229B079D7}" destId="{8F415FF4-5B46-421B-9657-8A700BD09F52}" srcOrd="0" destOrd="0" presId="urn:microsoft.com/office/officeart/2005/8/layout/chevron2"/>
    <dgm:cxn modelId="{B8BB08A3-6FAF-455F-BC51-D5A7E12C05A0}" type="presOf" srcId="{5CCFE3CF-2923-4DF8-AF90-86FC568EF890}" destId="{734D5AC7-AA24-483B-AA31-3FA56E863D9F}" srcOrd="0" destOrd="1" presId="urn:microsoft.com/office/officeart/2005/8/layout/chevron2"/>
    <dgm:cxn modelId="{2078400F-8890-4EC8-8EE1-08A7CE760766}" srcId="{D017D903-26FF-4618-B861-583BEE97C893}" destId="{509DFEB8-0FEE-4C47-BA50-8C62273ABCF2}" srcOrd="1" destOrd="0" parTransId="{8AC50A26-7C02-40E0-8CF4-B2957509317C}" sibTransId="{A065FAD9-6836-4498-9BF8-2F776FD24E49}"/>
    <dgm:cxn modelId="{9525B6BA-20CB-4098-ADBD-04ED55AE15A4}" type="presOf" srcId="{D017D903-26FF-4618-B861-583BEE97C893}" destId="{FB81A9FF-5643-481D-B283-0F212EC15F5C}" srcOrd="0" destOrd="0" presId="urn:microsoft.com/office/officeart/2005/8/layout/chevron2"/>
    <dgm:cxn modelId="{802BDEAF-E701-4C14-9383-EA0D763FB377}" type="presOf" srcId="{509DFEB8-0FEE-4C47-BA50-8C62273ABCF2}" destId="{F851DB72-1648-4B63-B1C4-1AEF3F9A2E54}" srcOrd="0" destOrd="1" presId="urn:microsoft.com/office/officeart/2005/8/layout/chevron2"/>
    <dgm:cxn modelId="{CFCD07CD-A287-4A4B-8F4C-D97CA4B11788}" type="presOf" srcId="{72E6DFAC-BD8D-4750-B25F-3FCA1910FE84}" destId="{F851DB72-1648-4B63-B1C4-1AEF3F9A2E54}" srcOrd="0" destOrd="0" presId="urn:microsoft.com/office/officeart/2005/8/layout/chevron2"/>
    <dgm:cxn modelId="{54A857E1-A834-44E7-A292-32FF1DB237DE}" srcId="{5358A2F8-B2CA-4F88-8C13-656860F46CE9}" destId="{C03507B0-961C-4840-AFC3-38940B516A33}" srcOrd="0" destOrd="0" parTransId="{B50767C8-90E2-42DB-8634-F049215C4360}" sibTransId="{AFF7F5EB-5FE5-4440-A94A-081315851D8D}"/>
    <dgm:cxn modelId="{9D76A500-ECAE-47CD-8CB4-7D3A3477F2E5}" srcId="{5358A2F8-B2CA-4F88-8C13-656860F46CE9}" destId="{9C00C56F-61D4-422A-B19B-AC8E395EC44B}" srcOrd="1" destOrd="0" parTransId="{3774C05B-A18A-4EFB-BDF3-2CDA0E369128}" sibTransId="{D170001B-3D4F-4914-AF13-7660C4182AAC}"/>
    <dgm:cxn modelId="{5C0148D8-A537-4F79-BAFD-0CA2AE55CA85}" srcId="{93900816-3F21-4598-9B89-096229B079D7}" destId="{5E928EC2-4D75-4169-B66A-7B9052A9956F}" srcOrd="0" destOrd="0" parTransId="{79BF59F5-818E-40D9-B322-CA3B777D83C2}" sibTransId="{1A0F71A6-7AB3-4D4A-99C2-C8ED4E70FB2B}"/>
    <dgm:cxn modelId="{C3B261D5-DEEA-460D-BF37-13368131E2D8}" type="presParOf" srcId="{8F415FF4-5B46-421B-9657-8A700BD09F52}" destId="{B11AFC51-E08A-4DF0-BBEB-335312362FA7}" srcOrd="0" destOrd="0" presId="urn:microsoft.com/office/officeart/2005/8/layout/chevron2"/>
    <dgm:cxn modelId="{6E4F5DDE-7A46-4F0F-A652-1E4A94BA32C0}" type="presParOf" srcId="{B11AFC51-E08A-4DF0-BBEB-335312362FA7}" destId="{4609D1C8-A653-40B1-AE00-11A99B56205B}" srcOrd="0" destOrd="0" presId="urn:microsoft.com/office/officeart/2005/8/layout/chevron2"/>
    <dgm:cxn modelId="{2F2B6DEC-E7E1-44EA-BCA0-D1FEB8667293}" type="presParOf" srcId="{B11AFC51-E08A-4DF0-BBEB-335312362FA7}" destId="{734D5AC7-AA24-483B-AA31-3FA56E863D9F}" srcOrd="1" destOrd="0" presId="urn:microsoft.com/office/officeart/2005/8/layout/chevron2"/>
    <dgm:cxn modelId="{A4AF12DC-B251-414D-A1E2-8D665EE14C4F}" type="presParOf" srcId="{8F415FF4-5B46-421B-9657-8A700BD09F52}" destId="{103962CE-2DBF-4BFE-AA40-D01975375BDB}" srcOrd="1" destOrd="0" presId="urn:microsoft.com/office/officeart/2005/8/layout/chevron2"/>
    <dgm:cxn modelId="{0996AA3A-B993-4F17-9BA7-808A0EFE219B}" type="presParOf" srcId="{8F415FF4-5B46-421B-9657-8A700BD09F52}" destId="{3958DCB4-FDB4-4400-91A2-FD91A3560629}" srcOrd="2" destOrd="0" presId="urn:microsoft.com/office/officeart/2005/8/layout/chevron2"/>
    <dgm:cxn modelId="{3ECB4AEF-2FF4-4F4E-869C-52B4B26F4D6A}" type="presParOf" srcId="{3958DCB4-FDB4-4400-91A2-FD91A3560629}" destId="{FB81A9FF-5643-481D-B283-0F212EC15F5C}" srcOrd="0" destOrd="0" presId="urn:microsoft.com/office/officeart/2005/8/layout/chevron2"/>
    <dgm:cxn modelId="{18F79909-AB4F-4FC1-8898-E0D339100CAE}" type="presParOf" srcId="{3958DCB4-FDB4-4400-91A2-FD91A3560629}" destId="{F851DB72-1648-4B63-B1C4-1AEF3F9A2E54}" srcOrd="1" destOrd="0" presId="urn:microsoft.com/office/officeart/2005/8/layout/chevron2"/>
    <dgm:cxn modelId="{4CC58A66-2114-4565-BA82-C8042995A5F7}" type="presParOf" srcId="{8F415FF4-5B46-421B-9657-8A700BD09F52}" destId="{156A4CAC-4591-47E9-84A6-8B8690B0A246}" srcOrd="3" destOrd="0" presId="urn:microsoft.com/office/officeart/2005/8/layout/chevron2"/>
    <dgm:cxn modelId="{7C347EEE-2D99-4C43-8A07-385CD5061AC1}" type="presParOf" srcId="{8F415FF4-5B46-421B-9657-8A700BD09F52}" destId="{68208B40-E3B0-42D9-9C38-D272F4F811D1}" srcOrd="4" destOrd="0" presId="urn:microsoft.com/office/officeart/2005/8/layout/chevron2"/>
    <dgm:cxn modelId="{05042CD7-EE8F-4ECA-A5BD-411A040CE5DA}" type="presParOf" srcId="{68208B40-E3B0-42D9-9C38-D272F4F811D1}" destId="{1F124990-FF9C-4BA5-BAF1-58E8730E8557}" srcOrd="0" destOrd="0" presId="urn:microsoft.com/office/officeart/2005/8/layout/chevron2"/>
    <dgm:cxn modelId="{0D4DDF58-61BE-45A7-8012-54C5AC090760}" type="presParOf" srcId="{68208B40-E3B0-42D9-9C38-D272F4F811D1}" destId="{C7B8436D-1537-4D94-8592-80EC358D1136}"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BAD22-F171-4047-9086-DA6D26000968}">
      <dsp:nvSpPr>
        <dsp:cNvPr id="0" name=""/>
        <dsp:cNvSpPr/>
      </dsp:nvSpPr>
      <dsp:spPr>
        <a:xfrm>
          <a:off x="36926" y="49153"/>
          <a:ext cx="2177544" cy="722631"/>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ar-DZ" sz="2000" b="1" kern="1200" dirty="0" smtClean="0">
              <a:latin typeface="Traditional Arabic" pitchFamily="18" charset="-78"/>
              <a:cs typeface="Traditional Arabic" pitchFamily="18" charset="-78"/>
            </a:rPr>
            <a:t>سياسات الادارة البرغماتية</a:t>
          </a:r>
          <a:endParaRPr lang="fr-FR" sz="2000" b="1" kern="1200" dirty="0">
            <a:latin typeface="Traditional Arabic" pitchFamily="18" charset="-78"/>
            <a:cs typeface="Traditional Arabic" pitchFamily="18" charset="-78"/>
          </a:endParaRPr>
        </a:p>
      </dsp:txBody>
      <dsp:txXfrm>
        <a:off x="36926" y="49153"/>
        <a:ext cx="2177544" cy="722631"/>
      </dsp:txXfrm>
    </dsp:sp>
    <dsp:sp modelId="{479D2A5B-5AA5-4A40-A999-30ED05CB60FD}">
      <dsp:nvSpPr>
        <dsp:cNvPr id="0" name=""/>
        <dsp:cNvSpPr/>
      </dsp:nvSpPr>
      <dsp:spPr>
        <a:xfrm>
          <a:off x="812" y="882123"/>
          <a:ext cx="2249773" cy="347496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r" defTabSz="977900" rtl="1">
            <a:lnSpc>
              <a:spcPct val="90000"/>
            </a:lnSpc>
            <a:spcBef>
              <a:spcPct val="0"/>
            </a:spcBef>
            <a:spcAft>
              <a:spcPct val="15000"/>
            </a:spcAft>
            <a:buChar char="••"/>
          </a:pPr>
          <a:r>
            <a:rPr lang="ar-DZ" sz="2200" b="1" kern="1200" dirty="0" smtClean="0">
              <a:latin typeface="Traditional Arabic" pitchFamily="18" charset="-78"/>
              <a:cs typeface="Traditional Arabic" pitchFamily="18" charset="-78"/>
            </a:rPr>
            <a:t>وهي الادارة البرغماتية التي تسعى لتجنيد أكبر مجموعة من الموظفين مختلفي الثقافات ذوي الكفاءة العالية لتحقيق مايسمى بالمعرفة التنظيمية</a:t>
          </a:r>
          <a:endParaRPr lang="fr-FR" sz="2200" b="1" kern="1200" dirty="0">
            <a:latin typeface="Traditional Arabic" pitchFamily="18" charset="-78"/>
            <a:cs typeface="Traditional Arabic" pitchFamily="18" charset="-78"/>
          </a:endParaRPr>
        </a:p>
      </dsp:txBody>
      <dsp:txXfrm>
        <a:off x="812" y="882123"/>
        <a:ext cx="2249773" cy="3474965"/>
      </dsp:txXfrm>
    </dsp:sp>
    <dsp:sp modelId="{9E544882-8D04-4300-9FDF-9DCCBF24FB85}">
      <dsp:nvSpPr>
        <dsp:cNvPr id="0" name=""/>
        <dsp:cNvSpPr/>
      </dsp:nvSpPr>
      <dsp:spPr>
        <a:xfrm>
          <a:off x="2555441" y="20674"/>
          <a:ext cx="2177544" cy="722631"/>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ar-DZ" sz="2800" b="1" kern="1200" dirty="0" smtClean="0">
              <a:latin typeface="Traditional Arabic" pitchFamily="18" charset="-78"/>
              <a:cs typeface="Traditional Arabic" pitchFamily="18" charset="-78"/>
            </a:rPr>
            <a:t>بناء الوعي</a:t>
          </a:r>
          <a:endParaRPr lang="fr-FR" sz="2800" b="1" kern="1200" dirty="0">
            <a:latin typeface="Traditional Arabic" pitchFamily="18" charset="-78"/>
            <a:cs typeface="Traditional Arabic" pitchFamily="18" charset="-78"/>
          </a:endParaRPr>
        </a:p>
      </dsp:txBody>
      <dsp:txXfrm>
        <a:off x="2555441" y="20674"/>
        <a:ext cx="2177544" cy="722631"/>
      </dsp:txXfrm>
    </dsp:sp>
    <dsp:sp modelId="{E4CBF275-3B38-4038-AE33-2F20590D30B4}">
      <dsp:nvSpPr>
        <dsp:cNvPr id="0" name=""/>
        <dsp:cNvSpPr/>
      </dsp:nvSpPr>
      <dsp:spPr>
        <a:xfrm>
          <a:off x="2555441" y="882123"/>
          <a:ext cx="2177544" cy="347496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r" defTabSz="977900" rtl="1">
            <a:lnSpc>
              <a:spcPct val="90000"/>
            </a:lnSpc>
            <a:spcBef>
              <a:spcPct val="0"/>
            </a:spcBef>
            <a:spcAft>
              <a:spcPct val="15000"/>
            </a:spcAft>
            <a:buChar char="••"/>
          </a:pPr>
          <a:r>
            <a:rPr lang="ar-DZ" sz="2200" b="1" kern="1200" dirty="0" smtClean="0">
              <a:latin typeface="Traditional Arabic" pitchFamily="18" charset="-78"/>
              <a:cs typeface="Traditional Arabic" pitchFamily="18" charset="-78"/>
            </a:rPr>
            <a:t>ينطلق من وجود علاقة سلبية بين التنوع الثقافي والاداء حيث يمكن الاستفادة من الاختلافات الثقافية للوصول الى مايسمى التآزر الثقافي</a:t>
          </a:r>
          <a:endParaRPr lang="fr-FR" sz="2200" b="1" kern="1200" dirty="0">
            <a:latin typeface="Traditional Arabic" pitchFamily="18" charset="-78"/>
            <a:cs typeface="Traditional Arabic" pitchFamily="18" charset="-78"/>
          </a:endParaRPr>
        </a:p>
      </dsp:txBody>
      <dsp:txXfrm>
        <a:off x="2555441" y="882123"/>
        <a:ext cx="2177544" cy="3474965"/>
      </dsp:txXfrm>
    </dsp:sp>
    <dsp:sp modelId="{631CD757-0D3E-42D7-B8AE-BA0BBF8EEB63}">
      <dsp:nvSpPr>
        <dsp:cNvPr id="0" name=""/>
        <dsp:cNvSpPr/>
      </dsp:nvSpPr>
      <dsp:spPr>
        <a:xfrm>
          <a:off x="4954746" y="6792"/>
          <a:ext cx="2177544" cy="722631"/>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ar-DZ" sz="2800" b="1" kern="1200" dirty="0" smtClean="0">
              <a:latin typeface="Traditional Arabic" pitchFamily="18" charset="-78"/>
              <a:cs typeface="Traditional Arabic" pitchFamily="18" charset="-78"/>
            </a:rPr>
            <a:t>برامج</a:t>
          </a:r>
          <a:r>
            <a:rPr lang="ar-DZ" sz="2000" b="1" kern="1200" dirty="0" smtClean="0">
              <a:latin typeface="Traditional Arabic" pitchFamily="18" charset="-78"/>
              <a:cs typeface="Traditional Arabic" pitchFamily="18" charset="-78"/>
            </a:rPr>
            <a:t> ا</a:t>
          </a:r>
          <a:r>
            <a:rPr lang="ar-DZ" sz="2400" b="1" kern="1200" dirty="0" smtClean="0">
              <a:latin typeface="Traditional Arabic" pitchFamily="18" charset="-78"/>
              <a:cs typeface="Traditional Arabic" pitchFamily="18" charset="-78"/>
            </a:rPr>
            <a:t>لتوظيف</a:t>
          </a:r>
          <a:endParaRPr lang="fr-FR" sz="2000" b="1" kern="1200" dirty="0">
            <a:latin typeface="Traditional Arabic" pitchFamily="18" charset="-78"/>
            <a:cs typeface="Traditional Arabic" pitchFamily="18" charset="-78"/>
          </a:endParaRPr>
        </a:p>
      </dsp:txBody>
      <dsp:txXfrm>
        <a:off x="4954746" y="6792"/>
        <a:ext cx="2177544" cy="722631"/>
      </dsp:txXfrm>
    </dsp:sp>
    <dsp:sp modelId="{48C93182-9EE5-474B-A7B7-9CB09CDC5C7A}">
      <dsp:nvSpPr>
        <dsp:cNvPr id="0" name=""/>
        <dsp:cNvSpPr/>
      </dsp:nvSpPr>
      <dsp:spPr>
        <a:xfrm>
          <a:off x="4954746" y="882123"/>
          <a:ext cx="2177544" cy="347496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r" defTabSz="977900" rtl="1">
            <a:lnSpc>
              <a:spcPct val="90000"/>
            </a:lnSpc>
            <a:spcBef>
              <a:spcPct val="0"/>
            </a:spcBef>
            <a:spcAft>
              <a:spcPct val="15000"/>
            </a:spcAft>
            <a:buChar char="••"/>
          </a:pPr>
          <a:r>
            <a:rPr lang="ar-DZ" sz="2200" b="1" kern="1200" dirty="0" smtClean="0">
              <a:latin typeface="Traditional Arabic" pitchFamily="18" charset="-78"/>
              <a:cs typeface="Traditional Arabic" pitchFamily="18" charset="-78"/>
            </a:rPr>
            <a:t>إذا </a:t>
          </a:r>
          <a:r>
            <a:rPr lang="ar-DZ" sz="2200" b="1" kern="1200" dirty="0" smtClean="0">
              <a:latin typeface="Traditional Arabic" pitchFamily="18" charset="-78"/>
              <a:cs typeface="Traditional Arabic" pitchFamily="18" charset="-78"/>
            </a:rPr>
            <a:t>ان </a:t>
          </a:r>
          <a:r>
            <a:rPr lang="ar-DZ" sz="2200" b="1" kern="1200" dirty="0" smtClean="0">
              <a:latin typeface="Traditional Arabic" pitchFamily="18" charset="-78"/>
              <a:cs typeface="Traditional Arabic" pitchFamily="18" charset="-78"/>
            </a:rPr>
            <a:t>المنظمة تسعى لإدارة التعدد بوصفه عملية شاملة تتضمن  تجنيد كل الموارد البشرية اللازمة لذلك </a:t>
          </a:r>
          <a:r>
            <a:rPr lang="ar-DZ" sz="2200" kern="1200" dirty="0" smtClean="0"/>
            <a:t>.</a:t>
          </a:r>
          <a:endParaRPr lang="fr-FR" sz="2200" kern="1200" dirty="0"/>
        </a:p>
      </dsp:txBody>
      <dsp:txXfrm>
        <a:off x="4954746" y="882123"/>
        <a:ext cx="2177544" cy="3474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9D1C8-A653-40B1-AE00-11A99B56205B}">
      <dsp:nvSpPr>
        <dsp:cNvPr id="0" name=""/>
        <dsp:cNvSpPr/>
      </dsp:nvSpPr>
      <dsp:spPr>
        <a:xfrm rot="5400000">
          <a:off x="-212692" y="212692"/>
          <a:ext cx="1417947" cy="992562"/>
        </a:xfrm>
        <a:prstGeom prst="chevron">
          <a:avLst/>
        </a:prstGeom>
        <a:solidFill>
          <a:schemeClr val="accent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DZ" sz="2400" b="1" kern="1200" dirty="0" smtClean="0">
              <a:solidFill>
                <a:schemeClr val="tx1"/>
              </a:solidFill>
              <a:latin typeface="Traditional Arabic" pitchFamily="18" charset="-78"/>
              <a:cs typeface="Traditional Arabic" pitchFamily="18" charset="-78"/>
            </a:rPr>
            <a:t>اعلى مستوى</a:t>
          </a:r>
          <a:endParaRPr lang="fr-FR" sz="2000" b="1" kern="1200" dirty="0">
            <a:solidFill>
              <a:schemeClr val="tx1"/>
            </a:solidFill>
            <a:latin typeface="Traditional Arabic" pitchFamily="18" charset="-78"/>
            <a:cs typeface="Traditional Arabic" pitchFamily="18" charset="-78"/>
          </a:endParaRPr>
        </a:p>
      </dsp:txBody>
      <dsp:txXfrm rot="-5400000">
        <a:off x="1" y="496280"/>
        <a:ext cx="992562" cy="425385"/>
      </dsp:txXfrm>
    </dsp:sp>
    <dsp:sp modelId="{734D5AC7-AA24-483B-AA31-3FA56E863D9F}">
      <dsp:nvSpPr>
        <dsp:cNvPr id="0" name=""/>
        <dsp:cNvSpPr/>
      </dsp:nvSpPr>
      <dsp:spPr>
        <a:xfrm rot="5400000">
          <a:off x="3553983" y="-2457840"/>
          <a:ext cx="922150" cy="6044992"/>
        </a:xfrm>
        <a:prstGeom prst="round2SameRect">
          <a:avLst/>
        </a:prstGeom>
        <a:solidFill>
          <a:schemeClr val="accent2"/>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fr-FR" sz="2000" b="1" kern="1200" dirty="0" smtClean="0">
              <a:latin typeface="Traditional Arabic" pitchFamily="18" charset="-78"/>
              <a:cs typeface="Traditional Arabic" pitchFamily="18" charset="-78"/>
            </a:rPr>
            <a:t> </a:t>
          </a:r>
          <a:r>
            <a:rPr lang="ar-DZ" sz="2000" b="1" kern="1200" dirty="0" smtClean="0">
              <a:latin typeface="Traditional Arabic" pitchFamily="18" charset="-78"/>
              <a:cs typeface="Traditional Arabic" pitchFamily="18" charset="-78"/>
            </a:rPr>
            <a:t> </a:t>
          </a:r>
          <a:r>
            <a:rPr lang="ar-DZ" sz="2000" b="1" kern="1200" dirty="0" err="1" smtClean="0">
              <a:latin typeface="Traditional Arabic" pitchFamily="18" charset="-78"/>
              <a:cs typeface="Traditional Arabic" pitchFamily="18" charset="-78"/>
            </a:rPr>
            <a:t>ا</a:t>
          </a:r>
          <a:r>
            <a:rPr lang="ar-DZ" sz="2400" b="1" i="1" u="sng" kern="1200" dirty="0" err="1" smtClean="0">
              <a:latin typeface="Traditional Arabic" pitchFamily="18" charset="-78"/>
              <a:cs typeface="Traditional Arabic" pitchFamily="18" charset="-78"/>
            </a:rPr>
            <a:t>لتكامل </a:t>
          </a:r>
          <a:r>
            <a:rPr lang="ar-DZ" sz="2000" b="1" kern="1200" dirty="0" smtClean="0">
              <a:latin typeface="Traditional Arabic" pitchFamily="18" charset="-78"/>
              <a:cs typeface="Traditional Arabic" pitchFamily="18" charset="-78"/>
            </a:rPr>
            <a:t>:سلوك متعدد الثقافات بحيث تقوم المنظمة بجعل التنوع والاختلافات تتكامل إدراكيا وسلوكيا والتعامل معها كحقيقة وواقع</a:t>
          </a:r>
          <a:endParaRPr lang="fr-FR" sz="2000" b="1" kern="1200" dirty="0">
            <a:latin typeface="Traditional Arabic" pitchFamily="18" charset="-78"/>
            <a:cs typeface="Traditional Arabic" pitchFamily="18" charset="-78"/>
          </a:endParaRPr>
        </a:p>
        <a:p>
          <a:pPr marL="114300" lvl="1" indent="-114300" algn="l" defTabSz="622300">
            <a:lnSpc>
              <a:spcPct val="90000"/>
            </a:lnSpc>
            <a:spcBef>
              <a:spcPct val="0"/>
            </a:spcBef>
            <a:spcAft>
              <a:spcPct val="15000"/>
            </a:spcAft>
            <a:buChar char="••"/>
          </a:pPr>
          <a:endParaRPr lang="fr-FR" sz="1400" kern="1200"/>
        </a:p>
      </dsp:txBody>
      <dsp:txXfrm rot="-5400000">
        <a:off x="992562" y="148597"/>
        <a:ext cx="5999976" cy="832118"/>
      </dsp:txXfrm>
    </dsp:sp>
    <dsp:sp modelId="{FB81A9FF-5643-481D-B283-0F212EC15F5C}">
      <dsp:nvSpPr>
        <dsp:cNvPr id="0" name=""/>
        <dsp:cNvSpPr/>
      </dsp:nvSpPr>
      <dsp:spPr>
        <a:xfrm rot="5400000">
          <a:off x="-212692" y="1231406"/>
          <a:ext cx="1417947" cy="992562"/>
        </a:xfrm>
        <a:prstGeom prst="chevron">
          <a:avLst/>
        </a:prstGeom>
        <a:solidFill>
          <a:schemeClr val="accent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fr-FR" sz="2700" kern="1200" dirty="0"/>
        </a:p>
      </dsp:txBody>
      <dsp:txXfrm rot="-5400000">
        <a:off x="1" y="1514994"/>
        <a:ext cx="992562" cy="425385"/>
      </dsp:txXfrm>
    </dsp:sp>
    <dsp:sp modelId="{F851DB72-1648-4B63-B1C4-1AEF3F9A2E54}">
      <dsp:nvSpPr>
        <dsp:cNvPr id="0" name=""/>
        <dsp:cNvSpPr/>
      </dsp:nvSpPr>
      <dsp:spPr>
        <a:xfrm rot="5400000">
          <a:off x="3404068" y="-1200089"/>
          <a:ext cx="921665" cy="5505718"/>
        </a:xfrm>
        <a:prstGeom prst="round2SameRect">
          <a:avLst/>
        </a:prstGeom>
        <a:solidFill>
          <a:schemeClr val="accent2"/>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ar-DZ" sz="2400" b="1" i="1" u="sng" kern="1200" dirty="0" smtClean="0">
              <a:latin typeface="Traditional Arabic" pitchFamily="18" charset="-78"/>
              <a:cs typeface="Traditional Arabic" pitchFamily="18" charset="-78"/>
            </a:rPr>
            <a:t>التكييف: </a:t>
          </a:r>
          <a:r>
            <a:rPr lang="ar-DZ" sz="2400" b="1" kern="1200" dirty="0" smtClean="0">
              <a:latin typeface="Traditional Arabic" pitchFamily="18" charset="-78"/>
              <a:cs typeface="Traditional Arabic" pitchFamily="18" charset="-78"/>
            </a:rPr>
            <a:t>القدرة على التبني والتعامل مع الثقافات الاخرى </a:t>
          </a:r>
          <a:endParaRPr lang="fr-FR" sz="2400" b="1" kern="1200" dirty="0">
            <a:latin typeface="Traditional Arabic" pitchFamily="18" charset="-78"/>
            <a:cs typeface="Traditional Arabic" pitchFamily="18" charset="-78"/>
          </a:endParaRPr>
        </a:p>
        <a:p>
          <a:pPr marL="228600" lvl="1" indent="-228600" algn="r" defTabSz="1066800" rtl="1">
            <a:lnSpc>
              <a:spcPct val="90000"/>
            </a:lnSpc>
            <a:spcBef>
              <a:spcPct val="0"/>
            </a:spcBef>
            <a:spcAft>
              <a:spcPct val="15000"/>
            </a:spcAft>
            <a:buChar char="••"/>
          </a:pPr>
          <a:r>
            <a:rPr lang="ar-DZ" sz="2400" b="1" kern="1200" dirty="0" smtClean="0">
              <a:latin typeface="Traditional Arabic" pitchFamily="18" charset="-78"/>
              <a:cs typeface="Traditional Arabic" pitchFamily="18" charset="-78"/>
            </a:rPr>
            <a:t>القدرة على التحول من منظور ثقافي إلى آخر</a:t>
          </a:r>
          <a:endParaRPr lang="fr-FR" sz="1400" b="1" kern="1200" dirty="0">
            <a:latin typeface="Traditional Arabic" pitchFamily="18" charset="-78"/>
            <a:cs typeface="Traditional Arabic" pitchFamily="18" charset="-78"/>
          </a:endParaRPr>
        </a:p>
        <a:p>
          <a:pPr marL="114300" lvl="1" indent="-114300" algn="l" defTabSz="533400">
            <a:lnSpc>
              <a:spcPct val="90000"/>
            </a:lnSpc>
            <a:spcBef>
              <a:spcPct val="0"/>
            </a:spcBef>
            <a:spcAft>
              <a:spcPct val="15000"/>
            </a:spcAft>
            <a:buChar char="••"/>
          </a:pPr>
          <a:endParaRPr lang="fr-FR" sz="1200" kern="1200" dirty="0"/>
        </a:p>
      </dsp:txBody>
      <dsp:txXfrm rot="-5400000">
        <a:off x="1112042" y="1136929"/>
        <a:ext cx="5460726" cy="831681"/>
      </dsp:txXfrm>
    </dsp:sp>
    <dsp:sp modelId="{1F124990-FF9C-4BA5-BAF1-58E8730E8557}">
      <dsp:nvSpPr>
        <dsp:cNvPr id="0" name=""/>
        <dsp:cNvSpPr/>
      </dsp:nvSpPr>
      <dsp:spPr>
        <a:xfrm rot="5400000">
          <a:off x="-212692" y="2442939"/>
          <a:ext cx="1417947" cy="992562"/>
        </a:xfrm>
        <a:prstGeom prst="chevron">
          <a:avLst/>
        </a:prstGeom>
        <a:solidFill>
          <a:schemeClr val="accent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ar-DZ" sz="2400" b="1" kern="1200" dirty="0" smtClean="0">
              <a:solidFill>
                <a:schemeClr val="tx1"/>
              </a:solidFill>
              <a:latin typeface="Traditional Arabic" pitchFamily="18" charset="-78"/>
              <a:cs typeface="Traditional Arabic" pitchFamily="18" charset="-78"/>
            </a:rPr>
            <a:t>الوعي</a:t>
          </a:r>
          <a:endParaRPr lang="fr-FR" sz="2400" b="1" kern="1200" dirty="0" smtClean="0">
            <a:solidFill>
              <a:schemeClr val="tx1"/>
            </a:solidFill>
            <a:latin typeface="Traditional Arabic" pitchFamily="18" charset="-78"/>
            <a:cs typeface="Traditional Arabic" pitchFamily="18" charset="-78"/>
          </a:endParaRPr>
        </a:p>
        <a:p>
          <a:pPr lvl="0" algn="ctr" defTabSz="1066800">
            <a:lnSpc>
              <a:spcPct val="100000"/>
            </a:lnSpc>
            <a:spcBef>
              <a:spcPct val="0"/>
            </a:spcBef>
            <a:spcAft>
              <a:spcPct val="35000"/>
            </a:spcAft>
          </a:pPr>
          <a:r>
            <a:rPr lang="ar-DZ" sz="2400" b="1" kern="1200" dirty="0" smtClean="0">
              <a:solidFill>
                <a:schemeClr val="tx1"/>
              </a:solidFill>
              <a:latin typeface="Traditional Arabic" pitchFamily="18" charset="-78"/>
              <a:cs typeface="Traditional Arabic" pitchFamily="18" charset="-78"/>
            </a:rPr>
            <a:t> بالتنوع</a:t>
          </a:r>
          <a:endParaRPr lang="fr-FR" sz="2400" b="1" kern="1200" dirty="0">
            <a:solidFill>
              <a:schemeClr val="tx1"/>
            </a:solidFill>
            <a:latin typeface="Traditional Arabic" pitchFamily="18" charset="-78"/>
            <a:cs typeface="Traditional Arabic" pitchFamily="18" charset="-78"/>
          </a:endParaRPr>
        </a:p>
      </dsp:txBody>
      <dsp:txXfrm rot="-5400000">
        <a:off x="1" y="2726527"/>
        <a:ext cx="992562" cy="425385"/>
      </dsp:txXfrm>
    </dsp:sp>
    <dsp:sp modelId="{C7B8436D-1537-4D94-8592-80EC358D1136}">
      <dsp:nvSpPr>
        <dsp:cNvPr id="0" name=""/>
        <dsp:cNvSpPr/>
      </dsp:nvSpPr>
      <dsp:spPr>
        <a:xfrm rot="5400000">
          <a:off x="3348031" y="-87035"/>
          <a:ext cx="921665" cy="5429611"/>
        </a:xfrm>
        <a:prstGeom prst="round2SameRect">
          <a:avLst/>
        </a:prstGeom>
        <a:solidFill>
          <a:schemeClr val="accent2"/>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ar-DZ" sz="2000" b="1" kern="1200" dirty="0" smtClean="0">
              <a:latin typeface="Traditional Arabic" pitchFamily="18" charset="-78"/>
              <a:cs typeface="Traditional Arabic" pitchFamily="18" charset="-78"/>
            </a:rPr>
            <a:t>تقبل الاختلافات في السلوك واحترام الاختلافات </a:t>
          </a:r>
          <a:r>
            <a:rPr lang="ar-DZ" sz="2000" b="1" kern="1200" dirty="0" err="1" smtClean="0">
              <a:latin typeface="Traditional Arabic" pitchFamily="18" charset="-78"/>
              <a:cs typeface="Traditional Arabic" pitchFamily="18" charset="-78"/>
            </a:rPr>
            <a:t>القيمية</a:t>
          </a:r>
          <a:endParaRPr lang="fr-FR" sz="2000" b="1" kern="1200" dirty="0">
            <a:latin typeface="Traditional Arabic" pitchFamily="18" charset="-78"/>
            <a:cs typeface="Traditional Arabic" pitchFamily="18" charset="-78"/>
          </a:endParaRPr>
        </a:p>
        <a:p>
          <a:pPr marL="228600" lvl="1" indent="-228600" algn="r" defTabSz="889000" rtl="1">
            <a:lnSpc>
              <a:spcPct val="90000"/>
            </a:lnSpc>
            <a:spcBef>
              <a:spcPct val="0"/>
            </a:spcBef>
            <a:spcAft>
              <a:spcPct val="15000"/>
            </a:spcAft>
            <a:buChar char="••"/>
          </a:pPr>
          <a:r>
            <a:rPr lang="ar-DZ" sz="2000" b="1" kern="1200" dirty="0" smtClean="0">
              <a:latin typeface="Traditional Arabic" pitchFamily="18" charset="-78"/>
              <a:cs typeface="Traditional Arabic" pitchFamily="18" charset="-78"/>
            </a:rPr>
            <a:t>الاعتراف بصحة الطرق الاخرى للتفكير ورؤية العالم</a:t>
          </a:r>
          <a:endParaRPr lang="fr-FR" sz="2000" b="1" kern="1200" dirty="0">
            <a:latin typeface="Traditional Arabic" pitchFamily="18" charset="-78"/>
            <a:cs typeface="Traditional Arabic" pitchFamily="18" charset="-78"/>
          </a:endParaRPr>
        </a:p>
      </dsp:txBody>
      <dsp:txXfrm rot="-5400000">
        <a:off x="1094058" y="2211930"/>
        <a:ext cx="5384619" cy="831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9D1C8-A653-40B1-AE00-11A99B56205B}">
      <dsp:nvSpPr>
        <dsp:cNvPr id="0" name=""/>
        <dsp:cNvSpPr/>
      </dsp:nvSpPr>
      <dsp:spPr>
        <a:xfrm rot="5400000">
          <a:off x="-230145" y="646371"/>
          <a:ext cx="1306866" cy="708834"/>
        </a:xfrm>
        <a:prstGeom prst="chevron">
          <a:avLst/>
        </a:prstGeom>
        <a:solidFill>
          <a:schemeClr val="accent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fr-FR" sz="1900" kern="1200" dirty="0"/>
        </a:p>
      </dsp:txBody>
      <dsp:txXfrm rot="-5400000">
        <a:off x="68871" y="701772"/>
        <a:ext cx="708834" cy="598032"/>
      </dsp:txXfrm>
    </dsp:sp>
    <dsp:sp modelId="{734D5AC7-AA24-483B-AA31-3FA56E863D9F}">
      <dsp:nvSpPr>
        <dsp:cNvPr id="0" name=""/>
        <dsp:cNvSpPr/>
      </dsp:nvSpPr>
      <dsp:spPr>
        <a:xfrm rot="5400000">
          <a:off x="3061354" y="-2018278"/>
          <a:ext cx="1107182" cy="5296332"/>
        </a:xfrm>
        <a:prstGeom prst="round2SameRect">
          <a:avLst/>
        </a:prstGeom>
        <a:solidFill>
          <a:schemeClr val="accent2"/>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42240" tIns="12700" rIns="12700" bIns="12700" numCol="1" spcCol="1270" anchor="ctr" anchorCtr="0">
          <a:noAutofit/>
        </a:bodyPr>
        <a:lstStyle/>
        <a:p>
          <a:pPr marL="228600" lvl="1" indent="-228600" algn="r" defTabSz="1022350" rtl="1">
            <a:lnSpc>
              <a:spcPct val="90000"/>
            </a:lnSpc>
            <a:spcBef>
              <a:spcPct val="0"/>
            </a:spcBef>
            <a:spcAft>
              <a:spcPct val="15000"/>
            </a:spcAft>
            <a:buChar char="••"/>
          </a:pPr>
          <a:r>
            <a:rPr lang="ar-DZ" sz="2300" b="1" i="1" kern="1200" dirty="0" smtClean="0">
              <a:latin typeface="Traditional Arabic" pitchFamily="18" charset="-78"/>
              <a:cs typeface="Traditional Arabic" pitchFamily="18" charset="-78"/>
            </a:rPr>
            <a:t>ت</a:t>
          </a:r>
          <a:r>
            <a:rPr lang="ar-DZ" sz="2300" b="1" i="1" u="sng" kern="1200" dirty="0" smtClean="0">
              <a:latin typeface="Traditional Arabic" pitchFamily="18" charset="-78"/>
              <a:cs typeface="Traditional Arabic" pitchFamily="18" charset="-78"/>
            </a:rPr>
            <a:t>قبل الاختلافات</a:t>
          </a:r>
          <a:r>
            <a:rPr lang="ar-DZ" sz="2300" b="1" u="sng" kern="1200" dirty="0" smtClean="0">
              <a:latin typeface="Traditional Arabic" pitchFamily="18" charset="-78"/>
              <a:cs typeface="Traditional Arabic" pitchFamily="18" charset="-78"/>
            </a:rPr>
            <a:t> </a:t>
          </a:r>
          <a:r>
            <a:rPr lang="ar-DZ" sz="2300" b="1" kern="1200" dirty="0" smtClean="0">
              <a:latin typeface="Traditional Arabic" pitchFamily="18" charset="-78"/>
              <a:cs typeface="Traditional Arabic" pitchFamily="18" charset="-78"/>
            </a:rPr>
            <a:t>: التقليل من أهمية الاختلافات الثقافية</a:t>
          </a:r>
          <a:endParaRPr lang="fr-FR" sz="2300" b="1" kern="1200" dirty="0">
            <a:latin typeface="Traditional Arabic" pitchFamily="18" charset="-78"/>
            <a:cs typeface="Traditional Arabic" pitchFamily="18" charset="-78"/>
          </a:endParaRPr>
        </a:p>
        <a:p>
          <a:pPr marL="228600" lvl="1" indent="-228600" algn="r" defTabSz="889000" rtl="1">
            <a:lnSpc>
              <a:spcPct val="90000"/>
            </a:lnSpc>
            <a:spcBef>
              <a:spcPct val="0"/>
            </a:spcBef>
            <a:spcAft>
              <a:spcPct val="15000"/>
            </a:spcAft>
            <a:buChar char="••"/>
          </a:pPr>
          <a:r>
            <a:rPr lang="ar-DZ" sz="2000" b="1" kern="1200" dirty="0" smtClean="0">
              <a:latin typeface="Traditional Arabic" pitchFamily="18" charset="-78"/>
              <a:cs typeface="Traditional Arabic" pitchFamily="18" charset="-78"/>
            </a:rPr>
            <a:t>التركيز على التشابه بين جميع الناس</a:t>
          </a:r>
          <a:endParaRPr lang="fr-FR" sz="2000" b="1" kern="1200" dirty="0">
            <a:latin typeface="Traditional Arabic" pitchFamily="18" charset="-78"/>
            <a:cs typeface="Traditional Arabic" pitchFamily="18" charset="-78"/>
          </a:endParaRPr>
        </a:p>
      </dsp:txBody>
      <dsp:txXfrm rot="-5400000">
        <a:off x="966779" y="130345"/>
        <a:ext cx="5242284" cy="999086"/>
      </dsp:txXfrm>
    </dsp:sp>
    <dsp:sp modelId="{FB81A9FF-5643-481D-B283-0F212EC15F5C}">
      <dsp:nvSpPr>
        <dsp:cNvPr id="0" name=""/>
        <dsp:cNvSpPr/>
      </dsp:nvSpPr>
      <dsp:spPr>
        <a:xfrm rot="5400000">
          <a:off x="-205296" y="1627386"/>
          <a:ext cx="1207791" cy="740947"/>
        </a:xfrm>
        <a:prstGeom prst="chevron">
          <a:avLst/>
        </a:prstGeom>
        <a:solidFill>
          <a:schemeClr val="accent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fr-FR" sz="2000" kern="1200" dirty="0"/>
        </a:p>
      </dsp:txBody>
      <dsp:txXfrm rot="-5400000">
        <a:off x="28127" y="1764438"/>
        <a:ext cx="740947" cy="466844"/>
      </dsp:txXfrm>
    </dsp:sp>
    <dsp:sp modelId="{F851DB72-1648-4B63-B1C4-1AEF3F9A2E54}">
      <dsp:nvSpPr>
        <dsp:cNvPr id="0" name=""/>
        <dsp:cNvSpPr/>
      </dsp:nvSpPr>
      <dsp:spPr>
        <a:xfrm rot="5400000">
          <a:off x="3211638" y="-1122901"/>
          <a:ext cx="804170" cy="5552326"/>
        </a:xfrm>
        <a:prstGeom prst="round2SameRect">
          <a:avLst/>
        </a:prstGeom>
        <a:solidFill>
          <a:schemeClr val="accent2"/>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hemeClr val="lt1"/>
        </a:lnRef>
        <a:fillRef idx="1">
          <a:schemeClr val="accent2"/>
        </a:fillRef>
        <a:effectRef idx="1">
          <a:schemeClr val="accent2"/>
        </a:effectRef>
        <a:fontRef idx="minor">
          <a:schemeClr val="lt1"/>
        </a:fontRef>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ar-DZ" sz="2400" b="1" i="1" u="sng" kern="1200" dirty="0" smtClean="0">
              <a:latin typeface="Traditional Arabic" pitchFamily="18" charset="-78"/>
              <a:cs typeface="Traditional Arabic" pitchFamily="18" charset="-78"/>
            </a:rPr>
            <a:t>الدفاع</a:t>
          </a:r>
          <a:r>
            <a:rPr lang="ar-DZ" sz="2400" b="1" kern="1200" dirty="0" smtClean="0">
              <a:latin typeface="Traditional Arabic" pitchFamily="18" charset="-78"/>
              <a:cs typeface="Traditional Arabic" pitchFamily="18" charset="-78"/>
            </a:rPr>
            <a:t> : الشعور بالتهديد للرؤى المختلفة </a:t>
          </a:r>
          <a:endParaRPr lang="fr-FR" sz="2400" b="1" kern="1200" dirty="0">
            <a:latin typeface="Traditional Arabic" pitchFamily="18" charset="-78"/>
            <a:cs typeface="Traditional Arabic" pitchFamily="18" charset="-78"/>
          </a:endParaRPr>
        </a:p>
        <a:p>
          <a:pPr marL="228600" lvl="1" indent="-228600" algn="r" defTabSz="1066800" rtl="1">
            <a:lnSpc>
              <a:spcPct val="90000"/>
            </a:lnSpc>
            <a:spcBef>
              <a:spcPct val="0"/>
            </a:spcBef>
            <a:spcAft>
              <a:spcPct val="15000"/>
            </a:spcAft>
            <a:buChar char="••"/>
          </a:pPr>
          <a:r>
            <a:rPr lang="ar-DZ" sz="2400" b="1" kern="1200" dirty="0" smtClean="0">
              <a:latin typeface="Traditional Arabic" pitchFamily="18" charset="-78"/>
              <a:cs typeface="Traditional Arabic" pitchFamily="18" charset="-78"/>
            </a:rPr>
            <a:t>استخدام الحكم السلبي على الآخر</a:t>
          </a:r>
          <a:endParaRPr lang="fr-FR" sz="2400" b="1" kern="1200" dirty="0">
            <a:latin typeface="Traditional Arabic" pitchFamily="18" charset="-78"/>
            <a:cs typeface="Traditional Arabic" pitchFamily="18" charset="-78"/>
          </a:endParaRPr>
        </a:p>
      </dsp:txBody>
      <dsp:txXfrm rot="-5400000">
        <a:off x="837560" y="1290433"/>
        <a:ext cx="5513070" cy="725658"/>
      </dsp:txXfrm>
    </dsp:sp>
    <dsp:sp modelId="{1F124990-FF9C-4BA5-BAF1-58E8730E8557}">
      <dsp:nvSpPr>
        <dsp:cNvPr id="0" name=""/>
        <dsp:cNvSpPr/>
      </dsp:nvSpPr>
      <dsp:spPr>
        <a:xfrm rot="5400000">
          <a:off x="-205296" y="2503123"/>
          <a:ext cx="1207791" cy="740947"/>
        </a:xfrm>
        <a:prstGeom prst="chevron">
          <a:avLst/>
        </a:prstGeom>
        <a:solidFill>
          <a:schemeClr val="accent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DZ" sz="2400" b="1" kern="1200" dirty="0" smtClean="0">
              <a:solidFill>
                <a:schemeClr val="tx1"/>
              </a:solidFill>
              <a:latin typeface="Traditional Arabic" pitchFamily="18" charset="-78"/>
              <a:cs typeface="Traditional Arabic" pitchFamily="18" charset="-78"/>
            </a:rPr>
            <a:t>اقل مستوى</a:t>
          </a:r>
          <a:endParaRPr lang="fr-FR" sz="2400" b="1" kern="1200" dirty="0">
            <a:solidFill>
              <a:schemeClr val="tx1"/>
            </a:solidFill>
            <a:latin typeface="Traditional Arabic" pitchFamily="18" charset="-78"/>
            <a:cs typeface="Traditional Arabic" pitchFamily="18" charset="-78"/>
          </a:endParaRPr>
        </a:p>
      </dsp:txBody>
      <dsp:txXfrm rot="-5400000">
        <a:off x="28127" y="2640175"/>
        <a:ext cx="740947" cy="466844"/>
      </dsp:txXfrm>
    </dsp:sp>
    <dsp:sp modelId="{C7B8436D-1537-4D94-8592-80EC358D1136}">
      <dsp:nvSpPr>
        <dsp:cNvPr id="0" name=""/>
        <dsp:cNvSpPr/>
      </dsp:nvSpPr>
      <dsp:spPr>
        <a:xfrm rot="5400000">
          <a:off x="2796222" y="377916"/>
          <a:ext cx="852252" cy="4558781"/>
        </a:xfrm>
        <a:prstGeom prst="round2SameRect">
          <a:avLst/>
        </a:prstGeom>
        <a:solidFill>
          <a:schemeClr val="accent2"/>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ar-DZ" sz="2000" b="1" kern="1200" dirty="0" smtClean="0">
              <a:latin typeface="Traditional Arabic" pitchFamily="18" charset="-78"/>
              <a:cs typeface="Traditional Arabic" pitchFamily="18" charset="-78"/>
            </a:rPr>
            <a:t>نظرة ضيقة ومحددة وعدم الوعي بالاختلافات الثقافية </a:t>
          </a:r>
          <a:endParaRPr lang="fr-FR" sz="2000" b="1" kern="1200" dirty="0">
            <a:latin typeface="Traditional Arabic" pitchFamily="18" charset="-78"/>
            <a:cs typeface="Traditional Arabic" pitchFamily="18" charset="-78"/>
          </a:endParaRPr>
        </a:p>
        <a:p>
          <a:pPr marL="228600" lvl="1" indent="-228600" algn="r" defTabSz="889000" rtl="1">
            <a:lnSpc>
              <a:spcPct val="90000"/>
            </a:lnSpc>
            <a:spcBef>
              <a:spcPct val="0"/>
            </a:spcBef>
            <a:spcAft>
              <a:spcPct val="15000"/>
            </a:spcAft>
            <a:buChar char="••"/>
          </a:pPr>
          <a:r>
            <a:rPr lang="ar-DZ" sz="2000" b="1" kern="1200" dirty="0" smtClean="0">
              <a:latin typeface="Traditional Arabic" pitchFamily="18" charset="-78"/>
              <a:cs typeface="Traditional Arabic" pitchFamily="18" charset="-78"/>
            </a:rPr>
            <a:t>عدم انسانية الثقافات الاخرى</a:t>
          </a:r>
          <a:endParaRPr lang="fr-FR" sz="2000" b="1" kern="1200" dirty="0">
            <a:latin typeface="Traditional Arabic" pitchFamily="18" charset="-78"/>
            <a:cs typeface="Traditional Arabic" pitchFamily="18" charset="-78"/>
          </a:endParaRPr>
        </a:p>
      </dsp:txBody>
      <dsp:txXfrm rot="-5400000">
        <a:off x="942958" y="2272784"/>
        <a:ext cx="4517177" cy="76904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77E2F-A0E5-4978-AB8E-18D06D601C8A}" type="datetimeFigureOut">
              <a:rPr lang="en-US" smtClean="0"/>
              <a:pPr/>
              <a:t>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37229-075D-447E-93FC-8208DC82282B}" type="slidenum">
              <a:rPr lang="en-US" smtClean="0"/>
              <a:pPr/>
              <a:t>‹N°›</a:t>
            </a:fld>
            <a:endParaRPr lang="en-US"/>
          </a:p>
        </p:txBody>
      </p:sp>
    </p:spTree>
    <p:extLst>
      <p:ext uri="{BB962C8B-B14F-4D97-AF65-F5344CB8AC3E}">
        <p14:creationId xmlns:p14="http://schemas.microsoft.com/office/powerpoint/2010/main" val="927155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8D949A-A18D-4E2A-8520-1FA9DB5EC002}" type="datetimeFigureOut">
              <a:rPr lang="en-US" smtClean="0"/>
              <a:pPr/>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C8E2F-19AC-460F-98CC-117D105697C4}" type="slidenum">
              <a:rPr lang="en-US" smtClean="0"/>
              <a:pPr/>
              <a:t>‹N°›</a:t>
            </a:fld>
            <a:endParaRPr lang="en-US"/>
          </a:p>
        </p:txBody>
      </p:sp>
    </p:spTree>
    <p:extLst>
      <p:ext uri="{BB962C8B-B14F-4D97-AF65-F5344CB8AC3E}">
        <p14:creationId xmlns:p14="http://schemas.microsoft.com/office/powerpoint/2010/main" val="150915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8D949A-A18D-4E2A-8520-1FA9DB5EC002}" type="datetimeFigureOut">
              <a:rPr lang="en-US" smtClean="0"/>
              <a:pPr/>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C8E2F-19AC-460F-98CC-117D105697C4}" type="slidenum">
              <a:rPr lang="en-US" smtClean="0"/>
              <a:pPr/>
              <a:t>‹N°›</a:t>
            </a:fld>
            <a:endParaRPr lang="en-US"/>
          </a:p>
        </p:txBody>
      </p:sp>
    </p:spTree>
    <p:extLst>
      <p:ext uri="{BB962C8B-B14F-4D97-AF65-F5344CB8AC3E}">
        <p14:creationId xmlns:p14="http://schemas.microsoft.com/office/powerpoint/2010/main" val="636010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8D949A-A18D-4E2A-8520-1FA9DB5EC002}" type="datetimeFigureOut">
              <a:rPr lang="en-US" smtClean="0"/>
              <a:pPr/>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C8E2F-19AC-460F-98CC-117D105697C4}" type="slidenum">
              <a:rPr lang="en-US" smtClean="0"/>
              <a:pPr/>
              <a:t>‹N°›</a:t>
            </a:fld>
            <a:endParaRPr lang="en-US"/>
          </a:p>
        </p:txBody>
      </p:sp>
    </p:spTree>
    <p:extLst>
      <p:ext uri="{BB962C8B-B14F-4D97-AF65-F5344CB8AC3E}">
        <p14:creationId xmlns:p14="http://schemas.microsoft.com/office/powerpoint/2010/main" val="20213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8D949A-A18D-4E2A-8520-1FA9DB5EC002}" type="datetimeFigureOut">
              <a:rPr lang="en-US" smtClean="0"/>
              <a:pPr/>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C8E2F-19AC-460F-98CC-117D105697C4}" type="slidenum">
              <a:rPr lang="en-US" smtClean="0"/>
              <a:pPr/>
              <a:t>‹N°›</a:t>
            </a:fld>
            <a:endParaRPr lang="en-US"/>
          </a:p>
        </p:txBody>
      </p:sp>
    </p:spTree>
    <p:extLst>
      <p:ext uri="{BB962C8B-B14F-4D97-AF65-F5344CB8AC3E}">
        <p14:creationId xmlns:p14="http://schemas.microsoft.com/office/powerpoint/2010/main" val="169065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8D949A-A18D-4E2A-8520-1FA9DB5EC002}" type="datetimeFigureOut">
              <a:rPr lang="en-US" smtClean="0"/>
              <a:pPr/>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C8E2F-19AC-460F-98CC-117D105697C4}" type="slidenum">
              <a:rPr lang="en-US" smtClean="0"/>
              <a:pPr/>
              <a:t>‹N°›</a:t>
            </a:fld>
            <a:endParaRPr lang="en-US"/>
          </a:p>
        </p:txBody>
      </p:sp>
    </p:spTree>
    <p:extLst>
      <p:ext uri="{BB962C8B-B14F-4D97-AF65-F5344CB8AC3E}">
        <p14:creationId xmlns:p14="http://schemas.microsoft.com/office/powerpoint/2010/main" val="174051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8D949A-A18D-4E2A-8520-1FA9DB5EC002}" type="datetimeFigureOut">
              <a:rPr lang="en-US" smtClean="0"/>
              <a:pPr/>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C8E2F-19AC-460F-98CC-117D105697C4}" type="slidenum">
              <a:rPr lang="en-US" smtClean="0"/>
              <a:pPr/>
              <a:t>‹N°›</a:t>
            </a:fld>
            <a:endParaRPr lang="en-US"/>
          </a:p>
        </p:txBody>
      </p:sp>
    </p:spTree>
    <p:extLst>
      <p:ext uri="{BB962C8B-B14F-4D97-AF65-F5344CB8AC3E}">
        <p14:creationId xmlns:p14="http://schemas.microsoft.com/office/powerpoint/2010/main" val="11905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8D949A-A18D-4E2A-8520-1FA9DB5EC002}" type="datetimeFigureOut">
              <a:rPr lang="en-US" smtClean="0"/>
              <a:pPr/>
              <a:t>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FC8E2F-19AC-460F-98CC-117D105697C4}" type="slidenum">
              <a:rPr lang="en-US" smtClean="0"/>
              <a:pPr/>
              <a:t>‹N°›</a:t>
            </a:fld>
            <a:endParaRPr lang="en-US"/>
          </a:p>
        </p:txBody>
      </p:sp>
    </p:spTree>
    <p:extLst>
      <p:ext uri="{BB962C8B-B14F-4D97-AF65-F5344CB8AC3E}">
        <p14:creationId xmlns:p14="http://schemas.microsoft.com/office/powerpoint/2010/main" val="774133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8D949A-A18D-4E2A-8520-1FA9DB5EC002}" type="datetimeFigureOut">
              <a:rPr lang="en-US" smtClean="0"/>
              <a:pPr/>
              <a:t>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FC8E2F-19AC-460F-98CC-117D105697C4}" type="slidenum">
              <a:rPr lang="en-US" smtClean="0"/>
              <a:pPr/>
              <a:t>‹N°›</a:t>
            </a:fld>
            <a:endParaRPr lang="en-US"/>
          </a:p>
        </p:txBody>
      </p:sp>
    </p:spTree>
    <p:extLst>
      <p:ext uri="{BB962C8B-B14F-4D97-AF65-F5344CB8AC3E}">
        <p14:creationId xmlns:p14="http://schemas.microsoft.com/office/powerpoint/2010/main" val="61630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D949A-A18D-4E2A-8520-1FA9DB5EC002}" type="datetimeFigureOut">
              <a:rPr lang="en-US" smtClean="0"/>
              <a:pPr/>
              <a:t>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FC8E2F-19AC-460F-98CC-117D105697C4}" type="slidenum">
              <a:rPr lang="en-US" smtClean="0"/>
              <a:pPr/>
              <a:t>‹N°›</a:t>
            </a:fld>
            <a:endParaRPr lang="en-US"/>
          </a:p>
        </p:txBody>
      </p:sp>
    </p:spTree>
    <p:extLst>
      <p:ext uri="{BB962C8B-B14F-4D97-AF65-F5344CB8AC3E}">
        <p14:creationId xmlns:p14="http://schemas.microsoft.com/office/powerpoint/2010/main" val="105928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8D949A-A18D-4E2A-8520-1FA9DB5EC002}" type="datetimeFigureOut">
              <a:rPr lang="en-US" smtClean="0"/>
              <a:pPr/>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C8E2F-19AC-460F-98CC-117D105697C4}" type="slidenum">
              <a:rPr lang="en-US" smtClean="0"/>
              <a:pPr/>
              <a:t>‹N°›</a:t>
            </a:fld>
            <a:endParaRPr lang="en-US"/>
          </a:p>
        </p:txBody>
      </p:sp>
    </p:spTree>
    <p:extLst>
      <p:ext uri="{BB962C8B-B14F-4D97-AF65-F5344CB8AC3E}">
        <p14:creationId xmlns:p14="http://schemas.microsoft.com/office/powerpoint/2010/main" val="286067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8D949A-A18D-4E2A-8520-1FA9DB5EC002}" type="datetimeFigureOut">
              <a:rPr lang="en-US" smtClean="0"/>
              <a:pPr/>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C8E2F-19AC-460F-98CC-117D105697C4}" type="slidenum">
              <a:rPr lang="en-US" smtClean="0"/>
              <a:pPr/>
              <a:t>‹N°›</a:t>
            </a:fld>
            <a:endParaRPr lang="en-US"/>
          </a:p>
        </p:txBody>
      </p:sp>
    </p:spTree>
    <p:extLst>
      <p:ext uri="{BB962C8B-B14F-4D97-AF65-F5344CB8AC3E}">
        <p14:creationId xmlns:p14="http://schemas.microsoft.com/office/powerpoint/2010/main" val="113336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D949A-A18D-4E2A-8520-1FA9DB5EC002}" type="datetimeFigureOut">
              <a:rPr lang="en-US" smtClean="0"/>
              <a:pPr/>
              <a:t>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C8E2F-19AC-460F-98CC-117D105697C4}" type="slidenum">
              <a:rPr lang="en-US" smtClean="0"/>
              <a:pPr/>
              <a:t>‹N°›</a:t>
            </a:fld>
            <a:endParaRPr lang="en-US"/>
          </a:p>
        </p:txBody>
      </p:sp>
    </p:spTree>
    <p:extLst>
      <p:ext uri="{BB962C8B-B14F-4D97-AF65-F5344CB8AC3E}">
        <p14:creationId xmlns:p14="http://schemas.microsoft.com/office/powerpoint/2010/main" val="389941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303990" y="2426025"/>
            <a:ext cx="3924798" cy="655984"/>
          </a:xfrm>
        </p:spPr>
        <p:txBody>
          <a:bodyPr>
            <a:normAutofit/>
          </a:bodyPr>
          <a:lstStyle/>
          <a:p>
            <a:pPr algn="ctr" rtl="1"/>
            <a:r>
              <a:rPr lang="ar-DZ" sz="3600" b="1" dirty="0" smtClean="0">
                <a:solidFill>
                  <a:schemeClr val="tx1">
                    <a:lumMod val="75000"/>
                    <a:lumOff val="25000"/>
                  </a:schemeClr>
                </a:solidFill>
                <a:latin typeface="Adobe Arabic" pitchFamily="18" charset="-78"/>
                <a:cs typeface="Adobe Arabic" pitchFamily="18" charset="-78"/>
              </a:rPr>
              <a:t>الموضــــــــــــوع:</a:t>
            </a:r>
            <a:endParaRPr lang="ar-SA" sz="3600" b="1" dirty="0">
              <a:solidFill>
                <a:schemeClr val="tx1">
                  <a:lumMod val="75000"/>
                  <a:lumOff val="25000"/>
                </a:schemeClr>
              </a:solidFill>
              <a:latin typeface="Adobe Arabic" pitchFamily="18" charset="-78"/>
              <a:cs typeface="Adobe Arabic" pitchFamily="18" charset="-78"/>
            </a:endParaRPr>
          </a:p>
        </p:txBody>
      </p:sp>
      <p:sp>
        <p:nvSpPr>
          <p:cNvPr id="9" name="Rectangle 2"/>
          <p:cNvSpPr txBox="1">
            <a:spLocks noChangeArrowheads="1"/>
          </p:cNvSpPr>
          <p:nvPr/>
        </p:nvSpPr>
        <p:spPr>
          <a:xfrm>
            <a:off x="4667002" y="3082009"/>
            <a:ext cx="7362701" cy="1404266"/>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defRPr/>
            </a:pPr>
            <a:r>
              <a:rPr lang="ar-DZ" altLang="ar-SA" sz="4000" b="1" dirty="0" smtClean="0">
                <a:solidFill>
                  <a:srgbClr val="00B050"/>
                </a:solidFill>
                <a:latin typeface="Cocon® Next Arabic" panose="020A0503020102020204" pitchFamily="18" charset="-78"/>
                <a:ea typeface="Cocon® Next Arabic" panose="020A0503020102020204" pitchFamily="18" charset="-78"/>
                <a:cs typeface="Cocon® Next Arabic" panose="020A0503020102020204" pitchFamily="18" charset="-78"/>
              </a:rPr>
              <a:t>إدارة </a:t>
            </a:r>
            <a:r>
              <a:rPr lang="ar-SA" altLang="ar-SA" sz="4000" b="1" dirty="0" smtClean="0">
                <a:solidFill>
                  <a:srgbClr val="00B050"/>
                </a:solidFill>
                <a:latin typeface="Cocon® Next Arabic" panose="020A0503020102020204" pitchFamily="18" charset="-78"/>
                <a:ea typeface="Cocon® Next Arabic" panose="020A0503020102020204" pitchFamily="18" charset="-78"/>
                <a:cs typeface="Cocon® Next Arabic" panose="020A0503020102020204" pitchFamily="18" charset="-78"/>
              </a:rPr>
              <a:t>التنوع </a:t>
            </a:r>
            <a:r>
              <a:rPr lang="ar-DZ" altLang="ar-SA" sz="4000" b="1" dirty="0" smtClean="0">
                <a:solidFill>
                  <a:srgbClr val="00B050"/>
                </a:solidFill>
                <a:latin typeface="Cocon® Next Arabic" panose="020A0503020102020204" pitchFamily="18" charset="-78"/>
                <a:ea typeface="Cocon® Next Arabic" panose="020A0503020102020204" pitchFamily="18" charset="-78"/>
                <a:cs typeface="Cocon® Next Arabic" panose="020A0503020102020204" pitchFamily="18" charset="-78"/>
              </a:rPr>
              <a:t>الثقافي والتواصل عبر الثقافات</a:t>
            </a:r>
            <a:r>
              <a:rPr lang="ar-SA" altLang="ar-SA" sz="4000" b="1" dirty="0" smtClean="0">
                <a:solidFill>
                  <a:srgbClr val="00B050"/>
                </a:solidFill>
                <a:latin typeface="Cocon® Next Arabic" panose="020A0503020102020204" pitchFamily="18" charset="-78"/>
                <a:ea typeface="Cocon® Next Arabic" panose="020A0503020102020204" pitchFamily="18" charset="-78"/>
                <a:cs typeface="Cocon® Next Arabic" panose="020A0503020102020204" pitchFamily="18" charset="-78"/>
              </a:rPr>
              <a:t>  </a:t>
            </a:r>
            <a:r>
              <a:rPr lang="en-US" altLang="ar-SA" sz="3600" b="1" dirty="0" smtClean="0">
                <a:solidFill>
                  <a:srgbClr val="00B050"/>
                </a:solidFill>
                <a:latin typeface="Cocon® Next Arabic" panose="020A0503020102020204" pitchFamily="18" charset="-78"/>
                <a:ea typeface="Cocon® Next Arabic" panose="020A0503020102020204" pitchFamily="18" charset="-78"/>
                <a:cs typeface="Cocon® Next Arabic" panose="020A0503020102020204" pitchFamily="18" charset="-78"/>
              </a:rPr>
              <a:t> </a:t>
            </a:r>
            <a:endParaRPr lang="ar-SA" altLang="ar-SA" sz="3600" b="1" dirty="0" smtClean="0">
              <a:solidFill>
                <a:srgbClr val="00B050"/>
              </a:solidFill>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10" name="Text Box 9"/>
          <p:cNvSpPr txBox="1">
            <a:spLocks noChangeArrowheads="1"/>
          </p:cNvSpPr>
          <p:nvPr/>
        </p:nvSpPr>
        <p:spPr bwMode="auto">
          <a:xfrm>
            <a:off x="171450" y="4468189"/>
            <a:ext cx="3431264" cy="1938992"/>
          </a:xfrm>
          <a:prstGeom prst="rect">
            <a:avLst/>
          </a:prstGeom>
          <a:noFill/>
          <a:ln w="9525">
            <a:noFill/>
            <a:miter lim="800000"/>
            <a:headEnd/>
            <a:tailEnd/>
          </a:ln>
          <a:effectLst/>
        </p:spPr>
        <p:txBody>
          <a:bodyPr wrap="square">
            <a:spAutoFit/>
          </a:bodyPr>
          <a:lstStyle/>
          <a:p>
            <a:pPr algn="ctr" rtl="1" fontAlgn="base">
              <a:spcBef>
                <a:spcPct val="50000"/>
              </a:spcBef>
              <a:spcAft>
                <a:spcPct val="0"/>
              </a:spcAft>
            </a:pPr>
            <a:r>
              <a:rPr lang="ar-DZ" sz="2400" b="1" dirty="0" smtClean="0">
                <a:solidFill>
                  <a:schemeClr val="tx1">
                    <a:lumMod val="85000"/>
                    <a:lumOff val="15000"/>
                  </a:schemeClr>
                </a:solidFill>
                <a:latin typeface="Cocon® Next Arabic" pitchFamily="18" charset="-78"/>
                <a:ea typeface="Cocon® Next Arabic" pitchFamily="18" charset="-78"/>
                <a:cs typeface="Cocon® Next Arabic" pitchFamily="18" charset="-78"/>
              </a:rPr>
              <a:t>من إعداد الطلبة:</a:t>
            </a:r>
          </a:p>
          <a:p>
            <a:pPr algn="ctr" rtl="1" fontAlgn="base">
              <a:spcBef>
                <a:spcPct val="50000"/>
              </a:spcBef>
              <a:spcAft>
                <a:spcPct val="0"/>
              </a:spcAft>
              <a:buFont typeface="Arial" pitchFamily="34" charset="0"/>
              <a:buChar char="•"/>
            </a:pPr>
            <a:r>
              <a:rPr lang="ar-DZ" sz="1600" b="1" dirty="0" smtClean="0">
                <a:solidFill>
                  <a:schemeClr val="tx1">
                    <a:lumMod val="85000"/>
                    <a:lumOff val="15000"/>
                  </a:schemeClr>
                </a:solidFill>
                <a:latin typeface="Cocon® Next Arabic" pitchFamily="18" charset="-78"/>
                <a:ea typeface="Cocon® Next Arabic" pitchFamily="18" charset="-78"/>
                <a:cs typeface="Cocon® Next Arabic" pitchFamily="18" charset="-78"/>
              </a:rPr>
              <a:t>ركيبي عبد الكريم</a:t>
            </a:r>
          </a:p>
          <a:p>
            <a:pPr algn="ctr" rtl="1" fontAlgn="base">
              <a:spcBef>
                <a:spcPct val="50000"/>
              </a:spcBef>
              <a:spcAft>
                <a:spcPct val="0"/>
              </a:spcAft>
              <a:buFont typeface="Arial" pitchFamily="34" charset="0"/>
              <a:buChar char="•"/>
            </a:pPr>
            <a:r>
              <a:rPr lang="ar-DZ" sz="1600" b="1" dirty="0" smtClean="0">
                <a:solidFill>
                  <a:schemeClr val="tx1">
                    <a:lumMod val="85000"/>
                    <a:lumOff val="15000"/>
                  </a:schemeClr>
                </a:solidFill>
                <a:latin typeface="Cocon® Next Arabic" pitchFamily="18" charset="-78"/>
                <a:ea typeface="Cocon® Next Arabic" pitchFamily="18" charset="-78"/>
                <a:cs typeface="Cocon® Next Arabic" pitchFamily="18" charset="-78"/>
              </a:rPr>
              <a:t> </a:t>
            </a:r>
            <a:r>
              <a:rPr lang="ar-DZ" sz="1600" b="1" dirty="0" err="1" smtClean="0">
                <a:solidFill>
                  <a:schemeClr val="tx1">
                    <a:lumMod val="85000"/>
                    <a:lumOff val="15000"/>
                  </a:schemeClr>
                </a:solidFill>
                <a:latin typeface="Cocon® Next Arabic" pitchFamily="18" charset="-78"/>
                <a:ea typeface="Cocon® Next Arabic" pitchFamily="18" charset="-78"/>
                <a:cs typeface="Cocon® Next Arabic" pitchFamily="18" charset="-78"/>
              </a:rPr>
              <a:t>زيطوط</a:t>
            </a:r>
            <a:r>
              <a:rPr lang="ar-DZ" sz="1600" b="1" dirty="0" smtClean="0">
                <a:solidFill>
                  <a:schemeClr val="tx1">
                    <a:lumMod val="85000"/>
                    <a:lumOff val="15000"/>
                  </a:schemeClr>
                </a:solidFill>
                <a:latin typeface="Cocon® Next Arabic" pitchFamily="18" charset="-78"/>
                <a:ea typeface="Cocon® Next Arabic" pitchFamily="18" charset="-78"/>
                <a:cs typeface="Cocon® Next Arabic" pitchFamily="18" charset="-78"/>
              </a:rPr>
              <a:t> سليم</a:t>
            </a:r>
          </a:p>
          <a:p>
            <a:pPr algn="ctr" rtl="1" fontAlgn="base">
              <a:spcBef>
                <a:spcPct val="50000"/>
              </a:spcBef>
              <a:spcAft>
                <a:spcPct val="0"/>
              </a:spcAft>
              <a:buFont typeface="Arial" pitchFamily="34" charset="0"/>
              <a:buChar char="•"/>
            </a:pPr>
            <a:r>
              <a:rPr lang="ar-DZ" sz="1600" b="1" dirty="0" smtClean="0">
                <a:solidFill>
                  <a:schemeClr val="tx1">
                    <a:lumMod val="85000"/>
                    <a:lumOff val="15000"/>
                  </a:schemeClr>
                </a:solidFill>
                <a:latin typeface="Cocon® Next Arabic" pitchFamily="18" charset="-78"/>
                <a:ea typeface="Cocon® Next Arabic" pitchFamily="18" charset="-78"/>
                <a:cs typeface="Cocon® Next Arabic" pitchFamily="18" charset="-78"/>
              </a:rPr>
              <a:t> </a:t>
            </a:r>
            <a:r>
              <a:rPr lang="ar-DZ" sz="1600" b="1" dirty="0" err="1" smtClean="0">
                <a:solidFill>
                  <a:schemeClr val="tx1">
                    <a:lumMod val="85000"/>
                    <a:lumOff val="15000"/>
                  </a:schemeClr>
                </a:solidFill>
                <a:latin typeface="Cocon® Next Arabic" pitchFamily="18" charset="-78"/>
                <a:ea typeface="Cocon® Next Arabic" pitchFamily="18" charset="-78"/>
                <a:cs typeface="Cocon® Next Arabic" pitchFamily="18" charset="-78"/>
              </a:rPr>
              <a:t>سكال</a:t>
            </a:r>
            <a:r>
              <a:rPr lang="ar-DZ" sz="1600" b="1" dirty="0" smtClean="0">
                <a:solidFill>
                  <a:schemeClr val="tx1">
                    <a:lumMod val="85000"/>
                    <a:lumOff val="15000"/>
                  </a:schemeClr>
                </a:solidFill>
                <a:latin typeface="Cocon® Next Arabic" pitchFamily="18" charset="-78"/>
                <a:ea typeface="Cocon® Next Arabic" pitchFamily="18" charset="-78"/>
                <a:cs typeface="Cocon® Next Arabic" pitchFamily="18" charset="-78"/>
              </a:rPr>
              <a:t> عبد الرحمان</a:t>
            </a:r>
          </a:p>
          <a:p>
            <a:pPr algn="ctr" rtl="1" fontAlgn="base">
              <a:spcBef>
                <a:spcPct val="50000"/>
              </a:spcBef>
              <a:spcAft>
                <a:spcPct val="0"/>
              </a:spcAft>
              <a:buFont typeface="Arial" pitchFamily="34" charset="0"/>
              <a:buChar char="•"/>
            </a:pPr>
            <a:endParaRPr lang="en-US" sz="1600" dirty="0" smtClean="0">
              <a:solidFill>
                <a:schemeClr val="tx1">
                  <a:lumMod val="85000"/>
                  <a:lumOff val="15000"/>
                </a:schemeClr>
              </a:solidFill>
              <a:latin typeface="Cocon® Next Arabic" pitchFamily="18" charset="-78"/>
              <a:ea typeface="Cocon® Next Arabic" pitchFamily="18" charset="-78"/>
              <a:cs typeface="Cocon® Next Arabic" pitchFamily="18" charset="-78"/>
            </a:endParaRPr>
          </a:p>
        </p:txBody>
      </p:sp>
      <p:pic>
        <p:nvPicPr>
          <p:cNvPr id="1026" name="Picture 2" descr="http://www.sturesearch.ch/wp-content/uploads/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214" y="684182"/>
            <a:ext cx="3443946" cy="2271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Text Box 9"/>
          <p:cNvSpPr txBox="1">
            <a:spLocks noChangeArrowheads="1"/>
          </p:cNvSpPr>
          <p:nvPr/>
        </p:nvSpPr>
        <p:spPr bwMode="auto">
          <a:xfrm>
            <a:off x="8421098" y="5816945"/>
            <a:ext cx="3431264" cy="830997"/>
          </a:xfrm>
          <a:prstGeom prst="rect">
            <a:avLst/>
          </a:prstGeom>
          <a:noFill/>
          <a:ln w="9525">
            <a:noFill/>
            <a:miter lim="800000"/>
            <a:headEnd/>
            <a:tailEnd/>
          </a:ln>
          <a:effectLst/>
        </p:spPr>
        <p:txBody>
          <a:bodyPr wrap="square">
            <a:spAutoFit/>
          </a:bodyPr>
          <a:lstStyle/>
          <a:p>
            <a:pPr algn="ctr" rtl="1" fontAlgn="base">
              <a:spcBef>
                <a:spcPct val="50000"/>
              </a:spcBef>
              <a:spcAft>
                <a:spcPct val="0"/>
              </a:spcAft>
            </a:pPr>
            <a:r>
              <a:rPr lang="ar-DZ" sz="2400" b="1" dirty="0" smtClean="0">
                <a:solidFill>
                  <a:schemeClr val="tx1">
                    <a:lumMod val="85000"/>
                    <a:lumOff val="15000"/>
                  </a:schemeClr>
                </a:solidFill>
                <a:latin typeface="Cocon® Next Arabic" pitchFamily="18" charset="-78"/>
                <a:ea typeface="Cocon® Next Arabic" pitchFamily="18" charset="-78"/>
                <a:cs typeface="Cocon® Next Arabic" pitchFamily="18" charset="-78"/>
              </a:rPr>
              <a:t>تحت إشراف الأستاذة الموقرة:</a:t>
            </a:r>
          </a:p>
          <a:p>
            <a:pPr algn="ctr" rtl="1" fontAlgn="base">
              <a:spcBef>
                <a:spcPct val="50000"/>
              </a:spcBef>
              <a:spcAft>
                <a:spcPct val="0"/>
              </a:spcAft>
              <a:buFont typeface="Arial" pitchFamily="34" charset="0"/>
              <a:buChar char="•"/>
            </a:pPr>
            <a:r>
              <a:rPr lang="ar-DZ" sz="1600" dirty="0" smtClean="0">
                <a:solidFill>
                  <a:schemeClr val="tx1">
                    <a:lumMod val="85000"/>
                    <a:lumOff val="15000"/>
                  </a:schemeClr>
                </a:solidFill>
                <a:latin typeface="Cocon® Next Arabic" pitchFamily="18" charset="-78"/>
                <a:ea typeface="Cocon® Next Arabic" pitchFamily="18" charset="-78"/>
                <a:cs typeface="Cocon® Next Arabic" pitchFamily="18" charset="-78"/>
              </a:rPr>
              <a:t> </a:t>
            </a:r>
            <a:r>
              <a:rPr lang="ar-DZ" sz="1600" b="1" dirty="0" smtClean="0">
                <a:solidFill>
                  <a:schemeClr val="tx1">
                    <a:lumMod val="85000"/>
                    <a:lumOff val="15000"/>
                  </a:schemeClr>
                </a:solidFill>
                <a:latin typeface="Cocon® Next Arabic" pitchFamily="18" charset="-78"/>
                <a:ea typeface="Cocon® Next Arabic" pitchFamily="18" charset="-78"/>
                <a:cs typeface="Cocon® Next Arabic" pitchFamily="18" charset="-78"/>
              </a:rPr>
              <a:t>اقطي </a:t>
            </a:r>
            <a:r>
              <a:rPr lang="ar-DZ" sz="1600" b="1" dirty="0" smtClean="0">
                <a:solidFill>
                  <a:schemeClr val="tx1">
                    <a:lumMod val="85000"/>
                    <a:lumOff val="15000"/>
                  </a:schemeClr>
                </a:solidFill>
                <a:latin typeface="Cocon® Next Arabic" pitchFamily="18" charset="-78"/>
                <a:ea typeface="Cocon® Next Arabic" pitchFamily="18" charset="-78"/>
                <a:cs typeface="Cocon® Next Arabic" pitchFamily="18" charset="-78"/>
              </a:rPr>
              <a:t>جوهر</a:t>
            </a:r>
            <a:r>
              <a:rPr lang="ar-DZ" sz="1600" b="1" dirty="0">
                <a:solidFill>
                  <a:schemeClr val="tx1">
                    <a:lumMod val="85000"/>
                    <a:lumOff val="15000"/>
                  </a:schemeClr>
                </a:solidFill>
                <a:latin typeface="Cocon® Next Arabic" pitchFamily="18" charset="-78"/>
                <a:ea typeface="Cocon® Next Arabic" pitchFamily="18" charset="-78"/>
                <a:cs typeface="Cocon® Next Arabic" pitchFamily="18" charset="-78"/>
              </a:rPr>
              <a:t>ة</a:t>
            </a:r>
            <a:endParaRPr lang="ar-DZ" sz="1600" b="1" dirty="0" smtClean="0">
              <a:solidFill>
                <a:schemeClr val="tx1">
                  <a:lumMod val="85000"/>
                  <a:lumOff val="15000"/>
                </a:schemeClr>
              </a:solidFill>
              <a:latin typeface="Cocon® Next Arabic" pitchFamily="18" charset="-78"/>
              <a:ea typeface="Cocon® Next Arabic" pitchFamily="18" charset="-78"/>
              <a:cs typeface="Cocon® Next Arabic" pitchFamily="18" charset="-78"/>
            </a:endParaRPr>
          </a:p>
        </p:txBody>
      </p:sp>
    </p:spTree>
    <p:custDataLst>
      <p:tags r:id="rId1"/>
    </p:custDataLst>
    <p:extLst>
      <p:ext uri="{BB962C8B-B14F-4D97-AF65-F5344CB8AC3E}">
        <p14:creationId xmlns:p14="http://schemas.microsoft.com/office/powerpoint/2010/main" val="1036503269"/>
      </p:ext>
    </p:ext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9909" y="0"/>
            <a:ext cx="10515600" cy="1325563"/>
          </a:xfrm>
        </p:spPr>
        <p:txBody>
          <a:bodyPr/>
          <a:lstStyle/>
          <a:p>
            <a:pPr algn="ctr"/>
            <a:r>
              <a:rPr lang="ar-DZ" b="1" dirty="0" smtClean="0">
                <a:solidFill>
                  <a:srgbClr val="FF0000"/>
                </a:solidFill>
              </a:rPr>
              <a:t> </a:t>
            </a:r>
            <a:r>
              <a:rPr lang="fr-FR" b="1" dirty="0" smtClean="0">
                <a:solidFill>
                  <a:srgbClr val="FF0000"/>
                </a:solidFill>
              </a:rPr>
              <a:t>  </a:t>
            </a:r>
            <a:r>
              <a:rPr lang="ar-DZ" sz="3600" b="1" dirty="0" smtClean="0">
                <a:solidFill>
                  <a:srgbClr val="FF0000"/>
                </a:solidFill>
                <a:latin typeface="Traditional Arabic" pitchFamily="18" charset="-78"/>
                <a:cs typeface="Traditional Arabic" pitchFamily="18" charset="-78"/>
              </a:rPr>
              <a:t>المطلب </a:t>
            </a:r>
            <a:r>
              <a:rPr lang="ar-DZ" sz="3600" b="1" dirty="0" err="1" smtClean="0">
                <a:solidFill>
                  <a:srgbClr val="FF0000"/>
                </a:solidFill>
                <a:latin typeface="Traditional Arabic" pitchFamily="18" charset="-78"/>
                <a:cs typeface="Traditional Arabic" pitchFamily="18" charset="-78"/>
              </a:rPr>
              <a:t>الثالث :</a:t>
            </a:r>
            <a:r>
              <a:rPr lang="ar-SA" sz="3600" b="1" dirty="0" smtClean="0">
                <a:solidFill>
                  <a:srgbClr val="FF0000"/>
                </a:solidFill>
                <a:latin typeface="Traditional Arabic" pitchFamily="18" charset="-78"/>
                <a:cs typeface="Traditional Arabic" pitchFamily="18" charset="-78"/>
              </a:rPr>
              <a:t>مزايا و مساوئ التنوع الثقافي</a:t>
            </a:r>
            <a:endParaRPr lang="fr-FR" dirty="0">
              <a:solidFill>
                <a:srgbClr val="FF0000"/>
              </a:solidFill>
              <a:latin typeface="Traditional Arabic" pitchFamily="18" charset="-78"/>
              <a:cs typeface="Traditional Arabic" pitchFamily="18" charset="-78"/>
            </a:endParaRPr>
          </a:p>
        </p:txBody>
      </p:sp>
      <p:pic>
        <p:nvPicPr>
          <p:cNvPr id="5" name="Picture 2" descr="http://www.acpcomputer.edu.sg/wp-content/uploads/2013/08/banner.jpg"/>
          <p:cNvPicPr>
            <a:picLocks noGrp="1" noChangeAspect="1"/>
          </p:cNvPicPr>
          <p:nvPr>
            <p:ph sz="half" idx="1"/>
          </p:nvPr>
        </p:nvPicPr>
        <p:blipFill>
          <a:blip r:embed="rId2" cstate="print"/>
          <a:srcRect/>
          <a:stretch>
            <a:fillRect/>
          </a:stretch>
        </p:blipFill>
        <p:spPr>
          <a:xfrm flipH="1">
            <a:off x="0" y="0"/>
            <a:ext cx="3852949" cy="1712422"/>
          </a:xfrm>
          <a:prstGeom prst="rect">
            <a:avLst/>
          </a:prstGeom>
          <a:noFill/>
          <a:ln cap="flat">
            <a:noFill/>
          </a:ln>
        </p:spPr>
      </p:pic>
      <p:grpSp>
        <p:nvGrpSpPr>
          <p:cNvPr id="4" name="Group 10"/>
          <p:cNvGrpSpPr/>
          <p:nvPr/>
        </p:nvGrpSpPr>
        <p:grpSpPr>
          <a:xfrm>
            <a:off x="3614145" y="928255"/>
            <a:ext cx="8314619" cy="5929745"/>
            <a:chOff x="3890603" y="1458358"/>
            <a:chExt cx="2200553" cy="1398574"/>
          </a:xfrm>
        </p:grpSpPr>
        <p:grpSp>
          <p:nvGrpSpPr>
            <p:cNvPr id="6" name="Group 11"/>
            <p:cNvGrpSpPr/>
            <p:nvPr/>
          </p:nvGrpSpPr>
          <p:grpSpPr>
            <a:xfrm>
              <a:off x="3890603" y="1583109"/>
              <a:ext cx="2200553" cy="1273823"/>
              <a:chOff x="3890603" y="1583109"/>
              <a:chExt cx="2200553" cy="1273823"/>
            </a:xfrm>
          </p:grpSpPr>
          <p:sp>
            <p:nvSpPr>
              <p:cNvPr id="11" name="Oval 12"/>
              <p:cNvSpPr/>
              <p:nvPr/>
            </p:nvSpPr>
            <p:spPr>
              <a:xfrm>
                <a:off x="4034514" y="1623892"/>
                <a:ext cx="2056642" cy="12330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CB444"/>
                  </a:gs>
                  <a:gs pos="100000">
                    <a:srgbClr val="3C5821"/>
                  </a:gs>
                </a:gsLst>
                <a:lin ang="27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2" name="Oval 13"/>
              <p:cNvSpPr/>
              <p:nvPr/>
            </p:nvSpPr>
            <p:spPr>
              <a:xfrm rot="20929728">
                <a:off x="3890603" y="1583109"/>
                <a:ext cx="2167854" cy="12330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C5DEAC"/>
                  </a:gs>
                  <a:gs pos="100000">
                    <a:srgbClr val="7CB444"/>
                  </a:gs>
                </a:gsLst>
                <a:lin ang="27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sp>
          <p:nvSpPr>
            <p:cNvPr id="7" name="Oval 14"/>
            <p:cNvSpPr/>
            <p:nvPr/>
          </p:nvSpPr>
          <p:spPr>
            <a:xfrm>
              <a:off x="4088365" y="1458358"/>
              <a:ext cx="1829749" cy="11404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184453"/>
                </a:gs>
                <a:gs pos="100000">
                  <a:srgbClr val="3492B4"/>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8" name="Oval 15"/>
            <p:cNvSpPr/>
            <p:nvPr/>
          </p:nvSpPr>
          <p:spPr>
            <a:xfrm>
              <a:off x="4059600" y="1458754"/>
              <a:ext cx="1817561" cy="103546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492B4">
                    <a:alpha val="0"/>
                  </a:srgbClr>
                </a:gs>
                <a:gs pos="100000">
                  <a:srgbClr val="B8D9E5"/>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9" name="Oval 16"/>
            <p:cNvSpPr/>
            <p:nvPr/>
          </p:nvSpPr>
          <p:spPr>
            <a:xfrm>
              <a:off x="3948134" y="1476381"/>
              <a:ext cx="1846997" cy="120082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29748F"/>
                </a:gs>
                <a:gs pos="100000">
                  <a:srgbClr val="3492B4">
                    <a:alpha val="48000"/>
                  </a:srgbClr>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0" name="Oval 17"/>
            <p:cNvSpPr/>
            <p:nvPr/>
          </p:nvSpPr>
          <p:spPr>
            <a:xfrm>
              <a:off x="4376020" y="1499945"/>
              <a:ext cx="1492490" cy="7851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3492B4">
                    <a:alpha val="38000"/>
                  </a:srgbClr>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sp>
        <p:nvSpPr>
          <p:cNvPr id="13" name="ZoneTexte 12"/>
          <p:cNvSpPr txBox="1"/>
          <p:nvPr/>
        </p:nvSpPr>
        <p:spPr>
          <a:xfrm rot="515161">
            <a:off x="4267740" y="1730323"/>
            <a:ext cx="6717145" cy="4585871"/>
          </a:xfrm>
          <a:prstGeom prst="rect">
            <a:avLst/>
          </a:prstGeom>
          <a:noFill/>
        </p:spPr>
        <p:txBody>
          <a:bodyPr wrap="square" rtlCol="0">
            <a:spAutoFit/>
          </a:bodyPr>
          <a:lstStyle/>
          <a:p>
            <a:pPr algn="r" rtl="1"/>
            <a:r>
              <a:rPr lang="ar-DZ" b="1" u="sng" dirty="0" smtClean="0"/>
              <a:t> </a:t>
            </a:r>
            <a:r>
              <a:rPr lang="ar-DZ" b="1" u="sng" dirty="0" smtClean="0">
                <a:latin typeface="Traditional Arabic" pitchFamily="18" charset="-78"/>
                <a:cs typeface="Traditional Arabic" pitchFamily="18" charset="-78"/>
              </a:rPr>
              <a:t>التنوع </a:t>
            </a:r>
            <a:r>
              <a:rPr lang="ar-DZ" sz="2000" b="1" u="sng" dirty="0" smtClean="0">
                <a:latin typeface="Traditional Arabic" pitchFamily="18" charset="-78"/>
                <a:cs typeface="Traditional Arabic" pitchFamily="18" charset="-78"/>
              </a:rPr>
              <a:t>الثقافي كميزة منتج </a:t>
            </a:r>
            <a:r>
              <a:rPr lang="ar-DZ" sz="2000" b="1" u="sng" dirty="0" smtClean="0">
                <a:latin typeface="Traditional Arabic" pitchFamily="18" charset="-78"/>
                <a:cs typeface="Traditional Arabic" pitchFamily="18" charset="-78"/>
              </a:rPr>
              <a:t>للإبداع</a:t>
            </a:r>
            <a:r>
              <a:rPr lang="ar-DZ" sz="2400" b="1" u="sng" dirty="0" smtClean="0">
                <a:latin typeface="Traditional Arabic" pitchFamily="18" charset="-78"/>
                <a:cs typeface="Traditional Arabic" pitchFamily="18" charset="-78"/>
              </a:rPr>
              <a:t> </a:t>
            </a:r>
            <a:r>
              <a:rPr lang="ar-DZ" sz="2400" dirty="0" smtClean="0">
                <a:latin typeface="Traditional Arabic" pitchFamily="18" charset="-78"/>
                <a:cs typeface="Traditional Arabic" pitchFamily="18" charset="-78"/>
              </a:rPr>
              <a:t>:الاختلافات </a:t>
            </a:r>
            <a:r>
              <a:rPr lang="ar-DZ" sz="2400" dirty="0" smtClean="0">
                <a:latin typeface="Traditional Arabic" pitchFamily="18" charset="-78"/>
                <a:cs typeface="Traditional Arabic" pitchFamily="18" charset="-78"/>
              </a:rPr>
              <a:t>الثقافية تعتبر عامل مهم في توسيع معارف </a:t>
            </a:r>
            <a:r>
              <a:rPr lang="ar-DZ" sz="2000" dirty="0" smtClean="0">
                <a:latin typeface="Traditional Arabic" pitchFamily="18" charset="-78"/>
                <a:cs typeface="Traditional Arabic" pitchFamily="18" charset="-78"/>
              </a:rPr>
              <a:t>المجموعات داخل العمل من خلال قدرة الأفراد على التعرف على قيم وعادات وثقافة مختلفة ومشاركتها مع الموظفين وبالتالي تكون حافز للنقاش والمواجهة داخل فرق العمل </a:t>
            </a:r>
          </a:p>
          <a:p>
            <a:pPr algn="r" rtl="1"/>
            <a:r>
              <a:rPr lang="ar-DZ" sz="2000" dirty="0" smtClean="0"/>
              <a:t>_ </a:t>
            </a:r>
            <a:r>
              <a:rPr lang="ar-DZ" sz="2400" b="1" dirty="0" smtClean="0">
                <a:latin typeface="Traditional Arabic" pitchFamily="18" charset="-78"/>
                <a:cs typeface="Traditional Arabic" pitchFamily="18" charset="-78"/>
              </a:rPr>
              <a:t>استقطاب الإطارات والكفاءات العالية</a:t>
            </a:r>
            <a:r>
              <a:rPr lang="ar-DZ" sz="2400" dirty="0" smtClean="0">
                <a:latin typeface="Traditional Arabic" pitchFamily="18" charset="-78"/>
                <a:cs typeface="Traditional Arabic" pitchFamily="18" charset="-78"/>
              </a:rPr>
              <a:t> : اكبر استفادة تحققها المنظمة من التعدد الثقافي هو تنوع الموارد البشرية </a:t>
            </a:r>
            <a:r>
              <a:rPr lang="ar-DZ" sz="2400" dirty="0" smtClean="0">
                <a:latin typeface="Traditional Arabic" pitchFamily="18" charset="-78"/>
                <a:cs typeface="Traditional Arabic" pitchFamily="18" charset="-78"/>
              </a:rPr>
              <a:t>فيها</a:t>
            </a:r>
            <a:endParaRPr lang="fr-FR" sz="2400" dirty="0" smtClean="0">
              <a:latin typeface="Traditional Arabic" pitchFamily="18" charset="-78"/>
              <a:cs typeface="Traditional Arabic" pitchFamily="18" charset="-78"/>
            </a:endParaRPr>
          </a:p>
          <a:p>
            <a:pPr algn="r"/>
            <a:r>
              <a:rPr lang="ar-DZ" sz="2400" dirty="0" smtClean="0">
                <a:latin typeface="Traditional Arabic" pitchFamily="18" charset="-78"/>
                <a:cs typeface="Traditional Arabic" pitchFamily="18" charset="-78"/>
              </a:rPr>
              <a:t>فاستقطاب القوى العاملة الكفؤة هو احد أهداف اقسام الموارد البشرية في المنظمات</a:t>
            </a:r>
            <a:r>
              <a:rPr lang="ar-DZ" sz="2400" dirty="0" smtClean="0"/>
              <a:t> </a:t>
            </a:r>
          </a:p>
          <a:p>
            <a:pPr algn="r"/>
            <a:r>
              <a:rPr lang="ar-DZ" sz="2400" b="1" dirty="0" smtClean="0">
                <a:latin typeface="Traditional Arabic" pitchFamily="18" charset="-78"/>
                <a:cs typeface="Traditional Arabic" pitchFamily="18" charset="-78"/>
              </a:rPr>
              <a:t>التكيف مع البيئات المعقدة </a:t>
            </a:r>
            <a:r>
              <a:rPr lang="ar-DZ" sz="2400" dirty="0" smtClean="0">
                <a:latin typeface="Traditional Arabic" pitchFamily="18" charset="-78"/>
                <a:cs typeface="Traditional Arabic" pitchFamily="18" charset="-78"/>
              </a:rPr>
              <a:t>التغيير التنظيمي في المنظمات المحلية يعرف عدة عراقيل </a:t>
            </a:r>
            <a:r>
              <a:rPr lang="ar-DZ" sz="2400" dirty="0" smtClean="0">
                <a:latin typeface="Traditional Arabic" pitchFamily="18" charset="-78"/>
                <a:cs typeface="Traditional Arabic" pitchFamily="18" charset="-78"/>
              </a:rPr>
              <a:t>وصعوبة </a:t>
            </a:r>
            <a:r>
              <a:rPr lang="ar-DZ" sz="2400" dirty="0" smtClean="0">
                <a:latin typeface="Traditional Arabic" pitchFamily="18" charset="-78"/>
                <a:cs typeface="Traditional Arabic" pitchFamily="18" charset="-78"/>
              </a:rPr>
              <a:t>التكيف مع التغييرات التي تفرضها البيئة الخارجية لذلك فإن التنوع الثقافي الذي تعرفه المنظمات بسبب تدويل نشاطها وتطويره والتوجه نحو أسواق معقدة يفرض أسلوب إداري مرن من خلال فرق عمل واطارات </a:t>
            </a:r>
            <a:r>
              <a:rPr lang="ar-DZ" sz="2400" dirty="0" smtClean="0">
                <a:latin typeface="Traditional Arabic" pitchFamily="18" charset="-78"/>
                <a:cs typeface="Traditional Arabic" pitchFamily="18" charset="-78"/>
              </a:rPr>
              <a:t>متعددة </a:t>
            </a:r>
            <a:r>
              <a:rPr lang="ar-DZ" sz="2400" dirty="0" smtClean="0">
                <a:latin typeface="Traditional Arabic" pitchFamily="18" charset="-78"/>
                <a:cs typeface="Traditional Arabic" pitchFamily="18" charset="-78"/>
              </a:rPr>
              <a:t>الثقافات ونشاطها في بيئات معقدة ومتغيرة يفرض خلق نمط تنظيمي تفاعلي يتسم بالقدرة على التكيف والمرونة وسرعة </a:t>
            </a:r>
            <a:r>
              <a:rPr lang="ar-DZ" sz="2400" dirty="0" smtClean="0">
                <a:latin typeface="Traditional Arabic" pitchFamily="18" charset="-78"/>
                <a:cs typeface="Traditional Arabic" pitchFamily="18" charset="-78"/>
              </a:rPr>
              <a:t>الاتصال </a:t>
            </a:r>
            <a:r>
              <a:rPr lang="ar-DZ" sz="2400" dirty="0" smtClean="0">
                <a:latin typeface="Traditional Arabic" pitchFamily="18" charset="-78"/>
                <a:cs typeface="Traditional Arabic" pitchFamily="18" charset="-78"/>
              </a:rPr>
              <a:t>واتخاذ القرار</a:t>
            </a:r>
            <a:r>
              <a:rPr lang="ar-DZ" sz="2400" dirty="0" smtClean="0"/>
              <a:t>.</a:t>
            </a:r>
            <a:endParaRPr lang="fr-FR" sz="2400" dirty="0">
              <a:latin typeface="Traditional Arabic" pitchFamily="18" charset="-78"/>
              <a:cs typeface="Traditional Arabic" pitchFamily="18" charset="-78"/>
            </a:endParaRPr>
          </a:p>
        </p:txBody>
      </p:sp>
      <p:sp>
        <p:nvSpPr>
          <p:cNvPr id="14" name="AutoShape 10"/>
          <p:cNvSpPr/>
          <p:nvPr/>
        </p:nvSpPr>
        <p:spPr>
          <a:xfrm rot="9144001">
            <a:off x="465033" y="3736716"/>
            <a:ext cx="3111719" cy="1989359"/>
          </a:xfrm>
          <a:custGeom>
            <a:avLst>
              <a:gd name="f0" fmla="val 14079"/>
              <a:gd name="f1" fmla="val 3717"/>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15" name="ZoneTexte 14"/>
          <p:cNvSpPr txBox="1"/>
          <p:nvPr/>
        </p:nvSpPr>
        <p:spPr>
          <a:xfrm rot="20181136">
            <a:off x="1073014" y="4300119"/>
            <a:ext cx="1730810" cy="707886"/>
          </a:xfrm>
          <a:prstGeom prst="rect">
            <a:avLst/>
          </a:prstGeom>
          <a:noFill/>
        </p:spPr>
        <p:txBody>
          <a:bodyPr wrap="square" rtlCol="0">
            <a:spAutoFit/>
          </a:bodyPr>
          <a:lstStyle/>
          <a:p>
            <a:pPr algn="ctr"/>
            <a:r>
              <a:rPr lang="ar-DZ" sz="4000" b="1" dirty="0" smtClean="0">
                <a:latin typeface="Traditional Arabic" pitchFamily="18" charset="-78"/>
                <a:cs typeface="Traditional Arabic" pitchFamily="18" charset="-78"/>
              </a:rPr>
              <a:t>المــــــــــــزايـــــا</a:t>
            </a:r>
            <a:endParaRPr lang="fr-FR" sz="4000" b="1" dirty="0">
              <a:latin typeface="Traditional Arabic" pitchFamily="18" charset="-78"/>
              <a:cs typeface="Traditional Arabic" pitchFamily="18"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rot="20642071">
            <a:off x="3030593" y="-121148"/>
            <a:ext cx="9130073" cy="6734556"/>
            <a:chOff x="3066383" y="1419892"/>
            <a:chExt cx="3145507" cy="1437042"/>
          </a:xfrm>
        </p:grpSpPr>
        <p:grpSp>
          <p:nvGrpSpPr>
            <p:cNvPr id="4" name="Group 11"/>
            <p:cNvGrpSpPr/>
            <p:nvPr/>
          </p:nvGrpSpPr>
          <p:grpSpPr>
            <a:xfrm>
              <a:off x="3092363" y="1583109"/>
              <a:ext cx="3119527" cy="1273825"/>
              <a:chOff x="3092363" y="1583109"/>
              <a:chExt cx="3119527" cy="1273825"/>
            </a:xfrm>
          </p:grpSpPr>
          <p:sp>
            <p:nvSpPr>
              <p:cNvPr id="9" name="Oval 12"/>
              <p:cNvSpPr/>
              <p:nvPr/>
            </p:nvSpPr>
            <p:spPr>
              <a:xfrm>
                <a:off x="3125062" y="1623893"/>
                <a:ext cx="3086828" cy="123304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CB444"/>
                  </a:gs>
                  <a:gs pos="100000">
                    <a:srgbClr val="3C5821"/>
                  </a:gs>
                </a:gsLst>
                <a:lin ang="27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0" name="Oval 13"/>
              <p:cNvSpPr/>
              <p:nvPr/>
            </p:nvSpPr>
            <p:spPr>
              <a:xfrm>
                <a:off x="3092363" y="1583109"/>
                <a:ext cx="2966094" cy="12330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C5DEAC"/>
                  </a:gs>
                  <a:gs pos="100000">
                    <a:srgbClr val="7CB444"/>
                  </a:gs>
                </a:gsLst>
                <a:lin ang="27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sp>
          <p:nvSpPr>
            <p:cNvPr id="5" name="Oval 14"/>
            <p:cNvSpPr/>
            <p:nvPr/>
          </p:nvSpPr>
          <p:spPr>
            <a:xfrm>
              <a:off x="3233656" y="1458358"/>
              <a:ext cx="2684458" cy="117125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184453"/>
                </a:gs>
                <a:gs pos="100000">
                  <a:srgbClr val="3492B4"/>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6" name="Oval 15"/>
            <p:cNvSpPr/>
            <p:nvPr/>
          </p:nvSpPr>
          <p:spPr>
            <a:xfrm>
              <a:off x="3269081" y="1488216"/>
              <a:ext cx="2756543" cy="114215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492B4">
                    <a:alpha val="0"/>
                  </a:srgbClr>
                </a:gs>
                <a:gs pos="100000">
                  <a:srgbClr val="B8D9E5"/>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7" name="Oval 16"/>
            <p:cNvSpPr/>
            <p:nvPr/>
          </p:nvSpPr>
          <p:spPr>
            <a:xfrm>
              <a:off x="3066383" y="1419892"/>
              <a:ext cx="2906380" cy="10672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29748F"/>
                </a:gs>
                <a:gs pos="100000">
                  <a:srgbClr val="3492B4">
                    <a:alpha val="48000"/>
                  </a:srgbClr>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8" name="Oval 17"/>
            <p:cNvSpPr/>
            <p:nvPr/>
          </p:nvSpPr>
          <p:spPr>
            <a:xfrm>
              <a:off x="3214923" y="1447239"/>
              <a:ext cx="2648375" cy="8649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3492B4">
                    <a:alpha val="38000"/>
                  </a:srgbClr>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sp>
        <p:nvSpPr>
          <p:cNvPr id="11" name="AutoShape 10"/>
          <p:cNvSpPr/>
          <p:nvPr/>
        </p:nvSpPr>
        <p:spPr>
          <a:xfrm rot="9144001">
            <a:off x="146379" y="3819844"/>
            <a:ext cx="3111719" cy="1989359"/>
          </a:xfrm>
          <a:custGeom>
            <a:avLst>
              <a:gd name="f0" fmla="val 14079"/>
              <a:gd name="f1" fmla="val 3717"/>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sz="2000">
              <a:solidFill>
                <a:srgbClr val="18418C"/>
              </a:solidFill>
              <a:latin typeface="Traditional Arabic" pitchFamily="18" charset="-78"/>
              <a:cs typeface="Traditional Arabic" pitchFamily="18" charset="-78"/>
            </a:endParaRPr>
          </a:p>
        </p:txBody>
      </p:sp>
      <p:sp>
        <p:nvSpPr>
          <p:cNvPr id="13" name="ZoneTexte 12"/>
          <p:cNvSpPr txBox="1"/>
          <p:nvPr/>
        </p:nvSpPr>
        <p:spPr>
          <a:xfrm rot="20167353">
            <a:off x="1177637" y="4515096"/>
            <a:ext cx="1385454" cy="707886"/>
          </a:xfrm>
          <a:prstGeom prst="rect">
            <a:avLst/>
          </a:prstGeom>
          <a:noFill/>
        </p:spPr>
        <p:txBody>
          <a:bodyPr wrap="square" rtlCol="0">
            <a:spAutoFit/>
          </a:bodyPr>
          <a:lstStyle/>
          <a:p>
            <a:pPr algn="ctr"/>
            <a:r>
              <a:rPr lang="ar-DZ" sz="4000" b="1" dirty="0" smtClean="0">
                <a:latin typeface="Traditional Arabic" pitchFamily="18" charset="-78"/>
                <a:cs typeface="Traditional Arabic" pitchFamily="18" charset="-78"/>
              </a:rPr>
              <a:t>العيوب</a:t>
            </a:r>
            <a:endParaRPr lang="fr-FR" sz="4000" b="1" dirty="0">
              <a:latin typeface="Traditional Arabic" pitchFamily="18" charset="-78"/>
              <a:cs typeface="Traditional Arabic" pitchFamily="18" charset="-78"/>
            </a:endParaRPr>
          </a:p>
        </p:txBody>
      </p:sp>
      <p:sp>
        <p:nvSpPr>
          <p:cNvPr id="14" name="ZoneTexte 13"/>
          <p:cNvSpPr txBox="1"/>
          <p:nvPr/>
        </p:nvSpPr>
        <p:spPr>
          <a:xfrm rot="20843613">
            <a:off x="4308767" y="329780"/>
            <a:ext cx="5818415" cy="6432530"/>
          </a:xfrm>
          <a:prstGeom prst="rect">
            <a:avLst/>
          </a:prstGeom>
          <a:noFill/>
        </p:spPr>
        <p:txBody>
          <a:bodyPr wrap="square" rtlCol="0">
            <a:spAutoFit/>
          </a:bodyPr>
          <a:lstStyle/>
          <a:p>
            <a:pPr algn="r"/>
            <a:r>
              <a:rPr lang="ar-DZ" sz="2400" b="1" dirty="0" smtClean="0">
                <a:latin typeface="Traditional Arabic" pitchFamily="18" charset="-78"/>
                <a:cs typeface="Traditional Arabic" pitchFamily="18" charset="-78"/>
              </a:rPr>
              <a:t>عدم المفاهمة</a:t>
            </a:r>
            <a:r>
              <a:rPr lang="ar-DZ" sz="2400" dirty="0" smtClean="0">
                <a:latin typeface="Traditional Arabic" pitchFamily="18" charset="-78"/>
                <a:cs typeface="Traditional Arabic" pitchFamily="18" charset="-78"/>
              </a:rPr>
              <a:t> :  التنوع الثقافي على الرغم من ايجابياته إلا أن له بعض </a:t>
            </a:r>
            <a:r>
              <a:rPr lang="ar-DZ" sz="2400" dirty="0" smtClean="0">
                <a:latin typeface="Traditional Arabic" pitchFamily="18" charset="-78"/>
                <a:cs typeface="Traditional Arabic" pitchFamily="18" charset="-78"/>
              </a:rPr>
              <a:t>المساوئ </a:t>
            </a:r>
            <a:r>
              <a:rPr lang="ar-DZ" sz="2400" dirty="0" smtClean="0">
                <a:latin typeface="Traditional Arabic" pitchFamily="18" charset="-78"/>
                <a:cs typeface="Traditional Arabic" pitchFamily="18" charset="-78"/>
              </a:rPr>
              <a:t>ان لم تستطع المنظمة إدارته بفاعلية ، من بينها اثارة </a:t>
            </a:r>
            <a:r>
              <a:rPr lang="ar-DZ" sz="2400" b="1" dirty="0" smtClean="0">
                <a:latin typeface="Traditional Arabic" pitchFamily="18" charset="-78"/>
                <a:cs typeface="Traditional Arabic" pitchFamily="18" charset="-78"/>
              </a:rPr>
              <a:t>عدم التفاهم </a:t>
            </a:r>
            <a:r>
              <a:rPr lang="ar-DZ" sz="2400" dirty="0" smtClean="0">
                <a:latin typeface="Traditional Arabic" pitchFamily="18" charset="-78"/>
                <a:cs typeface="Traditional Arabic" pitchFamily="18" charset="-78"/>
              </a:rPr>
              <a:t>فتعدد الثقافات ،الأفكار ووجهات النظر نحو موضوع ما يؤدي إل خلق سوء الحكم على أفكار الأخر فالأفراد معتادين على العمل مع أفراد من نفس الثقافة التي تتشابه في التوجهات والأفكار والقيم والديانة واللغة والتاريخ ،والتي يتصرف  من منطلقها الأفراد </a:t>
            </a:r>
          </a:p>
          <a:p>
            <a:pPr algn="r"/>
            <a:r>
              <a:rPr lang="ar-DZ" sz="2400" b="1" dirty="0" smtClean="0"/>
              <a:t> </a:t>
            </a:r>
            <a:r>
              <a:rPr lang="ar-DZ" sz="2000" b="1" dirty="0" smtClean="0">
                <a:latin typeface="Traditional Arabic" pitchFamily="18" charset="-78"/>
                <a:cs typeface="Traditional Arabic" pitchFamily="18" charset="-78"/>
              </a:rPr>
              <a:t>زيادة مستوى الدوران في المنظمة </a:t>
            </a:r>
            <a:r>
              <a:rPr lang="ar-DZ" sz="2400" dirty="0" smtClean="0">
                <a:latin typeface="Traditional Arabic" pitchFamily="18" charset="-78"/>
                <a:cs typeface="Traditional Arabic" pitchFamily="18" charset="-78"/>
              </a:rPr>
              <a:t>ان دخول الثقافات  الجديدة والمحلية المختلفة للمنظمة مما يشكل نوع من عدم </a:t>
            </a:r>
            <a:r>
              <a:rPr lang="ar-DZ" sz="2400" dirty="0" smtClean="0">
                <a:latin typeface="Traditional Arabic" pitchFamily="18" charset="-78"/>
                <a:cs typeface="Traditional Arabic" pitchFamily="18" charset="-78"/>
              </a:rPr>
              <a:t>الاستقرار </a:t>
            </a:r>
            <a:r>
              <a:rPr lang="ar-DZ" sz="2400" dirty="0" smtClean="0">
                <a:latin typeface="Traditional Arabic" pitchFamily="18" charset="-78"/>
                <a:cs typeface="Traditional Arabic" pitchFamily="18" charset="-78"/>
              </a:rPr>
              <a:t>في ثقافة التنظيم العامة والتي تعمل على تقليص الفجوة الثقافية بين الموظفين كما تؤدي إلى إحداث دوران مستمر في العمل من خلال حركة التحويلات بين الفروع والخلاف الذي قد يحدث بين الموظفين الجدد المتأثرين </a:t>
            </a:r>
            <a:r>
              <a:rPr lang="ar-DZ" sz="2400" dirty="0" smtClean="0">
                <a:latin typeface="Traditional Arabic" pitchFamily="18" charset="-78"/>
                <a:cs typeface="Traditional Arabic" pitchFamily="18" charset="-78"/>
              </a:rPr>
              <a:t>بثقافتهم </a:t>
            </a:r>
            <a:r>
              <a:rPr lang="ar-DZ" sz="2400" dirty="0" smtClean="0">
                <a:latin typeface="Traditional Arabic" pitchFamily="18" charset="-78"/>
                <a:cs typeface="Traditional Arabic" pitchFamily="18" charset="-78"/>
              </a:rPr>
              <a:t>الأصلية والقدماء </a:t>
            </a:r>
            <a:r>
              <a:rPr lang="ar-DZ" sz="2400" dirty="0" smtClean="0">
                <a:latin typeface="Traditional Arabic" pitchFamily="18" charset="-78"/>
                <a:cs typeface="Traditional Arabic" pitchFamily="18" charset="-78"/>
              </a:rPr>
              <a:t>في </a:t>
            </a:r>
            <a:r>
              <a:rPr lang="ar-DZ" sz="2400" dirty="0" smtClean="0">
                <a:latin typeface="Traditional Arabic" pitchFamily="18" charset="-78"/>
                <a:cs typeface="Traditional Arabic" pitchFamily="18" charset="-78"/>
              </a:rPr>
              <a:t>المنظمة مما يؤثر سلبا في دافعية فرق العمل وبيئة التنظيم عموما</a:t>
            </a:r>
            <a:endParaRPr lang="fr-FR" sz="2400" dirty="0" smtClean="0">
              <a:latin typeface="Traditional Arabic" pitchFamily="18" charset="-78"/>
              <a:cs typeface="Traditional Arabic" pitchFamily="18" charset="-78"/>
            </a:endParaRPr>
          </a:p>
          <a:p>
            <a:pPr algn="r"/>
            <a:r>
              <a:rPr lang="ar-DZ" sz="2400" dirty="0" smtClean="0">
                <a:latin typeface="Traditional Arabic" pitchFamily="18" charset="-78"/>
                <a:cs typeface="Traditional Arabic" pitchFamily="18" charset="-78"/>
              </a:rPr>
              <a:t>. </a:t>
            </a:r>
            <a:r>
              <a:rPr lang="ar-DZ" sz="2400" b="1" dirty="0" smtClean="0">
                <a:latin typeface="Traditional Arabic" pitchFamily="18" charset="-78"/>
                <a:cs typeface="Traditional Arabic" pitchFamily="18" charset="-78"/>
              </a:rPr>
              <a:t>نشوء الصراعات الشخصية والتنظيمية :</a:t>
            </a:r>
            <a:r>
              <a:rPr lang="ar-DZ" sz="2400" dirty="0" smtClean="0">
                <a:latin typeface="Traditional Arabic" pitchFamily="18" charset="-78"/>
                <a:cs typeface="Traditional Arabic" pitchFamily="18" charset="-78"/>
              </a:rPr>
              <a:t>يعد التنوع الثقافي داخل المنظمات حافز للمنافسة بين الأفراد إلا أن غياب الوعي الثقافي ومهارات التواصل بين الثقافات لدى الموظفي يؤدي إلى خلق اختلافات وإصدار احكام مسبقة </a:t>
            </a:r>
            <a:r>
              <a:rPr lang="ar-DZ" sz="2400" dirty="0" smtClean="0">
                <a:latin typeface="Traditional Arabic" pitchFamily="18" charset="-78"/>
                <a:cs typeface="Traditional Arabic" pitchFamily="18" charset="-78"/>
              </a:rPr>
              <a:t>اتجاه </a:t>
            </a:r>
            <a:r>
              <a:rPr lang="ar-DZ" sz="2400" dirty="0" smtClean="0">
                <a:latin typeface="Traditional Arabic" pitchFamily="18" charset="-78"/>
                <a:cs typeface="Traditional Arabic" pitchFamily="18" charset="-78"/>
              </a:rPr>
              <a:t>ثقافة الأفراد الآخرين وهذا امر غير صحي</a:t>
            </a:r>
            <a:r>
              <a:rPr lang="ar-DZ" sz="2800" dirty="0" smtClean="0"/>
              <a:t> </a:t>
            </a:r>
            <a:endParaRPr lang="fr-FR" sz="2400" dirty="0">
              <a:latin typeface="Traditional Arabic" pitchFamily="18" charset="-78"/>
              <a:cs typeface="Traditional Arabic" pitchFamily="18"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83"/>
            <a:ext cx="10515600" cy="796925"/>
          </a:xfrm>
        </p:spPr>
        <p:txBody>
          <a:bodyPr>
            <a:normAutofit/>
          </a:bodyPr>
          <a:lstStyle/>
          <a:p>
            <a:pPr algn="ctr" rtl="1"/>
            <a:r>
              <a:rPr lang="ar-DZ" sz="3500" b="1" dirty="0" smtClean="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 المطلب الرابع: نماذج مفسرة لتنوع الثقافي</a:t>
            </a:r>
            <a:endParaRPr lang="en-US" sz="3500" b="1" dirty="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 name="Rectangle 2"/>
          <p:cNvSpPr/>
          <p:nvPr/>
        </p:nvSpPr>
        <p:spPr>
          <a:xfrm>
            <a:off x="0" y="1148834"/>
            <a:ext cx="12192000" cy="461665"/>
          </a:xfrm>
          <a:prstGeom prst="rect">
            <a:avLst/>
          </a:prstGeom>
          <a:solidFill>
            <a:schemeClr val="accent6"/>
          </a:solidFill>
        </p:spPr>
        <p:txBody>
          <a:bodyPr wrap="square">
            <a:spAutoFit/>
          </a:bodyPr>
          <a:lstStyle/>
          <a:p>
            <a:pPr algn="ctr" rtl="1"/>
            <a:endParaRPr lang="en-US" sz="2400" b="1" dirty="0">
              <a:solidFill>
                <a:schemeClr val="bg1"/>
              </a:solidFill>
            </a:endParaRPr>
          </a:p>
        </p:txBody>
      </p:sp>
      <p:sp>
        <p:nvSpPr>
          <p:cNvPr id="12" name="AutoShape 4"/>
          <p:cNvSpPr/>
          <p:nvPr/>
        </p:nvSpPr>
        <p:spPr>
          <a:xfrm>
            <a:off x="1453798" y="2754551"/>
            <a:ext cx="5308604" cy="732315"/>
          </a:xfrm>
          <a:custGeom>
            <a:avLst/>
            <a:gdLst>
              <a:gd name="f0" fmla="val 10800000"/>
              <a:gd name="f1" fmla="val 5400000"/>
              <a:gd name="f2" fmla="val 16200000"/>
              <a:gd name="f3" fmla="val w"/>
              <a:gd name="f4" fmla="val h"/>
              <a:gd name="f5" fmla="val ss"/>
              <a:gd name="f6" fmla="val 0"/>
              <a:gd name="f7" fmla="*/ 5419351 1 1725033"/>
              <a:gd name="f8" fmla="val 45"/>
              <a:gd name="f9" fmla="val 196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6">
              <a:lumMod val="40000"/>
              <a:lumOff val="60000"/>
            </a:schemeClr>
          </a:solidFill>
          <a:ln w="25402" cap="flat">
            <a:solidFill>
              <a:srgbClr val="FFFFFF"/>
            </a:solidFill>
            <a:prstDash val="solid"/>
            <a:round/>
          </a:ln>
        </p:spPr>
        <p:txBody>
          <a:bodyPr vert="horz" wrap="none" lIns="91440" tIns="45720" rIns="91440" bIns="45720" anchor="ctr" anchorCtr="1" compatLnSpc="1">
            <a:noAutofit/>
          </a:bodyPr>
          <a:lstStyle/>
          <a:p>
            <a:pPr algn="ctr" hangingPunct="0">
              <a:defRPr sz="1800" b="0" i="0" u="none" strike="noStrike" kern="0" cap="none" spc="0" baseline="0">
                <a:solidFill>
                  <a:srgbClr val="000000"/>
                </a:solidFill>
                <a:uFillTx/>
              </a:defRPr>
            </a:pPr>
            <a:r>
              <a:rPr lang="en-US" sz="2000" b="1" kern="0">
                <a:solidFill>
                  <a:srgbClr val="002060"/>
                </a:solidFill>
                <a:latin typeface="Arial"/>
              </a:rPr>
              <a:t>Individuality / Collectivity</a:t>
            </a:r>
            <a:r>
              <a:rPr lang="ar-SA" sz="2000" b="1" kern="0">
                <a:solidFill>
                  <a:srgbClr val="002060"/>
                </a:solidFill>
                <a:latin typeface="Arial"/>
              </a:rPr>
              <a:t> الفردية والجماعية </a:t>
            </a:r>
            <a:endParaRPr lang="en-US" sz="2000" b="1" kern="0">
              <a:solidFill>
                <a:srgbClr val="002060"/>
              </a:solidFill>
              <a:latin typeface="Arial"/>
            </a:endParaRPr>
          </a:p>
        </p:txBody>
      </p:sp>
      <p:sp>
        <p:nvSpPr>
          <p:cNvPr id="13" name="AutoShape 5"/>
          <p:cNvSpPr/>
          <p:nvPr/>
        </p:nvSpPr>
        <p:spPr>
          <a:xfrm>
            <a:off x="1441115" y="4294849"/>
            <a:ext cx="5308604" cy="732315"/>
          </a:xfrm>
          <a:custGeom>
            <a:avLst/>
            <a:gdLst>
              <a:gd name="f0" fmla="val 10800000"/>
              <a:gd name="f1" fmla="val 5400000"/>
              <a:gd name="f2" fmla="val 16200000"/>
              <a:gd name="f3" fmla="val w"/>
              <a:gd name="f4" fmla="val h"/>
              <a:gd name="f5" fmla="val ss"/>
              <a:gd name="f6" fmla="val 0"/>
              <a:gd name="f7" fmla="*/ 5419351 1 1725033"/>
              <a:gd name="f8" fmla="val 45"/>
              <a:gd name="f9" fmla="val 196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699D5F"/>
              </a:gs>
              <a:gs pos="100000">
                <a:srgbClr val="96BB8F"/>
              </a:gs>
            </a:gsLst>
            <a:lin ang="5400000"/>
          </a:gradFill>
          <a:ln w="25402" cap="flat">
            <a:solidFill>
              <a:srgbClr val="FFFFFF"/>
            </a:solidFill>
            <a:prstDash val="solid"/>
            <a:round/>
          </a:ln>
        </p:spPr>
        <p:txBody>
          <a:bodyPr vert="horz" wrap="none" lIns="91440" tIns="45720" rIns="91440" bIns="45720" anchor="ctr" anchorCtr="1" compatLnSpc="1">
            <a:noAutofit/>
          </a:bodyPr>
          <a:lstStyle/>
          <a:p>
            <a:pPr algn="ctr" rtl="1" hangingPunct="0">
              <a:defRPr sz="1800" b="0" i="0" u="none" strike="noStrike" kern="0" cap="none" spc="0" baseline="0">
                <a:solidFill>
                  <a:srgbClr val="000000"/>
                </a:solidFill>
                <a:uFillTx/>
              </a:defRPr>
            </a:pPr>
            <a:r>
              <a:rPr lang="ar-SA" sz="2000" b="1" kern="0">
                <a:solidFill>
                  <a:srgbClr val="002060"/>
                </a:solidFill>
                <a:latin typeface="Arial"/>
              </a:rPr>
              <a:t>تجنب المجهول او عدم التأكد </a:t>
            </a:r>
            <a:r>
              <a:rPr lang="en-US" sz="2000" b="1" kern="0" dirty="0">
                <a:solidFill>
                  <a:srgbClr val="002060"/>
                </a:solidFill>
                <a:latin typeface="Arial"/>
              </a:rPr>
              <a:t>Uncertainty </a:t>
            </a:r>
            <a:r>
              <a:rPr lang="en-US" sz="2000" b="1" kern="0" dirty="0" smtClean="0">
                <a:solidFill>
                  <a:srgbClr val="002060"/>
                </a:solidFill>
                <a:latin typeface="Arial"/>
              </a:rPr>
              <a:t>avoidance</a:t>
            </a:r>
            <a:endParaRPr lang="ar-SA" sz="2000" b="1" kern="0" dirty="0">
              <a:solidFill>
                <a:srgbClr val="002060"/>
              </a:solidFill>
              <a:latin typeface="Arial"/>
            </a:endParaRPr>
          </a:p>
        </p:txBody>
      </p:sp>
      <p:sp>
        <p:nvSpPr>
          <p:cNvPr id="14" name="AutoShape 6"/>
          <p:cNvSpPr/>
          <p:nvPr/>
        </p:nvSpPr>
        <p:spPr>
          <a:xfrm>
            <a:off x="1441115" y="5053101"/>
            <a:ext cx="5308604" cy="732315"/>
          </a:xfrm>
          <a:custGeom>
            <a:avLst/>
            <a:gdLst>
              <a:gd name="f0" fmla="val 10800000"/>
              <a:gd name="f1" fmla="val 5400000"/>
              <a:gd name="f2" fmla="val 16200000"/>
              <a:gd name="f3" fmla="val w"/>
              <a:gd name="f4" fmla="val h"/>
              <a:gd name="f5" fmla="val ss"/>
              <a:gd name="f6" fmla="val 0"/>
              <a:gd name="f7" fmla="*/ 5419351 1 1725033"/>
              <a:gd name="f8" fmla="val 45"/>
              <a:gd name="f9" fmla="val 196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6">
              <a:lumMod val="50000"/>
            </a:schemeClr>
          </a:solidFill>
          <a:ln w="25402" cap="flat">
            <a:solidFill>
              <a:srgbClr val="FFFFFF"/>
            </a:solidFill>
            <a:prstDash val="solid"/>
            <a:round/>
          </a:ln>
        </p:spPr>
        <p:txBody>
          <a:bodyPr vert="horz" wrap="none" lIns="91440" tIns="45720" rIns="91440" bIns="45720" anchor="ctr" anchorCtr="1" compatLnSpc="1">
            <a:noAutofit/>
          </a:bodyPr>
          <a:lstStyle/>
          <a:p>
            <a:pPr algn="ctr" rtl="1" hangingPunct="0">
              <a:defRPr sz="1800" b="0" i="0" u="none" strike="noStrike" kern="0" cap="none" spc="0" baseline="0">
                <a:solidFill>
                  <a:srgbClr val="000000"/>
                </a:solidFill>
                <a:uFillTx/>
              </a:defRPr>
            </a:pPr>
            <a:r>
              <a:rPr lang="ar-SA" sz="2000" b="1" kern="0" dirty="0">
                <a:solidFill>
                  <a:schemeClr val="bg1"/>
                </a:solidFill>
                <a:latin typeface="Arial"/>
              </a:rPr>
              <a:t>المدى البعيد والقريب </a:t>
            </a:r>
            <a:r>
              <a:rPr lang="en-US" sz="2000" b="1" kern="0" dirty="0">
                <a:solidFill>
                  <a:schemeClr val="bg1"/>
                </a:solidFill>
                <a:latin typeface="Arial"/>
              </a:rPr>
              <a:t>Long/short term orientation</a:t>
            </a:r>
          </a:p>
        </p:txBody>
      </p:sp>
      <p:sp>
        <p:nvSpPr>
          <p:cNvPr id="15" name="AutoShape 4"/>
          <p:cNvSpPr/>
          <p:nvPr/>
        </p:nvSpPr>
        <p:spPr>
          <a:xfrm>
            <a:off x="1441115" y="3530081"/>
            <a:ext cx="5308604" cy="732315"/>
          </a:xfrm>
          <a:custGeom>
            <a:avLst/>
            <a:gdLst>
              <a:gd name="f0" fmla="val 10800000"/>
              <a:gd name="f1" fmla="val 5400000"/>
              <a:gd name="f2" fmla="val 16200000"/>
              <a:gd name="f3" fmla="val w"/>
              <a:gd name="f4" fmla="val h"/>
              <a:gd name="f5" fmla="val ss"/>
              <a:gd name="f6" fmla="val 0"/>
              <a:gd name="f7" fmla="*/ 5419351 1 1725033"/>
              <a:gd name="f8" fmla="val 45"/>
              <a:gd name="f9" fmla="val 196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B0D48D"/>
          </a:solidFill>
          <a:ln w="25402" cap="flat">
            <a:solidFill>
              <a:srgbClr val="FFFFFF"/>
            </a:solidFill>
            <a:prstDash val="solid"/>
            <a:round/>
          </a:ln>
        </p:spPr>
        <p:txBody>
          <a:bodyPr vert="horz" wrap="none" lIns="91440" tIns="45720" rIns="91440" bIns="45720" anchor="ctr" anchorCtr="1" compatLnSpc="1">
            <a:noAutofit/>
          </a:bodyPr>
          <a:lstStyle/>
          <a:p>
            <a:pPr algn="ctr" rtl="1">
              <a:defRPr sz="1800" b="0" i="0" u="none" strike="noStrike" kern="0" cap="none" spc="0" baseline="0">
                <a:solidFill>
                  <a:srgbClr val="000000"/>
                </a:solidFill>
                <a:uFillTx/>
              </a:defRPr>
            </a:pPr>
            <a:r>
              <a:rPr lang="ar-SA" sz="2000" b="1" kern="0" dirty="0">
                <a:solidFill>
                  <a:srgbClr val="002060"/>
                </a:solidFill>
                <a:latin typeface="Arial"/>
              </a:rPr>
              <a:t> الذكورية مقابل </a:t>
            </a:r>
            <a:r>
              <a:rPr lang="ar-SA" sz="2000" b="1" kern="0" dirty="0" err="1" smtClean="0">
                <a:solidFill>
                  <a:srgbClr val="002060"/>
                </a:solidFill>
                <a:latin typeface="Arial"/>
              </a:rPr>
              <a:t>الأنوث</a:t>
            </a:r>
            <a:r>
              <a:rPr lang="ar-DZ" sz="2000" b="1" kern="0" dirty="0" smtClean="0">
                <a:solidFill>
                  <a:srgbClr val="002060"/>
                </a:solidFill>
                <a:latin typeface="Arial"/>
              </a:rPr>
              <a:t>ي</a:t>
            </a:r>
            <a:r>
              <a:rPr lang="ar-SA" sz="2000" b="1" kern="0" dirty="0" smtClean="0">
                <a:solidFill>
                  <a:srgbClr val="002060"/>
                </a:solidFill>
                <a:latin typeface="Arial"/>
              </a:rPr>
              <a:t>ة </a:t>
            </a:r>
            <a:r>
              <a:rPr lang="en-US" sz="2000" b="1" kern="0" dirty="0">
                <a:solidFill>
                  <a:srgbClr val="002060"/>
                </a:solidFill>
                <a:latin typeface="Arial"/>
              </a:rPr>
              <a:t>Masculinity </a:t>
            </a:r>
            <a:r>
              <a:rPr lang="en-US" sz="2000" b="1" kern="0" dirty="0" smtClean="0">
                <a:solidFill>
                  <a:srgbClr val="002060"/>
                </a:solidFill>
                <a:latin typeface="Arial"/>
              </a:rPr>
              <a:t>/ </a:t>
            </a:r>
            <a:r>
              <a:rPr lang="en-US" sz="2000" b="1" kern="0" dirty="0">
                <a:solidFill>
                  <a:srgbClr val="002060"/>
                </a:solidFill>
                <a:latin typeface="Arial"/>
              </a:rPr>
              <a:t>Femininity</a:t>
            </a:r>
            <a:endParaRPr lang="ar-SA" sz="2000" b="1" kern="0" dirty="0">
              <a:solidFill>
                <a:srgbClr val="002060"/>
              </a:solidFill>
              <a:latin typeface="Arial"/>
            </a:endParaRPr>
          </a:p>
        </p:txBody>
      </p:sp>
      <p:sp>
        <p:nvSpPr>
          <p:cNvPr id="16" name="AutoShape 4"/>
          <p:cNvSpPr/>
          <p:nvPr/>
        </p:nvSpPr>
        <p:spPr>
          <a:xfrm>
            <a:off x="1453798" y="2045598"/>
            <a:ext cx="5308604" cy="665738"/>
          </a:xfrm>
          <a:custGeom>
            <a:avLst/>
            <a:gdLst>
              <a:gd name="f0" fmla="val 10800000"/>
              <a:gd name="f1" fmla="val 5400000"/>
              <a:gd name="f2" fmla="val 16200000"/>
              <a:gd name="f3" fmla="val w"/>
              <a:gd name="f4" fmla="val h"/>
              <a:gd name="f5" fmla="val ss"/>
              <a:gd name="f6" fmla="val 0"/>
              <a:gd name="f7" fmla="*/ 5419351 1 1725033"/>
              <a:gd name="f8" fmla="val 45"/>
              <a:gd name="f9" fmla="val 196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6">
              <a:lumMod val="20000"/>
              <a:lumOff val="80000"/>
            </a:schemeClr>
          </a:solidFill>
          <a:ln w="25402" cap="flat">
            <a:solidFill>
              <a:srgbClr val="FFFFFF"/>
            </a:solidFill>
            <a:prstDash val="solid"/>
            <a:round/>
          </a:ln>
        </p:spPr>
        <p:txBody>
          <a:bodyPr vert="horz" wrap="none" lIns="91440" tIns="45720" rIns="91440" bIns="45720" anchor="ctr" anchorCtr="1" compatLnSpc="1">
            <a:noAutofit/>
          </a:bodyPr>
          <a:lstStyle/>
          <a:p>
            <a:pPr algn="ctr" rtl="1" hangingPunct="0">
              <a:defRPr sz="1800" b="0" i="0" u="none" strike="noStrike" kern="0" cap="none" spc="0" baseline="0">
                <a:solidFill>
                  <a:srgbClr val="000000"/>
                </a:solidFill>
                <a:uFillTx/>
              </a:defRPr>
            </a:pPr>
            <a:r>
              <a:rPr lang="ar-SA" sz="2000" b="1" kern="0" dirty="0">
                <a:solidFill>
                  <a:srgbClr val="002060"/>
                </a:solidFill>
                <a:latin typeface="Arial"/>
              </a:rPr>
              <a:t>مسافة </a:t>
            </a:r>
            <a:r>
              <a:rPr lang="ar-SA" sz="2000" b="1" kern="0" dirty="0" smtClean="0">
                <a:solidFill>
                  <a:srgbClr val="002060"/>
                </a:solidFill>
                <a:latin typeface="Arial"/>
              </a:rPr>
              <a:t>السلطة </a:t>
            </a:r>
            <a:r>
              <a:rPr lang="en-US" sz="2000" b="1" kern="0" dirty="0">
                <a:solidFill>
                  <a:srgbClr val="002060"/>
                </a:solidFill>
                <a:latin typeface="Arial"/>
              </a:rPr>
              <a:t>Power </a:t>
            </a:r>
            <a:r>
              <a:rPr lang="en-US" sz="2000" b="1" kern="0" dirty="0" smtClean="0">
                <a:solidFill>
                  <a:srgbClr val="002060"/>
                </a:solidFill>
                <a:latin typeface="Arial"/>
              </a:rPr>
              <a:t>Distance</a:t>
            </a:r>
            <a:endParaRPr lang="ar-SA" sz="2000" b="1" kern="0" dirty="0">
              <a:solidFill>
                <a:srgbClr val="002060"/>
              </a:solidFill>
              <a:latin typeface="Arial"/>
            </a:endParaRPr>
          </a:p>
        </p:txBody>
      </p:sp>
      <p:sp>
        <p:nvSpPr>
          <p:cNvPr id="19" name="AutoShape 7"/>
          <p:cNvSpPr/>
          <p:nvPr/>
        </p:nvSpPr>
        <p:spPr>
          <a:xfrm>
            <a:off x="7140170" y="4239252"/>
            <a:ext cx="4080280" cy="1295403"/>
          </a:xfrm>
          <a:custGeom>
            <a:avLst/>
            <a:gdLst>
              <a:gd name="f0" fmla="val 10800000"/>
              <a:gd name="f1" fmla="val 5400000"/>
              <a:gd name="f2" fmla="val 16200000"/>
              <a:gd name="f3" fmla="val w"/>
              <a:gd name="f4" fmla="val h"/>
              <a:gd name="f5" fmla="val ss"/>
              <a:gd name="f6" fmla="val 0"/>
              <a:gd name="f7" fmla="*/ 5419351 1 1725033"/>
              <a:gd name="f8" fmla="val 45"/>
              <a:gd name="f9" fmla="val 196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cap="flat">
            <a:noFill/>
            <a:prstDash val="solid"/>
          </a:ln>
        </p:spPr>
        <p:txBody>
          <a:bodyPr vert="horz" wrap="square" lIns="91440" tIns="45720" rIns="91440" bIns="45720" anchor="ctr" anchorCtr="1" compatLnSpc="1">
            <a:noAutofit/>
          </a:bodyPr>
          <a:lstStyle/>
          <a:p>
            <a:pPr algn="ctr" rtl="1">
              <a:defRPr sz="1800" b="0" i="0" u="none" strike="noStrike" kern="0" cap="none" spc="0" baseline="0">
                <a:solidFill>
                  <a:srgbClr val="000000"/>
                </a:solidFill>
                <a:uFillTx/>
              </a:defRPr>
            </a:pPr>
            <a:r>
              <a:rPr lang="ar-DZ" sz="2400" b="1" kern="0" dirty="0" smtClean="0">
                <a:solidFill>
                  <a:srgbClr val="002060"/>
                </a:solidFill>
                <a:latin typeface="inherit"/>
              </a:rPr>
              <a:t>نموذج </a:t>
            </a:r>
            <a:r>
              <a:rPr lang="ar-SA" sz="2800" b="1" kern="0" dirty="0" err="1" smtClean="0">
                <a:solidFill>
                  <a:srgbClr val="C00000"/>
                </a:solidFill>
                <a:latin typeface="inherit"/>
              </a:rPr>
              <a:t>هوفستد</a:t>
            </a:r>
            <a:endParaRPr lang="ar-SA" sz="2800" b="1" kern="0" dirty="0" smtClean="0">
              <a:solidFill>
                <a:srgbClr val="C00000"/>
              </a:solidFill>
              <a:latin typeface="inherit"/>
            </a:endParaRPr>
          </a:p>
          <a:p>
            <a:pPr algn="ctr" rtl="1">
              <a:defRPr sz="1800" b="0" i="0" u="none" strike="noStrike" kern="0" cap="none" spc="0" baseline="0">
                <a:solidFill>
                  <a:srgbClr val="000000"/>
                </a:solidFill>
                <a:uFillTx/>
              </a:defRPr>
            </a:pPr>
            <a:r>
              <a:rPr lang="en-US" sz="2400" b="1" kern="0" dirty="0">
                <a:solidFill>
                  <a:srgbClr val="002060"/>
                </a:solidFill>
                <a:latin typeface="Arial" pitchFamily="34"/>
              </a:rPr>
              <a:t>Hofstede</a:t>
            </a:r>
            <a:endParaRPr lang="en-US" sz="2400" b="1" kern="0" dirty="0">
              <a:solidFill>
                <a:srgbClr val="C00000"/>
              </a:solidFill>
              <a:latin typeface="inherit"/>
            </a:endParaRPr>
          </a:p>
          <a:p>
            <a:pPr algn="ctr">
              <a:defRPr sz="1800" b="0" i="0" u="none" strike="noStrike" kern="0" cap="none" spc="0" baseline="0">
                <a:solidFill>
                  <a:srgbClr val="000000"/>
                </a:solidFill>
                <a:uFillTx/>
              </a:defRPr>
            </a:pPr>
            <a:endParaRPr lang="en-US" sz="2400" b="1" kern="0" dirty="0">
              <a:solidFill>
                <a:srgbClr val="18418C"/>
              </a:solidFill>
              <a:effectLst>
                <a:outerShdw dist="38096" dir="2700000">
                  <a:srgbClr val="C0C0C0"/>
                </a:outerShdw>
              </a:effectLst>
              <a:latin typeface="Arial" pitchFamily="34"/>
            </a:endParaRPr>
          </a:p>
        </p:txBody>
      </p:sp>
      <p:pic>
        <p:nvPicPr>
          <p:cNvPr id="20" name="Picture 2" descr="http://geert-hofstede.com/tl_files/images/geert-hofstede-portrait.jpg"/>
          <p:cNvPicPr>
            <a:picLocks noChangeAspect="1"/>
          </p:cNvPicPr>
          <p:nvPr/>
        </p:nvPicPr>
        <p:blipFill>
          <a:blip r:embed="rId3" cstate="print"/>
          <a:srcRect/>
          <a:stretch>
            <a:fillRect/>
          </a:stretch>
        </p:blipFill>
        <p:spPr>
          <a:xfrm>
            <a:off x="8295566" y="2711336"/>
            <a:ext cx="1902838" cy="13954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0451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83"/>
            <a:ext cx="10515600" cy="796925"/>
          </a:xfrm>
        </p:spPr>
        <p:txBody>
          <a:bodyPr>
            <a:normAutofit/>
          </a:bodyPr>
          <a:lstStyle/>
          <a:p>
            <a:pPr algn="ctr" rtl="1"/>
            <a:endParaRPr lang="en-US" dirty="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 name="Rectangle 2"/>
          <p:cNvSpPr/>
          <p:nvPr/>
        </p:nvSpPr>
        <p:spPr>
          <a:xfrm>
            <a:off x="0" y="192871"/>
            <a:ext cx="12192000" cy="461665"/>
          </a:xfrm>
          <a:prstGeom prst="rect">
            <a:avLst/>
          </a:prstGeom>
          <a:solidFill>
            <a:srgbClr val="002060"/>
          </a:solidFill>
        </p:spPr>
        <p:txBody>
          <a:bodyPr wrap="square">
            <a:spAutoFit/>
          </a:bodyPr>
          <a:lstStyle/>
          <a:p>
            <a:pPr algn="ctr" rtl="1"/>
            <a:endParaRPr lang="en-US" sz="2400" b="1" dirty="0">
              <a:solidFill>
                <a:prstClr val="white"/>
              </a:solidFill>
            </a:endParaRPr>
          </a:p>
        </p:txBody>
      </p:sp>
      <p:sp>
        <p:nvSpPr>
          <p:cNvPr id="11" name="AutoShape 3"/>
          <p:cNvSpPr/>
          <p:nvPr/>
        </p:nvSpPr>
        <p:spPr>
          <a:xfrm>
            <a:off x="0" y="1163779"/>
            <a:ext cx="12192000" cy="209203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38103" cap="flat">
            <a:solidFill>
              <a:srgbClr val="18418C"/>
            </a:solidFill>
            <a:prstDash val="solid"/>
            <a:round/>
          </a:ln>
        </p:spPr>
        <p:txBody>
          <a:bodyPr vert="horz" wrap="none" lIns="91440" tIns="45720" rIns="91440" bIns="45720" anchor="ctr" anchorCtr="1" compatLnSpc="1">
            <a:noAutofit/>
          </a:bodyPr>
          <a:lstStyle/>
          <a:p>
            <a:pPr algn="ctr" hangingPunct="0">
              <a:defRPr sz="1800" b="0" i="0" u="none" strike="noStrike" kern="0" cap="none" spc="0" baseline="0">
                <a:solidFill>
                  <a:srgbClr val="000000"/>
                </a:solidFill>
                <a:uFillTx/>
              </a:defRPr>
            </a:pPr>
            <a:endParaRPr lang="en-US" kern="0">
              <a:solidFill>
                <a:srgbClr val="18418C"/>
              </a:solidFill>
              <a:latin typeface="Verdana" pitchFamily="34"/>
            </a:endParaRPr>
          </a:p>
        </p:txBody>
      </p:sp>
      <p:sp>
        <p:nvSpPr>
          <p:cNvPr id="13" name="Text Box 6"/>
          <p:cNvSpPr txBox="1"/>
          <p:nvPr/>
        </p:nvSpPr>
        <p:spPr>
          <a:xfrm>
            <a:off x="6703585" y="3928002"/>
            <a:ext cx="4657142" cy="923330"/>
          </a:xfrm>
          <a:prstGeom prst="rect">
            <a:avLst/>
          </a:prstGeom>
          <a:noFill/>
          <a:ln cap="flat">
            <a:noFill/>
          </a:ln>
        </p:spPr>
        <p:txBody>
          <a:bodyPr vert="horz" wrap="square" lIns="91440" tIns="45720" rIns="91440" bIns="45720" anchor="t" anchorCtr="0" compatLnSpc="1">
            <a:spAutoFit/>
          </a:bodyPr>
          <a:lstStyle/>
          <a:p>
            <a:pPr algn="just" rtl="1">
              <a:defRPr sz="1800" b="0" i="0" u="none" strike="noStrike" kern="0" cap="none" spc="0" baseline="0">
                <a:solidFill>
                  <a:srgbClr val="000000"/>
                </a:solidFill>
                <a:uFillTx/>
              </a:defRPr>
            </a:pPr>
            <a:endParaRPr lang="ar-SA" b="1" kern="0" dirty="0">
              <a:solidFill>
                <a:srgbClr val="002060"/>
              </a:solidFill>
              <a:latin typeface="Arial"/>
            </a:endParaRPr>
          </a:p>
          <a:p>
            <a:pPr algn="just" rtl="1">
              <a:defRPr sz="1800" b="0" i="0" u="none" strike="noStrike" kern="0" cap="none" spc="0" baseline="0">
                <a:solidFill>
                  <a:srgbClr val="000000"/>
                </a:solidFill>
                <a:uFillTx/>
              </a:defRPr>
            </a:pPr>
            <a:endParaRPr lang="en-US" b="1" kern="0" dirty="0">
              <a:solidFill>
                <a:srgbClr val="002060"/>
              </a:solidFill>
              <a:latin typeface="Arial"/>
            </a:endParaRPr>
          </a:p>
          <a:p>
            <a:pPr algn="just" rtl="1" hangingPunct="0">
              <a:defRPr sz="1800" b="0" i="0" u="none" strike="noStrike" kern="0" cap="none" spc="0" baseline="0">
                <a:solidFill>
                  <a:srgbClr val="000000"/>
                </a:solidFill>
                <a:uFillTx/>
              </a:defRPr>
            </a:pPr>
            <a:endParaRPr lang="en-US" b="1" kern="0" dirty="0">
              <a:solidFill>
                <a:srgbClr val="002060"/>
              </a:solidFill>
              <a:latin typeface="Arial"/>
            </a:endParaRPr>
          </a:p>
        </p:txBody>
      </p:sp>
      <p:sp>
        <p:nvSpPr>
          <p:cNvPr id="14" name="Freeform 7"/>
          <p:cNvSpPr/>
          <p:nvPr/>
        </p:nvSpPr>
        <p:spPr>
          <a:xfrm>
            <a:off x="0" y="249443"/>
            <a:ext cx="1454727" cy="858922"/>
          </a:xfrm>
          <a:custGeom>
            <a:avLst/>
            <a:gdLst>
              <a:gd name="f0" fmla="val 10800000"/>
              <a:gd name="f1" fmla="val 5400000"/>
              <a:gd name="f2" fmla="val 180"/>
              <a:gd name="f3" fmla="val w"/>
              <a:gd name="f4" fmla="val h"/>
              <a:gd name="f5" fmla="val 0"/>
              <a:gd name="f6" fmla="val 580"/>
              <a:gd name="f7" fmla="val 798"/>
              <a:gd name="f8" fmla="val 578"/>
              <a:gd name="f9" fmla="val 90"/>
              <a:gd name="f10" fmla="val 568"/>
              <a:gd name="f11" fmla="val 174"/>
              <a:gd name="f12" fmla="val 552"/>
              <a:gd name="f13" fmla="val 252"/>
              <a:gd name="f14" fmla="val 526"/>
              <a:gd name="f15" fmla="val 324"/>
              <a:gd name="f16" fmla="val 494"/>
              <a:gd name="f17" fmla="val 390"/>
              <a:gd name="f18" fmla="val 452"/>
              <a:gd name="f19" fmla="val 450"/>
              <a:gd name="f20" fmla="val 402"/>
              <a:gd name="f21" fmla="val 508"/>
              <a:gd name="f22" fmla="val 342"/>
              <a:gd name="f23" fmla="val 560"/>
              <a:gd name="f24" fmla="val 270"/>
              <a:gd name="f25" fmla="val 610"/>
              <a:gd name="f26" fmla="val 188"/>
              <a:gd name="f27" fmla="val 656"/>
              <a:gd name="f28" fmla="val 514"/>
              <a:gd name="f29" fmla="val 230"/>
              <a:gd name="f30" fmla="val 372"/>
              <a:gd name="f31" fmla="val 224"/>
              <a:gd name="f32" fmla="val 368"/>
              <a:gd name="f33" fmla="val 264"/>
              <a:gd name="f34" fmla="val 356"/>
              <a:gd name="f35" fmla="val 306"/>
              <a:gd name="f36" fmla="val 336"/>
              <a:gd name="f37" fmla="val 348"/>
              <a:gd name="f38" fmla="val 310"/>
              <a:gd name="f39" fmla="val 392"/>
              <a:gd name="f40" fmla="val 280"/>
              <a:gd name="f41" fmla="val 432"/>
              <a:gd name="f42" fmla="val 246"/>
              <a:gd name="f43" fmla="val 472"/>
              <a:gd name="f44" fmla="val 208"/>
              <a:gd name="f45" fmla="val 506"/>
              <a:gd name="f46" fmla="val 166"/>
              <a:gd name="f47" fmla="val 536"/>
              <a:gd name="f48" fmla="val 124"/>
              <a:gd name="f49" fmla="val 558"/>
              <a:gd name="f50" fmla="val 82"/>
              <a:gd name="f51" fmla="val 574"/>
              <a:gd name="f52" fmla="val 40"/>
              <a:gd name="f53" fmla="+- 0 0 -90"/>
              <a:gd name="f54" fmla="*/ f3 1 580"/>
              <a:gd name="f55" fmla="*/ f4 1 798"/>
              <a:gd name="f56" fmla="+- f7 0 f5"/>
              <a:gd name="f57" fmla="+- f6 0 f5"/>
              <a:gd name="f58" fmla="*/ f53 f0 1"/>
              <a:gd name="f59" fmla="*/ f57 1 580"/>
              <a:gd name="f60" fmla="*/ f56 1 798"/>
              <a:gd name="f61" fmla="*/ 580 f57 1"/>
              <a:gd name="f62" fmla="*/ 0 f56 1"/>
              <a:gd name="f63" fmla="*/ 578 f57 1"/>
              <a:gd name="f64" fmla="*/ 90 f56 1"/>
              <a:gd name="f65" fmla="*/ 568 f57 1"/>
              <a:gd name="f66" fmla="*/ 174 f56 1"/>
              <a:gd name="f67" fmla="*/ 552 f57 1"/>
              <a:gd name="f68" fmla="*/ 252 f56 1"/>
              <a:gd name="f69" fmla="*/ 526 f57 1"/>
              <a:gd name="f70" fmla="*/ 324 f56 1"/>
              <a:gd name="f71" fmla="*/ 494 f57 1"/>
              <a:gd name="f72" fmla="*/ 390 f56 1"/>
              <a:gd name="f73" fmla="*/ 452 f57 1"/>
              <a:gd name="f74" fmla="*/ 450 f56 1"/>
              <a:gd name="f75" fmla="*/ 402 f57 1"/>
              <a:gd name="f76" fmla="*/ 508 f56 1"/>
              <a:gd name="f77" fmla="*/ 342 f57 1"/>
              <a:gd name="f78" fmla="*/ 560 f56 1"/>
              <a:gd name="f79" fmla="*/ 270 f57 1"/>
              <a:gd name="f80" fmla="*/ 610 f56 1"/>
              <a:gd name="f81" fmla="*/ 188 f57 1"/>
              <a:gd name="f82" fmla="*/ 656 f56 1"/>
              <a:gd name="f83" fmla="*/ 798 f56 1"/>
              <a:gd name="f84" fmla="*/ 0 f57 1"/>
              <a:gd name="f85" fmla="*/ 514 f56 1"/>
              <a:gd name="f86" fmla="*/ 230 f56 1"/>
              <a:gd name="f87" fmla="*/ 372 f56 1"/>
              <a:gd name="f88" fmla="*/ 224 f57 1"/>
              <a:gd name="f89" fmla="*/ 368 f56 1"/>
              <a:gd name="f90" fmla="*/ 264 f57 1"/>
              <a:gd name="f91" fmla="*/ 356 f56 1"/>
              <a:gd name="f92" fmla="*/ 306 f57 1"/>
              <a:gd name="f93" fmla="*/ 336 f56 1"/>
              <a:gd name="f94" fmla="*/ 348 f57 1"/>
              <a:gd name="f95" fmla="*/ 310 f56 1"/>
              <a:gd name="f96" fmla="*/ 392 f57 1"/>
              <a:gd name="f97" fmla="*/ 280 f56 1"/>
              <a:gd name="f98" fmla="*/ 432 f57 1"/>
              <a:gd name="f99" fmla="*/ 246 f56 1"/>
              <a:gd name="f100" fmla="*/ 472 f57 1"/>
              <a:gd name="f101" fmla="*/ 208 f56 1"/>
              <a:gd name="f102" fmla="*/ 506 f57 1"/>
              <a:gd name="f103" fmla="*/ 166 f56 1"/>
              <a:gd name="f104" fmla="*/ 536 f57 1"/>
              <a:gd name="f105" fmla="*/ 124 f56 1"/>
              <a:gd name="f106" fmla="*/ 558 f57 1"/>
              <a:gd name="f107" fmla="*/ 82 f56 1"/>
              <a:gd name="f108" fmla="*/ 574 f57 1"/>
              <a:gd name="f109" fmla="*/ 40 f56 1"/>
              <a:gd name="f110" fmla="*/ f58 1 f2"/>
              <a:gd name="f111" fmla="*/ f61 1 580"/>
              <a:gd name="f112" fmla="*/ f62 1 798"/>
              <a:gd name="f113" fmla="*/ f63 1 580"/>
              <a:gd name="f114" fmla="*/ f64 1 798"/>
              <a:gd name="f115" fmla="*/ f65 1 580"/>
              <a:gd name="f116" fmla="*/ f66 1 798"/>
              <a:gd name="f117" fmla="*/ f67 1 580"/>
              <a:gd name="f118" fmla="*/ f68 1 798"/>
              <a:gd name="f119" fmla="*/ f69 1 580"/>
              <a:gd name="f120" fmla="*/ f70 1 798"/>
              <a:gd name="f121" fmla="*/ f71 1 580"/>
              <a:gd name="f122" fmla="*/ f72 1 798"/>
              <a:gd name="f123" fmla="*/ f73 1 580"/>
              <a:gd name="f124" fmla="*/ f74 1 798"/>
              <a:gd name="f125" fmla="*/ f75 1 580"/>
              <a:gd name="f126" fmla="*/ f76 1 798"/>
              <a:gd name="f127" fmla="*/ f77 1 580"/>
              <a:gd name="f128" fmla="*/ f78 1 798"/>
              <a:gd name="f129" fmla="*/ f79 1 580"/>
              <a:gd name="f130" fmla="*/ f80 1 798"/>
              <a:gd name="f131" fmla="*/ f81 1 580"/>
              <a:gd name="f132" fmla="*/ f82 1 798"/>
              <a:gd name="f133" fmla="*/ f83 1 798"/>
              <a:gd name="f134" fmla="*/ f84 1 580"/>
              <a:gd name="f135" fmla="*/ f85 1 798"/>
              <a:gd name="f136" fmla="*/ f86 1 798"/>
              <a:gd name="f137" fmla="*/ f87 1 798"/>
              <a:gd name="f138" fmla="*/ f88 1 580"/>
              <a:gd name="f139" fmla="*/ f89 1 798"/>
              <a:gd name="f140" fmla="*/ f90 1 580"/>
              <a:gd name="f141" fmla="*/ f91 1 798"/>
              <a:gd name="f142" fmla="*/ f92 1 580"/>
              <a:gd name="f143" fmla="*/ f93 1 798"/>
              <a:gd name="f144" fmla="*/ f94 1 580"/>
              <a:gd name="f145" fmla="*/ f95 1 798"/>
              <a:gd name="f146" fmla="*/ f96 1 580"/>
              <a:gd name="f147" fmla="*/ f97 1 798"/>
              <a:gd name="f148" fmla="*/ f98 1 580"/>
              <a:gd name="f149" fmla="*/ f99 1 798"/>
              <a:gd name="f150" fmla="*/ f100 1 580"/>
              <a:gd name="f151" fmla="*/ f101 1 798"/>
              <a:gd name="f152" fmla="*/ f102 1 580"/>
              <a:gd name="f153" fmla="*/ f103 1 798"/>
              <a:gd name="f154" fmla="*/ f104 1 580"/>
              <a:gd name="f155" fmla="*/ f105 1 798"/>
              <a:gd name="f156" fmla="*/ f106 1 580"/>
              <a:gd name="f157" fmla="*/ f107 1 798"/>
              <a:gd name="f158" fmla="*/ f108 1 580"/>
              <a:gd name="f159" fmla="*/ f109 1 798"/>
              <a:gd name="f160" fmla="*/ 0 1 f59"/>
              <a:gd name="f161" fmla="*/ f6 1 f59"/>
              <a:gd name="f162" fmla="*/ 0 1 f60"/>
              <a:gd name="f163" fmla="*/ f7 1 f60"/>
              <a:gd name="f164" fmla="+- f110 0 f1"/>
              <a:gd name="f165" fmla="*/ f111 1 f59"/>
              <a:gd name="f166" fmla="*/ f112 1 f60"/>
              <a:gd name="f167" fmla="*/ f113 1 f59"/>
              <a:gd name="f168" fmla="*/ f114 1 f60"/>
              <a:gd name="f169" fmla="*/ f115 1 f59"/>
              <a:gd name="f170" fmla="*/ f116 1 f60"/>
              <a:gd name="f171" fmla="*/ f117 1 f59"/>
              <a:gd name="f172" fmla="*/ f118 1 f60"/>
              <a:gd name="f173" fmla="*/ f119 1 f59"/>
              <a:gd name="f174" fmla="*/ f120 1 f60"/>
              <a:gd name="f175" fmla="*/ f121 1 f59"/>
              <a:gd name="f176" fmla="*/ f122 1 f60"/>
              <a:gd name="f177" fmla="*/ f123 1 f59"/>
              <a:gd name="f178" fmla="*/ f124 1 f60"/>
              <a:gd name="f179" fmla="*/ f125 1 f59"/>
              <a:gd name="f180" fmla="*/ f126 1 f60"/>
              <a:gd name="f181" fmla="*/ f127 1 f59"/>
              <a:gd name="f182" fmla="*/ f128 1 f60"/>
              <a:gd name="f183" fmla="*/ f129 1 f59"/>
              <a:gd name="f184" fmla="*/ f130 1 f60"/>
              <a:gd name="f185" fmla="*/ f131 1 f59"/>
              <a:gd name="f186" fmla="*/ f132 1 f60"/>
              <a:gd name="f187" fmla="*/ f133 1 f60"/>
              <a:gd name="f188" fmla="*/ f134 1 f59"/>
              <a:gd name="f189" fmla="*/ f135 1 f60"/>
              <a:gd name="f190" fmla="*/ f136 1 f60"/>
              <a:gd name="f191" fmla="*/ f137 1 f60"/>
              <a:gd name="f192" fmla="*/ f138 1 f59"/>
              <a:gd name="f193" fmla="*/ f139 1 f60"/>
              <a:gd name="f194" fmla="*/ f140 1 f59"/>
              <a:gd name="f195" fmla="*/ f141 1 f60"/>
              <a:gd name="f196" fmla="*/ f142 1 f59"/>
              <a:gd name="f197" fmla="*/ f143 1 f60"/>
              <a:gd name="f198" fmla="*/ f144 1 f59"/>
              <a:gd name="f199" fmla="*/ f145 1 f60"/>
              <a:gd name="f200" fmla="*/ f146 1 f59"/>
              <a:gd name="f201" fmla="*/ f147 1 f60"/>
              <a:gd name="f202" fmla="*/ f148 1 f59"/>
              <a:gd name="f203" fmla="*/ f149 1 f60"/>
              <a:gd name="f204" fmla="*/ f150 1 f59"/>
              <a:gd name="f205" fmla="*/ f151 1 f60"/>
              <a:gd name="f206" fmla="*/ f152 1 f59"/>
              <a:gd name="f207" fmla="*/ f153 1 f60"/>
              <a:gd name="f208" fmla="*/ f154 1 f59"/>
              <a:gd name="f209" fmla="*/ f155 1 f60"/>
              <a:gd name="f210" fmla="*/ f156 1 f59"/>
              <a:gd name="f211" fmla="*/ f157 1 f60"/>
              <a:gd name="f212" fmla="*/ f158 1 f59"/>
              <a:gd name="f213" fmla="*/ f159 1 f60"/>
              <a:gd name="f214" fmla="*/ f160 f54 1"/>
              <a:gd name="f215" fmla="*/ f161 f54 1"/>
              <a:gd name="f216" fmla="*/ f163 f55 1"/>
              <a:gd name="f217" fmla="*/ f162 f55 1"/>
              <a:gd name="f218" fmla="*/ f165 f54 1"/>
              <a:gd name="f219" fmla="*/ f166 f55 1"/>
              <a:gd name="f220" fmla="*/ f167 f54 1"/>
              <a:gd name="f221" fmla="*/ f168 f55 1"/>
              <a:gd name="f222" fmla="*/ f169 f54 1"/>
              <a:gd name="f223" fmla="*/ f170 f55 1"/>
              <a:gd name="f224" fmla="*/ f171 f54 1"/>
              <a:gd name="f225" fmla="*/ f172 f55 1"/>
              <a:gd name="f226" fmla="*/ f173 f54 1"/>
              <a:gd name="f227" fmla="*/ f174 f55 1"/>
              <a:gd name="f228" fmla="*/ f175 f54 1"/>
              <a:gd name="f229" fmla="*/ f176 f55 1"/>
              <a:gd name="f230" fmla="*/ f177 f54 1"/>
              <a:gd name="f231" fmla="*/ f178 f55 1"/>
              <a:gd name="f232" fmla="*/ f179 f54 1"/>
              <a:gd name="f233" fmla="*/ f180 f55 1"/>
              <a:gd name="f234" fmla="*/ f181 f54 1"/>
              <a:gd name="f235" fmla="*/ f182 f55 1"/>
              <a:gd name="f236" fmla="*/ f183 f54 1"/>
              <a:gd name="f237" fmla="*/ f184 f55 1"/>
              <a:gd name="f238" fmla="*/ f185 f54 1"/>
              <a:gd name="f239" fmla="*/ f186 f55 1"/>
              <a:gd name="f240" fmla="*/ f187 f55 1"/>
              <a:gd name="f241" fmla="*/ f188 f54 1"/>
              <a:gd name="f242" fmla="*/ f189 f55 1"/>
              <a:gd name="f243" fmla="*/ f190 f55 1"/>
              <a:gd name="f244" fmla="*/ f191 f55 1"/>
              <a:gd name="f245" fmla="*/ f192 f54 1"/>
              <a:gd name="f246" fmla="*/ f193 f55 1"/>
              <a:gd name="f247" fmla="*/ f194 f54 1"/>
              <a:gd name="f248" fmla="*/ f195 f55 1"/>
              <a:gd name="f249" fmla="*/ f196 f54 1"/>
              <a:gd name="f250" fmla="*/ f197 f55 1"/>
              <a:gd name="f251" fmla="*/ f198 f54 1"/>
              <a:gd name="f252" fmla="*/ f199 f55 1"/>
              <a:gd name="f253" fmla="*/ f200 f54 1"/>
              <a:gd name="f254" fmla="*/ f201 f55 1"/>
              <a:gd name="f255" fmla="*/ f202 f54 1"/>
              <a:gd name="f256" fmla="*/ f203 f55 1"/>
              <a:gd name="f257" fmla="*/ f204 f54 1"/>
              <a:gd name="f258" fmla="*/ f205 f55 1"/>
              <a:gd name="f259" fmla="*/ f206 f54 1"/>
              <a:gd name="f260" fmla="*/ f207 f55 1"/>
              <a:gd name="f261" fmla="*/ f208 f54 1"/>
              <a:gd name="f262" fmla="*/ f209 f55 1"/>
              <a:gd name="f263" fmla="*/ f210 f54 1"/>
              <a:gd name="f264" fmla="*/ f211 f55 1"/>
              <a:gd name="f265" fmla="*/ f212 f54 1"/>
              <a:gd name="f266" fmla="*/ f213 f55 1"/>
            </a:gdLst>
            <a:ahLst/>
            <a:cxnLst>
              <a:cxn ang="3cd4">
                <a:pos x="hc" y="t"/>
              </a:cxn>
              <a:cxn ang="0">
                <a:pos x="r" y="vc"/>
              </a:cxn>
              <a:cxn ang="cd4">
                <a:pos x="hc" y="b"/>
              </a:cxn>
              <a:cxn ang="cd2">
                <a:pos x="l" y="vc"/>
              </a:cxn>
              <a:cxn ang="f164">
                <a:pos x="f218" y="f219"/>
              </a:cxn>
              <a:cxn ang="f164">
                <a:pos x="f220" y="f221"/>
              </a:cxn>
              <a:cxn ang="f164">
                <a:pos x="f222" y="f223"/>
              </a:cxn>
              <a:cxn ang="f164">
                <a:pos x="f224" y="f225"/>
              </a:cxn>
              <a:cxn ang="f164">
                <a:pos x="f226" y="f227"/>
              </a:cxn>
              <a:cxn ang="f164">
                <a:pos x="f228" y="f229"/>
              </a:cxn>
              <a:cxn ang="f164">
                <a:pos x="f230" y="f231"/>
              </a:cxn>
              <a:cxn ang="f164">
                <a:pos x="f232" y="f233"/>
              </a:cxn>
              <a:cxn ang="f164">
                <a:pos x="f234" y="f235"/>
              </a:cxn>
              <a:cxn ang="f164">
                <a:pos x="f236" y="f237"/>
              </a:cxn>
              <a:cxn ang="f164">
                <a:pos x="f238" y="f239"/>
              </a:cxn>
              <a:cxn ang="f164">
                <a:pos x="f238" y="f240"/>
              </a:cxn>
              <a:cxn ang="f164">
                <a:pos x="f241" y="f242"/>
              </a:cxn>
              <a:cxn ang="f164">
                <a:pos x="f238" y="f243"/>
              </a:cxn>
              <a:cxn ang="f164">
                <a:pos x="f238" y="f244"/>
              </a:cxn>
              <a:cxn ang="f164">
                <a:pos x="f245" y="f246"/>
              </a:cxn>
              <a:cxn ang="f164">
                <a:pos x="f247" y="f248"/>
              </a:cxn>
              <a:cxn ang="f164">
                <a:pos x="f249" y="f250"/>
              </a:cxn>
              <a:cxn ang="f164">
                <a:pos x="f251" y="f252"/>
              </a:cxn>
              <a:cxn ang="f164">
                <a:pos x="f253" y="f254"/>
              </a:cxn>
              <a:cxn ang="f164">
                <a:pos x="f255" y="f256"/>
              </a:cxn>
              <a:cxn ang="f164">
                <a:pos x="f257" y="f258"/>
              </a:cxn>
              <a:cxn ang="f164">
                <a:pos x="f259" y="f260"/>
              </a:cxn>
              <a:cxn ang="f164">
                <a:pos x="f261" y="f262"/>
              </a:cxn>
              <a:cxn ang="f164">
                <a:pos x="f263" y="f264"/>
              </a:cxn>
              <a:cxn ang="f164">
                <a:pos x="f265" y="f266"/>
              </a:cxn>
              <a:cxn ang="f164">
                <a:pos x="f220" y="f219"/>
              </a:cxn>
              <a:cxn ang="f164">
                <a:pos x="f218" y="f219"/>
              </a:cxn>
            </a:cxnLst>
            <a:rect l="f214" t="f217" r="f215" b="f216"/>
            <a:pathLst>
              <a:path w="580" h="798">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6" y="f7"/>
                </a:lnTo>
                <a:lnTo>
                  <a:pt x="f5" y="f28"/>
                </a:lnTo>
                <a:lnTo>
                  <a:pt x="f26" y="f29"/>
                </a:lnTo>
                <a:lnTo>
                  <a:pt x="f26"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8" y="f5"/>
                </a:lnTo>
                <a:lnTo>
                  <a:pt x="f6" y="f5"/>
                </a:lnTo>
                <a:close/>
              </a:path>
            </a:pathLst>
          </a:custGeom>
          <a:gradFill>
            <a:gsLst>
              <a:gs pos="0">
                <a:srgbClr val="7CB444"/>
              </a:gs>
              <a:gs pos="100000">
                <a:srgbClr val="ACCF88"/>
              </a:gs>
            </a:gsLst>
            <a:lin ang="0"/>
          </a:gra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5" name="Freeform 9"/>
          <p:cNvSpPr/>
          <p:nvPr/>
        </p:nvSpPr>
        <p:spPr>
          <a:xfrm flipH="1">
            <a:off x="10345012" y="0"/>
            <a:ext cx="1846987" cy="872836"/>
          </a:xfrm>
          <a:custGeom>
            <a:avLst/>
            <a:gdLst>
              <a:gd name="f0" fmla="val 10800000"/>
              <a:gd name="f1" fmla="val 5400000"/>
              <a:gd name="f2" fmla="val 180"/>
              <a:gd name="f3" fmla="val w"/>
              <a:gd name="f4" fmla="val h"/>
              <a:gd name="f5" fmla="val 0"/>
              <a:gd name="f6" fmla="val 580"/>
              <a:gd name="f7" fmla="val 798"/>
              <a:gd name="f8" fmla="val 578"/>
              <a:gd name="f9" fmla="val 90"/>
              <a:gd name="f10" fmla="val 568"/>
              <a:gd name="f11" fmla="val 174"/>
              <a:gd name="f12" fmla="val 552"/>
              <a:gd name="f13" fmla="val 252"/>
              <a:gd name="f14" fmla="val 526"/>
              <a:gd name="f15" fmla="val 324"/>
              <a:gd name="f16" fmla="val 494"/>
              <a:gd name="f17" fmla="val 390"/>
              <a:gd name="f18" fmla="val 452"/>
              <a:gd name="f19" fmla="val 450"/>
              <a:gd name="f20" fmla="val 402"/>
              <a:gd name="f21" fmla="val 508"/>
              <a:gd name="f22" fmla="val 342"/>
              <a:gd name="f23" fmla="val 560"/>
              <a:gd name="f24" fmla="val 270"/>
              <a:gd name="f25" fmla="val 610"/>
              <a:gd name="f26" fmla="val 188"/>
              <a:gd name="f27" fmla="val 656"/>
              <a:gd name="f28" fmla="val 514"/>
              <a:gd name="f29" fmla="val 230"/>
              <a:gd name="f30" fmla="val 372"/>
              <a:gd name="f31" fmla="val 224"/>
              <a:gd name="f32" fmla="val 368"/>
              <a:gd name="f33" fmla="val 264"/>
              <a:gd name="f34" fmla="val 356"/>
              <a:gd name="f35" fmla="val 306"/>
              <a:gd name="f36" fmla="val 336"/>
              <a:gd name="f37" fmla="val 348"/>
              <a:gd name="f38" fmla="val 310"/>
              <a:gd name="f39" fmla="val 392"/>
              <a:gd name="f40" fmla="val 280"/>
              <a:gd name="f41" fmla="val 432"/>
              <a:gd name="f42" fmla="val 246"/>
              <a:gd name="f43" fmla="val 472"/>
              <a:gd name="f44" fmla="val 208"/>
              <a:gd name="f45" fmla="val 506"/>
              <a:gd name="f46" fmla="val 166"/>
              <a:gd name="f47" fmla="val 536"/>
              <a:gd name="f48" fmla="val 124"/>
              <a:gd name="f49" fmla="val 558"/>
              <a:gd name="f50" fmla="val 82"/>
              <a:gd name="f51" fmla="val 574"/>
              <a:gd name="f52" fmla="val 40"/>
              <a:gd name="f53" fmla="+- 0 0 -90"/>
              <a:gd name="f54" fmla="*/ f3 1 580"/>
              <a:gd name="f55" fmla="*/ f4 1 798"/>
              <a:gd name="f56" fmla="+- f7 0 f5"/>
              <a:gd name="f57" fmla="+- f6 0 f5"/>
              <a:gd name="f58" fmla="*/ f53 f0 1"/>
              <a:gd name="f59" fmla="*/ f57 1 580"/>
              <a:gd name="f60" fmla="*/ f56 1 798"/>
              <a:gd name="f61" fmla="*/ 580 f57 1"/>
              <a:gd name="f62" fmla="*/ 0 f56 1"/>
              <a:gd name="f63" fmla="*/ 578 f57 1"/>
              <a:gd name="f64" fmla="*/ 90 f56 1"/>
              <a:gd name="f65" fmla="*/ 568 f57 1"/>
              <a:gd name="f66" fmla="*/ 174 f56 1"/>
              <a:gd name="f67" fmla="*/ 552 f57 1"/>
              <a:gd name="f68" fmla="*/ 252 f56 1"/>
              <a:gd name="f69" fmla="*/ 526 f57 1"/>
              <a:gd name="f70" fmla="*/ 324 f56 1"/>
              <a:gd name="f71" fmla="*/ 494 f57 1"/>
              <a:gd name="f72" fmla="*/ 390 f56 1"/>
              <a:gd name="f73" fmla="*/ 452 f57 1"/>
              <a:gd name="f74" fmla="*/ 450 f56 1"/>
              <a:gd name="f75" fmla="*/ 402 f57 1"/>
              <a:gd name="f76" fmla="*/ 508 f56 1"/>
              <a:gd name="f77" fmla="*/ 342 f57 1"/>
              <a:gd name="f78" fmla="*/ 560 f56 1"/>
              <a:gd name="f79" fmla="*/ 270 f57 1"/>
              <a:gd name="f80" fmla="*/ 610 f56 1"/>
              <a:gd name="f81" fmla="*/ 188 f57 1"/>
              <a:gd name="f82" fmla="*/ 656 f56 1"/>
              <a:gd name="f83" fmla="*/ 798 f56 1"/>
              <a:gd name="f84" fmla="*/ 0 f57 1"/>
              <a:gd name="f85" fmla="*/ 514 f56 1"/>
              <a:gd name="f86" fmla="*/ 230 f56 1"/>
              <a:gd name="f87" fmla="*/ 372 f56 1"/>
              <a:gd name="f88" fmla="*/ 224 f57 1"/>
              <a:gd name="f89" fmla="*/ 368 f56 1"/>
              <a:gd name="f90" fmla="*/ 264 f57 1"/>
              <a:gd name="f91" fmla="*/ 356 f56 1"/>
              <a:gd name="f92" fmla="*/ 306 f57 1"/>
              <a:gd name="f93" fmla="*/ 336 f56 1"/>
              <a:gd name="f94" fmla="*/ 348 f57 1"/>
              <a:gd name="f95" fmla="*/ 310 f56 1"/>
              <a:gd name="f96" fmla="*/ 392 f57 1"/>
              <a:gd name="f97" fmla="*/ 280 f56 1"/>
              <a:gd name="f98" fmla="*/ 432 f57 1"/>
              <a:gd name="f99" fmla="*/ 246 f56 1"/>
              <a:gd name="f100" fmla="*/ 472 f57 1"/>
              <a:gd name="f101" fmla="*/ 208 f56 1"/>
              <a:gd name="f102" fmla="*/ 506 f57 1"/>
              <a:gd name="f103" fmla="*/ 166 f56 1"/>
              <a:gd name="f104" fmla="*/ 536 f57 1"/>
              <a:gd name="f105" fmla="*/ 124 f56 1"/>
              <a:gd name="f106" fmla="*/ 558 f57 1"/>
              <a:gd name="f107" fmla="*/ 82 f56 1"/>
              <a:gd name="f108" fmla="*/ 574 f57 1"/>
              <a:gd name="f109" fmla="*/ 40 f56 1"/>
              <a:gd name="f110" fmla="*/ f58 1 f2"/>
              <a:gd name="f111" fmla="*/ f61 1 580"/>
              <a:gd name="f112" fmla="*/ f62 1 798"/>
              <a:gd name="f113" fmla="*/ f63 1 580"/>
              <a:gd name="f114" fmla="*/ f64 1 798"/>
              <a:gd name="f115" fmla="*/ f65 1 580"/>
              <a:gd name="f116" fmla="*/ f66 1 798"/>
              <a:gd name="f117" fmla="*/ f67 1 580"/>
              <a:gd name="f118" fmla="*/ f68 1 798"/>
              <a:gd name="f119" fmla="*/ f69 1 580"/>
              <a:gd name="f120" fmla="*/ f70 1 798"/>
              <a:gd name="f121" fmla="*/ f71 1 580"/>
              <a:gd name="f122" fmla="*/ f72 1 798"/>
              <a:gd name="f123" fmla="*/ f73 1 580"/>
              <a:gd name="f124" fmla="*/ f74 1 798"/>
              <a:gd name="f125" fmla="*/ f75 1 580"/>
              <a:gd name="f126" fmla="*/ f76 1 798"/>
              <a:gd name="f127" fmla="*/ f77 1 580"/>
              <a:gd name="f128" fmla="*/ f78 1 798"/>
              <a:gd name="f129" fmla="*/ f79 1 580"/>
              <a:gd name="f130" fmla="*/ f80 1 798"/>
              <a:gd name="f131" fmla="*/ f81 1 580"/>
              <a:gd name="f132" fmla="*/ f82 1 798"/>
              <a:gd name="f133" fmla="*/ f83 1 798"/>
              <a:gd name="f134" fmla="*/ f84 1 580"/>
              <a:gd name="f135" fmla="*/ f85 1 798"/>
              <a:gd name="f136" fmla="*/ f86 1 798"/>
              <a:gd name="f137" fmla="*/ f87 1 798"/>
              <a:gd name="f138" fmla="*/ f88 1 580"/>
              <a:gd name="f139" fmla="*/ f89 1 798"/>
              <a:gd name="f140" fmla="*/ f90 1 580"/>
              <a:gd name="f141" fmla="*/ f91 1 798"/>
              <a:gd name="f142" fmla="*/ f92 1 580"/>
              <a:gd name="f143" fmla="*/ f93 1 798"/>
              <a:gd name="f144" fmla="*/ f94 1 580"/>
              <a:gd name="f145" fmla="*/ f95 1 798"/>
              <a:gd name="f146" fmla="*/ f96 1 580"/>
              <a:gd name="f147" fmla="*/ f97 1 798"/>
              <a:gd name="f148" fmla="*/ f98 1 580"/>
              <a:gd name="f149" fmla="*/ f99 1 798"/>
              <a:gd name="f150" fmla="*/ f100 1 580"/>
              <a:gd name="f151" fmla="*/ f101 1 798"/>
              <a:gd name="f152" fmla="*/ f102 1 580"/>
              <a:gd name="f153" fmla="*/ f103 1 798"/>
              <a:gd name="f154" fmla="*/ f104 1 580"/>
              <a:gd name="f155" fmla="*/ f105 1 798"/>
              <a:gd name="f156" fmla="*/ f106 1 580"/>
              <a:gd name="f157" fmla="*/ f107 1 798"/>
              <a:gd name="f158" fmla="*/ f108 1 580"/>
              <a:gd name="f159" fmla="*/ f109 1 798"/>
              <a:gd name="f160" fmla="*/ 0 1 f59"/>
              <a:gd name="f161" fmla="*/ f6 1 f59"/>
              <a:gd name="f162" fmla="*/ 0 1 f60"/>
              <a:gd name="f163" fmla="*/ f7 1 f60"/>
              <a:gd name="f164" fmla="+- f110 0 f1"/>
              <a:gd name="f165" fmla="*/ f111 1 f59"/>
              <a:gd name="f166" fmla="*/ f112 1 f60"/>
              <a:gd name="f167" fmla="*/ f113 1 f59"/>
              <a:gd name="f168" fmla="*/ f114 1 f60"/>
              <a:gd name="f169" fmla="*/ f115 1 f59"/>
              <a:gd name="f170" fmla="*/ f116 1 f60"/>
              <a:gd name="f171" fmla="*/ f117 1 f59"/>
              <a:gd name="f172" fmla="*/ f118 1 f60"/>
              <a:gd name="f173" fmla="*/ f119 1 f59"/>
              <a:gd name="f174" fmla="*/ f120 1 f60"/>
              <a:gd name="f175" fmla="*/ f121 1 f59"/>
              <a:gd name="f176" fmla="*/ f122 1 f60"/>
              <a:gd name="f177" fmla="*/ f123 1 f59"/>
              <a:gd name="f178" fmla="*/ f124 1 f60"/>
              <a:gd name="f179" fmla="*/ f125 1 f59"/>
              <a:gd name="f180" fmla="*/ f126 1 f60"/>
              <a:gd name="f181" fmla="*/ f127 1 f59"/>
              <a:gd name="f182" fmla="*/ f128 1 f60"/>
              <a:gd name="f183" fmla="*/ f129 1 f59"/>
              <a:gd name="f184" fmla="*/ f130 1 f60"/>
              <a:gd name="f185" fmla="*/ f131 1 f59"/>
              <a:gd name="f186" fmla="*/ f132 1 f60"/>
              <a:gd name="f187" fmla="*/ f133 1 f60"/>
              <a:gd name="f188" fmla="*/ f134 1 f59"/>
              <a:gd name="f189" fmla="*/ f135 1 f60"/>
              <a:gd name="f190" fmla="*/ f136 1 f60"/>
              <a:gd name="f191" fmla="*/ f137 1 f60"/>
              <a:gd name="f192" fmla="*/ f138 1 f59"/>
              <a:gd name="f193" fmla="*/ f139 1 f60"/>
              <a:gd name="f194" fmla="*/ f140 1 f59"/>
              <a:gd name="f195" fmla="*/ f141 1 f60"/>
              <a:gd name="f196" fmla="*/ f142 1 f59"/>
              <a:gd name="f197" fmla="*/ f143 1 f60"/>
              <a:gd name="f198" fmla="*/ f144 1 f59"/>
              <a:gd name="f199" fmla="*/ f145 1 f60"/>
              <a:gd name="f200" fmla="*/ f146 1 f59"/>
              <a:gd name="f201" fmla="*/ f147 1 f60"/>
              <a:gd name="f202" fmla="*/ f148 1 f59"/>
              <a:gd name="f203" fmla="*/ f149 1 f60"/>
              <a:gd name="f204" fmla="*/ f150 1 f59"/>
              <a:gd name="f205" fmla="*/ f151 1 f60"/>
              <a:gd name="f206" fmla="*/ f152 1 f59"/>
              <a:gd name="f207" fmla="*/ f153 1 f60"/>
              <a:gd name="f208" fmla="*/ f154 1 f59"/>
              <a:gd name="f209" fmla="*/ f155 1 f60"/>
              <a:gd name="f210" fmla="*/ f156 1 f59"/>
              <a:gd name="f211" fmla="*/ f157 1 f60"/>
              <a:gd name="f212" fmla="*/ f158 1 f59"/>
              <a:gd name="f213" fmla="*/ f159 1 f60"/>
              <a:gd name="f214" fmla="*/ f160 f54 1"/>
              <a:gd name="f215" fmla="*/ f161 f54 1"/>
              <a:gd name="f216" fmla="*/ f163 f55 1"/>
              <a:gd name="f217" fmla="*/ f162 f55 1"/>
              <a:gd name="f218" fmla="*/ f165 f54 1"/>
              <a:gd name="f219" fmla="*/ f166 f55 1"/>
              <a:gd name="f220" fmla="*/ f167 f54 1"/>
              <a:gd name="f221" fmla="*/ f168 f55 1"/>
              <a:gd name="f222" fmla="*/ f169 f54 1"/>
              <a:gd name="f223" fmla="*/ f170 f55 1"/>
              <a:gd name="f224" fmla="*/ f171 f54 1"/>
              <a:gd name="f225" fmla="*/ f172 f55 1"/>
              <a:gd name="f226" fmla="*/ f173 f54 1"/>
              <a:gd name="f227" fmla="*/ f174 f55 1"/>
              <a:gd name="f228" fmla="*/ f175 f54 1"/>
              <a:gd name="f229" fmla="*/ f176 f55 1"/>
              <a:gd name="f230" fmla="*/ f177 f54 1"/>
              <a:gd name="f231" fmla="*/ f178 f55 1"/>
              <a:gd name="f232" fmla="*/ f179 f54 1"/>
              <a:gd name="f233" fmla="*/ f180 f55 1"/>
              <a:gd name="f234" fmla="*/ f181 f54 1"/>
              <a:gd name="f235" fmla="*/ f182 f55 1"/>
              <a:gd name="f236" fmla="*/ f183 f54 1"/>
              <a:gd name="f237" fmla="*/ f184 f55 1"/>
              <a:gd name="f238" fmla="*/ f185 f54 1"/>
              <a:gd name="f239" fmla="*/ f186 f55 1"/>
              <a:gd name="f240" fmla="*/ f187 f55 1"/>
              <a:gd name="f241" fmla="*/ f188 f54 1"/>
              <a:gd name="f242" fmla="*/ f189 f55 1"/>
              <a:gd name="f243" fmla="*/ f190 f55 1"/>
              <a:gd name="f244" fmla="*/ f191 f55 1"/>
              <a:gd name="f245" fmla="*/ f192 f54 1"/>
              <a:gd name="f246" fmla="*/ f193 f55 1"/>
              <a:gd name="f247" fmla="*/ f194 f54 1"/>
              <a:gd name="f248" fmla="*/ f195 f55 1"/>
              <a:gd name="f249" fmla="*/ f196 f54 1"/>
              <a:gd name="f250" fmla="*/ f197 f55 1"/>
              <a:gd name="f251" fmla="*/ f198 f54 1"/>
              <a:gd name="f252" fmla="*/ f199 f55 1"/>
              <a:gd name="f253" fmla="*/ f200 f54 1"/>
              <a:gd name="f254" fmla="*/ f201 f55 1"/>
              <a:gd name="f255" fmla="*/ f202 f54 1"/>
              <a:gd name="f256" fmla="*/ f203 f55 1"/>
              <a:gd name="f257" fmla="*/ f204 f54 1"/>
              <a:gd name="f258" fmla="*/ f205 f55 1"/>
              <a:gd name="f259" fmla="*/ f206 f54 1"/>
              <a:gd name="f260" fmla="*/ f207 f55 1"/>
              <a:gd name="f261" fmla="*/ f208 f54 1"/>
              <a:gd name="f262" fmla="*/ f209 f55 1"/>
              <a:gd name="f263" fmla="*/ f210 f54 1"/>
              <a:gd name="f264" fmla="*/ f211 f55 1"/>
              <a:gd name="f265" fmla="*/ f212 f54 1"/>
              <a:gd name="f266" fmla="*/ f213 f55 1"/>
            </a:gdLst>
            <a:ahLst/>
            <a:cxnLst>
              <a:cxn ang="3cd4">
                <a:pos x="hc" y="t"/>
              </a:cxn>
              <a:cxn ang="0">
                <a:pos x="r" y="vc"/>
              </a:cxn>
              <a:cxn ang="cd4">
                <a:pos x="hc" y="b"/>
              </a:cxn>
              <a:cxn ang="cd2">
                <a:pos x="l" y="vc"/>
              </a:cxn>
              <a:cxn ang="f164">
                <a:pos x="f218" y="f219"/>
              </a:cxn>
              <a:cxn ang="f164">
                <a:pos x="f220" y="f221"/>
              </a:cxn>
              <a:cxn ang="f164">
                <a:pos x="f222" y="f223"/>
              </a:cxn>
              <a:cxn ang="f164">
                <a:pos x="f224" y="f225"/>
              </a:cxn>
              <a:cxn ang="f164">
                <a:pos x="f226" y="f227"/>
              </a:cxn>
              <a:cxn ang="f164">
                <a:pos x="f228" y="f229"/>
              </a:cxn>
              <a:cxn ang="f164">
                <a:pos x="f230" y="f231"/>
              </a:cxn>
              <a:cxn ang="f164">
                <a:pos x="f232" y="f233"/>
              </a:cxn>
              <a:cxn ang="f164">
                <a:pos x="f234" y="f235"/>
              </a:cxn>
              <a:cxn ang="f164">
                <a:pos x="f236" y="f237"/>
              </a:cxn>
              <a:cxn ang="f164">
                <a:pos x="f238" y="f239"/>
              </a:cxn>
              <a:cxn ang="f164">
                <a:pos x="f238" y="f240"/>
              </a:cxn>
              <a:cxn ang="f164">
                <a:pos x="f241" y="f242"/>
              </a:cxn>
              <a:cxn ang="f164">
                <a:pos x="f238" y="f243"/>
              </a:cxn>
              <a:cxn ang="f164">
                <a:pos x="f238" y="f244"/>
              </a:cxn>
              <a:cxn ang="f164">
                <a:pos x="f245" y="f246"/>
              </a:cxn>
              <a:cxn ang="f164">
                <a:pos x="f247" y="f248"/>
              </a:cxn>
              <a:cxn ang="f164">
                <a:pos x="f249" y="f250"/>
              </a:cxn>
              <a:cxn ang="f164">
                <a:pos x="f251" y="f252"/>
              </a:cxn>
              <a:cxn ang="f164">
                <a:pos x="f253" y="f254"/>
              </a:cxn>
              <a:cxn ang="f164">
                <a:pos x="f255" y="f256"/>
              </a:cxn>
              <a:cxn ang="f164">
                <a:pos x="f257" y="f258"/>
              </a:cxn>
              <a:cxn ang="f164">
                <a:pos x="f259" y="f260"/>
              </a:cxn>
              <a:cxn ang="f164">
                <a:pos x="f261" y="f262"/>
              </a:cxn>
              <a:cxn ang="f164">
                <a:pos x="f263" y="f264"/>
              </a:cxn>
              <a:cxn ang="f164">
                <a:pos x="f265" y="f266"/>
              </a:cxn>
              <a:cxn ang="f164">
                <a:pos x="f220" y="f219"/>
              </a:cxn>
              <a:cxn ang="f164">
                <a:pos x="f218" y="f219"/>
              </a:cxn>
            </a:cxnLst>
            <a:rect l="f214" t="f217" r="f215" b="f216"/>
            <a:pathLst>
              <a:path w="580" h="798">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6" y="f7"/>
                </a:lnTo>
                <a:lnTo>
                  <a:pt x="f5" y="f28"/>
                </a:lnTo>
                <a:lnTo>
                  <a:pt x="f26" y="f29"/>
                </a:lnTo>
                <a:lnTo>
                  <a:pt x="f26"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8" y="f5"/>
                </a:lnTo>
                <a:lnTo>
                  <a:pt x="f6" y="f5"/>
                </a:lnTo>
                <a:close/>
              </a:path>
            </a:pathLst>
          </a:custGeom>
          <a:gradFill>
            <a:gsLst>
              <a:gs pos="0">
                <a:srgbClr val="6A9EB0"/>
              </a:gs>
              <a:gs pos="100000">
                <a:srgbClr val="D0E0E6"/>
              </a:gs>
            </a:gsLst>
            <a:lin ang="0"/>
          </a:gra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nvGrpSpPr>
          <p:cNvPr id="16" name="Group 10"/>
          <p:cNvGrpSpPr/>
          <p:nvPr/>
        </p:nvGrpSpPr>
        <p:grpSpPr>
          <a:xfrm>
            <a:off x="1413166" y="235527"/>
            <a:ext cx="8271162" cy="857953"/>
            <a:chOff x="3092363" y="1458358"/>
            <a:chExt cx="2998793" cy="1398574"/>
          </a:xfrm>
        </p:grpSpPr>
        <p:grpSp>
          <p:nvGrpSpPr>
            <p:cNvPr id="17" name="Group 11"/>
            <p:cNvGrpSpPr/>
            <p:nvPr/>
          </p:nvGrpSpPr>
          <p:grpSpPr>
            <a:xfrm>
              <a:off x="3092363" y="1583109"/>
              <a:ext cx="2998793" cy="1273823"/>
              <a:chOff x="3092363" y="1583109"/>
              <a:chExt cx="2998793" cy="1273823"/>
            </a:xfrm>
          </p:grpSpPr>
          <p:sp>
            <p:nvSpPr>
              <p:cNvPr id="22" name="Oval 12"/>
              <p:cNvSpPr/>
              <p:nvPr/>
            </p:nvSpPr>
            <p:spPr>
              <a:xfrm>
                <a:off x="3125062" y="1623892"/>
                <a:ext cx="2966094" cy="12330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CB444"/>
                  </a:gs>
                  <a:gs pos="100000">
                    <a:srgbClr val="3C5821"/>
                  </a:gs>
                </a:gsLst>
                <a:lin ang="27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23" name="Oval 13"/>
              <p:cNvSpPr/>
              <p:nvPr/>
            </p:nvSpPr>
            <p:spPr>
              <a:xfrm>
                <a:off x="3092363" y="1583109"/>
                <a:ext cx="2966094" cy="12330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C5DEAC"/>
                  </a:gs>
                  <a:gs pos="100000">
                    <a:srgbClr val="7CB444"/>
                  </a:gs>
                </a:gsLst>
                <a:lin ang="27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sp>
          <p:nvSpPr>
            <p:cNvPr id="18" name="Oval 14"/>
            <p:cNvSpPr/>
            <p:nvPr/>
          </p:nvSpPr>
          <p:spPr>
            <a:xfrm>
              <a:off x="3233656" y="1458358"/>
              <a:ext cx="2684458" cy="117125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184453"/>
                </a:gs>
                <a:gs pos="100000">
                  <a:srgbClr val="3492B4"/>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9" name="Oval 15"/>
            <p:cNvSpPr/>
            <p:nvPr/>
          </p:nvSpPr>
          <p:spPr>
            <a:xfrm>
              <a:off x="3268577" y="1465289"/>
              <a:ext cx="2619371" cy="11421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492B4">
                    <a:alpha val="0"/>
                  </a:srgbClr>
                </a:gs>
                <a:gs pos="100000">
                  <a:srgbClr val="B8D9E5"/>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20" name="Oval 16"/>
            <p:cNvSpPr/>
            <p:nvPr/>
          </p:nvSpPr>
          <p:spPr>
            <a:xfrm>
              <a:off x="3295570" y="1476381"/>
              <a:ext cx="2492370" cy="10672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29748F"/>
                </a:gs>
                <a:gs pos="100000">
                  <a:srgbClr val="3492B4">
                    <a:alpha val="48000"/>
                  </a:srgbClr>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21" name="Oval 17"/>
            <p:cNvSpPr/>
            <p:nvPr/>
          </p:nvSpPr>
          <p:spPr>
            <a:xfrm>
              <a:off x="3427326" y="1499945"/>
              <a:ext cx="2193929" cy="86493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3492B4">
                    <a:alpha val="38000"/>
                  </a:srgbClr>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sp>
        <p:nvSpPr>
          <p:cNvPr id="24" name="Text Box 18"/>
          <p:cNvSpPr txBox="1"/>
          <p:nvPr/>
        </p:nvSpPr>
        <p:spPr>
          <a:xfrm>
            <a:off x="2904334" y="309268"/>
            <a:ext cx="5824031" cy="461665"/>
          </a:xfrm>
          <a:prstGeom prst="rect">
            <a:avLst/>
          </a:prstGeom>
          <a:noFill/>
          <a:ln cap="flat">
            <a:noFill/>
          </a:ln>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r>
              <a:rPr lang="ar-DZ" sz="2400" b="1" dirty="0" smtClean="0">
                <a:solidFill>
                  <a:srgbClr val="C00000"/>
                </a:solidFill>
              </a:rPr>
              <a:t>التفاوت بتوزيع </a:t>
            </a:r>
            <a:r>
              <a:rPr lang="ar-DZ" sz="2400" b="1" dirty="0" err="1" smtClean="0">
                <a:solidFill>
                  <a:srgbClr val="C00000"/>
                </a:solidFill>
              </a:rPr>
              <a:t>القوة </a:t>
            </a:r>
            <a:r>
              <a:rPr lang="ar-DZ" sz="2400" b="1" dirty="0" smtClean="0">
                <a:solidFill>
                  <a:srgbClr val="C00000"/>
                </a:solidFill>
              </a:rPr>
              <a:t>(مسافة السلطة </a:t>
            </a:r>
            <a:r>
              <a:rPr lang="ar-DZ" sz="2400" b="1" dirty="0" err="1" smtClean="0">
                <a:solidFill>
                  <a:srgbClr val="C00000"/>
                </a:solidFill>
              </a:rPr>
              <a:t>عالية </a:t>
            </a:r>
            <a:r>
              <a:rPr lang="ar-DZ" sz="2400" b="1" dirty="0" smtClean="0">
                <a:solidFill>
                  <a:srgbClr val="C00000"/>
                </a:solidFill>
              </a:rPr>
              <a:t>/ منخفضة</a:t>
            </a:r>
            <a:r>
              <a:rPr lang="ar-DZ" sz="2400" b="1" dirty="0" err="1" smtClean="0">
                <a:solidFill>
                  <a:srgbClr val="C00000"/>
                </a:solidFill>
              </a:rPr>
              <a:t>):</a:t>
            </a:r>
            <a:r>
              <a:rPr lang="ar-DZ" sz="2400" b="1" dirty="0" smtClean="0">
                <a:solidFill>
                  <a:srgbClr val="C00000"/>
                </a:solidFill>
              </a:rPr>
              <a:t> </a:t>
            </a:r>
            <a:r>
              <a:rPr lang="ar-SA" sz="2400" b="1" kern="0" dirty="0" smtClean="0">
                <a:solidFill>
                  <a:srgbClr val="000000"/>
                </a:solidFill>
                <a:latin typeface="Arial" pitchFamily="34"/>
              </a:rPr>
              <a:t>ا</a:t>
            </a:r>
            <a:endParaRPr lang="en-US" sz="2400" b="1" kern="0" dirty="0">
              <a:solidFill>
                <a:srgbClr val="000000"/>
              </a:solidFill>
              <a:latin typeface="Arial" pitchFamily="34"/>
            </a:endParaRPr>
          </a:p>
        </p:txBody>
      </p:sp>
      <p:sp>
        <p:nvSpPr>
          <p:cNvPr id="27" name="Rectangle 26"/>
          <p:cNvSpPr/>
          <p:nvPr/>
        </p:nvSpPr>
        <p:spPr>
          <a:xfrm>
            <a:off x="346365" y="1429710"/>
            <a:ext cx="11125199" cy="1938992"/>
          </a:xfrm>
          <a:prstGeom prst="rect">
            <a:avLst/>
          </a:prstGeom>
        </p:spPr>
        <p:txBody>
          <a:bodyPr wrap="square">
            <a:spAutoFit/>
          </a:bodyPr>
          <a:lstStyle/>
          <a:p>
            <a:pPr algn="ctr"/>
            <a:r>
              <a:rPr lang="ar-DZ" sz="2000" b="1" dirty="0" smtClean="0">
                <a:latin typeface="Traditional Arabic" pitchFamily="18" charset="-78"/>
                <a:cs typeface="Traditional Arabic" pitchFamily="18" charset="-78"/>
              </a:rPr>
              <a:t> </a:t>
            </a:r>
            <a:r>
              <a:rPr lang="ar-DZ" sz="2000" b="1" dirty="0" smtClean="0">
                <a:solidFill>
                  <a:schemeClr val="tx1">
                    <a:lumMod val="95000"/>
                    <a:lumOff val="5000"/>
                  </a:schemeClr>
                </a:solidFill>
                <a:latin typeface="Traditional Arabic" pitchFamily="18" charset="-78"/>
                <a:cs typeface="Traditional Arabic" pitchFamily="18" charset="-78"/>
              </a:rPr>
              <a:t>فمسافة السلطة العالية تقلص من مستوى المساواة بين الافراد ويصبح للتسلسل التنظيمي قيمة كبيرة جدا إذ يتحدد للفرد رتبته ومكانته التنظيمية ضمن التسلسل الهرمي للسلطة وتحدد لكل مستوى تنظيمي </a:t>
            </a:r>
            <a:r>
              <a:rPr lang="ar-DZ" sz="2000" b="1" dirty="0" err="1" smtClean="0">
                <a:solidFill>
                  <a:schemeClr val="tx1">
                    <a:lumMod val="95000"/>
                    <a:lumOff val="5000"/>
                  </a:schemeClr>
                </a:solidFill>
                <a:latin typeface="Traditional Arabic" pitchFamily="18" charset="-78"/>
                <a:cs typeface="Traditional Arabic" pitchFamily="18" charset="-78"/>
              </a:rPr>
              <a:t>قوتة</a:t>
            </a:r>
            <a:r>
              <a:rPr lang="ar-DZ" sz="2000" b="1" dirty="0" smtClean="0">
                <a:solidFill>
                  <a:schemeClr val="tx1">
                    <a:lumMod val="95000"/>
                    <a:lumOff val="5000"/>
                  </a:schemeClr>
                </a:solidFill>
                <a:latin typeface="Traditional Arabic" pitchFamily="18" charset="-78"/>
                <a:cs typeface="Traditional Arabic" pitchFamily="18" charset="-78"/>
              </a:rPr>
              <a:t> وسلطته اما في الثقافات الى تتمتع سلطة قصيرة إذ يتجاوز افرادها حواجز التسلسل الهرمي يمكن لأفرادها الاختلاف مع </a:t>
            </a:r>
            <a:r>
              <a:rPr lang="ar-DZ" sz="2000" b="1" dirty="0" smtClean="0">
                <a:solidFill>
                  <a:schemeClr val="tx1">
                    <a:lumMod val="95000"/>
                    <a:lumOff val="5000"/>
                  </a:schemeClr>
                </a:solidFill>
                <a:latin typeface="Traditional Arabic" pitchFamily="18" charset="-78"/>
                <a:cs typeface="Traditional Arabic" pitchFamily="18" charset="-78"/>
              </a:rPr>
              <a:t>من له </a:t>
            </a:r>
            <a:r>
              <a:rPr lang="ar-DZ" sz="2000" b="1" dirty="0" smtClean="0">
                <a:solidFill>
                  <a:schemeClr val="tx1">
                    <a:lumMod val="95000"/>
                    <a:lumOff val="5000"/>
                  </a:schemeClr>
                </a:solidFill>
                <a:latin typeface="Traditional Arabic" pitchFamily="18" charset="-78"/>
                <a:cs typeface="Traditional Arabic" pitchFamily="18" charset="-78"/>
              </a:rPr>
              <a:t>اكثر سلطة كما أن الافراد متساوون ولهم الحق في الوصول </a:t>
            </a:r>
            <a:r>
              <a:rPr lang="ar-DZ" sz="2000" b="1" dirty="0" smtClean="0">
                <a:solidFill>
                  <a:schemeClr val="tx1">
                    <a:lumMod val="95000"/>
                    <a:lumOff val="5000"/>
                  </a:schemeClr>
                </a:solidFill>
                <a:latin typeface="Traditional Arabic" pitchFamily="18" charset="-78"/>
                <a:cs typeface="Traditional Arabic" pitchFamily="18" charset="-78"/>
              </a:rPr>
              <a:t>للمراتب </a:t>
            </a:r>
            <a:r>
              <a:rPr lang="ar-DZ" sz="2000" b="1" dirty="0" smtClean="0">
                <a:solidFill>
                  <a:schemeClr val="tx1">
                    <a:lumMod val="95000"/>
                    <a:lumOff val="5000"/>
                  </a:schemeClr>
                </a:solidFill>
                <a:latin typeface="Traditional Arabic" pitchFamily="18" charset="-78"/>
                <a:cs typeface="Traditional Arabic" pitchFamily="18" charset="-78"/>
              </a:rPr>
              <a:t>العليا من بين الدول التي  فيها مسافة السلطة العالية حيث تتم القرارات في المنظمات ذات مسافة السلطة العالية بالأوتوقراطية والابوية عكس الثقافة ذات السلطة </a:t>
            </a:r>
            <a:r>
              <a:rPr lang="ar-DZ" sz="2000" b="1" dirty="0" smtClean="0">
                <a:solidFill>
                  <a:schemeClr val="tx1">
                    <a:lumMod val="95000"/>
                    <a:lumOff val="5000"/>
                  </a:schemeClr>
                </a:solidFill>
                <a:latin typeface="Traditional Arabic" pitchFamily="18" charset="-78"/>
                <a:cs typeface="Traditional Arabic" pitchFamily="18" charset="-78"/>
              </a:rPr>
              <a:t>المنخفضة </a:t>
            </a:r>
            <a:r>
              <a:rPr lang="ar-DZ" sz="2000" b="1" dirty="0" smtClean="0">
                <a:solidFill>
                  <a:schemeClr val="tx1">
                    <a:lumMod val="95000"/>
                    <a:lumOff val="5000"/>
                  </a:schemeClr>
                </a:solidFill>
                <a:latin typeface="Traditional Arabic" pitchFamily="18" charset="-78"/>
                <a:cs typeface="Traditional Arabic" pitchFamily="18" charset="-78"/>
              </a:rPr>
              <a:t>اين يرى المشرفين انهم موظفين عادين وهذا يبين مدى وجود المركزية والهرمية داخل التنظيم.(ماليزيا، الفلين، </a:t>
            </a:r>
            <a:r>
              <a:rPr lang="ar-DZ" sz="2000" b="1" dirty="0" err="1" smtClean="0">
                <a:solidFill>
                  <a:schemeClr val="tx1">
                    <a:lumMod val="95000"/>
                    <a:lumOff val="5000"/>
                  </a:schemeClr>
                </a:solidFill>
                <a:latin typeface="Traditional Arabic" pitchFamily="18" charset="-78"/>
                <a:cs typeface="Traditional Arabic" pitchFamily="18" charset="-78"/>
              </a:rPr>
              <a:t>جواثيمالا</a:t>
            </a:r>
            <a:r>
              <a:rPr lang="ar-DZ" sz="2000" b="1" dirty="0" smtClean="0">
                <a:solidFill>
                  <a:schemeClr val="tx1">
                    <a:lumMod val="95000"/>
                    <a:lumOff val="5000"/>
                  </a:schemeClr>
                </a:solidFill>
                <a:latin typeface="Traditional Arabic" pitchFamily="18" charset="-78"/>
                <a:cs typeface="Traditional Arabic" pitchFamily="18" charset="-78"/>
              </a:rPr>
              <a:t> ,روسيا الهند, فرنسا, الدول العربية اما المانيا ,السويد, النرويج الولايات المتحدة ذات مسافة سلطة منخفضة</a:t>
            </a:r>
            <a:endParaRPr lang="fr-FR" sz="2000" b="1" dirty="0">
              <a:solidFill>
                <a:schemeClr val="tx1">
                  <a:lumMod val="95000"/>
                  <a:lumOff val="5000"/>
                </a:schemeClr>
              </a:solidFill>
            </a:endParaRPr>
          </a:p>
        </p:txBody>
      </p:sp>
      <p:grpSp>
        <p:nvGrpSpPr>
          <p:cNvPr id="36" name="Group 10"/>
          <p:cNvGrpSpPr/>
          <p:nvPr/>
        </p:nvGrpSpPr>
        <p:grpSpPr>
          <a:xfrm>
            <a:off x="1856509" y="3339974"/>
            <a:ext cx="8271162" cy="857953"/>
            <a:chOff x="3092363" y="1458358"/>
            <a:chExt cx="2998793" cy="1398574"/>
          </a:xfrm>
        </p:grpSpPr>
        <p:grpSp>
          <p:nvGrpSpPr>
            <p:cNvPr id="37" name="Group 11"/>
            <p:cNvGrpSpPr/>
            <p:nvPr/>
          </p:nvGrpSpPr>
          <p:grpSpPr>
            <a:xfrm>
              <a:off x="3092363" y="1583109"/>
              <a:ext cx="2998793" cy="1273823"/>
              <a:chOff x="3092363" y="1583109"/>
              <a:chExt cx="2998793" cy="1273823"/>
            </a:xfrm>
          </p:grpSpPr>
          <p:sp>
            <p:nvSpPr>
              <p:cNvPr id="42" name="Oval 12"/>
              <p:cNvSpPr/>
              <p:nvPr/>
            </p:nvSpPr>
            <p:spPr>
              <a:xfrm>
                <a:off x="3125062" y="1623892"/>
                <a:ext cx="2966094" cy="12330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CB444"/>
                  </a:gs>
                  <a:gs pos="100000">
                    <a:srgbClr val="3C5821"/>
                  </a:gs>
                </a:gsLst>
                <a:lin ang="27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43" name="Oval 13"/>
              <p:cNvSpPr/>
              <p:nvPr/>
            </p:nvSpPr>
            <p:spPr>
              <a:xfrm>
                <a:off x="3092363" y="1583109"/>
                <a:ext cx="2966094" cy="12330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C5DEAC"/>
                  </a:gs>
                  <a:gs pos="100000">
                    <a:srgbClr val="7CB444"/>
                  </a:gs>
                </a:gsLst>
                <a:lin ang="27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sp>
          <p:nvSpPr>
            <p:cNvPr id="38" name="Oval 14"/>
            <p:cNvSpPr/>
            <p:nvPr/>
          </p:nvSpPr>
          <p:spPr>
            <a:xfrm>
              <a:off x="3233656" y="1458358"/>
              <a:ext cx="2684458" cy="117125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184453"/>
                </a:gs>
                <a:gs pos="100000">
                  <a:srgbClr val="3492B4"/>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39" name="Oval 15"/>
            <p:cNvSpPr/>
            <p:nvPr/>
          </p:nvSpPr>
          <p:spPr>
            <a:xfrm>
              <a:off x="3268577" y="1465289"/>
              <a:ext cx="2619371" cy="11421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492B4">
                    <a:alpha val="0"/>
                  </a:srgbClr>
                </a:gs>
                <a:gs pos="100000">
                  <a:srgbClr val="B8D9E5"/>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40" name="Oval 16"/>
            <p:cNvSpPr/>
            <p:nvPr/>
          </p:nvSpPr>
          <p:spPr>
            <a:xfrm>
              <a:off x="3295570" y="1476381"/>
              <a:ext cx="2492370" cy="10672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29748F"/>
                </a:gs>
                <a:gs pos="100000">
                  <a:srgbClr val="3492B4">
                    <a:alpha val="48000"/>
                  </a:srgbClr>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41" name="Oval 17"/>
            <p:cNvSpPr/>
            <p:nvPr/>
          </p:nvSpPr>
          <p:spPr>
            <a:xfrm>
              <a:off x="3427326" y="1499945"/>
              <a:ext cx="2193929" cy="86493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3492B4">
                    <a:alpha val="38000"/>
                  </a:srgbClr>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sp>
        <p:nvSpPr>
          <p:cNvPr id="44" name="Freeform 7"/>
          <p:cNvSpPr/>
          <p:nvPr/>
        </p:nvSpPr>
        <p:spPr>
          <a:xfrm>
            <a:off x="0" y="3311298"/>
            <a:ext cx="1551709" cy="997465"/>
          </a:xfrm>
          <a:custGeom>
            <a:avLst/>
            <a:gdLst>
              <a:gd name="f0" fmla="val 10800000"/>
              <a:gd name="f1" fmla="val 5400000"/>
              <a:gd name="f2" fmla="val 180"/>
              <a:gd name="f3" fmla="val w"/>
              <a:gd name="f4" fmla="val h"/>
              <a:gd name="f5" fmla="val 0"/>
              <a:gd name="f6" fmla="val 580"/>
              <a:gd name="f7" fmla="val 798"/>
              <a:gd name="f8" fmla="val 578"/>
              <a:gd name="f9" fmla="val 90"/>
              <a:gd name="f10" fmla="val 568"/>
              <a:gd name="f11" fmla="val 174"/>
              <a:gd name="f12" fmla="val 552"/>
              <a:gd name="f13" fmla="val 252"/>
              <a:gd name="f14" fmla="val 526"/>
              <a:gd name="f15" fmla="val 324"/>
              <a:gd name="f16" fmla="val 494"/>
              <a:gd name="f17" fmla="val 390"/>
              <a:gd name="f18" fmla="val 452"/>
              <a:gd name="f19" fmla="val 450"/>
              <a:gd name="f20" fmla="val 402"/>
              <a:gd name="f21" fmla="val 508"/>
              <a:gd name="f22" fmla="val 342"/>
              <a:gd name="f23" fmla="val 560"/>
              <a:gd name="f24" fmla="val 270"/>
              <a:gd name="f25" fmla="val 610"/>
              <a:gd name="f26" fmla="val 188"/>
              <a:gd name="f27" fmla="val 656"/>
              <a:gd name="f28" fmla="val 514"/>
              <a:gd name="f29" fmla="val 230"/>
              <a:gd name="f30" fmla="val 372"/>
              <a:gd name="f31" fmla="val 224"/>
              <a:gd name="f32" fmla="val 368"/>
              <a:gd name="f33" fmla="val 264"/>
              <a:gd name="f34" fmla="val 356"/>
              <a:gd name="f35" fmla="val 306"/>
              <a:gd name="f36" fmla="val 336"/>
              <a:gd name="f37" fmla="val 348"/>
              <a:gd name="f38" fmla="val 310"/>
              <a:gd name="f39" fmla="val 392"/>
              <a:gd name="f40" fmla="val 280"/>
              <a:gd name="f41" fmla="val 432"/>
              <a:gd name="f42" fmla="val 246"/>
              <a:gd name="f43" fmla="val 472"/>
              <a:gd name="f44" fmla="val 208"/>
              <a:gd name="f45" fmla="val 506"/>
              <a:gd name="f46" fmla="val 166"/>
              <a:gd name="f47" fmla="val 536"/>
              <a:gd name="f48" fmla="val 124"/>
              <a:gd name="f49" fmla="val 558"/>
              <a:gd name="f50" fmla="val 82"/>
              <a:gd name="f51" fmla="val 574"/>
              <a:gd name="f52" fmla="val 40"/>
              <a:gd name="f53" fmla="+- 0 0 -90"/>
              <a:gd name="f54" fmla="*/ f3 1 580"/>
              <a:gd name="f55" fmla="*/ f4 1 798"/>
              <a:gd name="f56" fmla="+- f7 0 f5"/>
              <a:gd name="f57" fmla="+- f6 0 f5"/>
              <a:gd name="f58" fmla="*/ f53 f0 1"/>
              <a:gd name="f59" fmla="*/ f57 1 580"/>
              <a:gd name="f60" fmla="*/ f56 1 798"/>
              <a:gd name="f61" fmla="*/ 580 f57 1"/>
              <a:gd name="f62" fmla="*/ 0 f56 1"/>
              <a:gd name="f63" fmla="*/ 578 f57 1"/>
              <a:gd name="f64" fmla="*/ 90 f56 1"/>
              <a:gd name="f65" fmla="*/ 568 f57 1"/>
              <a:gd name="f66" fmla="*/ 174 f56 1"/>
              <a:gd name="f67" fmla="*/ 552 f57 1"/>
              <a:gd name="f68" fmla="*/ 252 f56 1"/>
              <a:gd name="f69" fmla="*/ 526 f57 1"/>
              <a:gd name="f70" fmla="*/ 324 f56 1"/>
              <a:gd name="f71" fmla="*/ 494 f57 1"/>
              <a:gd name="f72" fmla="*/ 390 f56 1"/>
              <a:gd name="f73" fmla="*/ 452 f57 1"/>
              <a:gd name="f74" fmla="*/ 450 f56 1"/>
              <a:gd name="f75" fmla="*/ 402 f57 1"/>
              <a:gd name="f76" fmla="*/ 508 f56 1"/>
              <a:gd name="f77" fmla="*/ 342 f57 1"/>
              <a:gd name="f78" fmla="*/ 560 f56 1"/>
              <a:gd name="f79" fmla="*/ 270 f57 1"/>
              <a:gd name="f80" fmla="*/ 610 f56 1"/>
              <a:gd name="f81" fmla="*/ 188 f57 1"/>
              <a:gd name="f82" fmla="*/ 656 f56 1"/>
              <a:gd name="f83" fmla="*/ 798 f56 1"/>
              <a:gd name="f84" fmla="*/ 0 f57 1"/>
              <a:gd name="f85" fmla="*/ 514 f56 1"/>
              <a:gd name="f86" fmla="*/ 230 f56 1"/>
              <a:gd name="f87" fmla="*/ 372 f56 1"/>
              <a:gd name="f88" fmla="*/ 224 f57 1"/>
              <a:gd name="f89" fmla="*/ 368 f56 1"/>
              <a:gd name="f90" fmla="*/ 264 f57 1"/>
              <a:gd name="f91" fmla="*/ 356 f56 1"/>
              <a:gd name="f92" fmla="*/ 306 f57 1"/>
              <a:gd name="f93" fmla="*/ 336 f56 1"/>
              <a:gd name="f94" fmla="*/ 348 f57 1"/>
              <a:gd name="f95" fmla="*/ 310 f56 1"/>
              <a:gd name="f96" fmla="*/ 392 f57 1"/>
              <a:gd name="f97" fmla="*/ 280 f56 1"/>
              <a:gd name="f98" fmla="*/ 432 f57 1"/>
              <a:gd name="f99" fmla="*/ 246 f56 1"/>
              <a:gd name="f100" fmla="*/ 472 f57 1"/>
              <a:gd name="f101" fmla="*/ 208 f56 1"/>
              <a:gd name="f102" fmla="*/ 506 f57 1"/>
              <a:gd name="f103" fmla="*/ 166 f56 1"/>
              <a:gd name="f104" fmla="*/ 536 f57 1"/>
              <a:gd name="f105" fmla="*/ 124 f56 1"/>
              <a:gd name="f106" fmla="*/ 558 f57 1"/>
              <a:gd name="f107" fmla="*/ 82 f56 1"/>
              <a:gd name="f108" fmla="*/ 574 f57 1"/>
              <a:gd name="f109" fmla="*/ 40 f56 1"/>
              <a:gd name="f110" fmla="*/ f58 1 f2"/>
              <a:gd name="f111" fmla="*/ f61 1 580"/>
              <a:gd name="f112" fmla="*/ f62 1 798"/>
              <a:gd name="f113" fmla="*/ f63 1 580"/>
              <a:gd name="f114" fmla="*/ f64 1 798"/>
              <a:gd name="f115" fmla="*/ f65 1 580"/>
              <a:gd name="f116" fmla="*/ f66 1 798"/>
              <a:gd name="f117" fmla="*/ f67 1 580"/>
              <a:gd name="f118" fmla="*/ f68 1 798"/>
              <a:gd name="f119" fmla="*/ f69 1 580"/>
              <a:gd name="f120" fmla="*/ f70 1 798"/>
              <a:gd name="f121" fmla="*/ f71 1 580"/>
              <a:gd name="f122" fmla="*/ f72 1 798"/>
              <a:gd name="f123" fmla="*/ f73 1 580"/>
              <a:gd name="f124" fmla="*/ f74 1 798"/>
              <a:gd name="f125" fmla="*/ f75 1 580"/>
              <a:gd name="f126" fmla="*/ f76 1 798"/>
              <a:gd name="f127" fmla="*/ f77 1 580"/>
              <a:gd name="f128" fmla="*/ f78 1 798"/>
              <a:gd name="f129" fmla="*/ f79 1 580"/>
              <a:gd name="f130" fmla="*/ f80 1 798"/>
              <a:gd name="f131" fmla="*/ f81 1 580"/>
              <a:gd name="f132" fmla="*/ f82 1 798"/>
              <a:gd name="f133" fmla="*/ f83 1 798"/>
              <a:gd name="f134" fmla="*/ f84 1 580"/>
              <a:gd name="f135" fmla="*/ f85 1 798"/>
              <a:gd name="f136" fmla="*/ f86 1 798"/>
              <a:gd name="f137" fmla="*/ f87 1 798"/>
              <a:gd name="f138" fmla="*/ f88 1 580"/>
              <a:gd name="f139" fmla="*/ f89 1 798"/>
              <a:gd name="f140" fmla="*/ f90 1 580"/>
              <a:gd name="f141" fmla="*/ f91 1 798"/>
              <a:gd name="f142" fmla="*/ f92 1 580"/>
              <a:gd name="f143" fmla="*/ f93 1 798"/>
              <a:gd name="f144" fmla="*/ f94 1 580"/>
              <a:gd name="f145" fmla="*/ f95 1 798"/>
              <a:gd name="f146" fmla="*/ f96 1 580"/>
              <a:gd name="f147" fmla="*/ f97 1 798"/>
              <a:gd name="f148" fmla="*/ f98 1 580"/>
              <a:gd name="f149" fmla="*/ f99 1 798"/>
              <a:gd name="f150" fmla="*/ f100 1 580"/>
              <a:gd name="f151" fmla="*/ f101 1 798"/>
              <a:gd name="f152" fmla="*/ f102 1 580"/>
              <a:gd name="f153" fmla="*/ f103 1 798"/>
              <a:gd name="f154" fmla="*/ f104 1 580"/>
              <a:gd name="f155" fmla="*/ f105 1 798"/>
              <a:gd name="f156" fmla="*/ f106 1 580"/>
              <a:gd name="f157" fmla="*/ f107 1 798"/>
              <a:gd name="f158" fmla="*/ f108 1 580"/>
              <a:gd name="f159" fmla="*/ f109 1 798"/>
              <a:gd name="f160" fmla="*/ 0 1 f59"/>
              <a:gd name="f161" fmla="*/ f6 1 f59"/>
              <a:gd name="f162" fmla="*/ 0 1 f60"/>
              <a:gd name="f163" fmla="*/ f7 1 f60"/>
              <a:gd name="f164" fmla="+- f110 0 f1"/>
              <a:gd name="f165" fmla="*/ f111 1 f59"/>
              <a:gd name="f166" fmla="*/ f112 1 f60"/>
              <a:gd name="f167" fmla="*/ f113 1 f59"/>
              <a:gd name="f168" fmla="*/ f114 1 f60"/>
              <a:gd name="f169" fmla="*/ f115 1 f59"/>
              <a:gd name="f170" fmla="*/ f116 1 f60"/>
              <a:gd name="f171" fmla="*/ f117 1 f59"/>
              <a:gd name="f172" fmla="*/ f118 1 f60"/>
              <a:gd name="f173" fmla="*/ f119 1 f59"/>
              <a:gd name="f174" fmla="*/ f120 1 f60"/>
              <a:gd name="f175" fmla="*/ f121 1 f59"/>
              <a:gd name="f176" fmla="*/ f122 1 f60"/>
              <a:gd name="f177" fmla="*/ f123 1 f59"/>
              <a:gd name="f178" fmla="*/ f124 1 f60"/>
              <a:gd name="f179" fmla="*/ f125 1 f59"/>
              <a:gd name="f180" fmla="*/ f126 1 f60"/>
              <a:gd name="f181" fmla="*/ f127 1 f59"/>
              <a:gd name="f182" fmla="*/ f128 1 f60"/>
              <a:gd name="f183" fmla="*/ f129 1 f59"/>
              <a:gd name="f184" fmla="*/ f130 1 f60"/>
              <a:gd name="f185" fmla="*/ f131 1 f59"/>
              <a:gd name="f186" fmla="*/ f132 1 f60"/>
              <a:gd name="f187" fmla="*/ f133 1 f60"/>
              <a:gd name="f188" fmla="*/ f134 1 f59"/>
              <a:gd name="f189" fmla="*/ f135 1 f60"/>
              <a:gd name="f190" fmla="*/ f136 1 f60"/>
              <a:gd name="f191" fmla="*/ f137 1 f60"/>
              <a:gd name="f192" fmla="*/ f138 1 f59"/>
              <a:gd name="f193" fmla="*/ f139 1 f60"/>
              <a:gd name="f194" fmla="*/ f140 1 f59"/>
              <a:gd name="f195" fmla="*/ f141 1 f60"/>
              <a:gd name="f196" fmla="*/ f142 1 f59"/>
              <a:gd name="f197" fmla="*/ f143 1 f60"/>
              <a:gd name="f198" fmla="*/ f144 1 f59"/>
              <a:gd name="f199" fmla="*/ f145 1 f60"/>
              <a:gd name="f200" fmla="*/ f146 1 f59"/>
              <a:gd name="f201" fmla="*/ f147 1 f60"/>
              <a:gd name="f202" fmla="*/ f148 1 f59"/>
              <a:gd name="f203" fmla="*/ f149 1 f60"/>
              <a:gd name="f204" fmla="*/ f150 1 f59"/>
              <a:gd name="f205" fmla="*/ f151 1 f60"/>
              <a:gd name="f206" fmla="*/ f152 1 f59"/>
              <a:gd name="f207" fmla="*/ f153 1 f60"/>
              <a:gd name="f208" fmla="*/ f154 1 f59"/>
              <a:gd name="f209" fmla="*/ f155 1 f60"/>
              <a:gd name="f210" fmla="*/ f156 1 f59"/>
              <a:gd name="f211" fmla="*/ f157 1 f60"/>
              <a:gd name="f212" fmla="*/ f158 1 f59"/>
              <a:gd name="f213" fmla="*/ f159 1 f60"/>
              <a:gd name="f214" fmla="*/ f160 f54 1"/>
              <a:gd name="f215" fmla="*/ f161 f54 1"/>
              <a:gd name="f216" fmla="*/ f163 f55 1"/>
              <a:gd name="f217" fmla="*/ f162 f55 1"/>
              <a:gd name="f218" fmla="*/ f165 f54 1"/>
              <a:gd name="f219" fmla="*/ f166 f55 1"/>
              <a:gd name="f220" fmla="*/ f167 f54 1"/>
              <a:gd name="f221" fmla="*/ f168 f55 1"/>
              <a:gd name="f222" fmla="*/ f169 f54 1"/>
              <a:gd name="f223" fmla="*/ f170 f55 1"/>
              <a:gd name="f224" fmla="*/ f171 f54 1"/>
              <a:gd name="f225" fmla="*/ f172 f55 1"/>
              <a:gd name="f226" fmla="*/ f173 f54 1"/>
              <a:gd name="f227" fmla="*/ f174 f55 1"/>
              <a:gd name="f228" fmla="*/ f175 f54 1"/>
              <a:gd name="f229" fmla="*/ f176 f55 1"/>
              <a:gd name="f230" fmla="*/ f177 f54 1"/>
              <a:gd name="f231" fmla="*/ f178 f55 1"/>
              <a:gd name="f232" fmla="*/ f179 f54 1"/>
              <a:gd name="f233" fmla="*/ f180 f55 1"/>
              <a:gd name="f234" fmla="*/ f181 f54 1"/>
              <a:gd name="f235" fmla="*/ f182 f55 1"/>
              <a:gd name="f236" fmla="*/ f183 f54 1"/>
              <a:gd name="f237" fmla="*/ f184 f55 1"/>
              <a:gd name="f238" fmla="*/ f185 f54 1"/>
              <a:gd name="f239" fmla="*/ f186 f55 1"/>
              <a:gd name="f240" fmla="*/ f187 f55 1"/>
              <a:gd name="f241" fmla="*/ f188 f54 1"/>
              <a:gd name="f242" fmla="*/ f189 f55 1"/>
              <a:gd name="f243" fmla="*/ f190 f55 1"/>
              <a:gd name="f244" fmla="*/ f191 f55 1"/>
              <a:gd name="f245" fmla="*/ f192 f54 1"/>
              <a:gd name="f246" fmla="*/ f193 f55 1"/>
              <a:gd name="f247" fmla="*/ f194 f54 1"/>
              <a:gd name="f248" fmla="*/ f195 f55 1"/>
              <a:gd name="f249" fmla="*/ f196 f54 1"/>
              <a:gd name="f250" fmla="*/ f197 f55 1"/>
              <a:gd name="f251" fmla="*/ f198 f54 1"/>
              <a:gd name="f252" fmla="*/ f199 f55 1"/>
              <a:gd name="f253" fmla="*/ f200 f54 1"/>
              <a:gd name="f254" fmla="*/ f201 f55 1"/>
              <a:gd name="f255" fmla="*/ f202 f54 1"/>
              <a:gd name="f256" fmla="*/ f203 f55 1"/>
              <a:gd name="f257" fmla="*/ f204 f54 1"/>
              <a:gd name="f258" fmla="*/ f205 f55 1"/>
              <a:gd name="f259" fmla="*/ f206 f54 1"/>
              <a:gd name="f260" fmla="*/ f207 f55 1"/>
              <a:gd name="f261" fmla="*/ f208 f54 1"/>
              <a:gd name="f262" fmla="*/ f209 f55 1"/>
              <a:gd name="f263" fmla="*/ f210 f54 1"/>
              <a:gd name="f264" fmla="*/ f211 f55 1"/>
              <a:gd name="f265" fmla="*/ f212 f54 1"/>
              <a:gd name="f266" fmla="*/ f213 f55 1"/>
            </a:gdLst>
            <a:ahLst/>
            <a:cxnLst>
              <a:cxn ang="3cd4">
                <a:pos x="hc" y="t"/>
              </a:cxn>
              <a:cxn ang="0">
                <a:pos x="r" y="vc"/>
              </a:cxn>
              <a:cxn ang="cd4">
                <a:pos x="hc" y="b"/>
              </a:cxn>
              <a:cxn ang="cd2">
                <a:pos x="l" y="vc"/>
              </a:cxn>
              <a:cxn ang="f164">
                <a:pos x="f218" y="f219"/>
              </a:cxn>
              <a:cxn ang="f164">
                <a:pos x="f220" y="f221"/>
              </a:cxn>
              <a:cxn ang="f164">
                <a:pos x="f222" y="f223"/>
              </a:cxn>
              <a:cxn ang="f164">
                <a:pos x="f224" y="f225"/>
              </a:cxn>
              <a:cxn ang="f164">
                <a:pos x="f226" y="f227"/>
              </a:cxn>
              <a:cxn ang="f164">
                <a:pos x="f228" y="f229"/>
              </a:cxn>
              <a:cxn ang="f164">
                <a:pos x="f230" y="f231"/>
              </a:cxn>
              <a:cxn ang="f164">
                <a:pos x="f232" y="f233"/>
              </a:cxn>
              <a:cxn ang="f164">
                <a:pos x="f234" y="f235"/>
              </a:cxn>
              <a:cxn ang="f164">
                <a:pos x="f236" y="f237"/>
              </a:cxn>
              <a:cxn ang="f164">
                <a:pos x="f238" y="f239"/>
              </a:cxn>
              <a:cxn ang="f164">
                <a:pos x="f238" y="f240"/>
              </a:cxn>
              <a:cxn ang="f164">
                <a:pos x="f241" y="f242"/>
              </a:cxn>
              <a:cxn ang="f164">
                <a:pos x="f238" y="f243"/>
              </a:cxn>
              <a:cxn ang="f164">
                <a:pos x="f238" y="f244"/>
              </a:cxn>
              <a:cxn ang="f164">
                <a:pos x="f245" y="f246"/>
              </a:cxn>
              <a:cxn ang="f164">
                <a:pos x="f247" y="f248"/>
              </a:cxn>
              <a:cxn ang="f164">
                <a:pos x="f249" y="f250"/>
              </a:cxn>
              <a:cxn ang="f164">
                <a:pos x="f251" y="f252"/>
              </a:cxn>
              <a:cxn ang="f164">
                <a:pos x="f253" y="f254"/>
              </a:cxn>
              <a:cxn ang="f164">
                <a:pos x="f255" y="f256"/>
              </a:cxn>
              <a:cxn ang="f164">
                <a:pos x="f257" y="f258"/>
              </a:cxn>
              <a:cxn ang="f164">
                <a:pos x="f259" y="f260"/>
              </a:cxn>
              <a:cxn ang="f164">
                <a:pos x="f261" y="f262"/>
              </a:cxn>
              <a:cxn ang="f164">
                <a:pos x="f263" y="f264"/>
              </a:cxn>
              <a:cxn ang="f164">
                <a:pos x="f265" y="f266"/>
              </a:cxn>
              <a:cxn ang="f164">
                <a:pos x="f220" y="f219"/>
              </a:cxn>
              <a:cxn ang="f164">
                <a:pos x="f218" y="f219"/>
              </a:cxn>
            </a:cxnLst>
            <a:rect l="f214" t="f217" r="f215" b="f216"/>
            <a:pathLst>
              <a:path w="580" h="798">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6" y="f7"/>
                </a:lnTo>
                <a:lnTo>
                  <a:pt x="f5" y="f28"/>
                </a:lnTo>
                <a:lnTo>
                  <a:pt x="f26" y="f29"/>
                </a:lnTo>
                <a:lnTo>
                  <a:pt x="f26"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8" y="f5"/>
                </a:lnTo>
                <a:lnTo>
                  <a:pt x="f6" y="f5"/>
                </a:lnTo>
                <a:close/>
              </a:path>
            </a:pathLst>
          </a:custGeom>
          <a:gradFill>
            <a:gsLst>
              <a:gs pos="0">
                <a:srgbClr val="7CB444"/>
              </a:gs>
              <a:gs pos="100000">
                <a:srgbClr val="ACCF88"/>
              </a:gs>
            </a:gsLst>
            <a:lin ang="0"/>
          </a:gra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45" name="Freeform 9"/>
          <p:cNvSpPr/>
          <p:nvPr/>
        </p:nvSpPr>
        <p:spPr>
          <a:xfrm flipH="1">
            <a:off x="10252363" y="3352800"/>
            <a:ext cx="1205344" cy="928255"/>
          </a:xfrm>
          <a:custGeom>
            <a:avLst/>
            <a:gdLst>
              <a:gd name="f0" fmla="val 10800000"/>
              <a:gd name="f1" fmla="val 5400000"/>
              <a:gd name="f2" fmla="val 180"/>
              <a:gd name="f3" fmla="val w"/>
              <a:gd name="f4" fmla="val h"/>
              <a:gd name="f5" fmla="val 0"/>
              <a:gd name="f6" fmla="val 580"/>
              <a:gd name="f7" fmla="val 798"/>
              <a:gd name="f8" fmla="val 578"/>
              <a:gd name="f9" fmla="val 90"/>
              <a:gd name="f10" fmla="val 568"/>
              <a:gd name="f11" fmla="val 174"/>
              <a:gd name="f12" fmla="val 552"/>
              <a:gd name="f13" fmla="val 252"/>
              <a:gd name="f14" fmla="val 526"/>
              <a:gd name="f15" fmla="val 324"/>
              <a:gd name="f16" fmla="val 494"/>
              <a:gd name="f17" fmla="val 390"/>
              <a:gd name="f18" fmla="val 452"/>
              <a:gd name="f19" fmla="val 450"/>
              <a:gd name="f20" fmla="val 402"/>
              <a:gd name="f21" fmla="val 508"/>
              <a:gd name="f22" fmla="val 342"/>
              <a:gd name="f23" fmla="val 560"/>
              <a:gd name="f24" fmla="val 270"/>
              <a:gd name="f25" fmla="val 610"/>
              <a:gd name="f26" fmla="val 188"/>
              <a:gd name="f27" fmla="val 656"/>
              <a:gd name="f28" fmla="val 514"/>
              <a:gd name="f29" fmla="val 230"/>
              <a:gd name="f30" fmla="val 372"/>
              <a:gd name="f31" fmla="val 224"/>
              <a:gd name="f32" fmla="val 368"/>
              <a:gd name="f33" fmla="val 264"/>
              <a:gd name="f34" fmla="val 356"/>
              <a:gd name="f35" fmla="val 306"/>
              <a:gd name="f36" fmla="val 336"/>
              <a:gd name="f37" fmla="val 348"/>
              <a:gd name="f38" fmla="val 310"/>
              <a:gd name="f39" fmla="val 392"/>
              <a:gd name="f40" fmla="val 280"/>
              <a:gd name="f41" fmla="val 432"/>
              <a:gd name="f42" fmla="val 246"/>
              <a:gd name="f43" fmla="val 472"/>
              <a:gd name="f44" fmla="val 208"/>
              <a:gd name="f45" fmla="val 506"/>
              <a:gd name="f46" fmla="val 166"/>
              <a:gd name="f47" fmla="val 536"/>
              <a:gd name="f48" fmla="val 124"/>
              <a:gd name="f49" fmla="val 558"/>
              <a:gd name="f50" fmla="val 82"/>
              <a:gd name="f51" fmla="val 574"/>
              <a:gd name="f52" fmla="val 40"/>
              <a:gd name="f53" fmla="+- 0 0 -90"/>
              <a:gd name="f54" fmla="*/ f3 1 580"/>
              <a:gd name="f55" fmla="*/ f4 1 798"/>
              <a:gd name="f56" fmla="+- f7 0 f5"/>
              <a:gd name="f57" fmla="+- f6 0 f5"/>
              <a:gd name="f58" fmla="*/ f53 f0 1"/>
              <a:gd name="f59" fmla="*/ f57 1 580"/>
              <a:gd name="f60" fmla="*/ f56 1 798"/>
              <a:gd name="f61" fmla="*/ 580 f57 1"/>
              <a:gd name="f62" fmla="*/ 0 f56 1"/>
              <a:gd name="f63" fmla="*/ 578 f57 1"/>
              <a:gd name="f64" fmla="*/ 90 f56 1"/>
              <a:gd name="f65" fmla="*/ 568 f57 1"/>
              <a:gd name="f66" fmla="*/ 174 f56 1"/>
              <a:gd name="f67" fmla="*/ 552 f57 1"/>
              <a:gd name="f68" fmla="*/ 252 f56 1"/>
              <a:gd name="f69" fmla="*/ 526 f57 1"/>
              <a:gd name="f70" fmla="*/ 324 f56 1"/>
              <a:gd name="f71" fmla="*/ 494 f57 1"/>
              <a:gd name="f72" fmla="*/ 390 f56 1"/>
              <a:gd name="f73" fmla="*/ 452 f57 1"/>
              <a:gd name="f74" fmla="*/ 450 f56 1"/>
              <a:gd name="f75" fmla="*/ 402 f57 1"/>
              <a:gd name="f76" fmla="*/ 508 f56 1"/>
              <a:gd name="f77" fmla="*/ 342 f57 1"/>
              <a:gd name="f78" fmla="*/ 560 f56 1"/>
              <a:gd name="f79" fmla="*/ 270 f57 1"/>
              <a:gd name="f80" fmla="*/ 610 f56 1"/>
              <a:gd name="f81" fmla="*/ 188 f57 1"/>
              <a:gd name="f82" fmla="*/ 656 f56 1"/>
              <a:gd name="f83" fmla="*/ 798 f56 1"/>
              <a:gd name="f84" fmla="*/ 0 f57 1"/>
              <a:gd name="f85" fmla="*/ 514 f56 1"/>
              <a:gd name="f86" fmla="*/ 230 f56 1"/>
              <a:gd name="f87" fmla="*/ 372 f56 1"/>
              <a:gd name="f88" fmla="*/ 224 f57 1"/>
              <a:gd name="f89" fmla="*/ 368 f56 1"/>
              <a:gd name="f90" fmla="*/ 264 f57 1"/>
              <a:gd name="f91" fmla="*/ 356 f56 1"/>
              <a:gd name="f92" fmla="*/ 306 f57 1"/>
              <a:gd name="f93" fmla="*/ 336 f56 1"/>
              <a:gd name="f94" fmla="*/ 348 f57 1"/>
              <a:gd name="f95" fmla="*/ 310 f56 1"/>
              <a:gd name="f96" fmla="*/ 392 f57 1"/>
              <a:gd name="f97" fmla="*/ 280 f56 1"/>
              <a:gd name="f98" fmla="*/ 432 f57 1"/>
              <a:gd name="f99" fmla="*/ 246 f56 1"/>
              <a:gd name="f100" fmla="*/ 472 f57 1"/>
              <a:gd name="f101" fmla="*/ 208 f56 1"/>
              <a:gd name="f102" fmla="*/ 506 f57 1"/>
              <a:gd name="f103" fmla="*/ 166 f56 1"/>
              <a:gd name="f104" fmla="*/ 536 f57 1"/>
              <a:gd name="f105" fmla="*/ 124 f56 1"/>
              <a:gd name="f106" fmla="*/ 558 f57 1"/>
              <a:gd name="f107" fmla="*/ 82 f56 1"/>
              <a:gd name="f108" fmla="*/ 574 f57 1"/>
              <a:gd name="f109" fmla="*/ 40 f56 1"/>
              <a:gd name="f110" fmla="*/ f58 1 f2"/>
              <a:gd name="f111" fmla="*/ f61 1 580"/>
              <a:gd name="f112" fmla="*/ f62 1 798"/>
              <a:gd name="f113" fmla="*/ f63 1 580"/>
              <a:gd name="f114" fmla="*/ f64 1 798"/>
              <a:gd name="f115" fmla="*/ f65 1 580"/>
              <a:gd name="f116" fmla="*/ f66 1 798"/>
              <a:gd name="f117" fmla="*/ f67 1 580"/>
              <a:gd name="f118" fmla="*/ f68 1 798"/>
              <a:gd name="f119" fmla="*/ f69 1 580"/>
              <a:gd name="f120" fmla="*/ f70 1 798"/>
              <a:gd name="f121" fmla="*/ f71 1 580"/>
              <a:gd name="f122" fmla="*/ f72 1 798"/>
              <a:gd name="f123" fmla="*/ f73 1 580"/>
              <a:gd name="f124" fmla="*/ f74 1 798"/>
              <a:gd name="f125" fmla="*/ f75 1 580"/>
              <a:gd name="f126" fmla="*/ f76 1 798"/>
              <a:gd name="f127" fmla="*/ f77 1 580"/>
              <a:gd name="f128" fmla="*/ f78 1 798"/>
              <a:gd name="f129" fmla="*/ f79 1 580"/>
              <a:gd name="f130" fmla="*/ f80 1 798"/>
              <a:gd name="f131" fmla="*/ f81 1 580"/>
              <a:gd name="f132" fmla="*/ f82 1 798"/>
              <a:gd name="f133" fmla="*/ f83 1 798"/>
              <a:gd name="f134" fmla="*/ f84 1 580"/>
              <a:gd name="f135" fmla="*/ f85 1 798"/>
              <a:gd name="f136" fmla="*/ f86 1 798"/>
              <a:gd name="f137" fmla="*/ f87 1 798"/>
              <a:gd name="f138" fmla="*/ f88 1 580"/>
              <a:gd name="f139" fmla="*/ f89 1 798"/>
              <a:gd name="f140" fmla="*/ f90 1 580"/>
              <a:gd name="f141" fmla="*/ f91 1 798"/>
              <a:gd name="f142" fmla="*/ f92 1 580"/>
              <a:gd name="f143" fmla="*/ f93 1 798"/>
              <a:gd name="f144" fmla="*/ f94 1 580"/>
              <a:gd name="f145" fmla="*/ f95 1 798"/>
              <a:gd name="f146" fmla="*/ f96 1 580"/>
              <a:gd name="f147" fmla="*/ f97 1 798"/>
              <a:gd name="f148" fmla="*/ f98 1 580"/>
              <a:gd name="f149" fmla="*/ f99 1 798"/>
              <a:gd name="f150" fmla="*/ f100 1 580"/>
              <a:gd name="f151" fmla="*/ f101 1 798"/>
              <a:gd name="f152" fmla="*/ f102 1 580"/>
              <a:gd name="f153" fmla="*/ f103 1 798"/>
              <a:gd name="f154" fmla="*/ f104 1 580"/>
              <a:gd name="f155" fmla="*/ f105 1 798"/>
              <a:gd name="f156" fmla="*/ f106 1 580"/>
              <a:gd name="f157" fmla="*/ f107 1 798"/>
              <a:gd name="f158" fmla="*/ f108 1 580"/>
              <a:gd name="f159" fmla="*/ f109 1 798"/>
              <a:gd name="f160" fmla="*/ 0 1 f59"/>
              <a:gd name="f161" fmla="*/ f6 1 f59"/>
              <a:gd name="f162" fmla="*/ 0 1 f60"/>
              <a:gd name="f163" fmla="*/ f7 1 f60"/>
              <a:gd name="f164" fmla="+- f110 0 f1"/>
              <a:gd name="f165" fmla="*/ f111 1 f59"/>
              <a:gd name="f166" fmla="*/ f112 1 f60"/>
              <a:gd name="f167" fmla="*/ f113 1 f59"/>
              <a:gd name="f168" fmla="*/ f114 1 f60"/>
              <a:gd name="f169" fmla="*/ f115 1 f59"/>
              <a:gd name="f170" fmla="*/ f116 1 f60"/>
              <a:gd name="f171" fmla="*/ f117 1 f59"/>
              <a:gd name="f172" fmla="*/ f118 1 f60"/>
              <a:gd name="f173" fmla="*/ f119 1 f59"/>
              <a:gd name="f174" fmla="*/ f120 1 f60"/>
              <a:gd name="f175" fmla="*/ f121 1 f59"/>
              <a:gd name="f176" fmla="*/ f122 1 f60"/>
              <a:gd name="f177" fmla="*/ f123 1 f59"/>
              <a:gd name="f178" fmla="*/ f124 1 f60"/>
              <a:gd name="f179" fmla="*/ f125 1 f59"/>
              <a:gd name="f180" fmla="*/ f126 1 f60"/>
              <a:gd name="f181" fmla="*/ f127 1 f59"/>
              <a:gd name="f182" fmla="*/ f128 1 f60"/>
              <a:gd name="f183" fmla="*/ f129 1 f59"/>
              <a:gd name="f184" fmla="*/ f130 1 f60"/>
              <a:gd name="f185" fmla="*/ f131 1 f59"/>
              <a:gd name="f186" fmla="*/ f132 1 f60"/>
              <a:gd name="f187" fmla="*/ f133 1 f60"/>
              <a:gd name="f188" fmla="*/ f134 1 f59"/>
              <a:gd name="f189" fmla="*/ f135 1 f60"/>
              <a:gd name="f190" fmla="*/ f136 1 f60"/>
              <a:gd name="f191" fmla="*/ f137 1 f60"/>
              <a:gd name="f192" fmla="*/ f138 1 f59"/>
              <a:gd name="f193" fmla="*/ f139 1 f60"/>
              <a:gd name="f194" fmla="*/ f140 1 f59"/>
              <a:gd name="f195" fmla="*/ f141 1 f60"/>
              <a:gd name="f196" fmla="*/ f142 1 f59"/>
              <a:gd name="f197" fmla="*/ f143 1 f60"/>
              <a:gd name="f198" fmla="*/ f144 1 f59"/>
              <a:gd name="f199" fmla="*/ f145 1 f60"/>
              <a:gd name="f200" fmla="*/ f146 1 f59"/>
              <a:gd name="f201" fmla="*/ f147 1 f60"/>
              <a:gd name="f202" fmla="*/ f148 1 f59"/>
              <a:gd name="f203" fmla="*/ f149 1 f60"/>
              <a:gd name="f204" fmla="*/ f150 1 f59"/>
              <a:gd name="f205" fmla="*/ f151 1 f60"/>
              <a:gd name="f206" fmla="*/ f152 1 f59"/>
              <a:gd name="f207" fmla="*/ f153 1 f60"/>
              <a:gd name="f208" fmla="*/ f154 1 f59"/>
              <a:gd name="f209" fmla="*/ f155 1 f60"/>
              <a:gd name="f210" fmla="*/ f156 1 f59"/>
              <a:gd name="f211" fmla="*/ f157 1 f60"/>
              <a:gd name="f212" fmla="*/ f158 1 f59"/>
              <a:gd name="f213" fmla="*/ f159 1 f60"/>
              <a:gd name="f214" fmla="*/ f160 f54 1"/>
              <a:gd name="f215" fmla="*/ f161 f54 1"/>
              <a:gd name="f216" fmla="*/ f163 f55 1"/>
              <a:gd name="f217" fmla="*/ f162 f55 1"/>
              <a:gd name="f218" fmla="*/ f165 f54 1"/>
              <a:gd name="f219" fmla="*/ f166 f55 1"/>
              <a:gd name="f220" fmla="*/ f167 f54 1"/>
              <a:gd name="f221" fmla="*/ f168 f55 1"/>
              <a:gd name="f222" fmla="*/ f169 f54 1"/>
              <a:gd name="f223" fmla="*/ f170 f55 1"/>
              <a:gd name="f224" fmla="*/ f171 f54 1"/>
              <a:gd name="f225" fmla="*/ f172 f55 1"/>
              <a:gd name="f226" fmla="*/ f173 f54 1"/>
              <a:gd name="f227" fmla="*/ f174 f55 1"/>
              <a:gd name="f228" fmla="*/ f175 f54 1"/>
              <a:gd name="f229" fmla="*/ f176 f55 1"/>
              <a:gd name="f230" fmla="*/ f177 f54 1"/>
              <a:gd name="f231" fmla="*/ f178 f55 1"/>
              <a:gd name="f232" fmla="*/ f179 f54 1"/>
              <a:gd name="f233" fmla="*/ f180 f55 1"/>
              <a:gd name="f234" fmla="*/ f181 f54 1"/>
              <a:gd name="f235" fmla="*/ f182 f55 1"/>
              <a:gd name="f236" fmla="*/ f183 f54 1"/>
              <a:gd name="f237" fmla="*/ f184 f55 1"/>
              <a:gd name="f238" fmla="*/ f185 f54 1"/>
              <a:gd name="f239" fmla="*/ f186 f55 1"/>
              <a:gd name="f240" fmla="*/ f187 f55 1"/>
              <a:gd name="f241" fmla="*/ f188 f54 1"/>
              <a:gd name="f242" fmla="*/ f189 f55 1"/>
              <a:gd name="f243" fmla="*/ f190 f55 1"/>
              <a:gd name="f244" fmla="*/ f191 f55 1"/>
              <a:gd name="f245" fmla="*/ f192 f54 1"/>
              <a:gd name="f246" fmla="*/ f193 f55 1"/>
              <a:gd name="f247" fmla="*/ f194 f54 1"/>
              <a:gd name="f248" fmla="*/ f195 f55 1"/>
              <a:gd name="f249" fmla="*/ f196 f54 1"/>
              <a:gd name="f250" fmla="*/ f197 f55 1"/>
              <a:gd name="f251" fmla="*/ f198 f54 1"/>
              <a:gd name="f252" fmla="*/ f199 f55 1"/>
              <a:gd name="f253" fmla="*/ f200 f54 1"/>
              <a:gd name="f254" fmla="*/ f201 f55 1"/>
              <a:gd name="f255" fmla="*/ f202 f54 1"/>
              <a:gd name="f256" fmla="*/ f203 f55 1"/>
              <a:gd name="f257" fmla="*/ f204 f54 1"/>
              <a:gd name="f258" fmla="*/ f205 f55 1"/>
              <a:gd name="f259" fmla="*/ f206 f54 1"/>
              <a:gd name="f260" fmla="*/ f207 f55 1"/>
              <a:gd name="f261" fmla="*/ f208 f54 1"/>
              <a:gd name="f262" fmla="*/ f209 f55 1"/>
              <a:gd name="f263" fmla="*/ f210 f54 1"/>
              <a:gd name="f264" fmla="*/ f211 f55 1"/>
              <a:gd name="f265" fmla="*/ f212 f54 1"/>
              <a:gd name="f266" fmla="*/ f213 f55 1"/>
            </a:gdLst>
            <a:ahLst/>
            <a:cxnLst>
              <a:cxn ang="3cd4">
                <a:pos x="hc" y="t"/>
              </a:cxn>
              <a:cxn ang="0">
                <a:pos x="r" y="vc"/>
              </a:cxn>
              <a:cxn ang="cd4">
                <a:pos x="hc" y="b"/>
              </a:cxn>
              <a:cxn ang="cd2">
                <a:pos x="l" y="vc"/>
              </a:cxn>
              <a:cxn ang="f164">
                <a:pos x="f218" y="f219"/>
              </a:cxn>
              <a:cxn ang="f164">
                <a:pos x="f220" y="f221"/>
              </a:cxn>
              <a:cxn ang="f164">
                <a:pos x="f222" y="f223"/>
              </a:cxn>
              <a:cxn ang="f164">
                <a:pos x="f224" y="f225"/>
              </a:cxn>
              <a:cxn ang="f164">
                <a:pos x="f226" y="f227"/>
              </a:cxn>
              <a:cxn ang="f164">
                <a:pos x="f228" y="f229"/>
              </a:cxn>
              <a:cxn ang="f164">
                <a:pos x="f230" y="f231"/>
              </a:cxn>
              <a:cxn ang="f164">
                <a:pos x="f232" y="f233"/>
              </a:cxn>
              <a:cxn ang="f164">
                <a:pos x="f234" y="f235"/>
              </a:cxn>
              <a:cxn ang="f164">
                <a:pos x="f236" y="f237"/>
              </a:cxn>
              <a:cxn ang="f164">
                <a:pos x="f238" y="f239"/>
              </a:cxn>
              <a:cxn ang="f164">
                <a:pos x="f238" y="f240"/>
              </a:cxn>
              <a:cxn ang="f164">
                <a:pos x="f241" y="f242"/>
              </a:cxn>
              <a:cxn ang="f164">
                <a:pos x="f238" y="f243"/>
              </a:cxn>
              <a:cxn ang="f164">
                <a:pos x="f238" y="f244"/>
              </a:cxn>
              <a:cxn ang="f164">
                <a:pos x="f245" y="f246"/>
              </a:cxn>
              <a:cxn ang="f164">
                <a:pos x="f247" y="f248"/>
              </a:cxn>
              <a:cxn ang="f164">
                <a:pos x="f249" y="f250"/>
              </a:cxn>
              <a:cxn ang="f164">
                <a:pos x="f251" y="f252"/>
              </a:cxn>
              <a:cxn ang="f164">
                <a:pos x="f253" y="f254"/>
              </a:cxn>
              <a:cxn ang="f164">
                <a:pos x="f255" y="f256"/>
              </a:cxn>
              <a:cxn ang="f164">
                <a:pos x="f257" y="f258"/>
              </a:cxn>
              <a:cxn ang="f164">
                <a:pos x="f259" y="f260"/>
              </a:cxn>
              <a:cxn ang="f164">
                <a:pos x="f261" y="f262"/>
              </a:cxn>
              <a:cxn ang="f164">
                <a:pos x="f263" y="f264"/>
              </a:cxn>
              <a:cxn ang="f164">
                <a:pos x="f265" y="f266"/>
              </a:cxn>
              <a:cxn ang="f164">
                <a:pos x="f220" y="f219"/>
              </a:cxn>
              <a:cxn ang="f164">
                <a:pos x="f218" y="f219"/>
              </a:cxn>
            </a:cxnLst>
            <a:rect l="f214" t="f217" r="f215" b="f216"/>
            <a:pathLst>
              <a:path w="580" h="798">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6" y="f7"/>
                </a:lnTo>
                <a:lnTo>
                  <a:pt x="f5" y="f28"/>
                </a:lnTo>
                <a:lnTo>
                  <a:pt x="f26" y="f29"/>
                </a:lnTo>
                <a:lnTo>
                  <a:pt x="f26"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8" y="f5"/>
                </a:lnTo>
                <a:lnTo>
                  <a:pt x="f6" y="f5"/>
                </a:lnTo>
                <a:close/>
              </a:path>
            </a:pathLst>
          </a:custGeom>
          <a:gradFill>
            <a:gsLst>
              <a:gs pos="0">
                <a:srgbClr val="6A9EB0"/>
              </a:gs>
              <a:gs pos="100000">
                <a:srgbClr val="D0E0E6"/>
              </a:gs>
            </a:gsLst>
            <a:lin ang="0"/>
          </a:gra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sz="2000" kern="0">
              <a:solidFill>
                <a:srgbClr val="18418C"/>
              </a:solidFill>
              <a:latin typeface="Arial" pitchFamily="34"/>
            </a:endParaRPr>
          </a:p>
        </p:txBody>
      </p:sp>
      <p:sp>
        <p:nvSpPr>
          <p:cNvPr id="46" name="Text Box 18"/>
          <p:cNvSpPr txBox="1"/>
          <p:nvPr/>
        </p:nvSpPr>
        <p:spPr>
          <a:xfrm>
            <a:off x="2909455" y="3412687"/>
            <a:ext cx="5389418" cy="461665"/>
          </a:xfrm>
          <a:prstGeom prst="rect">
            <a:avLst/>
          </a:prstGeom>
          <a:noFill/>
          <a:ln cap="flat">
            <a:noFill/>
          </a:ln>
        </p:spPr>
        <p:txBody>
          <a:bodyPr vert="horz" wrap="square" lIns="91440" tIns="45720" rIns="91440" bIns="45720" anchor="t" anchorCtr="1" compatLnSpc="1">
            <a:spAutoFit/>
          </a:bodyPr>
          <a:lstStyle/>
          <a:p>
            <a:pPr algn="ctr" rtl="1"/>
            <a:r>
              <a:rPr lang="ar-DZ" sz="2400" b="1" dirty="0" smtClean="0">
                <a:solidFill>
                  <a:srgbClr val="C00000"/>
                </a:solidFill>
              </a:rPr>
              <a:t>الفردية /مقابل الجماعية</a:t>
            </a:r>
            <a:r>
              <a:rPr lang="ar-DZ" sz="2000" b="1" dirty="0" smtClean="0">
                <a:solidFill>
                  <a:srgbClr val="C00000"/>
                </a:solidFill>
              </a:rPr>
              <a:t>:</a:t>
            </a:r>
            <a:endParaRPr lang="fr-FR" sz="2000" dirty="0" smtClean="0">
              <a:solidFill>
                <a:srgbClr val="C00000"/>
              </a:solidFill>
            </a:endParaRPr>
          </a:p>
        </p:txBody>
      </p:sp>
      <p:sp>
        <p:nvSpPr>
          <p:cNvPr id="55" name="AutoShape 3"/>
          <p:cNvSpPr/>
          <p:nvPr/>
        </p:nvSpPr>
        <p:spPr>
          <a:xfrm>
            <a:off x="235527" y="4281052"/>
            <a:ext cx="11582400" cy="209203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38103" cap="flat">
            <a:solidFill>
              <a:srgbClr val="18418C"/>
            </a:solidFill>
            <a:prstDash val="solid"/>
            <a:round/>
          </a:ln>
        </p:spPr>
        <p:txBody>
          <a:bodyPr vert="horz" wrap="none" lIns="91440" tIns="45720" rIns="91440" bIns="45720" anchor="ctr" anchorCtr="1" compatLnSpc="1">
            <a:noAutofit/>
          </a:bodyPr>
          <a:lstStyle/>
          <a:p>
            <a:pPr algn="ctr" hangingPunct="0">
              <a:defRPr sz="1800" b="0" i="0" u="none" strike="noStrike" kern="0" cap="none" spc="0" baseline="0">
                <a:solidFill>
                  <a:srgbClr val="000000"/>
                </a:solidFill>
                <a:uFillTx/>
              </a:defRPr>
            </a:pPr>
            <a:endParaRPr lang="en-US" kern="0">
              <a:solidFill>
                <a:srgbClr val="18418C"/>
              </a:solidFill>
              <a:latin typeface="Verdana" pitchFamily="34"/>
            </a:endParaRPr>
          </a:p>
        </p:txBody>
      </p:sp>
      <p:sp>
        <p:nvSpPr>
          <p:cNvPr id="58" name="Rectangle 57"/>
          <p:cNvSpPr/>
          <p:nvPr/>
        </p:nvSpPr>
        <p:spPr>
          <a:xfrm>
            <a:off x="841249" y="4270032"/>
            <a:ext cx="10782716" cy="2031325"/>
          </a:xfrm>
          <a:prstGeom prst="rect">
            <a:avLst/>
          </a:prstGeom>
        </p:spPr>
        <p:txBody>
          <a:bodyPr wrap="square">
            <a:spAutoFit/>
          </a:bodyPr>
          <a:lstStyle/>
          <a:p>
            <a:pPr algn="ctr"/>
            <a:r>
              <a:rPr lang="ar-DZ" b="1" dirty="0" smtClean="0">
                <a:latin typeface="Traditional Arabic" pitchFamily="18" charset="-78"/>
                <a:cs typeface="Traditional Arabic" pitchFamily="18" charset="-78"/>
              </a:rPr>
              <a:t>الفردية تشير الى مدى حاجة الافراد للحرية واستقلالهم مقارنة بالرغبة والاستعداد للعمل الجماعي حيث يعكس التوجه نحو الفردية إلى </a:t>
            </a:r>
            <a:r>
              <a:rPr lang="ar-DZ" b="1" dirty="0" smtClean="0">
                <a:latin typeface="Traditional Arabic" pitchFamily="18" charset="-78"/>
                <a:cs typeface="Traditional Arabic" pitchFamily="18" charset="-78"/>
              </a:rPr>
              <a:t>اهتمام </a:t>
            </a:r>
            <a:r>
              <a:rPr lang="ar-DZ" b="1" dirty="0" smtClean="0">
                <a:latin typeface="Traditional Arabic" pitchFamily="18" charset="-78"/>
                <a:cs typeface="Traditional Arabic" pitchFamily="18" charset="-78"/>
              </a:rPr>
              <a:t>الفرد نحو حب الذات والأنانية اما الثقافة الجماعية </a:t>
            </a:r>
            <a:r>
              <a:rPr lang="ar-DZ" b="1" dirty="0" smtClean="0">
                <a:latin typeface="Traditional Arabic" pitchFamily="18" charset="-78"/>
                <a:cs typeface="Traditional Arabic" pitchFamily="18" charset="-78"/>
              </a:rPr>
              <a:t>فهي جد </a:t>
            </a:r>
            <a:r>
              <a:rPr lang="ar-DZ" b="1" dirty="0" smtClean="0">
                <a:latin typeface="Traditional Arabic" pitchFamily="18" charset="-78"/>
                <a:cs typeface="Traditional Arabic" pitchFamily="18" charset="-78"/>
              </a:rPr>
              <a:t>مهمة بالنسبة للمنظمات فهي تنمي الانقياد لسياسة المنظمة والالتزام بسلوك الجماعة وتزيد من درجة الاعتماد على المجموعة وتوجه الاعضاء نحو الاهتمام بالمنظمة وتحقيق اهدافها والأعضاء فيها يميلون للمشاركة في الممارسات التي تضمن التناسق اما في الثقافات الفردية الافراد يولون  اهمية كبيرة لاستقلالية الافراد والتحدي والمنافسة في العمل . حيث يشير هذا البعد إلى طبيعة العلاقة بين </a:t>
            </a:r>
            <a:r>
              <a:rPr lang="ar-DZ" b="1" dirty="0" smtClean="0">
                <a:latin typeface="Traditional Arabic" pitchFamily="18" charset="-78"/>
                <a:cs typeface="Traditional Arabic" pitchFamily="18" charset="-78"/>
              </a:rPr>
              <a:t>افراد </a:t>
            </a:r>
            <a:r>
              <a:rPr lang="ar-DZ" b="1" dirty="0" smtClean="0">
                <a:latin typeface="Traditional Arabic" pitchFamily="18" charset="-78"/>
                <a:cs typeface="Traditional Arabic" pitchFamily="18" charset="-78"/>
              </a:rPr>
              <a:t>ثقافة ما وكذا درجة شعور الاشخاص بالفردية بل شعورهم  كأعضاء ضمن مجموعة , وكذا الاعتقاد بتحقيق المصلحة الفردية فوق أي اعتبار آخر عكس الثقافة الجماعية التي يشعر الافراد فيها بالانتماء للمجموعة والاحتماء بها والتفكير بالمصلحة الجماعية دائما وحسب دراسة </a:t>
            </a:r>
            <a:r>
              <a:rPr lang="ar-DZ" b="1" dirty="0" err="1" smtClean="0">
                <a:latin typeface="Traditional Arabic" pitchFamily="18" charset="-78"/>
                <a:cs typeface="Traditional Arabic" pitchFamily="18" charset="-78"/>
              </a:rPr>
              <a:t>هوفستيد</a:t>
            </a:r>
            <a:r>
              <a:rPr lang="ar-DZ" b="1" dirty="0" smtClean="0">
                <a:latin typeface="Traditional Arabic" pitchFamily="18" charset="-78"/>
                <a:cs typeface="Traditional Arabic" pitchFamily="18" charset="-78"/>
              </a:rPr>
              <a:t> تعتبر و.م.ا استراليا </a:t>
            </a:r>
            <a:r>
              <a:rPr lang="ar-DZ" b="1" dirty="0" smtClean="0">
                <a:latin typeface="Traditional Arabic" pitchFamily="18" charset="-78"/>
                <a:cs typeface="Traditional Arabic" pitchFamily="18" charset="-78"/>
              </a:rPr>
              <a:t>وانجلترا </a:t>
            </a:r>
            <a:r>
              <a:rPr lang="ar-DZ" b="1" dirty="0" smtClean="0">
                <a:latin typeface="Traditional Arabic" pitchFamily="18" charset="-78"/>
                <a:cs typeface="Traditional Arabic" pitchFamily="18" charset="-78"/>
              </a:rPr>
              <a:t>من اكثر </a:t>
            </a:r>
            <a:r>
              <a:rPr lang="ar-DZ" b="1" dirty="0" smtClean="0">
                <a:latin typeface="Traditional Arabic" pitchFamily="18" charset="-78"/>
                <a:cs typeface="Traditional Arabic" pitchFamily="18" charset="-78"/>
              </a:rPr>
              <a:t>الدول </a:t>
            </a:r>
            <a:r>
              <a:rPr lang="ar-DZ" b="1" dirty="0" smtClean="0">
                <a:latin typeface="Traditional Arabic" pitchFamily="18" charset="-78"/>
                <a:cs typeface="Traditional Arabic" pitchFamily="18" charset="-78"/>
              </a:rPr>
              <a:t>ذات الثقافة الفردية على العكس دول امريكا الجنوبية كوريا, </a:t>
            </a:r>
            <a:r>
              <a:rPr lang="ar-DZ" b="1" dirty="0" smtClean="0">
                <a:latin typeface="Traditional Arabic" pitchFamily="18" charset="-78"/>
                <a:cs typeface="Traditional Arabic" pitchFamily="18" charset="-78"/>
              </a:rPr>
              <a:t>اليابان</a:t>
            </a:r>
            <a:r>
              <a:rPr lang="ar-DZ" b="1" dirty="0" smtClean="0">
                <a:latin typeface="Traditional Arabic" pitchFamily="18" charset="-78"/>
                <a:cs typeface="Traditional Arabic" pitchFamily="18" charset="-78"/>
              </a:rPr>
              <a:t>, أما الدول العربية تصنف كدول ذات ثقافة جماعية إلى حد ما </a:t>
            </a:r>
            <a:endParaRPr lang="fr-FR" b="1" dirty="0"/>
          </a:p>
        </p:txBody>
      </p:sp>
    </p:spTree>
    <p:extLst>
      <p:ext uri="{BB962C8B-B14F-4D97-AF65-F5344CB8AC3E}">
        <p14:creationId xmlns:p14="http://schemas.microsoft.com/office/powerpoint/2010/main" val="2239134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799618" cy="632402"/>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endParaRPr lang="fr-FR" dirty="0"/>
          </a:p>
        </p:txBody>
      </p:sp>
      <p:grpSp>
        <p:nvGrpSpPr>
          <p:cNvPr id="5" name="Group 10"/>
          <p:cNvGrpSpPr/>
          <p:nvPr/>
        </p:nvGrpSpPr>
        <p:grpSpPr>
          <a:xfrm>
            <a:off x="1801090" y="0"/>
            <a:ext cx="8049491" cy="1052945"/>
            <a:chOff x="3092363" y="1458358"/>
            <a:chExt cx="2998793" cy="1398574"/>
          </a:xfrm>
        </p:grpSpPr>
        <p:grpSp>
          <p:nvGrpSpPr>
            <p:cNvPr id="6" name="Group 11"/>
            <p:cNvGrpSpPr/>
            <p:nvPr/>
          </p:nvGrpSpPr>
          <p:grpSpPr>
            <a:xfrm>
              <a:off x="3092363" y="1583109"/>
              <a:ext cx="2998793" cy="1273823"/>
              <a:chOff x="3092363" y="1583109"/>
              <a:chExt cx="2998793" cy="1273823"/>
            </a:xfrm>
          </p:grpSpPr>
          <p:sp>
            <p:nvSpPr>
              <p:cNvPr id="11" name="Oval 12"/>
              <p:cNvSpPr/>
              <p:nvPr/>
            </p:nvSpPr>
            <p:spPr>
              <a:xfrm>
                <a:off x="3125062" y="1623892"/>
                <a:ext cx="2966094" cy="12330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CB444"/>
                  </a:gs>
                  <a:gs pos="100000">
                    <a:srgbClr val="3C5821"/>
                  </a:gs>
                </a:gsLst>
                <a:lin ang="27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2" name="Oval 13"/>
              <p:cNvSpPr/>
              <p:nvPr/>
            </p:nvSpPr>
            <p:spPr>
              <a:xfrm>
                <a:off x="3092363" y="1583109"/>
                <a:ext cx="2966094" cy="12330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C5DEAC"/>
                  </a:gs>
                  <a:gs pos="100000">
                    <a:srgbClr val="7CB444"/>
                  </a:gs>
                </a:gsLst>
                <a:lin ang="27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sp>
          <p:nvSpPr>
            <p:cNvPr id="7" name="Oval 14"/>
            <p:cNvSpPr/>
            <p:nvPr/>
          </p:nvSpPr>
          <p:spPr>
            <a:xfrm>
              <a:off x="3233656" y="1458358"/>
              <a:ext cx="2684458" cy="117125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184453"/>
                </a:gs>
                <a:gs pos="100000">
                  <a:srgbClr val="3492B4"/>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8" name="Oval 15"/>
            <p:cNvSpPr/>
            <p:nvPr/>
          </p:nvSpPr>
          <p:spPr>
            <a:xfrm>
              <a:off x="3268577" y="1465289"/>
              <a:ext cx="2619371" cy="11421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492B4">
                    <a:alpha val="0"/>
                  </a:srgbClr>
                </a:gs>
                <a:gs pos="100000">
                  <a:srgbClr val="B8D9E5"/>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9" name="Oval 16"/>
            <p:cNvSpPr/>
            <p:nvPr/>
          </p:nvSpPr>
          <p:spPr>
            <a:xfrm>
              <a:off x="3295570" y="1476381"/>
              <a:ext cx="2492370" cy="10672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29748F"/>
                </a:gs>
                <a:gs pos="100000">
                  <a:srgbClr val="3492B4">
                    <a:alpha val="48000"/>
                  </a:srgbClr>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sp>
        <p:nvSpPr>
          <p:cNvPr id="13" name="AutoShape 3"/>
          <p:cNvSpPr/>
          <p:nvPr/>
        </p:nvSpPr>
        <p:spPr>
          <a:xfrm>
            <a:off x="166255" y="1136071"/>
            <a:ext cx="11748653" cy="184265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38103" cap="flat">
            <a:solidFill>
              <a:srgbClr val="18418C"/>
            </a:solidFill>
            <a:prstDash val="solid"/>
            <a:round/>
          </a:ln>
        </p:spPr>
        <p:txBody>
          <a:bodyPr vert="horz" wrap="none" lIns="91440" tIns="45720" rIns="91440" bIns="45720" anchor="ctr" anchorCtr="1" compatLnSpc="1">
            <a:noAutofit/>
          </a:bodyPr>
          <a:lstStyle/>
          <a:p>
            <a:pPr algn="ctr" hangingPunct="0">
              <a:defRPr sz="1800" b="0" i="0" u="none" strike="noStrike" kern="0" cap="none" spc="0" baseline="0">
                <a:solidFill>
                  <a:srgbClr val="000000"/>
                </a:solidFill>
                <a:uFillTx/>
              </a:defRPr>
            </a:pPr>
            <a:endParaRPr lang="en-US" kern="0">
              <a:solidFill>
                <a:srgbClr val="18418C"/>
              </a:solidFill>
              <a:latin typeface="Verdana" pitchFamily="34"/>
            </a:endParaRPr>
          </a:p>
        </p:txBody>
      </p:sp>
      <p:sp>
        <p:nvSpPr>
          <p:cNvPr id="14" name="Freeform 7"/>
          <p:cNvSpPr/>
          <p:nvPr/>
        </p:nvSpPr>
        <p:spPr>
          <a:xfrm>
            <a:off x="249382" y="346424"/>
            <a:ext cx="1551709" cy="858922"/>
          </a:xfrm>
          <a:custGeom>
            <a:avLst/>
            <a:gdLst>
              <a:gd name="f0" fmla="val 10800000"/>
              <a:gd name="f1" fmla="val 5400000"/>
              <a:gd name="f2" fmla="val 180"/>
              <a:gd name="f3" fmla="val w"/>
              <a:gd name="f4" fmla="val h"/>
              <a:gd name="f5" fmla="val 0"/>
              <a:gd name="f6" fmla="val 580"/>
              <a:gd name="f7" fmla="val 798"/>
              <a:gd name="f8" fmla="val 578"/>
              <a:gd name="f9" fmla="val 90"/>
              <a:gd name="f10" fmla="val 568"/>
              <a:gd name="f11" fmla="val 174"/>
              <a:gd name="f12" fmla="val 552"/>
              <a:gd name="f13" fmla="val 252"/>
              <a:gd name="f14" fmla="val 526"/>
              <a:gd name="f15" fmla="val 324"/>
              <a:gd name="f16" fmla="val 494"/>
              <a:gd name="f17" fmla="val 390"/>
              <a:gd name="f18" fmla="val 452"/>
              <a:gd name="f19" fmla="val 450"/>
              <a:gd name="f20" fmla="val 402"/>
              <a:gd name="f21" fmla="val 508"/>
              <a:gd name="f22" fmla="val 342"/>
              <a:gd name="f23" fmla="val 560"/>
              <a:gd name="f24" fmla="val 270"/>
              <a:gd name="f25" fmla="val 610"/>
              <a:gd name="f26" fmla="val 188"/>
              <a:gd name="f27" fmla="val 656"/>
              <a:gd name="f28" fmla="val 514"/>
              <a:gd name="f29" fmla="val 230"/>
              <a:gd name="f30" fmla="val 372"/>
              <a:gd name="f31" fmla="val 224"/>
              <a:gd name="f32" fmla="val 368"/>
              <a:gd name="f33" fmla="val 264"/>
              <a:gd name="f34" fmla="val 356"/>
              <a:gd name="f35" fmla="val 306"/>
              <a:gd name="f36" fmla="val 336"/>
              <a:gd name="f37" fmla="val 348"/>
              <a:gd name="f38" fmla="val 310"/>
              <a:gd name="f39" fmla="val 392"/>
              <a:gd name="f40" fmla="val 280"/>
              <a:gd name="f41" fmla="val 432"/>
              <a:gd name="f42" fmla="val 246"/>
              <a:gd name="f43" fmla="val 472"/>
              <a:gd name="f44" fmla="val 208"/>
              <a:gd name="f45" fmla="val 506"/>
              <a:gd name="f46" fmla="val 166"/>
              <a:gd name="f47" fmla="val 536"/>
              <a:gd name="f48" fmla="val 124"/>
              <a:gd name="f49" fmla="val 558"/>
              <a:gd name="f50" fmla="val 82"/>
              <a:gd name="f51" fmla="val 574"/>
              <a:gd name="f52" fmla="val 40"/>
              <a:gd name="f53" fmla="+- 0 0 -90"/>
              <a:gd name="f54" fmla="*/ f3 1 580"/>
              <a:gd name="f55" fmla="*/ f4 1 798"/>
              <a:gd name="f56" fmla="+- f7 0 f5"/>
              <a:gd name="f57" fmla="+- f6 0 f5"/>
              <a:gd name="f58" fmla="*/ f53 f0 1"/>
              <a:gd name="f59" fmla="*/ f57 1 580"/>
              <a:gd name="f60" fmla="*/ f56 1 798"/>
              <a:gd name="f61" fmla="*/ 580 f57 1"/>
              <a:gd name="f62" fmla="*/ 0 f56 1"/>
              <a:gd name="f63" fmla="*/ 578 f57 1"/>
              <a:gd name="f64" fmla="*/ 90 f56 1"/>
              <a:gd name="f65" fmla="*/ 568 f57 1"/>
              <a:gd name="f66" fmla="*/ 174 f56 1"/>
              <a:gd name="f67" fmla="*/ 552 f57 1"/>
              <a:gd name="f68" fmla="*/ 252 f56 1"/>
              <a:gd name="f69" fmla="*/ 526 f57 1"/>
              <a:gd name="f70" fmla="*/ 324 f56 1"/>
              <a:gd name="f71" fmla="*/ 494 f57 1"/>
              <a:gd name="f72" fmla="*/ 390 f56 1"/>
              <a:gd name="f73" fmla="*/ 452 f57 1"/>
              <a:gd name="f74" fmla="*/ 450 f56 1"/>
              <a:gd name="f75" fmla="*/ 402 f57 1"/>
              <a:gd name="f76" fmla="*/ 508 f56 1"/>
              <a:gd name="f77" fmla="*/ 342 f57 1"/>
              <a:gd name="f78" fmla="*/ 560 f56 1"/>
              <a:gd name="f79" fmla="*/ 270 f57 1"/>
              <a:gd name="f80" fmla="*/ 610 f56 1"/>
              <a:gd name="f81" fmla="*/ 188 f57 1"/>
              <a:gd name="f82" fmla="*/ 656 f56 1"/>
              <a:gd name="f83" fmla="*/ 798 f56 1"/>
              <a:gd name="f84" fmla="*/ 0 f57 1"/>
              <a:gd name="f85" fmla="*/ 514 f56 1"/>
              <a:gd name="f86" fmla="*/ 230 f56 1"/>
              <a:gd name="f87" fmla="*/ 372 f56 1"/>
              <a:gd name="f88" fmla="*/ 224 f57 1"/>
              <a:gd name="f89" fmla="*/ 368 f56 1"/>
              <a:gd name="f90" fmla="*/ 264 f57 1"/>
              <a:gd name="f91" fmla="*/ 356 f56 1"/>
              <a:gd name="f92" fmla="*/ 306 f57 1"/>
              <a:gd name="f93" fmla="*/ 336 f56 1"/>
              <a:gd name="f94" fmla="*/ 348 f57 1"/>
              <a:gd name="f95" fmla="*/ 310 f56 1"/>
              <a:gd name="f96" fmla="*/ 392 f57 1"/>
              <a:gd name="f97" fmla="*/ 280 f56 1"/>
              <a:gd name="f98" fmla="*/ 432 f57 1"/>
              <a:gd name="f99" fmla="*/ 246 f56 1"/>
              <a:gd name="f100" fmla="*/ 472 f57 1"/>
              <a:gd name="f101" fmla="*/ 208 f56 1"/>
              <a:gd name="f102" fmla="*/ 506 f57 1"/>
              <a:gd name="f103" fmla="*/ 166 f56 1"/>
              <a:gd name="f104" fmla="*/ 536 f57 1"/>
              <a:gd name="f105" fmla="*/ 124 f56 1"/>
              <a:gd name="f106" fmla="*/ 558 f57 1"/>
              <a:gd name="f107" fmla="*/ 82 f56 1"/>
              <a:gd name="f108" fmla="*/ 574 f57 1"/>
              <a:gd name="f109" fmla="*/ 40 f56 1"/>
              <a:gd name="f110" fmla="*/ f58 1 f2"/>
              <a:gd name="f111" fmla="*/ f61 1 580"/>
              <a:gd name="f112" fmla="*/ f62 1 798"/>
              <a:gd name="f113" fmla="*/ f63 1 580"/>
              <a:gd name="f114" fmla="*/ f64 1 798"/>
              <a:gd name="f115" fmla="*/ f65 1 580"/>
              <a:gd name="f116" fmla="*/ f66 1 798"/>
              <a:gd name="f117" fmla="*/ f67 1 580"/>
              <a:gd name="f118" fmla="*/ f68 1 798"/>
              <a:gd name="f119" fmla="*/ f69 1 580"/>
              <a:gd name="f120" fmla="*/ f70 1 798"/>
              <a:gd name="f121" fmla="*/ f71 1 580"/>
              <a:gd name="f122" fmla="*/ f72 1 798"/>
              <a:gd name="f123" fmla="*/ f73 1 580"/>
              <a:gd name="f124" fmla="*/ f74 1 798"/>
              <a:gd name="f125" fmla="*/ f75 1 580"/>
              <a:gd name="f126" fmla="*/ f76 1 798"/>
              <a:gd name="f127" fmla="*/ f77 1 580"/>
              <a:gd name="f128" fmla="*/ f78 1 798"/>
              <a:gd name="f129" fmla="*/ f79 1 580"/>
              <a:gd name="f130" fmla="*/ f80 1 798"/>
              <a:gd name="f131" fmla="*/ f81 1 580"/>
              <a:gd name="f132" fmla="*/ f82 1 798"/>
              <a:gd name="f133" fmla="*/ f83 1 798"/>
              <a:gd name="f134" fmla="*/ f84 1 580"/>
              <a:gd name="f135" fmla="*/ f85 1 798"/>
              <a:gd name="f136" fmla="*/ f86 1 798"/>
              <a:gd name="f137" fmla="*/ f87 1 798"/>
              <a:gd name="f138" fmla="*/ f88 1 580"/>
              <a:gd name="f139" fmla="*/ f89 1 798"/>
              <a:gd name="f140" fmla="*/ f90 1 580"/>
              <a:gd name="f141" fmla="*/ f91 1 798"/>
              <a:gd name="f142" fmla="*/ f92 1 580"/>
              <a:gd name="f143" fmla="*/ f93 1 798"/>
              <a:gd name="f144" fmla="*/ f94 1 580"/>
              <a:gd name="f145" fmla="*/ f95 1 798"/>
              <a:gd name="f146" fmla="*/ f96 1 580"/>
              <a:gd name="f147" fmla="*/ f97 1 798"/>
              <a:gd name="f148" fmla="*/ f98 1 580"/>
              <a:gd name="f149" fmla="*/ f99 1 798"/>
              <a:gd name="f150" fmla="*/ f100 1 580"/>
              <a:gd name="f151" fmla="*/ f101 1 798"/>
              <a:gd name="f152" fmla="*/ f102 1 580"/>
              <a:gd name="f153" fmla="*/ f103 1 798"/>
              <a:gd name="f154" fmla="*/ f104 1 580"/>
              <a:gd name="f155" fmla="*/ f105 1 798"/>
              <a:gd name="f156" fmla="*/ f106 1 580"/>
              <a:gd name="f157" fmla="*/ f107 1 798"/>
              <a:gd name="f158" fmla="*/ f108 1 580"/>
              <a:gd name="f159" fmla="*/ f109 1 798"/>
              <a:gd name="f160" fmla="*/ 0 1 f59"/>
              <a:gd name="f161" fmla="*/ f6 1 f59"/>
              <a:gd name="f162" fmla="*/ 0 1 f60"/>
              <a:gd name="f163" fmla="*/ f7 1 f60"/>
              <a:gd name="f164" fmla="+- f110 0 f1"/>
              <a:gd name="f165" fmla="*/ f111 1 f59"/>
              <a:gd name="f166" fmla="*/ f112 1 f60"/>
              <a:gd name="f167" fmla="*/ f113 1 f59"/>
              <a:gd name="f168" fmla="*/ f114 1 f60"/>
              <a:gd name="f169" fmla="*/ f115 1 f59"/>
              <a:gd name="f170" fmla="*/ f116 1 f60"/>
              <a:gd name="f171" fmla="*/ f117 1 f59"/>
              <a:gd name="f172" fmla="*/ f118 1 f60"/>
              <a:gd name="f173" fmla="*/ f119 1 f59"/>
              <a:gd name="f174" fmla="*/ f120 1 f60"/>
              <a:gd name="f175" fmla="*/ f121 1 f59"/>
              <a:gd name="f176" fmla="*/ f122 1 f60"/>
              <a:gd name="f177" fmla="*/ f123 1 f59"/>
              <a:gd name="f178" fmla="*/ f124 1 f60"/>
              <a:gd name="f179" fmla="*/ f125 1 f59"/>
              <a:gd name="f180" fmla="*/ f126 1 f60"/>
              <a:gd name="f181" fmla="*/ f127 1 f59"/>
              <a:gd name="f182" fmla="*/ f128 1 f60"/>
              <a:gd name="f183" fmla="*/ f129 1 f59"/>
              <a:gd name="f184" fmla="*/ f130 1 f60"/>
              <a:gd name="f185" fmla="*/ f131 1 f59"/>
              <a:gd name="f186" fmla="*/ f132 1 f60"/>
              <a:gd name="f187" fmla="*/ f133 1 f60"/>
              <a:gd name="f188" fmla="*/ f134 1 f59"/>
              <a:gd name="f189" fmla="*/ f135 1 f60"/>
              <a:gd name="f190" fmla="*/ f136 1 f60"/>
              <a:gd name="f191" fmla="*/ f137 1 f60"/>
              <a:gd name="f192" fmla="*/ f138 1 f59"/>
              <a:gd name="f193" fmla="*/ f139 1 f60"/>
              <a:gd name="f194" fmla="*/ f140 1 f59"/>
              <a:gd name="f195" fmla="*/ f141 1 f60"/>
              <a:gd name="f196" fmla="*/ f142 1 f59"/>
              <a:gd name="f197" fmla="*/ f143 1 f60"/>
              <a:gd name="f198" fmla="*/ f144 1 f59"/>
              <a:gd name="f199" fmla="*/ f145 1 f60"/>
              <a:gd name="f200" fmla="*/ f146 1 f59"/>
              <a:gd name="f201" fmla="*/ f147 1 f60"/>
              <a:gd name="f202" fmla="*/ f148 1 f59"/>
              <a:gd name="f203" fmla="*/ f149 1 f60"/>
              <a:gd name="f204" fmla="*/ f150 1 f59"/>
              <a:gd name="f205" fmla="*/ f151 1 f60"/>
              <a:gd name="f206" fmla="*/ f152 1 f59"/>
              <a:gd name="f207" fmla="*/ f153 1 f60"/>
              <a:gd name="f208" fmla="*/ f154 1 f59"/>
              <a:gd name="f209" fmla="*/ f155 1 f60"/>
              <a:gd name="f210" fmla="*/ f156 1 f59"/>
              <a:gd name="f211" fmla="*/ f157 1 f60"/>
              <a:gd name="f212" fmla="*/ f158 1 f59"/>
              <a:gd name="f213" fmla="*/ f159 1 f60"/>
              <a:gd name="f214" fmla="*/ f160 f54 1"/>
              <a:gd name="f215" fmla="*/ f161 f54 1"/>
              <a:gd name="f216" fmla="*/ f163 f55 1"/>
              <a:gd name="f217" fmla="*/ f162 f55 1"/>
              <a:gd name="f218" fmla="*/ f165 f54 1"/>
              <a:gd name="f219" fmla="*/ f166 f55 1"/>
              <a:gd name="f220" fmla="*/ f167 f54 1"/>
              <a:gd name="f221" fmla="*/ f168 f55 1"/>
              <a:gd name="f222" fmla="*/ f169 f54 1"/>
              <a:gd name="f223" fmla="*/ f170 f55 1"/>
              <a:gd name="f224" fmla="*/ f171 f54 1"/>
              <a:gd name="f225" fmla="*/ f172 f55 1"/>
              <a:gd name="f226" fmla="*/ f173 f54 1"/>
              <a:gd name="f227" fmla="*/ f174 f55 1"/>
              <a:gd name="f228" fmla="*/ f175 f54 1"/>
              <a:gd name="f229" fmla="*/ f176 f55 1"/>
              <a:gd name="f230" fmla="*/ f177 f54 1"/>
              <a:gd name="f231" fmla="*/ f178 f55 1"/>
              <a:gd name="f232" fmla="*/ f179 f54 1"/>
              <a:gd name="f233" fmla="*/ f180 f55 1"/>
              <a:gd name="f234" fmla="*/ f181 f54 1"/>
              <a:gd name="f235" fmla="*/ f182 f55 1"/>
              <a:gd name="f236" fmla="*/ f183 f54 1"/>
              <a:gd name="f237" fmla="*/ f184 f55 1"/>
              <a:gd name="f238" fmla="*/ f185 f54 1"/>
              <a:gd name="f239" fmla="*/ f186 f55 1"/>
              <a:gd name="f240" fmla="*/ f187 f55 1"/>
              <a:gd name="f241" fmla="*/ f188 f54 1"/>
              <a:gd name="f242" fmla="*/ f189 f55 1"/>
              <a:gd name="f243" fmla="*/ f190 f55 1"/>
              <a:gd name="f244" fmla="*/ f191 f55 1"/>
              <a:gd name="f245" fmla="*/ f192 f54 1"/>
              <a:gd name="f246" fmla="*/ f193 f55 1"/>
              <a:gd name="f247" fmla="*/ f194 f54 1"/>
              <a:gd name="f248" fmla="*/ f195 f55 1"/>
              <a:gd name="f249" fmla="*/ f196 f54 1"/>
              <a:gd name="f250" fmla="*/ f197 f55 1"/>
              <a:gd name="f251" fmla="*/ f198 f54 1"/>
              <a:gd name="f252" fmla="*/ f199 f55 1"/>
              <a:gd name="f253" fmla="*/ f200 f54 1"/>
              <a:gd name="f254" fmla="*/ f201 f55 1"/>
              <a:gd name="f255" fmla="*/ f202 f54 1"/>
              <a:gd name="f256" fmla="*/ f203 f55 1"/>
              <a:gd name="f257" fmla="*/ f204 f54 1"/>
              <a:gd name="f258" fmla="*/ f205 f55 1"/>
              <a:gd name="f259" fmla="*/ f206 f54 1"/>
              <a:gd name="f260" fmla="*/ f207 f55 1"/>
              <a:gd name="f261" fmla="*/ f208 f54 1"/>
              <a:gd name="f262" fmla="*/ f209 f55 1"/>
              <a:gd name="f263" fmla="*/ f210 f54 1"/>
              <a:gd name="f264" fmla="*/ f211 f55 1"/>
              <a:gd name="f265" fmla="*/ f212 f54 1"/>
              <a:gd name="f266" fmla="*/ f213 f55 1"/>
            </a:gdLst>
            <a:ahLst/>
            <a:cxnLst>
              <a:cxn ang="3cd4">
                <a:pos x="hc" y="t"/>
              </a:cxn>
              <a:cxn ang="0">
                <a:pos x="r" y="vc"/>
              </a:cxn>
              <a:cxn ang="cd4">
                <a:pos x="hc" y="b"/>
              </a:cxn>
              <a:cxn ang="cd2">
                <a:pos x="l" y="vc"/>
              </a:cxn>
              <a:cxn ang="f164">
                <a:pos x="f218" y="f219"/>
              </a:cxn>
              <a:cxn ang="f164">
                <a:pos x="f220" y="f221"/>
              </a:cxn>
              <a:cxn ang="f164">
                <a:pos x="f222" y="f223"/>
              </a:cxn>
              <a:cxn ang="f164">
                <a:pos x="f224" y="f225"/>
              </a:cxn>
              <a:cxn ang="f164">
                <a:pos x="f226" y="f227"/>
              </a:cxn>
              <a:cxn ang="f164">
                <a:pos x="f228" y="f229"/>
              </a:cxn>
              <a:cxn ang="f164">
                <a:pos x="f230" y="f231"/>
              </a:cxn>
              <a:cxn ang="f164">
                <a:pos x="f232" y="f233"/>
              </a:cxn>
              <a:cxn ang="f164">
                <a:pos x="f234" y="f235"/>
              </a:cxn>
              <a:cxn ang="f164">
                <a:pos x="f236" y="f237"/>
              </a:cxn>
              <a:cxn ang="f164">
                <a:pos x="f238" y="f239"/>
              </a:cxn>
              <a:cxn ang="f164">
                <a:pos x="f238" y="f240"/>
              </a:cxn>
              <a:cxn ang="f164">
                <a:pos x="f241" y="f242"/>
              </a:cxn>
              <a:cxn ang="f164">
                <a:pos x="f238" y="f243"/>
              </a:cxn>
              <a:cxn ang="f164">
                <a:pos x="f238" y="f244"/>
              </a:cxn>
              <a:cxn ang="f164">
                <a:pos x="f245" y="f246"/>
              </a:cxn>
              <a:cxn ang="f164">
                <a:pos x="f247" y="f248"/>
              </a:cxn>
              <a:cxn ang="f164">
                <a:pos x="f249" y="f250"/>
              </a:cxn>
              <a:cxn ang="f164">
                <a:pos x="f251" y="f252"/>
              </a:cxn>
              <a:cxn ang="f164">
                <a:pos x="f253" y="f254"/>
              </a:cxn>
              <a:cxn ang="f164">
                <a:pos x="f255" y="f256"/>
              </a:cxn>
              <a:cxn ang="f164">
                <a:pos x="f257" y="f258"/>
              </a:cxn>
              <a:cxn ang="f164">
                <a:pos x="f259" y="f260"/>
              </a:cxn>
              <a:cxn ang="f164">
                <a:pos x="f261" y="f262"/>
              </a:cxn>
              <a:cxn ang="f164">
                <a:pos x="f263" y="f264"/>
              </a:cxn>
              <a:cxn ang="f164">
                <a:pos x="f265" y="f266"/>
              </a:cxn>
              <a:cxn ang="f164">
                <a:pos x="f220" y="f219"/>
              </a:cxn>
              <a:cxn ang="f164">
                <a:pos x="f218" y="f219"/>
              </a:cxn>
            </a:cxnLst>
            <a:rect l="f214" t="f217" r="f215" b="f216"/>
            <a:pathLst>
              <a:path w="580" h="798">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6" y="f7"/>
                </a:lnTo>
                <a:lnTo>
                  <a:pt x="f5" y="f28"/>
                </a:lnTo>
                <a:lnTo>
                  <a:pt x="f26" y="f29"/>
                </a:lnTo>
                <a:lnTo>
                  <a:pt x="f26"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8" y="f5"/>
                </a:lnTo>
                <a:lnTo>
                  <a:pt x="f6" y="f5"/>
                </a:lnTo>
                <a:close/>
              </a:path>
            </a:pathLst>
          </a:custGeom>
          <a:gradFill>
            <a:gsLst>
              <a:gs pos="0">
                <a:srgbClr val="7CB444"/>
              </a:gs>
              <a:gs pos="100000">
                <a:srgbClr val="ACCF88"/>
              </a:gs>
            </a:gsLst>
            <a:lin ang="0"/>
          </a:gra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6" name="Freeform 9"/>
          <p:cNvSpPr/>
          <p:nvPr/>
        </p:nvSpPr>
        <p:spPr>
          <a:xfrm flipH="1">
            <a:off x="9901665" y="0"/>
            <a:ext cx="1514479" cy="942109"/>
          </a:xfrm>
          <a:custGeom>
            <a:avLst/>
            <a:gdLst>
              <a:gd name="f0" fmla="val 10800000"/>
              <a:gd name="f1" fmla="val 5400000"/>
              <a:gd name="f2" fmla="val 180"/>
              <a:gd name="f3" fmla="val w"/>
              <a:gd name="f4" fmla="val h"/>
              <a:gd name="f5" fmla="val 0"/>
              <a:gd name="f6" fmla="val 580"/>
              <a:gd name="f7" fmla="val 798"/>
              <a:gd name="f8" fmla="val 578"/>
              <a:gd name="f9" fmla="val 90"/>
              <a:gd name="f10" fmla="val 568"/>
              <a:gd name="f11" fmla="val 174"/>
              <a:gd name="f12" fmla="val 552"/>
              <a:gd name="f13" fmla="val 252"/>
              <a:gd name="f14" fmla="val 526"/>
              <a:gd name="f15" fmla="val 324"/>
              <a:gd name="f16" fmla="val 494"/>
              <a:gd name="f17" fmla="val 390"/>
              <a:gd name="f18" fmla="val 452"/>
              <a:gd name="f19" fmla="val 450"/>
              <a:gd name="f20" fmla="val 402"/>
              <a:gd name="f21" fmla="val 508"/>
              <a:gd name="f22" fmla="val 342"/>
              <a:gd name="f23" fmla="val 560"/>
              <a:gd name="f24" fmla="val 270"/>
              <a:gd name="f25" fmla="val 610"/>
              <a:gd name="f26" fmla="val 188"/>
              <a:gd name="f27" fmla="val 656"/>
              <a:gd name="f28" fmla="val 514"/>
              <a:gd name="f29" fmla="val 230"/>
              <a:gd name="f30" fmla="val 372"/>
              <a:gd name="f31" fmla="val 224"/>
              <a:gd name="f32" fmla="val 368"/>
              <a:gd name="f33" fmla="val 264"/>
              <a:gd name="f34" fmla="val 356"/>
              <a:gd name="f35" fmla="val 306"/>
              <a:gd name="f36" fmla="val 336"/>
              <a:gd name="f37" fmla="val 348"/>
              <a:gd name="f38" fmla="val 310"/>
              <a:gd name="f39" fmla="val 392"/>
              <a:gd name="f40" fmla="val 280"/>
              <a:gd name="f41" fmla="val 432"/>
              <a:gd name="f42" fmla="val 246"/>
              <a:gd name="f43" fmla="val 472"/>
              <a:gd name="f44" fmla="val 208"/>
              <a:gd name="f45" fmla="val 506"/>
              <a:gd name="f46" fmla="val 166"/>
              <a:gd name="f47" fmla="val 536"/>
              <a:gd name="f48" fmla="val 124"/>
              <a:gd name="f49" fmla="val 558"/>
              <a:gd name="f50" fmla="val 82"/>
              <a:gd name="f51" fmla="val 574"/>
              <a:gd name="f52" fmla="val 40"/>
              <a:gd name="f53" fmla="+- 0 0 -90"/>
              <a:gd name="f54" fmla="*/ f3 1 580"/>
              <a:gd name="f55" fmla="*/ f4 1 798"/>
              <a:gd name="f56" fmla="+- f7 0 f5"/>
              <a:gd name="f57" fmla="+- f6 0 f5"/>
              <a:gd name="f58" fmla="*/ f53 f0 1"/>
              <a:gd name="f59" fmla="*/ f57 1 580"/>
              <a:gd name="f60" fmla="*/ f56 1 798"/>
              <a:gd name="f61" fmla="*/ 580 f57 1"/>
              <a:gd name="f62" fmla="*/ 0 f56 1"/>
              <a:gd name="f63" fmla="*/ 578 f57 1"/>
              <a:gd name="f64" fmla="*/ 90 f56 1"/>
              <a:gd name="f65" fmla="*/ 568 f57 1"/>
              <a:gd name="f66" fmla="*/ 174 f56 1"/>
              <a:gd name="f67" fmla="*/ 552 f57 1"/>
              <a:gd name="f68" fmla="*/ 252 f56 1"/>
              <a:gd name="f69" fmla="*/ 526 f57 1"/>
              <a:gd name="f70" fmla="*/ 324 f56 1"/>
              <a:gd name="f71" fmla="*/ 494 f57 1"/>
              <a:gd name="f72" fmla="*/ 390 f56 1"/>
              <a:gd name="f73" fmla="*/ 452 f57 1"/>
              <a:gd name="f74" fmla="*/ 450 f56 1"/>
              <a:gd name="f75" fmla="*/ 402 f57 1"/>
              <a:gd name="f76" fmla="*/ 508 f56 1"/>
              <a:gd name="f77" fmla="*/ 342 f57 1"/>
              <a:gd name="f78" fmla="*/ 560 f56 1"/>
              <a:gd name="f79" fmla="*/ 270 f57 1"/>
              <a:gd name="f80" fmla="*/ 610 f56 1"/>
              <a:gd name="f81" fmla="*/ 188 f57 1"/>
              <a:gd name="f82" fmla="*/ 656 f56 1"/>
              <a:gd name="f83" fmla="*/ 798 f56 1"/>
              <a:gd name="f84" fmla="*/ 0 f57 1"/>
              <a:gd name="f85" fmla="*/ 514 f56 1"/>
              <a:gd name="f86" fmla="*/ 230 f56 1"/>
              <a:gd name="f87" fmla="*/ 372 f56 1"/>
              <a:gd name="f88" fmla="*/ 224 f57 1"/>
              <a:gd name="f89" fmla="*/ 368 f56 1"/>
              <a:gd name="f90" fmla="*/ 264 f57 1"/>
              <a:gd name="f91" fmla="*/ 356 f56 1"/>
              <a:gd name="f92" fmla="*/ 306 f57 1"/>
              <a:gd name="f93" fmla="*/ 336 f56 1"/>
              <a:gd name="f94" fmla="*/ 348 f57 1"/>
              <a:gd name="f95" fmla="*/ 310 f56 1"/>
              <a:gd name="f96" fmla="*/ 392 f57 1"/>
              <a:gd name="f97" fmla="*/ 280 f56 1"/>
              <a:gd name="f98" fmla="*/ 432 f57 1"/>
              <a:gd name="f99" fmla="*/ 246 f56 1"/>
              <a:gd name="f100" fmla="*/ 472 f57 1"/>
              <a:gd name="f101" fmla="*/ 208 f56 1"/>
              <a:gd name="f102" fmla="*/ 506 f57 1"/>
              <a:gd name="f103" fmla="*/ 166 f56 1"/>
              <a:gd name="f104" fmla="*/ 536 f57 1"/>
              <a:gd name="f105" fmla="*/ 124 f56 1"/>
              <a:gd name="f106" fmla="*/ 558 f57 1"/>
              <a:gd name="f107" fmla="*/ 82 f56 1"/>
              <a:gd name="f108" fmla="*/ 574 f57 1"/>
              <a:gd name="f109" fmla="*/ 40 f56 1"/>
              <a:gd name="f110" fmla="*/ f58 1 f2"/>
              <a:gd name="f111" fmla="*/ f61 1 580"/>
              <a:gd name="f112" fmla="*/ f62 1 798"/>
              <a:gd name="f113" fmla="*/ f63 1 580"/>
              <a:gd name="f114" fmla="*/ f64 1 798"/>
              <a:gd name="f115" fmla="*/ f65 1 580"/>
              <a:gd name="f116" fmla="*/ f66 1 798"/>
              <a:gd name="f117" fmla="*/ f67 1 580"/>
              <a:gd name="f118" fmla="*/ f68 1 798"/>
              <a:gd name="f119" fmla="*/ f69 1 580"/>
              <a:gd name="f120" fmla="*/ f70 1 798"/>
              <a:gd name="f121" fmla="*/ f71 1 580"/>
              <a:gd name="f122" fmla="*/ f72 1 798"/>
              <a:gd name="f123" fmla="*/ f73 1 580"/>
              <a:gd name="f124" fmla="*/ f74 1 798"/>
              <a:gd name="f125" fmla="*/ f75 1 580"/>
              <a:gd name="f126" fmla="*/ f76 1 798"/>
              <a:gd name="f127" fmla="*/ f77 1 580"/>
              <a:gd name="f128" fmla="*/ f78 1 798"/>
              <a:gd name="f129" fmla="*/ f79 1 580"/>
              <a:gd name="f130" fmla="*/ f80 1 798"/>
              <a:gd name="f131" fmla="*/ f81 1 580"/>
              <a:gd name="f132" fmla="*/ f82 1 798"/>
              <a:gd name="f133" fmla="*/ f83 1 798"/>
              <a:gd name="f134" fmla="*/ f84 1 580"/>
              <a:gd name="f135" fmla="*/ f85 1 798"/>
              <a:gd name="f136" fmla="*/ f86 1 798"/>
              <a:gd name="f137" fmla="*/ f87 1 798"/>
              <a:gd name="f138" fmla="*/ f88 1 580"/>
              <a:gd name="f139" fmla="*/ f89 1 798"/>
              <a:gd name="f140" fmla="*/ f90 1 580"/>
              <a:gd name="f141" fmla="*/ f91 1 798"/>
              <a:gd name="f142" fmla="*/ f92 1 580"/>
              <a:gd name="f143" fmla="*/ f93 1 798"/>
              <a:gd name="f144" fmla="*/ f94 1 580"/>
              <a:gd name="f145" fmla="*/ f95 1 798"/>
              <a:gd name="f146" fmla="*/ f96 1 580"/>
              <a:gd name="f147" fmla="*/ f97 1 798"/>
              <a:gd name="f148" fmla="*/ f98 1 580"/>
              <a:gd name="f149" fmla="*/ f99 1 798"/>
              <a:gd name="f150" fmla="*/ f100 1 580"/>
              <a:gd name="f151" fmla="*/ f101 1 798"/>
              <a:gd name="f152" fmla="*/ f102 1 580"/>
              <a:gd name="f153" fmla="*/ f103 1 798"/>
              <a:gd name="f154" fmla="*/ f104 1 580"/>
              <a:gd name="f155" fmla="*/ f105 1 798"/>
              <a:gd name="f156" fmla="*/ f106 1 580"/>
              <a:gd name="f157" fmla="*/ f107 1 798"/>
              <a:gd name="f158" fmla="*/ f108 1 580"/>
              <a:gd name="f159" fmla="*/ f109 1 798"/>
              <a:gd name="f160" fmla="*/ 0 1 f59"/>
              <a:gd name="f161" fmla="*/ f6 1 f59"/>
              <a:gd name="f162" fmla="*/ 0 1 f60"/>
              <a:gd name="f163" fmla="*/ f7 1 f60"/>
              <a:gd name="f164" fmla="+- f110 0 f1"/>
              <a:gd name="f165" fmla="*/ f111 1 f59"/>
              <a:gd name="f166" fmla="*/ f112 1 f60"/>
              <a:gd name="f167" fmla="*/ f113 1 f59"/>
              <a:gd name="f168" fmla="*/ f114 1 f60"/>
              <a:gd name="f169" fmla="*/ f115 1 f59"/>
              <a:gd name="f170" fmla="*/ f116 1 f60"/>
              <a:gd name="f171" fmla="*/ f117 1 f59"/>
              <a:gd name="f172" fmla="*/ f118 1 f60"/>
              <a:gd name="f173" fmla="*/ f119 1 f59"/>
              <a:gd name="f174" fmla="*/ f120 1 f60"/>
              <a:gd name="f175" fmla="*/ f121 1 f59"/>
              <a:gd name="f176" fmla="*/ f122 1 f60"/>
              <a:gd name="f177" fmla="*/ f123 1 f59"/>
              <a:gd name="f178" fmla="*/ f124 1 f60"/>
              <a:gd name="f179" fmla="*/ f125 1 f59"/>
              <a:gd name="f180" fmla="*/ f126 1 f60"/>
              <a:gd name="f181" fmla="*/ f127 1 f59"/>
              <a:gd name="f182" fmla="*/ f128 1 f60"/>
              <a:gd name="f183" fmla="*/ f129 1 f59"/>
              <a:gd name="f184" fmla="*/ f130 1 f60"/>
              <a:gd name="f185" fmla="*/ f131 1 f59"/>
              <a:gd name="f186" fmla="*/ f132 1 f60"/>
              <a:gd name="f187" fmla="*/ f133 1 f60"/>
              <a:gd name="f188" fmla="*/ f134 1 f59"/>
              <a:gd name="f189" fmla="*/ f135 1 f60"/>
              <a:gd name="f190" fmla="*/ f136 1 f60"/>
              <a:gd name="f191" fmla="*/ f137 1 f60"/>
              <a:gd name="f192" fmla="*/ f138 1 f59"/>
              <a:gd name="f193" fmla="*/ f139 1 f60"/>
              <a:gd name="f194" fmla="*/ f140 1 f59"/>
              <a:gd name="f195" fmla="*/ f141 1 f60"/>
              <a:gd name="f196" fmla="*/ f142 1 f59"/>
              <a:gd name="f197" fmla="*/ f143 1 f60"/>
              <a:gd name="f198" fmla="*/ f144 1 f59"/>
              <a:gd name="f199" fmla="*/ f145 1 f60"/>
              <a:gd name="f200" fmla="*/ f146 1 f59"/>
              <a:gd name="f201" fmla="*/ f147 1 f60"/>
              <a:gd name="f202" fmla="*/ f148 1 f59"/>
              <a:gd name="f203" fmla="*/ f149 1 f60"/>
              <a:gd name="f204" fmla="*/ f150 1 f59"/>
              <a:gd name="f205" fmla="*/ f151 1 f60"/>
              <a:gd name="f206" fmla="*/ f152 1 f59"/>
              <a:gd name="f207" fmla="*/ f153 1 f60"/>
              <a:gd name="f208" fmla="*/ f154 1 f59"/>
              <a:gd name="f209" fmla="*/ f155 1 f60"/>
              <a:gd name="f210" fmla="*/ f156 1 f59"/>
              <a:gd name="f211" fmla="*/ f157 1 f60"/>
              <a:gd name="f212" fmla="*/ f158 1 f59"/>
              <a:gd name="f213" fmla="*/ f159 1 f60"/>
              <a:gd name="f214" fmla="*/ f160 f54 1"/>
              <a:gd name="f215" fmla="*/ f161 f54 1"/>
              <a:gd name="f216" fmla="*/ f163 f55 1"/>
              <a:gd name="f217" fmla="*/ f162 f55 1"/>
              <a:gd name="f218" fmla="*/ f165 f54 1"/>
              <a:gd name="f219" fmla="*/ f166 f55 1"/>
              <a:gd name="f220" fmla="*/ f167 f54 1"/>
              <a:gd name="f221" fmla="*/ f168 f55 1"/>
              <a:gd name="f222" fmla="*/ f169 f54 1"/>
              <a:gd name="f223" fmla="*/ f170 f55 1"/>
              <a:gd name="f224" fmla="*/ f171 f54 1"/>
              <a:gd name="f225" fmla="*/ f172 f55 1"/>
              <a:gd name="f226" fmla="*/ f173 f54 1"/>
              <a:gd name="f227" fmla="*/ f174 f55 1"/>
              <a:gd name="f228" fmla="*/ f175 f54 1"/>
              <a:gd name="f229" fmla="*/ f176 f55 1"/>
              <a:gd name="f230" fmla="*/ f177 f54 1"/>
              <a:gd name="f231" fmla="*/ f178 f55 1"/>
              <a:gd name="f232" fmla="*/ f179 f54 1"/>
              <a:gd name="f233" fmla="*/ f180 f55 1"/>
              <a:gd name="f234" fmla="*/ f181 f54 1"/>
              <a:gd name="f235" fmla="*/ f182 f55 1"/>
              <a:gd name="f236" fmla="*/ f183 f54 1"/>
              <a:gd name="f237" fmla="*/ f184 f55 1"/>
              <a:gd name="f238" fmla="*/ f185 f54 1"/>
              <a:gd name="f239" fmla="*/ f186 f55 1"/>
              <a:gd name="f240" fmla="*/ f187 f55 1"/>
              <a:gd name="f241" fmla="*/ f188 f54 1"/>
              <a:gd name="f242" fmla="*/ f189 f55 1"/>
              <a:gd name="f243" fmla="*/ f190 f55 1"/>
              <a:gd name="f244" fmla="*/ f191 f55 1"/>
              <a:gd name="f245" fmla="*/ f192 f54 1"/>
              <a:gd name="f246" fmla="*/ f193 f55 1"/>
              <a:gd name="f247" fmla="*/ f194 f54 1"/>
              <a:gd name="f248" fmla="*/ f195 f55 1"/>
              <a:gd name="f249" fmla="*/ f196 f54 1"/>
              <a:gd name="f250" fmla="*/ f197 f55 1"/>
              <a:gd name="f251" fmla="*/ f198 f54 1"/>
              <a:gd name="f252" fmla="*/ f199 f55 1"/>
              <a:gd name="f253" fmla="*/ f200 f54 1"/>
              <a:gd name="f254" fmla="*/ f201 f55 1"/>
              <a:gd name="f255" fmla="*/ f202 f54 1"/>
              <a:gd name="f256" fmla="*/ f203 f55 1"/>
              <a:gd name="f257" fmla="*/ f204 f54 1"/>
              <a:gd name="f258" fmla="*/ f205 f55 1"/>
              <a:gd name="f259" fmla="*/ f206 f54 1"/>
              <a:gd name="f260" fmla="*/ f207 f55 1"/>
              <a:gd name="f261" fmla="*/ f208 f54 1"/>
              <a:gd name="f262" fmla="*/ f209 f55 1"/>
              <a:gd name="f263" fmla="*/ f210 f54 1"/>
              <a:gd name="f264" fmla="*/ f211 f55 1"/>
              <a:gd name="f265" fmla="*/ f212 f54 1"/>
              <a:gd name="f266" fmla="*/ f213 f55 1"/>
            </a:gdLst>
            <a:ahLst/>
            <a:cxnLst>
              <a:cxn ang="3cd4">
                <a:pos x="hc" y="t"/>
              </a:cxn>
              <a:cxn ang="0">
                <a:pos x="r" y="vc"/>
              </a:cxn>
              <a:cxn ang="cd4">
                <a:pos x="hc" y="b"/>
              </a:cxn>
              <a:cxn ang="cd2">
                <a:pos x="l" y="vc"/>
              </a:cxn>
              <a:cxn ang="f164">
                <a:pos x="f218" y="f219"/>
              </a:cxn>
              <a:cxn ang="f164">
                <a:pos x="f220" y="f221"/>
              </a:cxn>
              <a:cxn ang="f164">
                <a:pos x="f222" y="f223"/>
              </a:cxn>
              <a:cxn ang="f164">
                <a:pos x="f224" y="f225"/>
              </a:cxn>
              <a:cxn ang="f164">
                <a:pos x="f226" y="f227"/>
              </a:cxn>
              <a:cxn ang="f164">
                <a:pos x="f228" y="f229"/>
              </a:cxn>
              <a:cxn ang="f164">
                <a:pos x="f230" y="f231"/>
              </a:cxn>
              <a:cxn ang="f164">
                <a:pos x="f232" y="f233"/>
              </a:cxn>
              <a:cxn ang="f164">
                <a:pos x="f234" y="f235"/>
              </a:cxn>
              <a:cxn ang="f164">
                <a:pos x="f236" y="f237"/>
              </a:cxn>
              <a:cxn ang="f164">
                <a:pos x="f238" y="f239"/>
              </a:cxn>
              <a:cxn ang="f164">
                <a:pos x="f238" y="f240"/>
              </a:cxn>
              <a:cxn ang="f164">
                <a:pos x="f241" y="f242"/>
              </a:cxn>
              <a:cxn ang="f164">
                <a:pos x="f238" y="f243"/>
              </a:cxn>
              <a:cxn ang="f164">
                <a:pos x="f238" y="f244"/>
              </a:cxn>
              <a:cxn ang="f164">
                <a:pos x="f245" y="f246"/>
              </a:cxn>
              <a:cxn ang="f164">
                <a:pos x="f247" y="f248"/>
              </a:cxn>
              <a:cxn ang="f164">
                <a:pos x="f249" y="f250"/>
              </a:cxn>
              <a:cxn ang="f164">
                <a:pos x="f251" y="f252"/>
              </a:cxn>
              <a:cxn ang="f164">
                <a:pos x="f253" y="f254"/>
              </a:cxn>
              <a:cxn ang="f164">
                <a:pos x="f255" y="f256"/>
              </a:cxn>
              <a:cxn ang="f164">
                <a:pos x="f257" y="f258"/>
              </a:cxn>
              <a:cxn ang="f164">
                <a:pos x="f259" y="f260"/>
              </a:cxn>
              <a:cxn ang="f164">
                <a:pos x="f261" y="f262"/>
              </a:cxn>
              <a:cxn ang="f164">
                <a:pos x="f263" y="f264"/>
              </a:cxn>
              <a:cxn ang="f164">
                <a:pos x="f265" y="f266"/>
              </a:cxn>
              <a:cxn ang="f164">
                <a:pos x="f220" y="f219"/>
              </a:cxn>
              <a:cxn ang="f164">
                <a:pos x="f218" y="f219"/>
              </a:cxn>
            </a:cxnLst>
            <a:rect l="f214" t="f217" r="f215" b="f216"/>
            <a:pathLst>
              <a:path w="580" h="798">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6" y="f7"/>
                </a:lnTo>
                <a:lnTo>
                  <a:pt x="f5" y="f28"/>
                </a:lnTo>
                <a:lnTo>
                  <a:pt x="f26" y="f29"/>
                </a:lnTo>
                <a:lnTo>
                  <a:pt x="f26"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8" y="f5"/>
                </a:lnTo>
                <a:lnTo>
                  <a:pt x="f6" y="f5"/>
                </a:lnTo>
                <a:close/>
              </a:path>
            </a:pathLst>
          </a:custGeom>
          <a:gradFill>
            <a:gsLst>
              <a:gs pos="0">
                <a:srgbClr val="6A9EB0"/>
              </a:gs>
              <a:gs pos="100000">
                <a:srgbClr val="D0E0E6"/>
              </a:gs>
            </a:gsLst>
            <a:lin ang="0"/>
          </a:gra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7" name="Rectangle 16"/>
          <p:cNvSpPr/>
          <p:nvPr/>
        </p:nvSpPr>
        <p:spPr>
          <a:xfrm>
            <a:off x="443345" y="789710"/>
            <a:ext cx="10460182" cy="2185214"/>
          </a:xfrm>
          <a:prstGeom prst="rect">
            <a:avLst/>
          </a:prstGeom>
        </p:spPr>
        <p:txBody>
          <a:bodyPr wrap="square">
            <a:spAutoFit/>
          </a:bodyPr>
          <a:lstStyle/>
          <a:p>
            <a:pPr algn="ctr"/>
            <a:endParaRPr lang="fr-FR" sz="3200" dirty="0" smtClean="0">
              <a:solidFill>
                <a:srgbClr val="C00000"/>
              </a:solidFill>
              <a:latin typeface="Traditional Arabic" pitchFamily="18" charset="-78"/>
              <a:cs typeface="Traditional Arabic" pitchFamily="18" charset="-78"/>
            </a:endParaRPr>
          </a:p>
          <a:p>
            <a:pPr algn="ctr"/>
            <a:r>
              <a:rPr lang="ar-DZ" sz="2400" dirty="0" smtClean="0">
                <a:latin typeface="Traditional Arabic" pitchFamily="18" charset="-78"/>
                <a:cs typeface="Traditional Arabic" pitchFamily="18" charset="-78"/>
              </a:rPr>
              <a:t> </a:t>
            </a:r>
            <a:r>
              <a:rPr lang="ar-DZ" sz="2000" b="1" dirty="0" smtClean="0">
                <a:latin typeface="Traditional Arabic" pitchFamily="18" charset="-78"/>
                <a:cs typeface="Traditional Arabic" pitchFamily="18" charset="-78"/>
              </a:rPr>
              <a:t>الثقافة التي تتمتع بثقافة ذات  غموض مرتفع حيث تسعى المنظمات فيها الى تحديد القواعد والإجراءات وزيادتها ما استطاعت للموظفين والمدراء لتجنب اتخاذ القرارات اما في المنظمات </a:t>
            </a:r>
            <a:r>
              <a:rPr lang="ar-DZ" sz="2000" b="1" dirty="0" smtClean="0">
                <a:latin typeface="Traditional Arabic" pitchFamily="18" charset="-78"/>
                <a:cs typeface="Traditional Arabic" pitchFamily="18" charset="-78"/>
              </a:rPr>
              <a:t>التي لها </a:t>
            </a:r>
            <a:r>
              <a:rPr lang="ar-DZ" sz="2000" b="1" dirty="0" smtClean="0">
                <a:latin typeface="Traditional Arabic" pitchFamily="18" charset="-78"/>
                <a:cs typeface="Traditional Arabic" pitchFamily="18" charset="-78"/>
              </a:rPr>
              <a:t>ثقافة  ذات درجة تجنب الغموض المنخفض إذا انها تتقبل الغموض والشك وتدع اتخاذ القرارات بين موظفيها كما تنتشر ثقافة المغامرة والمخاطرة وحتى في بعض الأحيان ترى في المخاطرة مصدر </a:t>
            </a:r>
            <a:r>
              <a:rPr lang="ar-DZ" sz="2000" b="1" dirty="0" smtClean="0">
                <a:latin typeface="Traditional Arabic" pitchFamily="18" charset="-78"/>
                <a:cs typeface="Traditional Arabic" pitchFamily="18" charset="-78"/>
              </a:rPr>
              <a:t>للتفوق </a:t>
            </a:r>
            <a:r>
              <a:rPr lang="ar-DZ" sz="2000" b="1" dirty="0" smtClean="0">
                <a:latin typeface="Traditional Arabic" pitchFamily="18" charset="-78"/>
                <a:cs typeface="Traditional Arabic" pitchFamily="18" charset="-78"/>
              </a:rPr>
              <a:t>لأخذ الفرص في إطار المنافسة مع المنظمات  وحسب هذا التصنيف تعتبر اليونان ,البرتغال, الأوروجواي, في بلجيكا ,روسيا ,</a:t>
            </a:r>
            <a:r>
              <a:rPr lang="ar-DZ" sz="2000" b="1" dirty="0" smtClean="0">
                <a:latin typeface="Traditional Arabic" pitchFamily="18" charset="-78"/>
                <a:cs typeface="Traditional Arabic" pitchFamily="18" charset="-78"/>
              </a:rPr>
              <a:t>واليابان </a:t>
            </a:r>
            <a:r>
              <a:rPr lang="ar-DZ" sz="2000" b="1" dirty="0" smtClean="0">
                <a:latin typeface="Traditional Arabic" pitchFamily="18" charset="-78"/>
                <a:cs typeface="Traditional Arabic" pitchFamily="18" charset="-78"/>
              </a:rPr>
              <a:t>ذات ثقافة تجنب الغموض مرتفع على عكس ثقافات أخرى مثل سنغافورة – الدانمارك، السويد، فيتنام، الصين وكندا، و م أ</a:t>
            </a:r>
            <a:r>
              <a:rPr lang="ar-DZ" sz="2000" dirty="0" smtClean="0">
                <a:latin typeface="Traditional Arabic" pitchFamily="18" charset="-78"/>
                <a:cs typeface="Traditional Arabic" pitchFamily="18" charset="-78"/>
              </a:rPr>
              <a:t>.</a:t>
            </a:r>
            <a:endParaRPr lang="fr-FR" sz="2400" dirty="0" smtClean="0">
              <a:latin typeface="Traditional Arabic" pitchFamily="18" charset="-78"/>
              <a:cs typeface="Traditional Arabic" pitchFamily="18" charset="-78"/>
            </a:endParaRPr>
          </a:p>
        </p:txBody>
      </p:sp>
      <p:sp>
        <p:nvSpPr>
          <p:cNvPr id="26" name="ZoneTexte 25"/>
          <p:cNvSpPr txBox="1"/>
          <p:nvPr/>
        </p:nvSpPr>
        <p:spPr>
          <a:xfrm>
            <a:off x="2895600" y="318654"/>
            <a:ext cx="5334000" cy="523220"/>
          </a:xfrm>
          <a:prstGeom prst="rect">
            <a:avLst/>
          </a:prstGeom>
          <a:noFill/>
        </p:spPr>
        <p:txBody>
          <a:bodyPr wrap="square" rtlCol="0">
            <a:spAutoFit/>
          </a:bodyPr>
          <a:lstStyle/>
          <a:p>
            <a:pPr algn="ctr"/>
            <a:r>
              <a:rPr lang="ar-DZ" sz="2800" b="1" dirty="0" smtClean="0">
                <a:solidFill>
                  <a:srgbClr val="C00000"/>
                </a:solidFill>
                <a:latin typeface="Traditional Arabic" pitchFamily="18" charset="-78"/>
                <a:cs typeface="Traditional Arabic" pitchFamily="18" charset="-78"/>
              </a:rPr>
              <a:t>تجنب الغموض المرتفع/ المنخفض</a:t>
            </a:r>
            <a:endParaRPr lang="fr-FR" sz="2800" dirty="0">
              <a:solidFill>
                <a:srgbClr val="C00000"/>
              </a:solidFill>
              <a:latin typeface="Traditional Arabic" pitchFamily="18" charset="-78"/>
              <a:cs typeface="Traditional Arabic" pitchFamily="18" charset="-78"/>
            </a:endParaRPr>
          </a:p>
        </p:txBody>
      </p:sp>
      <p:grpSp>
        <p:nvGrpSpPr>
          <p:cNvPr id="27" name="Group 10"/>
          <p:cNvGrpSpPr/>
          <p:nvPr/>
        </p:nvGrpSpPr>
        <p:grpSpPr>
          <a:xfrm>
            <a:off x="1828798" y="3034147"/>
            <a:ext cx="8049491" cy="872836"/>
            <a:chOff x="3092363" y="1458358"/>
            <a:chExt cx="2998793" cy="1398574"/>
          </a:xfrm>
        </p:grpSpPr>
        <p:grpSp>
          <p:nvGrpSpPr>
            <p:cNvPr id="28" name="Group 11"/>
            <p:cNvGrpSpPr/>
            <p:nvPr/>
          </p:nvGrpSpPr>
          <p:grpSpPr>
            <a:xfrm>
              <a:off x="3092363" y="1583109"/>
              <a:ext cx="2998793" cy="1273823"/>
              <a:chOff x="3092363" y="1583109"/>
              <a:chExt cx="2998793" cy="1273823"/>
            </a:xfrm>
          </p:grpSpPr>
          <p:sp>
            <p:nvSpPr>
              <p:cNvPr id="32" name="Oval 12"/>
              <p:cNvSpPr/>
              <p:nvPr/>
            </p:nvSpPr>
            <p:spPr>
              <a:xfrm>
                <a:off x="3125062" y="1623892"/>
                <a:ext cx="2966094" cy="12330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CB444"/>
                  </a:gs>
                  <a:gs pos="100000">
                    <a:srgbClr val="3C5821"/>
                  </a:gs>
                </a:gsLst>
                <a:lin ang="27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33" name="Oval 13"/>
              <p:cNvSpPr/>
              <p:nvPr/>
            </p:nvSpPr>
            <p:spPr>
              <a:xfrm>
                <a:off x="3092363" y="1583109"/>
                <a:ext cx="2966094" cy="12330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C5DEAC"/>
                  </a:gs>
                  <a:gs pos="100000">
                    <a:srgbClr val="7CB444"/>
                  </a:gs>
                </a:gsLst>
                <a:lin ang="27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sp>
          <p:nvSpPr>
            <p:cNvPr id="29" name="Oval 14"/>
            <p:cNvSpPr/>
            <p:nvPr/>
          </p:nvSpPr>
          <p:spPr>
            <a:xfrm>
              <a:off x="3233656" y="1458358"/>
              <a:ext cx="2684458" cy="117125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184453"/>
                </a:gs>
                <a:gs pos="100000">
                  <a:srgbClr val="3492B4"/>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30" name="Oval 15"/>
            <p:cNvSpPr/>
            <p:nvPr/>
          </p:nvSpPr>
          <p:spPr>
            <a:xfrm>
              <a:off x="3268577" y="1465289"/>
              <a:ext cx="2619371" cy="11421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492B4">
                    <a:alpha val="0"/>
                  </a:srgbClr>
                </a:gs>
                <a:gs pos="100000">
                  <a:srgbClr val="B8D9E5"/>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31" name="Oval 16"/>
            <p:cNvSpPr/>
            <p:nvPr/>
          </p:nvSpPr>
          <p:spPr>
            <a:xfrm>
              <a:off x="3295570" y="1476381"/>
              <a:ext cx="2492370" cy="10672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29748F"/>
                </a:gs>
                <a:gs pos="100000">
                  <a:srgbClr val="3492B4">
                    <a:alpha val="48000"/>
                  </a:srgbClr>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sp>
        <p:nvSpPr>
          <p:cNvPr id="34" name="Freeform 7"/>
          <p:cNvSpPr/>
          <p:nvPr/>
        </p:nvSpPr>
        <p:spPr>
          <a:xfrm>
            <a:off x="290945" y="3034206"/>
            <a:ext cx="1551709" cy="858922"/>
          </a:xfrm>
          <a:custGeom>
            <a:avLst/>
            <a:gdLst>
              <a:gd name="f0" fmla="val 10800000"/>
              <a:gd name="f1" fmla="val 5400000"/>
              <a:gd name="f2" fmla="val 180"/>
              <a:gd name="f3" fmla="val w"/>
              <a:gd name="f4" fmla="val h"/>
              <a:gd name="f5" fmla="val 0"/>
              <a:gd name="f6" fmla="val 580"/>
              <a:gd name="f7" fmla="val 798"/>
              <a:gd name="f8" fmla="val 578"/>
              <a:gd name="f9" fmla="val 90"/>
              <a:gd name="f10" fmla="val 568"/>
              <a:gd name="f11" fmla="val 174"/>
              <a:gd name="f12" fmla="val 552"/>
              <a:gd name="f13" fmla="val 252"/>
              <a:gd name="f14" fmla="val 526"/>
              <a:gd name="f15" fmla="val 324"/>
              <a:gd name="f16" fmla="val 494"/>
              <a:gd name="f17" fmla="val 390"/>
              <a:gd name="f18" fmla="val 452"/>
              <a:gd name="f19" fmla="val 450"/>
              <a:gd name="f20" fmla="val 402"/>
              <a:gd name="f21" fmla="val 508"/>
              <a:gd name="f22" fmla="val 342"/>
              <a:gd name="f23" fmla="val 560"/>
              <a:gd name="f24" fmla="val 270"/>
              <a:gd name="f25" fmla="val 610"/>
              <a:gd name="f26" fmla="val 188"/>
              <a:gd name="f27" fmla="val 656"/>
              <a:gd name="f28" fmla="val 514"/>
              <a:gd name="f29" fmla="val 230"/>
              <a:gd name="f30" fmla="val 372"/>
              <a:gd name="f31" fmla="val 224"/>
              <a:gd name="f32" fmla="val 368"/>
              <a:gd name="f33" fmla="val 264"/>
              <a:gd name="f34" fmla="val 356"/>
              <a:gd name="f35" fmla="val 306"/>
              <a:gd name="f36" fmla="val 336"/>
              <a:gd name="f37" fmla="val 348"/>
              <a:gd name="f38" fmla="val 310"/>
              <a:gd name="f39" fmla="val 392"/>
              <a:gd name="f40" fmla="val 280"/>
              <a:gd name="f41" fmla="val 432"/>
              <a:gd name="f42" fmla="val 246"/>
              <a:gd name="f43" fmla="val 472"/>
              <a:gd name="f44" fmla="val 208"/>
              <a:gd name="f45" fmla="val 506"/>
              <a:gd name="f46" fmla="val 166"/>
              <a:gd name="f47" fmla="val 536"/>
              <a:gd name="f48" fmla="val 124"/>
              <a:gd name="f49" fmla="val 558"/>
              <a:gd name="f50" fmla="val 82"/>
              <a:gd name="f51" fmla="val 574"/>
              <a:gd name="f52" fmla="val 40"/>
              <a:gd name="f53" fmla="+- 0 0 -90"/>
              <a:gd name="f54" fmla="*/ f3 1 580"/>
              <a:gd name="f55" fmla="*/ f4 1 798"/>
              <a:gd name="f56" fmla="+- f7 0 f5"/>
              <a:gd name="f57" fmla="+- f6 0 f5"/>
              <a:gd name="f58" fmla="*/ f53 f0 1"/>
              <a:gd name="f59" fmla="*/ f57 1 580"/>
              <a:gd name="f60" fmla="*/ f56 1 798"/>
              <a:gd name="f61" fmla="*/ 580 f57 1"/>
              <a:gd name="f62" fmla="*/ 0 f56 1"/>
              <a:gd name="f63" fmla="*/ 578 f57 1"/>
              <a:gd name="f64" fmla="*/ 90 f56 1"/>
              <a:gd name="f65" fmla="*/ 568 f57 1"/>
              <a:gd name="f66" fmla="*/ 174 f56 1"/>
              <a:gd name="f67" fmla="*/ 552 f57 1"/>
              <a:gd name="f68" fmla="*/ 252 f56 1"/>
              <a:gd name="f69" fmla="*/ 526 f57 1"/>
              <a:gd name="f70" fmla="*/ 324 f56 1"/>
              <a:gd name="f71" fmla="*/ 494 f57 1"/>
              <a:gd name="f72" fmla="*/ 390 f56 1"/>
              <a:gd name="f73" fmla="*/ 452 f57 1"/>
              <a:gd name="f74" fmla="*/ 450 f56 1"/>
              <a:gd name="f75" fmla="*/ 402 f57 1"/>
              <a:gd name="f76" fmla="*/ 508 f56 1"/>
              <a:gd name="f77" fmla="*/ 342 f57 1"/>
              <a:gd name="f78" fmla="*/ 560 f56 1"/>
              <a:gd name="f79" fmla="*/ 270 f57 1"/>
              <a:gd name="f80" fmla="*/ 610 f56 1"/>
              <a:gd name="f81" fmla="*/ 188 f57 1"/>
              <a:gd name="f82" fmla="*/ 656 f56 1"/>
              <a:gd name="f83" fmla="*/ 798 f56 1"/>
              <a:gd name="f84" fmla="*/ 0 f57 1"/>
              <a:gd name="f85" fmla="*/ 514 f56 1"/>
              <a:gd name="f86" fmla="*/ 230 f56 1"/>
              <a:gd name="f87" fmla="*/ 372 f56 1"/>
              <a:gd name="f88" fmla="*/ 224 f57 1"/>
              <a:gd name="f89" fmla="*/ 368 f56 1"/>
              <a:gd name="f90" fmla="*/ 264 f57 1"/>
              <a:gd name="f91" fmla="*/ 356 f56 1"/>
              <a:gd name="f92" fmla="*/ 306 f57 1"/>
              <a:gd name="f93" fmla="*/ 336 f56 1"/>
              <a:gd name="f94" fmla="*/ 348 f57 1"/>
              <a:gd name="f95" fmla="*/ 310 f56 1"/>
              <a:gd name="f96" fmla="*/ 392 f57 1"/>
              <a:gd name="f97" fmla="*/ 280 f56 1"/>
              <a:gd name="f98" fmla="*/ 432 f57 1"/>
              <a:gd name="f99" fmla="*/ 246 f56 1"/>
              <a:gd name="f100" fmla="*/ 472 f57 1"/>
              <a:gd name="f101" fmla="*/ 208 f56 1"/>
              <a:gd name="f102" fmla="*/ 506 f57 1"/>
              <a:gd name="f103" fmla="*/ 166 f56 1"/>
              <a:gd name="f104" fmla="*/ 536 f57 1"/>
              <a:gd name="f105" fmla="*/ 124 f56 1"/>
              <a:gd name="f106" fmla="*/ 558 f57 1"/>
              <a:gd name="f107" fmla="*/ 82 f56 1"/>
              <a:gd name="f108" fmla="*/ 574 f57 1"/>
              <a:gd name="f109" fmla="*/ 40 f56 1"/>
              <a:gd name="f110" fmla="*/ f58 1 f2"/>
              <a:gd name="f111" fmla="*/ f61 1 580"/>
              <a:gd name="f112" fmla="*/ f62 1 798"/>
              <a:gd name="f113" fmla="*/ f63 1 580"/>
              <a:gd name="f114" fmla="*/ f64 1 798"/>
              <a:gd name="f115" fmla="*/ f65 1 580"/>
              <a:gd name="f116" fmla="*/ f66 1 798"/>
              <a:gd name="f117" fmla="*/ f67 1 580"/>
              <a:gd name="f118" fmla="*/ f68 1 798"/>
              <a:gd name="f119" fmla="*/ f69 1 580"/>
              <a:gd name="f120" fmla="*/ f70 1 798"/>
              <a:gd name="f121" fmla="*/ f71 1 580"/>
              <a:gd name="f122" fmla="*/ f72 1 798"/>
              <a:gd name="f123" fmla="*/ f73 1 580"/>
              <a:gd name="f124" fmla="*/ f74 1 798"/>
              <a:gd name="f125" fmla="*/ f75 1 580"/>
              <a:gd name="f126" fmla="*/ f76 1 798"/>
              <a:gd name="f127" fmla="*/ f77 1 580"/>
              <a:gd name="f128" fmla="*/ f78 1 798"/>
              <a:gd name="f129" fmla="*/ f79 1 580"/>
              <a:gd name="f130" fmla="*/ f80 1 798"/>
              <a:gd name="f131" fmla="*/ f81 1 580"/>
              <a:gd name="f132" fmla="*/ f82 1 798"/>
              <a:gd name="f133" fmla="*/ f83 1 798"/>
              <a:gd name="f134" fmla="*/ f84 1 580"/>
              <a:gd name="f135" fmla="*/ f85 1 798"/>
              <a:gd name="f136" fmla="*/ f86 1 798"/>
              <a:gd name="f137" fmla="*/ f87 1 798"/>
              <a:gd name="f138" fmla="*/ f88 1 580"/>
              <a:gd name="f139" fmla="*/ f89 1 798"/>
              <a:gd name="f140" fmla="*/ f90 1 580"/>
              <a:gd name="f141" fmla="*/ f91 1 798"/>
              <a:gd name="f142" fmla="*/ f92 1 580"/>
              <a:gd name="f143" fmla="*/ f93 1 798"/>
              <a:gd name="f144" fmla="*/ f94 1 580"/>
              <a:gd name="f145" fmla="*/ f95 1 798"/>
              <a:gd name="f146" fmla="*/ f96 1 580"/>
              <a:gd name="f147" fmla="*/ f97 1 798"/>
              <a:gd name="f148" fmla="*/ f98 1 580"/>
              <a:gd name="f149" fmla="*/ f99 1 798"/>
              <a:gd name="f150" fmla="*/ f100 1 580"/>
              <a:gd name="f151" fmla="*/ f101 1 798"/>
              <a:gd name="f152" fmla="*/ f102 1 580"/>
              <a:gd name="f153" fmla="*/ f103 1 798"/>
              <a:gd name="f154" fmla="*/ f104 1 580"/>
              <a:gd name="f155" fmla="*/ f105 1 798"/>
              <a:gd name="f156" fmla="*/ f106 1 580"/>
              <a:gd name="f157" fmla="*/ f107 1 798"/>
              <a:gd name="f158" fmla="*/ f108 1 580"/>
              <a:gd name="f159" fmla="*/ f109 1 798"/>
              <a:gd name="f160" fmla="*/ 0 1 f59"/>
              <a:gd name="f161" fmla="*/ f6 1 f59"/>
              <a:gd name="f162" fmla="*/ 0 1 f60"/>
              <a:gd name="f163" fmla="*/ f7 1 f60"/>
              <a:gd name="f164" fmla="+- f110 0 f1"/>
              <a:gd name="f165" fmla="*/ f111 1 f59"/>
              <a:gd name="f166" fmla="*/ f112 1 f60"/>
              <a:gd name="f167" fmla="*/ f113 1 f59"/>
              <a:gd name="f168" fmla="*/ f114 1 f60"/>
              <a:gd name="f169" fmla="*/ f115 1 f59"/>
              <a:gd name="f170" fmla="*/ f116 1 f60"/>
              <a:gd name="f171" fmla="*/ f117 1 f59"/>
              <a:gd name="f172" fmla="*/ f118 1 f60"/>
              <a:gd name="f173" fmla="*/ f119 1 f59"/>
              <a:gd name="f174" fmla="*/ f120 1 f60"/>
              <a:gd name="f175" fmla="*/ f121 1 f59"/>
              <a:gd name="f176" fmla="*/ f122 1 f60"/>
              <a:gd name="f177" fmla="*/ f123 1 f59"/>
              <a:gd name="f178" fmla="*/ f124 1 f60"/>
              <a:gd name="f179" fmla="*/ f125 1 f59"/>
              <a:gd name="f180" fmla="*/ f126 1 f60"/>
              <a:gd name="f181" fmla="*/ f127 1 f59"/>
              <a:gd name="f182" fmla="*/ f128 1 f60"/>
              <a:gd name="f183" fmla="*/ f129 1 f59"/>
              <a:gd name="f184" fmla="*/ f130 1 f60"/>
              <a:gd name="f185" fmla="*/ f131 1 f59"/>
              <a:gd name="f186" fmla="*/ f132 1 f60"/>
              <a:gd name="f187" fmla="*/ f133 1 f60"/>
              <a:gd name="f188" fmla="*/ f134 1 f59"/>
              <a:gd name="f189" fmla="*/ f135 1 f60"/>
              <a:gd name="f190" fmla="*/ f136 1 f60"/>
              <a:gd name="f191" fmla="*/ f137 1 f60"/>
              <a:gd name="f192" fmla="*/ f138 1 f59"/>
              <a:gd name="f193" fmla="*/ f139 1 f60"/>
              <a:gd name="f194" fmla="*/ f140 1 f59"/>
              <a:gd name="f195" fmla="*/ f141 1 f60"/>
              <a:gd name="f196" fmla="*/ f142 1 f59"/>
              <a:gd name="f197" fmla="*/ f143 1 f60"/>
              <a:gd name="f198" fmla="*/ f144 1 f59"/>
              <a:gd name="f199" fmla="*/ f145 1 f60"/>
              <a:gd name="f200" fmla="*/ f146 1 f59"/>
              <a:gd name="f201" fmla="*/ f147 1 f60"/>
              <a:gd name="f202" fmla="*/ f148 1 f59"/>
              <a:gd name="f203" fmla="*/ f149 1 f60"/>
              <a:gd name="f204" fmla="*/ f150 1 f59"/>
              <a:gd name="f205" fmla="*/ f151 1 f60"/>
              <a:gd name="f206" fmla="*/ f152 1 f59"/>
              <a:gd name="f207" fmla="*/ f153 1 f60"/>
              <a:gd name="f208" fmla="*/ f154 1 f59"/>
              <a:gd name="f209" fmla="*/ f155 1 f60"/>
              <a:gd name="f210" fmla="*/ f156 1 f59"/>
              <a:gd name="f211" fmla="*/ f157 1 f60"/>
              <a:gd name="f212" fmla="*/ f158 1 f59"/>
              <a:gd name="f213" fmla="*/ f159 1 f60"/>
              <a:gd name="f214" fmla="*/ f160 f54 1"/>
              <a:gd name="f215" fmla="*/ f161 f54 1"/>
              <a:gd name="f216" fmla="*/ f163 f55 1"/>
              <a:gd name="f217" fmla="*/ f162 f55 1"/>
              <a:gd name="f218" fmla="*/ f165 f54 1"/>
              <a:gd name="f219" fmla="*/ f166 f55 1"/>
              <a:gd name="f220" fmla="*/ f167 f54 1"/>
              <a:gd name="f221" fmla="*/ f168 f55 1"/>
              <a:gd name="f222" fmla="*/ f169 f54 1"/>
              <a:gd name="f223" fmla="*/ f170 f55 1"/>
              <a:gd name="f224" fmla="*/ f171 f54 1"/>
              <a:gd name="f225" fmla="*/ f172 f55 1"/>
              <a:gd name="f226" fmla="*/ f173 f54 1"/>
              <a:gd name="f227" fmla="*/ f174 f55 1"/>
              <a:gd name="f228" fmla="*/ f175 f54 1"/>
              <a:gd name="f229" fmla="*/ f176 f55 1"/>
              <a:gd name="f230" fmla="*/ f177 f54 1"/>
              <a:gd name="f231" fmla="*/ f178 f55 1"/>
              <a:gd name="f232" fmla="*/ f179 f54 1"/>
              <a:gd name="f233" fmla="*/ f180 f55 1"/>
              <a:gd name="f234" fmla="*/ f181 f54 1"/>
              <a:gd name="f235" fmla="*/ f182 f55 1"/>
              <a:gd name="f236" fmla="*/ f183 f54 1"/>
              <a:gd name="f237" fmla="*/ f184 f55 1"/>
              <a:gd name="f238" fmla="*/ f185 f54 1"/>
              <a:gd name="f239" fmla="*/ f186 f55 1"/>
              <a:gd name="f240" fmla="*/ f187 f55 1"/>
              <a:gd name="f241" fmla="*/ f188 f54 1"/>
              <a:gd name="f242" fmla="*/ f189 f55 1"/>
              <a:gd name="f243" fmla="*/ f190 f55 1"/>
              <a:gd name="f244" fmla="*/ f191 f55 1"/>
              <a:gd name="f245" fmla="*/ f192 f54 1"/>
              <a:gd name="f246" fmla="*/ f193 f55 1"/>
              <a:gd name="f247" fmla="*/ f194 f54 1"/>
              <a:gd name="f248" fmla="*/ f195 f55 1"/>
              <a:gd name="f249" fmla="*/ f196 f54 1"/>
              <a:gd name="f250" fmla="*/ f197 f55 1"/>
              <a:gd name="f251" fmla="*/ f198 f54 1"/>
              <a:gd name="f252" fmla="*/ f199 f55 1"/>
              <a:gd name="f253" fmla="*/ f200 f54 1"/>
              <a:gd name="f254" fmla="*/ f201 f55 1"/>
              <a:gd name="f255" fmla="*/ f202 f54 1"/>
              <a:gd name="f256" fmla="*/ f203 f55 1"/>
              <a:gd name="f257" fmla="*/ f204 f54 1"/>
              <a:gd name="f258" fmla="*/ f205 f55 1"/>
              <a:gd name="f259" fmla="*/ f206 f54 1"/>
              <a:gd name="f260" fmla="*/ f207 f55 1"/>
              <a:gd name="f261" fmla="*/ f208 f54 1"/>
              <a:gd name="f262" fmla="*/ f209 f55 1"/>
              <a:gd name="f263" fmla="*/ f210 f54 1"/>
              <a:gd name="f264" fmla="*/ f211 f55 1"/>
              <a:gd name="f265" fmla="*/ f212 f54 1"/>
              <a:gd name="f266" fmla="*/ f213 f55 1"/>
            </a:gdLst>
            <a:ahLst/>
            <a:cxnLst>
              <a:cxn ang="3cd4">
                <a:pos x="hc" y="t"/>
              </a:cxn>
              <a:cxn ang="0">
                <a:pos x="r" y="vc"/>
              </a:cxn>
              <a:cxn ang="cd4">
                <a:pos x="hc" y="b"/>
              </a:cxn>
              <a:cxn ang="cd2">
                <a:pos x="l" y="vc"/>
              </a:cxn>
              <a:cxn ang="f164">
                <a:pos x="f218" y="f219"/>
              </a:cxn>
              <a:cxn ang="f164">
                <a:pos x="f220" y="f221"/>
              </a:cxn>
              <a:cxn ang="f164">
                <a:pos x="f222" y="f223"/>
              </a:cxn>
              <a:cxn ang="f164">
                <a:pos x="f224" y="f225"/>
              </a:cxn>
              <a:cxn ang="f164">
                <a:pos x="f226" y="f227"/>
              </a:cxn>
              <a:cxn ang="f164">
                <a:pos x="f228" y="f229"/>
              </a:cxn>
              <a:cxn ang="f164">
                <a:pos x="f230" y="f231"/>
              </a:cxn>
              <a:cxn ang="f164">
                <a:pos x="f232" y="f233"/>
              </a:cxn>
              <a:cxn ang="f164">
                <a:pos x="f234" y="f235"/>
              </a:cxn>
              <a:cxn ang="f164">
                <a:pos x="f236" y="f237"/>
              </a:cxn>
              <a:cxn ang="f164">
                <a:pos x="f238" y="f239"/>
              </a:cxn>
              <a:cxn ang="f164">
                <a:pos x="f238" y="f240"/>
              </a:cxn>
              <a:cxn ang="f164">
                <a:pos x="f241" y="f242"/>
              </a:cxn>
              <a:cxn ang="f164">
                <a:pos x="f238" y="f243"/>
              </a:cxn>
              <a:cxn ang="f164">
                <a:pos x="f238" y="f244"/>
              </a:cxn>
              <a:cxn ang="f164">
                <a:pos x="f245" y="f246"/>
              </a:cxn>
              <a:cxn ang="f164">
                <a:pos x="f247" y="f248"/>
              </a:cxn>
              <a:cxn ang="f164">
                <a:pos x="f249" y="f250"/>
              </a:cxn>
              <a:cxn ang="f164">
                <a:pos x="f251" y="f252"/>
              </a:cxn>
              <a:cxn ang="f164">
                <a:pos x="f253" y="f254"/>
              </a:cxn>
              <a:cxn ang="f164">
                <a:pos x="f255" y="f256"/>
              </a:cxn>
              <a:cxn ang="f164">
                <a:pos x="f257" y="f258"/>
              </a:cxn>
              <a:cxn ang="f164">
                <a:pos x="f259" y="f260"/>
              </a:cxn>
              <a:cxn ang="f164">
                <a:pos x="f261" y="f262"/>
              </a:cxn>
              <a:cxn ang="f164">
                <a:pos x="f263" y="f264"/>
              </a:cxn>
              <a:cxn ang="f164">
                <a:pos x="f265" y="f266"/>
              </a:cxn>
              <a:cxn ang="f164">
                <a:pos x="f220" y="f219"/>
              </a:cxn>
              <a:cxn ang="f164">
                <a:pos x="f218" y="f219"/>
              </a:cxn>
            </a:cxnLst>
            <a:rect l="f214" t="f217" r="f215" b="f216"/>
            <a:pathLst>
              <a:path w="580" h="798">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6" y="f7"/>
                </a:lnTo>
                <a:lnTo>
                  <a:pt x="f5" y="f28"/>
                </a:lnTo>
                <a:lnTo>
                  <a:pt x="f26" y="f29"/>
                </a:lnTo>
                <a:lnTo>
                  <a:pt x="f26"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8" y="f5"/>
                </a:lnTo>
                <a:lnTo>
                  <a:pt x="f6" y="f5"/>
                </a:lnTo>
                <a:close/>
              </a:path>
            </a:pathLst>
          </a:custGeom>
          <a:gradFill>
            <a:gsLst>
              <a:gs pos="0">
                <a:srgbClr val="7CB444"/>
              </a:gs>
              <a:gs pos="100000">
                <a:srgbClr val="ACCF88"/>
              </a:gs>
            </a:gsLst>
            <a:lin ang="0"/>
          </a:gra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35" name="Freeform 9"/>
          <p:cNvSpPr/>
          <p:nvPr/>
        </p:nvSpPr>
        <p:spPr>
          <a:xfrm flipH="1">
            <a:off x="9790830" y="2840182"/>
            <a:ext cx="1514479" cy="942109"/>
          </a:xfrm>
          <a:custGeom>
            <a:avLst/>
            <a:gdLst>
              <a:gd name="f0" fmla="val 10800000"/>
              <a:gd name="f1" fmla="val 5400000"/>
              <a:gd name="f2" fmla="val 180"/>
              <a:gd name="f3" fmla="val w"/>
              <a:gd name="f4" fmla="val h"/>
              <a:gd name="f5" fmla="val 0"/>
              <a:gd name="f6" fmla="val 580"/>
              <a:gd name="f7" fmla="val 798"/>
              <a:gd name="f8" fmla="val 578"/>
              <a:gd name="f9" fmla="val 90"/>
              <a:gd name="f10" fmla="val 568"/>
              <a:gd name="f11" fmla="val 174"/>
              <a:gd name="f12" fmla="val 552"/>
              <a:gd name="f13" fmla="val 252"/>
              <a:gd name="f14" fmla="val 526"/>
              <a:gd name="f15" fmla="val 324"/>
              <a:gd name="f16" fmla="val 494"/>
              <a:gd name="f17" fmla="val 390"/>
              <a:gd name="f18" fmla="val 452"/>
              <a:gd name="f19" fmla="val 450"/>
              <a:gd name="f20" fmla="val 402"/>
              <a:gd name="f21" fmla="val 508"/>
              <a:gd name="f22" fmla="val 342"/>
              <a:gd name="f23" fmla="val 560"/>
              <a:gd name="f24" fmla="val 270"/>
              <a:gd name="f25" fmla="val 610"/>
              <a:gd name="f26" fmla="val 188"/>
              <a:gd name="f27" fmla="val 656"/>
              <a:gd name="f28" fmla="val 514"/>
              <a:gd name="f29" fmla="val 230"/>
              <a:gd name="f30" fmla="val 372"/>
              <a:gd name="f31" fmla="val 224"/>
              <a:gd name="f32" fmla="val 368"/>
              <a:gd name="f33" fmla="val 264"/>
              <a:gd name="f34" fmla="val 356"/>
              <a:gd name="f35" fmla="val 306"/>
              <a:gd name="f36" fmla="val 336"/>
              <a:gd name="f37" fmla="val 348"/>
              <a:gd name="f38" fmla="val 310"/>
              <a:gd name="f39" fmla="val 392"/>
              <a:gd name="f40" fmla="val 280"/>
              <a:gd name="f41" fmla="val 432"/>
              <a:gd name="f42" fmla="val 246"/>
              <a:gd name="f43" fmla="val 472"/>
              <a:gd name="f44" fmla="val 208"/>
              <a:gd name="f45" fmla="val 506"/>
              <a:gd name="f46" fmla="val 166"/>
              <a:gd name="f47" fmla="val 536"/>
              <a:gd name="f48" fmla="val 124"/>
              <a:gd name="f49" fmla="val 558"/>
              <a:gd name="f50" fmla="val 82"/>
              <a:gd name="f51" fmla="val 574"/>
              <a:gd name="f52" fmla="val 40"/>
              <a:gd name="f53" fmla="+- 0 0 -90"/>
              <a:gd name="f54" fmla="*/ f3 1 580"/>
              <a:gd name="f55" fmla="*/ f4 1 798"/>
              <a:gd name="f56" fmla="+- f7 0 f5"/>
              <a:gd name="f57" fmla="+- f6 0 f5"/>
              <a:gd name="f58" fmla="*/ f53 f0 1"/>
              <a:gd name="f59" fmla="*/ f57 1 580"/>
              <a:gd name="f60" fmla="*/ f56 1 798"/>
              <a:gd name="f61" fmla="*/ 580 f57 1"/>
              <a:gd name="f62" fmla="*/ 0 f56 1"/>
              <a:gd name="f63" fmla="*/ 578 f57 1"/>
              <a:gd name="f64" fmla="*/ 90 f56 1"/>
              <a:gd name="f65" fmla="*/ 568 f57 1"/>
              <a:gd name="f66" fmla="*/ 174 f56 1"/>
              <a:gd name="f67" fmla="*/ 552 f57 1"/>
              <a:gd name="f68" fmla="*/ 252 f56 1"/>
              <a:gd name="f69" fmla="*/ 526 f57 1"/>
              <a:gd name="f70" fmla="*/ 324 f56 1"/>
              <a:gd name="f71" fmla="*/ 494 f57 1"/>
              <a:gd name="f72" fmla="*/ 390 f56 1"/>
              <a:gd name="f73" fmla="*/ 452 f57 1"/>
              <a:gd name="f74" fmla="*/ 450 f56 1"/>
              <a:gd name="f75" fmla="*/ 402 f57 1"/>
              <a:gd name="f76" fmla="*/ 508 f56 1"/>
              <a:gd name="f77" fmla="*/ 342 f57 1"/>
              <a:gd name="f78" fmla="*/ 560 f56 1"/>
              <a:gd name="f79" fmla="*/ 270 f57 1"/>
              <a:gd name="f80" fmla="*/ 610 f56 1"/>
              <a:gd name="f81" fmla="*/ 188 f57 1"/>
              <a:gd name="f82" fmla="*/ 656 f56 1"/>
              <a:gd name="f83" fmla="*/ 798 f56 1"/>
              <a:gd name="f84" fmla="*/ 0 f57 1"/>
              <a:gd name="f85" fmla="*/ 514 f56 1"/>
              <a:gd name="f86" fmla="*/ 230 f56 1"/>
              <a:gd name="f87" fmla="*/ 372 f56 1"/>
              <a:gd name="f88" fmla="*/ 224 f57 1"/>
              <a:gd name="f89" fmla="*/ 368 f56 1"/>
              <a:gd name="f90" fmla="*/ 264 f57 1"/>
              <a:gd name="f91" fmla="*/ 356 f56 1"/>
              <a:gd name="f92" fmla="*/ 306 f57 1"/>
              <a:gd name="f93" fmla="*/ 336 f56 1"/>
              <a:gd name="f94" fmla="*/ 348 f57 1"/>
              <a:gd name="f95" fmla="*/ 310 f56 1"/>
              <a:gd name="f96" fmla="*/ 392 f57 1"/>
              <a:gd name="f97" fmla="*/ 280 f56 1"/>
              <a:gd name="f98" fmla="*/ 432 f57 1"/>
              <a:gd name="f99" fmla="*/ 246 f56 1"/>
              <a:gd name="f100" fmla="*/ 472 f57 1"/>
              <a:gd name="f101" fmla="*/ 208 f56 1"/>
              <a:gd name="f102" fmla="*/ 506 f57 1"/>
              <a:gd name="f103" fmla="*/ 166 f56 1"/>
              <a:gd name="f104" fmla="*/ 536 f57 1"/>
              <a:gd name="f105" fmla="*/ 124 f56 1"/>
              <a:gd name="f106" fmla="*/ 558 f57 1"/>
              <a:gd name="f107" fmla="*/ 82 f56 1"/>
              <a:gd name="f108" fmla="*/ 574 f57 1"/>
              <a:gd name="f109" fmla="*/ 40 f56 1"/>
              <a:gd name="f110" fmla="*/ f58 1 f2"/>
              <a:gd name="f111" fmla="*/ f61 1 580"/>
              <a:gd name="f112" fmla="*/ f62 1 798"/>
              <a:gd name="f113" fmla="*/ f63 1 580"/>
              <a:gd name="f114" fmla="*/ f64 1 798"/>
              <a:gd name="f115" fmla="*/ f65 1 580"/>
              <a:gd name="f116" fmla="*/ f66 1 798"/>
              <a:gd name="f117" fmla="*/ f67 1 580"/>
              <a:gd name="f118" fmla="*/ f68 1 798"/>
              <a:gd name="f119" fmla="*/ f69 1 580"/>
              <a:gd name="f120" fmla="*/ f70 1 798"/>
              <a:gd name="f121" fmla="*/ f71 1 580"/>
              <a:gd name="f122" fmla="*/ f72 1 798"/>
              <a:gd name="f123" fmla="*/ f73 1 580"/>
              <a:gd name="f124" fmla="*/ f74 1 798"/>
              <a:gd name="f125" fmla="*/ f75 1 580"/>
              <a:gd name="f126" fmla="*/ f76 1 798"/>
              <a:gd name="f127" fmla="*/ f77 1 580"/>
              <a:gd name="f128" fmla="*/ f78 1 798"/>
              <a:gd name="f129" fmla="*/ f79 1 580"/>
              <a:gd name="f130" fmla="*/ f80 1 798"/>
              <a:gd name="f131" fmla="*/ f81 1 580"/>
              <a:gd name="f132" fmla="*/ f82 1 798"/>
              <a:gd name="f133" fmla="*/ f83 1 798"/>
              <a:gd name="f134" fmla="*/ f84 1 580"/>
              <a:gd name="f135" fmla="*/ f85 1 798"/>
              <a:gd name="f136" fmla="*/ f86 1 798"/>
              <a:gd name="f137" fmla="*/ f87 1 798"/>
              <a:gd name="f138" fmla="*/ f88 1 580"/>
              <a:gd name="f139" fmla="*/ f89 1 798"/>
              <a:gd name="f140" fmla="*/ f90 1 580"/>
              <a:gd name="f141" fmla="*/ f91 1 798"/>
              <a:gd name="f142" fmla="*/ f92 1 580"/>
              <a:gd name="f143" fmla="*/ f93 1 798"/>
              <a:gd name="f144" fmla="*/ f94 1 580"/>
              <a:gd name="f145" fmla="*/ f95 1 798"/>
              <a:gd name="f146" fmla="*/ f96 1 580"/>
              <a:gd name="f147" fmla="*/ f97 1 798"/>
              <a:gd name="f148" fmla="*/ f98 1 580"/>
              <a:gd name="f149" fmla="*/ f99 1 798"/>
              <a:gd name="f150" fmla="*/ f100 1 580"/>
              <a:gd name="f151" fmla="*/ f101 1 798"/>
              <a:gd name="f152" fmla="*/ f102 1 580"/>
              <a:gd name="f153" fmla="*/ f103 1 798"/>
              <a:gd name="f154" fmla="*/ f104 1 580"/>
              <a:gd name="f155" fmla="*/ f105 1 798"/>
              <a:gd name="f156" fmla="*/ f106 1 580"/>
              <a:gd name="f157" fmla="*/ f107 1 798"/>
              <a:gd name="f158" fmla="*/ f108 1 580"/>
              <a:gd name="f159" fmla="*/ f109 1 798"/>
              <a:gd name="f160" fmla="*/ 0 1 f59"/>
              <a:gd name="f161" fmla="*/ f6 1 f59"/>
              <a:gd name="f162" fmla="*/ 0 1 f60"/>
              <a:gd name="f163" fmla="*/ f7 1 f60"/>
              <a:gd name="f164" fmla="+- f110 0 f1"/>
              <a:gd name="f165" fmla="*/ f111 1 f59"/>
              <a:gd name="f166" fmla="*/ f112 1 f60"/>
              <a:gd name="f167" fmla="*/ f113 1 f59"/>
              <a:gd name="f168" fmla="*/ f114 1 f60"/>
              <a:gd name="f169" fmla="*/ f115 1 f59"/>
              <a:gd name="f170" fmla="*/ f116 1 f60"/>
              <a:gd name="f171" fmla="*/ f117 1 f59"/>
              <a:gd name="f172" fmla="*/ f118 1 f60"/>
              <a:gd name="f173" fmla="*/ f119 1 f59"/>
              <a:gd name="f174" fmla="*/ f120 1 f60"/>
              <a:gd name="f175" fmla="*/ f121 1 f59"/>
              <a:gd name="f176" fmla="*/ f122 1 f60"/>
              <a:gd name="f177" fmla="*/ f123 1 f59"/>
              <a:gd name="f178" fmla="*/ f124 1 f60"/>
              <a:gd name="f179" fmla="*/ f125 1 f59"/>
              <a:gd name="f180" fmla="*/ f126 1 f60"/>
              <a:gd name="f181" fmla="*/ f127 1 f59"/>
              <a:gd name="f182" fmla="*/ f128 1 f60"/>
              <a:gd name="f183" fmla="*/ f129 1 f59"/>
              <a:gd name="f184" fmla="*/ f130 1 f60"/>
              <a:gd name="f185" fmla="*/ f131 1 f59"/>
              <a:gd name="f186" fmla="*/ f132 1 f60"/>
              <a:gd name="f187" fmla="*/ f133 1 f60"/>
              <a:gd name="f188" fmla="*/ f134 1 f59"/>
              <a:gd name="f189" fmla="*/ f135 1 f60"/>
              <a:gd name="f190" fmla="*/ f136 1 f60"/>
              <a:gd name="f191" fmla="*/ f137 1 f60"/>
              <a:gd name="f192" fmla="*/ f138 1 f59"/>
              <a:gd name="f193" fmla="*/ f139 1 f60"/>
              <a:gd name="f194" fmla="*/ f140 1 f59"/>
              <a:gd name="f195" fmla="*/ f141 1 f60"/>
              <a:gd name="f196" fmla="*/ f142 1 f59"/>
              <a:gd name="f197" fmla="*/ f143 1 f60"/>
              <a:gd name="f198" fmla="*/ f144 1 f59"/>
              <a:gd name="f199" fmla="*/ f145 1 f60"/>
              <a:gd name="f200" fmla="*/ f146 1 f59"/>
              <a:gd name="f201" fmla="*/ f147 1 f60"/>
              <a:gd name="f202" fmla="*/ f148 1 f59"/>
              <a:gd name="f203" fmla="*/ f149 1 f60"/>
              <a:gd name="f204" fmla="*/ f150 1 f59"/>
              <a:gd name="f205" fmla="*/ f151 1 f60"/>
              <a:gd name="f206" fmla="*/ f152 1 f59"/>
              <a:gd name="f207" fmla="*/ f153 1 f60"/>
              <a:gd name="f208" fmla="*/ f154 1 f59"/>
              <a:gd name="f209" fmla="*/ f155 1 f60"/>
              <a:gd name="f210" fmla="*/ f156 1 f59"/>
              <a:gd name="f211" fmla="*/ f157 1 f60"/>
              <a:gd name="f212" fmla="*/ f158 1 f59"/>
              <a:gd name="f213" fmla="*/ f159 1 f60"/>
              <a:gd name="f214" fmla="*/ f160 f54 1"/>
              <a:gd name="f215" fmla="*/ f161 f54 1"/>
              <a:gd name="f216" fmla="*/ f163 f55 1"/>
              <a:gd name="f217" fmla="*/ f162 f55 1"/>
              <a:gd name="f218" fmla="*/ f165 f54 1"/>
              <a:gd name="f219" fmla="*/ f166 f55 1"/>
              <a:gd name="f220" fmla="*/ f167 f54 1"/>
              <a:gd name="f221" fmla="*/ f168 f55 1"/>
              <a:gd name="f222" fmla="*/ f169 f54 1"/>
              <a:gd name="f223" fmla="*/ f170 f55 1"/>
              <a:gd name="f224" fmla="*/ f171 f54 1"/>
              <a:gd name="f225" fmla="*/ f172 f55 1"/>
              <a:gd name="f226" fmla="*/ f173 f54 1"/>
              <a:gd name="f227" fmla="*/ f174 f55 1"/>
              <a:gd name="f228" fmla="*/ f175 f54 1"/>
              <a:gd name="f229" fmla="*/ f176 f55 1"/>
              <a:gd name="f230" fmla="*/ f177 f54 1"/>
              <a:gd name="f231" fmla="*/ f178 f55 1"/>
              <a:gd name="f232" fmla="*/ f179 f54 1"/>
              <a:gd name="f233" fmla="*/ f180 f55 1"/>
              <a:gd name="f234" fmla="*/ f181 f54 1"/>
              <a:gd name="f235" fmla="*/ f182 f55 1"/>
              <a:gd name="f236" fmla="*/ f183 f54 1"/>
              <a:gd name="f237" fmla="*/ f184 f55 1"/>
              <a:gd name="f238" fmla="*/ f185 f54 1"/>
              <a:gd name="f239" fmla="*/ f186 f55 1"/>
              <a:gd name="f240" fmla="*/ f187 f55 1"/>
              <a:gd name="f241" fmla="*/ f188 f54 1"/>
              <a:gd name="f242" fmla="*/ f189 f55 1"/>
              <a:gd name="f243" fmla="*/ f190 f55 1"/>
              <a:gd name="f244" fmla="*/ f191 f55 1"/>
              <a:gd name="f245" fmla="*/ f192 f54 1"/>
              <a:gd name="f246" fmla="*/ f193 f55 1"/>
              <a:gd name="f247" fmla="*/ f194 f54 1"/>
              <a:gd name="f248" fmla="*/ f195 f55 1"/>
              <a:gd name="f249" fmla="*/ f196 f54 1"/>
              <a:gd name="f250" fmla="*/ f197 f55 1"/>
              <a:gd name="f251" fmla="*/ f198 f54 1"/>
              <a:gd name="f252" fmla="*/ f199 f55 1"/>
              <a:gd name="f253" fmla="*/ f200 f54 1"/>
              <a:gd name="f254" fmla="*/ f201 f55 1"/>
              <a:gd name="f255" fmla="*/ f202 f54 1"/>
              <a:gd name="f256" fmla="*/ f203 f55 1"/>
              <a:gd name="f257" fmla="*/ f204 f54 1"/>
              <a:gd name="f258" fmla="*/ f205 f55 1"/>
              <a:gd name="f259" fmla="*/ f206 f54 1"/>
              <a:gd name="f260" fmla="*/ f207 f55 1"/>
              <a:gd name="f261" fmla="*/ f208 f54 1"/>
              <a:gd name="f262" fmla="*/ f209 f55 1"/>
              <a:gd name="f263" fmla="*/ f210 f54 1"/>
              <a:gd name="f264" fmla="*/ f211 f55 1"/>
              <a:gd name="f265" fmla="*/ f212 f54 1"/>
              <a:gd name="f266" fmla="*/ f213 f55 1"/>
            </a:gdLst>
            <a:ahLst/>
            <a:cxnLst>
              <a:cxn ang="3cd4">
                <a:pos x="hc" y="t"/>
              </a:cxn>
              <a:cxn ang="0">
                <a:pos x="r" y="vc"/>
              </a:cxn>
              <a:cxn ang="cd4">
                <a:pos x="hc" y="b"/>
              </a:cxn>
              <a:cxn ang="cd2">
                <a:pos x="l" y="vc"/>
              </a:cxn>
              <a:cxn ang="f164">
                <a:pos x="f218" y="f219"/>
              </a:cxn>
              <a:cxn ang="f164">
                <a:pos x="f220" y="f221"/>
              </a:cxn>
              <a:cxn ang="f164">
                <a:pos x="f222" y="f223"/>
              </a:cxn>
              <a:cxn ang="f164">
                <a:pos x="f224" y="f225"/>
              </a:cxn>
              <a:cxn ang="f164">
                <a:pos x="f226" y="f227"/>
              </a:cxn>
              <a:cxn ang="f164">
                <a:pos x="f228" y="f229"/>
              </a:cxn>
              <a:cxn ang="f164">
                <a:pos x="f230" y="f231"/>
              </a:cxn>
              <a:cxn ang="f164">
                <a:pos x="f232" y="f233"/>
              </a:cxn>
              <a:cxn ang="f164">
                <a:pos x="f234" y="f235"/>
              </a:cxn>
              <a:cxn ang="f164">
                <a:pos x="f236" y="f237"/>
              </a:cxn>
              <a:cxn ang="f164">
                <a:pos x="f238" y="f239"/>
              </a:cxn>
              <a:cxn ang="f164">
                <a:pos x="f238" y="f240"/>
              </a:cxn>
              <a:cxn ang="f164">
                <a:pos x="f241" y="f242"/>
              </a:cxn>
              <a:cxn ang="f164">
                <a:pos x="f238" y="f243"/>
              </a:cxn>
              <a:cxn ang="f164">
                <a:pos x="f238" y="f244"/>
              </a:cxn>
              <a:cxn ang="f164">
                <a:pos x="f245" y="f246"/>
              </a:cxn>
              <a:cxn ang="f164">
                <a:pos x="f247" y="f248"/>
              </a:cxn>
              <a:cxn ang="f164">
                <a:pos x="f249" y="f250"/>
              </a:cxn>
              <a:cxn ang="f164">
                <a:pos x="f251" y="f252"/>
              </a:cxn>
              <a:cxn ang="f164">
                <a:pos x="f253" y="f254"/>
              </a:cxn>
              <a:cxn ang="f164">
                <a:pos x="f255" y="f256"/>
              </a:cxn>
              <a:cxn ang="f164">
                <a:pos x="f257" y="f258"/>
              </a:cxn>
              <a:cxn ang="f164">
                <a:pos x="f259" y="f260"/>
              </a:cxn>
              <a:cxn ang="f164">
                <a:pos x="f261" y="f262"/>
              </a:cxn>
              <a:cxn ang="f164">
                <a:pos x="f263" y="f264"/>
              </a:cxn>
              <a:cxn ang="f164">
                <a:pos x="f265" y="f266"/>
              </a:cxn>
              <a:cxn ang="f164">
                <a:pos x="f220" y="f219"/>
              </a:cxn>
              <a:cxn ang="f164">
                <a:pos x="f218" y="f219"/>
              </a:cxn>
            </a:cxnLst>
            <a:rect l="f214" t="f217" r="f215" b="f216"/>
            <a:pathLst>
              <a:path w="580" h="798">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6" y="f7"/>
                </a:lnTo>
                <a:lnTo>
                  <a:pt x="f5" y="f28"/>
                </a:lnTo>
                <a:lnTo>
                  <a:pt x="f26" y="f29"/>
                </a:lnTo>
                <a:lnTo>
                  <a:pt x="f26"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8" y="f5"/>
                </a:lnTo>
                <a:lnTo>
                  <a:pt x="f6" y="f5"/>
                </a:lnTo>
                <a:close/>
              </a:path>
            </a:pathLst>
          </a:custGeom>
          <a:gradFill>
            <a:gsLst>
              <a:gs pos="0">
                <a:srgbClr val="6A9EB0"/>
              </a:gs>
              <a:gs pos="100000">
                <a:srgbClr val="D0E0E6"/>
              </a:gs>
            </a:gsLst>
            <a:lin ang="0"/>
          </a:gra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36" name="AutoShape 3"/>
          <p:cNvSpPr/>
          <p:nvPr/>
        </p:nvSpPr>
        <p:spPr>
          <a:xfrm>
            <a:off x="290945" y="3906979"/>
            <a:ext cx="11540837" cy="261851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38103" cap="flat">
            <a:solidFill>
              <a:srgbClr val="18418C"/>
            </a:solidFill>
            <a:prstDash val="solid"/>
            <a:round/>
          </a:ln>
        </p:spPr>
        <p:txBody>
          <a:bodyPr vert="horz" wrap="none" lIns="91440" tIns="45720" rIns="91440" bIns="45720" anchor="ctr" anchorCtr="1" compatLnSpc="1">
            <a:noAutofit/>
          </a:bodyPr>
          <a:lstStyle/>
          <a:p>
            <a:pPr algn="ctr" hangingPunct="0">
              <a:defRPr sz="1800" b="0" i="0" u="none" strike="noStrike" kern="0" cap="none" spc="0" baseline="0">
                <a:solidFill>
                  <a:srgbClr val="000000"/>
                </a:solidFill>
                <a:uFillTx/>
              </a:defRPr>
            </a:pPr>
            <a:endParaRPr lang="en-US" kern="0">
              <a:solidFill>
                <a:srgbClr val="18418C"/>
              </a:solidFill>
              <a:latin typeface="Verdana" pitchFamily="34"/>
            </a:endParaRPr>
          </a:p>
        </p:txBody>
      </p:sp>
      <p:sp>
        <p:nvSpPr>
          <p:cNvPr id="37" name="Rectangle 36"/>
          <p:cNvSpPr/>
          <p:nvPr/>
        </p:nvSpPr>
        <p:spPr>
          <a:xfrm>
            <a:off x="554183" y="4017818"/>
            <a:ext cx="10945090" cy="2862322"/>
          </a:xfrm>
          <a:prstGeom prst="rect">
            <a:avLst/>
          </a:prstGeom>
        </p:spPr>
        <p:txBody>
          <a:bodyPr wrap="square">
            <a:spAutoFit/>
          </a:bodyPr>
          <a:lstStyle/>
          <a:p>
            <a:pPr lvl="0" algn="ctr" rtl="1"/>
            <a:r>
              <a:rPr lang="ar-DZ" sz="2000" b="1" dirty="0" smtClean="0">
                <a:latin typeface="Traditional Arabic" pitchFamily="18" charset="-78"/>
                <a:cs typeface="Traditional Arabic" pitchFamily="18" charset="-78"/>
              </a:rPr>
              <a:t>حيث في المنظمات يظهر هذا البعد في مدى </a:t>
            </a:r>
            <a:r>
              <a:rPr lang="ar-DZ" sz="2000" b="1" dirty="0" smtClean="0">
                <a:latin typeface="Traditional Arabic" pitchFamily="18" charset="-78"/>
                <a:cs typeface="Traditional Arabic" pitchFamily="18" charset="-78"/>
              </a:rPr>
              <a:t>المساوات </a:t>
            </a:r>
            <a:r>
              <a:rPr lang="ar-DZ" sz="2000" b="1" dirty="0" smtClean="0">
                <a:latin typeface="Traditional Arabic" pitchFamily="18" charset="-78"/>
                <a:cs typeface="Traditional Arabic" pitchFamily="18" charset="-78"/>
              </a:rPr>
              <a:t>بين الجنسين في أدوار الإدارة العليا وفي مجالات السيطرة والقيادة اذ في الثقافات الذكورية  حيث يحتكر الذكور في المنظمات المناصب القيادية ولا يسمح </a:t>
            </a:r>
            <a:r>
              <a:rPr lang="ar-DZ" sz="2000" b="1" dirty="0" err="1" smtClean="0">
                <a:latin typeface="Traditional Arabic" pitchFamily="18" charset="-78"/>
                <a:cs typeface="Traditional Arabic" pitchFamily="18" charset="-78"/>
              </a:rPr>
              <a:t>للاناث</a:t>
            </a:r>
            <a:r>
              <a:rPr lang="ar-DZ" sz="2000" b="1" dirty="0" smtClean="0">
                <a:latin typeface="Traditional Arabic" pitchFamily="18" charset="-78"/>
                <a:cs typeface="Traditional Arabic" pitchFamily="18" charset="-78"/>
              </a:rPr>
              <a:t> </a:t>
            </a:r>
            <a:r>
              <a:rPr lang="ar-DZ" sz="2000" b="1" dirty="0" smtClean="0">
                <a:latin typeface="Traditional Arabic" pitchFamily="18" charset="-78"/>
                <a:cs typeface="Traditional Arabic" pitchFamily="18" charset="-78"/>
              </a:rPr>
              <a:t>بها على العكس في الثقافات </a:t>
            </a:r>
            <a:r>
              <a:rPr lang="ar-DZ" sz="2000" b="1" dirty="0" err="1" smtClean="0">
                <a:latin typeface="Traditional Arabic" pitchFamily="18" charset="-78"/>
                <a:cs typeface="Traditional Arabic" pitchFamily="18" charset="-78"/>
              </a:rPr>
              <a:t>الانوثية</a:t>
            </a:r>
            <a:r>
              <a:rPr lang="ar-DZ" sz="2000" b="1" dirty="0" smtClean="0">
                <a:latin typeface="Traditional Arabic" pitchFamily="18" charset="-78"/>
                <a:cs typeface="Traditional Arabic" pitchFamily="18" charset="-78"/>
              </a:rPr>
              <a:t> انه  من حق الاناث تولى الأدوار الإدارية أو القيادية </a:t>
            </a:r>
            <a:endParaRPr lang="fr-FR" sz="2000" b="1" dirty="0" smtClean="0">
              <a:latin typeface="Traditional Arabic" pitchFamily="18" charset="-78"/>
              <a:cs typeface="Traditional Arabic" pitchFamily="18" charset="-78"/>
            </a:endParaRPr>
          </a:p>
          <a:p>
            <a:pPr lvl="0" algn="ctr" rtl="1"/>
            <a:r>
              <a:rPr lang="ar-DZ" sz="2000" b="1" dirty="0" smtClean="0">
                <a:latin typeface="Traditional Arabic" pitchFamily="18" charset="-78"/>
                <a:cs typeface="Traditional Arabic" pitchFamily="18" charset="-78"/>
              </a:rPr>
              <a:t>يشير هذا البعد الى طبيعة توجه ثقافة ما نحو الفروق بين الجنسين خاصة فيما يتعلق بالأدوار والمراكز المهمة اي مدى توفر فرص التعامل بعدالة </a:t>
            </a:r>
            <a:r>
              <a:rPr lang="ar-DZ" sz="2000" b="1" dirty="0" smtClean="0">
                <a:latin typeface="Traditional Arabic" pitchFamily="18" charset="-78"/>
                <a:cs typeface="Traditional Arabic" pitchFamily="18" charset="-78"/>
              </a:rPr>
              <a:t>لكليهما  </a:t>
            </a:r>
            <a:r>
              <a:rPr lang="ar-DZ" sz="2000" b="1" dirty="0" smtClean="0">
                <a:latin typeface="Traditional Arabic" pitchFamily="18" charset="-78"/>
                <a:cs typeface="Traditional Arabic" pitchFamily="18" charset="-78"/>
              </a:rPr>
              <a:t>فالثقافات التي تتسم بالذكورية تنحصر فيها الادوار والمراكز  المهمة على الذكور بصفة كبيرة  حيث  الذكور يتحكمون ويتسمون بالصرامة ويمكن توجههم نحو النجاح المادي فهم يتسمون بالقطعية والحزم اما الثقافات </a:t>
            </a:r>
            <a:r>
              <a:rPr lang="ar-DZ" sz="2000" b="1" dirty="0" err="1" smtClean="0">
                <a:latin typeface="Traditional Arabic" pitchFamily="18" charset="-78"/>
                <a:cs typeface="Traditional Arabic" pitchFamily="18" charset="-78"/>
              </a:rPr>
              <a:t>الانوثية</a:t>
            </a:r>
            <a:r>
              <a:rPr lang="ar-DZ" sz="2000" b="1" dirty="0" smtClean="0">
                <a:latin typeface="Traditional Arabic" pitchFamily="18" charset="-78"/>
                <a:cs typeface="Traditional Arabic" pitchFamily="18" charset="-78"/>
              </a:rPr>
              <a:t> فهي ثقافة </a:t>
            </a:r>
            <a:r>
              <a:rPr lang="ar-DZ" sz="2000" b="1" dirty="0" smtClean="0">
                <a:latin typeface="Traditional Arabic" pitchFamily="18" charset="-78"/>
                <a:cs typeface="Traditional Arabic" pitchFamily="18" charset="-78"/>
              </a:rPr>
              <a:t>تميل الى تفضيل </a:t>
            </a:r>
            <a:r>
              <a:rPr lang="ar-DZ" sz="2000" b="1" dirty="0" smtClean="0">
                <a:latin typeface="Traditional Arabic" pitchFamily="18" charset="-78"/>
                <a:cs typeface="Traditional Arabic" pitchFamily="18" charset="-78"/>
              </a:rPr>
              <a:t>العلاقات الاجتماعية المتسامحة والمودة والليونة والتلاطف بين الناس فيتسمون بالبساطة والحساسية ويمكن </a:t>
            </a:r>
            <a:r>
              <a:rPr lang="ar-DZ" sz="2000" b="1" dirty="0" smtClean="0">
                <a:latin typeface="Traditional Arabic" pitchFamily="18" charset="-78"/>
                <a:cs typeface="Traditional Arabic" pitchFamily="18" charset="-78"/>
              </a:rPr>
              <a:t>توجيههم </a:t>
            </a:r>
            <a:r>
              <a:rPr lang="ar-DZ" sz="2000" b="1" dirty="0" smtClean="0">
                <a:latin typeface="Traditional Arabic" pitchFamily="18" charset="-78"/>
                <a:cs typeface="Traditional Arabic" pitchFamily="18" charset="-78"/>
              </a:rPr>
              <a:t>نحو جودة الحياة الانسانية في حد ذاتها ,كما يعكس هذا البعد ومن الدول التي صنفها </a:t>
            </a:r>
            <a:r>
              <a:rPr lang="ar-DZ" sz="2000" b="1" dirty="0" err="1" smtClean="0">
                <a:latin typeface="Traditional Arabic" pitchFamily="18" charset="-78"/>
                <a:cs typeface="Traditional Arabic" pitchFamily="18" charset="-78"/>
              </a:rPr>
              <a:t>فوفستيد</a:t>
            </a:r>
            <a:r>
              <a:rPr lang="ar-DZ" sz="2000" b="1" dirty="0" smtClean="0">
                <a:latin typeface="Traditional Arabic" pitchFamily="18" charset="-78"/>
                <a:cs typeface="Traditional Arabic" pitchFamily="18" charset="-78"/>
              </a:rPr>
              <a:t>: سلوفاكيا اليابان – النمسا، إيطاليا، المكسيك، المانيا، بريطانيا، و م ا، الدول العربية الى حد ما ذات ثقافة ذكورية مرتفعة بينما  صنف كل من السويد النرويج هولندا الدنمارك البرتغال، تايلاند روسيا كوريا الجنوبية كدول ذات ثقافة ذكورية منخفضة.الدرجة التي يتلاءم بها السلوك مع نظم القيم في سياق الذكورية ضد الانوثة. مع النساء والرجال</a:t>
            </a:r>
          </a:p>
        </p:txBody>
      </p:sp>
      <p:sp>
        <p:nvSpPr>
          <p:cNvPr id="46" name="Rectangle 45"/>
          <p:cNvSpPr/>
          <p:nvPr/>
        </p:nvSpPr>
        <p:spPr>
          <a:xfrm>
            <a:off x="2493817" y="3244334"/>
            <a:ext cx="6068291" cy="523220"/>
          </a:xfrm>
          <a:prstGeom prst="rect">
            <a:avLst/>
          </a:prstGeom>
        </p:spPr>
        <p:txBody>
          <a:bodyPr wrap="square">
            <a:spAutoFit/>
          </a:bodyPr>
          <a:lstStyle/>
          <a:p>
            <a:pPr lvl="0" algn="ctr" rtl="1"/>
            <a:r>
              <a:rPr lang="ar-DZ" sz="2800" b="1" dirty="0" smtClean="0">
                <a:solidFill>
                  <a:srgbClr val="C00000"/>
                </a:solidFill>
                <a:latin typeface="Traditional Arabic" pitchFamily="18" charset="-78"/>
                <a:cs typeface="Traditional Arabic" pitchFamily="18" charset="-78"/>
              </a:rPr>
              <a:t>الذكورية مقابل/ الانثوية:</a:t>
            </a:r>
            <a:endParaRPr lang="fr-FR" b="1" dirty="0" smtClean="0">
              <a:solidFill>
                <a:srgbClr val="C00000"/>
              </a:solidFill>
              <a:latin typeface="Traditional Arabic" pitchFamily="18" charset="-78"/>
              <a:cs typeface="Traditional Arabic" pitchFamily="18"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31416"/>
            <a:ext cx="12192000" cy="461665"/>
          </a:xfrm>
          <a:prstGeom prst="rect">
            <a:avLst/>
          </a:prstGeom>
          <a:solidFill>
            <a:srgbClr val="002060"/>
          </a:solidFill>
        </p:spPr>
        <p:txBody>
          <a:bodyPr wrap="square">
            <a:spAutoFit/>
          </a:bodyPr>
          <a:lstStyle/>
          <a:p>
            <a:pPr algn="ctr" rtl="1"/>
            <a:r>
              <a:rPr lang="en-US" sz="2400" b="1" dirty="0" smtClean="0">
                <a:solidFill>
                  <a:prstClr val="white"/>
                </a:solidFill>
              </a:rPr>
              <a:t> </a:t>
            </a:r>
            <a:endParaRPr lang="en-US" sz="2400" b="1" dirty="0">
              <a:solidFill>
                <a:prstClr val="white"/>
              </a:solidFill>
            </a:endParaRPr>
          </a:p>
        </p:txBody>
      </p:sp>
      <p:grpSp>
        <p:nvGrpSpPr>
          <p:cNvPr id="7" name="Group 10"/>
          <p:cNvGrpSpPr/>
          <p:nvPr/>
        </p:nvGrpSpPr>
        <p:grpSpPr>
          <a:xfrm>
            <a:off x="1704111" y="332510"/>
            <a:ext cx="8271162" cy="817418"/>
            <a:chOff x="3092363" y="1458358"/>
            <a:chExt cx="2998793" cy="1398574"/>
          </a:xfrm>
        </p:grpSpPr>
        <p:grpSp>
          <p:nvGrpSpPr>
            <p:cNvPr id="8" name="Group 11"/>
            <p:cNvGrpSpPr/>
            <p:nvPr/>
          </p:nvGrpSpPr>
          <p:grpSpPr>
            <a:xfrm>
              <a:off x="3092363" y="1583109"/>
              <a:ext cx="2998793" cy="1273823"/>
              <a:chOff x="3092363" y="1583109"/>
              <a:chExt cx="2998793" cy="1273823"/>
            </a:xfrm>
          </p:grpSpPr>
          <p:sp>
            <p:nvSpPr>
              <p:cNvPr id="14" name="Oval 12"/>
              <p:cNvSpPr/>
              <p:nvPr/>
            </p:nvSpPr>
            <p:spPr>
              <a:xfrm>
                <a:off x="3125062" y="1623892"/>
                <a:ext cx="2966094" cy="12330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CB444"/>
                  </a:gs>
                  <a:gs pos="100000">
                    <a:srgbClr val="3C5821"/>
                  </a:gs>
                </a:gsLst>
                <a:lin ang="27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5" name="Oval 13"/>
              <p:cNvSpPr/>
              <p:nvPr/>
            </p:nvSpPr>
            <p:spPr>
              <a:xfrm>
                <a:off x="3092363" y="1583109"/>
                <a:ext cx="2966094" cy="12330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C5DEAC"/>
                  </a:gs>
                  <a:gs pos="100000">
                    <a:srgbClr val="7CB444"/>
                  </a:gs>
                </a:gsLst>
                <a:lin ang="27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sp>
          <p:nvSpPr>
            <p:cNvPr id="9" name="Oval 14"/>
            <p:cNvSpPr/>
            <p:nvPr/>
          </p:nvSpPr>
          <p:spPr>
            <a:xfrm>
              <a:off x="3233656" y="1458358"/>
              <a:ext cx="2684458" cy="117125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184453"/>
                </a:gs>
                <a:gs pos="100000">
                  <a:srgbClr val="3492B4"/>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0" name="Oval 15"/>
            <p:cNvSpPr/>
            <p:nvPr/>
          </p:nvSpPr>
          <p:spPr>
            <a:xfrm>
              <a:off x="3268577" y="1465289"/>
              <a:ext cx="2619371" cy="11421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492B4">
                    <a:alpha val="0"/>
                  </a:srgbClr>
                </a:gs>
                <a:gs pos="100000">
                  <a:srgbClr val="B8D9E5"/>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1" name="Oval 16"/>
            <p:cNvSpPr/>
            <p:nvPr/>
          </p:nvSpPr>
          <p:spPr>
            <a:xfrm>
              <a:off x="3295570" y="1476381"/>
              <a:ext cx="2492370" cy="10672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29748F"/>
                </a:gs>
                <a:gs pos="100000">
                  <a:srgbClr val="3492B4">
                    <a:alpha val="48000"/>
                  </a:srgbClr>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2" name="Oval 17"/>
            <p:cNvSpPr/>
            <p:nvPr/>
          </p:nvSpPr>
          <p:spPr>
            <a:xfrm>
              <a:off x="3427326" y="1499945"/>
              <a:ext cx="2193929" cy="86493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3492B4">
                    <a:alpha val="38000"/>
                  </a:srgbClr>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sp>
        <p:nvSpPr>
          <p:cNvPr id="16" name="Freeform 7"/>
          <p:cNvSpPr/>
          <p:nvPr/>
        </p:nvSpPr>
        <p:spPr>
          <a:xfrm>
            <a:off x="0" y="249443"/>
            <a:ext cx="1454727" cy="858922"/>
          </a:xfrm>
          <a:custGeom>
            <a:avLst/>
            <a:gdLst>
              <a:gd name="f0" fmla="val 10800000"/>
              <a:gd name="f1" fmla="val 5400000"/>
              <a:gd name="f2" fmla="val 180"/>
              <a:gd name="f3" fmla="val w"/>
              <a:gd name="f4" fmla="val h"/>
              <a:gd name="f5" fmla="val 0"/>
              <a:gd name="f6" fmla="val 580"/>
              <a:gd name="f7" fmla="val 798"/>
              <a:gd name="f8" fmla="val 578"/>
              <a:gd name="f9" fmla="val 90"/>
              <a:gd name="f10" fmla="val 568"/>
              <a:gd name="f11" fmla="val 174"/>
              <a:gd name="f12" fmla="val 552"/>
              <a:gd name="f13" fmla="val 252"/>
              <a:gd name="f14" fmla="val 526"/>
              <a:gd name="f15" fmla="val 324"/>
              <a:gd name="f16" fmla="val 494"/>
              <a:gd name="f17" fmla="val 390"/>
              <a:gd name="f18" fmla="val 452"/>
              <a:gd name="f19" fmla="val 450"/>
              <a:gd name="f20" fmla="val 402"/>
              <a:gd name="f21" fmla="val 508"/>
              <a:gd name="f22" fmla="val 342"/>
              <a:gd name="f23" fmla="val 560"/>
              <a:gd name="f24" fmla="val 270"/>
              <a:gd name="f25" fmla="val 610"/>
              <a:gd name="f26" fmla="val 188"/>
              <a:gd name="f27" fmla="val 656"/>
              <a:gd name="f28" fmla="val 514"/>
              <a:gd name="f29" fmla="val 230"/>
              <a:gd name="f30" fmla="val 372"/>
              <a:gd name="f31" fmla="val 224"/>
              <a:gd name="f32" fmla="val 368"/>
              <a:gd name="f33" fmla="val 264"/>
              <a:gd name="f34" fmla="val 356"/>
              <a:gd name="f35" fmla="val 306"/>
              <a:gd name="f36" fmla="val 336"/>
              <a:gd name="f37" fmla="val 348"/>
              <a:gd name="f38" fmla="val 310"/>
              <a:gd name="f39" fmla="val 392"/>
              <a:gd name="f40" fmla="val 280"/>
              <a:gd name="f41" fmla="val 432"/>
              <a:gd name="f42" fmla="val 246"/>
              <a:gd name="f43" fmla="val 472"/>
              <a:gd name="f44" fmla="val 208"/>
              <a:gd name="f45" fmla="val 506"/>
              <a:gd name="f46" fmla="val 166"/>
              <a:gd name="f47" fmla="val 536"/>
              <a:gd name="f48" fmla="val 124"/>
              <a:gd name="f49" fmla="val 558"/>
              <a:gd name="f50" fmla="val 82"/>
              <a:gd name="f51" fmla="val 574"/>
              <a:gd name="f52" fmla="val 40"/>
              <a:gd name="f53" fmla="+- 0 0 -90"/>
              <a:gd name="f54" fmla="*/ f3 1 580"/>
              <a:gd name="f55" fmla="*/ f4 1 798"/>
              <a:gd name="f56" fmla="+- f7 0 f5"/>
              <a:gd name="f57" fmla="+- f6 0 f5"/>
              <a:gd name="f58" fmla="*/ f53 f0 1"/>
              <a:gd name="f59" fmla="*/ f57 1 580"/>
              <a:gd name="f60" fmla="*/ f56 1 798"/>
              <a:gd name="f61" fmla="*/ 580 f57 1"/>
              <a:gd name="f62" fmla="*/ 0 f56 1"/>
              <a:gd name="f63" fmla="*/ 578 f57 1"/>
              <a:gd name="f64" fmla="*/ 90 f56 1"/>
              <a:gd name="f65" fmla="*/ 568 f57 1"/>
              <a:gd name="f66" fmla="*/ 174 f56 1"/>
              <a:gd name="f67" fmla="*/ 552 f57 1"/>
              <a:gd name="f68" fmla="*/ 252 f56 1"/>
              <a:gd name="f69" fmla="*/ 526 f57 1"/>
              <a:gd name="f70" fmla="*/ 324 f56 1"/>
              <a:gd name="f71" fmla="*/ 494 f57 1"/>
              <a:gd name="f72" fmla="*/ 390 f56 1"/>
              <a:gd name="f73" fmla="*/ 452 f57 1"/>
              <a:gd name="f74" fmla="*/ 450 f56 1"/>
              <a:gd name="f75" fmla="*/ 402 f57 1"/>
              <a:gd name="f76" fmla="*/ 508 f56 1"/>
              <a:gd name="f77" fmla="*/ 342 f57 1"/>
              <a:gd name="f78" fmla="*/ 560 f56 1"/>
              <a:gd name="f79" fmla="*/ 270 f57 1"/>
              <a:gd name="f80" fmla="*/ 610 f56 1"/>
              <a:gd name="f81" fmla="*/ 188 f57 1"/>
              <a:gd name="f82" fmla="*/ 656 f56 1"/>
              <a:gd name="f83" fmla="*/ 798 f56 1"/>
              <a:gd name="f84" fmla="*/ 0 f57 1"/>
              <a:gd name="f85" fmla="*/ 514 f56 1"/>
              <a:gd name="f86" fmla="*/ 230 f56 1"/>
              <a:gd name="f87" fmla="*/ 372 f56 1"/>
              <a:gd name="f88" fmla="*/ 224 f57 1"/>
              <a:gd name="f89" fmla="*/ 368 f56 1"/>
              <a:gd name="f90" fmla="*/ 264 f57 1"/>
              <a:gd name="f91" fmla="*/ 356 f56 1"/>
              <a:gd name="f92" fmla="*/ 306 f57 1"/>
              <a:gd name="f93" fmla="*/ 336 f56 1"/>
              <a:gd name="f94" fmla="*/ 348 f57 1"/>
              <a:gd name="f95" fmla="*/ 310 f56 1"/>
              <a:gd name="f96" fmla="*/ 392 f57 1"/>
              <a:gd name="f97" fmla="*/ 280 f56 1"/>
              <a:gd name="f98" fmla="*/ 432 f57 1"/>
              <a:gd name="f99" fmla="*/ 246 f56 1"/>
              <a:gd name="f100" fmla="*/ 472 f57 1"/>
              <a:gd name="f101" fmla="*/ 208 f56 1"/>
              <a:gd name="f102" fmla="*/ 506 f57 1"/>
              <a:gd name="f103" fmla="*/ 166 f56 1"/>
              <a:gd name="f104" fmla="*/ 536 f57 1"/>
              <a:gd name="f105" fmla="*/ 124 f56 1"/>
              <a:gd name="f106" fmla="*/ 558 f57 1"/>
              <a:gd name="f107" fmla="*/ 82 f56 1"/>
              <a:gd name="f108" fmla="*/ 574 f57 1"/>
              <a:gd name="f109" fmla="*/ 40 f56 1"/>
              <a:gd name="f110" fmla="*/ f58 1 f2"/>
              <a:gd name="f111" fmla="*/ f61 1 580"/>
              <a:gd name="f112" fmla="*/ f62 1 798"/>
              <a:gd name="f113" fmla="*/ f63 1 580"/>
              <a:gd name="f114" fmla="*/ f64 1 798"/>
              <a:gd name="f115" fmla="*/ f65 1 580"/>
              <a:gd name="f116" fmla="*/ f66 1 798"/>
              <a:gd name="f117" fmla="*/ f67 1 580"/>
              <a:gd name="f118" fmla="*/ f68 1 798"/>
              <a:gd name="f119" fmla="*/ f69 1 580"/>
              <a:gd name="f120" fmla="*/ f70 1 798"/>
              <a:gd name="f121" fmla="*/ f71 1 580"/>
              <a:gd name="f122" fmla="*/ f72 1 798"/>
              <a:gd name="f123" fmla="*/ f73 1 580"/>
              <a:gd name="f124" fmla="*/ f74 1 798"/>
              <a:gd name="f125" fmla="*/ f75 1 580"/>
              <a:gd name="f126" fmla="*/ f76 1 798"/>
              <a:gd name="f127" fmla="*/ f77 1 580"/>
              <a:gd name="f128" fmla="*/ f78 1 798"/>
              <a:gd name="f129" fmla="*/ f79 1 580"/>
              <a:gd name="f130" fmla="*/ f80 1 798"/>
              <a:gd name="f131" fmla="*/ f81 1 580"/>
              <a:gd name="f132" fmla="*/ f82 1 798"/>
              <a:gd name="f133" fmla="*/ f83 1 798"/>
              <a:gd name="f134" fmla="*/ f84 1 580"/>
              <a:gd name="f135" fmla="*/ f85 1 798"/>
              <a:gd name="f136" fmla="*/ f86 1 798"/>
              <a:gd name="f137" fmla="*/ f87 1 798"/>
              <a:gd name="f138" fmla="*/ f88 1 580"/>
              <a:gd name="f139" fmla="*/ f89 1 798"/>
              <a:gd name="f140" fmla="*/ f90 1 580"/>
              <a:gd name="f141" fmla="*/ f91 1 798"/>
              <a:gd name="f142" fmla="*/ f92 1 580"/>
              <a:gd name="f143" fmla="*/ f93 1 798"/>
              <a:gd name="f144" fmla="*/ f94 1 580"/>
              <a:gd name="f145" fmla="*/ f95 1 798"/>
              <a:gd name="f146" fmla="*/ f96 1 580"/>
              <a:gd name="f147" fmla="*/ f97 1 798"/>
              <a:gd name="f148" fmla="*/ f98 1 580"/>
              <a:gd name="f149" fmla="*/ f99 1 798"/>
              <a:gd name="f150" fmla="*/ f100 1 580"/>
              <a:gd name="f151" fmla="*/ f101 1 798"/>
              <a:gd name="f152" fmla="*/ f102 1 580"/>
              <a:gd name="f153" fmla="*/ f103 1 798"/>
              <a:gd name="f154" fmla="*/ f104 1 580"/>
              <a:gd name="f155" fmla="*/ f105 1 798"/>
              <a:gd name="f156" fmla="*/ f106 1 580"/>
              <a:gd name="f157" fmla="*/ f107 1 798"/>
              <a:gd name="f158" fmla="*/ f108 1 580"/>
              <a:gd name="f159" fmla="*/ f109 1 798"/>
              <a:gd name="f160" fmla="*/ 0 1 f59"/>
              <a:gd name="f161" fmla="*/ f6 1 f59"/>
              <a:gd name="f162" fmla="*/ 0 1 f60"/>
              <a:gd name="f163" fmla="*/ f7 1 f60"/>
              <a:gd name="f164" fmla="+- f110 0 f1"/>
              <a:gd name="f165" fmla="*/ f111 1 f59"/>
              <a:gd name="f166" fmla="*/ f112 1 f60"/>
              <a:gd name="f167" fmla="*/ f113 1 f59"/>
              <a:gd name="f168" fmla="*/ f114 1 f60"/>
              <a:gd name="f169" fmla="*/ f115 1 f59"/>
              <a:gd name="f170" fmla="*/ f116 1 f60"/>
              <a:gd name="f171" fmla="*/ f117 1 f59"/>
              <a:gd name="f172" fmla="*/ f118 1 f60"/>
              <a:gd name="f173" fmla="*/ f119 1 f59"/>
              <a:gd name="f174" fmla="*/ f120 1 f60"/>
              <a:gd name="f175" fmla="*/ f121 1 f59"/>
              <a:gd name="f176" fmla="*/ f122 1 f60"/>
              <a:gd name="f177" fmla="*/ f123 1 f59"/>
              <a:gd name="f178" fmla="*/ f124 1 f60"/>
              <a:gd name="f179" fmla="*/ f125 1 f59"/>
              <a:gd name="f180" fmla="*/ f126 1 f60"/>
              <a:gd name="f181" fmla="*/ f127 1 f59"/>
              <a:gd name="f182" fmla="*/ f128 1 f60"/>
              <a:gd name="f183" fmla="*/ f129 1 f59"/>
              <a:gd name="f184" fmla="*/ f130 1 f60"/>
              <a:gd name="f185" fmla="*/ f131 1 f59"/>
              <a:gd name="f186" fmla="*/ f132 1 f60"/>
              <a:gd name="f187" fmla="*/ f133 1 f60"/>
              <a:gd name="f188" fmla="*/ f134 1 f59"/>
              <a:gd name="f189" fmla="*/ f135 1 f60"/>
              <a:gd name="f190" fmla="*/ f136 1 f60"/>
              <a:gd name="f191" fmla="*/ f137 1 f60"/>
              <a:gd name="f192" fmla="*/ f138 1 f59"/>
              <a:gd name="f193" fmla="*/ f139 1 f60"/>
              <a:gd name="f194" fmla="*/ f140 1 f59"/>
              <a:gd name="f195" fmla="*/ f141 1 f60"/>
              <a:gd name="f196" fmla="*/ f142 1 f59"/>
              <a:gd name="f197" fmla="*/ f143 1 f60"/>
              <a:gd name="f198" fmla="*/ f144 1 f59"/>
              <a:gd name="f199" fmla="*/ f145 1 f60"/>
              <a:gd name="f200" fmla="*/ f146 1 f59"/>
              <a:gd name="f201" fmla="*/ f147 1 f60"/>
              <a:gd name="f202" fmla="*/ f148 1 f59"/>
              <a:gd name="f203" fmla="*/ f149 1 f60"/>
              <a:gd name="f204" fmla="*/ f150 1 f59"/>
              <a:gd name="f205" fmla="*/ f151 1 f60"/>
              <a:gd name="f206" fmla="*/ f152 1 f59"/>
              <a:gd name="f207" fmla="*/ f153 1 f60"/>
              <a:gd name="f208" fmla="*/ f154 1 f59"/>
              <a:gd name="f209" fmla="*/ f155 1 f60"/>
              <a:gd name="f210" fmla="*/ f156 1 f59"/>
              <a:gd name="f211" fmla="*/ f157 1 f60"/>
              <a:gd name="f212" fmla="*/ f158 1 f59"/>
              <a:gd name="f213" fmla="*/ f159 1 f60"/>
              <a:gd name="f214" fmla="*/ f160 f54 1"/>
              <a:gd name="f215" fmla="*/ f161 f54 1"/>
              <a:gd name="f216" fmla="*/ f163 f55 1"/>
              <a:gd name="f217" fmla="*/ f162 f55 1"/>
              <a:gd name="f218" fmla="*/ f165 f54 1"/>
              <a:gd name="f219" fmla="*/ f166 f55 1"/>
              <a:gd name="f220" fmla="*/ f167 f54 1"/>
              <a:gd name="f221" fmla="*/ f168 f55 1"/>
              <a:gd name="f222" fmla="*/ f169 f54 1"/>
              <a:gd name="f223" fmla="*/ f170 f55 1"/>
              <a:gd name="f224" fmla="*/ f171 f54 1"/>
              <a:gd name="f225" fmla="*/ f172 f55 1"/>
              <a:gd name="f226" fmla="*/ f173 f54 1"/>
              <a:gd name="f227" fmla="*/ f174 f55 1"/>
              <a:gd name="f228" fmla="*/ f175 f54 1"/>
              <a:gd name="f229" fmla="*/ f176 f55 1"/>
              <a:gd name="f230" fmla="*/ f177 f54 1"/>
              <a:gd name="f231" fmla="*/ f178 f55 1"/>
              <a:gd name="f232" fmla="*/ f179 f54 1"/>
              <a:gd name="f233" fmla="*/ f180 f55 1"/>
              <a:gd name="f234" fmla="*/ f181 f54 1"/>
              <a:gd name="f235" fmla="*/ f182 f55 1"/>
              <a:gd name="f236" fmla="*/ f183 f54 1"/>
              <a:gd name="f237" fmla="*/ f184 f55 1"/>
              <a:gd name="f238" fmla="*/ f185 f54 1"/>
              <a:gd name="f239" fmla="*/ f186 f55 1"/>
              <a:gd name="f240" fmla="*/ f187 f55 1"/>
              <a:gd name="f241" fmla="*/ f188 f54 1"/>
              <a:gd name="f242" fmla="*/ f189 f55 1"/>
              <a:gd name="f243" fmla="*/ f190 f55 1"/>
              <a:gd name="f244" fmla="*/ f191 f55 1"/>
              <a:gd name="f245" fmla="*/ f192 f54 1"/>
              <a:gd name="f246" fmla="*/ f193 f55 1"/>
              <a:gd name="f247" fmla="*/ f194 f54 1"/>
              <a:gd name="f248" fmla="*/ f195 f55 1"/>
              <a:gd name="f249" fmla="*/ f196 f54 1"/>
              <a:gd name="f250" fmla="*/ f197 f55 1"/>
              <a:gd name="f251" fmla="*/ f198 f54 1"/>
              <a:gd name="f252" fmla="*/ f199 f55 1"/>
              <a:gd name="f253" fmla="*/ f200 f54 1"/>
              <a:gd name="f254" fmla="*/ f201 f55 1"/>
              <a:gd name="f255" fmla="*/ f202 f54 1"/>
              <a:gd name="f256" fmla="*/ f203 f55 1"/>
              <a:gd name="f257" fmla="*/ f204 f54 1"/>
              <a:gd name="f258" fmla="*/ f205 f55 1"/>
              <a:gd name="f259" fmla="*/ f206 f54 1"/>
              <a:gd name="f260" fmla="*/ f207 f55 1"/>
              <a:gd name="f261" fmla="*/ f208 f54 1"/>
              <a:gd name="f262" fmla="*/ f209 f55 1"/>
              <a:gd name="f263" fmla="*/ f210 f54 1"/>
              <a:gd name="f264" fmla="*/ f211 f55 1"/>
              <a:gd name="f265" fmla="*/ f212 f54 1"/>
              <a:gd name="f266" fmla="*/ f213 f55 1"/>
            </a:gdLst>
            <a:ahLst/>
            <a:cxnLst>
              <a:cxn ang="3cd4">
                <a:pos x="hc" y="t"/>
              </a:cxn>
              <a:cxn ang="0">
                <a:pos x="r" y="vc"/>
              </a:cxn>
              <a:cxn ang="cd4">
                <a:pos x="hc" y="b"/>
              </a:cxn>
              <a:cxn ang="cd2">
                <a:pos x="l" y="vc"/>
              </a:cxn>
              <a:cxn ang="f164">
                <a:pos x="f218" y="f219"/>
              </a:cxn>
              <a:cxn ang="f164">
                <a:pos x="f220" y="f221"/>
              </a:cxn>
              <a:cxn ang="f164">
                <a:pos x="f222" y="f223"/>
              </a:cxn>
              <a:cxn ang="f164">
                <a:pos x="f224" y="f225"/>
              </a:cxn>
              <a:cxn ang="f164">
                <a:pos x="f226" y="f227"/>
              </a:cxn>
              <a:cxn ang="f164">
                <a:pos x="f228" y="f229"/>
              </a:cxn>
              <a:cxn ang="f164">
                <a:pos x="f230" y="f231"/>
              </a:cxn>
              <a:cxn ang="f164">
                <a:pos x="f232" y="f233"/>
              </a:cxn>
              <a:cxn ang="f164">
                <a:pos x="f234" y="f235"/>
              </a:cxn>
              <a:cxn ang="f164">
                <a:pos x="f236" y="f237"/>
              </a:cxn>
              <a:cxn ang="f164">
                <a:pos x="f238" y="f239"/>
              </a:cxn>
              <a:cxn ang="f164">
                <a:pos x="f238" y="f240"/>
              </a:cxn>
              <a:cxn ang="f164">
                <a:pos x="f241" y="f242"/>
              </a:cxn>
              <a:cxn ang="f164">
                <a:pos x="f238" y="f243"/>
              </a:cxn>
              <a:cxn ang="f164">
                <a:pos x="f238" y="f244"/>
              </a:cxn>
              <a:cxn ang="f164">
                <a:pos x="f245" y="f246"/>
              </a:cxn>
              <a:cxn ang="f164">
                <a:pos x="f247" y="f248"/>
              </a:cxn>
              <a:cxn ang="f164">
                <a:pos x="f249" y="f250"/>
              </a:cxn>
              <a:cxn ang="f164">
                <a:pos x="f251" y="f252"/>
              </a:cxn>
              <a:cxn ang="f164">
                <a:pos x="f253" y="f254"/>
              </a:cxn>
              <a:cxn ang="f164">
                <a:pos x="f255" y="f256"/>
              </a:cxn>
              <a:cxn ang="f164">
                <a:pos x="f257" y="f258"/>
              </a:cxn>
              <a:cxn ang="f164">
                <a:pos x="f259" y="f260"/>
              </a:cxn>
              <a:cxn ang="f164">
                <a:pos x="f261" y="f262"/>
              </a:cxn>
              <a:cxn ang="f164">
                <a:pos x="f263" y="f264"/>
              </a:cxn>
              <a:cxn ang="f164">
                <a:pos x="f265" y="f266"/>
              </a:cxn>
              <a:cxn ang="f164">
                <a:pos x="f220" y="f219"/>
              </a:cxn>
              <a:cxn ang="f164">
                <a:pos x="f218" y="f219"/>
              </a:cxn>
            </a:cxnLst>
            <a:rect l="f214" t="f217" r="f215" b="f216"/>
            <a:pathLst>
              <a:path w="580" h="798">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6" y="f7"/>
                </a:lnTo>
                <a:lnTo>
                  <a:pt x="f5" y="f28"/>
                </a:lnTo>
                <a:lnTo>
                  <a:pt x="f26" y="f29"/>
                </a:lnTo>
                <a:lnTo>
                  <a:pt x="f26"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8" y="f5"/>
                </a:lnTo>
                <a:lnTo>
                  <a:pt x="f6" y="f5"/>
                </a:lnTo>
                <a:close/>
              </a:path>
            </a:pathLst>
          </a:custGeom>
          <a:gradFill>
            <a:gsLst>
              <a:gs pos="0">
                <a:srgbClr val="7CB444"/>
              </a:gs>
              <a:gs pos="100000">
                <a:srgbClr val="ACCF88"/>
              </a:gs>
            </a:gsLst>
            <a:lin ang="0"/>
          </a:gra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7" name="Freeform 9"/>
          <p:cNvSpPr/>
          <p:nvPr/>
        </p:nvSpPr>
        <p:spPr>
          <a:xfrm flipH="1">
            <a:off x="9901665" y="0"/>
            <a:ext cx="1514479" cy="942109"/>
          </a:xfrm>
          <a:custGeom>
            <a:avLst/>
            <a:gdLst>
              <a:gd name="f0" fmla="val 10800000"/>
              <a:gd name="f1" fmla="val 5400000"/>
              <a:gd name="f2" fmla="val 180"/>
              <a:gd name="f3" fmla="val w"/>
              <a:gd name="f4" fmla="val h"/>
              <a:gd name="f5" fmla="val 0"/>
              <a:gd name="f6" fmla="val 580"/>
              <a:gd name="f7" fmla="val 798"/>
              <a:gd name="f8" fmla="val 578"/>
              <a:gd name="f9" fmla="val 90"/>
              <a:gd name="f10" fmla="val 568"/>
              <a:gd name="f11" fmla="val 174"/>
              <a:gd name="f12" fmla="val 552"/>
              <a:gd name="f13" fmla="val 252"/>
              <a:gd name="f14" fmla="val 526"/>
              <a:gd name="f15" fmla="val 324"/>
              <a:gd name="f16" fmla="val 494"/>
              <a:gd name="f17" fmla="val 390"/>
              <a:gd name="f18" fmla="val 452"/>
              <a:gd name="f19" fmla="val 450"/>
              <a:gd name="f20" fmla="val 402"/>
              <a:gd name="f21" fmla="val 508"/>
              <a:gd name="f22" fmla="val 342"/>
              <a:gd name="f23" fmla="val 560"/>
              <a:gd name="f24" fmla="val 270"/>
              <a:gd name="f25" fmla="val 610"/>
              <a:gd name="f26" fmla="val 188"/>
              <a:gd name="f27" fmla="val 656"/>
              <a:gd name="f28" fmla="val 514"/>
              <a:gd name="f29" fmla="val 230"/>
              <a:gd name="f30" fmla="val 372"/>
              <a:gd name="f31" fmla="val 224"/>
              <a:gd name="f32" fmla="val 368"/>
              <a:gd name="f33" fmla="val 264"/>
              <a:gd name="f34" fmla="val 356"/>
              <a:gd name="f35" fmla="val 306"/>
              <a:gd name="f36" fmla="val 336"/>
              <a:gd name="f37" fmla="val 348"/>
              <a:gd name="f38" fmla="val 310"/>
              <a:gd name="f39" fmla="val 392"/>
              <a:gd name="f40" fmla="val 280"/>
              <a:gd name="f41" fmla="val 432"/>
              <a:gd name="f42" fmla="val 246"/>
              <a:gd name="f43" fmla="val 472"/>
              <a:gd name="f44" fmla="val 208"/>
              <a:gd name="f45" fmla="val 506"/>
              <a:gd name="f46" fmla="val 166"/>
              <a:gd name="f47" fmla="val 536"/>
              <a:gd name="f48" fmla="val 124"/>
              <a:gd name="f49" fmla="val 558"/>
              <a:gd name="f50" fmla="val 82"/>
              <a:gd name="f51" fmla="val 574"/>
              <a:gd name="f52" fmla="val 40"/>
              <a:gd name="f53" fmla="+- 0 0 -90"/>
              <a:gd name="f54" fmla="*/ f3 1 580"/>
              <a:gd name="f55" fmla="*/ f4 1 798"/>
              <a:gd name="f56" fmla="+- f7 0 f5"/>
              <a:gd name="f57" fmla="+- f6 0 f5"/>
              <a:gd name="f58" fmla="*/ f53 f0 1"/>
              <a:gd name="f59" fmla="*/ f57 1 580"/>
              <a:gd name="f60" fmla="*/ f56 1 798"/>
              <a:gd name="f61" fmla="*/ 580 f57 1"/>
              <a:gd name="f62" fmla="*/ 0 f56 1"/>
              <a:gd name="f63" fmla="*/ 578 f57 1"/>
              <a:gd name="f64" fmla="*/ 90 f56 1"/>
              <a:gd name="f65" fmla="*/ 568 f57 1"/>
              <a:gd name="f66" fmla="*/ 174 f56 1"/>
              <a:gd name="f67" fmla="*/ 552 f57 1"/>
              <a:gd name="f68" fmla="*/ 252 f56 1"/>
              <a:gd name="f69" fmla="*/ 526 f57 1"/>
              <a:gd name="f70" fmla="*/ 324 f56 1"/>
              <a:gd name="f71" fmla="*/ 494 f57 1"/>
              <a:gd name="f72" fmla="*/ 390 f56 1"/>
              <a:gd name="f73" fmla="*/ 452 f57 1"/>
              <a:gd name="f74" fmla="*/ 450 f56 1"/>
              <a:gd name="f75" fmla="*/ 402 f57 1"/>
              <a:gd name="f76" fmla="*/ 508 f56 1"/>
              <a:gd name="f77" fmla="*/ 342 f57 1"/>
              <a:gd name="f78" fmla="*/ 560 f56 1"/>
              <a:gd name="f79" fmla="*/ 270 f57 1"/>
              <a:gd name="f80" fmla="*/ 610 f56 1"/>
              <a:gd name="f81" fmla="*/ 188 f57 1"/>
              <a:gd name="f82" fmla="*/ 656 f56 1"/>
              <a:gd name="f83" fmla="*/ 798 f56 1"/>
              <a:gd name="f84" fmla="*/ 0 f57 1"/>
              <a:gd name="f85" fmla="*/ 514 f56 1"/>
              <a:gd name="f86" fmla="*/ 230 f56 1"/>
              <a:gd name="f87" fmla="*/ 372 f56 1"/>
              <a:gd name="f88" fmla="*/ 224 f57 1"/>
              <a:gd name="f89" fmla="*/ 368 f56 1"/>
              <a:gd name="f90" fmla="*/ 264 f57 1"/>
              <a:gd name="f91" fmla="*/ 356 f56 1"/>
              <a:gd name="f92" fmla="*/ 306 f57 1"/>
              <a:gd name="f93" fmla="*/ 336 f56 1"/>
              <a:gd name="f94" fmla="*/ 348 f57 1"/>
              <a:gd name="f95" fmla="*/ 310 f56 1"/>
              <a:gd name="f96" fmla="*/ 392 f57 1"/>
              <a:gd name="f97" fmla="*/ 280 f56 1"/>
              <a:gd name="f98" fmla="*/ 432 f57 1"/>
              <a:gd name="f99" fmla="*/ 246 f56 1"/>
              <a:gd name="f100" fmla="*/ 472 f57 1"/>
              <a:gd name="f101" fmla="*/ 208 f56 1"/>
              <a:gd name="f102" fmla="*/ 506 f57 1"/>
              <a:gd name="f103" fmla="*/ 166 f56 1"/>
              <a:gd name="f104" fmla="*/ 536 f57 1"/>
              <a:gd name="f105" fmla="*/ 124 f56 1"/>
              <a:gd name="f106" fmla="*/ 558 f57 1"/>
              <a:gd name="f107" fmla="*/ 82 f56 1"/>
              <a:gd name="f108" fmla="*/ 574 f57 1"/>
              <a:gd name="f109" fmla="*/ 40 f56 1"/>
              <a:gd name="f110" fmla="*/ f58 1 f2"/>
              <a:gd name="f111" fmla="*/ f61 1 580"/>
              <a:gd name="f112" fmla="*/ f62 1 798"/>
              <a:gd name="f113" fmla="*/ f63 1 580"/>
              <a:gd name="f114" fmla="*/ f64 1 798"/>
              <a:gd name="f115" fmla="*/ f65 1 580"/>
              <a:gd name="f116" fmla="*/ f66 1 798"/>
              <a:gd name="f117" fmla="*/ f67 1 580"/>
              <a:gd name="f118" fmla="*/ f68 1 798"/>
              <a:gd name="f119" fmla="*/ f69 1 580"/>
              <a:gd name="f120" fmla="*/ f70 1 798"/>
              <a:gd name="f121" fmla="*/ f71 1 580"/>
              <a:gd name="f122" fmla="*/ f72 1 798"/>
              <a:gd name="f123" fmla="*/ f73 1 580"/>
              <a:gd name="f124" fmla="*/ f74 1 798"/>
              <a:gd name="f125" fmla="*/ f75 1 580"/>
              <a:gd name="f126" fmla="*/ f76 1 798"/>
              <a:gd name="f127" fmla="*/ f77 1 580"/>
              <a:gd name="f128" fmla="*/ f78 1 798"/>
              <a:gd name="f129" fmla="*/ f79 1 580"/>
              <a:gd name="f130" fmla="*/ f80 1 798"/>
              <a:gd name="f131" fmla="*/ f81 1 580"/>
              <a:gd name="f132" fmla="*/ f82 1 798"/>
              <a:gd name="f133" fmla="*/ f83 1 798"/>
              <a:gd name="f134" fmla="*/ f84 1 580"/>
              <a:gd name="f135" fmla="*/ f85 1 798"/>
              <a:gd name="f136" fmla="*/ f86 1 798"/>
              <a:gd name="f137" fmla="*/ f87 1 798"/>
              <a:gd name="f138" fmla="*/ f88 1 580"/>
              <a:gd name="f139" fmla="*/ f89 1 798"/>
              <a:gd name="f140" fmla="*/ f90 1 580"/>
              <a:gd name="f141" fmla="*/ f91 1 798"/>
              <a:gd name="f142" fmla="*/ f92 1 580"/>
              <a:gd name="f143" fmla="*/ f93 1 798"/>
              <a:gd name="f144" fmla="*/ f94 1 580"/>
              <a:gd name="f145" fmla="*/ f95 1 798"/>
              <a:gd name="f146" fmla="*/ f96 1 580"/>
              <a:gd name="f147" fmla="*/ f97 1 798"/>
              <a:gd name="f148" fmla="*/ f98 1 580"/>
              <a:gd name="f149" fmla="*/ f99 1 798"/>
              <a:gd name="f150" fmla="*/ f100 1 580"/>
              <a:gd name="f151" fmla="*/ f101 1 798"/>
              <a:gd name="f152" fmla="*/ f102 1 580"/>
              <a:gd name="f153" fmla="*/ f103 1 798"/>
              <a:gd name="f154" fmla="*/ f104 1 580"/>
              <a:gd name="f155" fmla="*/ f105 1 798"/>
              <a:gd name="f156" fmla="*/ f106 1 580"/>
              <a:gd name="f157" fmla="*/ f107 1 798"/>
              <a:gd name="f158" fmla="*/ f108 1 580"/>
              <a:gd name="f159" fmla="*/ f109 1 798"/>
              <a:gd name="f160" fmla="*/ 0 1 f59"/>
              <a:gd name="f161" fmla="*/ f6 1 f59"/>
              <a:gd name="f162" fmla="*/ 0 1 f60"/>
              <a:gd name="f163" fmla="*/ f7 1 f60"/>
              <a:gd name="f164" fmla="+- f110 0 f1"/>
              <a:gd name="f165" fmla="*/ f111 1 f59"/>
              <a:gd name="f166" fmla="*/ f112 1 f60"/>
              <a:gd name="f167" fmla="*/ f113 1 f59"/>
              <a:gd name="f168" fmla="*/ f114 1 f60"/>
              <a:gd name="f169" fmla="*/ f115 1 f59"/>
              <a:gd name="f170" fmla="*/ f116 1 f60"/>
              <a:gd name="f171" fmla="*/ f117 1 f59"/>
              <a:gd name="f172" fmla="*/ f118 1 f60"/>
              <a:gd name="f173" fmla="*/ f119 1 f59"/>
              <a:gd name="f174" fmla="*/ f120 1 f60"/>
              <a:gd name="f175" fmla="*/ f121 1 f59"/>
              <a:gd name="f176" fmla="*/ f122 1 f60"/>
              <a:gd name="f177" fmla="*/ f123 1 f59"/>
              <a:gd name="f178" fmla="*/ f124 1 f60"/>
              <a:gd name="f179" fmla="*/ f125 1 f59"/>
              <a:gd name="f180" fmla="*/ f126 1 f60"/>
              <a:gd name="f181" fmla="*/ f127 1 f59"/>
              <a:gd name="f182" fmla="*/ f128 1 f60"/>
              <a:gd name="f183" fmla="*/ f129 1 f59"/>
              <a:gd name="f184" fmla="*/ f130 1 f60"/>
              <a:gd name="f185" fmla="*/ f131 1 f59"/>
              <a:gd name="f186" fmla="*/ f132 1 f60"/>
              <a:gd name="f187" fmla="*/ f133 1 f60"/>
              <a:gd name="f188" fmla="*/ f134 1 f59"/>
              <a:gd name="f189" fmla="*/ f135 1 f60"/>
              <a:gd name="f190" fmla="*/ f136 1 f60"/>
              <a:gd name="f191" fmla="*/ f137 1 f60"/>
              <a:gd name="f192" fmla="*/ f138 1 f59"/>
              <a:gd name="f193" fmla="*/ f139 1 f60"/>
              <a:gd name="f194" fmla="*/ f140 1 f59"/>
              <a:gd name="f195" fmla="*/ f141 1 f60"/>
              <a:gd name="f196" fmla="*/ f142 1 f59"/>
              <a:gd name="f197" fmla="*/ f143 1 f60"/>
              <a:gd name="f198" fmla="*/ f144 1 f59"/>
              <a:gd name="f199" fmla="*/ f145 1 f60"/>
              <a:gd name="f200" fmla="*/ f146 1 f59"/>
              <a:gd name="f201" fmla="*/ f147 1 f60"/>
              <a:gd name="f202" fmla="*/ f148 1 f59"/>
              <a:gd name="f203" fmla="*/ f149 1 f60"/>
              <a:gd name="f204" fmla="*/ f150 1 f59"/>
              <a:gd name="f205" fmla="*/ f151 1 f60"/>
              <a:gd name="f206" fmla="*/ f152 1 f59"/>
              <a:gd name="f207" fmla="*/ f153 1 f60"/>
              <a:gd name="f208" fmla="*/ f154 1 f59"/>
              <a:gd name="f209" fmla="*/ f155 1 f60"/>
              <a:gd name="f210" fmla="*/ f156 1 f59"/>
              <a:gd name="f211" fmla="*/ f157 1 f60"/>
              <a:gd name="f212" fmla="*/ f158 1 f59"/>
              <a:gd name="f213" fmla="*/ f159 1 f60"/>
              <a:gd name="f214" fmla="*/ f160 f54 1"/>
              <a:gd name="f215" fmla="*/ f161 f54 1"/>
              <a:gd name="f216" fmla="*/ f163 f55 1"/>
              <a:gd name="f217" fmla="*/ f162 f55 1"/>
              <a:gd name="f218" fmla="*/ f165 f54 1"/>
              <a:gd name="f219" fmla="*/ f166 f55 1"/>
              <a:gd name="f220" fmla="*/ f167 f54 1"/>
              <a:gd name="f221" fmla="*/ f168 f55 1"/>
              <a:gd name="f222" fmla="*/ f169 f54 1"/>
              <a:gd name="f223" fmla="*/ f170 f55 1"/>
              <a:gd name="f224" fmla="*/ f171 f54 1"/>
              <a:gd name="f225" fmla="*/ f172 f55 1"/>
              <a:gd name="f226" fmla="*/ f173 f54 1"/>
              <a:gd name="f227" fmla="*/ f174 f55 1"/>
              <a:gd name="f228" fmla="*/ f175 f54 1"/>
              <a:gd name="f229" fmla="*/ f176 f55 1"/>
              <a:gd name="f230" fmla="*/ f177 f54 1"/>
              <a:gd name="f231" fmla="*/ f178 f55 1"/>
              <a:gd name="f232" fmla="*/ f179 f54 1"/>
              <a:gd name="f233" fmla="*/ f180 f55 1"/>
              <a:gd name="f234" fmla="*/ f181 f54 1"/>
              <a:gd name="f235" fmla="*/ f182 f55 1"/>
              <a:gd name="f236" fmla="*/ f183 f54 1"/>
              <a:gd name="f237" fmla="*/ f184 f55 1"/>
              <a:gd name="f238" fmla="*/ f185 f54 1"/>
              <a:gd name="f239" fmla="*/ f186 f55 1"/>
              <a:gd name="f240" fmla="*/ f187 f55 1"/>
              <a:gd name="f241" fmla="*/ f188 f54 1"/>
              <a:gd name="f242" fmla="*/ f189 f55 1"/>
              <a:gd name="f243" fmla="*/ f190 f55 1"/>
              <a:gd name="f244" fmla="*/ f191 f55 1"/>
              <a:gd name="f245" fmla="*/ f192 f54 1"/>
              <a:gd name="f246" fmla="*/ f193 f55 1"/>
              <a:gd name="f247" fmla="*/ f194 f54 1"/>
              <a:gd name="f248" fmla="*/ f195 f55 1"/>
              <a:gd name="f249" fmla="*/ f196 f54 1"/>
              <a:gd name="f250" fmla="*/ f197 f55 1"/>
              <a:gd name="f251" fmla="*/ f198 f54 1"/>
              <a:gd name="f252" fmla="*/ f199 f55 1"/>
              <a:gd name="f253" fmla="*/ f200 f54 1"/>
              <a:gd name="f254" fmla="*/ f201 f55 1"/>
              <a:gd name="f255" fmla="*/ f202 f54 1"/>
              <a:gd name="f256" fmla="*/ f203 f55 1"/>
              <a:gd name="f257" fmla="*/ f204 f54 1"/>
              <a:gd name="f258" fmla="*/ f205 f55 1"/>
              <a:gd name="f259" fmla="*/ f206 f54 1"/>
              <a:gd name="f260" fmla="*/ f207 f55 1"/>
              <a:gd name="f261" fmla="*/ f208 f54 1"/>
              <a:gd name="f262" fmla="*/ f209 f55 1"/>
              <a:gd name="f263" fmla="*/ f210 f54 1"/>
              <a:gd name="f264" fmla="*/ f211 f55 1"/>
              <a:gd name="f265" fmla="*/ f212 f54 1"/>
              <a:gd name="f266" fmla="*/ f213 f55 1"/>
            </a:gdLst>
            <a:ahLst/>
            <a:cxnLst>
              <a:cxn ang="3cd4">
                <a:pos x="hc" y="t"/>
              </a:cxn>
              <a:cxn ang="0">
                <a:pos x="r" y="vc"/>
              </a:cxn>
              <a:cxn ang="cd4">
                <a:pos x="hc" y="b"/>
              </a:cxn>
              <a:cxn ang="cd2">
                <a:pos x="l" y="vc"/>
              </a:cxn>
              <a:cxn ang="f164">
                <a:pos x="f218" y="f219"/>
              </a:cxn>
              <a:cxn ang="f164">
                <a:pos x="f220" y="f221"/>
              </a:cxn>
              <a:cxn ang="f164">
                <a:pos x="f222" y="f223"/>
              </a:cxn>
              <a:cxn ang="f164">
                <a:pos x="f224" y="f225"/>
              </a:cxn>
              <a:cxn ang="f164">
                <a:pos x="f226" y="f227"/>
              </a:cxn>
              <a:cxn ang="f164">
                <a:pos x="f228" y="f229"/>
              </a:cxn>
              <a:cxn ang="f164">
                <a:pos x="f230" y="f231"/>
              </a:cxn>
              <a:cxn ang="f164">
                <a:pos x="f232" y="f233"/>
              </a:cxn>
              <a:cxn ang="f164">
                <a:pos x="f234" y="f235"/>
              </a:cxn>
              <a:cxn ang="f164">
                <a:pos x="f236" y="f237"/>
              </a:cxn>
              <a:cxn ang="f164">
                <a:pos x="f238" y="f239"/>
              </a:cxn>
              <a:cxn ang="f164">
                <a:pos x="f238" y="f240"/>
              </a:cxn>
              <a:cxn ang="f164">
                <a:pos x="f241" y="f242"/>
              </a:cxn>
              <a:cxn ang="f164">
                <a:pos x="f238" y="f243"/>
              </a:cxn>
              <a:cxn ang="f164">
                <a:pos x="f238" y="f244"/>
              </a:cxn>
              <a:cxn ang="f164">
                <a:pos x="f245" y="f246"/>
              </a:cxn>
              <a:cxn ang="f164">
                <a:pos x="f247" y="f248"/>
              </a:cxn>
              <a:cxn ang="f164">
                <a:pos x="f249" y="f250"/>
              </a:cxn>
              <a:cxn ang="f164">
                <a:pos x="f251" y="f252"/>
              </a:cxn>
              <a:cxn ang="f164">
                <a:pos x="f253" y="f254"/>
              </a:cxn>
              <a:cxn ang="f164">
                <a:pos x="f255" y="f256"/>
              </a:cxn>
              <a:cxn ang="f164">
                <a:pos x="f257" y="f258"/>
              </a:cxn>
              <a:cxn ang="f164">
                <a:pos x="f259" y="f260"/>
              </a:cxn>
              <a:cxn ang="f164">
                <a:pos x="f261" y="f262"/>
              </a:cxn>
              <a:cxn ang="f164">
                <a:pos x="f263" y="f264"/>
              </a:cxn>
              <a:cxn ang="f164">
                <a:pos x="f265" y="f266"/>
              </a:cxn>
              <a:cxn ang="f164">
                <a:pos x="f220" y="f219"/>
              </a:cxn>
              <a:cxn ang="f164">
                <a:pos x="f218" y="f219"/>
              </a:cxn>
            </a:cxnLst>
            <a:rect l="f214" t="f217" r="f215" b="f216"/>
            <a:pathLst>
              <a:path w="580" h="798">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6" y="f7"/>
                </a:lnTo>
                <a:lnTo>
                  <a:pt x="f5" y="f28"/>
                </a:lnTo>
                <a:lnTo>
                  <a:pt x="f26" y="f29"/>
                </a:lnTo>
                <a:lnTo>
                  <a:pt x="f26"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8" y="f5"/>
                </a:lnTo>
                <a:lnTo>
                  <a:pt x="f6" y="f5"/>
                </a:lnTo>
                <a:close/>
              </a:path>
            </a:pathLst>
          </a:custGeom>
          <a:gradFill>
            <a:gsLst>
              <a:gs pos="0">
                <a:srgbClr val="6A9EB0"/>
              </a:gs>
              <a:gs pos="100000">
                <a:srgbClr val="D0E0E6"/>
              </a:gs>
            </a:gsLst>
            <a:lin ang="0"/>
          </a:gra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8" name="AutoShape 3"/>
          <p:cNvSpPr/>
          <p:nvPr/>
        </p:nvSpPr>
        <p:spPr>
          <a:xfrm>
            <a:off x="166255" y="1136071"/>
            <a:ext cx="11748653" cy="396240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38103" cap="flat">
            <a:solidFill>
              <a:srgbClr val="18418C"/>
            </a:solidFill>
            <a:prstDash val="solid"/>
            <a:round/>
          </a:ln>
        </p:spPr>
        <p:txBody>
          <a:bodyPr vert="horz" wrap="none" lIns="91440" tIns="45720" rIns="91440" bIns="45720" anchor="ctr" anchorCtr="1" compatLnSpc="1">
            <a:noAutofit/>
          </a:bodyPr>
          <a:lstStyle/>
          <a:p>
            <a:pPr algn="ctr" hangingPunct="0">
              <a:defRPr sz="1800" b="0" i="0" u="none" strike="noStrike" kern="0" cap="none" spc="0" baseline="0">
                <a:solidFill>
                  <a:srgbClr val="000000"/>
                </a:solidFill>
                <a:uFillTx/>
              </a:defRPr>
            </a:pPr>
            <a:endParaRPr lang="en-US" kern="0">
              <a:solidFill>
                <a:srgbClr val="18418C"/>
              </a:solidFill>
              <a:latin typeface="Verdana" pitchFamily="34"/>
            </a:endParaRPr>
          </a:p>
        </p:txBody>
      </p:sp>
      <p:sp>
        <p:nvSpPr>
          <p:cNvPr id="19" name="Rectangle 18"/>
          <p:cNvSpPr/>
          <p:nvPr/>
        </p:nvSpPr>
        <p:spPr>
          <a:xfrm>
            <a:off x="471055" y="2028617"/>
            <a:ext cx="10626435" cy="2831544"/>
          </a:xfrm>
          <a:prstGeom prst="rect">
            <a:avLst/>
          </a:prstGeom>
        </p:spPr>
        <p:txBody>
          <a:bodyPr wrap="square">
            <a:spAutoFit/>
          </a:bodyPr>
          <a:lstStyle/>
          <a:p>
            <a:pPr lvl="0" algn="ctr" rtl="1"/>
            <a:r>
              <a:rPr lang="ar-DZ" b="1" dirty="0" smtClean="0">
                <a:latin typeface="Traditional Arabic" pitchFamily="18" charset="-78"/>
                <a:cs typeface="Traditional Arabic" pitchFamily="18" charset="-78"/>
              </a:rPr>
              <a:t> </a:t>
            </a:r>
            <a:endParaRPr lang="fr-FR" b="1" dirty="0" smtClean="0">
              <a:latin typeface="Traditional Arabic" pitchFamily="18" charset="-78"/>
              <a:cs typeface="Traditional Arabic" pitchFamily="18" charset="-78"/>
            </a:endParaRPr>
          </a:p>
          <a:p>
            <a:pPr algn="ctr" rtl="1"/>
            <a:r>
              <a:rPr lang="ar-DZ" sz="2400" b="1" dirty="0" smtClean="0">
                <a:latin typeface="Traditional Arabic" pitchFamily="18" charset="-78"/>
                <a:cs typeface="Traditional Arabic" pitchFamily="18" charset="-78"/>
              </a:rPr>
              <a:t>فان المنظمات ذات التوجه طويل المدى تعتمد على الخطط قصيرة وطويلة المدى وكذا التخطيط الاستراتيجي والنظر نحو المستقبل كما تشجع الاستثمار وتعمل على التطوير </a:t>
            </a:r>
            <a:r>
              <a:rPr lang="ar-DZ" sz="2400" b="1" dirty="0" smtClean="0">
                <a:latin typeface="Traditional Arabic" pitchFamily="18" charset="-78"/>
                <a:cs typeface="Traditional Arabic" pitchFamily="18" charset="-78"/>
              </a:rPr>
              <a:t>والتغيير </a:t>
            </a:r>
            <a:r>
              <a:rPr lang="ar-DZ" sz="2400" b="1" dirty="0" smtClean="0">
                <a:latin typeface="Traditional Arabic" pitchFamily="18" charset="-78"/>
                <a:cs typeface="Traditional Arabic" pitchFamily="18" charset="-78"/>
              </a:rPr>
              <a:t>للأحسن وكذا التكيف مع الظروف الاقتصادية والاجتماعية حيث يشير البعد طويل المدى الى نظرة الثقافات ذات التوجه طويل المدى للزمن والخطط والاستراتيجيات وقيم التطوير والبقاء والنظر الى المستقبل , اما في المنظمات ذات التوجه قصير المدى يسود فيها الاستقرار على الوضع والسعي على المحافظة عليه من دول افريقيا وكذا استراليا الارجنتين و المكسيك , اسرائيل اما الدول ذات توجه طويل المدى نجد على رأسها دول آسيا الشرقية , الصين , كوريا الجنوبية , اليابان, تايوان , المانيا , بلجيكا, سويسرا, روسيا , هولندا.</a:t>
            </a:r>
            <a:endParaRPr lang="fr-FR" sz="2400" b="1" dirty="0" smtClean="0">
              <a:latin typeface="Traditional Arabic" pitchFamily="18" charset="-78"/>
              <a:cs typeface="Traditional Arabic" pitchFamily="18" charset="-78"/>
            </a:endParaRPr>
          </a:p>
          <a:p>
            <a:pPr algn="r" rtl="1"/>
            <a:endParaRPr lang="fr-FR" sz="1600" dirty="0" smtClean="0"/>
          </a:p>
        </p:txBody>
      </p:sp>
      <p:sp>
        <p:nvSpPr>
          <p:cNvPr id="20" name="Rectangle 19"/>
          <p:cNvSpPr/>
          <p:nvPr/>
        </p:nvSpPr>
        <p:spPr>
          <a:xfrm>
            <a:off x="4276315" y="445716"/>
            <a:ext cx="3884012" cy="584775"/>
          </a:xfrm>
          <a:prstGeom prst="rect">
            <a:avLst/>
          </a:prstGeom>
        </p:spPr>
        <p:txBody>
          <a:bodyPr wrap="square">
            <a:spAutoFit/>
          </a:bodyPr>
          <a:lstStyle/>
          <a:p>
            <a:r>
              <a:rPr lang="ar-DZ" sz="3200" b="1" dirty="0" smtClean="0">
                <a:solidFill>
                  <a:srgbClr val="C00000"/>
                </a:solidFill>
                <a:latin typeface="Traditional Arabic" pitchFamily="18" charset="-78"/>
                <a:cs typeface="Traditional Arabic" pitchFamily="18" charset="-78"/>
              </a:rPr>
              <a:t>التوجه طويل مقابل قصير المدى </a:t>
            </a:r>
            <a:endParaRPr lang="fr-FR" sz="3200" dirty="0">
              <a:solidFill>
                <a:srgbClr val="C00000"/>
              </a:solidFill>
            </a:endParaRPr>
          </a:p>
        </p:txBody>
      </p:sp>
    </p:spTree>
    <p:extLst>
      <p:ext uri="{BB962C8B-B14F-4D97-AF65-F5344CB8AC3E}">
        <p14:creationId xmlns:p14="http://schemas.microsoft.com/office/powerpoint/2010/main" val="298143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descr="http://www.globalconnections.org.uk/sites/newgc.localhost/files/images/mission-net/gifting-questionnaire.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650" y="2943359"/>
            <a:ext cx="2914650" cy="2106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03400" y="3892072"/>
            <a:ext cx="5638800" cy="901593"/>
          </a:xfrm>
          <a:prstGeom prst="rect">
            <a:avLst/>
          </a:prstGeom>
        </p:spPr>
        <p:txBody>
          <a:bodyPr wrap="square">
            <a:spAutoFit/>
          </a:bodyPr>
          <a:lstStyle/>
          <a:p>
            <a:pPr algn="ctr" rtl="1">
              <a:lnSpc>
                <a:spcPct val="150000"/>
              </a:lnSpc>
            </a:pPr>
            <a:r>
              <a:rPr lang="ar-SA" sz="4000" b="1" dirty="0" smtClean="0">
                <a:solidFill>
                  <a:srgbClr val="0E7054"/>
                </a:solidFill>
              </a:rPr>
              <a:t>إدارة التنوع</a:t>
            </a:r>
            <a:r>
              <a:rPr lang="ar-DZ" sz="4000" b="1" dirty="0" smtClean="0">
                <a:solidFill>
                  <a:srgbClr val="0E7054"/>
                </a:solidFill>
              </a:rPr>
              <a:t> الثقافي</a:t>
            </a:r>
            <a:endParaRPr lang="ar-SA" sz="4000" b="1" dirty="0">
              <a:solidFill>
                <a:srgbClr val="0E7054"/>
              </a:solidFill>
            </a:endParaRPr>
          </a:p>
        </p:txBody>
      </p:sp>
      <p:sp>
        <p:nvSpPr>
          <p:cNvPr id="6" name="ZoneTexte 5"/>
          <p:cNvSpPr txBox="1"/>
          <p:nvPr/>
        </p:nvSpPr>
        <p:spPr>
          <a:xfrm>
            <a:off x="1842654" y="942109"/>
            <a:ext cx="6594763" cy="769441"/>
          </a:xfrm>
          <a:prstGeom prst="rect">
            <a:avLst/>
          </a:prstGeom>
          <a:noFill/>
        </p:spPr>
        <p:txBody>
          <a:bodyPr wrap="square" rtlCol="0">
            <a:spAutoFit/>
          </a:bodyPr>
          <a:lstStyle/>
          <a:p>
            <a:pPr algn="ctr"/>
            <a:r>
              <a:rPr lang="ar-DZ" sz="4400" b="1" dirty="0" smtClean="0">
                <a:solidFill>
                  <a:srgbClr val="2A9D64"/>
                </a:solidFill>
              </a:rPr>
              <a:t>المبحث الثاني</a:t>
            </a:r>
            <a:endParaRPr lang="fr-FR" sz="4400" b="1" dirty="0">
              <a:solidFill>
                <a:srgbClr val="2A9D64"/>
              </a:solidFill>
            </a:endParaRPr>
          </a:p>
        </p:txBody>
      </p:sp>
    </p:spTree>
    <p:custDataLst>
      <p:tags r:id="rId1"/>
    </p:custDataLst>
    <p:extLst>
      <p:ext uri="{BB962C8B-B14F-4D97-AF65-F5344CB8AC3E}">
        <p14:creationId xmlns:p14="http://schemas.microsoft.com/office/powerpoint/2010/main" val="379658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8" name="Rounded Rectangle 47"/>
          <p:cNvSpPr/>
          <p:nvPr/>
        </p:nvSpPr>
        <p:spPr>
          <a:xfrm>
            <a:off x="249381" y="1224826"/>
            <a:ext cx="11287125" cy="178473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0183"/>
            <a:ext cx="10515600" cy="914326"/>
          </a:xfrm>
        </p:spPr>
        <p:txBody>
          <a:bodyPr>
            <a:normAutofit fontScale="90000"/>
          </a:bodyPr>
          <a:lstStyle/>
          <a:p>
            <a:pPr algn="ctr" rtl="1"/>
            <a:r>
              <a:rPr lang="ar-DZ" dirty="0" smtClean="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 </a:t>
            </a:r>
            <a:r>
              <a:rPr lang="ar-DZ" sz="3900" b="1" dirty="0" smtClean="0">
                <a:solidFill>
                  <a:srgbClr val="FF0000"/>
                </a:solidFill>
                <a:latin typeface="Traditional Arabic" pitchFamily="18" charset="-78"/>
                <a:ea typeface="Cocon® Next Arabic" panose="020A0503020102020204" pitchFamily="18" charset="-78"/>
                <a:cs typeface="Traditional Arabic" pitchFamily="18" charset="-78"/>
              </a:rPr>
              <a:t>المطلب الاول:</a:t>
            </a:r>
            <a:r>
              <a:rPr lang="fr-FR" sz="3900" b="1" dirty="0" smtClean="0">
                <a:solidFill>
                  <a:srgbClr val="FF0000"/>
                </a:solidFill>
                <a:latin typeface="Traditional Arabic" pitchFamily="18" charset="-78"/>
                <a:ea typeface="Cocon® Next Arabic" panose="020A0503020102020204" pitchFamily="18" charset="-78"/>
                <a:cs typeface="Traditional Arabic" pitchFamily="18" charset="-78"/>
              </a:rPr>
              <a:t> </a:t>
            </a:r>
            <a:r>
              <a:rPr lang="ar-DZ" sz="3900" b="1" dirty="0" smtClean="0">
                <a:solidFill>
                  <a:srgbClr val="FF0000"/>
                </a:solidFill>
                <a:latin typeface="Traditional Arabic" pitchFamily="18" charset="-78"/>
                <a:ea typeface="Cocon® Next Arabic" panose="020A0503020102020204" pitchFamily="18" charset="-78"/>
                <a:cs typeface="Traditional Arabic" pitchFamily="18" charset="-78"/>
              </a:rPr>
              <a:t>مفهوم إدارة التنوع الثقافي</a:t>
            </a:r>
            <a:br>
              <a:rPr lang="ar-DZ" sz="3900" b="1" dirty="0" smtClean="0">
                <a:solidFill>
                  <a:srgbClr val="FF0000"/>
                </a:solidFill>
                <a:latin typeface="Traditional Arabic" pitchFamily="18" charset="-78"/>
                <a:ea typeface="Cocon® Next Arabic" panose="020A0503020102020204" pitchFamily="18" charset="-78"/>
                <a:cs typeface="Traditional Arabic" pitchFamily="18" charset="-78"/>
              </a:rPr>
            </a:br>
            <a:r>
              <a:rPr lang="ar-DZ" sz="3900" b="1" dirty="0" err="1" smtClean="0">
                <a:solidFill>
                  <a:srgbClr val="FF0000"/>
                </a:solidFill>
                <a:latin typeface="Traditional Arabic" pitchFamily="18" charset="-78"/>
                <a:ea typeface="Cocon® Next Arabic" panose="020A0503020102020204" pitchFamily="18" charset="-78"/>
                <a:cs typeface="Traditional Arabic" pitchFamily="18" charset="-78"/>
              </a:rPr>
              <a:t>اولا </a:t>
            </a:r>
            <a:r>
              <a:rPr lang="ar-DZ" sz="3900" b="1" dirty="0" smtClean="0">
                <a:solidFill>
                  <a:srgbClr val="FF0000"/>
                </a:solidFill>
                <a:latin typeface="Traditional Arabic" pitchFamily="18" charset="-78"/>
                <a:ea typeface="Cocon® Next Arabic" panose="020A0503020102020204" pitchFamily="18" charset="-78"/>
                <a:cs typeface="Traditional Arabic" pitchFamily="18" charset="-78"/>
              </a:rPr>
              <a:t>:تعريف إدارة التنوع الثقافي </a:t>
            </a:r>
            <a:endParaRPr lang="en-US" sz="3900" b="1" dirty="0">
              <a:solidFill>
                <a:srgbClr val="FF0000"/>
              </a:solidFill>
              <a:latin typeface="Traditional Arabic" pitchFamily="18" charset="-78"/>
              <a:ea typeface="Cocon® Next Arabic" panose="020A0503020102020204" pitchFamily="18" charset="-78"/>
              <a:cs typeface="Traditional Arabic" pitchFamily="18" charset="-78"/>
            </a:endParaRPr>
          </a:p>
        </p:txBody>
      </p:sp>
      <p:sp>
        <p:nvSpPr>
          <p:cNvPr id="26" name="Rectangle 12"/>
          <p:cNvSpPr/>
          <p:nvPr/>
        </p:nvSpPr>
        <p:spPr>
          <a:xfrm>
            <a:off x="706582" y="1146749"/>
            <a:ext cx="10432473" cy="1938992"/>
          </a:xfrm>
          <a:prstGeom prst="rect">
            <a:avLst/>
          </a:prstGeom>
          <a:noFill/>
          <a:ln cap="flat">
            <a:noFill/>
            <a:prstDash val="solid"/>
          </a:ln>
        </p:spPr>
        <p:txBody>
          <a:bodyPr vert="horz" wrap="square" lIns="91440" tIns="45720" rIns="91440" bIns="45720" anchor="t" anchorCtr="1" compatLnSpc="1">
            <a:spAutoFit/>
          </a:bodyPr>
          <a:lstStyle/>
          <a:p>
            <a:pPr algn="ctr" rtl="1"/>
            <a:r>
              <a:rPr lang="ar-DZ" sz="2400" dirty="0" smtClean="0">
                <a:solidFill>
                  <a:schemeClr val="bg1"/>
                </a:solidFill>
                <a:latin typeface="Traditional Arabic" pitchFamily="18" charset="-78"/>
                <a:cs typeface="Traditional Arabic" pitchFamily="18" charset="-78"/>
              </a:rPr>
              <a:t>الاسلوب الذي يتم استخدامه في التعامل مع الموارد البشرية بهدف تطويرها وتمكينها وتعتبر الثقافة التنظيمية هي نهج واقعي وخطة التغيير التي يتم من خلالها الاستفادة من الاختلافات البشرية وتنوعها لزيادة كفاءة عمل الفرد والارتقاء بمهارته وأدائه من خلال التركيز الدقيق في التعامل مع مصادر التنوع في المنظمات باعتبارها المصبات الاساسية التي عادة ما تلتقي او تتفاعل داخلها انشطة البشر عرضة بطبيعتها لتلك الاعمال والانشطة البشرية من حيث طبيعتها والاهداف المبتغاة من ورائها وهذا يتطلب ثقافة تنظيمية قوية داعمة للتنوع الثقافي</a:t>
            </a:r>
            <a:r>
              <a:rPr lang="ar-DZ" sz="2400" dirty="0" smtClean="0"/>
              <a:t>.</a:t>
            </a:r>
            <a:endParaRPr lang="fr-FR" sz="2400" dirty="0"/>
          </a:p>
        </p:txBody>
      </p:sp>
      <p:grpSp>
        <p:nvGrpSpPr>
          <p:cNvPr id="27" name="Group 26"/>
          <p:cNvGrpSpPr/>
          <p:nvPr/>
        </p:nvGrpSpPr>
        <p:grpSpPr>
          <a:xfrm>
            <a:off x="3039948" y="5260040"/>
            <a:ext cx="1703938" cy="1597960"/>
            <a:chOff x="1596478" y="4159248"/>
            <a:chExt cx="1703938" cy="1597960"/>
          </a:xfrm>
        </p:grpSpPr>
        <p:grpSp>
          <p:nvGrpSpPr>
            <p:cNvPr id="28" name="Group 27"/>
            <p:cNvGrpSpPr/>
            <p:nvPr/>
          </p:nvGrpSpPr>
          <p:grpSpPr>
            <a:xfrm>
              <a:off x="1596478" y="4159248"/>
              <a:ext cx="1603702" cy="1169060"/>
              <a:chOff x="1596478" y="4159248"/>
              <a:chExt cx="1603702" cy="1169060"/>
            </a:xfrm>
          </p:grpSpPr>
          <p:grpSp>
            <p:nvGrpSpPr>
              <p:cNvPr id="30" name="Group 29"/>
              <p:cNvGrpSpPr/>
              <p:nvPr/>
            </p:nvGrpSpPr>
            <p:grpSpPr>
              <a:xfrm>
                <a:off x="1596478" y="4159248"/>
                <a:ext cx="1603702" cy="1169060"/>
                <a:chOff x="1596478" y="4159248"/>
                <a:chExt cx="1603702" cy="1169060"/>
              </a:xfrm>
            </p:grpSpPr>
            <p:sp>
              <p:nvSpPr>
                <p:cNvPr id="32" name="Oval 9"/>
                <p:cNvSpPr/>
                <p:nvPr/>
              </p:nvSpPr>
              <p:spPr>
                <a:xfrm>
                  <a:off x="1596478" y="4159248"/>
                  <a:ext cx="1603702" cy="11690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CB444"/>
                    </a:gs>
                    <a:gs pos="100000">
                      <a:srgbClr val="4F722B"/>
                    </a:gs>
                  </a:gsLst>
                  <a:lin ang="54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33" name="Freeform 32"/>
                <p:cNvSpPr/>
                <p:nvPr/>
              </p:nvSpPr>
              <p:spPr>
                <a:xfrm>
                  <a:off x="1779760" y="4178734"/>
                  <a:ext cx="1237146" cy="441179"/>
                </a:xfrm>
                <a:custGeom>
                  <a:avLst/>
                  <a:gdLst>
                    <a:gd name="f0" fmla="val 10800000"/>
                    <a:gd name="f1" fmla="val 5400000"/>
                    <a:gd name="f2" fmla="val 180"/>
                    <a:gd name="f3" fmla="val w"/>
                    <a:gd name="f4" fmla="val h"/>
                    <a:gd name="f5" fmla="val 0"/>
                    <a:gd name="f6" fmla="val 1321"/>
                    <a:gd name="f7" fmla="val 712"/>
                    <a:gd name="f8" fmla="val 1301"/>
                    <a:gd name="f9" fmla="val 401"/>
                    <a:gd name="f10" fmla="val 1317"/>
                    <a:gd name="f11" fmla="val 442"/>
                    <a:gd name="f12" fmla="val 481"/>
                    <a:gd name="f13" fmla="val 1315"/>
                    <a:gd name="f14" fmla="val 516"/>
                    <a:gd name="f15" fmla="val 1298"/>
                    <a:gd name="f16" fmla="val 550"/>
                    <a:gd name="f17" fmla="val 1272"/>
                    <a:gd name="f18" fmla="val 579"/>
                    <a:gd name="f19" fmla="val 1239"/>
                    <a:gd name="f20" fmla="val 604"/>
                    <a:gd name="f21" fmla="val 1196"/>
                    <a:gd name="f22" fmla="val 628"/>
                    <a:gd name="f23" fmla="val 1147"/>
                    <a:gd name="f24" fmla="val 649"/>
                    <a:gd name="f25" fmla="val 1092"/>
                    <a:gd name="f26" fmla="val 667"/>
                    <a:gd name="f27" fmla="val 1031"/>
                    <a:gd name="f28" fmla="val 683"/>
                    <a:gd name="f29" fmla="val 967"/>
                    <a:gd name="f30" fmla="val 694"/>
                    <a:gd name="f31" fmla="val 896"/>
                    <a:gd name="f32" fmla="val 704"/>
                    <a:gd name="f33" fmla="val 824"/>
                    <a:gd name="f34" fmla="val 710"/>
                    <a:gd name="f35" fmla="val 795"/>
                    <a:gd name="f36" fmla="val 476"/>
                    <a:gd name="f37" fmla="val 472"/>
                    <a:gd name="f38" fmla="val 409"/>
                    <a:gd name="f39" fmla="val 708"/>
                    <a:gd name="f40" fmla="val 348"/>
                    <a:gd name="f41" fmla="val 290"/>
                    <a:gd name="f42" fmla="val 696"/>
                    <a:gd name="f43" fmla="val 235"/>
                    <a:gd name="f44" fmla="val 689"/>
                    <a:gd name="f45" fmla="val 186"/>
                    <a:gd name="f46" fmla="val 677"/>
                    <a:gd name="f47" fmla="val 141"/>
                    <a:gd name="f48" fmla="val 663"/>
                    <a:gd name="f49" fmla="val 102"/>
                    <a:gd name="f50" fmla="val 648"/>
                    <a:gd name="f51" fmla="val 67"/>
                    <a:gd name="f52" fmla="val 630"/>
                    <a:gd name="f53" fmla="val 39"/>
                    <a:gd name="f54" fmla="val 608"/>
                    <a:gd name="f55" fmla="val 18"/>
                    <a:gd name="f56" fmla="val 583"/>
                    <a:gd name="f57" fmla="val 6"/>
                    <a:gd name="f58" fmla="val 554"/>
                    <a:gd name="f59" fmla="val 524"/>
                    <a:gd name="f60" fmla="val 520"/>
                    <a:gd name="f61" fmla="val 4"/>
                    <a:gd name="f62" fmla="val 487"/>
                    <a:gd name="f63" fmla="val 16"/>
                    <a:gd name="f64" fmla="val 446"/>
                    <a:gd name="f65" fmla="val 51"/>
                    <a:gd name="f66" fmla="val 370"/>
                    <a:gd name="f67" fmla="val 94"/>
                    <a:gd name="f68" fmla="val 299"/>
                    <a:gd name="f69" fmla="val 147"/>
                    <a:gd name="f70" fmla="val 204"/>
                    <a:gd name="f71" fmla="val 176"/>
                    <a:gd name="f72" fmla="val 270"/>
                    <a:gd name="f73" fmla="val 125"/>
                    <a:gd name="f74" fmla="val 341"/>
                    <a:gd name="f75" fmla="val 82"/>
                    <a:gd name="f76" fmla="val 415"/>
                    <a:gd name="f77" fmla="val 47"/>
                    <a:gd name="f78" fmla="val 497"/>
                    <a:gd name="f79" fmla="val 21"/>
                    <a:gd name="f80" fmla="val 581"/>
                    <a:gd name="f81" fmla="val 759"/>
                    <a:gd name="f82" fmla="val 847"/>
                    <a:gd name="f83" fmla="val 23"/>
                    <a:gd name="f84" fmla="val 932"/>
                    <a:gd name="f85" fmla="val 53"/>
                    <a:gd name="f86" fmla="val 1010"/>
                    <a:gd name="f87" fmla="val 90"/>
                    <a:gd name="f88" fmla="val 1082"/>
                    <a:gd name="f89" fmla="val 137"/>
                    <a:gd name="f90" fmla="val 1149"/>
                    <a:gd name="f91" fmla="val 194"/>
                    <a:gd name="f92" fmla="val 1208"/>
                    <a:gd name="f93" fmla="val 256"/>
                    <a:gd name="f94" fmla="val 1258"/>
                    <a:gd name="f95" fmla="val 325"/>
                    <a:gd name="f96" fmla="+- 0 0 -90"/>
                    <a:gd name="f97" fmla="*/ f3 1 1321"/>
                    <a:gd name="f98" fmla="*/ f4 1 712"/>
                    <a:gd name="f99" fmla="+- f7 0 f5"/>
                    <a:gd name="f100" fmla="+- f6 0 f5"/>
                    <a:gd name="f101" fmla="*/ f96 f0 1"/>
                    <a:gd name="f102" fmla="*/ f100 1 1321"/>
                    <a:gd name="f103" fmla="*/ f99 1 712"/>
                    <a:gd name="f104" fmla="*/ 1301 f100 1"/>
                    <a:gd name="f105" fmla="*/ 401 f99 1"/>
                    <a:gd name="f106" fmla="*/ 1317 f100 1"/>
                    <a:gd name="f107" fmla="*/ 442 f99 1"/>
                    <a:gd name="f108" fmla="*/ 1321 f100 1"/>
                    <a:gd name="f109" fmla="*/ 481 f99 1"/>
                    <a:gd name="f110" fmla="*/ 1315 f100 1"/>
                    <a:gd name="f111" fmla="*/ 516 f99 1"/>
                    <a:gd name="f112" fmla="*/ 1298 f100 1"/>
                    <a:gd name="f113" fmla="*/ 550 f99 1"/>
                    <a:gd name="f114" fmla="*/ 1272 f100 1"/>
                    <a:gd name="f115" fmla="*/ 579 f99 1"/>
                    <a:gd name="f116" fmla="*/ 1239 f100 1"/>
                    <a:gd name="f117" fmla="*/ 604 f99 1"/>
                    <a:gd name="f118" fmla="*/ 1196 f100 1"/>
                    <a:gd name="f119" fmla="*/ 628 f99 1"/>
                    <a:gd name="f120" fmla="*/ 1147 f100 1"/>
                    <a:gd name="f121" fmla="*/ 649 f99 1"/>
                    <a:gd name="f122" fmla="*/ 1092 f100 1"/>
                    <a:gd name="f123" fmla="*/ 667 f99 1"/>
                    <a:gd name="f124" fmla="*/ 1031 f100 1"/>
                    <a:gd name="f125" fmla="*/ 683 f99 1"/>
                    <a:gd name="f126" fmla="*/ 967 f100 1"/>
                    <a:gd name="f127" fmla="*/ 694 f99 1"/>
                    <a:gd name="f128" fmla="*/ 896 f100 1"/>
                    <a:gd name="f129" fmla="*/ 704 f99 1"/>
                    <a:gd name="f130" fmla="*/ 824 f100 1"/>
                    <a:gd name="f131" fmla="*/ 710 f99 1"/>
                    <a:gd name="f132" fmla="*/ 795 f100 1"/>
                    <a:gd name="f133" fmla="*/ 712 f99 1"/>
                    <a:gd name="f134" fmla="*/ 476 f100 1"/>
                    <a:gd name="f135" fmla="*/ 472 f100 1"/>
                    <a:gd name="f136" fmla="*/ 409 f100 1"/>
                    <a:gd name="f137" fmla="*/ 708 f99 1"/>
                    <a:gd name="f138" fmla="*/ 348 f100 1"/>
                    <a:gd name="f139" fmla="*/ 290 f100 1"/>
                    <a:gd name="f140" fmla="*/ 696 f99 1"/>
                    <a:gd name="f141" fmla="*/ 235 f100 1"/>
                    <a:gd name="f142" fmla="*/ 689 f99 1"/>
                    <a:gd name="f143" fmla="*/ 186 f100 1"/>
                    <a:gd name="f144" fmla="*/ 677 f99 1"/>
                    <a:gd name="f145" fmla="*/ 141 f100 1"/>
                    <a:gd name="f146" fmla="*/ 663 f99 1"/>
                    <a:gd name="f147" fmla="*/ 102 f100 1"/>
                    <a:gd name="f148" fmla="*/ 648 f99 1"/>
                    <a:gd name="f149" fmla="*/ 67 f100 1"/>
                    <a:gd name="f150" fmla="*/ 630 f99 1"/>
                    <a:gd name="f151" fmla="*/ 39 f100 1"/>
                    <a:gd name="f152" fmla="*/ 608 f99 1"/>
                    <a:gd name="f153" fmla="*/ 18 f100 1"/>
                    <a:gd name="f154" fmla="*/ 583 f99 1"/>
                    <a:gd name="f155" fmla="*/ 6 f100 1"/>
                    <a:gd name="f156" fmla="*/ 554 f99 1"/>
                    <a:gd name="f157" fmla="*/ 0 f100 1"/>
                    <a:gd name="f158" fmla="*/ 524 f99 1"/>
                    <a:gd name="f159" fmla="*/ 520 f99 1"/>
                    <a:gd name="f160" fmla="*/ 4 f100 1"/>
                    <a:gd name="f161" fmla="*/ 487 f99 1"/>
                    <a:gd name="f162" fmla="*/ 16 f100 1"/>
                    <a:gd name="f163" fmla="*/ 446 f99 1"/>
                    <a:gd name="f164" fmla="*/ 51 f100 1"/>
                    <a:gd name="f165" fmla="*/ 370 f99 1"/>
                    <a:gd name="f166" fmla="*/ 94 f100 1"/>
                    <a:gd name="f167" fmla="*/ 299 f99 1"/>
                    <a:gd name="f168" fmla="*/ 147 f100 1"/>
                    <a:gd name="f169" fmla="*/ 235 f99 1"/>
                    <a:gd name="f170" fmla="*/ 204 f100 1"/>
                    <a:gd name="f171" fmla="*/ 176 f99 1"/>
                    <a:gd name="f172" fmla="*/ 270 f100 1"/>
                    <a:gd name="f173" fmla="*/ 125 f99 1"/>
                    <a:gd name="f174" fmla="*/ 341 f100 1"/>
                    <a:gd name="f175" fmla="*/ 82 f99 1"/>
                    <a:gd name="f176" fmla="*/ 415 f100 1"/>
                    <a:gd name="f177" fmla="*/ 47 f99 1"/>
                    <a:gd name="f178" fmla="*/ 497 f100 1"/>
                    <a:gd name="f179" fmla="*/ 21 f99 1"/>
                    <a:gd name="f180" fmla="*/ 581 f100 1"/>
                    <a:gd name="f181" fmla="*/ 6 f99 1"/>
                    <a:gd name="f182" fmla="*/ 667 f100 1"/>
                    <a:gd name="f183" fmla="*/ 0 f99 1"/>
                    <a:gd name="f184" fmla="*/ 759 f100 1"/>
                    <a:gd name="f185" fmla="*/ 847 f100 1"/>
                    <a:gd name="f186" fmla="*/ 23 f99 1"/>
                    <a:gd name="f187" fmla="*/ 932 f100 1"/>
                    <a:gd name="f188" fmla="*/ 53 f99 1"/>
                    <a:gd name="f189" fmla="*/ 1010 f100 1"/>
                    <a:gd name="f190" fmla="*/ 90 f99 1"/>
                    <a:gd name="f191" fmla="*/ 1082 f100 1"/>
                    <a:gd name="f192" fmla="*/ 137 f99 1"/>
                    <a:gd name="f193" fmla="*/ 1149 f100 1"/>
                    <a:gd name="f194" fmla="*/ 194 f99 1"/>
                    <a:gd name="f195" fmla="*/ 1208 f100 1"/>
                    <a:gd name="f196" fmla="*/ 256 f99 1"/>
                    <a:gd name="f197" fmla="*/ 1258 f100 1"/>
                    <a:gd name="f198" fmla="*/ 325 f99 1"/>
                    <a:gd name="f199" fmla="*/ f101 1 f2"/>
                    <a:gd name="f200" fmla="*/ f104 1 1321"/>
                    <a:gd name="f201" fmla="*/ f105 1 712"/>
                    <a:gd name="f202" fmla="*/ f106 1 1321"/>
                    <a:gd name="f203" fmla="*/ f107 1 712"/>
                    <a:gd name="f204" fmla="*/ f108 1 1321"/>
                    <a:gd name="f205" fmla="*/ f109 1 712"/>
                    <a:gd name="f206" fmla="*/ f110 1 1321"/>
                    <a:gd name="f207" fmla="*/ f111 1 712"/>
                    <a:gd name="f208" fmla="*/ f112 1 1321"/>
                    <a:gd name="f209" fmla="*/ f113 1 712"/>
                    <a:gd name="f210" fmla="*/ f114 1 1321"/>
                    <a:gd name="f211" fmla="*/ f115 1 712"/>
                    <a:gd name="f212" fmla="*/ f116 1 1321"/>
                    <a:gd name="f213" fmla="*/ f117 1 712"/>
                    <a:gd name="f214" fmla="*/ f118 1 1321"/>
                    <a:gd name="f215" fmla="*/ f119 1 712"/>
                    <a:gd name="f216" fmla="*/ f120 1 1321"/>
                    <a:gd name="f217" fmla="*/ f121 1 712"/>
                    <a:gd name="f218" fmla="*/ f122 1 1321"/>
                    <a:gd name="f219" fmla="*/ f123 1 712"/>
                    <a:gd name="f220" fmla="*/ f124 1 1321"/>
                    <a:gd name="f221" fmla="*/ f125 1 712"/>
                    <a:gd name="f222" fmla="*/ f126 1 1321"/>
                    <a:gd name="f223" fmla="*/ f127 1 712"/>
                    <a:gd name="f224" fmla="*/ f128 1 1321"/>
                    <a:gd name="f225" fmla="*/ f129 1 712"/>
                    <a:gd name="f226" fmla="*/ f130 1 1321"/>
                    <a:gd name="f227" fmla="*/ f131 1 712"/>
                    <a:gd name="f228" fmla="*/ f132 1 1321"/>
                    <a:gd name="f229" fmla="*/ f133 1 712"/>
                    <a:gd name="f230" fmla="*/ f134 1 1321"/>
                    <a:gd name="f231" fmla="*/ f135 1 1321"/>
                    <a:gd name="f232" fmla="*/ f136 1 1321"/>
                    <a:gd name="f233" fmla="*/ f137 1 712"/>
                    <a:gd name="f234" fmla="*/ f138 1 1321"/>
                    <a:gd name="f235" fmla="*/ f139 1 1321"/>
                    <a:gd name="f236" fmla="*/ f140 1 712"/>
                    <a:gd name="f237" fmla="*/ f141 1 1321"/>
                    <a:gd name="f238" fmla="*/ f142 1 712"/>
                    <a:gd name="f239" fmla="*/ f143 1 1321"/>
                    <a:gd name="f240" fmla="*/ f144 1 712"/>
                    <a:gd name="f241" fmla="*/ f145 1 1321"/>
                    <a:gd name="f242" fmla="*/ f146 1 712"/>
                    <a:gd name="f243" fmla="*/ f147 1 1321"/>
                    <a:gd name="f244" fmla="*/ f148 1 712"/>
                    <a:gd name="f245" fmla="*/ f149 1 1321"/>
                    <a:gd name="f246" fmla="*/ f150 1 712"/>
                    <a:gd name="f247" fmla="*/ f151 1 1321"/>
                    <a:gd name="f248" fmla="*/ f152 1 712"/>
                    <a:gd name="f249" fmla="*/ f153 1 1321"/>
                    <a:gd name="f250" fmla="*/ f154 1 712"/>
                    <a:gd name="f251" fmla="*/ f155 1 1321"/>
                    <a:gd name="f252" fmla="*/ f156 1 712"/>
                    <a:gd name="f253" fmla="*/ f157 1 1321"/>
                    <a:gd name="f254" fmla="*/ f158 1 712"/>
                    <a:gd name="f255" fmla="*/ f159 1 712"/>
                    <a:gd name="f256" fmla="*/ f160 1 1321"/>
                    <a:gd name="f257" fmla="*/ f161 1 712"/>
                    <a:gd name="f258" fmla="*/ f162 1 1321"/>
                    <a:gd name="f259" fmla="*/ f163 1 712"/>
                    <a:gd name="f260" fmla="*/ f164 1 1321"/>
                    <a:gd name="f261" fmla="*/ f165 1 712"/>
                    <a:gd name="f262" fmla="*/ f166 1 1321"/>
                    <a:gd name="f263" fmla="*/ f167 1 712"/>
                    <a:gd name="f264" fmla="*/ f168 1 1321"/>
                    <a:gd name="f265" fmla="*/ f169 1 712"/>
                    <a:gd name="f266" fmla="*/ f170 1 1321"/>
                    <a:gd name="f267" fmla="*/ f171 1 712"/>
                    <a:gd name="f268" fmla="*/ f172 1 1321"/>
                    <a:gd name="f269" fmla="*/ f173 1 712"/>
                    <a:gd name="f270" fmla="*/ f174 1 1321"/>
                    <a:gd name="f271" fmla="*/ f175 1 712"/>
                    <a:gd name="f272" fmla="*/ f176 1 1321"/>
                    <a:gd name="f273" fmla="*/ f177 1 712"/>
                    <a:gd name="f274" fmla="*/ f178 1 1321"/>
                    <a:gd name="f275" fmla="*/ f179 1 712"/>
                    <a:gd name="f276" fmla="*/ f180 1 1321"/>
                    <a:gd name="f277" fmla="*/ f181 1 712"/>
                    <a:gd name="f278" fmla="*/ f182 1 1321"/>
                    <a:gd name="f279" fmla="*/ f183 1 712"/>
                    <a:gd name="f280" fmla="*/ f184 1 1321"/>
                    <a:gd name="f281" fmla="*/ f185 1 1321"/>
                    <a:gd name="f282" fmla="*/ f186 1 712"/>
                    <a:gd name="f283" fmla="*/ f187 1 1321"/>
                    <a:gd name="f284" fmla="*/ f188 1 712"/>
                    <a:gd name="f285" fmla="*/ f189 1 1321"/>
                    <a:gd name="f286" fmla="*/ f190 1 712"/>
                    <a:gd name="f287" fmla="*/ f191 1 1321"/>
                    <a:gd name="f288" fmla="*/ f192 1 712"/>
                    <a:gd name="f289" fmla="*/ f193 1 1321"/>
                    <a:gd name="f290" fmla="*/ f194 1 712"/>
                    <a:gd name="f291" fmla="*/ f195 1 1321"/>
                    <a:gd name="f292" fmla="*/ f196 1 712"/>
                    <a:gd name="f293" fmla="*/ f197 1 1321"/>
                    <a:gd name="f294" fmla="*/ f198 1 712"/>
                    <a:gd name="f295" fmla="*/ 0 1 f102"/>
                    <a:gd name="f296" fmla="*/ f6 1 f102"/>
                    <a:gd name="f297" fmla="*/ 0 1 f103"/>
                    <a:gd name="f298" fmla="*/ f7 1 f103"/>
                    <a:gd name="f299" fmla="+- f199 0 f1"/>
                    <a:gd name="f300" fmla="*/ f200 1 f102"/>
                    <a:gd name="f301" fmla="*/ f201 1 f103"/>
                    <a:gd name="f302" fmla="*/ f202 1 f102"/>
                    <a:gd name="f303" fmla="*/ f203 1 f103"/>
                    <a:gd name="f304" fmla="*/ f204 1 f102"/>
                    <a:gd name="f305" fmla="*/ f205 1 f103"/>
                    <a:gd name="f306" fmla="*/ f206 1 f102"/>
                    <a:gd name="f307" fmla="*/ f207 1 f103"/>
                    <a:gd name="f308" fmla="*/ f208 1 f102"/>
                    <a:gd name="f309" fmla="*/ f209 1 f103"/>
                    <a:gd name="f310" fmla="*/ f210 1 f102"/>
                    <a:gd name="f311" fmla="*/ f211 1 f103"/>
                    <a:gd name="f312" fmla="*/ f212 1 f102"/>
                    <a:gd name="f313" fmla="*/ f213 1 f103"/>
                    <a:gd name="f314" fmla="*/ f214 1 f102"/>
                    <a:gd name="f315" fmla="*/ f215 1 f103"/>
                    <a:gd name="f316" fmla="*/ f216 1 f102"/>
                    <a:gd name="f317" fmla="*/ f217 1 f103"/>
                    <a:gd name="f318" fmla="*/ f218 1 f102"/>
                    <a:gd name="f319" fmla="*/ f219 1 f103"/>
                    <a:gd name="f320" fmla="*/ f220 1 f102"/>
                    <a:gd name="f321" fmla="*/ f221 1 f103"/>
                    <a:gd name="f322" fmla="*/ f222 1 f102"/>
                    <a:gd name="f323" fmla="*/ f223 1 f103"/>
                    <a:gd name="f324" fmla="*/ f224 1 f102"/>
                    <a:gd name="f325" fmla="*/ f225 1 f103"/>
                    <a:gd name="f326" fmla="*/ f226 1 f102"/>
                    <a:gd name="f327" fmla="*/ f227 1 f103"/>
                    <a:gd name="f328" fmla="*/ f228 1 f102"/>
                    <a:gd name="f329" fmla="*/ f229 1 f103"/>
                    <a:gd name="f330" fmla="*/ f230 1 f102"/>
                    <a:gd name="f331" fmla="*/ f231 1 f102"/>
                    <a:gd name="f332" fmla="*/ f232 1 f102"/>
                    <a:gd name="f333" fmla="*/ f233 1 f103"/>
                    <a:gd name="f334" fmla="*/ f234 1 f102"/>
                    <a:gd name="f335" fmla="*/ f235 1 f102"/>
                    <a:gd name="f336" fmla="*/ f236 1 f103"/>
                    <a:gd name="f337" fmla="*/ f237 1 f102"/>
                    <a:gd name="f338" fmla="*/ f238 1 f103"/>
                    <a:gd name="f339" fmla="*/ f239 1 f102"/>
                    <a:gd name="f340" fmla="*/ f240 1 f103"/>
                    <a:gd name="f341" fmla="*/ f241 1 f102"/>
                    <a:gd name="f342" fmla="*/ f242 1 f103"/>
                    <a:gd name="f343" fmla="*/ f243 1 f102"/>
                    <a:gd name="f344" fmla="*/ f244 1 f103"/>
                    <a:gd name="f345" fmla="*/ f245 1 f102"/>
                    <a:gd name="f346" fmla="*/ f246 1 f103"/>
                    <a:gd name="f347" fmla="*/ f247 1 f102"/>
                    <a:gd name="f348" fmla="*/ f248 1 f103"/>
                    <a:gd name="f349" fmla="*/ f249 1 f102"/>
                    <a:gd name="f350" fmla="*/ f250 1 f103"/>
                    <a:gd name="f351" fmla="*/ f251 1 f102"/>
                    <a:gd name="f352" fmla="*/ f252 1 f103"/>
                    <a:gd name="f353" fmla="*/ f253 1 f102"/>
                    <a:gd name="f354" fmla="*/ f254 1 f103"/>
                    <a:gd name="f355" fmla="*/ f255 1 f103"/>
                    <a:gd name="f356" fmla="*/ f256 1 f102"/>
                    <a:gd name="f357" fmla="*/ f257 1 f103"/>
                    <a:gd name="f358" fmla="*/ f258 1 f102"/>
                    <a:gd name="f359" fmla="*/ f259 1 f103"/>
                    <a:gd name="f360" fmla="*/ f260 1 f102"/>
                    <a:gd name="f361" fmla="*/ f261 1 f103"/>
                    <a:gd name="f362" fmla="*/ f262 1 f102"/>
                    <a:gd name="f363" fmla="*/ f263 1 f103"/>
                    <a:gd name="f364" fmla="*/ f264 1 f102"/>
                    <a:gd name="f365" fmla="*/ f265 1 f103"/>
                    <a:gd name="f366" fmla="*/ f266 1 f102"/>
                    <a:gd name="f367" fmla="*/ f267 1 f103"/>
                    <a:gd name="f368" fmla="*/ f268 1 f102"/>
                    <a:gd name="f369" fmla="*/ f269 1 f103"/>
                    <a:gd name="f370" fmla="*/ f270 1 f102"/>
                    <a:gd name="f371" fmla="*/ f271 1 f103"/>
                    <a:gd name="f372" fmla="*/ f272 1 f102"/>
                    <a:gd name="f373" fmla="*/ f273 1 f103"/>
                    <a:gd name="f374" fmla="*/ f274 1 f102"/>
                    <a:gd name="f375" fmla="*/ f275 1 f103"/>
                    <a:gd name="f376" fmla="*/ f276 1 f102"/>
                    <a:gd name="f377" fmla="*/ f277 1 f103"/>
                    <a:gd name="f378" fmla="*/ f278 1 f102"/>
                    <a:gd name="f379" fmla="*/ f279 1 f103"/>
                    <a:gd name="f380" fmla="*/ f280 1 f102"/>
                    <a:gd name="f381" fmla="*/ f281 1 f102"/>
                    <a:gd name="f382" fmla="*/ f282 1 f103"/>
                    <a:gd name="f383" fmla="*/ f283 1 f102"/>
                    <a:gd name="f384" fmla="*/ f284 1 f103"/>
                    <a:gd name="f385" fmla="*/ f285 1 f102"/>
                    <a:gd name="f386" fmla="*/ f286 1 f103"/>
                    <a:gd name="f387" fmla="*/ f287 1 f102"/>
                    <a:gd name="f388" fmla="*/ f288 1 f103"/>
                    <a:gd name="f389" fmla="*/ f289 1 f102"/>
                    <a:gd name="f390" fmla="*/ f290 1 f103"/>
                    <a:gd name="f391" fmla="*/ f291 1 f102"/>
                    <a:gd name="f392" fmla="*/ f292 1 f103"/>
                    <a:gd name="f393" fmla="*/ f293 1 f102"/>
                    <a:gd name="f394" fmla="*/ f294 1 f103"/>
                    <a:gd name="f395" fmla="*/ f295 f97 1"/>
                    <a:gd name="f396" fmla="*/ f296 f97 1"/>
                    <a:gd name="f397" fmla="*/ f298 f98 1"/>
                    <a:gd name="f398" fmla="*/ f297 f98 1"/>
                    <a:gd name="f399" fmla="*/ f300 f97 1"/>
                    <a:gd name="f400" fmla="*/ f301 f98 1"/>
                    <a:gd name="f401" fmla="*/ f302 f97 1"/>
                    <a:gd name="f402" fmla="*/ f303 f98 1"/>
                    <a:gd name="f403" fmla="*/ f304 f97 1"/>
                    <a:gd name="f404" fmla="*/ f305 f98 1"/>
                    <a:gd name="f405" fmla="*/ f306 f97 1"/>
                    <a:gd name="f406" fmla="*/ f307 f98 1"/>
                    <a:gd name="f407" fmla="*/ f308 f97 1"/>
                    <a:gd name="f408" fmla="*/ f309 f98 1"/>
                    <a:gd name="f409" fmla="*/ f310 f97 1"/>
                    <a:gd name="f410" fmla="*/ f311 f98 1"/>
                    <a:gd name="f411" fmla="*/ f312 f97 1"/>
                    <a:gd name="f412" fmla="*/ f313 f98 1"/>
                    <a:gd name="f413" fmla="*/ f314 f97 1"/>
                    <a:gd name="f414" fmla="*/ f315 f98 1"/>
                    <a:gd name="f415" fmla="*/ f316 f97 1"/>
                    <a:gd name="f416" fmla="*/ f317 f98 1"/>
                    <a:gd name="f417" fmla="*/ f318 f97 1"/>
                    <a:gd name="f418" fmla="*/ f319 f98 1"/>
                    <a:gd name="f419" fmla="*/ f320 f97 1"/>
                    <a:gd name="f420" fmla="*/ f321 f98 1"/>
                    <a:gd name="f421" fmla="*/ f322 f97 1"/>
                    <a:gd name="f422" fmla="*/ f323 f98 1"/>
                    <a:gd name="f423" fmla="*/ f324 f97 1"/>
                    <a:gd name="f424" fmla="*/ f325 f98 1"/>
                    <a:gd name="f425" fmla="*/ f326 f97 1"/>
                    <a:gd name="f426" fmla="*/ f327 f98 1"/>
                    <a:gd name="f427" fmla="*/ f328 f97 1"/>
                    <a:gd name="f428" fmla="*/ f329 f98 1"/>
                    <a:gd name="f429" fmla="*/ f330 f97 1"/>
                    <a:gd name="f430" fmla="*/ f331 f97 1"/>
                    <a:gd name="f431" fmla="*/ f332 f97 1"/>
                    <a:gd name="f432" fmla="*/ f333 f98 1"/>
                    <a:gd name="f433" fmla="*/ f334 f97 1"/>
                    <a:gd name="f434" fmla="*/ f335 f97 1"/>
                    <a:gd name="f435" fmla="*/ f336 f98 1"/>
                    <a:gd name="f436" fmla="*/ f337 f97 1"/>
                    <a:gd name="f437" fmla="*/ f338 f98 1"/>
                    <a:gd name="f438" fmla="*/ f339 f97 1"/>
                    <a:gd name="f439" fmla="*/ f340 f98 1"/>
                    <a:gd name="f440" fmla="*/ f341 f97 1"/>
                    <a:gd name="f441" fmla="*/ f342 f98 1"/>
                    <a:gd name="f442" fmla="*/ f343 f97 1"/>
                    <a:gd name="f443" fmla="*/ f344 f98 1"/>
                    <a:gd name="f444" fmla="*/ f345 f97 1"/>
                    <a:gd name="f445" fmla="*/ f346 f98 1"/>
                    <a:gd name="f446" fmla="*/ f347 f97 1"/>
                    <a:gd name="f447" fmla="*/ f348 f98 1"/>
                    <a:gd name="f448" fmla="*/ f349 f97 1"/>
                    <a:gd name="f449" fmla="*/ f350 f98 1"/>
                    <a:gd name="f450" fmla="*/ f351 f97 1"/>
                    <a:gd name="f451" fmla="*/ f352 f98 1"/>
                    <a:gd name="f452" fmla="*/ f353 f97 1"/>
                    <a:gd name="f453" fmla="*/ f354 f98 1"/>
                    <a:gd name="f454" fmla="*/ f355 f98 1"/>
                    <a:gd name="f455" fmla="*/ f356 f97 1"/>
                    <a:gd name="f456" fmla="*/ f357 f98 1"/>
                    <a:gd name="f457" fmla="*/ f358 f97 1"/>
                    <a:gd name="f458" fmla="*/ f359 f98 1"/>
                    <a:gd name="f459" fmla="*/ f360 f97 1"/>
                    <a:gd name="f460" fmla="*/ f361 f98 1"/>
                    <a:gd name="f461" fmla="*/ f362 f97 1"/>
                    <a:gd name="f462" fmla="*/ f363 f98 1"/>
                    <a:gd name="f463" fmla="*/ f364 f97 1"/>
                    <a:gd name="f464" fmla="*/ f365 f98 1"/>
                    <a:gd name="f465" fmla="*/ f366 f97 1"/>
                    <a:gd name="f466" fmla="*/ f367 f98 1"/>
                    <a:gd name="f467" fmla="*/ f368 f97 1"/>
                    <a:gd name="f468" fmla="*/ f369 f98 1"/>
                    <a:gd name="f469" fmla="*/ f370 f97 1"/>
                    <a:gd name="f470" fmla="*/ f371 f98 1"/>
                    <a:gd name="f471" fmla="*/ f372 f97 1"/>
                    <a:gd name="f472" fmla="*/ f373 f98 1"/>
                    <a:gd name="f473" fmla="*/ f374 f97 1"/>
                    <a:gd name="f474" fmla="*/ f375 f98 1"/>
                    <a:gd name="f475" fmla="*/ f376 f97 1"/>
                    <a:gd name="f476" fmla="*/ f377 f98 1"/>
                    <a:gd name="f477" fmla="*/ f378 f97 1"/>
                    <a:gd name="f478" fmla="*/ f379 f98 1"/>
                    <a:gd name="f479" fmla="*/ f380 f97 1"/>
                    <a:gd name="f480" fmla="*/ f381 f97 1"/>
                    <a:gd name="f481" fmla="*/ f382 f98 1"/>
                    <a:gd name="f482" fmla="*/ f383 f97 1"/>
                    <a:gd name="f483" fmla="*/ f384 f98 1"/>
                    <a:gd name="f484" fmla="*/ f385 f97 1"/>
                    <a:gd name="f485" fmla="*/ f386 f98 1"/>
                    <a:gd name="f486" fmla="*/ f387 f97 1"/>
                    <a:gd name="f487" fmla="*/ f388 f98 1"/>
                    <a:gd name="f488" fmla="*/ f389 f97 1"/>
                    <a:gd name="f489" fmla="*/ f390 f98 1"/>
                    <a:gd name="f490" fmla="*/ f391 f97 1"/>
                    <a:gd name="f491" fmla="*/ f392 f98 1"/>
                    <a:gd name="f492" fmla="*/ f393 f97 1"/>
                    <a:gd name="f493" fmla="*/ f394 f98 1"/>
                  </a:gdLst>
                  <a:ahLst/>
                  <a:cxnLst>
                    <a:cxn ang="3cd4">
                      <a:pos x="hc" y="t"/>
                    </a:cxn>
                    <a:cxn ang="0">
                      <a:pos x="r" y="vc"/>
                    </a:cxn>
                    <a:cxn ang="cd4">
                      <a:pos x="hc" y="b"/>
                    </a:cxn>
                    <a:cxn ang="cd2">
                      <a:pos x="l" y="vc"/>
                    </a:cxn>
                    <a:cxn ang="f299">
                      <a:pos x="f399" y="f400"/>
                    </a:cxn>
                    <a:cxn ang="f299">
                      <a:pos x="f401" y="f402"/>
                    </a:cxn>
                    <a:cxn ang="f299">
                      <a:pos x="f403" y="f404"/>
                    </a:cxn>
                    <a:cxn ang="f299">
                      <a:pos x="f405" y="f406"/>
                    </a:cxn>
                    <a:cxn ang="f299">
                      <a:pos x="f407" y="f408"/>
                    </a:cxn>
                    <a:cxn ang="f299">
                      <a:pos x="f409" y="f410"/>
                    </a:cxn>
                    <a:cxn ang="f299">
                      <a:pos x="f411" y="f412"/>
                    </a:cxn>
                    <a:cxn ang="f299">
                      <a:pos x="f413" y="f414"/>
                    </a:cxn>
                    <a:cxn ang="f299">
                      <a:pos x="f415" y="f416"/>
                    </a:cxn>
                    <a:cxn ang="f299">
                      <a:pos x="f417" y="f418"/>
                    </a:cxn>
                    <a:cxn ang="f299">
                      <a:pos x="f419" y="f420"/>
                    </a:cxn>
                    <a:cxn ang="f299">
                      <a:pos x="f421" y="f422"/>
                    </a:cxn>
                    <a:cxn ang="f299">
                      <a:pos x="f423" y="f424"/>
                    </a:cxn>
                    <a:cxn ang="f299">
                      <a:pos x="f425" y="f426"/>
                    </a:cxn>
                    <a:cxn ang="f299">
                      <a:pos x="f427" y="f428"/>
                    </a:cxn>
                    <a:cxn ang="f299">
                      <a:pos x="f429" y="f428"/>
                    </a:cxn>
                    <a:cxn ang="f299">
                      <a:pos x="f430" y="f428"/>
                    </a:cxn>
                    <a:cxn ang="f299">
                      <a:pos x="f431" y="f432"/>
                    </a:cxn>
                    <a:cxn ang="f299">
                      <a:pos x="f433" y="f424"/>
                    </a:cxn>
                    <a:cxn ang="f299">
                      <a:pos x="f434" y="f435"/>
                    </a:cxn>
                    <a:cxn ang="f299">
                      <a:pos x="f436" y="f437"/>
                    </a:cxn>
                    <a:cxn ang="f299">
                      <a:pos x="f438" y="f439"/>
                    </a:cxn>
                    <a:cxn ang="f299">
                      <a:pos x="f440" y="f441"/>
                    </a:cxn>
                    <a:cxn ang="f299">
                      <a:pos x="f442" y="f443"/>
                    </a:cxn>
                    <a:cxn ang="f299">
                      <a:pos x="f444" y="f445"/>
                    </a:cxn>
                    <a:cxn ang="f299">
                      <a:pos x="f446" y="f447"/>
                    </a:cxn>
                    <a:cxn ang="f299">
                      <a:pos x="f448" y="f449"/>
                    </a:cxn>
                    <a:cxn ang="f299">
                      <a:pos x="f450" y="f451"/>
                    </a:cxn>
                    <a:cxn ang="f299">
                      <a:pos x="f452" y="f453"/>
                    </a:cxn>
                    <a:cxn ang="f299">
                      <a:pos x="f452" y="f454"/>
                    </a:cxn>
                    <a:cxn ang="f299">
                      <a:pos x="f455" y="f456"/>
                    </a:cxn>
                    <a:cxn ang="f299">
                      <a:pos x="f457" y="f458"/>
                    </a:cxn>
                    <a:cxn ang="f299">
                      <a:pos x="f459" y="f460"/>
                    </a:cxn>
                    <a:cxn ang="f299">
                      <a:pos x="f461" y="f462"/>
                    </a:cxn>
                    <a:cxn ang="f299">
                      <a:pos x="f463" y="f464"/>
                    </a:cxn>
                    <a:cxn ang="f299">
                      <a:pos x="f465" y="f466"/>
                    </a:cxn>
                    <a:cxn ang="f299">
                      <a:pos x="f467" y="f468"/>
                    </a:cxn>
                    <a:cxn ang="f299">
                      <a:pos x="f469" y="f470"/>
                    </a:cxn>
                    <a:cxn ang="f299">
                      <a:pos x="f471" y="f472"/>
                    </a:cxn>
                    <a:cxn ang="f299">
                      <a:pos x="f473" y="f474"/>
                    </a:cxn>
                    <a:cxn ang="f299">
                      <a:pos x="f475" y="f476"/>
                    </a:cxn>
                    <a:cxn ang="f299">
                      <a:pos x="f477" y="f478"/>
                    </a:cxn>
                    <a:cxn ang="f299">
                      <a:pos x="f477" y="f478"/>
                    </a:cxn>
                    <a:cxn ang="f299">
                      <a:pos x="f479" y="f476"/>
                    </a:cxn>
                    <a:cxn ang="f299">
                      <a:pos x="f480" y="f481"/>
                    </a:cxn>
                    <a:cxn ang="f299">
                      <a:pos x="f482" y="f483"/>
                    </a:cxn>
                    <a:cxn ang="f299">
                      <a:pos x="f484" y="f485"/>
                    </a:cxn>
                    <a:cxn ang="f299">
                      <a:pos x="f486" y="f487"/>
                    </a:cxn>
                    <a:cxn ang="f299">
                      <a:pos x="f488" y="f489"/>
                    </a:cxn>
                    <a:cxn ang="f299">
                      <a:pos x="f490" y="f491"/>
                    </a:cxn>
                    <a:cxn ang="f299">
                      <a:pos x="f492" y="f493"/>
                    </a:cxn>
                    <a:cxn ang="f299">
                      <a:pos x="f399" y="f400"/>
                    </a:cxn>
                    <a:cxn ang="f299">
                      <a:pos x="f399" y="f400"/>
                    </a:cxn>
                  </a:cxnLst>
                  <a:rect l="f395" t="f398" r="f396" b="f397"/>
                  <a:pathLst>
                    <a:path w="1321" h="712">
                      <a:moveTo>
                        <a:pt x="f8" y="f9"/>
                      </a:moveTo>
                      <a:lnTo>
                        <a:pt x="f10" y="f11"/>
                      </a:lnTo>
                      <a:lnTo>
                        <a:pt x="f6"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7"/>
                      </a:lnTo>
                      <a:lnTo>
                        <a:pt x="f36" y="f7"/>
                      </a:lnTo>
                      <a:lnTo>
                        <a:pt x="f37" y="f7"/>
                      </a:lnTo>
                      <a:lnTo>
                        <a:pt x="f38" y="f39"/>
                      </a:lnTo>
                      <a:lnTo>
                        <a:pt x="f40" y="f32"/>
                      </a:lnTo>
                      <a:lnTo>
                        <a:pt x="f41" y="f42"/>
                      </a:lnTo>
                      <a:lnTo>
                        <a:pt x="f43" y="f44"/>
                      </a:lnTo>
                      <a:lnTo>
                        <a:pt x="f45" y="f46"/>
                      </a:lnTo>
                      <a:lnTo>
                        <a:pt x="f47" y="f48"/>
                      </a:lnTo>
                      <a:lnTo>
                        <a:pt x="f49" y="f50"/>
                      </a:lnTo>
                      <a:lnTo>
                        <a:pt x="f51" y="f52"/>
                      </a:lnTo>
                      <a:lnTo>
                        <a:pt x="f53" y="f54"/>
                      </a:lnTo>
                      <a:lnTo>
                        <a:pt x="f55" y="f56"/>
                      </a:lnTo>
                      <a:lnTo>
                        <a:pt x="f57" y="f58"/>
                      </a:lnTo>
                      <a:lnTo>
                        <a:pt x="f5" y="f59"/>
                      </a:lnTo>
                      <a:lnTo>
                        <a:pt x="f5" y="f60"/>
                      </a:lnTo>
                      <a:lnTo>
                        <a:pt x="f61" y="f62"/>
                      </a:lnTo>
                      <a:lnTo>
                        <a:pt x="f63" y="f64"/>
                      </a:lnTo>
                      <a:lnTo>
                        <a:pt x="f65" y="f66"/>
                      </a:lnTo>
                      <a:lnTo>
                        <a:pt x="f67" y="f68"/>
                      </a:lnTo>
                      <a:lnTo>
                        <a:pt x="f69" y="f43"/>
                      </a:lnTo>
                      <a:lnTo>
                        <a:pt x="f70" y="f71"/>
                      </a:lnTo>
                      <a:lnTo>
                        <a:pt x="f72" y="f73"/>
                      </a:lnTo>
                      <a:lnTo>
                        <a:pt x="f74" y="f75"/>
                      </a:lnTo>
                      <a:lnTo>
                        <a:pt x="f76" y="f77"/>
                      </a:lnTo>
                      <a:lnTo>
                        <a:pt x="f78" y="f79"/>
                      </a:lnTo>
                      <a:lnTo>
                        <a:pt x="f80" y="f57"/>
                      </a:lnTo>
                      <a:lnTo>
                        <a:pt x="f26" y="f5"/>
                      </a:lnTo>
                      <a:lnTo>
                        <a:pt x="f26" y="f5"/>
                      </a:lnTo>
                      <a:lnTo>
                        <a:pt x="f81" y="f57"/>
                      </a:lnTo>
                      <a:lnTo>
                        <a:pt x="f82" y="f83"/>
                      </a:lnTo>
                      <a:lnTo>
                        <a:pt x="f84" y="f85"/>
                      </a:lnTo>
                      <a:lnTo>
                        <a:pt x="f86" y="f87"/>
                      </a:lnTo>
                      <a:lnTo>
                        <a:pt x="f88" y="f89"/>
                      </a:lnTo>
                      <a:lnTo>
                        <a:pt x="f90" y="f91"/>
                      </a:lnTo>
                      <a:lnTo>
                        <a:pt x="f92" y="f93"/>
                      </a:lnTo>
                      <a:lnTo>
                        <a:pt x="f94" y="f95"/>
                      </a:lnTo>
                      <a:lnTo>
                        <a:pt x="f8" y="f9"/>
                      </a:lnTo>
                      <a:lnTo>
                        <a:pt x="f8" y="f9"/>
                      </a:lnTo>
                      <a:close/>
                    </a:path>
                  </a:pathLst>
                </a:custGeom>
                <a:gradFill>
                  <a:gsLst>
                    <a:gs pos="0">
                      <a:srgbClr val="FFFFFF"/>
                    </a:gs>
                    <a:gs pos="100000">
                      <a:srgbClr val="7CB444"/>
                    </a:gs>
                  </a:gsLst>
                  <a:lin ang="5400000"/>
                </a:gra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grpSp>
          <p:sp>
            <p:nvSpPr>
              <p:cNvPr id="31" name="Text Box 11"/>
              <p:cNvSpPr txBox="1"/>
              <p:nvPr/>
            </p:nvSpPr>
            <p:spPr>
              <a:xfrm>
                <a:off x="1921232" y="4568666"/>
                <a:ext cx="862736" cy="400114"/>
              </a:xfrm>
              <a:prstGeom prst="rect">
                <a:avLst/>
              </a:prstGeom>
              <a:noFill/>
              <a:ln cap="flat">
                <a:noFill/>
              </a:ln>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r>
                  <a:rPr lang="ar-SA" sz="2000" b="1" kern="0" dirty="0">
                    <a:solidFill>
                      <a:srgbClr val="FFFFFF"/>
                    </a:solidFill>
                    <a:latin typeface="Arial" pitchFamily="34"/>
                  </a:rPr>
                  <a:t>التوازن </a:t>
                </a:r>
                <a:endParaRPr lang="en-US" sz="2000" b="1" dirty="0">
                  <a:solidFill>
                    <a:srgbClr val="FFFFFF"/>
                  </a:solidFill>
                  <a:latin typeface="Arial" pitchFamily="34"/>
                </a:endParaRPr>
              </a:p>
            </p:txBody>
          </p:sp>
        </p:grpSp>
        <p:sp>
          <p:nvSpPr>
            <p:cNvPr id="29" name="Oval 12"/>
            <p:cNvSpPr/>
            <p:nvPr/>
          </p:nvSpPr>
          <p:spPr>
            <a:xfrm>
              <a:off x="1597511" y="5418990"/>
              <a:ext cx="1702905" cy="33821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C0C0C0"/>
                </a:gs>
                <a:gs pos="100000">
                  <a:srgbClr val="FFFFFF"/>
                </a:gs>
              </a:gsLst>
              <a:path path="circle">
                <a:fillToRect l="50000" t="50000" r="50000" b="50000"/>
              </a:path>
            </a:gradFill>
            <a:ln cap="flat">
              <a:noFill/>
              <a:prstDash val="solid"/>
            </a:ln>
          </p:spPr>
          <p:txBody>
            <a:bodyPr vert="horz" wrap="non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18418C"/>
                </a:solidFill>
                <a:latin typeface="Arial" pitchFamily="34"/>
              </a:endParaRPr>
            </a:p>
          </p:txBody>
        </p:sp>
      </p:grpSp>
      <p:grpSp>
        <p:nvGrpSpPr>
          <p:cNvPr id="34" name="Group 33"/>
          <p:cNvGrpSpPr/>
          <p:nvPr/>
        </p:nvGrpSpPr>
        <p:grpSpPr>
          <a:xfrm>
            <a:off x="5110885" y="5260040"/>
            <a:ext cx="1617654" cy="1597960"/>
            <a:chOff x="3625852" y="4159248"/>
            <a:chExt cx="1617654" cy="1597960"/>
          </a:xfrm>
        </p:grpSpPr>
        <p:grpSp>
          <p:nvGrpSpPr>
            <p:cNvPr id="35" name="Group 34"/>
            <p:cNvGrpSpPr/>
            <p:nvPr/>
          </p:nvGrpSpPr>
          <p:grpSpPr>
            <a:xfrm>
              <a:off x="3625852" y="4159248"/>
              <a:ext cx="1524003" cy="1173961"/>
              <a:chOff x="3625852" y="4159248"/>
              <a:chExt cx="1524003" cy="1173961"/>
            </a:xfrm>
          </p:grpSpPr>
          <p:sp>
            <p:nvSpPr>
              <p:cNvPr id="38" name="Oval 15"/>
              <p:cNvSpPr/>
              <p:nvPr/>
            </p:nvSpPr>
            <p:spPr>
              <a:xfrm>
                <a:off x="3625852" y="4159248"/>
                <a:ext cx="1524003" cy="117396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6A9EB0"/>
                  </a:gs>
                  <a:gs pos="100000">
                    <a:srgbClr val="36515A"/>
                  </a:gs>
                </a:gsLst>
                <a:lin ang="54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39" name="Freeform 38"/>
              <p:cNvSpPr/>
              <p:nvPr/>
            </p:nvSpPr>
            <p:spPr>
              <a:xfrm>
                <a:off x="3800017" y="4178817"/>
                <a:ext cx="1175653" cy="443035"/>
              </a:xfrm>
              <a:custGeom>
                <a:avLst/>
                <a:gdLst>
                  <a:gd name="f0" fmla="val 10800000"/>
                  <a:gd name="f1" fmla="val 5400000"/>
                  <a:gd name="f2" fmla="val 180"/>
                  <a:gd name="f3" fmla="val w"/>
                  <a:gd name="f4" fmla="val h"/>
                  <a:gd name="f5" fmla="val 0"/>
                  <a:gd name="f6" fmla="val 1321"/>
                  <a:gd name="f7" fmla="val 712"/>
                  <a:gd name="f8" fmla="val 1301"/>
                  <a:gd name="f9" fmla="val 401"/>
                  <a:gd name="f10" fmla="val 1317"/>
                  <a:gd name="f11" fmla="val 442"/>
                  <a:gd name="f12" fmla="val 481"/>
                  <a:gd name="f13" fmla="val 1315"/>
                  <a:gd name="f14" fmla="val 516"/>
                  <a:gd name="f15" fmla="val 1298"/>
                  <a:gd name="f16" fmla="val 550"/>
                  <a:gd name="f17" fmla="val 1272"/>
                  <a:gd name="f18" fmla="val 579"/>
                  <a:gd name="f19" fmla="val 1239"/>
                  <a:gd name="f20" fmla="val 604"/>
                  <a:gd name="f21" fmla="val 1196"/>
                  <a:gd name="f22" fmla="val 628"/>
                  <a:gd name="f23" fmla="val 1147"/>
                  <a:gd name="f24" fmla="val 649"/>
                  <a:gd name="f25" fmla="val 1092"/>
                  <a:gd name="f26" fmla="val 667"/>
                  <a:gd name="f27" fmla="val 1031"/>
                  <a:gd name="f28" fmla="val 683"/>
                  <a:gd name="f29" fmla="val 967"/>
                  <a:gd name="f30" fmla="val 694"/>
                  <a:gd name="f31" fmla="val 896"/>
                  <a:gd name="f32" fmla="val 704"/>
                  <a:gd name="f33" fmla="val 824"/>
                  <a:gd name="f34" fmla="val 710"/>
                  <a:gd name="f35" fmla="val 795"/>
                  <a:gd name="f36" fmla="val 476"/>
                  <a:gd name="f37" fmla="val 472"/>
                  <a:gd name="f38" fmla="val 409"/>
                  <a:gd name="f39" fmla="val 708"/>
                  <a:gd name="f40" fmla="val 348"/>
                  <a:gd name="f41" fmla="val 290"/>
                  <a:gd name="f42" fmla="val 696"/>
                  <a:gd name="f43" fmla="val 235"/>
                  <a:gd name="f44" fmla="val 689"/>
                  <a:gd name="f45" fmla="val 186"/>
                  <a:gd name="f46" fmla="val 677"/>
                  <a:gd name="f47" fmla="val 141"/>
                  <a:gd name="f48" fmla="val 663"/>
                  <a:gd name="f49" fmla="val 102"/>
                  <a:gd name="f50" fmla="val 648"/>
                  <a:gd name="f51" fmla="val 67"/>
                  <a:gd name="f52" fmla="val 630"/>
                  <a:gd name="f53" fmla="val 39"/>
                  <a:gd name="f54" fmla="val 608"/>
                  <a:gd name="f55" fmla="val 18"/>
                  <a:gd name="f56" fmla="val 583"/>
                  <a:gd name="f57" fmla="val 6"/>
                  <a:gd name="f58" fmla="val 554"/>
                  <a:gd name="f59" fmla="val 524"/>
                  <a:gd name="f60" fmla="val 520"/>
                  <a:gd name="f61" fmla="val 4"/>
                  <a:gd name="f62" fmla="val 487"/>
                  <a:gd name="f63" fmla="val 16"/>
                  <a:gd name="f64" fmla="val 446"/>
                  <a:gd name="f65" fmla="val 51"/>
                  <a:gd name="f66" fmla="val 370"/>
                  <a:gd name="f67" fmla="val 94"/>
                  <a:gd name="f68" fmla="val 299"/>
                  <a:gd name="f69" fmla="val 147"/>
                  <a:gd name="f70" fmla="val 204"/>
                  <a:gd name="f71" fmla="val 176"/>
                  <a:gd name="f72" fmla="val 270"/>
                  <a:gd name="f73" fmla="val 125"/>
                  <a:gd name="f74" fmla="val 341"/>
                  <a:gd name="f75" fmla="val 82"/>
                  <a:gd name="f76" fmla="val 415"/>
                  <a:gd name="f77" fmla="val 47"/>
                  <a:gd name="f78" fmla="val 497"/>
                  <a:gd name="f79" fmla="val 21"/>
                  <a:gd name="f80" fmla="val 581"/>
                  <a:gd name="f81" fmla="val 759"/>
                  <a:gd name="f82" fmla="val 847"/>
                  <a:gd name="f83" fmla="val 23"/>
                  <a:gd name="f84" fmla="val 932"/>
                  <a:gd name="f85" fmla="val 53"/>
                  <a:gd name="f86" fmla="val 1010"/>
                  <a:gd name="f87" fmla="val 90"/>
                  <a:gd name="f88" fmla="val 1082"/>
                  <a:gd name="f89" fmla="val 137"/>
                  <a:gd name="f90" fmla="val 1149"/>
                  <a:gd name="f91" fmla="val 194"/>
                  <a:gd name="f92" fmla="val 1208"/>
                  <a:gd name="f93" fmla="val 256"/>
                  <a:gd name="f94" fmla="val 1258"/>
                  <a:gd name="f95" fmla="val 325"/>
                  <a:gd name="f96" fmla="+- 0 0 -90"/>
                  <a:gd name="f97" fmla="*/ f3 1 1321"/>
                  <a:gd name="f98" fmla="*/ f4 1 712"/>
                  <a:gd name="f99" fmla="+- f7 0 f5"/>
                  <a:gd name="f100" fmla="+- f6 0 f5"/>
                  <a:gd name="f101" fmla="*/ f96 f0 1"/>
                  <a:gd name="f102" fmla="*/ f100 1 1321"/>
                  <a:gd name="f103" fmla="*/ f99 1 712"/>
                  <a:gd name="f104" fmla="*/ 1301 f100 1"/>
                  <a:gd name="f105" fmla="*/ 401 f99 1"/>
                  <a:gd name="f106" fmla="*/ 1317 f100 1"/>
                  <a:gd name="f107" fmla="*/ 442 f99 1"/>
                  <a:gd name="f108" fmla="*/ 1321 f100 1"/>
                  <a:gd name="f109" fmla="*/ 481 f99 1"/>
                  <a:gd name="f110" fmla="*/ 1315 f100 1"/>
                  <a:gd name="f111" fmla="*/ 516 f99 1"/>
                  <a:gd name="f112" fmla="*/ 1298 f100 1"/>
                  <a:gd name="f113" fmla="*/ 550 f99 1"/>
                  <a:gd name="f114" fmla="*/ 1272 f100 1"/>
                  <a:gd name="f115" fmla="*/ 579 f99 1"/>
                  <a:gd name="f116" fmla="*/ 1239 f100 1"/>
                  <a:gd name="f117" fmla="*/ 604 f99 1"/>
                  <a:gd name="f118" fmla="*/ 1196 f100 1"/>
                  <a:gd name="f119" fmla="*/ 628 f99 1"/>
                  <a:gd name="f120" fmla="*/ 1147 f100 1"/>
                  <a:gd name="f121" fmla="*/ 649 f99 1"/>
                  <a:gd name="f122" fmla="*/ 1092 f100 1"/>
                  <a:gd name="f123" fmla="*/ 667 f99 1"/>
                  <a:gd name="f124" fmla="*/ 1031 f100 1"/>
                  <a:gd name="f125" fmla="*/ 683 f99 1"/>
                  <a:gd name="f126" fmla="*/ 967 f100 1"/>
                  <a:gd name="f127" fmla="*/ 694 f99 1"/>
                  <a:gd name="f128" fmla="*/ 896 f100 1"/>
                  <a:gd name="f129" fmla="*/ 704 f99 1"/>
                  <a:gd name="f130" fmla="*/ 824 f100 1"/>
                  <a:gd name="f131" fmla="*/ 710 f99 1"/>
                  <a:gd name="f132" fmla="*/ 795 f100 1"/>
                  <a:gd name="f133" fmla="*/ 712 f99 1"/>
                  <a:gd name="f134" fmla="*/ 476 f100 1"/>
                  <a:gd name="f135" fmla="*/ 472 f100 1"/>
                  <a:gd name="f136" fmla="*/ 409 f100 1"/>
                  <a:gd name="f137" fmla="*/ 708 f99 1"/>
                  <a:gd name="f138" fmla="*/ 348 f100 1"/>
                  <a:gd name="f139" fmla="*/ 290 f100 1"/>
                  <a:gd name="f140" fmla="*/ 696 f99 1"/>
                  <a:gd name="f141" fmla="*/ 235 f100 1"/>
                  <a:gd name="f142" fmla="*/ 689 f99 1"/>
                  <a:gd name="f143" fmla="*/ 186 f100 1"/>
                  <a:gd name="f144" fmla="*/ 677 f99 1"/>
                  <a:gd name="f145" fmla="*/ 141 f100 1"/>
                  <a:gd name="f146" fmla="*/ 663 f99 1"/>
                  <a:gd name="f147" fmla="*/ 102 f100 1"/>
                  <a:gd name="f148" fmla="*/ 648 f99 1"/>
                  <a:gd name="f149" fmla="*/ 67 f100 1"/>
                  <a:gd name="f150" fmla="*/ 630 f99 1"/>
                  <a:gd name="f151" fmla="*/ 39 f100 1"/>
                  <a:gd name="f152" fmla="*/ 608 f99 1"/>
                  <a:gd name="f153" fmla="*/ 18 f100 1"/>
                  <a:gd name="f154" fmla="*/ 583 f99 1"/>
                  <a:gd name="f155" fmla="*/ 6 f100 1"/>
                  <a:gd name="f156" fmla="*/ 554 f99 1"/>
                  <a:gd name="f157" fmla="*/ 0 f100 1"/>
                  <a:gd name="f158" fmla="*/ 524 f99 1"/>
                  <a:gd name="f159" fmla="*/ 520 f99 1"/>
                  <a:gd name="f160" fmla="*/ 4 f100 1"/>
                  <a:gd name="f161" fmla="*/ 487 f99 1"/>
                  <a:gd name="f162" fmla="*/ 16 f100 1"/>
                  <a:gd name="f163" fmla="*/ 446 f99 1"/>
                  <a:gd name="f164" fmla="*/ 51 f100 1"/>
                  <a:gd name="f165" fmla="*/ 370 f99 1"/>
                  <a:gd name="f166" fmla="*/ 94 f100 1"/>
                  <a:gd name="f167" fmla="*/ 299 f99 1"/>
                  <a:gd name="f168" fmla="*/ 147 f100 1"/>
                  <a:gd name="f169" fmla="*/ 235 f99 1"/>
                  <a:gd name="f170" fmla="*/ 204 f100 1"/>
                  <a:gd name="f171" fmla="*/ 176 f99 1"/>
                  <a:gd name="f172" fmla="*/ 270 f100 1"/>
                  <a:gd name="f173" fmla="*/ 125 f99 1"/>
                  <a:gd name="f174" fmla="*/ 341 f100 1"/>
                  <a:gd name="f175" fmla="*/ 82 f99 1"/>
                  <a:gd name="f176" fmla="*/ 415 f100 1"/>
                  <a:gd name="f177" fmla="*/ 47 f99 1"/>
                  <a:gd name="f178" fmla="*/ 497 f100 1"/>
                  <a:gd name="f179" fmla="*/ 21 f99 1"/>
                  <a:gd name="f180" fmla="*/ 581 f100 1"/>
                  <a:gd name="f181" fmla="*/ 6 f99 1"/>
                  <a:gd name="f182" fmla="*/ 667 f100 1"/>
                  <a:gd name="f183" fmla="*/ 0 f99 1"/>
                  <a:gd name="f184" fmla="*/ 759 f100 1"/>
                  <a:gd name="f185" fmla="*/ 847 f100 1"/>
                  <a:gd name="f186" fmla="*/ 23 f99 1"/>
                  <a:gd name="f187" fmla="*/ 932 f100 1"/>
                  <a:gd name="f188" fmla="*/ 53 f99 1"/>
                  <a:gd name="f189" fmla="*/ 1010 f100 1"/>
                  <a:gd name="f190" fmla="*/ 90 f99 1"/>
                  <a:gd name="f191" fmla="*/ 1082 f100 1"/>
                  <a:gd name="f192" fmla="*/ 137 f99 1"/>
                  <a:gd name="f193" fmla="*/ 1149 f100 1"/>
                  <a:gd name="f194" fmla="*/ 194 f99 1"/>
                  <a:gd name="f195" fmla="*/ 1208 f100 1"/>
                  <a:gd name="f196" fmla="*/ 256 f99 1"/>
                  <a:gd name="f197" fmla="*/ 1258 f100 1"/>
                  <a:gd name="f198" fmla="*/ 325 f99 1"/>
                  <a:gd name="f199" fmla="*/ f101 1 f2"/>
                  <a:gd name="f200" fmla="*/ f104 1 1321"/>
                  <a:gd name="f201" fmla="*/ f105 1 712"/>
                  <a:gd name="f202" fmla="*/ f106 1 1321"/>
                  <a:gd name="f203" fmla="*/ f107 1 712"/>
                  <a:gd name="f204" fmla="*/ f108 1 1321"/>
                  <a:gd name="f205" fmla="*/ f109 1 712"/>
                  <a:gd name="f206" fmla="*/ f110 1 1321"/>
                  <a:gd name="f207" fmla="*/ f111 1 712"/>
                  <a:gd name="f208" fmla="*/ f112 1 1321"/>
                  <a:gd name="f209" fmla="*/ f113 1 712"/>
                  <a:gd name="f210" fmla="*/ f114 1 1321"/>
                  <a:gd name="f211" fmla="*/ f115 1 712"/>
                  <a:gd name="f212" fmla="*/ f116 1 1321"/>
                  <a:gd name="f213" fmla="*/ f117 1 712"/>
                  <a:gd name="f214" fmla="*/ f118 1 1321"/>
                  <a:gd name="f215" fmla="*/ f119 1 712"/>
                  <a:gd name="f216" fmla="*/ f120 1 1321"/>
                  <a:gd name="f217" fmla="*/ f121 1 712"/>
                  <a:gd name="f218" fmla="*/ f122 1 1321"/>
                  <a:gd name="f219" fmla="*/ f123 1 712"/>
                  <a:gd name="f220" fmla="*/ f124 1 1321"/>
                  <a:gd name="f221" fmla="*/ f125 1 712"/>
                  <a:gd name="f222" fmla="*/ f126 1 1321"/>
                  <a:gd name="f223" fmla="*/ f127 1 712"/>
                  <a:gd name="f224" fmla="*/ f128 1 1321"/>
                  <a:gd name="f225" fmla="*/ f129 1 712"/>
                  <a:gd name="f226" fmla="*/ f130 1 1321"/>
                  <a:gd name="f227" fmla="*/ f131 1 712"/>
                  <a:gd name="f228" fmla="*/ f132 1 1321"/>
                  <a:gd name="f229" fmla="*/ f133 1 712"/>
                  <a:gd name="f230" fmla="*/ f134 1 1321"/>
                  <a:gd name="f231" fmla="*/ f135 1 1321"/>
                  <a:gd name="f232" fmla="*/ f136 1 1321"/>
                  <a:gd name="f233" fmla="*/ f137 1 712"/>
                  <a:gd name="f234" fmla="*/ f138 1 1321"/>
                  <a:gd name="f235" fmla="*/ f139 1 1321"/>
                  <a:gd name="f236" fmla="*/ f140 1 712"/>
                  <a:gd name="f237" fmla="*/ f141 1 1321"/>
                  <a:gd name="f238" fmla="*/ f142 1 712"/>
                  <a:gd name="f239" fmla="*/ f143 1 1321"/>
                  <a:gd name="f240" fmla="*/ f144 1 712"/>
                  <a:gd name="f241" fmla="*/ f145 1 1321"/>
                  <a:gd name="f242" fmla="*/ f146 1 712"/>
                  <a:gd name="f243" fmla="*/ f147 1 1321"/>
                  <a:gd name="f244" fmla="*/ f148 1 712"/>
                  <a:gd name="f245" fmla="*/ f149 1 1321"/>
                  <a:gd name="f246" fmla="*/ f150 1 712"/>
                  <a:gd name="f247" fmla="*/ f151 1 1321"/>
                  <a:gd name="f248" fmla="*/ f152 1 712"/>
                  <a:gd name="f249" fmla="*/ f153 1 1321"/>
                  <a:gd name="f250" fmla="*/ f154 1 712"/>
                  <a:gd name="f251" fmla="*/ f155 1 1321"/>
                  <a:gd name="f252" fmla="*/ f156 1 712"/>
                  <a:gd name="f253" fmla="*/ f157 1 1321"/>
                  <a:gd name="f254" fmla="*/ f158 1 712"/>
                  <a:gd name="f255" fmla="*/ f159 1 712"/>
                  <a:gd name="f256" fmla="*/ f160 1 1321"/>
                  <a:gd name="f257" fmla="*/ f161 1 712"/>
                  <a:gd name="f258" fmla="*/ f162 1 1321"/>
                  <a:gd name="f259" fmla="*/ f163 1 712"/>
                  <a:gd name="f260" fmla="*/ f164 1 1321"/>
                  <a:gd name="f261" fmla="*/ f165 1 712"/>
                  <a:gd name="f262" fmla="*/ f166 1 1321"/>
                  <a:gd name="f263" fmla="*/ f167 1 712"/>
                  <a:gd name="f264" fmla="*/ f168 1 1321"/>
                  <a:gd name="f265" fmla="*/ f169 1 712"/>
                  <a:gd name="f266" fmla="*/ f170 1 1321"/>
                  <a:gd name="f267" fmla="*/ f171 1 712"/>
                  <a:gd name="f268" fmla="*/ f172 1 1321"/>
                  <a:gd name="f269" fmla="*/ f173 1 712"/>
                  <a:gd name="f270" fmla="*/ f174 1 1321"/>
                  <a:gd name="f271" fmla="*/ f175 1 712"/>
                  <a:gd name="f272" fmla="*/ f176 1 1321"/>
                  <a:gd name="f273" fmla="*/ f177 1 712"/>
                  <a:gd name="f274" fmla="*/ f178 1 1321"/>
                  <a:gd name="f275" fmla="*/ f179 1 712"/>
                  <a:gd name="f276" fmla="*/ f180 1 1321"/>
                  <a:gd name="f277" fmla="*/ f181 1 712"/>
                  <a:gd name="f278" fmla="*/ f182 1 1321"/>
                  <a:gd name="f279" fmla="*/ f183 1 712"/>
                  <a:gd name="f280" fmla="*/ f184 1 1321"/>
                  <a:gd name="f281" fmla="*/ f185 1 1321"/>
                  <a:gd name="f282" fmla="*/ f186 1 712"/>
                  <a:gd name="f283" fmla="*/ f187 1 1321"/>
                  <a:gd name="f284" fmla="*/ f188 1 712"/>
                  <a:gd name="f285" fmla="*/ f189 1 1321"/>
                  <a:gd name="f286" fmla="*/ f190 1 712"/>
                  <a:gd name="f287" fmla="*/ f191 1 1321"/>
                  <a:gd name="f288" fmla="*/ f192 1 712"/>
                  <a:gd name="f289" fmla="*/ f193 1 1321"/>
                  <a:gd name="f290" fmla="*/ f194 1 712"/>
                  <a:gd name="f291" fmla="*/ f195 1 1321"/>
                  <a:gd name="f292" fmla="*/ f196 1 712"/>
                  <a:gd name="f293" fmla="*/ f197 1 1321"/>
                  <a:gd name="f294" fmla="*/ f198 1 712"/>
                  <a:gd name="f295" fmla="*/ 0 1 f102"/>
                  <a:gd name="f296" fmla="*/ f6 1 f102"/>
                  <a:gd name="f297" fmla="*/ 0 1 f103"/>
                  <a:gd name="f298" fmla="*/ f7 1 f103"/>
                  <a:gd name="f299" fmla="+- f199 0 f1"/>
                  <a:gd name="f300" fmla="*/ f200 1 f102"/>
                  <a:gd name="f301" fmla="*/ f201 1 f103"/>
                  <a:gd name="f302" fmla="*/ f202 1 f102"/>
                  <a:gd name="f303" fmla="*/ f203 1 f103"/>
                  <a:gd name="f304" fmla="*/ f204 1 f102"/>
                  <a:gd name="f305" fmla="*/ f205 1 f103"/>
                  <a:gd name="f306" fmla="*/ f206 1 f102"/>
                  <a:gd name="f307" fmla="*/ f207 1 f103"/>
                  <a:gd name="f308" fmla="*/ f208 1 f102"/>
                  <a:gd name="f309" fmla="*/ f209 1 f103"/>
                  <a:gd name="f310" fmla="*/ f210 1 f102"/>
                  <a:gd name="f311" fmla="*/ f211 1 f103"/>
                  <a:gd name="f312" fmla="*/ f212 1 f102"/>
                  <a:gd name="f313" fmla="*/ f213 1 f103"/>
                  <a:gd name="f314" fmla="*/ f214 1 f102"/>
                  <a:gd name="f315" fmla="*/ f215 1 f103"/>
                  <a:gd name="f316" fmla="*/ f216 1 f102"/>
                  <a:gd name="f317" fmla="*/ f217 1 f103"/>
                  <a:gd name="f318" fmla="*/ f218 1 f102"/>
                  <a:gd name="f319" fmla="*/ f219 1 f103"/>
                  <a:gd name="f320" fmla="*/ f220 1 f102"/>
                  <a:gd name="f321" fmla="*/ f221 1 f103"/>
                  <a:gd name="f322" fmla="*/ f222 1 f102"/>
                  <a:gd name="f323" fmla="*/ f223 1 f103"/>
                  <a:gd name="f324" fmla="*/ f224 1 f102"/>
                  <a:gd name="f325" fmla="*/ f225 1 f103"/>
                  <a:gd name="f326" fmla="*/ f226 1 f102"/>
                  <a:gd name="f327" fmla="*/ f227 1 f103"/>
                  <a:gd name="f328" fmla="*/ f228 1 f102"/>
                  <a:gd name="f329" fmla="*/ f229 1 f103"/>
                  <a:gd name="f330" fmla="*/ f230 1 f102"/>
                  <a:gd name="f331" fmla="*/ f231 1 f102"/>
                  <a:gd name="f332" fmla="*/ f232 1 f102"/>
                  <a:gd name="f333" fmla="*/ f233 1 f103"/>
                  <a:gd name="f334" fmla="*/ f234 1 f102"/>
                  <a:gd name="f335" fmla="*/ f235 1 f102"/>
                  <a:gd name="f336" fmla="*/ f236 1 f103"/>
                  <a:gd name="f337" fmla="*/ f237 1 f102"/>
                  <a:gd name="f338" fmla="*/ f238 1 f103"/>
                  <a:gd name="f339" fmla="*/ f239 1 f102"/>
                  <a:gd name="f340" fmla="*/ f240 1 f103"/>
                  <a:gd name="f341" fmla="*/ f241 1 f102"/>
                  <a:gd name="f342" fmla="*/ f242 1 f103"/>
                  <a:gd name="f343" fmla="*/ f243 1 f102"/>
                  <a:gd name="f344" fmla="*/ f244 1 f103"/>
                  <a:gd name="f345" fmla="*/ f245 1 f102"/>
                  <a:gd name="f346" fmla="*/ f246 1 f103"/>
                  <a:gd name="f347" fmla="*/ f247 1 f102"/>
                  <a:gd name="f348" fmla="*/ f248 1 f103"/>
                  <a:gd name="f349" fmla="*/ f249 1 f102"/>
                  <a:gd name="f350" fmla="*/ f250 1 f103"/>
                  <a:gd name="f351" fmla="*/ f251 1 f102"/>
                  <a:gd name="f352" fmla="*/ f252 1 f103"/>
                  <a:gd name="f353" fmla="*/ f253 1 f102"/>
                  <a:gd name="f354" fmla="*/ f254 1 f103"/>
                  <a:gd name="f355" fmla="*/ f255 1 f103"/>
                  <a:gd name="f356" fmla="*/ f256 1 f102"/>
                  <a:gd name="f357" fmla="*/ f257 1 f103"/>
                  <a:gd name="f358" fmla="*/ f258 1 f102"/>
                  <a:gd name="f359" fmla="*/ f259 1 f103"/>
                  <a:gd name="f360" fmla="*/ f260 1 f102"/>
                  <a:gd name="f361" fmla="*/ f261 1 f103"/>
                  <a:gd name="f362" fmla="*/ f262 1 f102"/>
                  <a:gd name="f363" fmla="*/ f263 1 f103"/>
                  <a:gd name="f364" fmla="*/ f264 1 f102"/>
                  <a:gd name="f365" fmla="*/ f265 1 f103"/>
                  <a:gd name="f366" fmla="*/ f266 1 f102"/>
                  <a:gd name="f367" fmla="*/ f267 1 f103"/>
                  <a:gd name="f368" fmla="*/ f268 1 f102"/>
                  <a:gd name="f369" fmla="*/ f269 1 f103"/>
                  <a:gd name="f370" fmla="*/ f270 1 f102"/>
                  <a:gd name="f371" fmla="*/ f271 1 f103"/>
                  <a:gd name="f372" fmla="*/ f272 1 f102"/>
                  <a:gd name="f373" fmla="*/ f273 1 f103"/>
                  <a:gd name="f374" fmla="*/ f274 1 f102"/>
                  <a:gd name="f375" fmla="*/ f275 1 f103"/>
                  <a:gd name="f376" fmla="*/ f276 1 f102"/>
                  <a:gd name="f377" fmla="*/ f277 1 f103"/>
                  <a:gd name="f378" fmla="*/ f278 1 f102"/>
                  <a:gd name="f379" fmla="*/ f279 1 f103"/>
                  <a:gd name="f380" fmla="*/ f280 1 f102"/>
                  <a:gd name="f381" fmla="*/ f281 1 f102"/>
                  <a:gd name="f382" fmla="*/ f282 1 f103"/>
                  <a:gd name="f383" fmla="*/ f283 1 f102"/>
                  <a:gd name="f384" fmla="*/ f284 1 f103"/>
                  <a:gd name="f385" fmla="*/ f285 1 f102"/>
                  <a:gd name="f386" fmla="*/ f286 1 f103"/>
                  <a:gd name="f387" fmla="*/ f287 1 f102"/>
                  <a:gd name="f388" fmla="*/ f288 1 f103"/>
                  <a:gd name="f389" fmla="*/ f289 1 f102"/>
                  <a:gd name="f390" fmla="*/ f290 1 f103"/>
                  <a:gd name="f391" fmla="*/ f291 1 f102"/>
                  <a:gd name="f392" fmla="*/ f292 1 f103"/>
                  <a:gd name="f393" fmla="*/ f293 1 f102"/>
                  <a:gd name="f394" fmla="*/ f294 1 f103"/>
                  <a:gd name="f395" fmla="*/ f295 f97 1"/>
                  <a:gd name="f396" fmla="*/ f296 f97 1"/>
                  <a:gd name="f397" fmla="*/ f298 f98 1"/>
                  <a:gd name="f398" fmla="*/ f297 f98 1"/>
                  <a:gd name="f399" fmla="*/ f300 f97 1"/>
                  <a:gd name="f400" fmla="*/ f301 f98 1"/>
                  <a:gd name="f401" fmla="*/ f302 f97 1"/>
                  <a:gd name="f402" fmla="*/ f303 f98 1"/>
                  <a:gd name="f403" fmla="*/ f304 f97 1"/>
                  <a:gd name="f404" fmla="*/ f305 f98 1"/>
                  <a:gd name="f405" fmla="*/ f306 f97 1"/>
                  <a:gd name="f406" fmla="*/ f307 f98 1"/>
                  <a:gd name="f407" fmla="*/ f308 f97 1"/>
                  <a:gd name="f408" fmla="*/ f309 f98 1"/>
                  <a:gd name="f409" fmla="*/ f310 f97 1"/>
                  <a:gd name="f410" fmla="*/ f311 f98 1"/>
                  <a:gd name="f411" fmla="*/ f312 f97 1"/>
                  <a:gd name="f412" fmla="*/ f313 f98 1"/>
                  <a:gd name="f413" fmla="*/ f314 f97 1"/>
                  <a:gd name="f414" fmla="*/ f315 f98 1"/>
                  <a:gd name="f415" fmla="*/ f316 f97 1"/>
                  <a:gd name="f416" fmla="*/ f317 f98 1"/>
                  <a:gd name="f417" fmla="*/ f318 f97 1"/>
                  <a:gd name="f418" fmla="*/ f319 f98 1"/>
                  <a:gd name="f419" fmla="*/ f320 f97 1"/>
                  <a:gd name="f420" fmla="*/ f321 f98 1"/>
                  <a:gd name="f421" fmla="*/ f322 f97 1"/>
                  <a:gd name="f422" fmla="*/ f323 f98 1"/>
                  <a:gd name="f423" fmla="*/ f324 f97 1"/>
                  <a:gd name="f424" fmla="*/ f325 f98 1"/>
                  <a:gd name="f425" fmla="*/ f326 f97 1"/>
                  <a:gd name="f426" fmla="*/ f327 f98 1"/>
                  <a:gd name="f427" fmla="*/ f328 f97 1"/>
                  <a:gd name="f428" fmla="*/ f329 f98 1"/>
                  <a:gd name="f429" fmla="*/ f330 f97 1"/>
                  <a:gd name="f430" fmla="*/ f331 f97 1"/>
                  <a:gd name="f431" fmla="*/ f332 f97 1"/>
                  <a:gd name="f432" fmla="*/ f333 f98 1"/>
                  <a:gd name="f433" fmla="*/ f334 f97 1"/>
                  <a:gd name="f434" fmla="*/ f335 f97 1"/>
                  <a:gd name="f435" fmla="*/ f336 f98 1"/>
                  <a:gd name="f436" fmla="*/ f337 f97 1"/>
                  <a:gd name="f437" fmla="*/ f338 f98 1"/>
                  <a:gd name="f438" fmla="*/ f339 f97 1"/>
                  <a:gd name="f439" fmla="*/ f340 f98 1"/>
                  <a:gd name="f440" fmla="*/ f341 f97 1"/>
                  <a:gd name="f441" fmla="*/ f342 f98 1"/>
                  <a:gd name="f442" fmla="*/ f343 f97 1"/>
                  <a:gd name="f443" fmla="*/ f344 f98 1"/>
                  <a:gd name="f444" fmla="*/ f345 f97 1"/>
                  <a:gd name="f445" fmla="*/ f346 f98 1"/>
                  <a:gd name="f446" fmla="*/ f347 f97 1"/>
                  <a:gd name="f447" fmla="*/ f348 f98 1"/>
                  <a:gd name="f448" fmla="*/ f349 f97 1"/>
                  <a:gd name="f449" fmla="*/ f350 f98 1"/>
                  <a:gd name="f450" fmla="*/ f351 f97 1"/>
                  <a:gd name="f451" fmla="*/ f352 f98 1"/>
                  <a:gd name="f452" fmla="*/ f353 f97 1"/>
                  <a:gd name="f453" fmla="*/ f354 f98 1"/>
                  <a:gd name="f454" fmla="*/ f355 f98 1"/>
                  <a:gd name="f455" fmla="*/ f356 f97 1"/>
                  <a:gd name="f456" fmla="*/ f357 f98 1"/>
                  <a:gd name="f457" fmla="*/ f358 f97 1"/>
                  <a:gd name="f458" fmla="*/ f359 f98 1"/>
                  <a:gd name="f459" fmla="*/ f360 f97 1"/>
                  <a:gd name="f460" fmla="*/ f361 f98 1"/>
                  <a:gd name="f461" fmla="*/ f362 f97 1"/>
                  <a:gd name="f462" fmla="*/ f363 f98 1"/>
                  <a:gd name="f463" fmla="*/ f364 f97 1"/>
                  <a:gd name="f464" fmla="*/ f365 f98 1"/>
                  <a:gd name="f465" fmla="*/ f366 f97 1"/>
                  <a:gd name="f466" fmla="*/ f367 f98 1"/>
                  <a:gd name="f467" fmla="*/ f368 f97 1"/>
                  <a:gd name="f468" fmla="*/ f369 f98 1"/>
                  <a:gd name="f469" fmla="*/ f370 f97 1"/>
                  <a:gd name="f470" fmla="*/ f371 f98 1"/>
                  <a:gd name="f471" fmla="*/ f372 f97 1"/>
                  <a:gd name="f472" fmla="*/ f373 f98 1"/>
                  <a:gd name="f473" fmla="*/ f374 f97 1"/>
                  <a:gd name="f474" fmla="*/ f375 f98 1"/>
                  <a:gd name="f475" fmla="*/ f376 f97 1"/>
                  <a:gd name="f476" fmla="*/ f377 f98 1"/>
                  <a:gd name="f477" fmla="*/ f378 f97 1"/>
                  <a:gd name="f478" fmla="*/ f379 f98 1"/>
                  <a:gd name="f479" fmla="*/ f380 f97 1"/>
                  <a:gd name="f480" fmla="*/ f381 f97 1"/>
                  <a:gd name="f481" fmla="*/ f382 f98 1"/>
                  <a:gd name="f482" fmla="*/ f383 f97 1"/>
                  <a:gd name="f483" fmla="*/ f384 f98 1"/>
                  <a:gd name="f484" fmla="*/ f385 f97 1"/>
                  <a:gd name="f485" fmla="*/ f386 f98 1"/>
                  <a:gd name="f486" fmla="*/ f387 f97 1"/>
                  <a:gd name="f487" fmla="*/ f388 f98 1"/>
                  <a:gd name="f488" fmla="*/ f389 f97 1"/>
                  <a:gd name="f489" fmla="*/ f390 f98 1"/>
                  <a:gd name="f490" fmla="*/ f391 f97 1"/>
                  <a:gd name="f491" fmla="*/ f392 f98 1"/>
                  <a:gd name="f492" fmla="*/ f393 f97 1"/>
                  <a:gd name="f493" fmla="*/ f394 f98 1"/>
                </a:gdLst>
                <a:ahLst/>
                <a:cxnLst>
                  <a:cxn ang="3cd4">
                    <a:pos x="hc" y="t"/>
                  </a:cxn>
                  <a:cxn ang="0">
                    <a:pos x="r" y="vc"/>
                  </a:cxn>
                  <a:cxn ang="cd4">
                    <a:pos x="hc" y="b"/>
                  </a:cxn>
                  <a:cxn ang="cd2">
                    <a:pos x="l" y="vc"/>
                  </a:cxn>
                  <a:cxn ang="f299">
                    <a:pos x="f399" y="f400"/>
                  </a:cxn>
                  <a:cxn ang="f299">
                    <a:pos x="f401" y="f402"/>
                  </a:cxn>
                  <a:cxn ang="f299">
                    <a:pos x="f403" y="f404"/>
                  </a:cxn>
                  <a:cxn ang="f299">
                    <a:pos x="f405" y="f406"/>
                  </a:cxn>
                  <a:cxn ang="f299">
                    <a:pos x="f407" y="f408"/>
                  </a:cxn>
                  <a:cxn ang="f299">
                    <a:pos x="f409" y="f410"/>
                  </a:cxn>
                  <a:cxn ang="f299">
                    <a:pos x="f411" y="f412"/>
                  </a:cxn>
                  <a:cxn ang="f299">
                    <a:pos x="f413" y="f414"/>
                  </a:cxn>
                  <a:cxn ang="f299">
                    <a:pos x="f415" y="f416"/>
                  </a:cxn>
                  <a:cxn ang="f299">
                    <a:pos x="f417" y="f418"/>
                  </a:cxn>
                  <a:cxn ang="f299">
                    <a:pos x="f419" y="f420"/>
                  </a:cxn>
                  <a:cxn ang="f299">
                    <a:pos x="f421" y="f422"/>
                  </a:cxn>
                  <a:cxn ang="f299">
                    <a:pos x="f423" y="f424"/>
                  </a:cxn>
                  <a:cxn ang="f299">
                    <a:pos x="f425" y="f426"/>
                  </a:cxn>
                  <a:cxn ang="f299">
                    <a:pos x="f427" y="f428"/>
                  </a:cxn>
                  <a:cxn ang="f299">
                    <a:pos x="f429" y="f428"/>
                  </a:cxn>
                  <a:cxn ang="f299">
                    <a:pos x="f430" y="f428"/>
                  </a:cxn>
                  <a:cxn ang="f299">
                    <a:pos x="f431" y="f432"/>
                  </a:cxn>
                  <a:cxn ang="f299">
                    <a:pos x="f433" y="f424"/>
                  </a:cxn>
                  <a:cxn ang="f299">
                    <a:pos x="f434" y="f435"/>
                  </a:cxn>
                  <a:cxn ang="f299">
                    <a:pos x="f436" y="f437"/>
                  </a:cxn>
                  <a:cxn ang="f299">
                    <a:pos x="f438" y="f439"/>
                  </a:cxn>
                  <a:cxn ang="f299">
                    <a:pos x="f440" y="f441"/>
                  </a:cxn>
                  <a:cxn ang="f299">
                    <a:pos x="f442" y="f443"/>
                  </a:cxn>
                  <a:cxn ang="f299">
                    <a:pos x="f444" y="f445"/>
                  </a:cxn>
                  <a:cxn ang="f299">
                    <a:pos x="f446" y="f447"/>
                  </a:cxn>
                  <a:cxn ang="f299">
                    <a:pos x="f448" y="f449"/>
                  </a:cxn>
                  <a:cxn ang="f299">
                    <a:pos x="f450" y="f451"/>
                  </a:cxn>
                  <a:cxn ang="f299">
                    <a:pos x="f452" y="f453"/>
                  </a:cxn>
                  <a:cxn ang="f299">
                    <a:pos x="f452" y="f454"/>
                  </a:cxn>
                  <a:cxn ang="f299">
                    <a:pos x="f455" y="f456"/>
                  </a:cxn>
                  <a:cxn ang="f299">
                    <a:pos x="f457" y="f458"/>
                  </a:cxn>
                  <a:cxn ang="f299">
                    <a:pos x="f459" y="f460"/>
                  </a:cxn>
                  <a:cxn ang="f299">
                    <a:pos x="f461" y="f462"/>
                  </a:cxn>
                  <a:cxn ang="f299">
                    <a:pos x="f463" y="f464"/>
                  </a:cxn>
                  <a:cxn ang="f299">
                    <a:pos x="f465" y="f466"/>
                  </a:cxn>
                  <a:cxn ang="f299">
                    <a:pos x="f467" y="f468"/>
                  </a:cxn>
                  <a:cxn ang="f299">
                    <a:pos x="f469" y="f470"/>
                  </a:cxn>
                  <a:cxn ang="f299">
                    <a:pos x="f471" y="f472"/>
                  </a:cxn>
                  <a:cxn ang="f299">
                    <a:pos x="f473" y="f474"/>
                  </a:cxn>
                  <a:cxn ang="f299">
                    <a:pos x="f475" y="f476"/>
                  </a:cxn>
                  <a:cxn ang="f299">
                    <a:pos x="f477" y="f478"/>
                  </a:cxn>
                  <a:cxn ang="f299">
                    <a:pos x="f477" y="f478"/>
                  </a:cxn>
                  <a:cxn ang="f299">
                    <a:pos x="f479" y="f476"/>
                  </a:cxn>
                  <a:cxn ang="f299">
                    <a:pos x="f480" y="f481"/>
                  </a:cxn>
                  <a:cxn ang="f299">
                    <a:pos x="f482" y="f483"/>
                  </a:cxn>
                  <a:cxn ang="f299">
                    <a:pos x="f484" y="f485"/>
                  </a:cxn>
                  <a:cxn ang="f299">
                    <a:pos x="f486" y="f487"/>
                  </a:cxn>
                  <a:cxn ang="f299">
                    <a:pos x="f488" y="f489"/>
                  </a:cxn>
                  <a:cxn ang="f299">
                    <a:pos x="f490" y="f491"/>
                  </a:cxn>
                  <a:cxn ang="f299">
                    <a:pos x="f492" y="f493"/>
                  </a:cxn>
                  <a:cxn ang="f299">
                    <a:pos x="f399" y="f400"/>
                  </a:cxn>
                  <a:cxn ang="f299">
                    <a:pos x="f399" y="f400"/>
                  </a:cxn>
                </a:cxnLst>
                <a:rect l="f395" t="f398" r="f396" b="f397"/>
                <a:pathLst>
                  <a:path w="1321" h="712">
                    <a:moveTo>
                      <a:pt x="f8" y="f9"/>
                    </a:moveTo>
                    <a:lnTo>
                      <a:pt x="f10" y="f11"/>
                    </a:lnTo>
                    <a:lnTo>
                      <a:pt x="f6"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7"/>
                    </a:lnTo>
                    <a:lnTo>
                      <a:pt x="f36" y="f7"/>
                    </a:lnTo>
                    <a:lnTo>
                      <a:pt x="f37" y="f7"/>
                    </a:lnTo>
                    <a:lnTo>
                      <a:pt x="f38" y="f39"/>
                    </a:lnTo>
                    <a:lnTo>
                      <a:pt x="f40" y="f32"/>
                    </a:lnTo>
                    <a:lnTo>
                      <a:pt x="f41" y="f42"/>
                    </a:lnTo>
                    <a:lnTo>
                      <a:pt x="f43" y="f44"/>
                    </a:lnTo>
                    <a:lnTo>
                      <a:pt x="f45" y="f46"/>
                    </a:lnTo>
                    <a:lnTo>
                      <a:pt x="f47" y="f48"/>
                    </a:lnTo>
                    <a:lnTo>
                      <a:pt x="f49" y="f50"/>
                    </a:lnTo>
                    <a:lnTo>
                      <a:pt x="f51" y="f52"/>
                    </a:lnTo>
                    <a:lnTo>
                      <a:pt x="f53" y="f54"/>
                    </a:lnTo>
                    <a:lnTo>
                      <a:pt x="f55" y="f56"/>
                    </a:lnTo>
                    <a:lnTo>
                      <a:pt x="f57" y="f58"/>
                    </a:lnTo>
                    <a:lnTo>
                      <a:pt x="f5" y="f59"/>
                    </a:lnTo>
                    <a:lnTo>
                      <a:pt x="f5" y="f60"/>
                    </a:lnTo>
                    <a:lnTo>
                      <a:pt x="f61" y="f62"/>
                    </a:lnTo>
                    <a:lnTo>
                      <a:pt x="f63" y="f64"/>
                    </a:lnTo>
                    <a:lnTo>
                      <a:pt x="f65" y="f66"/>
                    </a:lnTo>
                    <a:lnTo>
                      <a:pt x="f67" y="f68"/>
                    </a:lnTo>
                    <a:lnTo>
                      <a:pt x="f69" y="f43"/>
                    </a:lnTo>
                    <a:lnTo>
                      <a:pt x="f70" y="f71"/>
                    </a:lnTo>
                    <a:lnTo>
                      <a:pt x="f72" y="f73"/>
                    </a:lnTo>
                    <a:lnTo>
                      <a:pt x="f74" y="f75"/>
                    </a:lnTo>
                    <a:lnTo>
                      <a:pt x="f76" y="f77"/>
                    </a:lnTo>
                    <a:lnTo>
                      <a:pt x="f78" y="f79"/>
                    </a:lnTo>
                    <a:lnTo>
                      <a:pt x="f80" y="f57"/>
                    </a:lnTo>
                    <a:lnTo>
                      <a:pt x="f26" y="f5"/>
                    </a:lnTo>
                    <a:lnTo>
                      <a:pt x="f26" y="f5"/>
                    </a:lnTo>
                    <a:lnTo>
                      <a:pt x="f81" y="f57"/>
                    </a:lnTo>
                    <a:lnTo>
                      <a:pt x="f82" y="f83"/>
                    </a:lnTo>
                    <a:lnTo>
                      <a:pt x="f84" y="f85"/>
                    </a:lnTo>
                    <a:lnTo>
                      <a:pt x="f86" y="f87"/>
                    </a:lnTo>
                    <a:lnTo>
                      <a:pt x="f88" y="f89"/>
                    </a:lnTo>
                    <a:lnTo>
                      <a:pt x="f90" y="f91"/>
                    </a:lnTo>
                    <a:lnTo>
                      <a:pt x="f92" y="f93"/>
                    </a:lnTo>
                    <a:lnTo>
                      <a:pt x="f94" y="f95"/>
                    </a:lnTo>
                    <a:lnTo>
                      <a:pt x="f8" y="f9"/>
                    </a:lnTo>
                    <a:lnTo>
                      <a:pt x="f8" y="f9"/>
                    </a:lnTo>
                    <a:close/>
                  </a:path>
                </a:pathLst>
              </a:custGeom>
              <a:gradFill>
                <a:gsLst>
                  <a:gs pos="0">
                    <a:srgbClr val="FFFFFF"/>
                  </a:gs>
                  <a:gs pos="100000">
                    <a:srgbClr val="6A9EB0"/>
                  </a:gs>
                </a:gsLst>
                <a:lin ang="5400000"/>
              </a:gra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grpSp>
        <p:sp>
          <p:nvSpPr>
            <p:cNvPr id="36" name="Text Box 17"/>
            <p:cNvSpPr txBox="1"/>
            <p:nvPr/>
          </p:nvSpPr>
          <p:spPr>
            <a:xfrm>
              <a:off x="3702048" y="4588148"/>
              <a:ext cx="1371600" cy="400110"/>
            </a:xfrm>
            <a:prstGeom prst="rect">
              <a:avLst/>
            </a:prstGeom>
            <a:noFill/>
            <a:ln cap="flat">
              <a:noFill/>
            </a:ln>
          </p:spPr>
          <p:txBody>
            <a:bodyPr vert="horz" wrap="square" lIns="91440" tIns="45720" rIns="91440" bIns="45720" anchor="t" anchorCtr="1" compatLnSpc="1">
              <a:spAutoFit/>
            </a:bodyPr>
            <a:lstStyle/>
            <a:p>
              <a:pPr algn="ctr" hangingPunct="0">
                <a:defRPr sz="1800" b="0" i="0" u="none" strike="noStrike" kern="0" cap="none" spc="0" baseline="0">
                  <a:solidFill>
                    <a:srgbClr val="000000"/>
                  </a:solidFill>
                  <a:uFillTx/>
                </a:defRPr>
              </a:pPr>
              <a:r>
                <a:rPr lang="ar-SA" sz="2000" b="1" dirty="0">
                  <a:solidFill>
                    <a:srgbClr val="FFFFFF"/>
                  </a:solidFill>
                  <a:latin typeface="Arial" pitchFamily="34"/>
                </a:rPr>
                <a:t>المساواة</a:t>
              </a:r>
              <a:endParaRPr lang="en-US" sz="2000" b="1" dirty="0">
                <a:solidFill>
                  <a:srgbClr val="FFFFFF"/>
                </a:solidFill>
                <a:latin typeface="Arial" pitchFamily="34"/>
              </a:endParaRPr>
            </a:p>
          </p:txBody>
        </p:sp>
        <p:sp>
          <p:nvSpPr>
            <p:cNvPr id="37" name="Oval 18"/>
            <p:cNvSpPr/>
            <p:nvPr/>
          </p:nvSpPr>
          <p:spPr>
            <a:xfrm>
              <a:off x="3663945" y="5418990"/>
              <a:ext cx="1579561" cy="33821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C0C0C0"/>
                </a:gs>
                <a:gs pos="100000">
                  <a:srgbClr val="FFFFFF"/>
                </a:gs>
              </a:gsLst>
              <a:path path="circle">
                <a:fillToRect l="50000" t="50000" r="50000" b="50000"/>
              </a:path>
            </a:gradFill>
            <a:ln cap="flat">
              <a:noFill/>
              <a:prstDash val="solid"/>
            </a:ln>
          </p:spPr>
          <p:txBody>
            <a:bodyPr vert="horz" wrap="non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18418C"/>
                </a:solidFill>
                <a:latin typeface="Arial" pitchFamily="34"/>
              </a:endParaRPr>
            </a:p>
          </p:txBody>
        </p:sp>
      </p:grpSp>
      <p:grpSp>
        <p:nvGrpSpPr>
          <p:cNvPr id="40" name="Group 39"/>
          <p:cNvGrpSpPr/>
          <p:nvPr/>
        </p:nvGrpSpPr>
        <p:grpSpPr>
          <a:xfrm>
            <a:off x="6974323" y="5225724"/>
            <a:ext cx="1631947" cy="1632276"/>
            <a:chOff x="5683252" y="4114800"/>
            <a:chExt cx="1631947" cy="1632276"/>
          </a:xfrm>
        </p:grpSpPr>
        <p:grpSp>
          <p:nvGrpSpPr>
            <p:cNvPr id="41" name="Group 40"/>
            <p:cNvGrpSpPr/>
            <p:nvPr/>
          </p:nvGrpSpPr>
          <p:grpSpPr>
            <a:xfrm>
              <a:off x="5683252" y="4114800"/>
              <a:ext cx="1524003" cy="1173961"/>
              <a:chOff x="5683252" y="4114800"/>
              <a:chExt cx="1524003" cy="1173961"/>
            </a:xfrm>
          </p:grpSpPr>
          <p:sp>
            <p:nvSpPr>
              <p:cNvPr id="44" name="Oval 21"/>
              <p:cNvSpPr/>
              <p:nvPr/>
            </p:nvSpPr>
            <p:spPr>
              <a:xfrm>
                <a:off x="5683252" y="4114800"/>
                <a:ext cx="1524003" cy="117396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492B4"/>
                  </a:gs>
                  <a:gs pos="100000">
                    <a:srgbClr val="1B4B5C"/>
                  </a:gs>
                </a:gsLst>
                <a:lin ang="54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45" name="Freeform 44"/>
              <p:cNvSpPr/>
              <p:nvPr/>
            </p:nvSpPr>
            <p:spPr>
              <a:xfrm>
                <a:off x="5857417" y="4134368"/>
                <a:ext cx="1175653" cy="443035"/>
              </a:xfrm>
              <a:custGeom>
                <a:avLst/>
                <a:gdLst>
                  <a:gd name="f0" fmla="val 10800000"/>
                  <a:gd name="f1" fmla="val 5400000"/>
                  <a:gd name="f2" fmla="val 180"/>
                  <a:gd name="f3" fmla="val w"/>
                  <a:gd name="f4" fmla="val h"/>
                  <a:gd name="f5" fmla="val 0"/>
                  <a:gd name="f6" fmla="val 1321"/>
                  <a:gd name="f7" fmla="val 712"/>
                  <a:gd name="f8" fmla="val 1301"/>
                  <a:gd name="f9" fmla="val 401"/>
                  <a:gd name="f10" fmla="val 1317"/>
                  <a:gd name="f11" fmla="val 442"/>
                  <a:gd name="f12" fmla="val 481"/>
                  <a:gd name="f13" fmla="val 1315"/>
                  <a:gd name="f14" fmla="val 516"/>
                  <a:gd name="f15" fmla="val 1298"/>
                  <a:gd name="f16" fmla="val 550"/>
                  <a:gd name="f17" fmla="val 1272"/>
                  <a:gd name="f18" fmla="val 579"/>
                  <a:gd name="f19" fmla="val 1239"/>
                  <a:gd name="f20" fmla="val 604"/>
                  <a:gd name="f21" fmla="val 1196"/>
                  <a:gd name="f22" fmla="val 628"/>
                  <a:gd name="f23" fmla="val 1147"/>
                  <a:gd name="f24" fmla="val 649"/>
                  <a:gd name="f25" fmla="val 1092"/>
                  <a:gd name="f26" fmla="val 667"/>
                  <a:gd name="f27" fmla="val 1031"/>
                  <a:gd name="f28" fmla="val 683"/>
                  <a:gd name="f29" fmla="val 967"/>
                  <a:gd name="f30" fmla="val 694"/>
                  <a:gd name="f31" fmla="val 896"/>
                  <a:gd name="f32" fmla="val 704"/>
                  <a:gd name="f33" fmla="val 824"/>
                  <a:gd name="f34" fmla="val 710"/>
                  <a:gd name="f35" fmla="val 795"/>
                  <a:gd name="f36" fmla="val 476"/>
                  <a:gd name="f37" fmla="val 472"/>
                  <a:gd name="f38" fmla="val 409"/>
                  <a:gd name="f39" fmla="val 708"/>
                  <a:gd name="f40" fmla="val 348"/>
                  <a:gd name="f41" fmla="val 290"/>
                  <a:gd name="f42" fmla="val 696"/>
                  <a:gd name="f43" fmla="val 235"/>
                  <a:gd name="f44" fmla="val 689"/>
                  <a:gd name="f45" fmla="val 186"/>
                  <a:gd name="f46" fmla="val 677"/>
                  <a:gd name="f47" fmla="val 141"/>
                  <a:gd name="f48" fmla="val 663"/>
                  <a:gd name="f49" fmla="val 102"/>
                  <a:gd name="f50" fmla="val 648"/>
                  <a:gd name="f51" fmla="val 67"/>
                  <a:gd name="f52" fmla="val 630"/>
                  <a:gd name="f53" fmla="val 39"/>
                  <a:gd name="f54" fmla="val 608"/>
                  <a:gd name="f55" fmla="val 18"/>
                  <a:gd name="f56" fmla="val 583"/>
                  <a:gd name="f57" fmla="val 6"/>
                  <a:gd name="f58" fmla="val 554"/>
                  <a:gd name="f59" fmla="val 524"/>
                  <a:gd name="f60" fmla="val 520"/>
                  <a:gd name="f61" fmla="val 4"/>
                  <a:gd name="f62" fmla="val 487"/>
                  <a:gd name="f63" fmla="val 16"/>
                  <a:gd name="f64" fmla="val 446"/>
                  <a:gd name="f65" fmla="val 51"/>
                  <a:gd name="f66" fmla="val 370"/>
                  <a:gd name="f67" fmla="val 94"/>
                  <a:gd name="f68" fmla="val 299"/>
                  <a:gd name="f69" fmla="val 147"/>
                  <a:gd name="f70" fmla="val 204"/>
                  <a:gd name="f71" fmla="val 176"/>
                  <a:gd name="f72" fmla="val 270"/>
                  <a:gd name="f73" fmla="val 125"/>
                  <a:gd name="f74" fmla="val 341"/>
                  <a:gd name="f75" fmla="val 82"/>
                  <a:gd name="f76" fmla="val 415"/>
                  <a:gd name="f77" fmla="val 47"/>
                  <a:gd name="f78" fmla="val 497"/>
                  <a:gd name="f79" fmla="val 21"/>
                  <a:gd name="f80" fmla="val 581"/>
                  <a:gd name="f81" fmla="val 759"/>
                  <a:gd name="f82" fmla="val 847"/>
                  <a:gd name="f83" fmla="val 23"/>
                  <a:gd name="f84" fmla="val 932"/>
                  <a:gd name="f85" fmla="val 53"/>
                  <a:gd name="f86" fmla="val 1010"/>
                  <a:gd name="f87" fmla="val 90"/>
                  <a:gd name="f88" fmla="val 1082"/>
                  <a:gd name="f89" fmla="val 137"/>
                  <a:gd name="f90" fmla="val 1149"/>
                  <a:gd name="f91" fmla="val 194"/>
                  <a:gd name="f92" fmla="val 1208"/>
                  <a:gd name="f93" fmla="val 256"/>
                  <a:gd name="f94" fmla="val 1258"/>
                  <a:gd name="f95" fmla="val 325"/>
                  <a:gd name="f96" fmla="+- 0 0 -90"/>
                  <a:gd name="f97" fmla="*/ f3 1 1321"/>
                  <a:gd name="f98" fmla="*/ f4 1 712"/>
                  <a:gd name="f99" fmla="+- f7 0 f5"/>
                  <a:gd name="f100" fmla="+- f6 0 f5"/>
                  <a:gd name="f101" fmla="*/ f96 f0 1"/>
                  <a:gd name="f102" fmla="*/ f100 1 1321"/>
                  <a:gd name="f103" fmla="*/ f99 1 712"/>
                  <a:gd name="f104" fmla="*/ 1301 f100 1"/>
                  <a:gd name="f105" fmla="*/ 401 f99 1"/>
                  <a:gd name="f106" fmla="*/ 1317 f100 1"/>
                  <a:gd name="f107" fmla="*/ 442 f99 1"/>
                  <a:gd name="f108" fmla="*/ 1321 f100 1"/>
                  <a:gd name="f109" fmla="*/ 481 f99 1"/>
                  <a:gd name="f110" fmla="*/ 1315 f100 1"/>
                  <a:gd name="f111" fmla="*/ 516 f99 1"/>
                  <a:gd name="f112" fmla="*/ 1298 f100 1"/>
                  <a:gd name="f113" fmla="*/ 550 f99 1"/>
                  <a:gd name="f114" fmla="*/ 1272 f100 1"/>
                  <a:gd name="f115" fmla="*/ 579 f99 1"/>
                  <a:gd name="f116" fmla="*/ 1239 f100 1"/>
                  <a:gd name="f117" fmla="*/ 604 f99 1"/>
                  <a:gd name="f118" fmla="*/ 1196 f100 1"/>
                  <a:gd name="f119" fmla="*/ 628 f99 1"/>
                  <a:gd name="f120" fmla="*/ 1147 f100 1"/>
                  <a:gd name="f121" fmla="*/ 649 f99 1"/>
                  <a:gd name="f122" fmla="*/ 1092 f100 1"/>
                  <a:gd name="f123" fmla="*/ 667 f99 1"/>
                  <a:gd name="f124" fmla="*/ 1031 f100 1"/>
                  <a:gd name="f125" fmla="*/ 683 f99 1"/>
                  <a:gd name="f126" fmla="*/ 967 f100 1"/>
                  <a:gd name="f127" fmla="*/ 694 f99 1"/>
                  <a:gd name="f128" fmla="*/ 896 f100 1"/>
                  <a:gd name="f129" fmla="*/ 704 f99 1"/>
                  <a:gd name="f130" fmla="*/ 824 f100 1"/>
                  <a:gd name="f131" fmla="*/ 710 f99 1"/>
                  <a:gd name="f132" fmla="*/ 795 f100 1"/>
                  <a:gd name="f133" fmla="*/ 712 f99 1"/>
                  <a:gd name="f134" fmla="*/ 476 f100 1"/>
                  <a:gd name="f135" fmla="*/ 472 f100 1"/>
                  <a:gd name="f136" fmla="*/ 409 f100 1"/>
                  <a:gd name="f137" fmla="*/ 708 f99 1"/>
                  <a:gd name="f138" fmla="*/ 348 f100 1"/>
                  <a:gd name="f139" fmla="*/ 290 f100 1"/>
                  <a:gd name="f140" fmla="*/ 696 f99 1"/>
                  <a:gd name="f141" fmla="*/ 235 f100 1"/>
                  <a:gd name="f142" fmla="*/ 689 f99 1"/>
                  <a:gd name="f143" fmla="*/ 186 f100 1"/>
                  <a:gd name="f144" fmla="*/ 677 f99 1"/>
                  <a:gd name="f145" fmla="*/ 141 f100 1"/>
                  <a:gd name="f146" fmla="*/ 663 f99 1"/>
                  <a:gd name="f147" fmla="*/ 102 f100 1"/>
                  <a:gd name="f148" fmla="*/ 648 f99 1"/>
                  <a:gd name="f149" fmla="*/ 67 f100 1"/>
                  <a:gd name="f150" fmla="*/ 630 f99 1"/>
                  <a:gd name="f151" fmla="*/ 39 f100 1"/>
                  <a:gd name="f152" fmla="*/ 608 f99 1"/>
                  <a:gd name="f153" fmla="*/ 18 f100 1"/>
                  <a:gd name="f154" fmla="*/ 583 f99 1"/>
                  <a:gd name="f155" fmla="*/ 6 f100 1"/>
                  <a:gd name="f156" fmla="*/ 554 f99 1"/>
                  <a:gd name="f157" fmla="*/ 0 f100 1"/>
                  <a:gd name="f158" fmla="*/ 524 f99 1"/>
                  <a:gd name="f159" fmla="*/ 520 f99 1"/>
                  <a:gd name="f160" fmla="*/ 4 f100 1"/>
                  <a:gd name="f161" fmla="*/ 487 f99 1"/>
                  <a:gd name="f162" fmla="*/ 16 f100 1"/>
                  <a:gd name="f163" fmla="*/ 446 f99 1"/>
                  <a:gd name="f164" fmla="*/ 51 f100 1"/>
                  <a:gd name="f165" fmla="*/ 370 f99 1"/>
                  <a:gd name="f166" fmla="*/ 94 f100 1"/>
                  <a:gd name="f167" fmla="*/ 299 f99 1"/>
                  <a:gd name="f168" fmla="*/ 147 f100 1"/>
                  <a:gd name="f169" fmla="*/ 235 f99 1"/>
                  <a:gd name="f170" fmla="*/ 204 f100 1"/>
                  <a:gd name="f171" fmla="*/ 176 f99 1"/>
                  <a:gd name="f172" fmla="*/ 270 f100 1"/>
                  <a:gd name="f173" fmla="*/ 125 f99 1"/>
                  <a:gd name="f174" fmla="*/ 341 f100 1"/>
                  <a:gd name="f175" fmla="*/ 82 f99 1"/>
                  <a:gd name="f176" fmla="*/ 415 f100 1"/>
                  <a:gd name="f177" fmla="*/ 47 f99 1"/>
                  <a:gd name="f178" fmla="*/ 497 f100 1"/>
                  <a:gd name="f179" fmla="*/ 21 f99 1"/>
                  <a:gd name="f180" fmla="*/ 581 f100 1"/>
                  <a:gd name="f181" fmla="*/ 6 f99 1"/>
                  <a:gd name="f182" fmla="*/ 667 f100 1"/>
                  <a:gd name="f183" fmla="*/ 0 f99 1"/>
                  <a:gd name="f184" fmla="*/ 759 f100 1"/>
                  <a:gd name="f185" fmla="*/ 847 f100 1"/>
                  <a:gd name="f186" fmla="*/ 23 f99 1"/>
                  <a:gd name="f187" fmla="*/ 932 f100 1"/>
                  <a:gd name="f188" fmla="*/ 53 f99 1"/>
                  <a:gd name="f189" fmla="*/ 1010 f100 1"/>
                  <a:gd name="f190" fmla="*/ 90 f99 1"/>
                  <a:gd name="f191" fmla="*/ 1082 f100 1"/>
                  <a:gd name="f192" fmla="*/ 137 f99 1"/>
                  <a:gd name="f193" fmla="*/ 1149 f100 1"/>
                  <a:gd name="f194" fmla="*/ 194 f99 1"/>
                  <a:gd name="f195" fmla="*/ 1208 f100 1"/>
                  <a:gd name="f196" fmla="*/ 256 f99 1"/>
                  <a:gd name="f197" fmla="*/ 1258 f100 1"/>
                  <a:gd name="f198" fmla="*/ 325 f99 1"/>
                  <a:gd name="f199" fmla="*/ f101 1 f2"/>
                  <a:gd name="f200" fmla="*/ f104 1 1321"/>
                  <a:gd name="f201" fmla="*/ f105 1 712"/>
                  <a:gd name="f202" fmla="*/ f106 1 1321"/>
                  <a:gd name="f203" fmla="*/ f107 1 712"/>
                  <a:gd name="f204" fmla="*/ f108 1 1321"/>
                  <a:gd name="f205" fmla="*/ f109 1 712"/>
                  <a:gd name="f206" fmla="*/ f110 1 1321"/>
                  <a:gd name="f207" fmla="*/ f111 1 712"/>
                  <a:gd name="f208" fmla="*/ f112 1 1321"/>
                  <a:gd name="f209" fmla="*/ f113 1 712"/>
                  <a:gd name="f210" fmla="*/ f114 1 1321"/>
                  <a:gd name="f211" fmla="*/ f115 1 712"/>
                  <a:gd name="f212" fmla="*/ f116 1 1321"/>
                  <a:gd name="f213" fmla="*/ f117 1 712"/>
                  <a:gd name="f214" fmla="*/ f118 1 1321"/>
                  <a:gd name="f215" fmla="*/ f119 1 712"/>
                  <a:gd name="f216" fmla="*/ f120 1 1321"/>
                  <a:gd name="f217" fmla="*/ f121 1 712"/>
                  <a:gd name="f218" fmla="*/ f122 1 1321"/>
                  <a:gd name="f219" fmla="*/ f123 1 712"/>
                  <a:gd name="f220" fmla="*/ f124 1 1321"/>
                  <a:gd name="f221" fmla="*/ f125 1 712"/>
                  <a:gd name="f222" fmla="*/ f126 1 1321"/>
                  <a:gd name="f223" fmla="*/ f127 1 712"/>
                  <a:gd name="f224" fmla="*/ f128 1 1321"/>
                  <a:gd name="f225" fmla="*/ f129 1 712"/>
                  <a:gd name="f226" fmla="*/ f130 1 1321"/>
                  <a:gd name="f227" fmla="*/ f131 1 712"/>
                  <a:gd name="f228" fmla="*/ f132 1 1321"/>
                  <a:gd name="f229" fmla="*/ f133 1 712"/>
                  <a:gd name="f230" fmla="*/ f134 1 1321"/>
                  <a:gd name="f231" fmla="*/ f135 1 1321"/>
                  <a:gd name="f232" fmla="*/ f136 1 1321"/>
                  <a:gd name="f233" fmla="*/ f137 1 712"/>
                  <a:gd name="f234" fmla="*/ f138 1 1321"/>
                  <a:gd name="f235" fmla="*/ f139 1 1321"/>
                  <a:gd name="f236" fmla="*/ f140 1 712"/>
                  <a:gd name="f237" fmla="*/ f141 1 1321"/>
                  <a:gd name="f238" fmla="*/ f142 1 712"/>
                  <a:gd name="f239" fmla="*/ f143 1 1321"/>
                  <a:gd name="f240" fmla="*/ f144 1 712"/>
                  <a:gd name="f241" fmla="*/ f145 1 1321"/>
                  <a:gd name="f242" fmla="*/ f146 1 712"/>
                  <a:gd name="f243" fmla="*/ f147 1 1321"/>
                  <a:gd name="f244" fmla="*/ f148 1 712"/>
                  <a:gd name="f245" fmla="*/ f149 1 1321"/>
                  <a:gd name="f246" fmla="*/ f150 1 712"/>
                  <a:gd name="f247" fmla="*/ f151 1 1321"/>
                  <a:gd name="f248" fmla="*/ f152 1 712"/>
                  <a:gd name="f249" fmla="*/ f153 1 1321"/>
                  <a:gd name="f250" fmla="*/ f154 1 712"/>
                  <a:gd name="f251" fmla="*/ f155 1 1321"/>
                  <a:gd name="f252" fmla="*/ f156 1 712"/>
                  <a:gd name="f253" fmla="*/ f157 1 1321"/>
                  <a:gd name="f254" fmla="*/ f158 1 712"/>
                  <a:gd name="f255" fmla="*/ f159 1 712"/>
                  <a:gd name="f256" fmla="*/ f160 1 1321"/>
                  <a:gd name="f257" fmla="*/ f161 1 712"/>
                  <a:gd name="f258" fmla="*/ f162 1 1321"/>
                  <a:gd name="f259" fmla="*/ f163 1 712"/>
                  <a:gd name="f260" fmla="*/ f164 1 1321"/>
                  <a:gd name="f261" fmla="*/ f165 1 712"/>
                  <a:gd name="f262" fmla="*/ f166 1 1321"/>
                  <a:gd name="f263" fmla="*/ f167 1 712"/>
                  <a:gd name="f264" fmla="*/ f168 1 1321"/>
                  <a:gd name="f265" fmla="*/ f169 1 712"/>
                  <a:gd name="f266" fmla="*/ f170 1 1321"/>
                  <a:gd name="f267" fmla="*/ f171 1 712"/>
                  <a:gd name="f268" fmla="*/ f172 1 1321"/>
                  <a:gd name="f269" fmla="*/ f173 1 712"/>
                  <a:gd name="f270" fmla="*/ f174 1 1321"/>
                  <a:gd name="f271" fmla="*/ f175 1 712"/>
                  <a:gd name="f272" fmla="*/ f176 1 1321"/>
                  <a:gd name="f273" fmla="*/ f177 1 712"/>
                  <a:gd name="f274" fmla="*/ f178 1 1321"/>
                  <a:gd name="f275" fmla="*/ f179 1 712"/>
                  <a:gd name="f276" fmla="*/ f180 1 1321"/>
                  <a:gd name="f277" fmla="*/ f181 1 712"/>
                  <a:gd name="f278" fmla="*/ f182 1 1321"/>
                  <a:gd name="f279" fmla="*/ f183 1 712"/>
                  <a:gd name="f280" fmla="*/ f184 1 1321"/>
                  <a:gd name="f281" fmla="*/ f185 1 1321"/>
                  <a:gd name="f282" fmla="*/ f186 1 712"/>
                  <a:gd name="f283" fmla="*/ f187 1 1321"/>
                  <a:gd name="f284" fmla="*/ f188 1 712"/>
                  <a:gd name="f285" fmla="*/ f189 1 1321"/>
                  <a:gd name="f286" fmla="*/ f190 1 712"/>
                  <a:gd name="f287" fmla="*/ f191 1 1321"/>
                  <a:gd name="f288" fmla="*/ f192 1 712"/>
                  <a:gd name="f289" fmla="*/ f193 1 1321"/>
                  <a:gd name="f290" fmla="*/ f194 1 712"/>
                  <a:gd name="f291" fmla="*/ f195 1 1321"/>
                  <a:gd name="f292" fmla="*/ f196 1 712"/>
                  <a:gd name="f293" fmla="*/ f197 1 1321"/>
                  <a:gd name="f294" fmla="*/ f198 1 712"/>
                  <a:gd name="f295" fmla="*/ 0 1 f102"/>
                  <a:gd name="f296" fmla="*/ f6 1 f102"/>
                  <a:gd name="f297" fmla="*/ 0 1 f103"/>
                  <a:gd name="f298" fmla="*/ f7 1 f103"/>
                  <a:gd name="f299" fmla="+- f199 0 f1"/>
                  <a:gd name="f300" fmla="*/ f200 1 f102"/>
                  <a:gd name="f301" fmla="*/ f201 1 f103"/>
                  <a:gd name="f302" fmla="*/ f202 1 f102"/>
                  <a:gd name="f303" fmla="*/ f203 1 f103"/>
                  <a:gd name="f304" fmla="*/ f204 1 f102"/>
                  <a:gd name="f305" fmla="*/ f205 1 f103"/>
                  <a:gd name="f306" fmla="*/ f206 1 f102"/>
                  <a:gd name="f307" fmla="*/ f207 1 f103"/>
                  <a:gd name="f308" fmla="*/ f208 1 f102"/>
                  <a:gd name="f309" fmla="*/ f209 1 f103"/>
                  <a:gd name="f310" fmla="*/ f210 1 f102"/>
                  <a:gd name="f311" fmla="*/ f211 1 f103"/>
                  <a:gd name="f312" fmla="*/ f212 1 f102"/>
                  <a:gd name="f313" fmla="*/ f213 1 f103"/>
                  <a:gd name="f314" fmla="*/ f214 1 f102"/>
                  <a:gd name="f315" fmla="*/ f215 1 f103"/>
                  <a:gd name="f316" fmla="*/ f216 1 f102"/>
                  <a:gd name="f317" fmla="*/ f217 1 f103"/>
                  <a:gd name="f318" fmla="*/ f218 1 f102"/>
                  <a:gd name="f319" fmla="*/ f219 1 f103"/>
                  <a:gd name="f320" fmla="*/ f220 1 f102"/>
                  <a:gd name="f321" fmla="*/ f221 1 f103"/>
                  <a:gd name="f322" fmla="*/ f222 1 f102"/>
                  <a:gd name="f323" fmla="*/ f223 1 f103"/>
                  <a:gd name="f324" fmla="*/ f224 1 f102"/>
                  <a:gd name="f325" fmla="*/ f225 1 f103"/>
                  <a:gd name="f326" fmla="*/ f226 1 f102"/>
                  <a:gd name="f327" fmla="*/ f227 1 f103"/>
                  <a:gd name="f328" fmla="*/ f228 1 f102"/>
                  <a:gd name="f329" fmla="*/ f229 1 f103"/>
                  <a:gd name="f330" fmla="*/ f230 1 f102"/>
                  <a:gd name="f331" fmla="*/ f231 1 f102"/>
                  <a:gd name="f332" fmla="*/ f232 1 f102"/>
                  <a:gd name="f333" fmla="*/ f233 1 f103"/>
                  <a:gd name="f334" fmla="*/ f234 1 f102"/>
                  <a:gd name="f335" fmla="*/ f235 1 f102"/>
                  <a:gd name="f336" fmla="*/ f236 1 f103"/>
                  <a:gd name="f337" fmla="*/ f237 1 f102"/>
                  <a:gd name="f338" fmla="*/ f238 1 f103"/>
                  <a:gd name="f339" fmla="*/ f239 1 f102"/>
                  <a:gd name="f340" fmla="*/ f240 1 f103"/>
                  <a:gd name="f341" fmla="*/ f241 1 f102"/>
                  <a:gd name="f342" fmla="*/ f242 1 f103"/>
                  <a:gd name="f343" fmla="*/ f243 1 f102"/>
                  <a:gd name="f344" fmla="*/ f244 1 f103"/>
                  <a:gd name="f345" fmla="*/ f245 1 f102"/>
                  <a:gd name="f346" fmla="*/ f246 1 f103"/>
                  <a:gd name="f347" fmla="*/ f247 1 f102"/>
                  <a:gd name="f348" fmla="*/ f248 1 f103"/>
                  <a:gd name="f349" fmla="*/ f249 1 f102"/>
                  <a:gd name="f350" fmla="*/ f250 1 f103"/>
                  <a:gd name="f351" fmla="*/ f251 1 f102"/>
                  <a:gd name="f352" fmla="*/ f252 1 f103"/>
                  <a:gd name="f353" fmla="*/ f253 1 f102"/>
                  <a:gd name="f354" fmla="*/ f254 1 f103"/>
                  <a:gd name="f355" fmla="*/ f255 1 f103"/>
                  <a:gd name="f356" fmla="*/ f256 1 f102"/>
                  <a:gd name="f357" fmla="*/ f257 1 f103"/>
                  <a:gd name="f358" fmla="*/ f258 1 f102"/>
                  <a:gd name="f359" fmla="*/ f259 1 f103"/>
                  <a:gd name="f360" fmla="*/ f260 1 f102"/>
                  <a:gd name="f361" fmla="*/ f261 1 f103"/>
                  <a:gd name="f362" fmla="*/ f262 1 f102"/>
                  <a:gd name="f363" fmla="*/ f263 1 f103"/>
                  <a:gd name="f364" fmla="*/ f264 1 f102"/>
                  <a:gd name="f365" fmla="*/ f265 1 f103"/>
                  <a:gd name="f366" fmla="*/ f266 1 f102"/>
                  <a:gd name="f367" fmla="*/ f267 1 f103"/>
                  <a:gd name="f368" fmla="*/ f268 1 f102"/>
                  <a:gd name="f369" fmla="*/ f269 1 f103"/>
                  <a:gd name="f370" fmla="*/ f270 1 f102"/>
                  <a:gd name="f371" fmla="*/ f271 1 f103"/>
                  <a:gd name="f372" fmla="*/ f272 1 f102"/>
                  <a:gd name="f373" fmla="*/ f273 1 f103"/>
                  <a:gd name="f374" fmla="*/ f274 1 f102"/>
                  <a:gd name="f375" fmla="*/ f275 1 f103"/>
                  <a:gd name="f376" fmla="*/ f276 1 f102"/>
                  <a:gd name="f377" fmla="*/ f277 1 f103"/>
                  <a:gd name="f378" fmla="*/ f278 1 f102"/>
                  <a:gd name="f379" fmla="*/ f279 1 f103"/>
                  <a:gd name="f380" fmla="*/ f280 1 f102"/>
                  <a:gd name="f381" fmla="*/ f281 1 f102"/>
                  <a:gd name="f382" fmla="*/ f282 1 f103"/>
                  <a:gd name="f383" fmla="*/ f283 1 f102"/>
                  <a:gd name="f384" fmla="*/ f284 1 f103"/>
                  <a:gd name="f385" fmla="*/ f285 1 f102"/>
                  <a:gd name="f386" fmla="*/ f286 1 f103"/>
                  <a:gd name="f387" fmla="*/ f287 1 f102"/>
                  <a:gd name="f388" fmla="*/ f288 1 f103"/>
                  <a:gd name="f389" fmla="*/ f289 1 f102"/>
                  <a:gd name="f390" fmla="*/ f290 1 f103"/>
                  <a:gd name="f391" fmla="*/ f291 1 f102"/>
                  <a:gd name="f392" fmla="*/ f292 1 f103"/>
                  <a:gd name="f393" fmla="*/ f293 1 f102"/>
                  <a:gd name="f394" fmla="*/ f294 1 f103"/>
                  <a:gd name="f395" fmla="*/ f295 f97 1"/>
                  <a:gd name="f396" fmla="*/ f296 f97 1"/>
                  <a:gd name="f397" fmla="*/ f298 f98 1"/>
                  <a:gd name="f398" fmla="*/ f297 f98 1"/>
                  <a:gd name="f399" fmla="*/ f300 f97 1"/>
                  <a:gd name="f400" fmla="*/ f301 f98 1"/>
                  <a:gd name="f401" fmla="*/ f302 f97 1"/>
                  <a:gd name="f402" fmla="*/ f303 f98 1"/>
                  <a:gd name="f403" fmla="*/ f304 f97 1"/>
                  <a:gd name="f404" fmla="*/ f305 f98 1"/>
                  <a:gd name="f405" fmla="*/ f306 f97 1"/>
                  <a:gd name="f406" fmla="*/ f307 f98 1"/>
                  <a:gd name="f407" fmla="*/ f308 f97 1"/>
                  <a:gd name="f408" fmla="*/ f309 f98 1"/>
                  <a:gd name="f409" fmla="*/ f310 f97 1"/>
                  <a:gd name="f410" fmla="*/ f311 f98 1"/>
                  <a:gd name="f411" fmla="*/ f312 f97 1"/>
                  <a:gd name="f412" fmla="*/ f313 f98 1"/>
                  <a:gd name="f413" fmla="*/ f314 f97 1"/>
                  <a:gd name="f414" fmla="*/ f315 f98 1"/>
                  <a:gd name="f415" fmla="*/ f316 f97 1"/>
                  <a:gd name="f416" fmla="*/ f317 f98 1"/>
                  <a:gd name="f417" fmla="*/ f318 f97 1"/>
                  <a:gd name="f418" fmla="*/ f319 f98 1"/>
                  <a:gd name="f419" fmla="*/ f320 f97 1"/>
                  <a:gd name="f420" fmla="*/ f321 f98 1"/>
                  <a:gd name="f421" fmla="*/ f322 f97 1"/>
                  <a:gd name="f422" fmla="*/ f323 f98 1"/>
                  <a:gd name="f423" fmla="*/ f324 f97 1"/>
                  <a:gd name="f424" fmla="*/ f325 f98 1"/>
                  <a:gd name="f425" fmla="*/ f326 f97 1"/>
                  <a:gd name="f426" fmla="*/ f327 f98 1"/>
                  <a:gd name="f427" fmla="*/ f328 f97 1"/>
                  <a:gd name="f428" fmla="*/ f329 f98 1"/>
                  <a:gd name="f429" fmla="*/ f330 f97 1"/>
                  <a:gd name="f430" fmla="*/ f331 f97 1"/>
                  <a:gd name="f431" fmla="*/ f332 f97 1"/>
                  <a:gd name="f432" fmla="*/ f333 f98 1"/>
                  <a:gd name="f433" fmla="*/ f334 f97 1"/>
                  <a:gd name="f434" fmla="*/ f335 f97 1"/>
                  <a:gd name="f435" fmla="*/ f336 f98 1"/>
                  <a:gd name="f436" fmla="*/ f337 f97 1"/>
                  <a:gd name="f437" fmla="*/ f338 f98 1"/>
                  <a:gd name="f438" fmla="*/ f339 f97 1"/>
                  <a:gd name="f439" fmla="*/ f340 f98 1"/>
                  <a:gd name="f440" fmla="*/ f341 f97 1"/>
                  <a:gd name="f441" fmla="*/ f342 f98 1"/>
                  <a:gd name="f442" fmla="*/ f343 f97 1"/>
                  <a:gd name="f443" fmla="*/ f344 f98 1"/>
                  <a:gd name="f444" fmla="*/ f345 f97 1"/>
                  <a:gd name="f445" fmla="*/ f346 f98 1"/>
                  <a:gd name="f446" fmla="*/ f347 f97 1"/>
                  <a:gd name="f447" fmla="*/ f348 f98 1"/>
                  <a:gd name="f448" fmla="*/ f349 f97 1"/>
                  <a:gd name="f449" fmla="*/ f350 f98 1"/>
                  <a:gd name="f450" fmla="*/ f351 f97 1"/>
                  <a:gd name="f451" fmla="*/ f352 f98 1"/>
                  <a:gd name="f452" fmla="*/ f353 f97 1"/>
                  <a:gd name="f453" fmla="*/ f354 f98 1"/>
                  <a:gd name="f454" fmla="*/ f355 f98 1"/>
                  <a:gd name="f455" fmla="*/ f356 f97 1"/>
                  <a:gd name="f456" fmla="*/ f357 f98 1"/>
                  <a:gd name="f457" fmla="*/ f358 f97 1"/>
                  <a:gd name="f458" fmla="*/ f359 f98 1"/>
                  <a:gd name="f459" fmla="*/ f360 f97 1"/>
                  <a:gd name="f460" fmla="*/ f361 f98 1"/>
                  <a:gd name="f461" fmla="*/ f362 f97 1"/>
                  <a:gd name="f462" fmla="*/ f363 f98 1"/>
                  <a:gd name="f463" fmla="*/ f364 f97 1"/>
                  <a:gd name="f464" fmla="*/ f365 f98 1"/>
                  <a:gd name="f465" fmla="*/ f366 f97 1"/>
                  <a:gd name="f466" fmla="*/ f367 f98 1"/>
                  <a:gd name="f467" fmla="*/ f368 f97 1"/>
                  <a:gd name="f468" fmla="*/ f369 f98 1"/>
                  <a:gd name="f469" fmla="*/ f370 f97 1"/>
                  <a:gd name="f470" fmla="*/ f371 f98 1"/>
                  <a:gd name="f471" fmla="*/ f372 f97 1"/>
                  <a:gd name="f472" fmla="*/ f373 f98 1"/>
                  <a:gd name="f473" fmla="*/ f374 f97 1"/>
                  <a:gd name="f474" fmla="*/ f375 f98 1"/>
                  <a:gd name="f475" fmla="*/ f376 f97 1"/>
                  <a:gd name="f476" fmla="*/ f377 f98 1"/>
                  <a:gd name="f477" fmla="*/ f378 f97 1"/>
                  <a:gd name="f478" fmla="*/ f379 f98 1"/>
                  <a:gd name="f479" fmla="*/ f380 f97 1"/>
                  <a:gd name="f480" fmla="*/ f381 f97 1"/>
                  <a:gd name="f481" fmla="*/ f382 f98 1"/>
                  <a:gd name="f482" fmla="*/ f383 f97 1"/>
                  <a:gd name="f483" fmla="*/ f384 f98 1"/>
                  <a:gd name="f484" fmla="*/ f385 f97 1"/>
                  <a:gd name="f485" fmla="*/ f386 f98 1"/>
                  <a:gd name="f486" fmla="*/ f387 f97 1"/>
                  <a:gd name="f487" fmla="*/ f388 f98 1"/>
                  <a:gd name="f488" fmla="*/ f389 f97 1"/>
                  <a:gd name="f489" fmla="*/ f390 f98 1"/>
                  <a:gd name="f490" fmla="*/ f391 f97 1"/>
                  <a:gd name="f491" fmla="*/ f392 f98 1"/>
                  <a:gd name="f492" fmla="*/ f393 f97 1"/>
                  <a:gd name="f493" fmla="*/ f394 f98 1"/>
                </a:gdLst>
                <a:ahLst/>
                <a:cxnLst>
                  <a:cxn ang="3cd4">
                    <a:pos x="hc" y="t"/>
                  </a:cxn>
                  <a:cxn ang="0">
                    <a:pos x="r" y="vc"/>
                  </a:cxn>
                  <a:cxn ang="cd4">
                    <a:pos x="hc" y="b"/>
                  </a:cxn>
                  <a:cxn ang="cd2">
                    <a:pos x="l" y="vc"/>
                  </a:cxn>
                  <a:cxn ang="f299">
                    <a:pos x="f399" y="f400"/>
                  </a:cxn>
                  <a:cxn ang="f299">
                    <a:pos x="f401" y="f402"/>
                  </a:cxn>
                  <a:cxn ang="f299">
                    <a:pos x="f403" y="f404"/>
                  </a:cxn>
                  <a:cxn ang="f299">
                    <a:pos x="f405" y="f406"/>
                  </a:cxn>
                  <a:cxn ang="f299">
                    <a:pos x="f407" y="f408"/>
                  </a:cxn>
                  <a:cxn ang="f299">
                    <a:pos x="f409" y="f410"/>
                  </a:cxn>
                  <a:cxn ang="f299">
                    <a:pos x="f411" y="f412"/>
                  </a:cxn>
                  <a:cxn ang="f299">
                    <a:pos x="f413" y="f414"/>
                  </a:cxn>
                  <a:cxn ang="f299">
                    <a:pos x="f415" y="f416"/>
                  </a:cxn>
                  <a:cxn ang="f299">
                    <a:pos x="f417" y="f418"/>
                  </a:cxn>
                  <a:cxn ang="f299">
                    <a:pos x="f419" y="f420"/>
                  </a:cxn>
                  <a:cxn ang="f299">
                    <a:pos x="f421" y="f422"/>
                  </a:cxn>
                  <a:cxn ang="f299">
                    <a:pos x="f423" y="f424"/>
                  </a:cxn>
                  <a:cxn ang="f299">
                    <a:pos x="f425" y="f426"/>
                  </a:cxn>
                  <a:cxn ang="f299">
                    <a:pos x="f427" y="f428"/>
                  </a:cxn>
                  <a:cxn ang="f299">
                    <a:pos x="f429" y="f428"/>
                  </a:cxn>
                  <a:cxn ang="f299">
                    <a:pos x="f430" y="f428"/>
                  </a:cxn>
                  <a:cxn ang="f299">
                    <a:pos x="f431" y="f432"/>
                  </a:cxn>
                  <a:cxn ang="f299">
                    <a:pos x="f433" y="f424"/>
                  </a:cxn>
                  <a:cxn ang="f299">
                    <a:pos x="f434" y="f435"/>
                  </a:cxn>
                  <a:cxn ang="f299">
                    <a:pos x="f436" y="f437"/>
                  </a:cxn>
                  <a:cxn ang="f299">
                    <a:pos x="f438" y="f439"/>
                  </a:cxn>
                  <a:cxn ang="f299">
                    <a:pos x="f440" y="f441"/>
                  </a:cxn>
                  <a:cxn ang="f299">
                    <a:pos x="f442" y="f443"/>
                  </a:cxn>
                  <a:cxn ang="f299">
                    <a:pos x="f444" y="f445"/>
                  </a:cxn>
                  <a:cxn ang="f299">
                    <a:pos x="f446" y="f447"/>
                  </a:cxn>
                  <a:cxn ang="f299">
                    <a:pos x="f448" y="f449"/>
                  </a:cxn>
                  <a:cxn ang="f299">
                    <a:pos x="f450" y="f451"/>
                  </a:cxn>
                  <a:cxn ang="f299">
                    <a:pos x="f452" y="f453"/>
                  </a:cxn>
                  <a:cxn ang="f299">
                    <a:pos x="f452" y="f454"/>
                  </a:cxn>
                  <a:cxn ang="f299">
                    <a:pos x="f455" y="f456"/>
                  </a:cxn>
                  <a:cxn ang="f299">
                    <a:pos x="f457" y="f458"/>
                  </a:cxn>
                  <a:cxn ang="f299">
                    <a:pos x="f459" y="f460"/>
                  </a:cxn>
                  <a:cxn ang="f299">
                    <a:pos x="f461" y="f462"/>
                  </a:cxn>
                  <a:cxn ang="f299">
                    <a:pos x="f463" y="f464"/>
                  </a:cxn>
                  <a:cxn ang="f299">
                    <a:pos x="f465" y="f466"/>
                  </a:cxn>
                  <a:cxn ang="f299">
                    <a:pos x="f467" y="f468"/>
                  </a:cxn>
                  <a:cxn ang="f299">
                    <a:pos x="f469" y="f470"/>
                  </a:cxn>
                  <a:cxn ang="f299">
                    <a:pos x="f471" y="f472"/>
                  </a:cxn>
                  <a:cxn ang="f299">
                    <a:pos x="f473" y="f474"/>
                  </a:cxn>
                  <a:cxn ang="f299">
                    <a:pos x="f475" y="f476"/>
                  </a:cxn>
                  <a:cxn ang="f299">
                    <a:pos x="f477" y="f478"/>
                  </a:cxn>
                  <a:cxn ang="f299">
                    <a:pos x="f477" y="f478"/>
                  </a:cxn>
                  <a:cxn ang="f299">
                    <a:pos x="f479" y="f476"/>
                  </a:cxn>
                  <a:cxn ang="f299">
                    <a:pos x="f480" y="f481"/>
                  </a:cxn>
                  <a:cxn ang="f299">
                    <a:pos x="f482" y="f483"/>
                  </a:cxn>
                  <a:cxn ang="f299">
                    <a:pos x="f484" y="f485"/>
                  </a:cxn>
                  <a:cxn ang="f299">
                    <a:pos x="f486" y="f487"/>
                  </a:cxn>
                  <a:cxn ang="f299">
                    <a:pos x="f488" y="f489"/>
                  </a:cxn>
                  <a:cxn ang="f299">
                    <a:pos x="f490" y="f491"/>
                  </a:cxn>
                  <a:cxn ang="f299">
                    <a:pos x="f492" y="f493"/>
                  </a:cxn>
                  <a:cxn ang="f299">
                    <a:pos x="f399" y="f400"/>
                  </a:cxn>
                  <a:cxn ang="f299">
                    <a:pos x="f399" y="f400"/>
                  </a:cxn>
                </a:cxnLst>
                <a:rect l="f395" t="f398" r="f396" b="f397"/>
                <a:pathLst>
                  <a:path w="1321" h="712">
                    <a:moveTo>
                      <a:pt x="f8" y="f9"/>
                    </a:moveTo>
                    <a:lnTo>
                      <a:pt x="f10" y="f11"/>
                    </a:lnTo>
                    <a:lnTo>
                      <a:pt x="f6"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7"/>
                    </a:lnTo>
                    <a:lnTo>
                      <a:pt x="f36" y="f7"/>
                    </a:lnTo>
                    <a:lnTo>
                      <a:pt x="f37" y="f7"/>
                    </a:lnTo>
                    <a:lnTo>
                      <a:pt x="f38" y="f39"/>
                    </a:lnTo>
                    <a:lnTo>
                      <a:pt x="f40" y="f32"/>
                    </a:lnTo>
                    <a:lnTo>
                      <a:pt x="f41" y="f42"/>
                    </a:lnTo>
                    <a:lnTo>
                      <a:pt x="f43" y="f44"/>
                    </a:lnTo>
                    <a:lnTo>
                      <a:pt x="f45" y="f46"/>
                    </a:lnTo>
                    <a:lnTo>
                      <a:pt x="f47" y="f48"/>
                    </a:lnTo>
                    <a:lnTo>
                      <a:pt x="f49" y="f50"/>
                    </a:lnTo>
                    <a:lnTo>
                      <a:pt x="f51" y="f52"/>
                    </a:lnTo>
                    <a:lnTo>
                      <a:pt x="f53" y="f54"/>
                    </a:lnTo>
                    <a:lnTo>
                      <a:pt x="f55" y="f56"/>
                    </a:lnTo>
                    <a:lnTo>
                      <a:pt x="f57" y="f58"/>
                    </a:lnTo>
                    <a:lnTo>
                      <a:pt x="f5" y="f59"/>
                    </a:lnTo>
                    <a:lnTo>
                      <a:pt x="f5" y="f60"/>
                    </a:lnTo>
                    <a:lnTo>
                      <a:pt x="f61" y="f62"/>
                    </a:lnTo>
                    <a:lnTo>
                      <a:pt x="f63" y="f64"/>
                    </a:lnTo>
                    <a:lnTo>
                      <a:pt x="f65" y="f66"/>
                    </a:lnTo>
                    <a:lnTo>
                      <a:pt x="f67" y="f68"/>
                    </a:lnTo>
                    <a:lnTo>
                      <a:pt x="f69" y="f43"/>
                    </a:lnTo>
                    <a:lnTo>
                      <a:pt x="f70" y="f71"/>
                    </a:lnTo>
                    <a:lnTo>
                      <a:pt x="f72" y="f73"/>
                    </a:lnTo>
                    <a:lnTo>
                      <a:pt x="f74" y="f75"/>
                    </a:lnTo>
                    <a:lnTo>
                      <a:pt x="f76" y="f77"/>
                    </a:lnTo>
                    <a:lnTo>
                      <a:pt x="f78" y="f79"/>
                    </a:lnTo>
                    <a:lnTo>
                      <a:pt x="f80" y="f57"/>
                    </a:lnTo>
                    <a:lnTo>
                      <a:pt x="f26" y="f5"/>
                    </a:lnTo>
                    <a:lnTo>
                      <a:pt x="f26" y="f5"/>
                    </a:lnTo>
                    <a:lnTo>
                      <a:pt x="f81" y="f57"/>
                    </a:lnTo>
                    <a:lnTo>
                      <a:pt x="f82" y="f83"/>
                    </a:lnTo>
                    <a:lnTo>
                      <a:pt x="f84" y="f85"/>
                    </a:lnTo>
                    <a:lnTo>
                      <a:pt x="f86" y="f87"/>
                    </a:lnTo>
                    <a:lnTo>
                      <a:pt x="f88" y="f89"/>
                    </a:lnTo>
                    <a:lnTo>
                      <a:pt x="f90" y="f91"/>
                    </a:lnTo>
                    <a:lnTo>
                      <a:pt x="f92" y="f93"/>
                    </a:lnTo>
                    <a:lnTo>
                      <a:pt x="f94" y="f95"/>
                    </a:lnTo>
                    <a:lnTo>
                      <a:pt x="f8" y="f9"/>
                    </a:lnTo>
                    <a:lnTo>
                      <a:pt x="f8" y="f9"/>
                    </a:lnTo>
                    <a:close/>
                  </a:path>
                </a:pathLst>
              </a:custGeom>
              <a:gradFill>
                <a:gsLst>
                  <a:gs pos="0">
                    <a:srgbClr val="FFFFFF"/>
                  </a:gs>
                  <a:gs pos="100000">
                    <a:srgbClr val="3492B4"/>
                  </a:gs>
                </a:gsLst>
                <a:lin ang="5400000"/>
              </a:gra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grpSp>
        <p:sp>
          <p:nvSpPr>
            <p:cNvPr id="42" name="Text Box 23"/>
            <p:cNvSpPr txBox="1"/>
            <p:nvPr/>
          </p:nvSpPr>
          <p:spPr>
            <a:xfrm>
              <a:off x="5776914" y="4547375"/>
              <a:ext cx="1371600" cy="400110"/>
            </a:xfrm>
            <a:prstGeom prst="rect">
              <a:avLst/>
            </a:prstGeom>
            <a:noFill/>
            <a:ln cap="flat">
              <a:noFill/>
            </a:ln>
          </p:spPr>
          <p:txBody>
            <a:bodyPr vert="horz" wrap="square" lIns="91440" tIns="45720" rIns="91440" bIns="45720" anchor="t" anchorCtr="1" compatLnSpc="1">
              <a:spAutoFit/>
            </a:bodyPr>
            <a:lstStyle/>
            <a:p>
              <a:pPr algn="ctr" hangingPunct="0">
                <a:defRPr sz="1800" b="0" i="0" u="none" strike="noStrike" kern="0" cap="none" spc="0" baseline="0">
                  <a:solidFill>
                    <a:srgbClr val="000000"/>
                  </a:solidFill>
                  <a:uFillTx/>
                </a:defRPr>
              </a:pPr>
              <a:r>
                <a:rPr lang="ar-SA" sz="2000" b="1" dirty="0">
                  <a:solidFill>
                    <a:srgbClr val="FFFFFF"/>
                  </a:solidFill>
                  <a:latin typeface="Arial" pitchFamily="34"/>
                </a:rPr>
                <a:t>العدالة</a:t>
              </a:r>
              <a:r>
                <a:rPr lang="en-US" sz="2000" b="1" dirty="0">
                  <a:solidFill>
                    <a:srgbClr val="FFFFFF"/>
                  </a:solidFill>
                  <a:latin typeface="Arial" pitchFamily="34"/>
                </a:rPr>
                <a:t> </a:t>
              </a:r>
            </a:p>
          </p:txBody>
        </p:sp>
        <p:sp>
          <p:nvSpPr>
            <p:cNvPr id="43" name="Oval 24"/>
            <p:cNvSpPr/>
            <p:nvPr/>
          </p:nvSpPr>
          <p:spPr>
            <a:xfrm>
              <a:off x="5735638" y="5408858"/>
              <a:ext cx="1579561" cy="33821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C0C0C0"/>
                </a:gs>
                <a:gs pos="100000">
                  <a:srgbClr val="FFFFFF"/>
                </a:gs>
              </a:gsLst>
              <a:path path="circle">
                <a:fillToRect l="50000" t="50000" r="50000" b="50000"/>
              </a:path>
            </a:gradFill>
            <a:ln cap="flat">
              <a:noFill/>
              <a:prstDash val="solid"/>
            </a:ln>
          </p:spPr>
          <p:txBody>
            <a:bodyPr vert="horz" wrap="non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18418C"/>
                </a:solidFill>
                <a:latin typeface="Arial" pitchFamily="34"/>
              </a:endParaRPr>
            </a:p>
          </p:txBody>
        </p:sp>
      </p:grpSp>
      <p:sp>
        <p:nvSpPr>
          <p:cNvPr id="46" name="TextBox 35"/>
          <p:cNvSpPr txBox="1"/>
          <p:nvPr/>
        </p:nvSpPr>
        <p:spPr>
          <a:xfrm>
            <a:off x="9497292" y="5563341"/>
            <a:ext cx="1835246" cy="523219"/>
          </a:xfrm>
          <a:prstGeom prst="rect">
            <a:avLst/>
          </a:prstGeom>
          <a:noFill/>
          <a:ln cap="flat">
            <a:noFill/>
          </a:ln>
        </p:spPr>
        <p:txBody>
          <a:bodyPr vert="horz" wrap="square" lIns="91440" tIns="45720" rIns="91440" bIns="45720" anchor="t" anchorCtr="0" compatLnSpc="1">
            <a:spAutoFit/>
          </a:bodyPr>
          <a:lstStyle/>
          <a:p>
            <a:pPr algn="ctr" rtl="1">
              <a:defRPr sz="1800" b="0" i="0" u="none" strike="noStrike" kern="0" cap="none" spc="0" baseline="0">
                <a:solidFill>
                  <a:srgbClr val="000000"/>
                </a:solidFill>
                <a:uFillTx/>
              </a:defRPr>
            </a:pPr>
            <a:r>
              <a:rPr lang="ar-SA" sz="2800" b="1" dirty="0">
                <a:solidFill>
                  <a:srgbClr val="FF0000"/>
                </a:solidFill>
                <a:latin typeface="Arial"/>
              </a:rPr>
              <a:t>الهدف </a:t>
            </a:r>
            <a:endParaRPr lang="en-US" sz="2800" b="1" dirty="0">
              <a:solidFill>
                <a:srgbClr val="FF0000"/>
              </a:solidFill>
              <a:latin typeface="Arial"/>
            </a:endParaRPr>
          </a:p>
        </p:txBody>
      </p:sp>
      <p:sp>
        <p:nvSpPr>
          <p:cNvPr id="47" name="Rounded Rectangle 47"/>
          <p:cNvSpPr/>
          <p:nvPr/>
        </p:nvSpPr>
        <p:spPr>
          <a:xfrm>
            <a:off x="332508" y="3067481"/>
            <a:ext cx="10710429" cy="201713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ZoneTexte 49"/>
          <p:cNvSpPr txBox="1"/>
          <p:nvPr/>
        </p:nvSpPr>
        <p:spPr>
          <a:xfrm>
            <a:off x="1496290" y="3089564"/>
            <a:ext cx="9074728" cy="1938992"/>
          </a:xfrm>
          <a:prstGeom prst="rect">
            <a:avLst/>
          </a:prstGeom>
          <a:noFill/>
        </p:spPr>
        <p:txBody>
          <a:bodyPr wrap="square" rtlCol="0">
            <a:spAutoFit/>
          </a:bodyPr>
          <a:lstStyle/>
          <a:p>
            <a:pPr algn="ctr"/>
            <a:r>
              <a:rPr lang="ar-SA" sz="2400" b="1" dirty="0" smtClean="0">
                <a:solidFill>
                  <a:schemeClr val="bg1"/>
                </a:solidFill>
                <a:latin typeface="Traditional Arabic" pitchFamily="18" charset="-78"/>
                <a:cs typeface="Traditional Arabic" pitchFamily="18" charset="-78"/>
              </a:rPr>
              <a:t>تعريف فلوري:</a:t>
            </a:r>
            <a:r>
              <a:rPr lang="ar-SA" sz="2400" dirty="0" smtClean="0">
                <a:solidFill>
                  <a:schemeClr val="bg1"/>
                </a:solidFill>
                <a:latin typeface="Traditional Arabic" pitchFamily="18" charset="-78"/>
                <a:cs typeface="Traditional Arabic" pitchFamily="18" charset="-78"/>
              </a:rPr>
              <a:t> هي استجابة </a:t>
            </a:r>
            <a:r>
              <a:rPr lang="ar-SA" sz="2400" dirty="0" err="1" smtClean="0">
                <a:solidFill>
                  <a:schemeClr val="bg1"/>
                </a:solidFill>
                <a:latin typeface="Traditional Arabic" pitchFamily="18" charset="-78"/>
                <a:cs typeface="Traditional Arabic" pitchFamily="18" charset="-78"/>
              </a:rPr>
              <a:t>تنظ</a:t>
            </a:r>
            <a:r>
              <a:rPr lang="ar-DZ" sz="2400" dirty="0" smtClean="0">
                <a:solidFill>
                  <a:schemeClr val="bg1"/>
                </a:solidFill>
                <a:latin typeface="Traditional Arabic" pitchFamily="18" charset="-78"/>
                <a:cs typeface="Traditional Arabic" pitchFamily="18" charset="-78"/>
              </a:rPr>
              <a:t>ي</a:t>
            </a:r>
            <a:r>
              <a:rPr lang="ar-SA" sz="2400" dirty="0" smtClean="0">
                <a:solidFill>
                  <a:schemeClr val="bg1"/>
                </a:solidFill>
                <a:latin typeface="Traditional Arabic" pitchFamily="18" charset="-78"/>
                <a:cs typeface="Traditional Arabic" pitchFamily="18" charset="-78"/>
              </a:rPr>
              <a:t>مية ورد فعل لتلبية احتياجات القوى العاملة المتنوعة على أثره اعتبر التعدد استجابة حتمية أخلاقية و اجتماعية وقانونية بهدف الوصول للإنصاف والعدالة الاجتماعية والمساواة واحترام الاختلافات الثقافية التي تحقق الأهداف التنظيمية التي تمكن المنظمة من الاستمرار ويتجسد ذلك من خلال تنفيذ سياسيات المساواة المهنية والاستراتيجية المضبوطة والآليات الاجتماعية والسياسية والاقتصادية والتنظيمية للاستفادة من التباينات الموجودة داخلها </a:t>
            </a:r>
            <a:endParaRPr lang="fr-FR" sz="2400" dirty="0">
              <a:solidFill>
                <a:schemeClr val="bg1"/>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125651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83"/>
            <a:ext cx="10515600" cy="796925"/>
          </a:xfrm>
        </p:spPr>
        <p:txBody>
          <a:bodyPr>
            <a:normAutofit/>
          </a:bodyPr>
          <a:lstStyle/>
          <a:p>
            <a:pPr algn="ctr" rtl="1"/>
            <a:r>
              <a:rPr lang="ar-DZ" sz="3500" b="1" dirty="0" smtClean="0">
                <a:solidFill>
                  <a:srgbClr val="FF0000"/>
                </a:solidFill>
                <a:latin typeface="Traditional Arabic" pitchFamily="18" charset="-78"/>
                <a:ea typeface="Cocon® Next Arabic" panose="020A0503020102020204" pitchFamily="18" charset="-78"/>
                <a:cs typeface="Traditional Arabic" pitchFamily="18" charset="-78"/>
              </a:rPr>
              <a:t>  ثانيا </a:t>
            </a:r>
            <a:r>
              <a:rPr lang="ar-DZ" sz="3500" b="1" dirty="0" err="1" smtClean="0">
                <a:solidFill>
                  <a:srgbClr val="FF0000"/>
                </a:solidFill>
                <a:latin typeface="Traditional Arabic" pitchFamily="18" charset="-78"/>
                <a:ea typeface="Cocon® Next Arabic" panose="020A0503020102020204" pitchFamily="18" charset="-78"/>
                <a:cs typeface="Traditional Arabic" pitchFamily="18" charset="-78"/>
              </a:rPr>
              <a:t>ماهي</a:t>
            </a:r>
            <a:r>
              <a:rPr lang="ar-DZ" sz="3500" b="1" dirty="0" smtClean="0">
                <a:solidFill>
                  <a:srgbClr val="FF0000"/>
                </a:solidFill>
                <a:latin typeface="Traditional Arabic" pitchFamily="18" charset="-78"/>
                <a:ea typeface="Cocon® Next Arabic" panose="020A0503020102020204" pitchFamily="18" charset="-78"/>
                <a:cs typeface="Traditional Arabic" pitchFamily="18" charset="-78"/>
              </a:rPr>
              <a:t> </a:t>
            </a:r>
            <a:r>
              <a:rPr lang="ar-SA" sz="3500" b="1" dirty="0" smtClean="0">
                <a:solidFill>
                  <a:srgbClr val="FF0000"/>
                </a:solidFill>
                <a:latin typeface="Traditional Arabic" pitchFamily="18" charset="-78"/>
                <a:ea typeface="Cocon® Next Arabic" panose="020A0503020102020204" pitchFamily="18" charset="-78"/>
                <a:cs typeface="Traditional Arabic" pitchFamily="18" charset="-78"/>
              </a:rPr>
              <a:t>أهمية إدارة التنوع</a:t>
            </a:r>
            <a:r>
              <a:rPr lang="ar-DZ" sz="3500" b="1" dirty="0" smtClean="0">
                <a:solidFill>
                  <a:srgbClr val="FF0000"/>
                </a:solidFill>
                <a:latin typeface="Traditional Arabic" pitchFamily="18" charset="-78"/>
                <a:ea typeface="Cocon® Next Arabic" panose="020A0503020102020204" pitchFamily="18" charset="-78"/>
                <a:cs typeface="Traditional Arabic" pitchFamily="18" charset="-78"/>
              </a:rPr>
              <a:t> الثقافي</a:t>
            </a:r>
            <a:endParaRPr lang="ar-SA" sz="3500" b="1" dirty="0">
              <a:solidFill>
                <a:srgbClr val="FF0000"/>
              </a:solidFill>
              <a:latin typeface="Traditional Arabic" pitchFamily="18" charset="-78"/>
              <a:ea typeface="Cocon® Next Arabic" panose="020A0503020102020204" pitchFamily="18" charset="-78"/>
              <a:cs typeface="Traditional Arabic" pitchFamily="18" charset="-78"/>
            </a:endParaRPr>
          </a:p>
        </p:txBody>
      </p:sp>
      <p:grpSp>
        <p:nvGrpSpPr>
          <p:cNvPr id="30" name="Diagram 49"/>
          <p:cNvGrpSpPr/>
          <p:nvPr/>
        </p:nvGrpSpPr>
        <p:grpSpPr>
          <a:xfrm>
            <a:off x="8588880" y="3285671"/>
            <a:ext cx="3243614" cy="3176520"/>
            <a:chOff x="5571667" y="1961131"/>
            <a:chExt cx="2963150" cy="2956448"/>
          </a:xfrm>
          <a:scene3d>
            <a:camera prst="orthographicFront">
              <a:rot lat="0" lon="0" rev="0"/>
            </a:camera>
            <a:lightRig rig="balanced" dir="t">
              <a:rot lat="0" lon="0" rev="8700000"/>
            </a:lightRig>
          </a:scene3d>
        </p:grpSpPr>
        <p:sp>
          <p:nvSpPr>
            <p:cNvPr id="31" name="Freeform 30"/>
            <p:cNvSpPr/>
            <p:nvPr/>
          </p:nvSpPr>
          <p:spPr>
            <a:xfrm>
              <a:off x="5581113" y="1963875"/>
              <a:ext cx="2953704" cy="2953704"/>
            </a:xfrm>
            <a:custGeom>
              <a:avLst/>
              <a:gdLst>
                <a:gd name="f0" fmla="val 10800000"/>
                <a:gd name="f1" fmla="val 5400000"/>
                <a:gd name="f2" fmla="val 180"/>
                <a:gd name="f3" fmla="val w"/>
                <a:gd name="f4" fmla="val h"/>
                <a:gd name="f5" fmla="val 0"/>
                <a:gd name="f6" fmla="val 2953707"/>
                <a:gd name="f7" fmla="val 1476853"/>
                <a:gd name="f8" fmla="val 2004482"/>
                <a:gd name="f9" fmla="val 2492032"/>
                <a:gd name="f10" fmla="val 281487"/>
                <a:gd name="f11" fmla="val 2755846"/>
                <a:gd name="f12" fmla="val 738427"/>
                <a:gd name="f13" fmla="val 3019661"/>
                <a:gd name="f14" fmla="val 1195367"/>
                <a:gd name="f15" fmla="val 1758341"/>
                <a:gd name="f16" fmla="val 2215281"/>
                <a:gd name="f17" fmla="val 1476854"/>
                <a:gd name="f18" fmla="val 984569"/>
                <a:gd name="f19" fmla="val 492285"/>
                <a:gd name="f20" fmla="+- 0 0 -90"/>
                <a:gd name="f21" fmla="*/ f3 1 2953707"/>
                <a:gd name="f22" fmla="*/ f4 1 2953707"/>
                <a:gd name="f23" fmla="+- f6 0 f5"/>
                <a:gd name="f24" fmla="*/ f20 f0 1"/>
                <a:gd name="f25" fmla="*/ f23 1 2953707"/>
                <a:gd name="f26" fmla="*/ 1476853 f23 1"/>
                <a:gd name="f27" fmla="*/ 0 f23 1"/>
                <a:gd name="f28" fmla="*/ 2755846 f23 1"/>
                <a:gd name="f29" fmla="*/ 738427 f23 1"/>
                <a:gd name="f30" fmla="*/ 2215281 f23 1"/>
                <a:gd name="f31" fmla="*/ 1476854 f23 1"/>
                <a:gd name="f32" fmla="*/ f24 1 f2"/>
                <a:gd name="f33" fmla="*/ f26 1 2953707"/>
                <a:gd name="f34" fmla="*/ f27 1 2953707"/>
                <a:gd name="f35" fmla="*/ f28 1 2953707"/>
                <a:gd name="f36" fmla="*/ f29 1 2953707"/>
                <a:gd name="f37" fmla="*/ f30 1 2953707"/>
                <a:gd name="f38" fmla="*/ f31 1 2953707"/>
                <a:gd name="f39" fmla="*/ f5 1 f25"/>
                <a:gd name="f40" fmla="*/ f6 1 f25"/>
                <a:gd name="f41" fmla="+- f32 0 f1"/>
                <a:gd name="f42" fmla="*/ f33 1 f25"/>
                <a:gd name="f43" fmla="*/ f34 1 f25"/>
                <a:gd name="f44" fmla="*/ f35 1 f25"/>
                <a:gd name="f45" fmla="*/ f36 1 f25"/>
                <a:gd name="f46" fmla="*/ f37 1 f25"/>
                <a:gd name="f47" fmla="*/ f38 1 f25"/>
                <a:gd name="f48" fmla="*/ f39 f21 1"/>
                <a:gd name="f49" fmla="*/ f40 f21 1"/>
                <a:gd name="f50" fmla="*/ f40 f22 1"/>
                <a:gd name="f51" fmla="*/ f39 f22 1"/>
                <a:gd name="f52" fmla="*/ f42 f21 1"/>
                <a:gd name="f53" fmla="*/ f43 f22 1"/>
                <a:gd name="f54" fmla="*/ f44 f21 1"/>
                <a:gd name="f55" fmla="*/ f45 f22 1"/>
                <a:gd name="f56" fmla="*/ f46 f22 1"/>
                <a:gd name="f57" fmla="*/ f47 f21 1"/>
                <a:gd name="f58" fmla="*/ f47 f22 1"/>
              </a:gdLst>
              <a:ahLst/>
              <a:cxnLst>
                <a:cxn ang="3cd4">
                  <a:pos x="hc" y="t"/>
                </a:cxn>
                <a:cxn ang="0">
                  <a:pos x="r" y="vc"/>
                </a:cxn>
                <a:cxn ang="cd4">
                  <a:pos x="hc" y="b"/>
                </a:cxn>
                <a:cxn ang="cd2">
                  <a:pos x="l" y="vc"/>
                </a:cxn>
                <a:cxn ang="f41">
                  <a:pos x="f52" y="f53"/>
                </a:cxn>
                <a:cxn ang="f41">
                  <a:pos x="f54" y="f55"/>
                </a:cxn>
                <a:cxn ang="f41">
                  <a:pos x="f54" y="f56"/>
                </a:cxn>
                <a:cxn ang="f41">
                  <a:pos x="f57" y="f58"/>
                </a:cxn>
                <a:cxn ang="f41">
                  <a:pos x="f52" y="f53"/>
                </a:cxn>
              </a:cxnLst>
              <a:rect l="f48" t="f51" r="f49" b="f50"/>
              <a:pathLst>
                <a:path w="2953707" h="2953707">
                  <a:moveTo>
                    <a:pt x="f7" y="f5"/>
                  </a:moveTo>
                  <a:cubicBezTo>
                    <a:pt x="f8" y="f5"/>
                    <a:pt x="f9" y="f10"/>
                    <a:pt x="f11" y="f12"/>
                  </a:cubicBezTo>
                  <a:cubicBezTo>
                    <a:pt x="f13" y="f14"/>
                    <a:pt x="f13" y="f15"/>
                    <a:pt x="f11" y="f16"/>
                  </a:cubicBezTo>
                  <a:lnTo>
                    <a:pt x="f17" y="f17"/>
                  </a:lnTo>
                  <a:cubicBezTo>
                    <a:pt x="f17" y="f18"/>
                    <a:pt x="f7" y="f19"/>
                    <a:pt x="f7" y="f5"/>
                  </a:cubicBezTo>
                  <a:close/>
                </a:path>
              </a:pathLst>
            </a:custGeom>
            <a:solidFill>
              <a:schemeClr val="accent1">
                <a:lumMod val="75000"/>
              </a:schemeClr>
            </a:solidFill>
            <a:ln cap="flat">
              <a:noFill/>
              <a:prstDash val="solid"/>
            </a:ln>
            <a:effectLst>
              <a:outerShdw blurRad="44450" dist="27940" dir="5400000" algn="ctr">
                <a:srgbClr val="000000">
                  <a:alpha val="32000"/>
                </a:srgbClr>
              </a:outerShdw>
            </a:effectLst>
            <a:sp3d>
              <a:bevelT w="190500" h="38100"/>
            </a:sp3d>
          </p:spPr>
          <p:txBody>
            <a:bodyPr vert="horz" wrap="square" lIns="1627494" tIns="566617" rIns="367241" bIns="1445693" anchor="ctr" anchorCtr="1" compatLnSpc="1">
              <a:noAutofit/>
            </a:bodyPr>
            <a:lstStyle/>
            <a:p>
              <a:pPr algn="ctr" defTabSz="755651">
                <a:lnSpc>
                  <a:spcPct val="90000"/>
                </a:lnSpc>
                <a:spcAft>
                  <a:spcPts val="700"/>
                </a:spcAft>
                <a:defRPr sz="1800" b="0" i="0" u="none" strike="noStrike" kern="0" cap="none" spc="0" baseline="0">
                  <a:solidFill>
                    <a:srgbClr val="000000"/>
                  </a:solidFill>
                  <a:uFillTx/>
                </a:defRPr>
              </a:pPr>
              <a:r>
                <a:rPr lang="ar-SA" sz="1700" b="1" dirty="0">
                  <a:solidFill>
                    <a:srgbClr val="FFFFFF"/>
                  </a:solidFill>
                  <a:latin typeface="inherit"/>
                </a:rPr>
                <a:t>التنوع واقع </a:t>
              </a:r>
              <a:r>
                <a:rPr lang="ar-SA" sz="1700" b="1" dirty="0" err="1">
                  <a:solidFill>
                    <a:srgbClr val="FFFFFF"/>
                  </a:solidFill>
                  <a:latin typeface="inherit"/>
                </a:rPr>
                <a:t>حقيقي</a:t>
              </a:r>
              <a:r>
                <a:rPr lang="en-US" sz="1700" b="1" dirty="0">
                  <a:solidFill>
                    <a:srgbClr val="FFFFFF"/>
                  </a:solidFill>
                  <a:latin typeface="inherit"/>
                </a:rPr>
                <a:t> </a:t>
              </a:r>
              <a:endParaRPr lang="en-US" sz="1700" dirty="0">
                <a:solidFill>
                  <a:srgbClr val="FFFFFF"/>
                </a:solidFill>
              </a:endParaRPr>
            </a:p>
          </p:txBody>
        </p:sp>
        <p:sp>
          <p:nvSpPr>
            <p:cNvPr id="32" name="Freeform 31"/>
            <p:cNvSpPr/>
            <p:nvPr/>
          </p:nvSpPr>
          <p:spPr>
            <a:xfrm>
              <a:off x="5571667" y="1961131"/>
              <a:ext cx="2953704" cy="2953704"/>
            </a:xfrm>
            <a:custGeom>
              <a:avLst/>
              <a:gdLst>
                <a:gd name="f0" fmla="val 10800000"/>
                <a:gd name="f1" fmla="val 5400000"/>
                <a:gd name="f2" fmla="val 180"/>
                <a:gd name="f3" fmla="val w"/>
                <a:gd name="f4" fmla="val h"/>
                <a:gd name="f5" fmla="val 0"/>
                <a:gd name="f6" fmla="val 2953707"/>
                <a:gd name="f7" fmla="val 2755846"/>
                <a:gd name="f8" fmla="val 2215280"/>
                <a:gd name="f9" fmla="val 2492031"/>
                <a:gd name="f10" fmla="val 2672220"/>
                <a:gd name="f11" fmla="val 2004482"/>
                <a:gd name="f12" fmla="val 1476853"/>
                <a:gd name="f13" fmla="val 949224"/>
                <a:gd name="f14" fmla="val 461674"/>
                <a:gd name="f15" fmla="val 197860"/>
                <a:gd name="f16" fmla="val 1476854"/>
                <a:gd name="f17" fmla="+- 0 0 -90"/>
                <a:gd name="f18" fmla="*/ f3 1 2953707"/>
                <a:gd name="f19" fmla="*/ f4 1 2953707"/>
                <a:gd name="f20" fmla="+- f6 0 f5"/>
                <a:gd name="f21" fmla="*/ f17 f0 1"/>
                <a:gd name="f22" fmla="*/ f20 1 2953707"/>
                <a:gd name="f23" fmla="*/ 2755846 f20 1"/>
                <a:gd name="f24" fmla="*/ 2215280 f20 1"/>
                <a:gd name="f25" fmla="*/ 1476853 f20 1"/>
                <a:gd name="f26" fmla="*/ 2953707 f20 1"/>
                <a:gd name="f27" fmla="*/ 197860 f20 1"/>
                <a:gd name="f28" fmla="*/ 1476854 f20 1"/>
                <a:gd name="f29" fmla="*/ f21 1 f2"/>
                <a:gd name="f30" fmla="*/ f23 1 2953707"/>
                <a:gd name="f31" fmla="*/ f24 1 2953707"/>
                <a:gd name="f32" fmla="*/ f25 1 2953707"/>
                <a:gd name="f33" fmla="*/ f26 1 2953707"/>
                <a:gd name="f34" fmla="*/ f27 1 2953707"/>
                <a:gd name="f35" fmla="*/ f28 1 2953707"/>
                <a:gd name="f36" fmla="*/ f5 1 f22"/>
                <a:gd name="f37" fmla="*/ f6 1 f22"/>
                <a:gd name="f38" fmla="+- f29 0 f1"/>
                <a:gd name="f39" fmla="*/ f30 1 f22"/>
                <a:gd name="f40" fmla="*/ f31 1 f22"/>
                <a:gd name="f41" fmla="*/ f32 1 f22"/>
                <a:gd name="f42" fmla="*/ f33 1 f22"/>
                <a:gd name="f43" fmla="*/ f34 1 f22"/>
                <a:gd name="f44" fmla="*/ f35 1 f22"/>
                <a:gd name="f45" fmla="*/ f36 f18 1"/>
                <a:gd name="f46" fmla="*/ f37 f18 1"/>
                <a:gd name="f47" fmla="*/ f37 f19 1"/>
                <a:gd name="f48" fmla="*/ f36 f19 1"/>
                <a:gd name="f49" fmla="*/ f39 f18 1"/>
                <a:gd name="f50" fmla="*/ f40 f19 1"/>
                <a:gd name="f51" fmla="*/ f41 f18 1"/>
                <a:gd name="f52" fmla="*/ f42 f19 1"/>
                <a:gd name="f53" fmla="*/ f43 f18 1"/>
                <a:gd name="f54" fmla="*/ f44 f18 1"/>
                <a:gd name="f55" fmla="*/ f44 f19 1"/>
              </a:gdLst>
              <a:ahLst/>
              <a:cxnLst>
                <a:cxn ang="3cd4">
                  <a:pos x="hc" y="t"/>
                </a:cxn>
                <a:cxn ang="0">
                  <a:pos x="r" y="vc"/>
                </a:cxn>
                <a:cxn ang="cd4">
                  <a:pos x="hc" y="b"/>
                </a:cxn>
                <a:cxn ang="cd2">
                  <a:pos x="l" y="vc"/>
                </a:cxn>
                <a:cxn ang="f38">
                  <a:pos x="f49" y="f50"/>
                </a:cxn>
                <a:cxn ang="f38">
                  <a:pos x="f51" y="f52"/>
                </a:cxn>
                <a:cxn ang="f38">
                  <a:pos x="f53" y="f50"/>
                </a:cxn>
                <a:cxn ang="f38">
                  <a:pos x="f54" y="f55"/>
                </a:cxn>
                <a:cxn ang="f38">
                  <a:pos x="f49" y="f50"/>
                </a:cxn>
              </a:cxnLst>
              <a:rect l="f45" t="f48" r="f46" b="f47"/>
              <a:pathLst>
                <a:path w="2953707" h="2953707">
                  <a:moveTo>
                    <a:pt x="f7" y="f8"/>
                  </a:moveTo>
                  <a:cubicBezTo>
                    <a:pt x="f9" y="f10"/>
                    <a:pt x="f11" y="f6"/>
                    <a:pt x="f12" y="f6"/>
                  </a:cubicBezTo>
                  <a:cubicBezTo>
                    <a:pt x="f13" y="f6"/>
                    <a:pt x="f14" y="f10"/>
                    <a:pt x="f15" y="f8"/>
                  </a:cubicBezTo>
                  <a:lnTo>
                    <a:pt x="f16" y="f16"/>
                  </a:lnTo>
                  <a:lnTo>
                    <a:pt x="f7" y="f8"/>
                  </a:lnTo>
                  <a:close/>
                </a:path>
              </a:pathLst>
            </a:custGeom>
            <a:gradFill>
              <a:gsLst>
                <a:gs pos="0">
                  <a:srgbClr val="60C39A"/>
                </a:gs>
                <a:gs pos="100000">
                  <a:srgbClr val="3DC18F"/>
                </a:gs>
              </a:gsLst>
              <a:lin ang="5400000"/>
            </a:gradFill>
            <a:ln cap="flat">
              <a:noFill/>
              <a:prstDash val="solid"/>
            </a:ln>
            <a:effectLst>
              <a:outerShdw blurRad="44450" dist="27940" dir="5400000" algn="ctr">
                <a:srgbClr val="000000">
                  <a:alpha val="32000"/>
                </a:srgbClr>
              </a:outerShdw>
            </a:effectLst>
            <a:sp3d>
              <a:bevelT w="190500" h="38100"/>
            </a:sp3d>
          </p:spPr>
          <p:txBody>
            <a:bodyPr vert="horz" wrap="square" lIns="830339" tIns="1885236" rIns="830348" bIns="197409" anchor="ctr" anchorCtr="1" compatLnSpc="1">
              <a:noAutofit/>
            </a:bodyPr>
            <a:lstStyle/>
            <a:p>
              <a:pPr algn="ctr" defTabSz="755651">
                <a:lnSpc>
                  <a:spcPct val="90000"/>
                </a:lnSpc>
                <a:spcAft>
                  <a:spcPts val="700"/>
                </a:spcAft>
                <a:defRPr sz="1800" b="0" i="0" u="none" strike="noStrike" kern="0" cap="none" spc="0" baseline="0">
                  <a:solidFill>
                    <a:srgbClr val="000000"/>
                  </a:solidFill>
                  <a:uFillTx/>
                </a:defRPr>
              </a:pPr>
              <a:r>
                <a:rPr lang="ar-SA" sz="1700" b="1">
                  <a:solidFill>
                    <a:srgbClr val="FFFFFF"/>
                  </a:solidFill>
                  <a:latin typeface="Arial" pitchFamily="34"/>
                </a:rPr>
                <a:t>التنوع هو الشيء الصحيح الذي ينبغي عمله</a:t>
              </a:r>
              <a:endParaRPr lang="en-US" sz="1700">
                <a:solidFill>
                  <a:srgbClr val="FFFFFF"/>
                </a:solidFill>
              </a:endParaRPr>
            </a:p>
          </p:txBody>
        </p:sp>
        <p:sp>
          <p:nvSpPr>
            <p:cNvPr id="33" name="Freeform 32"/>
            <p:cNvSpPr/>
            <p:nvPr/>
          </p:nvSpPr>
          <p:spPr>
            <a:xfrm>
              <a:off x="5571667" y="1961131"/>
              <a:ext cx="2953704" cy="2953704"/>
            </a:xfrm>
            <a:custGeom>
              <a:avLst/>
              <a:gdLst>
                <a:gd name="f0" fmla="val 10800000"/>
                <a:gd name="f1" fmla="val 5400000"/>
                <a:gd name="f2" fmla="val 180"/>
                <a:gd name="f3" fmla="val w"/>
                <a:gd name="f4" fmla="val h"/>
                <a:gd name="f5" fmla="val 0"/>
                <a:gd name="f6" fmla="val 2953707"/>
                <a:gd name="f7" fmla="+- 0 0 1"/>
                <a:gd name="f8" fmla="val 197861"/>
                <a:gd name="f9" fmla="val 2215280"/>
                <a:gd name="f10" fmla="+- 0 0 65954"/>
                <a:gd name="f11" fmla="val 1758340"/>
                <a:gd name="f12" fmla="val 1195366"/>
                <a:gd name="f13" fmla="val 738426"/>
                <a:gd name="f14" fmla="val 461676"/>
                <a:gd name="f15" fmla="val 281486"/>
                <a:gd name="f16" fmla="val 949225"/>
                <a:gd name="f17" fmla="val 1476854"/>
                <a:gd name="f18" fmla="+- 0 0 -90"/>
                <a:gd name="f19" fmla="*/ f3 1 2953707"/>
                <a:gd name="f20" fmla="*/ f4 1 2953707"/>
                <a:gd name="f21" fmla="+- f6 0 f5"/>
                <a:gd name="f22" fmla="*/ f18 f0 1"/>
                <a:gd name="f23" fmla="*/ f21 1 2953707"/>
                <a:gd name="f24" fmla="*/ 197861 f21 1"/>
                <a:gd name="f25" fmla="*/ 2215280 f21 1"/>
                <a:gd name="f26" fmla="*/ 738426 f21 1"/>
                <a:gd name="f27" fmla="*/ 1476854 f21 1"/>
                <a:gd name="f28" fmla="*/ f7 f21 1"/>
                <a:gd name="f29" fmla="*/ f22 1 f2"/>
                <a:gd name="f30" fmla="*/ f24 1 2953707"/>
                <a:gd name="f31" fmla="*/ f25 1 2953707"/>
                <a:gd name="f32" fmla="*/ f26 1 2953707"/>
                <a:gd name="f33" fmla="*/ f27 1 2953707"/>
                <a:gd name="f34" fmla="*/ f28 1 2953707"/>
                <a:gd name="f35" fmla="*/ f5 1 f23"/>
                <a:gd name="f36" fmla="*/ f6 1 f23"/>
                <a:gd name="f37" fmla="+- f29 0 f1"/>
                <a:gd name="f38" fmla="*/ f30 1 f23"/>
                <a:gd name="f39" fmla="*/ f31 1 f23"/>
                <a:gd name="f40" fmla="*/ f32 1 f23"/>
                <a:gd name="f41" fmla="*/ f33 1 f23"/>
                <a:gd name="f42" fmla="*/ f34 1 f23"/>
                <a:gd name="f43" fmla="*/ f35 f19 1"/>
                <a:gd name="f44" fmla="*/ f36 f19 1"/>
                <a:gd name="f45" fmla="*/ f36 f20 1"/>
                <a:gd name="f46" fmla="*/ f35 f20 1"/>
                <a:gd name="f47" fmla="*/ f38 f19 1"/>
                <a:gd name="f48" fmla="*/ f39 f20 1"/>
                <a:gd name="f49" fmla="*/ f40 f20 1"/>
                <a:gd name="f50" fmla="*/ f41 f19 1"/>
                <a:gd name="f51" fmla="*/ f42 f20 1"/>
                <a:gd name="f52" fmla="*/ f41 f20 1"/>
              </a:gdLst>
              <a:ahLst/>
              <a:cxnLst>
                <a:cxn ang="3cd4">
                  <a:pos x="hc" y="t"/>
                </a:cxn>
                <a:cxn ang="0">
                  <a:pos x="r" y="vc"/>
                </a:cxn>
                <a:cxn ang="cd4">
                  <a:pos x="hc" y="b"/>
                </a:cxn>
                <a:cxn ang="cd2">
                  <a:pos x="l" y="vc"/>
                </a:cxn>
                <a:cxn ang="f37">
                  <a:pos x="f47" y="f48"/>
                </a:cxn>
                <a:cxn ang="f37">
                  <a:pos x="f47" y="f49"/>
                </a:cxn>
                <a:cxn ang="f37">
                  <a:pos x="f50" y="f51"/>
                </a:cxn>
                <a:cxn ang="f37">
                  <a:pos x="f50" y="f52"/>
                </a:cxn>
                <a:cxn ang="f37">
                  <a:pos x="f47" y="f48"/>
                </a:cxn>
              </a:cxnLst>
              <a:rect l="f43" t="f46" r="f44" b="f45"/>
              <a:pathLst>
                <a:path w="2953707" h="2953707">
                  <a:moveTo>
                    <a:pt x="f8" y="f9"/>
                  </a:moveTo>
                  <a:cubicBezTo>
                    <a:pt x="f10" y="f11"/>
                    <a:pt x="f10" y="f12"/>
                    <a:pt x="f8" y="f13"/>
                  </a:cubicBezTo>
                  <a:cubicBezTo>
                    <a:pt x="f14" y="f15"/>
                    <a:pt x="f16" y="f7"/>
                    <a:pt x="f17" y="f7"/>
                  </a:cubicBezTo>
                  <a:lnTo>
                    <a:pt x="f17" y="f17"/>
                  </a:lnTo>
                  <a:lnTo>
                    <a:pt x="f8" y="f9"/>
                  </a:lnTo>
                  <a:close/>
                </a:path>
              </a:pathLst>
            </a:custGeom>
            <a:gradFill>
              <a:gsLst>
                <a:gs pos="0">
                  <a:srgbClr val="81B861"/>
                </a:gs>
                <a:gs pos="100000">
                  <a:srgbClr val="6FB242"/>
                </a:gs>
              </a:gsLst>
              <a:lin ang="5400000"/>
            </a:gradFill>
            <a:ln cap="flat">
              <a:noFill/>
              <a:prstDash val="solid"/>
            </a:ln>
            <a:effectLst>
              <a:outerShdw blurRad="44450" dist="27940" dir="5400000" algn="ctr">
                <a:srgbClr val="000000">
                  <a:alpha val="32000"/>
                </a:srgbClr>
              </a:outerShdw>
            </a:effectLst>
            <a:sp3d>
              <a:bevelT w="190500" h="38100"/>
            </a:sp3d>
          </p:spPr>
          <p:txBody>
            <a:bodyPr vert="horz" wrap="square" lIns="338062" tIns="601784" rIns="1656682" bIns="1410535" anchor="ctr" anchorCtr="1" compatLnSpc="1">
              <a:noAutofit/>
            </a:bodyPr>
            <a:lstStyle/>
            <a:p>
              <a:pPr algn="ctr" defTabSz="755651">
                <a:lnSpc>
                  <a:spcPct val="90000"/>
                </a:lnSpc>
                <a:spcAft>
                  <a:spcPts val="700"/>
                </a:spcAft>
                <a:defRPr sz="1800" b="0" i="0" u="none" strike="noStrike" kern="0" cap="none" spc="0" baseline="0">
                  <a:solidFill>
                    <a:srgbClr val="000000"/>
                  </a:solidFill>
                  <a:uFillTx/>
                </a:defRPr>
              </a:pPr>
              <a:r>
                <a:rPr lang="ar-SA" sz="1700" dirty="0">
                  <a:solidFill>
                    <a:srgbClr val="FFFFFF"/>
                  </a:solidFill>
                  <a:latin typeface="Arial" pitchFamily="34"/>
                </a:rPr>
                <a:t>ا</a:t>
              </a:r>
              <a:r>
                <a:rPr lang="ar-SA" sz="1700" b="1" dirty="0">
                  <a:solidFill>
                    <a:srgbClr val="FFFFFF"/>
                  </a:solidFill>
                  <a:latin typeface="Arial" pitchFamily="34"/>
                </a:rPr>
                <a:t>لتنوع له ميزة اقتصادية وتنافسية </a:t>
              </a:r>
              <a:endParaRPr lang="en-US" sz="1700" dirty="0">
                <a:solidFill>
                  <a:srgbClr val="FFFFFF"/>
                </a:solidFil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7613" y="410494"/>
            <a:ext cx="3009223" cy="2831469"/>
          </a:xfrm>
          <a:prstGeom prst="rect">
            <a:avLst/>
          </a:prstGeom>
        </p:spPr>
      </p:pic>
      <p:sp>
        <p:nvSpPr>
          <p:cNvPr id="16" name="ZoneTexte 15"/>
          <p:cNvSpPr txBox="1"/>
          <p:nvPr/>
        </p:nvSpPr>
        <p:spPr>
          <a:xfrm>
            <a:off x="231648" y="1062921"/>
            <a:ext cx="8202445" cy="4093428"/>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r" rtl="1"/>
            <a:r>
              <a:rPr lang="ar-SA" sz="1400" dirty="0" smtClean="0"/>
              <a:t>- </a:t>
            </a:r>
            <a:r>
              <a:rPr lang="ar-SA" sz="2000" dirty="0" smtClean="0"/>
              <a:t>ت</a:t>
            </a:r>
            <a:r>
              <a:rPr lang="ar-SA" sz="2000" dirty="0" smtClean="0">
                <a:solidFill>
                  <a:schemeClr val="bg1"/>
                </a:solidFill>
              </a:rPr>
              <a:t>قلل من النزاعات الهدامة دخل المنظمة.</a:t>
            </a:r>
            <a:endParaRPr lang="fr-FR" sz="2000" dirty="0" smtClean="0">
              <a:solidFill>
                <a:schemeClr val="bg1"/>
              </a:solidFill>
            </a:endParaRPr>
          </a:p>
          <a:p>
            <a:pPr algn="r" rtl="1"/>
            <a:r>
              <a:rPr lang="ar-SA" sz="2000" dirty="0" smtClean="0">
                <a:solidFill>
                  <a:schemeClr val="bg1"/>
                </a:solidFill>
              </a:rPr>
              <a:t>- تعمل على إزالة الفروقات والتحيز. </a:t>
            </a:r>
            <a:endParaRPr lang="fr-FR" sz="2000" dirty="0" smtClean="0">
              <a:solidFill>
                <a:schemeClr val="bg1"/>
              </a:solidFill>
            </a:endParaRPr>
          </a:p>
          <a:p>
            <a:pPr algn="r" rtl="1"/>
            <a:r>
              <a:rPr lang="ar-SA" sz="2000" dirty="0" smtClean="0">
                <a:solidFill>
                  <a:schemeClr val="bg1"/>
                </a:solidFill>
              </a:rPr>
              <a:t>- تضمن التعددية ومشاركة الجميع في وضع السياسات .</a:t>
            </a:r>
            <a:endParaRPr lang="fr-FR" sz="2000" dirty="0" smtClean="0">
              <a:solidFill>
                <a:schemeClr val="bg1"/>
              </a:solidFill>
            </a:endParaRPr>
          </a:p>
          <a:p>
            <a:pPr algn="r" rtl="1"/>
            <a:r>
              <a:rPr lang="ar-SA" sz="2000" dirty="0" smtClean="0">
                <a:solidFill>
                  <a:schemeClr val="bg1"/>
                </a:solidFill>
              </a:rPr>
              <a:t>- تعزز قدرة المنظمة على استقطاب وتنمية و الاحتفاظ بالعاملين الاكثر تأهيلا .</a:t>
            </a:r>
            <a:endParaRPr lang="fr-FR" sz="2000" dirty="0" smtClean="0">
              <a:solidFill>
                <a:schemeClr val="bg1"/>
              </a:solidFill>
            </a:endParaRPr>
          </a:p>
          <a:p>
            <a:pPr algn="r" rtl="1"/>
            <a:r>
              <a:rPr lang="ar-SA" sz="2000" dirty="0" smtClean="0">
                <a:solidFill>
                  <a:schemeClr val="bg1"/>
                </a:solidFill>
              </a:rPr>
              <a:t>- تضمن وجود قوة عمل متوازنة </a:t>
            </a:r>
            <a:endParaRPr lang="fr-FR" sz="2000" dirty="0" smtClean="0">
              <a:solidFill>
                <a:schemeClr val="bg1"/>
              </a:solidFill>
            </a:endParaRPr>
          </a:p>
          <a:p>
            <a:pPr algn="r" rtl="1"/>
            <a:r>
              <a:rPr lang="ar-SA" sz="2000" dirty="0" smtClean="0">
                <a:solidFill>
                  <a:schemeClr val="bg1"/>
                </a:solidFill>
              </a:rPr>
              <a:t>- </a:t>
            </a:r>
            <a:r>
              <a:rPr lang="ar-DZ" sz="2000" dirty="0" smtClean="0">
                <a:solidFill>
                  <a:schemeClr val="bg1"/>
                </a:solidFill>
              </a:rPr>
              <a:t>ت</a:t>
            </a:r>
            <a:r>
              <a:rPr lang="ar-SA" sz="2000" dirty="0" err="1" smtClean="0">
                <a:solidFill>
                  <a:schemeClr val="bg1"/>
                </a:solidFill>
              </a:rPr>
              <a:t>ؤدي</a:t>
            </a:r>
            <a:r>
              <a:rPr lang="ar-SA" sz="2000" dirty="0" smtClean="0">
                <a:solidFill>
                  <a:schemeClr val="bg1"/>
                </a:solidFill>
              </a:rPr>
              <a:t> </a:t>
            </a:r>
            <a:r>
              <a:rPr lang="ar-SA" sz="2000" dirty="0" smtClean="0">
                <a:solidFill>
                  <a:schemeClr val="bg1"/>
                </a:solidFill>
              </a:rPr>
              <a:t>الى تحسين المركز التنافس للمنظمة وتحسين صورتها </a:t>
            </a:r>
            <a:endParaRPr lang="fr-FR" sz="2000" dirty="0" smtClean="0">
              <a:solidFill>
                <a:schemeClr val="bg1"/>
              </a:solidFill>
            </a:endParaRPr>
          </a:p>
          <a:p>
            <a:pPr algn="r" rtl="1"/>
            <a:r>
              <a:rPr lang="ar-SA" sz="2000" dirty="0" smtClean="0">
                <a:solidFill>
                  <a:schemeClr val="bg1"/>
                </a:solidFill>
              </a:rPr>
              <a:t>- </a:t>
            </a:r>
            <a:r>
              <a:rPr lang="ar-DZ" sz="2000" dirty="0" smtClean="0">
                <a:solidFill>
                  <a:schemeClr val="bg1"/>
                </a:solidFill>
              </a:rPr>
              <a:t>ت</a:t>
            </a:r>
            <a:r>
              <a:rPr lang="ar-SA" sz="2000" dirty="0" smtClean="0">
                <a:solidFill>
                  <a:schemeClr val="bg1"/>
                </a:solidFill>
              </a:rPr>
              <a:t>عزز </a:t>
            </a:r>
            <a:r>
              <a:rPr lang="ar-SA" sz="2000" dirty="0" smtClean="0">
                <a:solidFill>
                  <a:schemeClr val="bg1"/>
                </a:solidFill>
              </a:rPr>
              <a:t>المقدرة على التعامل بفاعلية مع النزاعات المتعلقة بالتنوع الثقافي </a:t>
            </a:r>
            <a:endParaRPr lang="fr-FR" sz="2000" dirty="0" smtClean="0">
              <a:solidFill>
                <a:schemeClr val="bg1"/>
              </a:solidFill>
            </a:endParaRPr>
          </a:p>
          <a:p>
            <a:pPr algn="r" rtl="1"/>
            <a:r>
              <a:rPr lang="ar-SA" sz="2000" dirty="0" smtClean="0">
                <a:solidFill>
                  <a:schemeClr val="bg1"/>
                </a:solidFill>
              </a:rPr>
              <a:t>- </a:t>
            </a:r>
            <a:r>
              <a:rPr lang="ar-DZ" sz="2000" dirty="0" smtClean="0">
                <a:solidFill>
                  <a:schemeClr val="bg1"/>
                </a:solidFill>
              </a:rPr>
              <a:t>ت</a:t>
            </a:r>
            <a:r>
              <a:rPr lang="ar-SA" sz="2000" dirty="0" smtClean="0">
                <a:solidFill>
                  <a:schemeClr val="bg1"/>
                </a:solidFill>
              </a:rPr>
              <a:t>عزز </a:t>
            </a:r>
            <a:r>
              <a:rPr lang="ar-SA" sz="2000" dirty="0" smtClean="0">
                <a:solidFill>
                  <a:schemeClr val="bg1"/>
                </a:solidFill>
              </a:rPr>
              <a:t>مقدرة الإدارة على الاستفادة من</a:t>
            </a:r>
            <a:r>
              <a:rPr lang="ar-DZ" sz="2000" dirty="0" smtClean="0">
                <a:solidFill>
                  <a:schemeClr val="bg1"/>
                </a:solidFill>
              </a:rPr>
              <a:t> التنوع</a:t>
            </a:r>
            <a:r>
              <a:rPr lang="ar-SA" sz="2000" dirty="0" smtClean="0">
                <a:solidFill>
                  <a:schemeClr val="bg1"/>
                </a:solidFill>
              </a:rPr>
              <a:t> وتحسين المقدرة على التواصل مع الموظفين من مختلف الثقافات </a:t>
            </a:r>
            <a:endParaRPr lang="fr-FR" sz="2000" dirty="0" smtClean="0">
              <a:solidFill>
                <a:schemeClr val="bg1"/>
              </a:solidFill>
            </a:endParaRPr>
          </a:p>
          <a:p>
            <a:pPr algn="r" rtl="1"/>
            <a:r>
              <a:rPr lang="ar-SA" sz="2000" dirty="0" smtClean="0">
                <a:solidFill>
                  <a:schemeClr val="bg1"/>
                </a:solidFill>
              </a:rPr>
              <a:t>- زيادة المرونة التنظيمية والقدرة على التكيف </a:t>
            </a:r>
            <a:r>
              <a:rPr lang="ar-SA" sz="2000" dirty="0" err="1" smtClean="0">
                <a:solidFill>
                  <a:schemeClr val="bg1"/>
                </a:solidFill>
              </a:rPr>
              <a:t>وج</a:t>
            </a:r>
            <a:r>
              <a:rPr lang="ar-DZ" sz="2000" dirty="0" smtClean="0">
                <a:solidFill>
                  <a:schemeClr val="bg1"/>
                </a:solidFill>
              </a:rPr>
              <a:t>ع</a:t>
            </a:r>
            <a:r>
              <a:rPr lang="ar-SA" sz="2000" dirty="0" smtClean="0">
                <a:solidFill>
                  <a:schemeClr val="bg1"/>
                </a:solidFill>
              </a:rPr>
              <a:t>ل المنظمات والمؤسسات أسرع في الاستجابة للتغيرات في </a:t>
            </a:r>
            <a:r>
              <a:rPr lang="ar-DZ" sz="2000" dirty="0" smtClean="0">
                <a:solidFill>
                  <a:schemeClr val="bg1"/>
                </a:solidFill>
              </a:rPr>
              <a:t>بيئة </a:t>
            </a:r>
            <a:r>
              <a:rPr lang="ar-SA" sz="2000" dirty="0" smtClean="0">
                <a:solidFill>
                  <a:schemeClr val="bg1"/>
                </a:solidFill>
              </a:rPr>
              <a:t>الاعمال الخارجية  وهذا يؤدي الى تحسين الإنتاجية .</a:t>
            </a:r>
            <a:endParaRPr lang="fr-FR" sz="2000" dirty="0" smtClean="0">
              <a:solidFill>
                <a:schemeClr val="bg1"/>
              </a:solidFill>
            </a:endParaRPr>
          </a:p>
          <a:p>
            <a:pPr algn="r" rtl="1"/>
            <a:r>
              <a:rPr lang="ar-SA" sz="2000" dirty="0" smtClean="0">
                <a:solidFill>
                  <a:schemeClr val="bg1"/>
                </a:solidFill>
              </a:rPr>
              <a:t>- تخفيض شعور الفرد بالاغتراب الوظيفي .</a:t>
            </a:r>
            <a:endParaRPr lang="fr-FR" sz="2000" dirty="0" smtClean="0">
              <a:solidFill>
                <a:schemeClr val="bg1"/>
              </a:solidFill>
            </a:endParaRPr>
          </a:p>
          <a:p>
            <a:pPr algn="r" rtl="1"/>
            <a:r>
              <a:rPr lang="ar-SA" sz="2000" dirty="0" smtClean="0">
                <a:solidFill>
                  <a:schemeClr val="bg1"/>
                </a:solidFill>
              </a:rPr>
              <a:t>- تخفيض تكلفة الرعاية الصحية والغياب ودوران العمل.</a:t>
            </a:r>
            <a:endParaRPr lang="fr-FR" sz="2000" dirty="0">
              <a:solidFill>
                <a:schemeClr val="bg1"/>
              </a:solidFill>
            </a:endParaRPr>
          </a:p>
        </p:txBody>
      </p:sp>
    </p:spTree>
    <p:extLst>
      <p:ext uri="{BB962C8B-B14F-4D97-AF65-F5344CB8AC3E}">
        <p14:creationId xmlns:p14="http://schemas.microsoft.com/office/powerpoint/2010/main" val="2507364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DZ" sz="3500" b="1" dirty="0" smtClean="0">
                <a:solidFill>
                  <a:srgbClr val="C00000"/>
                </a:solidFill>
                <a:latin typeface="Traditional Arabic" pitchFamily="18" charset="-78"/>
                <a:cs typeface="Traditional Arabic" pitchFamily="18" charset="-78"/>
              </a:rPr>
              <a:t>المطلب الثاني: وظائف إدارة التنوع الثقافي</a:t>
            </a:r>
            <a:endParaRPr lang="fr-FR" sz="3500" b="1" dirty="0">
              <a:solidFill>
                <a:srgbClr val="C00000"/>
              </a:solidFill>
              <a:latin typeface="Traditional Arabic" pitchFamily="18" charset="-78"/>
              <a:cs typeface="Traditional Arabic" pitchFamily="18" charset="-78"/>
            </a:endParaRPr>
          </a:p>
        </p:txBody>
      </p:sp>
      <p:graphicFrame>
        <p:nvGraphicFramePr>
          <p:cNvPr id="7" name="Espace réservé du contenu 6"/>
          <p:cNvGraphicFramePr>
            <a:graphicFrameLocks noGrp="1"/>
          </p:cNvGraphicFramePr>
          <p:nvPr>
            <p:ph sz="half" idx="2"/>
            <p:extLst>
              <p:ext uri="{D42A27DB-BD31-4B8C-83A1-F6EECF244321}">
                <p14:modId xmlns:p14="http://schemas.microsoft.com/office/powerpoint/2010/main" val="115830319"/>
              </p:ext>
            </p:extLst>
          </p:nvPr>
        </p:nvGraphicFramePr>
        <p:xfrm>
          <a:off x="1911928" y="1357746"/>
          <a:ext cx="7216198" cy="4516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6472242" y="1383956"/>
            <a:ext cx="5719758" cy="4258963"/>
          </a:xfrm>
          <a:custGeom>
            <a:avLst/>
            <a:gdLst>
              <a:gd name="connsiteX0" fmla="*/ 0 w 4566460"/>
              <a:gd name="connsiteY0" fmla="*/ 0 h 3269348"/>
              <a:gd name="connsiteX1" fmla="*/ 4566460 w 4566460"/>
              <a:gd name="connsiteY1" fmla="*/ 0 h 3269348"/>
              <a:gd name="connsiteX2" fmla="*/ 4566460 w 4566460"/>
              <a:gd name="connsiteY2" fmla="*/ 3269348 h 3269348"/>
              <a:gd name="connsiteX3" fmla="*/ 0 w 4566460"/>
              <a:gd name="connsiteY3" fmla="*/ 3269348 h 3269348"/>
              <a:gd name="connsiteX4" fmla="*/ 0 w 4566460"/>
              <a:gd name="connsiteY4" fmla="*/ 0 h 3269348"/>
              <a:gd name="connsiteX0" fmla="*/ 0 w 4566460"/>
              <a:gd name="connsiteY0" fmla="*/ 0 h 3417629"/>
              <a:gd name="connsiteX1" fmla="*/ 4566460 w 4566460"/>
              <a:gd name="connsiteY1" fmla="*/ 148281 h 3417629"/>
              <a:gd name="connsiteX2" fmla="*/ 4566460 w 4566460"/>
              <a:gd name="connsiteY2" fmla="*/ 3417629 h 3417629"/>
              <a:gd name="connsiteX3" fmla="*/ 0 w 4566460"/>
              <a:gd name="connsiteY3" fmla="*/ 3417629 h 3417629"/>
              <a:gd name="connsiteX4" fmla="*/ 0 w 4566460"/>
              <a:gd name="connsiteY4" fmla="*/ 0 h 3417629"/>
              <a:gd name="connsiteX0" fmla="*/ 1153298 w 5719758"/>
              <a:gd name="connsiteY0" fmla="*/ 0 h 3417629"/>
              <a:gd name="connsiteX1" fmla="*/ 5719758 w 5719758"/>
              <a:gd name="connsiteY1" fmla="*/ 148281 h 3417629"/>
              <a:gd name="connsiteX2" fmla="*/ 5719758 w 5719758"/>
              <a:gd name="connsiteY2" fmla="*/ 3417629 h 3417629"/>
              <a:gd name="connsiteX3" fmla="*/ 0 w 5719758"/>
              <a:gd name="connsiteY3" fmla="*/ 2041910 h 3417629"/>
              <a:gd name="connsiteX4" fmla="*/ 1153298 w 5719758"/>
              <a:gd name="connsiteY4" fmla="*/ 0 h 3417629"/>
              <a:gd name="connsiteX0" fmla="*/ 1153298 w 5719758"/>
              <a:gd name="connsiteY0" fmla="*/ 0 h 3417629"/>
              <a:gd name="connsiteX1" fmla="*/ 5719758 w 5719758"/>
              <a:gd name="connsiteY1" fmla="*/ 148281 h 3417629"/>
              <a:gd name="connsiteX2" fmla="*/ 5719758 w 5719758"/>
              <a:gd name="connsiteY2" fmla="*/ 3417629 h 3417629"/>
              <a:gd name="connsiteX3" fmla="*/ 2012731 w 5719758"/>
              <a:gd name="connsiteY3" fmla="*/ 2520779 h 3417629"/>
              <a:gd name="connsiteX4" fmla="*/ 0 w 5719758"/>
              <a:gd name="connsiteY4" fmla="*/ 2041910 h 3417629"/>
              <a:gd name="connsiteX5" fmla="*/ 1153298 w 5719758"/>
              <a:gd name="connsiteY5" fmla="*/ 0 h 3417629"/>
              <a:gd name="connsiteX0" fmla="*/ 1153298 w 5719758"/>
              <a:gd name="connsiteY0" fmla="*/ 0 h 4258963"/>
              <a:gd name="connsiteX1" fmla="*/ 5719758 w 5719758"/>
              <a:gd name="connsiteY1" fmla="*/ 148281 h 4258963"/>
              <a:gd name="connsiteX2" fmla="*/ 5719758 w 5719758"/>
              <a:gd name="connsiteY2" fmla="*/ 3417629 h 4258963"/>
              <a:gd name="connsiteX3" fmla="*/ 43888 w 5719758"/>
              <a:gd name="connsiteY3" fmla="*/ 4258963 h 4258963"/>
              <a:gd name="connsiteX4" fmla="*/ 0 w 5719758"/>
              <a:gd name="connsiteY4" fmla="*/ 2041910 h 4258963"/>
              <a:gd name="connsiteX5" fmla="*/ 1153298 w 5719758"/>
              <a:gd name="connsiteY5" fmla="*/ 0 h 425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9758" h="4258963">
                <a:moveTo>
                  <a:pt x="1153298" y="0"/>
                </a:moveTo>
                <a:lnTo>
                  <a:pt x="5719758" y="148281"/>
                </a:lnTo>
                <a:lnTo>
                  <a:pt x="5719758" y="3417629"/>
                </a:lnTo>
                <a:lnTo>
                  <a:pt x="43888" y="4258963"/>
                </a:lnTo>
                <a:lnTo>
                  <a:pt x="0" y="2041910"/>
                </a:lnTo>
                <a:lnTo>
                  <a:pt x="1153298" y="0"/>
                </a:lnTo>
                <a:close/>
              </a:path>
            </a:pathLst>
          </a:custGeom>
          <a:solidFill>
            <a:srgbClr val="0E7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8" y="-195943"/>
            <a:ext cx="7853700" cy="7276012"/>
          </a:xfrm>
          <a:prstGeom prst="rect">
            <a:avLst/>
          </a:prstGeom>
        </p:spPr>
      </p:pic>
      <p:sp>
        <p:nvSpPr>
          <p:cNvPr id="9" name="Title 1"/>
          <p:cNvSpPr>
            <a:spLocks noGrp="1"/>
          </p:cNvSpPr>
          <p:nvPr>
            <p:ph type="title"/>
          </p:nvPr>
        </p:nvSpPr>
        <p:spPr>
          <a:xfrm>
            <a:off x="7724203" y="421974"/>
            <a:ext cx="3662357" cy="5772065"/>
          </a:xfrm>
        </p:spPr>
        <p:txBody>
          <a:bodyPr>
            <a:normAutofit/>
          </a:bodyPr>
          <a:lstStyle/>
          <a:p>
            <a:pPr algn="r" rtl="1">
              <a:lnSpc>
                <a:spcPct val="150000"/>
              </a:lnSpc>
            </a:pPr>
            <a:r>
              <a:rPr lang="ar-DZ" sz="4800" dirty="0" smtClean="0">
                <a:solidFill>
                  <a:schemeClr val="bg1"/>
                </a:solidFill>
                <a:effectLst>
                  <a:outerShdw blurRad="38100" dist="38100" dir="2700000" algn="tl">
                    <a:srgbClr val="000000">
                      <a:alpha val="43137"/>
                    </a:srgbClr>
                  </a:outerShdw>
                </a:effectLst>
                <a:latin typeface="Cocon® Next Arabic" panose="020A0503020102020204" pitchFamily="18" charset="-78"/>
                <a:ea typeface="Cocon® Next Arabic" panose="020A0503020102020204" pitchFamily="18" charset="-78"/>
                <a:cs typeface="Cocon® Next Arabic" panose="020A0503020102020204" pitchFamily="18" charset="-78"/>
              </a:rPr>
              <a:t>خطــــــــــة البحــــــــث</a:t>
            </a:r>
            <a:endParaRPr lang="en-US" sz="4800" dirty="0">
              <a:solidFill>
                <a:schemeClr val="bg1"/>
              </a:solidFill>
              <a:effectLst>
                <a:outerShdw blurRad="38100" dist="38100" dir="2700000" algn="tl">
                  <a:srgbClr val="000000">
                    <a:alpha val="43137"/>
                  </a:srgbClr>
                </a:outerShdw>
              </a:effectLst>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 name="Content Placeholder 2"/>
          <p:cNvSpPr>
            <a:spLocks noGrp="1"/>
          </p:cNvSpPr>
          <p:nvPr>
            <p:ph idx="1"/>
          </p:nvPr>
        </p:nvSpPr>
        <p:spPr>
          <a:xfrm>
            <a:off x="1819607" y="587825"/>
            <a:ext cx="4440758" cy="5606214"/>
          </a:xfrm>
        </p:spPr>
        <p:txBody>
          <a:bodyPr>
            <a:noAutofit/>
          </a:bodyPr>
          <a:lstStyle/>
          <a:p>
            <a:pPr algn="justLow" rtl="1">
              <a:lnSpc>
                <a:spcPct val="100000"/>
              </a:lnSpc>
            </a:pPr>
            <a:r>
              <a:rPr lang="ar-DZ" sz="1600" b="1" dirty="0" smtClean="0">
                <a:latin typeface="Traditional Arabic" pitchFamily="18" charset="-78"/>
                <a:cs typeface="Traditional Arabic" pitchFamily="18" charset="-78"/>
              </a:rPr>
              <a:t>مقدمة.</a:t>
            </a:r>
            <a:endParaRPr lang="en-US" sz="1600" b="1" dirty="0" smtClean="0">
              <a:latin typeface="Traditional Arabic" pitchFamily="18" charset="-78"/>
              <a:cs typeface="Traditional Arabic" pitchFamily="18" charset="-78"/>
            </a:endParaRPr>
          </a:p>
          <a:p>
            <a:pPr algn="justLow" rtl="1">
              <a:lnSpc>
                <a:spcPct val="100000"/>
              </a:lnSpc>
            </a:pPr>
            <a:r>
              <a:rPr lang="ar-DZ" sz="1600" b="1" dirty="0" smtClean="0">
                <a:solidFill>
                  <a:srgbClr val="092D6C"/>
                </a:solidFill>
                <a:latin typeface="Traditional Arabic" pitchFamily="18" charset="-78"/>
                <a:cs typeface="Traditional Arabic" pitchFamily="18" charset="-78"/>
              </a:rPr>
              <a:t>المبحث الأول: ماهية التنوع الثقافي</a:t>
            </a:r>
            <a:r>
              <a:rPr lang="ar-DZ" sz="1600" b="1" dirty="0" smtClean="0">
                <a:solidFill>
                  <a:schemeClr val="accent6">
                    <a:lumMod val="75000"/>
                  </a:schemeClr>
                </a:solidFill>
                <a:latin typeface="Traditional Arabic" pitchFamily="18" charset="-78"/>
                <a:cs typeface="Traditional Arabic" pitchFamily="18" charset="-78"/>
              </a:rPr>
              <a:t>.</a:t>
            </a:r>
          </a:p>
          <a:p>
            <a:pPr marL="285750" indent="-285750" algn="justLow" rtl="1">
              <a:lnSpc>
                <a:spcPct val="100000"/>
              </a:lnSpc>
              <a:buNone/>
            </a:pPr>
            <a:r>
              <a:rPr lang="ar-DZ" sz="1600" b="1" dirty="0" smtClean="0">
                <a:latin typeface="Traditional Arabic" pitchFamily="18" charset="-78"/>
                <a:cs typeface="Traditional Arabic" pitchFamily="18" charset="-78"/>
              </a:rPr>
              <a:t>المطلب 1- مفهوم التنوع الثقافي.</a:t>
            </a:r>
            <a:endParaRPr lang="en-US" sz="1600" b="1" dirty="0" smtClean="0">
              <a:latin typeface="Traditional Arabic" pitchFamily="18" charset="-78"/>
              <a:cs typeface="Traditional Arabic" pitchFamily="18" charset="-78"/>
            </a:endParaRPr>
          </a:p>
          <a:p>
            <a:pPr marL="285750" indent="-285750" algn="justLow" rtl="1">
              <a:lnSpc>
                <a:spcPct val="100000"/>
              </a:lnSpc>
              <a:buNone/>
            </a:pPr>
            <a:r>
              <a:rPr lang="ar-DZ" sz="1600" b="1" dirty="0" smtClean="0">
                <a:latin typeface="Traditional Arabic" pitchFamily="18" charset="-78"/>
                <a:cs typeface="Traditional Arabic" pitchFamily="18" charset="-78"/>
              </a:rPr>
              <a:t>المطلب 2- مزايا وعيوب التنوع الثقافي.</a:t>
            </a:r>
            <a:endParaRPr lang="en-US" sz="1600" b="1" dirty="0" smtClean="0">
              <a:latin typeface="Traditional Arabic" pitchFamily="18" charset="-78"/>
              <a:cs typeface="Traditional Arabic" pitchFamily="18" charset="-78"/>
            </a:endParaRPr>
          </a:p>
          <a:p>
            <a:pPr marL="285750" indent="-285750" algn="justLow" rtl="1">
              <a:lnSpc>
                <a:spcPct val="100000"/>
              </a:lnSpc>
              <a:buNone/>
            </a:pPr>
            <a:r>
              <a:rPr lang="ar-DZ" sz="1600" b="1" dirty="0" smtClean="0">
                <a:latin typeface="Traditional Arabic" pitchFamily="18" charset="-78"/>
                <a:cs typeface="Traditional Arabic" pitchFamily="18" charset="-78"/>
              </a:rPr>
              <a:t>المطلب 3-  الأبعاد التنظيمية للتنوع الثقافي.</a:t>
            </a:r>
            <a:endParaRPr lang="en-US" sz="1600" b="1" dirty="0" smtClean="0">
              <a:latin typeface="Traditional Arabic" pitchFamily="18" charset="-78"/>
              <a:cs typeface="Traditional Arabic" pitchFamily="18" charset="-78"/>
            </a:endParaRPr>
          </a:p>
          <a:p>
            <a:pPr marL="285750" indent="-285750" algn="justLow" rtl="1">
              <a:lnSpc>
                <a:spcPct val="100000"/>
              </a:lnSpc>
              <a:buNone/>
            </a:pPr>
            <a:r>
              <a:rPr lang="ar-DZ" sz="1600" b="1" dirty="0" smtClean="0">
                <a:latin typeface="Traditional Arabic" pitchFamily="18" charset="-78"/>
                <a:cs typeface="Traditional Arabic" pitchFamily="18" charset="-78"/>
              </a:rPr>
              <a:t>المطلب </a:t>
            </a:r>
            <a:r>
              <a:rPr lang="fr-FR" sz="1600" b="1" dirty="0" smtClean="0">
                <a:latin typeface="Traditional Arabic" pitchFamily="18" charset="-78"/>
                <a:cs typeface="Traditional Arabic" pitchFamily="18" charset="-78"/>
              </a:rPr>
              <a:t>4</a:t>
            </a:r>
            <a:r>
              <a:rPr lang="ar-DZ" sz="1600" b="1" dirty="0" smtClean="0">
                <a:latin typeface="Traditional Arabic" pitchFamily="18" charset="-78"/>
                <a:cs typeface="Traditional Arabic" pitchFamily="18" charset="-78"/>
              </a:rPr>
              <a:t>-  نماذج مفسرة للتنوع الثقافي داخل المنظمة.</a:t>
            </a:r>
            <a:endParaRPr lang="en-US" sz="1600" b="1" dirty="0" smtClean="0">
              <a:latin typeface="Traditional Arabic" pitchFamily="18" charset="-78"/>
              <a:cs typeface="Traditional Arabic" pitchFamily="18" charset="-78"/>
            </a:endParaRPr>
          </a:p>
          <a:p>
            <a:pPr algn="justLow" rtl="1">
              <a:lnSpc>
                <a:spcPct val="100000"/>
              </a:lnSpc>
            </a:pPr>
            <a:r>
              <a:rPr lang="ar-SA" sz="1600" b="1" dirty="0" smtClean="0">
                <a:solidFill>
                  <a:srgbClr val="092D6C"/>
                </a:solidFill>
                <a:latin typeface="Traditional Arabic" pitchFamily="18" charset="-78"/>
                <a:cs typeface="Traditional Arabic" pitchFamily="18" charset="-78"/>
              </a:rPr>
              <a:t>ال</a:t>
            </a:r>
            <a:r>
              <a:rPr lang="ar-DZ" sz="1600" b="1" dirty="0" smtClean="0">
                <a:solidFill>
                  <a:srgbClr val="092D6C"/>
                </a:solidFill>
                <a:latin typeface="Traditional Arabic" pitchFamily="18" charset="-78"/>
                <a:cs typeface="Traditional Arabic" pitchFamily="18" charset="-78"/>
              </a:rPr>
              <a:t>مبحث الثاني: إدارة التنوع الثقافي داخل المنظمة</a:t>
            </a:r>
            <a:r>
              <a:rPr lang="en-US" sz="1600" b="1" dirty="0" smtClean="0">
                <a:latin typeface="Traditional Arabic" pitchFamily="18" charset="-78"/>
                <a:cs typeface="Traditional Arabic" pitchFamily="18" charset="-78"/>
              </a:rPr>
              <a:t>.</a:t>
            </a:r>
            <a:endParaRPr lang="ar-DZ" sz="1600" b="1" dirty="0" smtClean="0">
              <a:latin typeface="Traditional Arabic" pitchFamily="18" charset="-78"/>
              <a:cs typeface="Traditional Arabic" pitchFamily="18" charset="-78"/>
            </a:endParaRPr>
          </a:p>
          <a:p>
            <a:pPr marL="285750" indent="-285750" algn="justLow" rtl="1">
              <a:lnSpc>
                <a:spcPct val="100000"/>
              </a:lnSpc>
              <a:buNone/>
            </a:pPr>
            <a:r>
              <a:rPr lang="ar-DZ" sz="1600" b="1" dirty="0" smtClean="0">
                <a:latin typeface="Traditional Arabic" pitchFamily="18" charset="-78"/>
                <a:cs typeface="Traditional Arabic" pitchFamily="18" charset="-78"/>
              </a:rPr>
              <a:t>المطلب 1- </a:t>
            </a:r>
            <a:r>
              <a:rPr lang="ar-DZ" sz="1600" b="1" i="1" dirty="0" smtClean="0">
                <a:latin typeface="Traditional Arabic" pitchFamily="18" charset="-78"/>
                <a:cs typeface="Traditional Arabic" pitchFamily="18" charset="-78"/>
              </a:rPr>
              <a:t>مفهوم إدارة التنوع الثقافي.</a:t>
            </a:r>
            <a:endParaRPr lang="en-US" sz="1600" b="1" i="1" dirty="0" smtClean="0">
              <a:latin typeface="Traditional Arabic" pitchFamily="18" charset="-78"/>
              <a:cs typeface="Traditional Arabic" pitchFamily="18" charset="-78"/>
            </a:endParaRPr>
          </a:p>
          <a:p>
            <a:pPr marL="285750" indent="-285750" algn="justLow" rtl="1">
              <a:lnSpc>
                <a:spcPct val="100000"/>
              </a:lnSpc>
              <a:buNone/>
            </a:pPr>
            <a:r>
              <a:rPr lang="ar-DZ" sz="1600" b="1" i="1" dirty="0" smtClean="0">
                <a:latin typeface="Traditional Arabic" pitchFamily="18" charset="-78"/>
                <a:cs typeface="Traditional Arabic" pitchFamily="18" charset="-78"/>
              </a:rPr>
              <a:t>المطلب </a:t>
            </a:r>
            <a:r>
              <a:rPr lang="fr-FR" sz="1600" b="1" i="1" dirty="0" smtClean="0">
                <a:latin typeface="Traditional Arabic" pitchFamily="18" charset="-78"/>
                <a:cs typeface="Traditional Arabic" pitchFamily="18" charset="-78"/>
              </a:rPr>
              <a:t>2</a:t>
            </a:r>
            <a:r>
              <a:rPr lang="ar-DZ" sz="1600" b="1" i="1" dirty="0" smtClean="0">
                <a:latin typeface="Traditional Arabic" pitchFamily="18" charset="-78"/>
                <a:cs typeface="Traditional Arabic" pitchFamily="18" charset="-78"/>
              </a:rPr>
              <a:t>- مستويات ومراحل إدارة التنوع الثقافي </a:t>
            </a:r>
            <a:endParaRPr lang="en-US" sz="1600" b="1" i="1" dirty="0" smtClean="0">
              <a:latin typeface="Traditional Arabic" pitchFamily="18" charset="-78"/>
              <a:cs typeface="Traditional Arabic" pitchFamily="18" charset="-78"/>
            </a:endParaRPr>
          </a:p>
          <a:p>
            <a:pPr marL="285750" indent="-285750" algn="justLow" rtl="1">
              <a:lnSpc>
                <a:spcPct val="100000"/>
              </a:lnSpc>
              <a:buNone/>
            </a:pPr>
            <a:r>
              <a:rPr lang="ar-DZ" sz="1600" b="1" i="1" dirty="0" smtClean="0">
                <a:latin typeface="Traditional Arabic" pitchFamily="18" charset="-78"/>
                <a:cs typeface="Traditional Arabic" pitchFamily="18" charset="-78"/>
              </a:rPr>
              <a:t>المطلب </a:t>
            </a:r>
            <a:r>
              <a:rPr lang="fr-FR" sz="1600" b="1" i="1" dirty="0" smtClean="0">
                <a:latin typeface="Traditional Arabic" pitchFamily="18" charset="-78"/>
                <a:cs typeface="Traditional Arabic" pitchFamily="18" charset="-78"/>
              </a:rPr>
              <a:t>3</a:t>
            </a:r>
            <a:r>
              <a:rPr lang="ar-DZ" sz="1600" b="1" i="1" dirty="0" smtClean="0">
                <a:latin typeface="Traditional Arabic" pitchFamily="18" charset="-78"/>
                <a:cs typeface="Traditional Arabic" pitchFamily="18" charset="-78"/>
              </a:rPr>
              <a:t>- وظائف إدارة التنوع الثقافي.</a:t>
            </a:r>
            <a:endParaRPr lang="en-US" sz="1600" b="1" i="1" dirty="0" smtClean="0">
              <a:latin typeface="Traditional Arabic" pitchFamily="18" charset="-78"/>
              <a:cs typeface="Traditional Arabic" pitchFamily="18" charset="-78"/>
            </a:endParaRPr>
          </a:p>
          <a:p>
            <a:pPr marL="285750" indent="-285750" algn="justLow" rtl="1">
              <a:lnSpc>
                <a:spcPct val="100000"/>
              </a:lnSpc>
              <a:buNone/>
            </a:pPr>
            <a:r>
              <a:rPr lang="ar-DZ" sz="1600" b="1" i="1" dirty="0" smtClean="0">
                <a:latin typeface="Traditional Arabic" pitchFamily="18" charset="-78"/>
                <a:cs typeface="Traditional Arabic" pitchFamily="18" charset="-78"/>
              </a:rPr>
              <a:t>المطلب</a:t>
            </a:r>
            <a:r>
              <a:rPr lang="fr-FR" sz="1600" b="1" i="1" dirty="0" smtClean="0">
                <a:latin typeface="Traditional Arabic" pitchFamily="18" charset="-78"/>
                <a:cs typeface="Traditional Arabic" pitchFamily="18" charset="-78"/>
              </a:rPr>
              <a:t>4</a:t>
            </a:r>
            <a:r>
              <a:rPr lang="ar-DZ" sz="1600" b="1" i="1" dirty="0" smtClean="0">
                <a:latin typeface="Traditional Arabic" pitchFamily="18" charset="-78"/>
                <a:cs typeface="Traditional Arabic" pitchFamily="18" charset="-78"/>
              </a:rPr>
              <a:t>- استراتيجيات ادارة التنوع الثقافي.</a:t>
            </a:r>
            <a:endParaRPr lang="fr-FR" sz="1600" b="1" i="1" dirty="0" smtClean="0">
              <a:latin typeface="Traditional Arabic" pitchFamily="18" charset="-78"/>
              <a:cs typeface="Traditional Arabic" pitchFamily="18" charset="-78"/>
            </a:endParaRPr>
          </a:p>
          <a:p>
            <a:pPr marL="285750" indent="-285750" algn="justLow" rtl="1">
              <a:lnSpc>
                <a:spcPct val="100000"/>
              </a:lnSpc>
              <a:buNone/>
            </a:pPr>
            <a:r>
              <a:rPr lang="ar-DZ" sz="1600" b="1" i="1" dirty="0" smtClean="0">
                <a:latin typeface="Traditional Arabic" pitchFamily="18" charset="-78"/>
                <a:cs typeface="Traditional Arabic" pitchFamily="18" charset="-78"/>
              </a:rPr>
              <a:t>المطلب 5- تحديات  ادارة التنوع الثقافي</a:t>
            </a:r>
            <a:endParaRPr lang="fr-FR" sz="1600" b="1" i="1" dirty="0" smtClean="0">
              <a:latin typeface="Traditional Arabic" pitchFamily="18" charset="-78"/>
              <a:cs typeface="Traditional Arabic" pitchFamily="18" charset="-78"/>
            </a:endParaRPr>
          </a:p>
          <a:p>
            <a:pPr marL="285750" indent="-285750" algn="justLow" rtl="1">
              <a:lnSpc>
                <a:spcPct val="100000"/>
              </a:lnSpc>
              <a:buNone/>
            </a:pPr>
            <a:r>
              <a:rPr lang="ar-SA" sz="1600" b="1" dirty="0">
                <a:solidFill>
                  <a:srgbClr val="092D6C"/>
                </a:solidFill>
                <a:latin typeface="Traditional Arabic" pitchFamily="18" charset="-78"/>
                <a:cs typeface="Traditional Arabic" pitchFamily="18" charset="-78"/>
              </a:rPr>
              <a:t>ال</a:t>
            </a:r>
            <a:r>
              <a:rPr lang="ar-DZ" sz="1600" b="1" dirty="0">
                <a:solidFill>
                  <a:srgbClr val="092D6C"/>
                </a:solidFill>
                <a:latin typeface="Traditional Arabic" pitchFamily="18" charset="-78"/>
                <a:cs typeface="Traditional Arabic" pitchFamily="18" charset="-78"/>
              </a:rPr>
              <a:t>مبحث </a:t>
            </a:r>
            <a:r>
              <a:rPr lang="ar-DZ" sz="1600" b="1" dirty="0" smtClean="0">
                <a:solidFill>
                  <a:srgbClr val="092D6C"/>
                </a:solidFill>
                <a:latin typeface="Traditional Arabic" pitchFamily="18" charset="-78"/>
                <a:cs typeface="Traditional Arabic" pitchFamily="18" charset="-78"/>
              </a:rPr>
              <a:t>الثالث: التواصل عبر الثقافات</a:t>
            </a:r>
          </a:p>
          <a:p>
            <a:pPr marL="285750" indent="-285750" algn="justLow" rtl="1">
              <a:lnSpc>
                <a:spcPct val="100000"/>
              </a:lnSpc>
              <a:buNone/>
            </a:pPr>
            <a:r>
              <a:rPr lang="ar-DZ" sz="1600" b="1" dirty="0">
                <a:latin typeface="Traditional Arabic" pitchFamily="18" charset="-78"/>
                <a:cs typeface="Traditional Arabic" pitchFamily="18" charset="-78"/>
              </a:rPr>
              <a:t>المطلب 1- مفهوم التواصل عبر الثقافات</a:t>
            </a:r>
          </a:p>
          <a:p>
            <a:pPr algn="justLow" rtl="1">
              <a:lnSpc>
                <a:spcPct val="100000"/>
              </a:lnSpc>
            </a:pPr>
            <a:r>
              <a:rPr lang="ar-DZ" sz="1600" b="1" i="1" dirty="0" smtClean="0">
                <a:latin typeface="Traditional Arabic" pitchFamily="18" charset="-78"/>
                <a:cs typeface="Traditional Arabic" pitchFamily="18" charset="-78"/>
              </a:rPr>
              <a:t>خاتمة</a:t>
            </a:r>
            <a:endParaRPr lang="ar-SA" sz="1600" b="1" dirty="0">
              <a:latin typeface="Traditional Arabic" pitchFamily="18" charset="-78"/>
              <a:cs typeface="Traditional Arabic" pitchFamily="18" charset="-78"/>
            </a:endParaRPr>
          </a:p>
          <a:p>
            <a:pPr algn="justLow" rtl="1">
              <a:lnSpc>
                <a:spcPct val="100000"/>
              </a:lnSpc>
            </a:pPr>
            <a:endParaRPr lang="ar-SA" sz="1600" b="1" dirty="0">
              <a:latin typeface="Traditional Arabic" pitchFamily="18" charset="-78"/>
              <a:cs typeface="Traditional Arabic" pitchFamily="18" charset="-78"/>
            </a:endParaRPr>
          </a:p>
        </p:txBody>
      </p:sp>
      <p:sp>
        <p:nvSpPr>
          <p:cNvPr id="7" name="Rectangle 5"/>
          <p:cNvSpPr/>
          <p:nvPr/>
        </p:nvSpPr>
        <p:spPr>
          <a:xfrm>
            <a:off x="6716608" y="1508547"/>
            <a:ext cx="5296930" cy="3976827"/>
          </a:xfrm>
          <a:custGeom>
            <a:avLst/>
            <a:gdLst>
              <a:gd name="connsiteX0" fmla="*/ 0 w 4566460"/>
              <a:gd name="connsiteY0" fmla="*/ 0 h 3269348"/>
              <a:gd name="connsiteX1" fmla="*/ 4566460 w 4566460"/>
              <a:gd name="connsiteY1" fmla="*/ 0 h 3269348"/>
              <a:gd name="connsiteX2" fmla="*/ 4566460 w 4566460"/>
              <a:gd name="connsiteY2" fmla="*/ 3269348 h 3269348"/>
              <a:gd name="connsiteX3" fmla="*/ 0 w 4566460"/>
              <a:gd name="connsiteY3" fmla="*/ 3269348 h 3269348"/>
              <a:gd name="connsiteX4" fmla="*/ 0 w 4566460"/>
              <a:gd name="connsiteY4" fmla="*/ 0 h 3269348"/>
              <a:gd name="connsiteX0" fmla="*/ 0 w 4566460"/>
              <a:gd name="connsiteY0" fmla="*/ 0 h 3417629"/>
              <a:gd name="connsiteX1" fmla="*/ 4566460 w 4566460"/>
              <a:gd name="connsiteY1" fmla="*/ 148281 h 3417629"/>
              <a:gd name="connsiteX2" fmla="*/ 4566460 w 4566460"/>
              <a:gd name="connsiteY2" fmla="*/ 3417629 h 3417629"/>
              <a:gd name="connsiteX3" fmla="*/ 0 w 4566460"/>
              <a:gd name="connsiteY3" fmla="*/ 3417629 h 3417629"/>
              <a:gd name="connsiteX4" fmla="*/ 0 w 4566460"/>
              <a:gd name="connsiteY4" fmla="*/ 0 h 3417629"/>
              <a:gd name="connsiteX0" fmla="*/ 1153298 w 5719758"/>
              <a:gd name="connsiteY0" fmla="*/ 0 h 3417629"/>
              <a:gd name="connsiteX1" fmla="*/ 5719758 w 5719758"/>
              <a:gd name="connsiteY1" fmla="*/ 148281 h 3417629"/>
              <a:gd name="connsiteX2" fmla="*/ 5719758 w 5719758"/>
              <a:gd name="connsiteY2" fmla="*/ 3417629 h 3417629"/>
              <a:gd name="connsiteX3" fmla="*/ 0 w 5719758"/>
              <a:gd name="connsiteY3" fmla="*/ 2041910 h 3417629"/>
              <a:gd name="connsiteX4" fmla="*/ 1153298 w 5719758"/>
              <a:gd name="connsiteY4" fmla="*/ 0 h 3417629"/>
              <a:gd name="connsiteX0" fmla="*/ 1153298 w 5719758"/>
              <a:gd name="connsiteY0" fmla="*/ 0 h 3417629"/>
              <a:gd name="connsiteX1" fmla="*/ 5719758 w 5719758"/>
              <a:gd name="connsiteY1" fmla="*/ 148281 h 3417629"/>
              <a:gd name="connsiteX2" fmla="*/ 5719758 w 5719758"/>
              <a:gd name="connsiteY2" fmla="*/ 3417629 h 3417629"/>
              <a:gd name="connsiteX3" fmla="*/ 2012731 w 5719758"/>
              <a:gd name="connsiteY3" fmla="*/ 2520779 h 3417629"/>
              <a:gd name="connsiteX4" fmla="*/ 0 w 5719758"/>
              <a:gd name="connsiteY4" fmla="*/ 2041910 h 3417629"/>
              <a:gd name="connsiteX5" fmla="*/ 1153298 w 5719758"/>
              <a:gd name="connsiteY5" fmla="*/ 0 h 3417629"/>
              <a:gd name="connsiteX0" fmla="*/ 1153298 w 5719758"/>
              <a:gd name="connsiteY0" fmla="*/ 0 h 4258963"/>
              <a:gd name="connsiteX1" fmla="*/ 5719758 w 5719758"/>
              <a:gd name="connsiteY1" fmla="*/ 148281 h 4258963"/>
              <a:gd name="connsiteX2" fmla="*/ 5719758 w 5719758"/>
              <a:gd name="connsiteY2" fmla="*/ 3417629 h 4258963"/>
              <a:gd name="connsiteX3" fmla="*/ 43888 w 5719758"/>
              <a:gd name="connsiteY3" fmla="*/ 4258963 h 4258963"/>
              <a:gd name="connsiteX4" fmla="*/ 0 w 5719758"/>
              <a:gd name="connsiteY4" fmla="*/ 2041910 h 4258963"/>
              <a:gd name="connsiteX5" fmla="*/ 1153298 w 5719758"/>
              <a:gd name="connsiteY5" fmla="*/ 0 h 425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9758" h="4258963">
                <a:moveTo>
                  <a:pt x="1153298" y="0"/>
                </a:moveTo>
                <a:lnTo>
                  <a:pt x="5719758" y="148281"/>
                </a:lnTo>
                <a:lnTo>
                  <a:pt x="5719758" y="3417629"/>
                </a:lnTo>
                <a:lnTo>
                  <a:pt x="43888" y="4258963"/>
                </a:lnTo>
                <a:lnTo>
                  <a:pt x="0" y="2041910"/>
                </a:lnTo>
                <a:lnTo>
                  <a:pt x="1153298" y="0"/>
                </a:lnTo>
                <a:close/>
              </a:path>
            </a:pathLst>
          </a:custGeom>
          <a:solidFill>
            <a:srgbClr val="0E7054"/>
          </a:solidFill>
          <a:ln>
            <a:solidFill>
              <a:schemeClr val="bg1"/>
            </a:solidFill>
          </a:ln>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1500" b="1" i="1" dirty="0" smtClean="0">
                <a:latin typeface="Traditional Arabic" pitchFamily="18" charset="-78"/>
                <a:cs typeface="Traditional Arabic" pitchFamily="18" charset="-78"/>
              </a:rPr>
              <a:t>خطة البحث</a:t>
            </a:r>
            <a:endParaRPr lang="en-US" sz="11500" b="1" i="1" dirty="0">
              <a:latin typeface="Traditional Arabic" pitchFamily="18" charset="-78"/>
              <a:cs typeface="Traditional Arabic" pitchFamily="18" charset="-78"/>
            </a:endParaRPr>
          </a:p>
        </p:txBody>
      </p:sp>
    </p:spTree>
    <p:custDataLst>
      <p:tags r:id="rId1"/>
    </p:custDataLst>
    <p:extLst>
      <p:ext uri="{BB962C8B-B14F-4D97-AF65-F5344CB8AC3E}">
        <p14:creationId xmlns:p14="http://schemas.microsoft.com/office/powerpoint/2010/main" val="3305211021"/>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11490" y="365125"/>
            <a:ext cx="2543897" cy="2544330"/>
          </a:xfrm>
        </p:spPr>
        <p:txBody>
          <a:bodyPr>
            <a:normAutofit/>
          </a:bodyPr>
          <a:lstStyle/>
          <a:p>
            <a:pPr algn="ctr"/>
            <a:r>
              <a:rPr lang="ar-DZ" sz="3500" dirty="0" smtClean="0">
                <a:solidFill>
                  <a:srgbClr val="C00000"/>
                </a:solidFill>
                <a:latin typeface="Traditional Arabic" pitchFamily="18" charset="-78"/>
                <a:cs typeface="Traditional Arabic" pitchFamily="18" charset="-78"/>
              </a:rPr>
              <a:t>المطلب الثالث: مستويات ومراحل إدارة التنوع الثقافي</a:t>
            </a:r>
            <a:endParaRPr lang="fr-FR" sz="3500" dirty="0">
              <a:solidFill>
                <a:srgbClr val="C00000"/>
              </a:solidFill>
              <a:latin typeface="Traditional Arabic" pitchFamily="18" charset="-78"/>
              <a:cs typeface="Traditional Arabic" pitchFamily="18" charset="-78"/>
            </a:endParaRPr>
          </a:p>
        </p:txBody>
      </p:sp>
      <p:graphicFrame>
        <p:nvGraphicFramePr>
          <p:cNvPr id="7" name="Espace réservé du contenu 6"/>
          <p:cNvGraphicFramePr>
            <a:graphicFrameLocks noGrp="1"/>
          </p:cNvGraphicFramePr>
          <p:nvPr>
            <p:ph sz="half" idx="2"/>
            <p:extLst>
              <p:ext uri="{D42A27DB-BD31-4B8C-83A1-F6EECF244321}">
                <p14:modId xmlns:p14="http://schemas.microsoft.com/office/powerpoint/2010/main" val="3885296812"/>
              </p:ext>
            </p:extLst>
          </p:nvPr>
        </p:nvGraphicFramePr>
        <p:xfrm>
          <a:off x="1704109" y="1"/>
          <a:ext cx="7037555" cy="3865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Espace réservé du contenu 6"/>
          <p:cNvGraphicFramePr>
            <a:graphicFrameLocks noGrp="1"/>
          </p:cNvGraphicFramePr>
          <p:nvPr>
            <p:ph sz="half" idx="4294967295"/>
            <p:extLst>
              <p:ext uri="{D42A27DB-BD31-4B8C-83A1-F6EECF244321}">
                <p14:modId xmlns:p14="http://schemas.microsoft.com/office/powerpoint/2010/main" val="133571587"/>
              </p:ext>
            </p:extLst>
          </p:nvPr>
        </p:nvGraphicFramePr>
        <p:xfrm>
          <a:off x="1787246" y="3117273"/>
          <a:ext cx="6405777" cy="34774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ZoneTexte 4"/>
          <p:cNvSpPr txBox="1"/>
          <p:nvPr/>
        </p:nvSpPr>
        <p:spPr>
          <a:xfrm>
            <a:off x="499872" y="2474976"/>
            <a:ext cx="1194816" cy="646331"/>
          </a:xfrm>
          <a:prstGeom prst="rect">
            <a:avLst/>
          </a:prstGeom>
          <a:noFill/>
        </p:spPr>
        <p:txBody>
          <a:bodyPr wrap="square" rtlCol="0">
            <a:spAutoFit/>
          </a:bodyPr>
          <a:lstStyle/>
          <a:p>
            <a:pPr algn="ctr"/>
            <a:r>
              <a:rPr lang="ar-DZ" dirty="0" smtClean="0"/>
              <a:t>المستوى المتوسط</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83"/>
            <a:ext cx="10515600" cy="796925"/>
          </a:xfrm>
        </p:spPr>
        <p:txBody>
          <a:bodyPr>
            <a:normAutofit/>
          </a:bodyPr>
          <a:lstStyle/>
          <a:p>
            <a:pPr algn="ctr" rtl="1"/>
            <a:r>
              <a:rPr lang="ar-DZ" dirty="0" smtClean="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 </a:t>
            </a:r>
            <a:r>
              <a:rPr lang="ar-DZ" sz="3500" b="1" dirty="0" smtClean="0">
                <a:solidFill>
                  <a:srgbClr val="FF0000"/>
                </a:solidFill>
                <a:latin typeface="Traditional Arabic" pitchFamily="18" charset="-78"/>
                <a:ea typeface="Cocon® Next Arabic" panose="020A0503020102020204" pitchFamily="18" charset="-78"/>
                <a:cs typeface="Traditional Arabic" pitchFamily="18" charset="-78"/>
              </a:rPr>
              <a:t>المطلب </a:t>
            </a:r>
            <a:r>
              <a:rPr lang="ar-DZ" sz="3500" b="1" dirty="0" err="1" smtClean="0">
                <a:solidFill>
                  <a:srgbClr val="FF0000"/>
                </a:solidFill>
                <a:latin typeface="Traditional Arabic" pitchFamily="18" charset="-78"/>
                <a:ea typeface="Cocon® Next Arabic" panose="020A0503020102020204" pitchFamily="18" charset="-78"/>
                <a:cs typeface="Traditional Arabic" pitchFamily="18" charset="-78"/>
              </a:rPr>
              <a:t>الرابع :</a:t>
            </a:r>
            <a:r>
              <a:rPr lang="ar-SA" sz="3500" b="1" dirty="0" smtClean="0">
                <a:solidFill>
                  <a:srgbClr val="FF0000"/>
                </a:solidFill>
                <a:latin typeface="Traditional Arabic" pitchFamily="18" charset="-78"/>
                <a:ea typeface="Cocon® Next Arabic" panose="020A0503020102020204" pitchFamily="18" charset="-78"/>
                <a:cs typeface="Traditional Arabic" pitchFamily="18" charset="-78"/>
              </a:rPr>
              <a:t>استراتيجيات </a:t>
            </a:r>
            <a:r>
              <a:rPr lang="ar-SA" sz="3500" b="1" dirty="0">
                <a:solidFill>
                  <a:srgbClr val="FF0000"/>
                </a:solidFill>
                <a:latin typeface="Traditional Arabic" pitchFamily="18" charset="-78"/>
                <a:ea typeface="Cocon® Next Arabic" panose="020A0503020102020204" pitchFamily="18" charset="-78"/>
                <a:cs typeface="Traditional Arabic" pitchFamily="18" charset="-78"/>
              </a:rPr>
              <a:t>إدارة </a:t>
            </a:r>
            <a:r>
              <a:rPr lang="ar-SA" sz="3500" b="1" dirty="0" smtClean="0">
                <a:solidFill>
                  <a:srgbClr val="FF0000"/>
                </a:solidFill>
                <a:latin typeface="Traditional Arabic" pitchFamily="18" charset="-78"/>
                <a:ea typeface="Cocon® Next Arabic" panose="020A0503020102020204" pitchFamily="18" charset="-78"/>
                <a:cs typeface="Traditional Arabic" pitchFamily="18" charset="-78"/>
              </a:rPr>
              <a:t>التنوع</a:t>
            </a:r>
            <a:r>
              <a:rPr lang="ar-DZ" sz="3500" b="1" dirty="0" smtClean="0">
                <a:solidFill>
                  <a:srgbClr val="FF0000"/>
                </a:solidFill>
                <a:latin typeface="Traditional Arabic" pitchFamily="18" charset="-78"/>
                <a:ea typeface="Cocon® Next Arabic" panose="020A0503020102020204" pitchFamily="18" charset="-78"/>
                <a:cs typeface="Traditional Arabic" pitchFamily="18" charset="-78"/>
              </a:rPr>
              <a:t> </a:t>
            </a:r>
            <a:r>
              <a:rPr lang="ar-SA" sz="3500" b="1" dirty="0" smtClean="0">
                <a:solidFill>
                  <a:srgbClr val="FF0000"/>
                </a:solidFill>
                <a:latin typeface="Traditional Arabic" pitchFamily="18" charset="-78"/>
                <a:ea typeface="Cocon® Next Arabic" panose="020A0503020102020204" pitchFamily="18" charset="-78"/>
                <a:cs typeface="Traditional Arabic" pitchFamily="18" charset="-78"/>
              </a:rPr>
              <a:t> </a:t>
            </a:r>
            <a:r>
              <a:rPr lang="ar-DZ" sz="3500" b="1" dirty="0" smtClean="0">
                <a:solidFill>
                  <a:srgbClr val="FF0000"/>
                </a:solidFill>
                <a:latin typeface="Traditional Arabic" pitchFamily="18" charset="-78"/>
                <a:ea typeface="Cocon® Next Arabic" panose="020A0503020102020204" pitchFamily="18" charset="-78"/>
                <a:cs typeface="Traditional Arabic" pitchFamily="18" charset="-78"/>
              </a:rPr>
              <a:t>الثقافي</a:t>
            </a:r>
            <a:endParaRPr lang="en-US" sz="3500" b="1" dirty="0">
              <a:solidFill>
                <a:srgbClr val="FF0000"/>
              </a:solidFill>
              <a:latin typeface="Traditional Arabic" pitchFamily="18" charset="-78"/>
              <a:ea typeface="Cocon® Next Arabic" panose="020A0503020102020204" pitchFamily="18" charset="-78"/>
              <a:cs typeface="Traditional Arabic" pitchFamily="18" charset="-78"/>
            </a:endParaRPr>
          </a:p>
        </p:txBody>
      </p:sp>
      <p:sp>
        <p:nvSpPr>
          <p:cNvPr id="35" name="Text Box 44"/>
          <p:cNvSpPr txBox="1"/>
          <p:nvPr/>
        </p:nvSpPr>
        <p:spPr>
          <a:xfrm>
            <a:off x="1885950" y="1100385"/>
            <a:ext cx="8420100" cy="707886"/>
          </a:xfrm>
          <a:prstGeom prst="rect">
            <a:avLst/>
          </a:prstGeom>
          <a:gradFill>
            <a:gsLst>
              <a:gs pos="0">
                <a:schemeClr val="accent5">
                  <a:lumMod val="75000"/>
                </a:schemeClr>
              </a:gs>
              <a:gs pos="0">
                <a:srgbClr val="FFFF00">
                  <a:tint val="44500"/>
                  <a:satMod val="160000"/>
                </a:srgbClr>
              </a:gs>
              <a:gs pos="100000">
                <a:srgbClr val="FFFF00">
                  <a:tint val="23500"/>
                  <a:satMod val="160000"/>
                </a:srgbClr>
              </a:gs>
            </a:gsLst>
            <a:lin ang="5400000" scaled="1"/>
          </a:gradFill>
          <a:ln cap="flat">
            <a:noFill/>
          </a:ln>
        </p:spPr>
        <p:txBody>
          <a:bodyPr vert="horz" wrap="square" lIns="91440" tIns="45720" rIns="91440" bIns="45720" anchor="t" anchorCtr="0" compatLnSpc="1">
            <a:spAutoFit/>
          </a:bodyPr>
          <a:lstStyle/>
          <a:p>
            <a:pPr algn="ctr" rtl="1">
              <a:defRPr sz="1800" b="0" i="0" u="none" strike="noStrike" kern="0" cap="none" spc="0" baseline="0">
                <a:solidFill>
                  <a:srgbClr val="000000"/>
                </a:solidFill>
                <a:uFillTx/>
              </a:defRPr>
            </a:pPr>
            <a:r>
              <a:rPr lang="ar-SA" sz="3200" b="1" kern="0" dirty="0">
                <a:solidFill>
                  <a:srgbClr val="0070C0"/>
                </a:solidFill>
                <a:latin typeface="Verdana" pitchFamily="34"/>
              </a:rPr>
              <a:t>كيف يمكن أن يدار </a:t>
            </a:r>
            <a:r>
              <a:rPr lang="ar-SA" sz="4000" b="1" kern="0" dirty="0" smtClean="0">
                <a:solidFill>
                  <a:srgbClr val="FF0000"/>
                </a:solidFill>
                <a:latin typeface="Verdana" pitchFamily="34"/>
              </a:rPr>
              <a:t>التنوع</a:t>
            </a:r>
            <a:r>
              <a:rPr lang="ar-DZ" sz="4000" b="1" kern="0" dirty="0" smtClean="0">
                <a:solidFill>
                  <a:srgbClr val="FF0000"/>
                </a:solidFill>
                <a:latin typeface="Verdana" pitchFamily="34"/>
              </a:rPr>
              <a:t> الثقافي</a:t>
            </a:r>
            <a:endParaRPr lang="ar-SA" sz="3200" b="1" kern="0" dirty="0">
              <a:solidFill>
                <a:srgbClr val="0070C0"/>
              </a:solidFill>
              <a:latin typeface="Verdana" pitchFamily="34"/>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7722" y="1931548"/>
            <a:ext cx="4957082" cy="4337447"/>
          </a:xfrm>
          <a:prstGeom prst="rect">
            <a:avLst/>
          </a:prstGeom>
          <a:ln>
            <a:noFill/>
          </a:ln>
          <a:effectLst>
            <a:softEdge rad="112500"/>
          </a:effectLst>
        </p:spPr>
      </p:pic>
    </p:spTree>
    <p:extLst>
      <p:ext uri="{BB962C8B-B14F-4D97-AF65-F5344CB8AC3E}">
        <p14:creationId xmlns:p14="http://schemas.microsoft.com/office/powerpoint/2010/main" val="3647009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6071"/>
            <a:ext cx="10515600" cy="796925"/>
          </a:xfrm>
        </p:spPr>
        <p:txBody>
          <a:bodyPr>
            <a:normAutofit/>
          </a:bodyPr>
          <a:lstStyle/>
          <a:p>
            <a:pPr algn="ctr" rtl="1"/>
            <a:r>
              <a:rPr lang="ar-SA" dirty="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استراتيجيات إدارة </a:t>
            </a:r>
            <a:r>
              <a:rPr lang="ar-SA" dirty="0" smtClean="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التنوع</a:t>
            </a:r>
            <a:r>
              <a:rPr lang="ar-DZ" dirty="0" smtClean="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 </a:t>
            </a:r>
            <a:r>
              <a:rPr lang="ar-DZ" dirty="0" err="1" smtClean="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الثقاقي</a:t>
            </a:r>
            <a:r>
              <a:rPr lang="ar-SA" dirty="0" smtClean="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 </a:t>
            </a:r>
            <a:r>
              <a:rPr lang="ar-SA" dirty="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في </a:t>
            </a:r>
            <a:r>
              <a:rPr lang="ar-SA" dirty="0" smtClean="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المنظمات</a:t>
            </a:r>
            <a:endParaRPr lang="en-US" dirty="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endParaRPr>
          </a:p>
        </p:txBody>
      </p:sp>
      <p:grpSp>
        <p:nvGrpSpPr>
          <p:cNvPr id="6" name="Group 5"/>
          <p:cNvGrpSpPr/>
          <p:nvPr/>
        </p:nvGrpSpPr>
        <p:grpSpPr>
          <a:xfrm>
            <a:off x="182880" y="882594"/>
            <a:ext cx="11848011" cy="5753338"/>
            <a:chOff x="170081" y="1299984"/>
            <a:chExt cx="9587053" cy="5753338"/>
          </a:xfrm>
        </p:grpSpPr>
        <p:sp>
          <p:nvSpPr>
            <p:cNvPr id="9" name="AutoShape 6"/>
            <p:cNvSpPr/>
            <p:nvPr/>
          </p:nvSpPr>
          <p:spPr>
            <a:xfrm>
              <a:off x="3573383" y="2611950"/>
              <a:ext cx="2699068" cy="1090489"/>
            </a:xfrm>
            <a:custGeom>
              <a:avLst/>
              <a:gdLst>
                <a:gd name="f0" fmla="val 21600000"/>
                <a:gd name="f1" fmla="val 10800000"/>
                <a:gd name="f2" fmla="val 5400000"/>
                <a:gd name="f3" fmla="val 180"/>
                <a:gd name="f4" fmla="val w"/>
                <a:gd name="f5" fmla="val h"/>
                <a:gd name="f6" fmla="val ss"/>
                <a:gd name="f7" fmla="val 0"/>
                <a:gd name="f8" fmla="+- 0 0 10800000"/>
                <a:gd name="f9" fmla="val 25000"/>
                <a:gd name="f10" fmla="+- 0 0 -360"/>
                <a:gd name="f11" fmla="abs f4"/>
                <a:gd name="f12" fmla="abs f5"/>
                <a:gd name="f13" fmla="abs f6"/>
                <a:gd name="f14" fmla="*/ f10 f1 1"/>
                <a:gd name="f15" fmla="?: f11 f4 1"/>
                <a:gd name="f16" fmla="?: f12 f5 1"/>
                <a:gd name="f17" fmla="?: f13 f6 1"/>
                <a:gd name="f18" fmla="*/ f14 1 f3"/>
                <a:gd name="f19" fmla="*/ f15 1 21600"/>
                <a:gd name="f20" fmla="*/ f16 1 21600"/>
                <a:gd name="f21" fmla="*/ 21600 f15 1"/>
                <a:gd name="f22" fmla="*/ 21600 f16 1"/>
                <a:gd name="f23" fmla="+- f18 0 f2"/>
                <a:gd name="f24" fmla="min f20 f19"/>
                <a:gd name="f25" fmla="*/ f21 1 f17"/>
                <a:gd name="f26" fmla="*/ f22 1 f17"/>
                <a:gd name="f27" fmla="val f25"/>
                <a:gd name="f28" fmla="val f26"/>
                <a:gd name="f29" fmla="*/ f7 f24 1"/>
                <a:gd name="f30" fmla="+- f28 0 f7"/>
                <a:gd name="f31" fmla="+- f27 0 f7"/>
                <a:gd name="f32" fmla="*/ f27 f24 1"/>
                <a:gd name="f33" fmla="*/ f31 1 2"/>
                <a:gd name="f34" fmla="min f31 f30"/>
                <a:gd name="f35" fmla="+- f7 f33 0"/>
                <a:gd name="f36" fmla="*/ f34 f9 1"/>
                <a:gd name="f37" fmla="*/ f33 f24 1"/>
                <a:gd name="f38" fmla="*/ f36 1 200000"/>
                <a:gd name="f39" fmla="*/ f35 f24 1"/>
                <a:gd name="f40" fmla="+- f38 f38 0"/>
                <a:gd name="f41" fmla="+- f28 0 f38"/>
                <a:gd name="f42" fmla="*/ f38 f24 1"/>
                <a:gd name="f43" fmla="*/ f40 f24 1"/>
                <a:gd name="f44" fmla="*/ f41 f24 1"/>
              </a:gdLst>
              <a:ahLst/>
              <a:cxnLst>
                <a:cxn ang="3cd4">
                  <a:pos x="hc" y="t"/>
                </a:cxn>
                <a:cxn ang="0">
                  <a:pos x="r" y="vc"/>
                </a:cxn>
                <a:cxn ang="cd4">
                  <a:pos x="hc" y="b"/>
                </a:cxn>
                <a:cxn ang="cd2">
                  <a:pos x="l" y="vc"/>
                </a:cxn>
                <a:cxn ang="f23">
                  <a:pos x="f39" y="f43"/>
                </a:cxn>
              </a:cxnLst>
              <a:rect l="f29" t="f43" r="f32" b="f44"/>
              <a:pathLst>
                <a:path stroke="0">
                  <a:moveTo>
                    <a:pt x="f29" y="f42"/>
                  </a:moveTo>
                  <a:arcTo wR="f37" hR="f42" stAng="f1" swAng="f8"/>
                  <a:lnTo>
                    <a:pt x="f32" y="f44"/>
                  </a:lnTo>
                  <a:arcTo wR="f37" hR="f42" stAng="f7" swAng="f1"/>
                  <a:close/>
                </a:path>
                <a:path stroke="0">
                  <a:moveTo>
                    <a:pt x="f29" y="f42"/>
                  </a:moveTo>
                  <a:arcTo wR="f37" hR="f42" stAng="f1" swAng="f0"/>
                  <a:close/>
                </a:path>
                <a:path fill="none">
                  <a:moveTo>
                    <a:pt x="f32" y="f42"/>
                  </a:moveTo>
                  <a:arcTo wR="f37" hR="f42" stAng="f7" swAng="f0"/>
                  <a:lnTo>
                    <a:pt x="f32" y="f44"/>
                  </a:lnTo>
                  <a:arcTo wR="f37" hR="f42" stAng="f7" swAng="f1"/>
                  <a:lnTo>
                    <a:pt x="f29" y="f42"/>
                  </a:lnTo>
                </a:path>
              </a:pathLst>
            </a:custGeom>
            <a:gradFill>
              <a:gsLst>
                <a:gs pos="0">
                  <a:srgbClr val="182F47"/>
                </a:gs>
                <a:gs pos="50000">
                  <a:srgbClr val="336699"/>
                </a:gs>
                <a:gs pos="100000">
                  <a:srgbClr val="182F47"/>
                </a:gs>
              </a:gsLst>
              <a:lin ang="0"/>
            </a:gradFill>
            <a:ln cap="flat">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12" name="Text Box 8"/>
            <p:cNvSpPr txBox="1"/>
            <p:nvPr/>
          </p:nvSpPr>
          <p:spPr>
            <a:xfrm>
              <a:off x="3989983" y="4394633"/>
              <a:ext cx="1789271" cy="369332"/>
            </a:xfrm>
            <a:prstGeom prst="rect">
              <a:avLst/>
            </a:prstGeom>
            <a:noFill/>
            <a:ln cap="flat">
              <a:noFill/>
            </a:ln>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r>
                <a:rPr lang="ar-SA" b="1" dirty="0" smtClean="0">
                  <a:solidFill>
                    <a:srgbClr val="FFFFFF"/>
                  </a:solidFill>
                  <a:latin typeface="Arial" pitchFamily="34"/>
                </a:rPr>
                <a:t>الترف </a:t>
              </a:r>
              <a:r>
                <a:rPr lang="ar-SA" b="1" dirty="0">
                  <a:solidFill>
                    <a:srgbClr val="FFFFFF"/>
                  </a:solidFill>
                  <a:latin typeface="Arial" pitchFamily="34"/>
                </a:rPr>
                <a:t>على المعوقات </a:t>
              </a:r>
              <a:endParaRPr lang="en-US" b="1" dirty="0">
                <a:solidFill>
                  <a:srgbClr val="FFFFFF"/>
                </a:solidFill>
                <a:latin typeface="Arial" pitchFamily="34"/>
              </a:endParaRPr>
            </a:p>
          </p:txBody>
        </p:sp>
        <p:sp>
          <p:nvSpPr>
            <p:cNvPr id="15" name="AutoShape 11"/>
            <p:cNvSpPr/>
            <p:nvPr/>
          </p:nvSpPr>
          <p:spPr>
            <a:xfrm>
              <a:off x="170081" y="2298442"/>
              <a:ext cx="2858082" cy="466343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38103" cap="flat">
              <a:solidFill>
                <a:srgbClr val="18418C"/>
              </a:solidFill>
              <a:prstDash val="solid"/>
              <a:round/>
            </a:ln>
          </p:spPr>
          <p:txBody>
            <a:bodyPr vert="horz" wrap="none" lIns="91440" tIns="45720" rIns="91440" bIns="45720" anchor="ctr" anchorCtr="1" compatLnSpc="1">
              <a:noAutofit/>
            </a:bodyPr>
            <a:lstStyle/>
            <a:p>
              <a:pPr algn="ctr" hangingPunct="0">
                <a:defRPr sz="1800" b="0" i="0" u="none" strike="noStrike" kern="0" cap="none" spc="0" baseline="0">
                  <a:solidFill>
                    <a:srgbClr val="000000"/>
                  </a:solidFill>
                  <a:uFillTx/>
                </a:defRPr>
              </a:pPr>
              <a:endParaRPr lang="en-US">
                <a:solidFill>
                  <a:srgbClr val="18418C"/>
                </a:solidFill>
                <a:latin typeface="Verdana" pitchFamily="34"/>
              </a:endParaRPr>
            </a:p>
          </p:txBody>
        </p:sp>
        <p:sp>
          <p:nvSpPr>
            <p:cNvPr id="16" name="Text Box 12"/>
            <p:cNvSpPr txBox="1"/>
            <p:nvPr/>
          </p:nvSpPr>
          <p:spPr>
            <a:xfrm>
              <a:off x="170082" y="2296570"/>
              <a:ext cx="2788222" cy="4678204"/>
            </a:xfrm>
            <a:prstGeom prst="rect">
              <a:avLst/>
            </a:prstGeom>
            <a:noFill/>
            <a:ln cap="flat">
              <a:noFill/>
            </a:ln>
          </p:spPr>
          <p:txBody>
            <a:bodyPr vert="horz" wrap="square" lIns="91440" tIns="45720" rIns="91440" bIns="45720" anchor="t" anchorCtr="0" compatLnSpc="1">
              <a:spAutoFit/>
            </a:bodyPr>
            <a:lstStyle/>
            <a:p>
              <a:pPr algn="ctr" rtl="1" fontAlgn="t">
                <a:defRPr sz="1800" b="0" i="0" u="none" strike="noStrike" kern="0" cap="none" spc="0" baseline="0">
                  <a:solidFill>
                    <a:srgbClr val="000000"/>
                  </a:solidFill>
                  <a:uFillTx/>
                </a:defRPr>
              </a:pPr>
              <a:r>
                <a:rPr lang="ar-DZ" sz="2400" b="1" dirty="0" smtClean="0">
                  <a:solidFill>
                    <a:srgbClr val="000000"/>
                  </a:solidFill>
                  <a:latin typeface="Traditional Arabic" pitchFamily="18" charset="-78"/>
                  <a:cs typeface="Traditional Arabic" pitchFamily="18" charset="-78"/>
                </a:rPr>
                <a:t>نهج الوصول والشرعية</a:t>
              </a:r>
              <a:endParaRPr lang="en-US" sz="2400" dirty="0">
                <a:solidFill>
                  <a:srgbClr val="000000"/>
                </a:solidFill>
                <a:latin typeface="Traditional Arabic" pitchFamily="18" charset="-78"/>
                <a:cs typeface="Traditional Arabic" pitchFamily="18" charset="-78"/>
              </a:endParaRPr>
            </a:p>
            <a:p>
              <a:pPr marL="285750" indent="-285750" algn="r" rtl="1" fontAlgn="t">
                <a:buSzPct val="100000"/>
                <a:buFont typeface="Arial" pitchFamily="34"/>
                <a:buChar char="•"/>
                <a:defRPr sz="1800" b="0" i="0" u="none" strike="noStrike" kern="0" cap="none" spc="0" baseline="0">
                  <a:solidFill>
                    <a:srgbClr val="000000"/>
                  </a:solidFill>
                  <a:uFillTx/>
                </a:defRPr>
              </a:pPr>
              <a:r>
                <a:rPr lang="ar-DZ" sz="2000" b="1" dirty="0" smtClean="0">
                  <a:solidFill>
                    <a:srgbClr val="18418C"/>
                  </a:solidFill>
                  <a:latin typeface="Traditional Arabic" pitchFamily="18" charset="-78"/>
                  <a:cs typeface="Traditional Arabic" pitchFamily="18" charset="-78"/>
                </a:rPr>
                <a:t>تستخدمه للوصول الى الاسواق</a:t>
              </a:r>
            </a:p>
            <a:p>
              <a:pPr marL="285750" indent="-285750" algn="r" rtl="1" fontAlgn="t">
                <a:buSzPct val="100000"/>
                <a:buFont typeface="Arial" pitchFamily="34"/>
                <a:buChar char="•"/>
                <a:defRPr sz="1800" b="0" i="0" u="none" strike="noStrike" kern="0" cap="none" spc="0" baseline="0">
                  <a:solidFill>
                    <a:srgbClr val="000000"/>
                  </a:solidFill>
                  <a:uFillTx/>
                </a:defRPr>
              </a:pPr>
              <a:r>
                <a:rPr lang="ar-DZ" sz="2000" b="1" dirty="0" smtClean="0">
                  <a:solidFill>
                    <a:srgbClr val="18418C"/>
                  </a:solidFill>
                  <a:latin typeface="Traditional Arabic" pitchFamily="18" charset="-78"/>
                  <a:cs typeface="Traditional Arabic" pitchFamily="18" charset="-78"/>
                </a:rPr>
                <a:t>وتوسيع دوائر اعمالها </a:t>
              </a:r>
            </a:p>
            <a:p>
              <a:pPr marL="285750" indent="-285750" algn="r" rtl="1" fontAlgn="t">
                <a:buSzPct val="100000"/>
                <a:buFont typeface="Arial" pitchFamily="34"/>
                <a:buChar char="•"/>
                <a:defRPr sz="1800" b="0" i="0" u="none" strike="noStrike" kern="0" cap="none" spc="0" baseline="0">
                  <a:solidFill>
                    <a:srgbClr val="000000"/>
                  </a:solidFill>
                  <a:uFillTx/>
                </a:defRPr>
              </a:pPr>
              <a:r>
                <a:rPr lang="ar-DZ" sz="2000" b="1" dirty="0" smtClean="0">
                  <a:solidFill>
                    <a:srgbClr val="18418C"/>
                  </a:solidFill>
                  <a:latin typeface="Traditional Arabic" pitchFamily="18" charset="-78"/>
                  <a:cs typeface="Traditional Arabic" pitchFamily="18" charset="-78"/>
                </a:rPr>
                <a:t> واضفاء الشرعية على مخرجتها  وذلك بتوظيف افراد من جنسيات مختلفة من دون  تحديد قيمة خبرات ومعارف الموظفين وبتالي تعيش حالة عدم التجانس وغير قادرة على الاستفادة منه</a:t>
              </a:r>
            </a:p>
            <a:p>
              <a:pPr marL="285750" indent="-285750" algn="r" rtl="1" fontAlgn="t">
                <a:buSzPct val="100000"/>
                <a:buFont typeface="Arial" pitchFamily="34"/>
                <a:buChar char="•"/>
                <a:defRPr sz="1800" b="0" i="0" u="none" strike="noStrike" kern="0" cap="none" spc="0" baseline="0">
                  <a:solidFill>
                    <a:srgbClr val="000000"/>
                  </a:solidFill>
                  <a:uFillTx/>
                </a:defRPr>
              </a:pPr>
              <a:r>
                <a:rPr lang="ar-DZ" sz="2000" b="1" dirty="0" smtClean="0">
                  <a:solidFill>
                    <a:srgbClr val="18418C"/>
                  </a:solidFill>
                  <a:latin typeface="Traditional Arabic" pitchFamily="18" charset="-78"/>
                  <a:cs typeface="Traditional Arabic" pitchFamily="18" charset="-78"/>
                </a:rPr>
                <a:t>هذه الحالة جاءت غير مدروسة </a:t>
              </a:r>
              <a:r>
                <a:rPr lang="ar-DZ" sz="2000" b="1" dirty="0" smtClean="0">
                  <a:solidFill>
                    <a:srgbClr val="18418C"/>
                  </a:solidFill>
                  <a:latin typeface="Traditional Arabic" pitchFamily="18" charset="-78"/>
                  <a:cs typeface="Traditional Arabic" pitchFamily="18" charset="-78"/>
                </a:rPr>
                <a:t>وظرفية  </a:t>
              </a:r>
              <a:r>
                <a:rPr lang="ar-DZ" sz="2000" b="1" dirty="0" smtClean="0">
                  <a:solidFill>
                    <a:srgbClr val="18418C"/>
                  </a:solidFill>
                  <a:latin typeface="Traditional Arabic" pitchFamily="18" charset="-78"/>
                  <a:cs typeface="Traditional Arabic" pitchFamily="18" charset="-78"/>
                </a:rPr>
                <a:t>وجاءت لتلبية حاجات العملاء فهي لا تملك ما يكفي</a:t>
              </a:r>
              <a:r>
                <a:rPr lang="fr-FR" sz="2000" b="1" dirty="0" smtClean="0">
                  <a:solidFill>
                    <a:srgbClr val="18418C"/>
                  </a:solidFill>
                  <a:latin typeface="Traditional Arabic" pitchFamily="18" charset="-78"/>
                  <a:cs typeface="Traditional Arabic" pitchFamily="18" charset="-78"/>
                </a:rPr>
                <a:t> </a:t>
              </a:r>
              <a:r>
                <a:rPr lang="ar-DZ" sz="2000" b="1" dirty="0" smtClean="0">
                  <a:solidFill>
                    <a:srgbClr val="18418C"/>
                  </a:solidFill>
                  <a:latin typeface="Traditional Arabic" pitchFamily="18" charset="-78"/>
                  <a:cs typeface="Traditional Arabic" pitchFamily="18" charset="-78"/>
                </a:rPr>
                <a:t>للتدريب </a:t>
              </a:r>
              <a:r>
                <a:rPr lang="ar-DZ" sz="2000" b="1" dirty="0" smtClean="0">
                  <a:solidFill>
                    <a:srgbClr val="18418C"/>
                  </a:solidFill>
                  <a:latin typeface="Traditional Arabic" pitchFamily="18" charset="-78"/>
                  <a:cs typeface="Traditional Arabic" pitchFamily="18" charset="-78"/>
                </a:rPr>
                <a:t>والاعتراف بمهارات الاخرين ولهذا لم تكن قادرة على التحكم في التعددية </a:t>
              </a:r>
              <a:r>
                <a:rPr lang="fr-FR" sz="2000" b="1" dirty="0" smtClean="0">
                  <a:solidFill>
                    <a:srgbClr val="18418C"/>
                  </a:solidFill>
                  <a:latin typeface="Traditional Arabic" pitchFamily="18" charset="-78"/>
                  <a:cs typeface="Traditional Arabic" pitchFamily="18" charset="-78"/>
                </a:rPr>
                <a:t>  </a:t>
              </a:r>
              <a:r>
                <a:rPr lang="ar-DZ" sz="2000" b="1" dirty="0" smtClean="0">
                  <a:solidFill>
                    <a:srgbClr val="18418C"/>
                  </a:solidFill>
                  <a:latin typeface="Traditional Arabic" pitchFamily="18" charset="-78"/>
                  <a:cs typeface="Traditional Arabic" pitchFamily="18" charset="-78"/>
                </a:rPr>
                <a:t> </a:t>
              </a:r>
              <a:endParaRPr lang="ar-DZ" sz="2000" b="1" dirty="0" smtClean="0">
                <a:solidFill>
                  <a:srgbClr val="18418C"/>
                </a:solidFill>
                <a:latin typeface="Traditional Arabic" pitchFamily="18" charset="-78"/>
                <a:cs typeface="Traditional Arabic" pitchFamily="18" charset="-78"/>
              </a:endParaRPr>
            </a:p>
            <a:p>
              <a:pPr marL="285750" indent="-285750" algn="r" rtl="1" fontAlgn="t">
                <a:buSzPct val="100000"/>
                <a:buFont typeface="Arial" pitchFamily="34"/>
                <a:buChar char="•"/>
                <a:defRPr sz="1800" b="0" i="0" u="none" strike="noStrike" kern="0" cap="none" spc="0" baseline="0">
                  <a:solidFill>
                    <a:srgbClr val="000000"/>
                  </a:solidFill>
                  <a:uFillTx/>
                </a:defRPr>
              </a:pPr>
              <a:endParaRPr lang="en-US" b="1" dirty="0">
                <a:solidFill>
                  <a:srgbClr val="18418C"/>
                </a:solidFill>
                <a:latin typeface="Arial" pitchFamily="34"/>
              </a:endParaRPr>
            </a:p>
            <a:p>
              <a:pPr algn="r" hangingPunct="0">
                <a:defRPr sz="1800" b="0" i="0" u="none" strike="noStrike" kern="0" cap="none" spc="0" baseline="0">
                  <a:solidFill>
                    <a:srgbClr val="000000"/>
                  </a:solidFill>
                  <a:uFillTx/>
                </a:defRPr>
              </a:pPr>
              <a:endParaRPr lang="en-US" sz="1600" b="1" dirty="0">
                <a:solidFill>
                  <a:srgbClr val="001D3A"/>
                </a:solidFill>
                <a:latin typeface="Verdana" pitchFamily="34"/>
              </a:endParaRPr>
            </a:p>
          </p:txBody>
        </p:sp>
        <p:sp>
          <p:nvSpPr>
            <p:cNvPr id="17" name="AutoShape 13"/>
            <p:cNvSpPr/>
            <p:nvPr/>
          </p:nvSpPr>
          <p:spPr>
            <a:xfrm>
              <a:off x="6937817" y="2324567"/>
              <a:ext cx="2819317" cy="467650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38103" cap="flat">
              <a:solidFill>
                <a:srgbClr val="18418C"/>
              </a:solidFill>
              <a:prstDash val="solid"/>
              <a:round/>
            </a:ln>
            <a:effectLst>
              <a:outerShdw blurRad="50800" dist="38100" dir="2700000" algn="tl" rotWithShape="0">
                <a:prstClr val="black">
                  <a:alpha val="40000"/>
                </a:prstClr>
              </a:outerShdw>
            </a:effectLst>
          </p:spPr>
          <p:txBody>
            <a:bodyPr vert="horz" wrap="none" lIns="91440" tIns="45720" rIns="91440" bIns="45720" anchor="ctr" anchorCtr="1" compatLnSpc="1">
              <a:noAutofit/>
            </a:bodyPr>
            <a:lstStyle/>
            <a:p>
              <a:pPr algn="ctr" hangingPunct="0">
                <a:defRPr sz="1800" b="0" i="0" u="none" strike="noStrike" kern="0" cap="none" spc="0" baseline="0">
                  <a:solidFill>
                    <a:srgbClr val="000000"/>
                  </a:solidFill>
                  <a:uFillTx/>
                </a:defRPr>
              </a:pPr>
              <a:endParaRPr lang="en-US">
                <a:solidFill>
                  <a:srgbClr val="18418C"/>
                </a:solidFill>
                <a:latin typeface="Verdana" pitchFamily="34"/>
              </a:endParaRPr>
            </a:p>
          </p:txBody>
        </p:sp>
        <p:sp>
          <p:nvSpPr>
            <p:cNvPr id="18" name="Text Box 14"/>
            <p:cNvSpPr txBox="1"/>
            <p:nvPr/>
          </p:nvSpPr>
          <p:spPr>
            <a:xfrm>
              <a:off x="7289577" y="2559975"/>
              <a:ext cx="2343851" cy="3046988"/>
            </a:xfrm>
            <a:prstGeom prst="rect">
              <a:avLst/>
            </a:prstGeom>
            <a:noFill/>
            <a:ln cap="flat">
              <a:noFill/>
            </a:ln>
          </p:spPr>
          <p:txBody>
            <a:bodyPr vert="horz" wrap="square" lIns="91440" tIns="45720" rIns="91440" bIns="45720" anchor="t" anchorCtr="0" compatLnSpc="1">
              <a:spAutoFit/>
            </a:bodyPr>
            <a:lstStyle/>
            <a:p>
              <a:pPr algn="ctr" rtl="1" fontAlgn="t">
                <a:defRPr sz="1800" b="0" i="0" u="none" strike="noStrike" kern="0" cap="none" spc="0" baseline="0">
                  <a:solidFill>
                    <a:srgbClr val="000000"/>
                  </a:solidFill>
                  <a:uFillTx/>
                </a:defRPr>
              </a:pPr>
              <a:r>
                <a:rPr lang="ar-DZ" sz="2400" b="1" dirty="0" smtClean="0">
                  <a:solidFill>
                    <a:srgbClr val="313100"/>
                  </a:solidFill>
                  <a:latin typeface="Traditional Arabic" pitchFamily="18" charset="-78"/>
                  <a:cs typeface="Traditional Arabic" pitchFamily="18" charset="-78"/>
                </a:rPr>
                <a:t>نهج التمييز والإنصاف</a:t>
              </a:r>
              <a:endParaRPr lang="ar-SA" sz="2400" b="1" dirty="0" smtClean="0">
                <a:solidFill>
                  <a:srgbClr val="18418C"/>
                </a:solidFill>
                <a:latin typeface="Traditional Arabic" pitchFamily="18" charset="-78"/>
                <a:cs typeface="Traditional Arabic" pitchFamily="18" charset="-78"/>
              </a:endParaRPr>
            </a:p>
            <a:p>
              <a:pPr marL="285750" indent="-285750" algn="r" rtl="1" fontAlgn="t">
                <a:buSzPct val="100000"/>
                <a:buFont typeface="Arial" pitchFamily="34"/>
                <a:buChar char="•"/>
                <a:defRPr sz="1800" b="0" i="0" u="none" strike="noStrike" kern="0" cap="none" spc="0" baseline="0">
                  <a:solidFill>
                    <a:srgbClr val="000000"/>
                  </a:solidFill>
                  <a:uFillTx/>
                </a:defRPr>
              </a:pPr>
              <a:r>
                <a:rPr lang="ar-SA" sz="2400" b="1" dirty="0" smtClean="0">
                  <a:solidFill>
                    <a:srgbClr val="18418C"/>
                  </a:solidFill>
                  <a:latin typeface="Traditional Arabic" pitchFamily="18" charset="-78"/>
                  <a:cs typeface="Traditional Arabic" pitchFamily="18" charset="-78"/>
                </a:rPr>
                <a:t> </a:t>
              </a:r>
              <a:r>
                <a:rPr lang="ar-DZ" sz="2400" b="1" dirty="0" smtClean="0">
                  <a:solidFill>
                    <a:srgbClr val="18418C"/>
                  </a:solidFill>
                  <a:latin typeface="Traditional Arabic" pitchFamily="18" charset="-78"/>
                  <a:cs typeface="Traditional Arabic" pitchFamily="18" charset="-78"/>
                </a:rPr>
                <a:t>ضمان التكافؤ في الفرص </a:t>
              </a:r>
            </a:p>
            <a:p>
              <a:pPr marL="285750" indent="-285750" algn="r" rtl="1" fontAlgn="t">
                <a:buSzPct val="100000"/>
                <a:buFont typeface="Arial" pitchFamily="34"/>
                <a:buChar char="•"/>
                <a:defRPr sz="1800" b="0" i="0" u="none" strike="noStrike" kern="0" cap="none" spc="0" baseline="0">
                  <a:solidFill>
                    <a:srgbClr val="000000"/>
                  </a:solidFill>
                  <a:uFillTx/>
                </a:defRPr>
              </a:pPr>
              <a:r>
                <a:rPr lang="ar-DZ" sz="2400" b="1" dirty="0" smtClean="0">
                  <a:solidFill>
                    <a:srgbClr val="18418C"/>
                  </a:solidFill>
                  <a:latin typeface="Traditional Arabic" pitchFamily="18" charset="-78"/>
                  <a:cs typeface="Traditional Arabic" pitchFamily="18" charset="-78"/>
                </a:rPr>
                <a:t>المعاملة العادلة وذلك</a:t>
              </a:r>
            </a:p>
            <a:p>
              <a:pPr marL="285750" indent="-285750" algn="r" rtl="1" fontAlgn="t">
                <a:buSzPct val="100000"/>
                <a:buFont typeface="Arial" pitchFamily="34"/>
                <a:buChar char="•"/>
                <a:defRPr sz="1800" b="0" i="0" u="none" strike="noStrike" kern="0" cap="none" spc="0" baseline="0">
                  <a:solidFill>
                    <a:srgbClr val="000000"/>
                  </a:solidFill>
                  <a:uFillTx/>
                </a:defRPr>
              </a:pPr>
              <a:r>
                <a:rPr lang="ar-DZ" sz="2400" b="1" dirty="0" smtClean="0">
                  <a:solidFill>
                    <a:srgbClr val="18418C"/>
                  </a:solidFill>
                  <a:latin typeface="Traditional Arabic" pitchFamily="18" charset="-78"/>
                  <a:cs typeface="Traditional Arabic" pitchFamily="18" charset="-78"/>
                </a:rPr>
                <a:t>بتنويع الموظفين بإدراج مبدأ تكافؤ الفرص في برامج التوظيف والقضاء على التمييز  </a:t>
              </a:r>
              <a:endParaRPr lang="en-US" sz="2400" dirty="0">
                <a:solidFill>
                  <a:srgbClr val="18418C"/>
                </a:solidFill>
                <a:latin typeface="Traditional Arabic" pitchFamily="18" charset="-78"/>
                <a:cs typeface="Traditional Arabic" pitchFamily="18" charset="-78"/>
              </a:endParaRPr>
            </a:p>
          </p:txBody>
        </p:sp>
        <p:sp>
          <p:nvSpPr>
            <p:cNvPr id="20" name="AutoShape 16"/>
            <p:cNvSpPr/>
            <p:nvPr/>
          </p:nvSpPr>
          <p:spPr>
            <a:xfrm>
              <a:off x="672544" y="1299984"/>
              <a:ext cx="7931423" cy="936181"/>
            </a:xfrm>
            <a:custGeom>
              <a:avLst/>
              <a:gdLst>
                <a:gd name="f0" fmla="val 21600000"/>
                <a:gd name="f1" fmla="val 10800000"/>
                <a:gd name="f2" fmla="val 5400000"/>
                <a:gd name="f3" fmla="val 180"/>
                <a:gd name="f4" fmla="val w"/>
                <a:gd name="f5" fmla="val h"/>
                <a:gd name="f6" fmla="val ss"/>
                <a:gd name="f7" fmla="val 0"/>
                <a:gd name="f8" fmla="+- 0 0 10800000"/>
                <a:gd name="f9" fmla="val 27866"/>
                <a:gd name="f10" fmla="+- 0 0 -360"/>
                <a:gd name="f11" fmla="abs f4"/>
                <a:gd name="f12" fmla="abs f5"/>
                <a:gd name="f13" fmla="abs f6"/>
                <a:gd name="f14" fmla="*/ f10 f1 1"/>
                <a:gd name="f15" fmla="?: f11 f4 1"/>
                <a:gd name="f16" fmla="?: f12 f5 1"/>
                <a:gd name="f17" fmla="?: f13 f6 1"/>
                <a:gd name="f18" fmla="*/ f14 1 f3"/>
                <a:gd name="f19" fmla="*/ f15 1 21600"/>
                <a:gd name="f20" fmla="*/ f16 1 21600"/>
                <a:gd name="f21" fmla="*/ 21600 f15 1"/>
                <a:gd name="f22" fmla="*/ 21600 f16 1"/>
                <a:gd name="f23" fmla="+- f18 0 f2"/>
                <a:gd name="f24" fmla="min f20 f19"/>
                <a:gd name="f25" fmla="*/ f21 1 f17"/>
                <a:gd name="f26" fmla="*/ f22 1 f17"/>
                <a:gd name="f27" fmla="val f25"/>
                <a:gd name="f28" fmla="val f26"/>
                <a:gd name="f29" fmla="*/ f7 f24 1"/>
                <a:gd name="f30" fmla="+- f28 0 f7"/>
                <a:gd name="f31" fmla="+- f27 0 f7"/>
                <a:gd name="f32" fmla="*/ f27 f24 1"/>
                <a:gd name="f33" fmla="*/ f31 1 2"/>
                <a:gd name="f34" fmla="min f31 f30"/>
                <a:gd name="f35" fmla="+- f7 f33 0"/>
                <a:gd name="f36" fmla="*/ f34 f9 1"/>
                <a:gd name="f37" fmla="*/ f33 f24 1"/>
                <a:gd name="f38" fmla="*/ f36 1 200000"/>
                <a:gd name="f39" fmla="*/ f35 f24 1"/>
                <a:gd name="f40" fmla="+- f38 f38 0"/>
                <a:gd name="f41" fmla="+- f28 0 f38"/>
                <a:gd name="f42" fmla="*/ f38 f24 1"/>
                <a:gd name="f43" fmla="*/ f40 f24 1"/>
                <a:gd name="f44" fmla="*/ f41 f24 1"/>
              </a:gdLst>
              <a:ahLst/>
              <a:cxnLst>
                <a:cxn ang="3cd4">
                  <a:pos x="hc" y="t"/>
                </a:cxn>
                <a:cxn ang="0">
                  <a:pos x="r" y="vc"/>
                </a:cxn>
                <a:cxn ang="cd4">
                  <a:pos x="hc" y="b"/>
                </a:cxn>
                <a:cxn ang="cd2">
                  <a:pos x="l" y="vc"/>
                </a:cxn>
                <a:cxn ang="f23">
                  <a:pos x="f39" y="f43"/>
                </a:cxn>
              </a:cxnLst>
              <a:rect l="f29" t="f43" r="f32" b="f44"/>
              <a:pathLst>
                <a:path stroke="0">
                  <a:moveTo>
                    <a:pt x="f29" y="f42"/>
                  </a:moveTo>
                  <a:arcTo wR="f37" hR="f42" stAng="f1" swAng="f8"/>
                  <a:lnTo>
                    <a:pt x="f32" y="f44"/>
                  </a:lnTo>
                  <a:arcTo wR="f37" hR="f42" stAng="f7" swAng="f1"/>
                  <a:close/>
                </a:path>
                <a:path stroke="0">
                  <a:moveTo>
                    <a:pt x="f29" y="f42"/>
                  </a:moveTo>
                  <a:arcTo wR="f37" hR="f42" stAng="f1" swAng="f0"/>
                  <a:close/>
                </a:path>
                <a:path fill="none">
                  <a:moveTo>
                    <a:pt x="f32" y="f42"/>
                  </a:moveTo>
                  <a:arcTo wR="f37" hR="f42" stAng="f7" swAng="f0"/>
                  <a:lnTo>
                    <a:pt x="f32" y="f44"/>
                  </a:lnTo>
                  <a:arcTo wR="f37" hR="f42" stAng="f7" swAng="f1"/>
                  <a:lnTo>
                    <a:pt x="f29" y="f42"/>
                  </a:lnTo>
                </a:path>
              </a:pathLst>
            </a:custGeom>
            <a:solidFill>
              <a:srgbClr val="002060"/>
            </a:solidFill>
            <a:ln cap="flat">
              <a:noFill/>
              <a:prstDash val="solid"/>
            </a:ln>
            <a:effectLst>
              <a:glow rad="101600">
                <a:schemeClr val="accent5">
                  <a:satMod val="175000"/>
                  <a:alpha val="40000"/>
                </a:schemeClr>
              </a:glow>
            </a:effectLst>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22" name="Text Box 18"/>
            <p:cNvSpPr txBox="1"/>
            <p:nvPr/>
          </p:nvSpPr>
          <p:spPr>
            <a:xfrm>
              <a:off x="4568276" y="1978670"/>
              <a:ext cx="184730" cy="369332"/>
            </a:xfrm>
            <a:prstGeom prst="rect">
              <a:avLst/>
            </a:prstGeom>
            <a:noFill/>
            <a:ln cap="flat">
              <a:noFill/>
            </a:ln>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endParaRPr lang="en-US" b="1">
                <a:solidFill>
                  <a:srgbClr val="FFFFFF"/>
                </a:solidFill>
                <a:latin typeface="Arial" pitchFamily="34"/>
              </a:endParaRPr>
            </a:p>
          </p:txBody>
        </p:sp>
        <p:sp>
          <p:nvSpPr>
            <p:cNvPr id="24" name="Text Box 20"/>
            <p:cNvSpPr txBox="1"/>
            <p:nvPr/>
          </p:nvSpPr>
          <p:spPr>
            <a:xfrm>
              <a:off x="4331064" y="5717048"/>
              <a:ext cx="659155" cy="369332"/>
            </a:xfrm>
            <a:prstGeom prst="rect">
              <a:avLst/>
            </a:prstGeom>
            <a:noFill/>
            <a:ln cap="flat">
              <a:noFill/>
            </a:ln>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r>
                <a:rPr lang="en-US" b="1">
                  <a:solidFill>
                    <a:srgbClr val="FFFFFF"/>
                  </a:solidFill>
                  <a:latin typeface="Arial" pitchFamily="34"/>
                </a:rPr>
                <a:t>Text</a:t>
              </a:r>
            </a:p>
          </p:txBody>
        </p:sp>
        <p:sp>
          <p:nvSpPr>
            <p:cNvPr id="25" name="AutoShape 21"/>
            <p:cNvSpPr/>
            <p:nvPr/>
          </p:nvSpPr>
          <p:spPr>
            <a:xfrm rot="10800000">
              <a:off x="3970251" y="3711941"/>
              <a:ext cx="1763200" cy="526109"/>
            </a:xfrm>
            <a:custGeom>
              <a:avLst>
                <a:gd name="f0" fmla="val 7765"/>
                <a:gd name="f1" fmla="val 3554"/>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ln cap="flat">
              <a:noFill/>
              <a:prstDash val="solid"/>
            </a:ln>
          </p:spPr>
          <p:style>
            <a:lnRef idx="0">
              <a:scrgbClr r="0" g="0" b="0"/>
            </a:lnRef>
            <a:fillRef idx="1001">
              <a:schemeClr val="dk2"/>
            </a:fillRef>
            <a:effectRef idx="0">
              <a:scrgbClr r="0" g="0" b="0"/>
            </a:effectRef>
            <a:fontRef idx="major"/>
          </p:style>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31" name="AutoShape 11"/>
            <p:cNvSpPr/>
            <p:nvPr/>
          </p:nvSpPr>
          <p:spPr>
            <a:xfrm rot="5400000">
              <a:off x="3635183" y="3774721"/>
              <a:ext cx="2782391" cy="377481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38103" cap="flat">
              <a:solidFill>
                <a:srgbClr val="18418C"/>
              </a:solidFill>
              <a:prstDash val="solid"/>
              <a:round/>
            </a:ln>
          </p:spPr>
          <p:txBody>
            <a:bodyPr vert="horz" wrap="none" lIns="91440" tIns="45720" rIns="91440" bIns="45720" anchor="ctr" anchorCtr="1" compatLnSpc="1">
              <a:noAutofit/>
            </a:bodyPr>
            <a:lstStyle/>
            <a:p>
              <a:pPr algn="ctr" hangingPunct="0">
                <a:defRPr sz="1800" b="0" i="0" u="none" strike="noStrike" kern="0" cap="none" spc="0" baseline="0">
                  <a:solidFill>
                    <a:srgbClr val="000000"/>
                  </a:solidFill>
                  <a:uFillTx/>
                </a:defRPr>
              </a:pPr>
              <a:endParaRPr lang="en-US">
                <a:solidFill>
                  <a:srgbClr val="18418C"/>
                </a:solidFill>
                <a:latin typeface="Verdana" pitchFamily="34"/>
              </a:endParaRPr>
            </a:p>
          </p:txBody>
        </p:sp>
        <p:sp>
          <p:nvSpPr>
            <p:cNvPr id="33" name="Text Box 14"/>
            <p:cNvSpPr txBox="1"/>
            <p:nvPr/>
          </p:nvSpPr>
          <p:spPr>
            <a:xfrm>
              <a:off x="3193120" y="4427687"/>
              <a:ext cx="3509264" cy="2616101"/>
            </a:xfrm>
            <a:prstGeom prst="rect">
              <a:avLst/>
            </a:prstGeom>
            <a:noFill/>
            <a:ln cap="flat">
              <a:noFill/>
            </a:ln>
          </p:spPr>
          <p:txBody>
            <a:bodyPr vert="horz" wrap="square" lIns="91440" tIns="45720" rIns="91440" bIns="45720" anchor="t" anchorCtr="0" compatLnSpc="1">
              <a:spAutoFit/>
            </a:bodyPr>
            <a:lstStyle/>
            <a:p>
              <a:pPr algn="ctr" rtl="1" fontAlgn="t">
                <a:defRPr sz="1800" b="0" i="0" u="none" strike="noStrike" kern="0" cap="none" spc="0" baseline="0">
                  <a:solidFill>
                    <a:srgbClr val="000000"/>
                  </a:solidFill>
                  <a:uFillTx/>
                </a:defRPr>
              </a:pPr>
              <a:r>
                <a:rPr lang="ar-DZ" sz="2400" b="1" dirty="0" smtClean="0">
                  <a:latin typeface="Traditional Arabic" pitchFamily="18" charset="-78"/>
                  <a:cs typeface="Traditional Arabic" pitchFamily="18" charset="-78"/>
                </a:rPr>
                <a:t>نهج التكامل والتعلم</a:t>
              </a:r>
            </a:p>
            <a:p>
              <a:pPr algn="ctr" rtl="1" fontAlgn="t">
                <a:defRPr sz="1800" b="0" i="0" u="none" strike="noStrike" kern="0" cap="none" spc="0" baseline="0">
                  <a:solidFill>
                    <a:srgbClr val="000000"/>
                  </a:solidFill>
                  <a:uFillTx/>
                </a:defRPr>
              </a:pPr>
              <a:r>
                <a:rPr lang="ar-DZ" sz="2000" b="1" dirty="0" smtClean="0">
                  <a:solidFill>
                    <a:schemeClr val="accent1">
                      <a:lumMod val="50000"/>
                    </a:schemeClr>
                  </a:solidFill>
                  <a:latin typeface="Traditional Arabic" pitchFamily="18" charset="-78"/>
                  <a:cs typeface="Traditional Arabic" pitchFamily="18" charset="-78"/>
                </a:rPr>
                <a:t>يهدف هذا المنظور الى تشكيل قوة عمل غير متجانسة وتتعلم من بعضها البعض كيفية انجاز افضل للمهمة </a:t>
              </a:r>
            </a:p>
            <a:p>
              <a:pPr algn="ctr" rtl="1" fontAlgn="t">
                <a:defRPr sz="1800" b="0" i="0" u="none" strike="noStrike" kern="0" cap="none" spc="0" baseline="0">
                  <a:solidFill>
                    <a:srgbClr val="000000"/>
                  </a:solidFill>
                  <a:uFillTx/>
                </a:defRPr>
              </a:pPr>
              <a:r>
                <a:rPr lang="ar-DZ" sz="2000" b="1" dirty="0" smtClean="0">
                  <a:solidFill>
                    <a:schemeClr val="accent1">
                      <a:lumMod val="50000"/>
                    </a:schemeClr>
                  </a:solidFill>
                  <a:latin typeface="Traditional Arabic" pitchFamily="18" charset="-78"/>
                  <a:cs typeface="Traditional Arabic" pitchFamily="18" charset="-78"/>
                </a:rPr>
                <a:t>حيث يتم بخلق مناخ يسمح للاستماع لكافة الاراء بغض النظر على اية فروق وتقدير واحترام نتيجة لذلك يتم خلق مجموعات عمل ناجحة تتسم بالكفاءة والمهارة بالاستفادة الكاملة  من كافة إمكانيات افرادها وبهذا يتم تجميع كافة المعارف المتنوعة سواء من الاقلية او الاغلبية   </a:t>
              </a:r>
              <a:endParaRPr lang="en-US" sz="2000" dirty="0">
                <a:solidFill>
                  <a:schemeClr val="accent1">
                    <a:lumMod val="50000"/>
                  </a:schemeClr>
                </a:solidFill>
                <a:latin typeface="Traditional Arabic" pitchFamily="18" charset="-78"/>
                <a:cs typeface="Traditional Arabic" pitchFamily="18" charset="-78"/>
              </a:endParaRPr>
            </a:p>
          </p:txBody>
        </p:sp>
      </p:grpSp>
      <p:sp>
        <p:nvSpPr>
          <p:cNvPr id="26" name="Rectangle 1"/>
          <p:cNvSpPr/>
          <p:nvPr/>
        </p:nvSpPr>
        <p:spPr>
          <a:xfrm>
            <a:off x="2683529" y="1749068"/>
            <a:ext cx="7086600" cy="369332"/>
          </a:xfrm>
          <a:prstGeom prst="rect">
            <a:avLst/>
          </a:prstGeom>
          <a:noFill/>
          <a:ln cap="flat">
            <a:noFill/>
            <a:prstDash val="solid"/>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endParaRPr lang="en-US" dirty="0">
              <a:solidFill>
                <a:srgbClr val="FFFFFF"/>
              </a:solidFill>
              <a:latin typeface="Arial" pitchFamily="34"/>
            </a:endParaRPr>
          </a:p>
        </p:txBody>
      </p:sp>
      <p:sp>
        <p:nvSpPr>
          <p:cNvPr id="27" name="TextBox 4"/>
          <p:cNvSpPr txBox="1"/>
          <p:nvPr/>
        </p:nvSpPr>
        <p:spPr>
          <a:xfrm>
            <a:off x="2330644" y="1422811"/>
            <a:ext cx="7541788" cy="369332"/>
          </a:xfrm>
          <a:prstGeom prst="rect">
            <a:avLst/>
          </a:prstGeom>
          <a:noFill/>
          <a:ln cap="flat">
            <a:noFill/>
          </a:ln>
        </p:spPr>
        <p:txBody>
          <a:bodyPr vert="horz" wrap="square" lIns="91440" tIns="45720" rIns="91440" bIns="45720" anchor="t" anchorCtr="1" compatLnSpc="1">
            <a:spAutoFit/>
          </a:bodyPr>
          <a:lstStyle/>
          <a:p>
            <a:pPr algn="ctr" rtl="1">
              <a:defRPr sz="1800" b="0" i="0" u="none" strike="noStrike" kern="0" cap="none" spc="0" baseline="0">
                <a:solidFill>
                  <a:srgbClr val="000000"/>
                </a:solidFill>
                <a:uFillTx/>
              </a:defRPr>
            </a:pPr>
            <a:endParaRPr lang="en-US" dirty="0">
              <a:solidFill>
                <a:srgbClr val="FFFFFF"/>
              </a:solidFill>
              <a:latin typeface="Arial" pitchFamily="34"/>
            </a:endParaRPr>
          </a:p>
        </p:txBody>
      </p:sp>
      <p:sp>
        <p:nvSpPr>
          <p:cNvPr id="28" name="TextBox 3"/>
          <p:cNvSpPr txBox="1"/>
          <p:nvPr/>
        </p:nvSpPr>
        <p:spPr>
          <a:xfrm>
            <a:off x="4376058" y="1722326"/>
            <a:ext cx="3074420" cy="892552"/>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ar-SA" sz="2400" b="1" dirty="0" smtClean="0">
                <a:latin typeface="Traditional Arabic" pitchFamily="18" charset="-78"/>
                <a:cs typeface="Traditional Arabic" pitchFamily="18" charset="-78"/>
              </a:rPr>
              <a:t>ا</a:t>
            </a:r>
            <a:r>
              <a:rPr lang="ar-SA" sz="2800" b="1" dirty="0" smtClean="0">
                <a:latin typeface="Traditional Arabic" pitchFamily="18" charset="-78"/>
                <a:cs typeface="Traditional Arabic" pitchFamily="18" charset="-78"/>
              </a:rPr>
              <a:t>لهدف</a:t>
            </a:r>
            <a:r>
              <a:rPr lang="ar-SA" sz="2800" b="1" dirty="0" smtClean="0">
                <a:latin typeface="Arial" pitchFamily="34"/>
              </a:rPr>
              <a:t> </a:t>
            </a:r>
            <a:r>
              <a:rPr lang="ar-DZ" sz="2400" b="1" dirty="0" smtClean="0">
                <a:latin typeface="Arial" pitchFamily="34"/>
              </a:rPr>
              <a:t>وضع ثلاثة نهوج</a:t>
            </a:r>
            <a:r>
              <a:rPr lang="ar-SA" sz="2800" b="1" dirty="0" smtClean="0">
                <a:latin typeface="Arial" pitchFamily="34"/>
              </a:rPr>
              <a:t> </a:t>
            </a:r>
            <a:endParaRPr lang="en-US" sz="2400" b="1" dirty="0" smtClean="0">
              <a:latin typeface="Arial" pitchFamily="34"/>
            </a:endParaRPr>
          </a:p>
          <a:p>
            <a:pPr algn="ctr">
              <a:defRPr sz="1800" b="0" i="0" u="none" strike="noStrike" kern="0" cap="none" spc="0" baseline="0">
                <a:solidFill>
                  <a:srgbClr val="000000"/>
                </a:solidFill>
                <a:uFillTx/>
              </a:defRPr>
            </a:pPr>
            <a:endParaRPr lang="en-US" sz="2400" b="1" dirty="0">
              <a:latin typeface="Arial" pitchFamily="34"/>
            </a:endParaRPr>
          </a:p>
        </p:txBody>
      </p:sp>
      <p:sp>
        <p:nvSpPr>
          <p:cNvPr id="30" name="ZoneTexte 29"/>
          <p:cNvSpPr txBox="1"/>
          <p:nvPr/>
        </p:nvSpPr>
        <p:spPr>
          <a:xfrm>
            <a:off x="1410789" y="780288"/>
            <a:ext cx="8059783" cy="830997"/>
          </a:xfrm>
          <a:prstGeom prst="rect">
            <a:avLst/>
          </a:prstGeom>
          <a:noFill/>
        </p:spPr>
        <p:txBody>
          <a:bodyPr wrap="square" rtlCol="0">
            <a:spAutoFit/>
          </a:bodyPr>
          <a:lstStyle/>
          <a:p>
            <a:pPr algn="ctr"/>
            <a:r>
              <a:rPr lang="ar-DZ" sz="2400" b="1" dirty="0" smtClean="0">
                <a:solidFill>
                  <a:schemeClr val="bg1"/>
                </a:solidFill>
                <a:latin typeface="Traditional Arabic" pitchFamily="18" charset="-78"/>
                <a:cs typeface="Traditional Arabic" pitchFamily="18" charset="-78"/>
              </a:rPr>
              <a:t>نموذج الاستراتيجية </a:t>
            </a:r>
            <a:r>
              <a:rPr lang="ar-DZ" sz="2400" b="1" dirty="0" err="1" smtClean="0">
                <a:solidFill>
                  <a:schemeClr val="bg1"/>
                </a:solidFill>
                <a:latin typeface="Traditional Arabic" pitchFamily="18" charset="-78"/>
                <a:cs typeface="Traditional Arabic" pitchFamily="18" charset="-78"/>
              </a:rPr>
              <a:t>الدفاعية </a:t>
            </a:r>
            <a:r>
              <a:rPr lang="ar-DZ" sz="2400" b="1" dirty="0" smtClean="0">
                <a:solidFill>
                  <a:schemeClr val="bg1"/>
                </a:solidFill>
                <a:latin typeface="Traditional Arabic" pitchFamily="18" charset="-78"/>
                <a:cs typeface="Traditional Arabic" pitchFamily="18" charset="-78"/>
              </a:rPr>
              <a:t>(</a:t>
            </a:r>
            <a:r>
              <a:rPr lang="ar-DZ" sz="2400" b="1" dirty="0" err="1" smtClean="0">
                <a:solidFill>
                  <a:schemeClr val="bg1"/>
                </a:solidFill>
                <a:latin typeface="Traditional Arabic" pitchFamily="18" charset="-78"/>
                <a:cs typeface="Traditional Arabic" pitchFamily="18" charset="-78"/>
              </a:rPr>
              <a:t>روزلفت</a:t>
            </a:r>
            <a:r>
              <a:rPr lang="ar-DZ" sz="2400" b="1" dirty="0" smtClean="0">
                <a:solidFill>
                  <a:schemeClr val="bg1"/>
                </a:solidFill>
                <a:latin typeface="Traditional Arabic" pitchFamily="18" charset="-78"/>
                <a:cs typeface="Traditional Arabic" pitchFamily="18" charset="-78"/>
              </a:rPr>
              <a:t> </a:t>
            </a:r>
            <a:r>
              <a:rPr lang="ar-DZ" sz="2400" b="1" dirty="0" err="1" smtClean="0">
                <a:solidFill>
                  <a:schemeClr val="bg1"/>
                </a:solidFill>
                <a:latin typeface="Traditional Arabic" pitchFamily="18" charset="-78"/>
                <a:cs typeface="Traditional Arabic" pitchFamily="18" charset="-78"/>
              </a:rPr>
              <a:t>وايلي</a:t>
            </a:r>
            <a:r>
              <a:rPr lang="ar-DZ" sz="2400" b="1" dirty="0" smtClean="0">
                <a:solidFill>
                  <a:schemeClr val="bg1"/>
                </a:solidFill>
                <a:latin typeface="Traditional Arabic" pitchFamily="18" charset="-78"/>
                <a:cs typeface="Traditional Arabic" pitchFamily="18" charset="-78"/>
              </a:rPr>
              <a:t>): تتم   </a:t>
            </a:r>
          </a:p>
          <a:p>
            <a:pPr algn="ctr"/>
            <a:r>
              <a:rPr lang="ar-DZ" sz="2400" b="1" dirty="0" smtClean="0">
                <a:solidFill>
                  <a:schemeClr val="bg1"/>
                </a:solidFill>
                <a:latin typeface="Traditional Arabic" pitchFamily="18" charset="-78"/>
                <a:cs typeface="Traditional Arabic" pitchFamily="18" charset="-78"/>
              </a:rPr>
              <a:t>  وضع ثلاثة نهوج مختلفة لتحفيز المديرين على التعامل مع الموظفين خاصة فئة الاقلية والنساء</a:t>
            </a:r>
            <a:endParaRPr lang="fr-FR" sz="2400" b="1" dirty="0">
              <a:solidFill>
                <a:schemeClr val="bg1"/>
              </a:solidFill>
              <a:latin typeface="Traditional Arabic" pitchFamily="18" charset="-78"/>
              <a:cs typeface="Traditional Arabic" pitchFamily="18" charset="-78"/>
            </a:endParaRPr>
          </a:p>
        </p:txBody>
      </p:sp>
      <p:sp>
        <p:nvSpPr>
          <p:cNvPr id="35" name="ZoneTexte 34"/>
          <p:cNvSpPr txBox="1"/>
          <p:nvPr/>
        </p:nvSpPr>
        <p:spPr>
          <a:xfrm>
            <a:off x="4962144" y="2097024"/>
            <a:ext cx="1999488" cy="1200329"/>
          </a:xfrm>
          <a:prstGeom prst="rect">
            <a:avLst/>
          </a:prstGeom>
          <a:noFill/>
        </p:spPr>
        <p:txBody>
          <a:bodyPr wrap="square" rtlCol="0">
            <a:spAutoFit/>
          </a:bodyPr>
          <a:lstStyle/>
          <a:p>
            <a:pPr algn="ctr"/>
            <a:r>
              <a:rPr lang="ar-DZ" sz="2400" b="1" dirty="0" smtClean="0">
                <a:latin typeface="Traditional Arabic" pitchFamily="18" charset="-78"/>
                <a:cs typeface="Traditional Arabic" pitchFamily="18" charset="-78"/>
              </a:rPr>
              <a:t>التوظيف</a:t>
            </a:r>
          </a:p>
          <a:p>
            <a:pPr algn="ctr"/>
            <a:r>
              <a:rPr lang="ar-DZ" sz="2400" b="1" dirty="0" smtClean="0">
                <a:latin typeface="Traditional Arabic" pitchFamily="18" charset="-78"/>
                <a:cs typeface="Traditional Arabic" pitchFamily="18" charset="-78"/>
              </a:rPr>
              <a:t>التدريب</a:t>
            </a:r>
          </a:p>
          <a:p>
            <a:pPr algn="ctr"/>
            <a:r>
              <a:rPr lang="ar-DZ" sz="2400" b="1" dirty="0" smtClean="0">
                <a:latin typeface="Traditional Arabic" pitchFamily="18" charset="-78"/>
                <a:cs typeface="Traditional Arabic" pitchFamily="18" charset="-78"/>
              </a:rPr>
              <a:t>برامج التوجيه</a:t>
            </a:r>
            <a:endParaRPr lang="fr-FR" sz="24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99075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83"/>
            <a:ext cx="10515600" cy="796925"/>
          </a:xfrm>
        </p:spPr>
        <p:txBody>
          <a:bodyPr>
            <a:normAutofit/>
          </a:bodyPr>
          <a:lstStyle/>
          <a:p>
            <a:pPr algn="ctr" rtl="1"/>
            <a:r>
              <a:rPr lang="ar-SA" dirty="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استراتيجيات إدارة التنوع في </a:t>
            </a:r>
            <a:r>
              <a:rPr lang="ar-SA" dirty="0" smtClean="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المنظمات</a:t>
            </a:r>
            <a:endParaRPr lang="en-US" dirty="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27" name="TextBox 4"/>
          <p:cNvSpPr txBox="1"/>
          <p:nvPr/>
        </p:nvSpPr>
        <p:spPr>
          <a:xfrm>
            <a:off x="2330644" y="1422811"/>
            <a:ext cx="7541788" cy="461662"/>
          </a:xfrm>
          <a:prstGeom prst="rect">
            <a:avLst/>
          </a:prstGeom>
          <a:noFill/>
          <a:ln cap="flat">
            <a:noFill/>
          </a:ln>
        </p:spPr>
        <p:txBody>
          <a:bodyPr vert="horz" wrap="square" lIns="91440" tIns="45720" rIns="91440" bIns="45720" anchor="t" anchorCtr="1" compatLnSpc="1">
            <a:spAutoFit/>
          </a:bodyPr>
          <a:lstStyle/>
          <a:p>
            <a:pPr algn="ctr" rtl="1">
              <a:defRPr sz="1800" b="0" i="0" u="none" strike="noStrike" kern="0" cap="none" spc="0" baseline="0">
                <a:solidFill>
                  <a:srgbClr val="000000"/>
                </a:solidFill>
                <a:uFillTx/>
              </a:defRPr>
            </a:pPr>
            <a:r>
              <a:rPr lang="ar-SA" dirty="0">
                <a:solidFill>
                  <a:srgbClr val="FFFFFF"/>
                </a:solidFill>
                <a:latin typeface="Arial" pitchFamily="34"/>
              </a:rPr>
              <a:t>1</a:t>
            </a:r>
            <a:r>
              <a:rPr lang="ar-SA" sz="2400" b="1" dirty="0">
                <a:solidFill>
                  <a:srgbClr val="FFFFFF"/>
                </a:solidFill>
                <a:latin typeface="Arial" pitchFamily="34"/>
              </a:rPr>
              <a:t>) نموذج إدارة الموارد البشرية </a:t>
            </a:r>
            <a:r>
              <a:rPr lang="en-US" b="1" dirty="0">
                <a:solidFill>
                  <a:srgbClr val="FFFFFF"/>
                </a:solidFill>
                <a:latin typeface="Arial" pitchFamily="34"/>
              </a:rPr>
              <a:t>Human Resources (</a:t>
            </a:r>
            <a:r>
              <a:rPr lang="en-US" b="1" kern="0" dirty="0">
                <a:solidFill>
                  <a:srgbClr val="FFFFFF"/>
                </a:solidFill>
                <a:latin typeface="Arial" pitchFamily="34"/>
              </a:rPr>
              <a:t>HR) Paradigm </a:t>
            </a:r>
            <a:endParaRPr lang="en-US" dirty="0">
              <a:solidFill>
                <a:srgbClr val="FFFFFF"/>
              </a:solidFill>
              <a:latin typeface="Arial" pitchFamily="34"/>
            </a:endParaRPr>
          </a:p>
        </p:txBody>
      </p:sp>
      <p:grpSp>
        <p:nvGrpSpPr>
          <p:cNvPr id="29" name="Group 28"/>
          <p:cNvGrpSpPr/>
          <p:nvPr/>
        </p:nvGrpSpPr>
        <p:grpSpPr>
          <a:xfrm>
            <a:off x="560832" y="1329864"/>
            <a:ext cx="10987188" cy="5587154"/>
            <a:chOff x="-975360" y="1367311"/>
            <a:chExt cx="10987188" cy="5587154"/>
          </a:xfrm>
        </p:grpSpPr>
        <p:sp>
          <p:nvSpPr>
            <p:cNvPr id="30" name="AutoShape 5"/>
            <p:cNvSpPr/>
            <p:nvPr/>
          </p:nvSpPr>
          <p:spPr>
            <a:xfrm>
              <a:off x="192479" y="2798588"/>
              <a:ext cx="1599746" cy="3386196"/>
            </a:xfrm>
            <a:custGeom>
              <a:avLst/>
              <a:gdLst>
                <a:gd name="f0" fmla="val 21600000"/>
                <a:gd name="f1" fmla="val 10800000"/>
                <a:gd name="f2" fmla="val 5400000"/>
                <a:gd name="f3" fmla="val 180"/>
                <a:gd name="f4" fmla="val w"/>
                <a:gd name="f5" fmla="val h"/>
                <a:gd name="f6" fmla="val ss"/>
                <a:gd name="f7" fmla="val 0"/>
                <a:gd name="f8" fmla="+- 0 0 10800000"/>
                <a:gd name="f9" fmla="val 25000"/>
                <a:gd name="f10" fmla="+- 0 0 -360"/>
                <a:gd name="f11" fmla="abs f4"/>
                <a:gd name="f12" fmla="abs f5"/>
                <a:gd name="f13" fmla="abs f6"/>
                <a:gd name="f14" fmla="*/ f10 f1 1"/>
                <a:gd name="f15" fmla="?: f11 f4 1"/>
                <a:gd name="f16" fmla="?: f12 f5 1"/>
                <a:gd name="f17" fmla="?: f13 f6 1"/>
                <a:gd name="f18" fmla="*/ f14 1 f3"/>
                <a:gd name="f19" fmla="*/ f15 1 21600"/>
                <a:gd name="f20" fmla="*/ f16 1 21600"/>
                <a:gd name="f21" fmla="*/ 21600 f15 1"/>
                <a:gd name="f22" fmla="*/ 21600 f16 1"/>
                <a:gd name="f23" fmla="+- f18 0 f2"/>
                <a:gd name="f24" fmla="min f20 f19"/>
                <a:gd name="f25" fmla="*/ f21 1 f17"/>
                <a:gd name="f26" fmla="*/ f22 1 f17"/>
                <a:gd name="f27" fmla="val f25"/>
                <a:gd name="f28" fmla="val f26"/>
                <a:gd name="f29" fmla="*/ f7 f24 1"/>
                <a:gd name="f30" fmla="+- f28 0 f7"/>
                <a:gd name="f31" fmla="+- f27 0 f7"/>
                <a:gd name="f32" fmla="*/ f27 f24 1"/>
                <a:gd name="f33" fmla="*/ f31 1 2"/>
                <a:gd name="f34" fmla="min f31 f30"/>
                <a:gd name="f35" fmla="+- f7 f33 0"/>
                <a:gd name="f36" fmla="*/ f34 f9 1"/>
                <a:gd name="f37" fmla="*/ f33 f24 1"/>
                <a:gd name="f38" fmla="*/ f36 1 200000"/>
                <a:gd name="f39" fmla="*/ f35 f24 1"/>
                <a:gd name="f40" fmla="+- f38 f38 0"/>
                <a:gd name="f41" fmla="+- f28 0 f38"/>
                <a:gd name="f42" fmla="*/ f38 f24 1"/>
                <a:gd name="f43" fmla="*/ f40 f24 1"/>
                <a:gd name="f44" fmla="*/ f41 f24 1"/>
              </a:gdLst>
              <a:ahLst/>
              <a:cxnLst>
                <a:cxn ang="3cd4">
                  <a:pos x="hc" y="t"/>
                </a:cxn>
                <a:cxn ang="0">
                  <a:pos x="r" y="vc"/>
                </a:cxn>
                <a:cxn ang="cd4">
                  <a:pos x="hc" y="b"/>
                </a:cxn>
                <a:cxn ang="cd2">
                  <a:pos x="l" y="vc"/>
                </a:cxn>
                <a:cxn ang="f23">
                  <a:pos x="f39" y="f43"/>
                </a:cxn>
              </a:cxnLst>
              <a:rect l="f29" t="f43" r="f32" b="f44"/>
              <a:pathLst>
                <a:path stroke="0">
                  <a:moveTo>
                    <a:pt x="f29" y="f42"/>
                  </a:moveTo>
                  <a:arcTo wR="f37" hR="f42" stAng="f1" swAng="f8"/>
                  <a:lnTo>
                    <a:pt x="f32" y="f44"/>
                  </a:lnTo>
                  <a:arcTo wR="f37" hR="f42" stAng="f7" swAng="f1"/>
                  <a:close/>
                </a:path>
                <a:path stroke="0">
                  <a:moveTo>
                    <a:pt x="f29" y="f42"/>
                  </a:moveTo>
                  <a:arcTo wR="f37" hR="f42" stAng="f1" swAng="f0"/>
                  <a:close/>
                </a:path>
                <a:path fill="none">
                  <a:moveTo>
                    <a:pt x="f32" y="f42"/>
                  </a:moveTo>
                  <a:arcTo wR="f37" hR="f42" stAng="f7" swAng="f0"/>
                  <a:lnTo>
                    <a:pt x="f32" y="f44"/>
                  </a:lnTo>
                  <a:arcTo wR="f37" hR="f42" stAng="f7" swAng="f1"/>
                  <a:lnTo>
                    <a:pt x="f29" y="f42"/>
                  </a:lnTo>
                </a:path>
              </a:pathLst>
            </a:custGeom>
            <a:solidFill>
              <a:schemeClr val="accent2">
                <a:lumMod val="75000"/>
              </a:schemeClr>
            </a:solidFill>
            <a:ln w="57150" cap="flat">
              <a:solidFill>
                <a:srgbClr val="FFFFFF"/>
              </a:solidFill>
              <a:prstDash val="solid"/>
              <a:miter/>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32" name="Text Box 8"/>
            <p:cNvSpPr txBox="1"/>
            <p:nvPr/>
          </p:nvSpPr>
          <p:spPr>
            <a:xfrm>
              <a:off x="4597255" y="3925308"/>
              <a:ext cx="313182" cy="376074"/>
            </a:xfrm>
            <a:prstGeom prst="rect">
              <a:avLst/>
            </a:prstGeom>
            <a:noFill/>
            <a:ln cap="flat">
              <a:noFill/>
            </a:ln>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r>
                <a:rPr lang="en-US" b="1">
                  <a:solidFill>
                    <a:srgbClr val="FFFFFF"/>
                  </a:solidFill>
                  <a:latin typeface="Arial" pitchFamily="34"/>
                </a:rPr>
                <a:t>  </a:t>
              </a:r>
            </a:p>
          </p:txBody>
        </p:sp>
        <p:sp>
          <p:nvSpPr>
            <p:cNvPr id="34" name="AutoShape 11"/>
            <p:cNvSpPr/>
            <p:nvPr/>
          </p:nvSpPr>
          <p:spPr>
            <a:xfrm>
              <a:off x="5915018" y="2726539"/>
              <a:ext cx="2186604" cy="378486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1">
                <a:lumMod val="75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vert="horz" wrap="none" lIns="91440" tIns="45720" rIns="91440" bIns="45720" anchor="ctr" anchorCtr="1" compatLnSpc="1">
              <a:noAutofit/>
            </a:bodyPr>
            <a:lstStyle/>
            <a:p>
              <a:pPr algn="ctr" hangingPunct="0">
                <a:defRPr sz="1800" b="0" i="0" u="none" strike="noStrike" kern="0" cap="none" spc="0" baseline="0">
                  <a:solidFill>
                    <a:srgbClr val="000000"/>
                  </a:solidFill>
                  <a:uFillTx/>
                </a:defRPr>
              </a:pPr>
              <a:endParaRPr lang="en-US">
                <a:solidFill>
                  <a:srgbClr val="18418C"/>
                </a:solidFill>
                <a:latin typeface="Verdana" pitchFamily="34"/>
              </a:endParaRPr>
            </a:p>
          </p:txBody>
        </p:sp>
        <p:sp>
          <p:nvSpPr>
            <p:cNvPr id="35" name="Text Box 12"/>
            <p:cNvSpPr txBox="1"/>
            <p:nvPr/>
          </p:nvSpPr>
          <p:spPr>
            <a:xfrm>
              <a:off x="5894526" y="2707148"/>
              <a:ext cx="2066849" cy="4247317"/>
            </a:xfrm>
            <a:prstGeom prst="rect">
              <a:avLst/>
            </a:prstGeom>
            <a:noFill/>
            <a:ln cap="flat">
              <a:noFill/>
            </a:ln>
          </p:spPr>
          <p:txBody>
            <a:bodyPr vert="horz" wrap="square" lIns="91440" tIns="45720" rIns="91440" bIns="45720" anchor="t" anchorCtr="0" compatLnSpc="1">
              <a:spAutoFit/>
            </a:bodyPr>
            <a:lstStyle/>
            <a:p>
              <a:pPr marL="285750" indent="-285750" algn="r" rtl="1">
                <a:buSzPct val="100000"/>
                <a:buFont typeface="Arial" pitchFamily="34"/>
                <a:buChar char="•"/>
                <a:defRPr sz="1800" b="0" i="0" u="none" strike="noStrike" kern="0" cap="none" spc="0" baseline="0">
                  <a:solidFill>
                    <a:srgbClr val="000000"/>
                  </a:solidFill>
                  <a:uFillTx/>
                </a:defRPr>
              </a:pPr>
              <a:r>
                <a:rPr lang="ar-DZ" b="1" dirty="0" smtClean="0">
                  <a:solidFill>
                    <a:srgbClr val="C00000"/>
                  </a:solidFill>
                  <a:latin typeface="Traditional Arabic" pitchFamily="18" charset="-78"/>
                  <a:cs typeface="Traditional Arabic" pitchFamily="18" charset="-78"/>
                </a:rPr>
                <a:t>مجالات النشاط</a:t>
              </a:r>
            </a:p>
            <a:p>
              <a:pPr marL="285750" indent="-285750" algn="r" rtl="1">
                <a:buSzPct val="100000"/>
                <a:buFont typeface="Arial" pitchFamily="34"/>
                <a:buChar char="•"/>
                <a:defRPr sz="1800" b="0" i="0" u="none" strike="noStrike" kern="0" cap="none" spc="0" baseline="0">
                  <a:solidFill>
                    <a:srgbClr val="000000"/>
                  </a:solidFill>
                  <a:uFillTx/>
                </a:defRPr>
              </a:pPr>
              <a:r>
                <a:rPr lang="ar-DZ" b="1" dirty="0" smtClean="0">
                  <a:solidFill>
                    <a:schemeClr val="tx1">
                      <a:lumMod val="95000"/>
                      <a:lumOff val="5000"/>
                    </a:schemeClr>
                  </a:solidFill>
                  <a:latin typeface="Traditional Arabic" pitchFamily="18" charset="-78"/>
                  <a:cs typeface="Traditional Arabic" pitchFamily="18" charset="-78"/>
                </a:rPr>
                <a:t>انظمة إدارة الموارد البشرية(التوظيف, التدريب....</a:t>
              </a:r>
            </a:p>
            <a:p>
              <a:pPr marL="285750" indent="-285750" algn="r" rtl="1">
                <a:buSzPct val="100000"/>
                <a:buFont typeface="Arial" pitchFamily="34"/>
                <a:buChar char="•"/>
                <a:defRPr sz="1800" b="0" i="0" u="none" strike="noStrike" kern="0" cap="none" spc="0" baseline="0">
                  <a:solidFill>
                    <a:srgbClr val="000000"/>
                  </a:solidFill>
                  <a:uFillTx/>
                </a:defRPr>
              </a:pPr>
              <a:r>
                <a:rPr lang="ar-DZ" b="1" dirty="0" smtClean="0">
                  <a:solidFill>
                    <a:schemeClr val="tx1">
                      <a:lumMod val="95000"/>
                      <a:lumOff val="5000"/>
                    </a:schemeClr>
                  </a:solidFill>
                  <a:latin typeface="Traditional Arabic" pitchFamily="18" charset="-78"/>
                  <a:cs typeface="Traditional Arabic" pitchFamily="18" charset="-78"/>
                </a:rPr>
                <a:t>برامج التعليم</a:t>
              </a:r>
            </a:p>
            <a:p>
              <a:pPr marL="285750" indent="-285750" algn="r" rtl="1">
                <a:buSzPct val="100000"/>
                <a:buFont typeface="Arial" pitchFamily="34"/>
                <a:buChar char="•"/>
                <a:defRPr sz="1800" b="0" i="0" u="none" strike="noStrike" kern="0" cap="none" spc="0" baseline="0">
                  <a:solidFill>
                    <a:srgbClr val="000000"/>
                  </a:solidFill>
                  <a:uFillTx/>
                </a:defRPr>
              </a:pPr>
              <a:r>
                <a:rPr lang="ar-DZ" b="1" dirty="0" smtClean="0">
                  <a:solidFill>
                    <a:schemeClr val="tx1">
                      <a:lumMod val="95000"/>
                      <a:lumOff val="5000"/>
                    </a:schemeClr>
                  </a:solidFill>
                  <a:latin typeface="Traditional Arabic" pitchFamily="18" charset="-78"/>
                  <a:cs typeface="Traditional Arabic" pitchFamily="18" charset="-78"/>
                </a:rPr>
                <a:t>اشراك المرأة</a:t>
              </a:r>
            </a:p>
            <a:p>
              <a:pPr marL="285750" indent="-285750" algn="r" rtl="1">
                <a:buSzPct val="100000"/>
                <a:buFont typeface="Arial" pitchFamily="34"/>
                <a:buChar char="•"/>
                <a:defRPr sz="1800" b="0" i="0" u="none" strike="noStrike" kern="0" cap="none" spc="0" baseline="0">
                  <a:solidFill>
                    <a:srgbClr val="000000"/>
                  </a:solidFill>
                  <a:uFillTx/>
                </a:defRPr>
              </a:pPr>
              <a:r>
                <a:rPr lang="ar-DZ" b="1" dirty="0" smtClean="0">
                  <a:solidFill>
                    <a:schemeClr val="tx1">
                      <a:lumMod val="95000"/>
                      <a:lumOff val="5000"/>
                    </a:schemeClr>
                  </a:solidFill>
                  <a:latin typeface="Traditional Arabic" pitchFamily="18" charset="-78"/>
                  <a:cs typeface="Traditional Arabic" pitchFamily="18" charset="-78"/>
                </a:rPr>
                <a:t>ترويج المعرفة وقبول الاخذ بالرفض</a:t>
              </a:r>
            </a:p>
            <a:p>
              <a:pPr marL="285750" indent="-285750" algn="r" rtl="1">
                <a:buSzPct val="100000"/>
                <a:buFont typeface="Arial" pitchFamily="34"/>
                <a:buChar char="•"/>
                <a:defRPr sz="1800" b="0" i="0" u="none" strike="noStrike" kern="0" cap="none" spc="0" baseline="0">
                  <a:solidFill>
                    <a:srgbClr val="000000"/>
                  </a:solidFill>
                  <a:uFillTx/>
                </a:defRPr>
              </a:pPr>
              <a:r>
                <a:rPr lang="ar-DZ" b="1" dirty="0" smtClean="0">
                  <a:solidFill>
                    <a:schemeClr val="tx1">
                      <a:lumMod val="95000"/>
                      <a:lumOff val="5000"/>
                    </a:schemeClr>
                  </a:solidFill>
                  <a:latin typeface="Traditional Arabic" pitchFamily="18" charset="-78"/>
                  <a:cs typeface="Traditional Arabic" pitchFamily="18" charset="-78"/>
                </a:rPr>
                <a:t>عدم التجانس عدم الاتصال</a:t>
              </a:r>
            </a:p>
            <a:p>
              <a:pPr marL="285750" indent="-285750" algn="r" rtl="1">
                <a:buSzPct val="100000"/>
                <a:buFont typeface="Arial" pitchFamily="34"/>
                <a:buChar char="•"/>
                <a:defRPr sz="1800" b="0" i="0" u="none" strike="noStrike" kern="0" cap="none" spc="0" baseline="0">
                  <a:solidFill>
                    <a:srgbClr val="000000"/>
                  </a:solidFill>
                  <a:uFillTx/>
                </a:defRPr>
              </a:pPr>
              <a:r>
                <a:rPr lang="ar-DZ" b="1" dirty="0" smtClean="0">
                  <a:solidFill>
                    <a:schemeClr val="tx1">
                      <a:lumMod val="95000"/>
                      <a:lumOff val="5000"/>
                    </a:schemeClr>
                  </a:solidFill>
                  <a:latin typeface="Traditional Arabic" pitchFamily="18" charset="-78"/>
                  <a:cs typeface="Traditional Arabic" pitchFamily="18" charset="-78"/>
                </a:rPr>
                <a:t>الصراع التأثير على المجموعة يؤدى الى التميز </a:t>
              </a:r>
            </a:p>
            <a:p>
              <a:pPr marL="285750" indent="-285750" algn="r" rtl="1">
                <a:buSzPct val="100000"/>
                <a:buFont typeface="Arial" pitchFamily="34"/>
                <a:buChar char="•"/>
                <a:defRPr sz="1800" b="0" i="0" u="none" strike="noStrike" kern="0" cap="none" spc="0" baseline="0">
                  <a:solidFill>
                    <a:srgbClr val="000000"/>
                  </a:solidFill>
                  <a:uFillTx/>
                </a:defRPr>
              </a:pPr>
              <a:endParaRPr lang="ar-SA" b="1" dirty="0">
                <a:solidFill>
                  <a:schemeClr val="accent2">
                    <a:lumMod val="50000"/>
                  </a:schemeClr>
                </a:solidFill>
                <a:latin typeface="Arial" pitchFamily="34"/>
              </a:endParaRPr>
            </a:p>
            <a:p>
              <a:pPr marL="742950" lvl="1" indent="-285750" algn="r" rtl="1">
                <a:buSzPct val="100000"/>
                <a:buFont typeface="Arial" pitchFamily="34"/>
                <a:buChar char="•"/>
                <a:defRPr sz="1800" b="0" i="0" u="none" strike="noStrike" kern="0" cap="none" spc="0" baseline="0">
                  <a:solidFill>
                    <a:srgbClr val="000000"/>
                  </a:solidFill>
                  <a:uFillTx/>
                </a:defRPr>
              </a:pPr>
              <a:endParaRPr lang="en-US" dirty="0">
                <a:solidFill>
                  <a:srgbClr val="18418C"/>
                </a:solidFill>
                <a:latin typeface="Arial" pitchFamily="34"/>
              </a:endParaRPr>
            </a:p>
          </p:txBody>
        </p:sp>
        <p:sp>
          <p:nvSpPr>
            <p:cNvPr id="36" name="AutoShape 13"/>
            <p:cNvSpPr/>
            <p:nvPr/>
          </p:nvSpPr>
          <p:spPr>
            <a:xfrm>
              <a:off x="8193024" y="2743135"/>
              <a:ext cx="1818804" cy="371949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1">
                <a:lumMod val="75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vert="horz" wrap="none" lIns="91440" tIns="45720" rIns="91440" bIns="45720" anchor="ctr" anchorCtr="1" compatLnSpc="1">
              <a:noAutofit/>
            </a:bodyPr>
            <a:lstStyle/>
            <a:p>
              <a:pPr algn="ctr" hangingPunct="0">
                <a:defRPr sz="1800" b="0" i="0" u="none" strike="noStrike" kern="0" cap="none" spc="0" baseline="0">
                  <a:solidFill>
                    <a:srgbClr val="000000"/>
                  </a:solidFill>
                  <a:uFillTx/>
                </a:defRPr>
              </a:pPr>
              <a:endParaRPr lang="en-US">
                <a:solidFill>
                  <a:srgbClr val="18418C"/>
                </a:solidFill>
                <a:latin typeface="Verdana" pitchFamily="34"/>
              </a:endParaRPr>
            </a:p>
          </p:txBody>
        </p:sp>
        <p:sp>
          <p:nvSpPr>
            <p:cNvPr id="37" name="Text Box 14"/>
            <p:cNvSpPr txBox="1"/>
            <p:nvPr/>
          </p:nvSpPr>
          <p:spPr>
            <a:xfrm>
              <a:off x="8449056" y="3090809"/>
              <a:ext cx="1371568" cy="2585323"/>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ar-DZ" b="1" dirty="0" smtClean="0">
                  <a:solidFill>
                    <a:srgbClr val="C00000"/>
                  </a:solidFill>
                  <a:latin typeface="Traditional Arabic" pitchFamily="18" charset="-78"/>
                  <a:cs typeface="Traditional Arabic" pitchFamily="18" charset="-78"/>
                </a:rPr>
                <a:t>أنواع المنظمات</a:t>
              </a:r>
              <a:endParaRPr lang="ar-SA" b="1" dirty="0">
                <a:solidFill>
                  <a:srgbClr val="C00000"/>
                </a:solidFill>
                <a:latin typeface="Traditional Arabic" pitchFamily="18" charset="-78"/>
                <a:cs typeface="Traditional Arabic" pitchFamily="18" charset="-78"/>
              </a:endParaRPr>
            </a:p>
            <a:p>
              <a:pPr algn="ctr">
                <a:defRPr sz="1800" b="0" i="0" u="none" strike="noStrike" kern="0" cap="none" spc="0" baseline="0">
                  <a:solidFill>
                    <a:srgbClr val="000000"/>
                  </a:solidFill>
                  <a:uFillTx/>
                </a:defRPr>
              </a:pPr>
              <a:r>
                <a:rPr lang="ar-SA" b="1" dirty="0">
                  <a:solidFill>
                    <a:srgbClr val="0C2046"/>
                  </a:solidFill>
                  <a:latin typeface="Traditional Arabic" pitchFamily="18" charset="-78"/>
                  <a:cs typeface="Traditional Arabic" pitchFamily="18" charset="-78"/>
                </a:rPr>
                <a:t> </a:t>
              </a:r>
              <a:endParaRPr lang="en-US" b="1" dirty="0">
                <a:solidFill>
                  <a:srgbClr val="0C2046"/>
                </a:solidFill>
                <a:latin typeface="Traditional Arabic" pitchFamily="18" charset="-78"/>
                <a:cs typeface="Traditional Arabic" pitchFamily="18" charset="-78"/>
              </a:endParaRPr>
            </a:p>
            <a:p>
              <a:pPr marL="285750" indent="-285750" algn="r" rtl="1">
                <a:buSzPct val="100000"/>
                <a:buFont typeface="Arial" pitchFamily="34"/>
                <a:buChar char="•"/>
                <a:defRPr sz="1800" b="0" i="0" u="none" strike="noStrike" kern="0" cap="none" spc="0" baseline="0">
                  <a:solidFill>
                    <a:srgbClr val="000000"/>
                  </a:solidFill>
                  <a:uFillTx/>
                </a:defRPr>
              </a:pPr>
              <a:r>
                <a:rPr lang="ar-DZ" b="1" kern="0" dirty="0" smtClean="0">
                  <a:latin typeface="Traditional Arabic" pitchFamily="18" charset="-78"/>
                  <a:cs typeface="Traditional Arabic" pitchFamily="18" charset="-78"/>
                </a:rPr>
                <a:t>منظمات احادية الثقافة</a:t>
              </a:r>
            </a:p>
            <a:p>
              <a:pPr marL="285750" indent="-285750" algn="r" rtl="1">
                <a:buSzPct val="100000"/>
                <a:buFont typeface="Arial" pitchFamily="34"/>
                <a:buChar char="•"/>
                <a:defRPr sz="1800" b="0" i="0" u="none" strike="noStrike" kern="0" cap="none" spc="0" baseline="0">
                  <a:solidFill>
                    <a:srgbClr val="000000"/>
                  </a:solidFill>
                  <a:uFillTx/>
                </a:defRPr>
              </a:pPr>
              <a:r>
                <a:rPr lang="ar-DZ" b="1" kern="0" dirty="0" smtClean="0">
                  <a:latin typeface="Traditional Arabic" pitchFamily="18" charset="-78"/>
                  <a:cs typeface="Traditional Arabic" pitchFamily="18" charset="-78"/>
                </a:rPr>
                <a:t>المنظمات المتعددة الثقافات</a:t>
              </a:r>
            </a:p>
            <a:p>
              <a:pPr marL="285750" indent="-285750" algn="r" rtl="1">
                <a:buSzPct val="100000"/>
                <a:buFont typeface="Arial" pitchFamily="34"/>
                <a:buChar char="•"/>
                <a:defRPr sz="1800" b="0" i="0" u="none" strike="noStrike" kern="0" cap="none" spc="0" baseline="0">
                  <a:solidFill>
                    <a:srgbClr val="000000"/>
                  </a:solidFill>
                  <a:uFillTx/>
                </a:defRPr>
              </a:pPr>
              <a:r>
                <a:rPr lang="ar-DZ" b="1" kern="0" dirty="0" smtClean="0">
                  <a:latin typeface="Traditional Arabic" pitchFamily="18" charset="-78"/>
                  <a:cs typeface="Traditional Arabic" pitchFamily="18" charset="-78"/>
                </a:rPr>
                <a:t>المنظمات التعددية</a:t>
              </a:r>
              <a:endParaRPr lang="en-US" b="1" kern="0" dirty="0">
                <a:latin typeface="Traditional Arabic" pitchFamily="18" charset="-78"/>
                <a:cs typeface="Traditional Arabic" pitchFamily="18" charset="-78"/>
              </a:endParaRPr>
            </a:p>
          </p:txBody>
        </p:sp>
        <p:sp>
          <p:nvSpPr>
            <p:cNvPr id="38" name="AutoShape 16"/>
            <p:cNvSpPr/>
            <p:nvPr/>
          </p:nvSpPr>
          <p:spPr>
            <a:xfrm>
              <a:off x="-975360" y="1367311"/>
              <a:ext cx="9816757" cy="999283"/>
            </a:xfrm>
            <a:custGeom>
              <a:avLst/>
              <a:gdLst>
                <a:gd name="f0" fmla="val 21600000"/>
                <a:gd name="f1" fmla="val 10800000"/>
                <a:gd name="f2" fmla="val 5400000"/>
                <a:gd name="f3" fmla="val 180"/>
                <a:gd name="f4" fmla="val w"/>
                <a:gd name="f5" fmla="val h"/>
                <a:gd name="f6" fmla="val ss"/>
                <a:gd name="f7" fmla="val 0"/>
                <a:gd name="f8" fmla="+- 0 0 10800000"/>
                <a:gd name="f9" fmla="val 27866"/>
                <a:gd name="f10" fmla="+- 0 0 -360"/>
                <a:gd name="f11" fmla="abs f4"/>
                <a:gd name="f12" fmla="abs f5"/>
                <a:gd name="f13" fmla="abs f6"/>
                <a:gd name="f14" fmla="*/ f10 f1 1"/>
                <a:gd name="f15" fmla="?: f11 f4 1"/>
                <a:gd name="f16" fmla="?: f12 f5 1"/>
                <a:gd name="f17" fmla="?: f13 f6 1"/>
                <a:gd name="f18" fmla="*/ f14 1 f3"/>
                <a:gd name="f19" fmla="*/ f15 1 21600"/>
                <a:gd name="f20" fmla="*/ f16 1 21600"/>
                <a:gd name="f21" fmla="*/ 21600 f15 1"/>
                <a:gd name="f22" fmla="*/ 21600 f16 1"/>
                <a:gd name="f23" fmla="+- f18 0 f2"/>
                <a:gd name="f24" fmla="min f20 f19"/>
                <a:gd name="f25" fmla="*/ f21 1 f17"/>
                <a:gd name="f26" fmla="*/ f22 1 f17"/>
                <a:gd name="f27" fmla="val f25"/>
                <a:gd name="f28" fmla="val f26"/>
                <a:gd name="f29" fmla="*/ f7 f24 1"/>
                <a:gd name="f30" fmla="+- f28 0 f7"/>
                <a:gd name="f31" fmla="+- f27 0 f7"/>
                <a:gd name="f32" fmla="*/ f27 f24 1"/>
                <a:gd name="f33" fmla="*/ f31 1 2"/>
                <a:gd name="f34" fmla="min f31 f30"/>
                <a:gd name="f35" fmla="+- f7 f33 0"/>
                <a:gd name="f36" fmla="*/ f34 f9 1"/>
                <a:gd name="f37" fmla="*/ f33 f24 1"/>
                <a:gd name="f38" fmla="*/ f36 1 200000"/>
                <a:gd name="f39" fmla="*/ f35 f24 1"/>
                <a:gd name="f40" fmla="+- f38 f38 0"/>
                <a:gd name="f41" fmla="+- f28 0 f38"/>
                <a:gd name="f42" fmla="*/ f38 f24 1"/>
                <a:gd name="f43" fmla="*/ f40 f24 1"/>
                <a:gd name="f44" fmla="*/ f41 f24 1"/>
              </a:gdLst>
              <a:ahLst/>
              <a:cxnLst>
                <a:cxn ang="3cd4">
                  <a:pos x="hc" y="t"/>
                </a:cxn>
                <a:cxn ang="0">
                  <a:pos x="r" y="vc"/>
                </a:cxn>
                <a:cxn ang="cd4">
                  <a:pos x="hc" y="b"/>
                </a:cxn>
                <a:cxn ang="cd2">
                  <a:pos x="l" y="vc"/>
                </a:cxn>
                <a:cxn ang="f23">
                  <a:pos x="f39" y="f43"/>
                </a:cxn>
              </a:cxnLst>
              <a:rect l="f29" t="f43" r="f32" b="f44"/>
              <a:pathLst>
                <a:path stroke="0">
                  <a:moveTo>
                    <a:pt x="f29" y="f42"/>
                  </a:moveTo>
                  <a:arcTo wR="f37" hR="f42" stAng="f1" swAng="f8"/>
                  <a:lnTo>
                    <a:pt x="f32" y="f44"/>
                  </a:lnTo>
                  <a:arcTo wR="f37" hR="f42" stAng="f7" swAng="f1"/>
                  <a:close/>
                </a:path>
                <a:path stroke="0">
                  <a:moveTo>
                    <a:pt x="f29" y="f42"/>
                  </a:moveTo>
                  <a:arcTo wR="f37" hR="f42" stAng="f1" swAng="f0"/>
                  <a:close/>
                </a:path>
                <a:path fill="none">
                  <a:moveTo>
                    <a:pt x="f32" y="f42"/>
                  </a:moveTo>
                  <a:arcTo wR="f37" hR="f42" stAng="f7" swAng="f0"/>
                  <a:lnTo>
                    <a:pt x="f32" y="f44"/>
                  </a:lnTo>
                  <a:arcTo wR="f37" hR="f42" stAng="f7" swAng="f1"/>
                  <a:lnTo>
                    <a:pt x="f29" y="f42"/>
                  </a:lnTo>
                </a:path>
              </a:pathLst>
            </a:custGeom>
            <a:solidFill>
              <a:schemeClr val="accent5">
                <a:lumMod val="75000"/>
              </a:schemeClr>
            </a:solidFill>
            <a:ln cap="flat">
              <a:noFill/>
              <a:prstDash val="solid"/>
            </a:ln>
            <a:effectLst>
              <a:outerShdw blurRad="50800" dist="38100" dir="5400000" algn="t" rotWithShape="0">
                <a:prstClr val="black">
                  <a:alpha val="40000"/>
                </a:prstClr>
              </a:outerShdw>
            </a:effectLst>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39" name="Text Box 18"/>
            <p:cNvSpPr txBox="1"/>
            <p:nvPr/>
          </p:nvSpPr>
          <p:spPr>
            <a:xfrm>
              <a:off x="4635864" y="2086377"/>
              <a:ext cx="184730" cy="369332"/>
            </a:xfrm>
            <a:prstGeom prst="rect">
              <a:avLst/>
            </a:prstGeom>
            <a:noFill/>
            <a:ln cap="flat">
              <a:noFill/>
            </a:ln>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endParaRPr lang="en-US" b="1">
                <a:solidFill>
                  <a:srgbClr val="FFFFFF"/>
                </a:solidFill>
                <a:latin typeface="Arial" pitchFamily="34"/>
              </a:endParaRPr>
            </a:p>
          </p:txBody>
        </p:sp>
        <p:sp>
          <p:nvSpPr>
            <p:cNvPr id="40" name="Text Box 20"/>
            <p:cNvSpPr txBox="1"/>
            <p:nvPr/>
          </p:nvSpPr>
          <p:spPr>
            <a:xfrm>
              <a:off x="4398647" y="5696693"/>
              <a:ext cx="659155" cy="369332"/>
            </a:xfrm>
            <a:prstGeom prst="rect">
              <a:avLst/>
            </a:prstGeom>
            <a:noFill/>
            <a:ln cap="flat">
              <a:noFill/>
            </a:ln>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r>
                <a:rPr lang="en-US" b="1">
                  <a:solidFill>
                    <a:srgbClr val="FFFFFF"/>
                  </a:solidFill>
                  <a:latin typeface="Arial" pitchFamily="34"/>
                </a:rPr>
                <a:t>Text</a:t>
              </a:r>
            </a:p>
          </p:txBody>
        </p:sp>
      </p:grpSp>
      <p:sp>
        <p:nvSpPr>
          <p:cNvPr id="42" name="TextBox 22"/>
          <p:cNvSpPr txBox="1"/>
          <p:nvPr/>
        </p:nvSpPr>
        <p:spPr>
          <a:xfrm>
            <a:off x="1899177" y="3347215"/>
            <a:ext cx="1429239" cy="2862322"/>
          </a:xfrm>
          <a:prstGeom prst="rect">
            <a:avLst/>
          </a:prstGeom>
          <a:noFill/>
          <a:ln cap="flat">
            <a:noFill/>
          </a:ln>
        </p:spPr>
        <p:txBody>
          <a:bodyPr vert="horz" wrap="square" lIns="91440" tIns="45720" rIns="91440" bIns="45720" anchor="t" anchorCtr="0" compatLnSpc="1">
            <a:spAutoFit/>
          </a:bodyPr>
          <a:lstStyle/>
          <a:p>
            <a:pPr marL="342900" indent="-342900" algn="r" rtl="1">
              <a:buSzPct val="100000"/>
              <a:buFont typeface="Arial" pitchFamily="34"/>
              <a:buChar char="•"/>
              <a:defRPr sz="1800" b="0" i="0" u="none" strike="noStrike" kern="0" cap="none" spc="0" baseline="0">
                <a:solidFill>
                  <a:srgbClr val="000000"/>
                </a:solidFill>
                <a:uFillTx/>
              </a:defRPr>
            </a:pPr>
            <a:r>
              <a:rPr lang="ar-SA" sz="2000" b="1" dirty="0">
                <a:solidFill>
                  <a:schemeClr val="tx1">
                    <a:lumMod val="95000"/>
                    <a:lumOff val="5000"/>
                  </a:schemeClr>
                </a:solidFill>
                <a:latin typeface="Traditional Arabic" pitchFamily="18" charset="-78"/>
                <a:cs typeface="Traditional Arabic" pitchFamily="18" charset="-78"/>
              </a:rPr>
              <a:t>القيادة </a:t>
            </a:r>
          </a:p>
          <a:p>
            <a:pPr marL="342900" indent="-342900" algn="r" rtl="1">
              <a:buSzPct val="100000"/>
              <a:buFont typeface="Arial" pitchFamily="34"/>
              <a:buChar char="•"/>
              <a:defRPr sz="1800" b="0" i="0" u="none" strike="noStrike" kern="0" cap="none" spc="0" baseline="0">
                <a:solidFill>
                  <a:srgbClr val="000000"/>
                </a:solidFill>
                <a:uFillTx/>
              </a:defRPr>
            </a:pPr>
            <a:r>
              <a:rPr lang="ar-SA" sz="2000" b="1" dirty="0">
                <a:solidFill>
                  <a:schemeClr val="tx1">
                    <a:lumMod val="95000"/>
                    <a:lumOff val="5000"/>
                  </a:schemeClr>
                </a:solidFill>
                <a:latin typeface="Traditional Arabic" pitchFamily="18" charset="-78"/>
                <a:cs typeface="Traditional Arabic" pitchFamily="18" charset="-78"/>
              </a:rPr>
              <a:t>البحث والقياس </a:t>
            </a:r>
          </a:p>
          <a:p>
            <a:pPr marL="342900" indent="-342900" algn="r" rtl="1">
              <a:buSzPct val="100000"/>
              <a:buFont typeface="Arial" pitchFamily="34"/>
              <a:buChar char="•"/>
              <a:defRPr sz="1800" b="0" i="0" u="none" strike="noStrike" kern="0" cap="none" spc="0" baseline="0">
                <a:solidFill>
                  <a:srgbClr val="000000"/>
                </a:solidFill>
                <a:uFillTx/>
              </a:defRPr>
            </a:pPr>
            <a:r>
              <a:rPr lang="ar-SA" sz="2000" b="1" dirty="0">
                <a:solidFill>
                  <a:schemeClr val="tx1">
                    <a:lumMod val="95000"/>
                    <a:lumOff val="5000"/>
                  </a:schemeClr>
                </a:solidFill>
                <a:latin typeface="Traditional Arabic" pitchFamily="18" charset="-78"/>
                <a:cs typeface="Traditional Arabic" pitchFamily="18" charset="-78"/>
              </a:rPr>
              <a:t>التعليم والتدريب</a:t>
            </a:r>
          </a:p>
          <a:p>
            <a:pPr marL="342900" indent="-342900" algn="r" rtl="1">
              <a:buSzPct val="100000"/>
              <a:buFont typeface="Arial" pitchFamily="34"/>
              <a:buChar char="•"/>
              <a:defRPr sz="1800" b="0" i="0" u="none" strike="noStrike" kern="0" cap="none" spc="0" baseline="0">
                <a:solidFill>
                  <a:srgbClr val="000000"/>
                </a:solidFill>
                <a:uFillTx/>
              </a:defRPr>
            </a:pPr>
            <a:r>
              <a:rPr lang="ar-SA" sz="2000" b="1" dirty="0">
                <a:solidFill>
                  <a:schemeClr val="tx1">
                    <a:lumMod val="95000"/>
                    <a:lumOff val="5000"/>
                  </a:schemeClr>
                </a:solidFill>
                <a:latin typeface="Traditional Arabic" pitchFamily="18" charset="-78"/>
                <a:cs typeface="Traditional Arabic" pitchFamily="18" charset="-78"/>
              </a:rPr>
              <a:t>مواءمة أنظمة الإدارة </a:t>
            </a:r>
            <a:endParaRPr lang="ar-DZ" sz="2000" b="1" dirty="0" smtClean="0">
              <a:solidFill>
                <a:schemeClr val="tx1">
                  <a:lumMod val="95000"/>
                  <a:lumOff val="5000"/>
                </a:schemeClr>
              </a:solidFill>
              <a:latin typeface="Traditional Arabic" pitchFamily="18" charset="-78"/>
              <a:cs typeface="Traditional Arabic" pitchFamily="18" charset="-78"/>
            </a:endParaRPr>
          </a:p>
          <a:p>
            <a:pPr marL="342900" indent="-342900" algn="r" rtl="1">
              <a:buSzPct val="100000"/>
              <a:buFont typeface="Arial" pitchFamily="34"/>
              <a:buChar char="•"/>
              <a:defRPr sz="1800" b="0" i="0" u="none" strike="noStrike" kern="0" cap="none" spc="0" baseline="0">
                <a:solidFill>
                  <a:srgbClr val="000000"/>
                </a:solidFill>
                <a:uFillTx/>
              </a:defRPr>
            </a:pPr>
            <a:r>
              <a:rPr lang="ar-DZ" sz="2000" b="1" dirty="0" smtClean="0">
                <a:solidFill>
                  <a:schemeClr val="tx1">
                    <a:lumMod val="95000"/>
                    <a:lumOff val="5000"/>
                  </a:schemeClr>
                </a:solidFill>
                <a:latin typeface="Traditional Arabic" pitchFamily="18" charset="-78"/>
                <a:cs typeface="Traditional Arabic" pitchFamily="18" charset="-78"/>
              </a:rPr>
              <a:t>البحث والقياس</a:t>
            </a:r>
            <a:endParaRPr lang="ar-SA" sz="2000" b="1" dirty="0">
              <a:solidFill>
                <a:schemeClr val="tx1">
                  <a:lumMod val="95000"/>
                  <a:lumOff val="5000"/>
                </a:schemeClr>
              </a:solidFill>
              <a:latin typeface="Traditional Arabic" pitchFamily="18" charset="-78"/>
              <a:cs typeface="Traditional Arabic" pitchFamily="18" charset="-78"/>
            </a:endParaRPr>
          </a:p>
        </p:txBody>
      </p:sp>
      <p:sp>
        <p:nvSpPr>
          <p:cNvPr id="43" name="TextBox 23"/>
          <p:cNvSpPr txBox="1"/>
          <p:nvPr/>
        </p:nvSpPr>
        <p:spPr>
          <a:xfrm>
            <a:off x="1904347" y="2765257"/>
            <a:ext cx="1523683" cy="461665"/>
          </a:xfrm>
          <a:prstGeom prst="rect">
            <a:avLst/>
          </a:prstGeom>
          <a:noFill/>
          <a:ln cap="flat">
            <a:noFill/>
          </a:ln>
        </p:spPr>
        <p:txBody>
          <a:bodyPr vert="horz" wrap="square" lIns="91440" tIns="45720" rIns="91440" bIns="45720" anchor="t" anchorCtr="0" compatLnSpc="1">
            <a:spAutoFit/>
          </a:bodyPr>
          <a:lstStyle/>
          <a:p>
            <a:pPr algn="ctr" rtl="1">
              <a:defRPr sz="1800" b="0" i="0" u="none" strike="noStrike" kern="0" cap="none" spc="0" baseline="0">
                <a:solidFill>
                  <a:srgbClr val="000000"/>
                </a:solidFill>
                <a:uFillTx/>
              </a:defRPr>
            </a:pPr>
            <a:r>
              <a:rPr lang="ar-SA" sz="2400" b="1" dirty="0">
                <a:solidFill>
                  <a:schemeClr val="tx1">
                    <a:lumMod val="95000"/>
                    <a:lumOff val="5000"/>
                  </a:schemeClr>
                </a:solidFill>
                <a:latin typeface="Traditional Arabic" pitchFamily="18" charset="-78"/>
                <a:cs typeface="Traditional Arabic" pitchFamily="18" charset="-78"/>
              </a:rPr>
              <a:t>المنهجية </a:t>
            </a:r>
            <a:endParaRPr lang="en-US" sz="2400" b="1" dirty="0">
              <a:solidFill>
                <a:schemeClr val="tx1">
                  <a:lumMod val="95000"/>
                  <a:lumOff val="5000"/>
                </a:schemeClr>
              </a:solidFill>
              <a:latin typeface="Traditional Arabic" pitchFamily="18" charset="-78"/>
              <a:cs typeface="Traditional Arabic" pitchFamily="18" charset="-78"/>
            </a:endParaRPr>
          </a:p>
        </p:txBody>
      </p:sp>
      <p:sp>
        <p:nvSpPr>
          <p:cNvPr id="44" name="TextBox 22"/>
          <p:cNvSpPr txBox="1"/>
          <p:nvPr/>
        </p:nvSpPr>
        <p:spPr>
          <a:xfrm>
            <a:off x="4711168" y="1920459"/>
            <a:ext cx="2539160" cy="677108"/>
          </a:xfrm>
          <a:prstGeom prst="rect">
            <a:avLst/>
          </a:prstGeom>
          <a:noFill/>
          <a:ln cap="flat">
            <a:noFill/>
          </a:ln>
        </p:spPr>
        <p:txBody>
          <a:bodyPr vert="horz" wrap="square" lIns="91440" tIns="45720" rIns="91440" bIns="45720" anchor="t" anchorCtr="0" compatLnSpc="1">
            <a:spAutoFit/>
          </a:bodyPr>
          <a:lstStyle/>
          <a:p>
            <a:pPr algn="ctr" rtl="1">
              <a:defRPr sz="1800" b="0" i="0" u="none" strike="noStrike" kern="0" cap="none" spc="0" baseline="0">
                <a:solidFill>
                  <a:srgbClr val="000000"/>
                </a:solidFill>
                <a:uFillTx/>
              </a:defRPr>
            </a:pPr>
            <a:r>
              <a:rPr lang="ar-DZ" sz="2000" b="1" dirty="0" smtClean="0">
                <a:solidFill>
                  <a:srgbClr val="FFFFFF"/>
                </a:solidFill>
                <a:latin typeface="Arial" pitchFamily="34"/>
              </a:rPr>
              <a:t>تيلور </a:t>
            </a:r>
            <a:r>
              <a:rPr lang="ar-DZ" sz="2000" b="1" dirty="0" err="1" smtClean="0">
                <a:solidFill>
                  <a:srgbClr val="FFFFFF"/>
                </a:solidFill>
                <a:latin typeface="Arial" pitchFamily="34"/>
              </a:rPr>
              <a:t>كوكس</a:t>
            </a:r>
            <a:endParaRPr lang="ar-SA" sz="2000" b="1" dirty="0">
              <a:solidFill>
                <a:srgbClr val="FFFFFF"/>
              </a:solidFill>
              <a:latin typeface="Arial" pitchFamily="34"/>
            </a:endParaRPr>
          </a:p>
          <a:p>
            <a:pPr algn="r" rtl="1">
              <a:defRPr sz="1800" b="0" i="0" u="none" strike="noStrike" kern="0" cap="none" spc="0" baseline="0">
                <a:solidFill>
                  <a:srgbClr val="000000"/>
                </a:solidFill>
                <a:uFillTx/>
              </a:defRPr>
            </a:pPr>
            <a:endParaRPr lang="ar-SA" dirty="0">
              <a:solidFill>
                <a:srgbClr val="18418C"/>
              </a:solidFill>
              <a:latin typeface="Arial" pitchFamily="34"/>
            </a:endParaRPr>
          </a:p>
        </p:txBody>
      </p:sp>
      <p:sp>
        <p:nvSpPr>
          <p:cNvPr id="45" name="TextBox 1"/>
          <p:cNvSpPr txBox="1"/>
          <p:nvPr/>
        </p:nvSpPr>
        <p:spPr>
          <a:xfrm>
            <a:off x="633984" y="1431822"/>
            <a:ext cx="9502815" cy="461665"/>
          </a:xfrm>
          <a:prstGeom prst="rect">
            <a:avLst/>
          </a:prstGeom>
          <a:noFill/>
          <a:ln cap="flat">
            <a:noFill/>
          </a:ln>
        </p:spPr>
        <p:txBody>
          <a:bodyPr vert="horz" wrap="square" lIns="91440" tIns="45720" rIns="91440" bIns="45720" anchor="t" anchorCtr="0" compatLnSpc="1">
            <a:spAutoFit/>
          </a:bodyPr>
          <a:lstStyle/>
          <a:p>
            <a:pPr algn="ctr" rtl="1">
              <a:defRPr sz="1800" b="0" i="0" u="none" strike="noStrike" kern="0" cap="none" spc="0" baseline="0">
                <a:solidFill>
                  <a:srgbClr val="000000"/>
                </a:solidFill>
                <a:uFillTx/>
              </a:defRPr>
            </a:pPr>
            <a:r>
              <a:rPr lang="ar-SA" sz="2400" b="1" dirty="0" smtClean="0">
                <a:solidFill>
                  <a:srgbClr val="FFFFFF"/>
                </a:solidFill>
                <a:latin typeface="Arial" pitchFamily="34"/>
              </a:rPr>
              <a:t> </a:t>
            </a:r>
            <a:r>
              <a:rPr lang="ar-SA" sz="2400" b="1" dirty="0">
                <a:solidFill>
                  <a:srgbClr val="FFFFFF"/>
                </a:solidFill>
                <a:latin typeface="Arial" pitchFamily="34"/>
              </a:rPr>
              <a:t>نموذج المنظمة متعددة </a:t>
            </a:r>
            <a:r>
              <a:rPr lang="ar-SA" sz="2400" b="1" dirty="0" smtClean="0">
                <a:solidFill>
                  <a:srgbClr val="FFFFFF"/>
                </a:solidFill>
                <a:latin typeface="Arial" pitchFamily="34"/>
              </a:rPr>
              <a:t>الثقافات</a:t>
            </a:r>
            <a:r>
              <a:rPr lang="ar-DZ" sz="2400" b="1" dirty="0" smtClean="0">
                <a:solidFill>
                  <a:srgbClr val="FFFFFF"/>
                </a:solidFill>
                <a:latin typeface="Arial" pitchFamily="34"/>
              </a:rPr>
              <a:t> هو اقتراح من منظمة احادية الثقافة الى منظمة متعدد الثقافات</a:t>
            </a:r>
            <a:endParaRPr lang="en-US" sz="1600" b="1" dirty="0">
              <a:solidFill>
                <a:srgbClr val="FFFFFF"/>
              </a:solidFill>
              <a:latin typeface="Arial" pitchFamily="34"/>
            </a:endParaRPr>
          </a:p>
        </p:txBody>
      </p:sp>
      <p:sp>
        <p:nvSpPr>
          <p:cNvPr id="53" name="AutoShape 11"/>
          <p:cNvSpPr/>
          <p:nvPr/>
        </p:nvSpPr>
        <p:spPr>
          <a:xfrm>
            <a:off x="5608320" y="2670048"/>
            <a:ext cx="1780070" cy="38343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1">
              <a:lumMod val="75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vert="horz" wrap="none" lIns="91440" tIns="45720" rIns="91440" bIns="45720" anchor="ctr" anchorCtr="1" compatLnSpc="1">
            <a:noAutofit/>
          </a:bodyPr>
          <a:lstStyle/>
          <a:p>
            <a:pPr algn="ctr" hangingPunct="0">
              <a:defRPr sz="1800" b="0" i="0" u="none" strike="noStrike" kern="0" cap="none" spc="0" baseline="0">
                <a:solidFill>
                  <a:srgbClr val="000000"/>
                </a:solidFill>
                <a:uFillTx/>
              </a:defRPr>
            </a:pPr>
            <a:endParaRPr lang="en-US">
              <a:solidFill>
                <a:srgbClr val="18418C"/>
              </a:solidFill>
              <a:latin typeface="Verdana" pitchFamily="34"/>
            </a:endParaRPr>
          </a:p>
        </p:txBody>
      </p:sp>
      <p:sp>
        <p:nvSpPr>
          <p:cNvPr id="54" name="AutoShape 11"/>
          <p:cNvSpPr/>
          <p:nvPr/>
        </p:nvSpPr>
        <p:spPr>
          <a:xfrm>
            <a:off x="3925824" y="2664708"/>
            <a:ext cx="1615478" cy="383362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1">
              <a:lumMod val="75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vert="horz" wrap="none" lIns="91440" tIns="45720" rIns="91440" bIns="45720" anchor="ctr" anchorCtr="1" compatLnSpc="1">
            <a:noAutofit/>
          </a:bodyPr>
          <a:lstStyle/>
          <a:p>
            <a:pPr algn="ctr" hangingPunct="0">
              <a:defRPr sz="1800" b="0" i="0" u="none" strike="noStrike" kern="0" cap="none" spc="0" baseline="0">
                <a:solidFill>
                  <a:srgbClr val="000000"/>
                </a:solidFill>
                <a:uFillTx/>
              </a:defRPr>
            </a:pPr>
            <a:endParaRPr lang="en-US">
              <a:solidFill>
                <a:srgbClr val="18418C"/>
              </a:solidFill>
              <a:latin typeface="Verdana" pitchFamily="34"/>
            </a:endParaRPr>
          </a:p>
        </p:txBody>
      </p:sp>
      <p:sp>
        <p:nvSpPr>
          <p:cNvPr id="55" name="ZoneTexte 54"/>
          <p:cNvSpPr txBox="1"/>
          <p:nvPr/>
        </p:nvSpPr>
        <p:spPr>
          <a:xfrm>
            <a:off x="5949696" y="3694176"/>
            <a:ext cx="1072896" cy="1015663"/>
          </a:xfrm>
          <a:prstGeom prst="rect">
            <a:avLst/>
          </a:prstGeom>
          <a:noFill/>
        </p:spPr>
        <p:txBody>
          <a:bodyPr wrap="square" rtlCol="0">
            <a:spAutoFit/>
          </a:bodyPr>
          <a:lstStyle/>
          <a:p>
            <a:pPr algn="ctr"/>
            <a:r>
              <a:rPr lang="ar-DZ" sz="2000" b="1" dirty="0" smtClean="0">
                <a:latin typeface="Traditional Arabic" pitchFamily="18" charset="-78"/>
                <a:cs typeface="Traditional Arabic" pitchFamily="18" charset="-78"/>
              </a:rPr>
              <a:t>انشاء منظمة متعددة الثقافات</a:t>
            </a:r>
            <a:endParaRPr lang="fr-FR" sz="2000" b="1" dirty="0">
              <a:latin typeface="Traditional Arabic" pitchFamily="18" charset="-78"/>
              <a:cs typeface="Traditional Arabic" pitchFamily="18" charset="-78"/>
            </a:endParaRPr>
          </a:p>
        </p:txBody>
      </p:sp>
      <p:sp>
        <p:nvSpPr>
          <p:cNvPr id="56" name="AutoShape 21"/>
          <p:cNvSpPr/>
          <p:nvPr/>
        </p:nvSpPr>
        <p:spPr>
          <a:xfrm rot="5400000">
            <a:off x="2537538" y="4063505"/>
            <a:ext cx="2179023" cy="670699"/>
          </a:xfrm>
          <a:custGeom>
            <a:avLst>
              <a:gd name="f0" fmla="val 7765"/>
              <a:gd name="f1" fmla="val 3554"/>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chemeClr val="accent6">
              <a:lumMod val="75000"/>
            </a:schemeClr>
          </a:solidFill>
          <a:ln cap="flat">
            <a:noFill/>
            <a:prstDash val="solid"/>
          </a:ln>
        </p:spPr>
        <p:style>
          <a:lnRef idx="0">
            <a:scrgbClr r="0" g="0" b="0"/>
          </a:lnRef>
          <a:fillRef idx="1001">
            <a:schemeClr val="dk2"/>
          </a:fillRef>
          <a:effectRef idx="0">
            <a:scrgbClr r="0" g="0" b="0"/>
          </a:effectRef>
          <a:fontRef idx="major"/>
        </p:style>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57" name="AutoShape 11"/>
          <p:cNvSpPr/>
          <p:nvPr/>
        </p:nvSpPr>
        <p:spPr>
          <a:xfrm>
            <a:off x="42672" y="2646420"/>
            <a:ext cx="1615478" cy="378486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1">
              <a:lumMod val="75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vert="horz" wrap="none" lIns="91440" tIns="45720" rIns="91440" bIns="45720" anchor="ctr" anchorCtr="1" compatLnSpc="1">
            <a:noAutofit/>
          </a:bodyPr>
          <a:lstStyle/>
          <a:p>
            <a:pPr algn="ctr" hangingPunct="0">
              <a:defRPr sz="1800" b="0" i="0" u="none" strike="noStrike" kern="0" cap="none" spc="0" baseline="0">
                <a:solidFill>
                  <a:srgbClr val="000000"/>
                </a:solidFill>
                <a:uFillTx/>
              </a:defRPr>
            </a:pPr>
            <a:endParaRPr lang="en-US">
              <a:solidFill>
                <a:srgbClr val="18418C"/>
              </a:solidFill>
              <a:latin typeface="Verdana" pitchFamily="34"/>
            </a:endParaRPr>
          </a:p>
        </p:txBody>
      </p:sp>
      <p:sp>
        <p:nvSpPr>
          <p:cNvPr id="59" name="ZoneTexte 58"/>
          <p:cNvSpPr txBox="1"/>
          <p:nvPr/>
        </p:nvSpPr>
        <p:spPr>
          <a:xfrm>
            <a:off x="3962400" y="2609088"/>
            <a:ext cx="1438656" cy="4031873"/>
          </a:xfrm>
          <a:prstGeom prst="rect">
            <a:avLst/>
          </a:prstGeom>
          <a:noFill/>
        </p:spPr>
        <p:txBody>
          <a:bodyPr wrap="square" rtlCol="0">
            <a:spAutoFit/>
          </a:bodyPr>
          <a:lstStyle/>
          <a:p>
            <a:pPr algn="ctr"/>
            <a:r>
              <a:rPr lang="ar-DZ" sz="2400" dirty="0" err="1" smtClean="0">
                <a:latin typeface="Traditional Arabic" pitchFamily="18" charset="-78"/>
                <a:cs typeface="Traditional Arabic" pitchFamily="18" charset="-78"/>
              </a:rPr>
              <a:t>ت</a:t>
            </a:r>
            <a:r>
              <a:rPr lang="ar-DZ" sz="2400" dirty="0" err="1" smtClean="0">
                <a:solidFill>
                  <a:srgbClr val="C00000"/>
                </a:solidFill>
                <a:latin typeface="Traditional Arabic" pitchFamily="18" charset="-78"/>
                <a:cs typeface="Traditional Arabic" pitchFamily="18" charset="-78"/>
              </a:rPr>
              <a:t>اثير</a:t>
            </a:r>
            <a:r>
              <a:rPr lang="ar-DZ" sz="2400" dirty="0" smtClean="0">
                <a:solidFill>
                  <a:srgbClr val="C00000"/>
                </a:solidFill>
                <a:latin typeface="Traditional Arabic" pitchFamily="18" charset="-78"/>
                <a:cs typeface="Traditional Arabic" pitchFamily="18" charset="-78"/>
              </a:rPr>
              <a:t> التعدد الثقافي</a:t>
            </a:r>
            <a:endParaRPr lang="ar-DZ" sz="2800" dirty="0" smtClean="0">
              <a:solidFill>
                <a:srgbClr val="C00000"/>
              </a:solidFill>
              <a:latin typeface="Traditional Arabic" pitchFamily="18" charset="-78"/>
              <a:cs typeface="Traditional Arabic" pitchFamily="18" charset="-78"/>
            </a:endParaRPr>
          </a:p>
          <a:p>
            <a:pPr algn="ctr"/>
            <a:r>
              <a:rPr lang="ar-DZ" sz="1600" dirty="0" smtClean="0">
                <a:latin typeface="Traditional Arabic" pitchFamily="18" charset="-78"/>
                <a:cs typeface="Traditional Arabic" pitchFamily="18" charset="-78"/>
              </a:rPr>
              <a:t> </a:t>
            </a:r>
            <a:r>
              <a:rPr lang="ar-DZ" sz="1600" b="1" dirty="0" smtClean="0">
                <a:latin typeface="Traditional Arabic" pitchFamily="18" charset="-78"/>
                <a:cs typeface="Traditional Arabic" pitchFamily="18" charset="-78"/>
              </a:rPr>
              <a:t>على مستوى المجموعات صراع ووجود نعرة العرقية عدم التجانس , عدم الاتصال حواجز اللغة   التميز التأثير على المستوى التنظيمي مجموعة العمل الرسمية والغير رسمية , الاختلافات الثقافية تؤثر على الفعالية التنظيمية وجوانب الابداع</a:t>
            </a:r>
            <a:endParaRPr lang="fr-FR" sz="2800" b="1" dirty="0">
              <a:latin typeface="Traditional Arabic" pitchFamily="18" charset="-78"/>
              <a:cs typeface="Traditional Arabic" pitchFamily="18" charset="-78"/>
            </a:endParaRPr>
          </a:p>
        </p:txBody>
      </p:sp>
      <p:sp>
        <p:nvSpPr>
          <p:cNvPr id="60" name="ZoneTexte 59"/>
          <p:cNvSpPr txBox="1"/>
          <p:nvPr/>
        </p:nvSpPr>
        <p:spPr>
          <a:xfrm>
            <a:off x="268224" y="2755392"/>
            <a:ext cx="1267968" cy="3754874"/>
          </a:xfrm>
          <a:prstGeom prst="rect">
            <a:avLst/>
          </a:prstGeom>
          <a:noFill/>
        </p:spPr>
        <p:txBody>
          <a:bodyPr wrap="square" rtlCol="0">
            <a:spAutoFit/>
          </a:bodyPr>
          <a:lstStyle/>
          <a:p>
            <a:pPr algn="ctr"/>
            <a:r>
              <a:rPr lang="ar-DZ" dirty="0" smtClean="0"/>
              <a:t>المتابعة</a:t>
            </a:r>
            <a:endParaRPr lang="ar-DZ" sz="2000" b="1" dirty="0" smtClean="0">
              <a:latin typeface="Traditional Arabic" pitchFamily="18" charset="-78"/>
              <a:cs typeface="Traditional Arabic" pitchFamily="18" charset="-78"/>
            </a:endParaRPr>
          </a:p>
          <a:p>
            <a:pPr algn="ctr"/>
            <a:r>
              <a:rPr lang="ar-DZ" sz="2000" b="1" dirty="0" smtClean="0">
                <a:latin typeface="Traditional Arabic" pitchFamily="18" charset="-78"/>
                <a:cs typeface="Traditional Arabic" pitchFamily="18" charset="-78"/>
              </a:rPr>
              <a:t>فعدم المتابعة يوقف الاجراءات السابقة يتم تقييم : تقييم الاداء</a:t>
            </a:r>
          </a:p>
          <a:p>
            <a:pPr algn="ctr"/>
            <a:r>
              <a:rPr lang="ar-DZ" sz="2000" b="1" dirty="0" smtClean="0">
                <a:latin typeface="Traditional Arabic" pitchFamily="18" charset="-78"/>
                <a:cs typeface="Traditional Arabic" pitchFamily="18" charset="-78"/>
              </a:rPr>
              <a:t>تقييم الرضا الوظيفي تقييم نتائج المستوى الفردي ومدى تحقيق الفعالية</a:t>
            </a:r>
            <a:endParaRPr lang="fr-FR" sz="20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271228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7844" y="2701315"/>
            <a:ext cx="5958292" cy="4156685"/>
          </a:xfrm>
        </p:spPr>
        <p:txBody>
          <a:bodyPr>
            <a:normAutofit/>
          </a:bodyPr>
          <a:lstStyle/>
          <a:p>
            <a:pPr algn="ctr" rtl="1"/>
            <a:r>
              <a:rPr lang="ar-SA" sz="5400" dirty="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هل هناك </a:t>
            </a:r>
            <a:r>
              <a:rPr lang="ar-SA" sz="5400" dirty="0" smtClean="0">
                <a:solidFill>
                  <a:schemeClr val="accent1">
                    <a:lumMod val="5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تحديات</a:t>
            </a:r>
            <a:r>
              <a:rPr lang="ar-DZ" sz="5400" dirty="0" smtClean="0">
                <a:solidFill>
                  <a:schemeClr val="accent1">
                    <a:lumMod val="5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 </a:t>
            </a:r>
            <a:r>
              <a:rPr lang="ar-SA" sz="5400" dirty="0" smtClean="0">
                <a:solidFill>
                  <a:schemeClr val="accent1">
                    <a:lumMod val="5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تواجه </a:t>
            </a:r>
            <a:r>
              <a:rPr lang="ar-SA" sz="5400" dirty="0">
                <a:solidFill>
                  <a:schemeClr val="accent1">
                    <a:lumMod val="5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إدارة </a:t>
            </a:r>
            <a:r>
              <a:rPr lang="ar-SA" sz="5400" dirty="0" smtClean="0">
                <a:solidFill>
                  <a:schemeClr val="accent1">
                    <a:lumMod val="5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التنوع</a:t>
            </a:r>
            <a:r>
              <a:rPr lang="ar-DZ" sz="5400" dirty="0" smtClean="0">
                <a:solidFill>
                  <a:schemeClr val="accent1">
                    <a:lumMod val="5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 الثقافي</a:t>
            </a:r>
            <a:r>
              <a:rPr lang="ar-SA" sz="5400" dirty="0" err="1" smtClean="0">
                <a:solidFill>
                  <a:srgbClr val="43ADF1"/>
                </a:solidFill>
                <a:latin typeface="Cocon® Next Arabic" panose="020A0503020102020204" pitchFamily="18" charset="-78"/>
                <a:ea typeface="Cocon® Next Arabic" panose="020A0503020102020204" pitchFamily="18" charset="-78"/>
                <a:cs typeface="Cocon® Next Arabic" panose="020A0503020102020204" pitchFamily="18" charset="-78"/>
              </a:rPr>
              <a:t>؟</a:t>
            </a:r>
            <a:r>
              <a:rPr lang="ar-SA" sz="5400" dirty="0" smtClean="0">
                <a:solidFill>
                  <a:srgbClr val="43ADF1"/>
                </a:solidFill>
                <a:latin typeface="Cocon® Next Arabic" panose="020A0503020102020204" pitchFamily="18" charset="-78"/>
                <a:ea typeface="Cocon® Next Arabic" panose="020A0503020102020204" pitchFamily="18" charset="-78"/>
                <a:cs typeface="Cocon® Next Arabic" panose="020A0503020102020204" pitchFamily="18" charset="-78"/>
              </a:rPr>
              <a:t> </a:t>
            </a:r>
            <a:endParaRPr lang="en-US" sz="5400" dirty="0">
              <a:solidFill>
                <a:srgbClr val="43ADF1"/>
              </a:solidFill>
              <a:latin typeface="Cocon® Next Arabic" panose="020A0503020102020204" pitchFamily="18" charset="-78"/>
              <a:ea typeface="Cocon® Next Arabic" panose="020A0503020102020204" pitchFamily="18" charset="-78"/>
              <a:cs typeface="Cocon® Next Arabic" panose="020A0503020102020204" pitchFamily="18" charset="-7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7513">
            <a:off x="3006422" y="379853"/>
            <a:ext cx="3219677" cy="3201421"/>
          </a:xfrm>
          <a:prstGeom prst="rect">
            <a:avLst/>
          </a:prstGeom>
        </p:spPr>
      </p:pic>
      <p:sp>
        <p:nvSpPr>
          <p:cNvPr id="7" name="Freeform 6"/>
          <p:cNvSpPr/>
          <p:nvPr/>
        </p:nvSpPr>
        <p:spPr>
          <a:xfrm>
            <a:off x="1333373" y="557541"/>
            <a:ext cx="3146395" cy="1720871"/>
          </a:xfrm>
          <a:custGeom>
            <a:avLst/>
            <a:gdLst>
              <a:gd name="connsiteX0" fmla="*/ 3146395 w 3146395"/>
              <a:gd name="connsiteY0" fmla="*/ 548843 h 1720871"/>
              <a:gd name="connsiteX1" fmla="*/ 960543 w 3146395"/>
              <a:gd name="connsiteY1" fmla="*/ 1663540 h 1720871"/>
              <a:gd name="connsiteX2" fmla="*/ 1892361 w 3146395"/>
              <a:gd name="connsiteY2" fmla="*/ 203 h 1720871"/>
              <a:gd name="connsiteX3" fmla="*/ 185481 w 3146395"/>
              <a:gd name="connsiteY3" fmla="*/ 1550329 h 1720871"/>
              <a:gd name="connsiteX4" fmla="*/ 124521 w 3146395"/>
              <a:gd name="connsiteY4" fmla="*/ 1611289 h 17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6395" h="1720871">
                <a:moveTo>
                  <a:pt x="3146395" y="548843"/>
                </a:moveTo>
                <a:cubicBezTo>
                  <a:pt x="2157972" y="1151911"/>
                  <a:pt x="1169549" y="1754980"/>
                  <a:pt x="960543" y="1663540"/>
                </a:cubicBezTo>
                <a:cubicBezTo>
                  <a:pt x="751537" y="1572100"/>
                  <a:pt x="2021538" y="19071"/>
                  <a:pt x="1892361" y="203"/>
                </a:cubicBezTo>
                <a:cubicBezTo>
                  <a:pt x="1763184" y="-18665"/>
                  <a:pt x="480121" y="1281815"/>
                  <a:pt x="185481" y="1550329"/>
                </a:cubicBezTo>
                <a:cubicBezTo>
                  <a:pt x="-109159" y="1818843"/>
                  <a:pt x="7681" y="1715066"/>
                  <a:pt x="124521" y="1611289"/>
                </a:cubicBezTo>
              </a:path>
            </a:pathLst>
          </a:custGeom>
          <a:noFill/>
          <a:ln>
            <a:solidFill>
              <a:srgbClr val="BF9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328" y="2241615"/>
            <a:ext cx="4152630" cy="4149634"/>
          </a:xfrm>
          <a:prstGeom prst="rect">
            <a:avLst/>
          </a:prstGeom>
          <a:ln>
            <a:noFill/>
          </a:ln>
          <a:effectLst>
            <a:softEdge rad="112500"/>
          </a:effectLst>
        </p:spPr>
      </p:pic>
      <p:sp>
        <p:nvSpPr>
          <p:cNvPr id="9" name="ZoneTexte 8"/>
          <p:cNvSpPr txBox="1"/>
          <p:nvPr/>
        </p:nvSpPr>
        <p:spPr>
          <a:xfrm>
            <a:off x="5458691" y="595745"/>
            <a:ext cx="6220691" cy="584775"/>
          </a:xfrm>
          <a:prstGeom prst="rect">
            <a:avLst/>
          </a:prstGeom>
          <a:noFill/>
        </p:spPr>
        <p:txBody>
          <a:bodyPr wrap="square" rtlCol="0">
            <a:spAutoFit/>
          </a:bodyPr>
          <a:lstStyle/>
          <a:p>
            <a:pPr algn="r"/>
            <a:r>
              <a:rPr lang="ar-DZ" sz="3200" b="1" dirty="0" smtClean="0">
                <a:solidFill>
                  <a:srgbClr val="C00000"/>
                </a:solidFill>
                <a:latin typeface="Traditional Arabic" pitchFamily="18" charset="-78"/>
                <a:cs typeface="Traditional Arabic" pitchFamily="18" charset="-78"/>
              </a:rPr>
              <a:t>المطلب </a:t>
            </a:r>
            <a:r>
              <a:rPr lang="ar-DZ" sz="3200" b="1" dirty="0" err="1" smtClean="0">
                <a:solidFill>
                  <a:srgbClr val="C00000"/>
                </a:solidFill>
                <a:latin typeface="Traditional Arabic" pitchFamily="18" charset="-78"/>
                <a:cs typeface="Traditional Arabic" pitchFamily="18" charset="-78"/>
              </a:rPr>
              <a:t>الخامس </a:t>
            </a:r>
            <a:r>
              <a:rPr lang="ar-DZ" sz="3200" b="1" dirty="0" smtClean="0">
                <a:solidFill>
                  <a:srgbClr val="C00000"/>
                </a:solidFill>
                <a:latin typeface="Traditional Arabic" pitchFamily="18" charset="-78"/>
                <a:cs typeface="Traditional Arabic" pitchFamily="18" charset="-78"/>
              </a:rPr>
              <a:t>: تحديات ادارة التنوع الثقافي</a:t>
            </a:r>
            <a:endParaRPr lang="fr-FR" sz="3200" b="1" dirty="0">
              <a:solidFill>
                <a:srgbClr val="C0000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1965559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83"/>
            <a:ext cx="10515600" cy="796925"/>
          </a:xfrm>
        </p:spPr>
        <p:txBody>
          <a:bodyPr>
            <a:normAutofit/>
          </a:bodyPr>
          <a:lstStyle/>
          <a:p>
            <a:pPr algn="ctr" rtl="1"/>
            <a:r>
              <a:rPr lang="ar-SA" dirty="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 التحديات التي تواجه إدارة </a:t>
            </a:r>
            <a:r>
              <a:rPr lang="ar-SA" dirty="0" smtClean="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التنوع</a:t>
            </a:r>
            <a:r>
              <a:rPr lang="fr-FR" dirty="0" smtClean="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  </a:t>
            </a:r>
            <a:r>
              <a:rPr lang="ar-DZ" dirty="0" smtClean="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 الثقافي</a:t>
            </a:r>
            <a:endParaRPr lang="en-US" dirty="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endParaRPr>
          </a:p>
        </p:txBody>
      </p:sp>
      <p:grpSp>
        <p:nvGrpSpPr>
          <p:cNvPr id="8" name="Group 52"/>
          <p:cNvGrpSpPr/>
          <p:nvPr/>
        </p:nvGrpSpPr>
        <p:grpSpPr>
          <a:xfrm>
            <a:off x="2017604" y="1159404"/>
            <a:ext cx="7847708" cy="5194498"/>
            <a:chOff x="442804" y="1365053"/>
            <a:chExt cx="7847708" cy="5194498"/>
          </a:xfrm>
        </p:grpSpPr>
        <p:sp>
          <p:nvSpPr>
            <p:cNvPr id="9" name="Oval 53"/>
            <p:cNvSpPr/>
            <p:nvPr/>
          </p:nvSpPr>
          <p:spPr>
            <a:xfrm>
              <a:off x="2485114" y="2123108"/>
              <a:ext cx="3897163" cy="371800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9046" cap="flat">
              <a:solidFill>
                <a:srgbClr val="6A9EB0"/>
              </a:solidFill>
              <a:prstDash val="solid"/>
              <a:roun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10" name="Oval 55"/>
            <p:cNvSpPr/>
            <p:nvPr/>
          </p:nvSpPr>
          <p:spPr>
            <a:xfrm>
              <a:off x="3399455" y="3135733"/>
              <a:ext cx="1985345" cy="200200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DEEBF7"/>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11" name="Text Box 57"/>
            <p:cNvSpPr txBox="1"/>
            <p:nvPr/>
          </p:nvSpPr>
          <p:spPr>
            <a:xfrm>
              <a:off x="3620676" y="3922236"/>
              <a:ext cx="1622557" cy="461662"/>
            </a:xfrm>
            <a:prstGeom prst="rect">
              <a:avLst/>
            </a:prstGeom>
            <a:noFill/>
            <a:ln cap="flat">
              <a:noFill/>
            </a:ln>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r>
                <a:rPr lang="ar-SA" sz="2400" b="1">
                  <a:solidFill>
                    <a:srgbClr val="000000"/>
                  </a:solidFill>
                  <a:effectLst>
                    <a:outerShdw dist="38096" dir="2700000">
                      <a:srgbClr val="C0C0C0"/>
                    </a:outerShdw>
                  </a:effectLst>
                  <a:latin typeface="Arial" pitchFamily="34"/>
                </a:rPr>
                <a:t>تحديات أخري</a:t>
              </a:r>
              <a:r>
                <a:rPr lang="en-US" sz="2400" b="1">
                  <a:solidFill>
                    <a:srgbClr val="000000"/>
                  </a:solidFill>
                  <a:effectLst>
                    <a:outerShdw dist="38096" dir="2700000">
                      <a:srgbClr val="C0C0C0"/>
                    </a:outerShdw>
                  </a:effectLst>
                  <a:latin typeface="Arial" pitchFamily="34"/>
                </a:rPr>
                <a:t> </a:t>
              </a:r>
            </a:p>
          </p:txBody>
        </p:sp>
        <p:grpSp>
          <p:nvGrpSpPr>
            <p:cNvPr id="12" name="Group 58"/>
            <p:cNvGrpSpPr/>
            <p:nvPr/>
          </p:nvGrpSpPr>
          <p:grpSpPr>
            <a:xfrm>
              <a:off x="3987707" y="1848733"/>
              <a:ext cx="661778" cy="618180"/>
              <a:chOff x="3987707" y="1848733"/>
              <a:chExt cx="661778" cy="618180"/>
            </a:xfrm>
          </p:grpSpPr>
          <p:grpSp>
            <p:nvGrpSpPr>
              <p:cNvPr id="48" name="Group 59"/>
              <p:cNvGrpSpPr/>
              <p:nvPr/>
            </p:nvGrpSpPr>
            <p:grpSpPr>
              <a:xfrm>
                <a:off x="3987707" y="1848733"/>
                <a:ext cx="661778" cy="618180"/>
                <a:chOff x="3987707" y="1848733"/>
                <a:chExt cx="661778" cy="618180"/>
              </a:xfrm>
            </p:grpSpPr>
            <p:sp>
              <p:nvSpPr>
                <p:cNvPr id="50" name="Oval 60"/>
                <p:cNvSpPr/>
                <p:nvPr/>
              </p:nvSpPr>
              <p:spPr>
                <a:xfrm>
                  <a:off x="3987707" y="1848733"/>
                  <a:ext cx="661778" cy="6181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81B861"/>
                    </a:gs>
                    <a:gs pos="100000">
                      <a:srgbClr val="6FB242"/>
                    </a:gs>
                  </a:gsLst>
                  <a:lin ang="5400000"/>
                </a:gradFill>
                <a:ln cap="flat">
                  <a:noFill/>
                  <a:prstDash val="solid"/>
                </a:ln>
                <a:effectLst>
                  <a:outerShdw dist="19046" dir="5400000" algn="tl">
                    <a:srgbClr val="000000">
                      <a:alpha val="63000"/>
                    </a:srgbClr>
                  </a:outerShdw>
                </a:effectLst>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51" name="Freeform 61"/>
                <p:cNvSpPr/>
                <p:nvPr/>
              </p:nvSpPr>
              <p:spPr>
                <a:xfrm>
                  <a:off x="4053258" y="1859039"/>
                  <a:ext cx="510509" cy="233290"/>
                </a:xfrm>
                <a:custGeom>
                  <a:avLst/>
                  <a:gdLst>
                    <a:gd name="f0" fmla="val 10800000"/>
                    <a:gd name="f1" fmla="val 5400000"/>
                    <a:gd name="f2" fmla="val 180"/>
                    <a:gd name="f3" fmla="val w"/>
                    <a:gd name="f4" fmla="val h"/>
                    <a:gd name="f5" fmla="val 0"/>
                    <a:gd name="f6" fmla="val 1321"/>
                    <a:gd name="f7" fmla="val 712"/>
                    <a:gd name="f8" fmla="val 1301"/>
                    <a:gd name="f9" fmla="val 401"/>
                    <a:gd name="f10" fmla="val 1317"/>
                    <a:gd name="f11" fmla="val 442"/>
                    <a:gd name="f12" fmla="val 481"/>
                    <a:gd name="f13" fmla="val 1315"/>
                    <a:gd name="f14" fmla="val 516"/>
                    <a:gd name="f15" fmla="val 1298"/>
                    <a:gd name="f16" fmla="val 550"/>
                    <a:gd name="f17" fmla="val 1272"/>
                    <a:gd name="f18" fmla="val 579"/>
                    <a:gd name="f19" fmla="val 1239"/>
                    <a:gd name="f20" fmla="val 604"/>
                    <a:gd name="f21" fmla="val 1196"/>
                    <a:gd name="f22" fmla="val 628"/>
                    <a:gd name="f23" fmla="val 1147"/>
                    <a:gd name="f24" fmla="val 649"/>
                    <a:gd name="f25" fmla="val 1092"/>
                    <a:gd name="f26" fmla="val 667"/>
                    <a:gd name="f27" fmla="val 1031"/>
                    <a:gd name="f28" fmla="val 683"/>
                    <a:gd name="f29" fmla="val 967"/>
                    <a:gd name="f30" fmla="val 694"/>
                    <a:gd name="f31" fmla="val 896"/>
                    <a:gd name="f32" fmla="val 704"/>
                    <a:gd name="f33" fmla="val 824"/>
                    <a:gd name="f34" fmla="val 710"/>
                    <a:gd name="f35" fmla="val 795"/>
                    <a:gd name="f36" fmla="val 476"/>
                    <a:gd name="f37" fmla="val 472"/>
                    <a:gd name="f38" fmla="val 409"/>
                    <a:gd name="f39" fmla="val 708"/>
                    <a:gd name="f40" fmla="val 348"/>
                    <a:gd name="f41" fmla="val 290"/>
                    <a:gd name="f42" fmla="val 696"/>
                    <a:gd name="f43" fmla="val 235"/>
                    <a:gd name="f44" fmla="val 689"/>
                    <a:gd name="f45" fmla="val 186"/>
                    <a:gd name="f46" fmla="val 677"/>
                    <a:gd name="f47" fmla="val 141"/>
                    <a:gd name="f48" fmla="val 663"/>
                    <a:gd name="f49" fmla="val 102"/>
                    <a:gd name="f50" fmla="val 648"/>
                    <a:gd name="f51" fmla="val 67"/>
                    <a:gd name="f52" fmla="val 630"/>
                    <a:gd name="f53" fmla="val 39"/>
                    <a:gd name="f54" fmla="val 608"/>
                    <a:gd name="f55" fmla="val 18"/>
                    <a:gd name="f56" fmla="val 583"/>
                    <a:gd name="f57" fmla="val 6"/>
                    <a:gd name="f58" fmla="val 554"/>
                    <a:gd name="f59" fmla="val 524"/>
                    <a:gd name="f60" fmla="val 520"/>
                    <a:gd name="f61" fmla="val 4"/>
                    <a:gd name="f62" fmla="val 487"/>
                    <a:gd name="f63" fmla="val 16"/>
                    <a:gd name="f64" fmla="val 446"/>
                    <a:gd name="f65" fmla="val 51"/>
                    <a:gd name="f66" fmla="val 370"/>
                    <a:gd name="f67" fmla="val 94"/>
                    <a:gd name="f68" fmla="val 299"/>
                    <a:gd name="f69" fmla="val 147"/>
                    <a:gd name="f70" fmla="val 204"/>
                    <a:gd name="f71" fmla="val 176"/>
                    <a:gd name="f72" fmla="val 270"/>
                    <a:gd name="f73" fmla="val 125"/>
                    <a:gd name="f74" fmla="val 341"/>
                    <a:gd name="f75" fmla="val 82"/>
                    <a:gd name="f76" fmla="val 415"/>
                    <a:gd name="f77" fmla="val 47"/>
                    <a:gd name="f78" fmla="val 497"/>
                    <a:gd name="f79" fmla="val 21"/>
                    <a:gd name="f80" fmla="val 581"/>
                    <a:gd name="f81" fmla="val 759"/>
                    <a:gd name="f82" fmla="val 847"/>
                    <a:gd name="f83" fmla="val 23"/>
                    <a:gd name="f84" fmla="val 932"/>
                    <a:gd name="f85" fmla="val 53"/>
                    <a:gd name="f86" fmla="val 1010"/>
                    <a:gd name="f87" fmla="val 90"/>
                    <a:gd name="f88" fmla="val 1082"/>
                    <a:gd name="f89" fmla="val 137"/>
                    <a:gd name="f90" fmla="val 1149"/>
                    <a:gd name="f91" fmla="val 194"/>
                    <a:gd name="f92" fmla="val 1208"/>
                    <a:gd name="f93" fmla="val 256"/>
                    <a:gd name="f94" fmla="val 1258"/>
                    <a:gd name="f95" fmla="val 325"/>
                    <a:gd name="f96" fmla="+- 0 0 -90"/>
                    <a:gd name="f97" fmla="*/ f3 1 1321"/>
                    <a:gd name="f98" fmla="*/ f4 1 712"/>
                    <a:gd name="f99" fmla="+- f7 0 f5"/>
                    <a:gd name="f100" fmla="+- f6 0 f5"/>
                    <a:gd name="f101" fmla="*/ f96 f0 1"/>
                    <a:gd name="f102" fmla="*/ f100 1 1321"/>
                    <a:gd name="f103" fmla="*/ f99 1 712"/>
                    <a:gd name="f104" fmla="*/ 1301 f100 1"/>
                    <a:gd name="f105" fmla="*/ 401 f99 1"/>
                    <a:gd name="f106" fmla="*/ 1317 f100 1"/>
                    <a:gd name="f107" fmla="*/ 442 f99 1"/>
                    <a:gd name="f108" fmla="*/ 1321 f100 1"/>
                    <a:gd name="f109" fmla="*/ 481 f99 1"/>
                    <a:gd name="f110" fmla="*/ 1315 f100 1"/>
                    <a:gd name="f111" fmla="*/ 516 f99 1"/>
                    <a:gd name="f112" fmla="*/ 1298 f100 1"/>
                    <a:gd name="f113" fmla="*/ 550 f99 1"/>
                    <a:gd name="f114" fmla="*/ 1272 f100 1"/>
                    <a:gd name="f115" fmla="*/ 579 f99 1"/>
                    <a:gd name="f116" fmla="*/ 1239 f100 1"/>
                    <a:gd name="f117" fmla="*/ 604 f99 1"/>
                    <a:gd name="f118" fmla="*/ 1196 f100 1"/>
                    <a:gd name="f119" fmla="*/ 628 f99 1"/>
                    <a:gd name="f120" fmla="*/ 1147 f100 1"/>
                    <a:gd name="f121" fmla="*/ 649 f99 1"/>
                    <a:gd name="f122" fmla="*/ 1092 f100 1"/>
                    <a:gd name="f123" fmla="*/ 667 f99 1"/>
                    <a:gd name="f124" fmla="*/ 1031 f100 1"/>
                    <a:gd name="f125" fmla="*/ 683 f99 1"/>
                    <a:gd name="f126" fmla="*/ 967 f100 1"/>
                    <a:gd name="f127" fmla="*/ 694 f99 1"/>
                    <a:gd name="f128" fmla="*/ 896 f100 1"/>
                    <a:gd name="f129" fmla="*/ 704 f99 1"/>
                    <a:gd name="f130" fmla="*/ 824 f100 1"/>
                    <a:gd name="f131" fmla="*/ 710 f99 1"/>
                    <a:gd name="f132" fmla="*/ 795 f100 1"/>
                    <a:gd name="f133" fmla="*/ 712 f99 1"/>
                    <a:gd name="f134" fmla="*/ 476 f100 1"/>
                    <a:gd name="f135" fmla="*/ 472 f100 1"/>
                    <a:gd name="f136" fmla="*/ 409 f100 1"/>
                    <a:gd name="f137" fmla="*/ 708 f99 1"/>
                    <a:gd name="f138" fmla="*/ 348 f100 1"/>
                    <a:gd name="f139" fmla="*/ 290 f100 1"/>
                    <a:gd name="f140" fmla="*/ 696 f99 1"/>
                    <a:gd name="f141" fmla="*/ 235 f100 1"/>
                    <a:gd name="f142" fmla="*/ 689 f99 1"/>
                    <a:gd name="f143" fmla="*/ 186 f100 1"/>
                    <a:gd name="f144" fmla="*/ 677 f99 1"/>
                    <a:gd name="f145" fmla="*/ 141 f100 1"/>
                    <a:gd name="f146" fmla="*/ 663 f99 1"/>
                    <a:gd name="f147" fmla="*/ 102 f100 1"/>
                    <a:gd name="f148" fmla="*/ 648 f99 1"/>
                    <a:gd name="f149" fmla="*/ 67 f100 1"/>
                    <a:gd name="f150" fmla="*/ 630 f99 1"/>
                    <a:gd name="f151" fmla="*/ 39 f100 1"/>
                    <a:gd name="f152" fmla="*/ 608 f99 1"/>
                    <a:gd name="f153" fmla="*/ 18 f100 1"/>
                    <a:gd name="f154" fmla="*/ 583 f99 1"/>
                    <a:gd name="f155" fmla="*/ 6 f100 1"/>
                    <a:gd name="f156" fmla="*/ 554 f99 1"/>
                    <a:gd name="f157" fmla="*/ 0 f100 1"/>
                    <a:gd name="f158" fmla="*/ 524 f99 1"/>
                    <a:gd name="f159" fmla="*/ 520 f99 1"/>
                    <a:gd name="f160" fmla="*/ 4 f100 1"/>
                    <a:gd name="f161" fmla="*/ 487 f99 1"/>
                    <a:gd name="f162" fmla="*/ 16 f100 1"/>
                    <a:gd name="f163" fmla="*/ 446 f99 1"/>
                    <a:gd name="f164" fmla="*/ 51 f100 1"/>
                    <a:gd name="f165" fmla="*/ 370 f99 1"/>
                    <a:gd name="f166" fmla="*/ 94 f100 1"/>
                    <a:gd name="f167" fmla="*/ 299 f99 1"/>
                    <a:gd name="f168" fmla="*/ 147 f100 1"/>
                    <a:gd name="f169" fmla="*/ 235 f99 1"/>
                    <a:gd name="f170" fmla="*/ 204 f100 1"/>
                    <a:gd name="f171" fmla="*/ 176 f99 1"/>
                    <a:gd name="f172" fmla="*/ 270 f100 1"/>
                    <a:gd name="f173" fmla="*/ 125 f99 1"/>
                    <a:gd name="f174" fmla="*/ 341 f100 1"/>
                    <a:gd name="f175" fmla="*/ 82 f99 1"/>
                    <a:gd name="f176" fmla="*/ 415 f100 1"/>
                    <a:gd name="f177" fmla="*/ 47 f99 1"/>
                    <a:gd name="f178" fmla="*/ 497 f100 1"/>
                    <a:gd name="f179" fmla="*/ 21 f99 1"/>
                    <a:gd name="f180" fmla="*/ 581 f100 1"/>
                    <a:gd name="f181" fmla="*/ 6 f99 1"/>
                    <a:gd name="f182" fmla="*/ 667 f100 1"/>
                    <a:gd name="f183" fmla="*/ 0 f99 1"/>
                    <a:gd name="f184" fmla="*/ 759 f100 1"/>
                    <a:gd name="f185" fmla="*/ 847 f100 1"/>
                    <a:gd name="f186" fmla="*/ 23 f99 1"/>
                    <a:gd name="f187" fmla="*/ 932 f100 1"/>
                    <a:gd name="f188" fmla="*/ 53 f99 1"/>
                    <a:gd name="f189" fmla="*/ 1010 f100 1"/>
                    <a:gd name="f190" fmla="*/ 90 f99 1"/>
                    <a:gd name="f191" fmla="*/ 1082 f100 1"/>
                    <a:gd name="f192" fmla="*/ 137 f99 1"/>
                    <a:gd name="f193" fmla="*/ 1149 f100 1"/>
                    <a:gd name="f194" fmla="*/ 194 f99 1"/>
                    <a:gd name="f195" fmla="*/ 1208 f100 1"/>
                    <a:gd name="f196" fmla="*/ 256 f99 1"/>
                    <a:gd name="f197" fmla="*/ 1258 f100 1"/>
                    <a:gd name="f198" fmla="*/ 325 f99 1"/>
                    <a:gd name="f199" fmla="*/ f101 1 f2"/>
                    <a:gd name="f200" fmla="*/ f104 1 1321"/>
                    <a:gd name="f201" fmla="*/ f105 1 712"/>
                    <a:gd name="f202" fmla="*/ f106 1 1321"/>
                    <a:gd name="f203" fmla="*/ f107 1 712"/>
                    <a:gd name="f204" fmla="*/ f108 1 1321"/>
                    <a:gd name="f205" fmla="*/ f109 1 712"/>
                    <a:gd name="f206" fmla="*/ f110 1 1321"/>
                    <a:gd name="f207" fmla="*/ f111 1 712"/>
                    <a:gd name="f208" fmla="*/ f112 1 1321"/>
                    <a:gd name="f209" fmla="*/ f113 1 712"/>
                    <a:gd name="f210" fmla="*/ f114 1 1321"/>
                    <a:gd name="f211" fmla="*/ f115 1 712"/>
                    <a:gd name="f212" fmla="*/ f116 1 1321"/>
                    <a:gd name="f213" fmla="*/ f117 1 712"/>
                    <a:gd name="f214" fmla="*/ f118 1 1321"/>
                    <a:gd name="f215" fmla="*/ f119 1 712"/>
                    <a:gd name="f216" fmla="*/ f120 1 1321"/>
                    <a:gd name="f217" fmla="*/ f121 1 712"/>
                    <a:gd name="f218" fmla="*/ f122 1 1321"/>
                    <a:gd name="f219" fmla="*/ f123 1 712"/>
                    <a:gd name="f220" fmla="*/ f124 1 1321"/>
                    <a:gd name="f221" fmla="*/ f125 1 712"/>
                    <a:gd name="f222" fmla="*/ f126 1 1321"/>
                    <a:gd name="f223" fmla="*/ f127 1 712"/>
                    <a:gd name="f224" fmla="*/ f128 1 1321"/>
                    <a:gd name="f225" fmla="*/ f129 1 712"/>
                    <a:gd name="f226" fmla="*/ f130 1 1321"/>
                    <a:gd name="f227" fmla="*/ f131 1 712"/>
                    <a:gd name="f228" fmla="*/ f132 1 1321"/>
                    <a:gd name="f229" fmla="*/ f133 1 712"/>
                    <a:gd name="f230" fmla="*/ f134 1 1321"/>
                    <a:gd name="f231" fmla="*/ f135 1 1321"/>
                    <a:gd name="f232" fmla="*/ f136 1 1321"/>
                    <a:gd name="f233" fmla="*/ f137 1 712"/>
                    <a:gd name="f234" fmla="*/ f138 1 1321"/>
                    <a:gd name="f235" fmla="*/ f139 1 1321"/>
                    <a:gd name="f236" fmla="*/ f140 1 712"/>
                    <a:gd name="f237" fmla="*/ f141 1 1321"/>
                    <a:gd name="f238" fmla="*/ f142 1 712"/>
                    <a:gd name="f239" fmla="*/ f143 1 1321"/>
                    <a:gd name="f240" fmla="*/ f144 1 712"/>
                    <a:gd name="f241" fmla="*/ f145 1 1321"/>
                    <a:gd name="f242" fmla="*/ f146 1 712"/>
                    <a:gd name="f243" fmla="*/ f147 1 1321"/>
                    <a:gd name="f244" fmla="*/ f148 1 712"/>
                    <a:gd name="f245" fmla="*/ f149 1 1321"/>
                    <a:gd name="f246" fmla="*/ f150 1 712"/>
                    <a:gd name="f247" fmla="*/ f151 1 1321"/>
                    <a:gd name="f248" fmla="*/ f152 1 712"/>
                    <a:gd name="f249" fmla="*/ f153 1 1321"/>
                    <a:gd name="f250" fmla="*/ f154 1 712"/>
                    <a:gd name="f251" fmla="*/ f155 1 1321"/>
                    <a:gd name="f252" fmla="*/ f156 1 712"/>
                    <a:gd name="f253" fmla="*/ f157 1 1321"/>
                    <a:gd name="f254" fmla="*/ f158 1 712"/>
                    <a:gd name="f255" fmla="*/ f159 1 712"/>
                    <a:gd name="f256" fmla="*/ f160 1 1321"/>
                    <a:gd name="f257" fmla="*/ f161 1 712"/>
                    <a:gd name="f258" fmla="*/ f162 1 1321"/>
                    <a:gd name="f259" fmla="*/ f163 1 712"/>
                    <a:gd name="f260" fmla="*/ f164 1 1321"/>
                    <a:gd name="f261" fmla="*/ f165 1 712"/>
                    <a:gd name="f262" fmla="*/ f166 1 1321"/>
                    <a:gd name="f263" fmla="*/ f167 1 712"/>
                    <a:gd name="f264" fmla="*/ f168 1 1321"/>
                    <a:gd name="f265" fmla="*/ f169 1 712"/>
                    <a:gd name="f266" fmla="*/ f170 1 1321"/>
                    <a:gd name="f267" fmla="*/ f171 1 712"/>
                    <a:gd name="f268" fmla="*/ f172 1 1321"/>
                    <a:gd name="f269" fmla="*/ f173 1 712"/>
                    <a:gd name="f270" fmla="*/ f174 1 1321"/>
                    <a:gd name="f271" fmla="*/ f175 1 712"/>
                    <a:gd name="f272" fmla="*/ f176 1 1321"/>
                    <a:gd name="f273" fmla="*/ f177 1 712"/>
                    <a:gd name="f274" fmla="*/ f178 1 1321"/>
                    <a:gd name="f275" fmla="*/ f179 1 712"/>
                    <a:gd name="f276" fmla="*/ f180 1 1321"/>
                    <a:gd name="f277" fmla="*/ f181 1 712"/>
                    <a:gd name="f278" fmla="*/ f182 1 1321"/>
                    <a:gd name="f279" fmla="*/ f183 1 712"/>
                    <a:gd name="f280" fmla="*/ f184 1 1321"/>
                    <a:gd name="f281" fmla="*/ f185 1 1321"/>
                    <a:gd name="f282" fmla="*/ f186 1 712"/>
                    <a:gd name="f283" fmla="*/ f187 1 1321"/>
                    <a:gd name="f284" fmla="*/ f188 1 712"/>
                    <a:gd name="f285" fmla="*/ f189 1 1321"/>
                    <a:gd name="f286" fmla="*/ f190 1 712"/>
                    <a:gd name="f287" fmla="*/ f191 1 1321"/>
                    <a:gd name="f288" fmla="*/ f192 1 712"/>
                    <a:gd name="f289" fmla="*/ f193 1 1321"/>
                    <a:gd name="f290" fmla="*/ f194 1 712"/>
                    <a:gd name="f291" fmla="*/ f195 1 1321"/>
                    <a:gd name="f292" fmla="*/ f196 1 712"/>
                    <a:gd name="f293" fmla="*/ f197 1 1321"/>
                    <a:gd name="f294" fmla="*/ f198 1 712"/>
                    <a:gd name="f295" fmla="*/ 0 1 f102"/>
                    <a:gd name="f296" fmla="*/ f6 1 f102"/>
                    <a:gd name="f297" fmla="*/ 0 1 f103"/>
                    <a:gd name="f298" fmla="*/ f7 1 f103"/>
                    <a:gd name="f299" fmla="+- f199 0 f1"/>
                    <a:gd name="f300" fmla="*/ f200 1 f102"/>
                    <a:gd name="f301" fmla="*/ f201 1 f103"/>
                    <a:gd name="f302" fmla="*/ f202 1 f102"/>
                    <a:gd name="f303" fmla="*/ f203 1 f103"/>
                    <a:gd name="f304" fmla="*/ f204 1 f102"/>
                    <a:gd name="f305" fmla="*/ f205 1 f103"/>
                    <a:gd name="f306" fmla="*/ f206 1 f102"/>
                    <a:gd name="f307" fmla="*/ f207 1 f103"/>
                    <a:gd name="f308" fmla="*/ f208 1 f102"/>
                    <a:gd name="f309" fmla="*/ f209 1 f103"/>
                    <a:gd name="f310" fmla="*/ f210 1 f102"/>
                    <a:gd name="f311" fmla="*/ f211 1 f103"/>
                    <a:gd name="f312" fmla="*/ f212 1 f102"/>
                    <a:gd name="f313" fmla="*/ f213 1 f103"/>
                    <a:gd name="f314" fmla="*/ f214 1 f102"/>
                    <a:gd name="f315" fmla="*/ f215 1 f103"/>
                    <a:gd name="f316" fmla="*/ f216 1 f102"/>
                    <a:gd name="f317" fmla="*/ f217 1 f103"/>
                    <a:gd name="f318" fmla="*/ f218 1 f102"/>
                    <a:gd name="f319" fmla="*/ f219 1 f103"/>
                    <a:gd name="f320" fmla="*/ f220 1 f102"/>
                    <a:gd name="f321" fmla="*/ f221 1 f103"/>
                    <a:gd name="f322" fmla="*/ f222 1 f102"/>
                    <a:gd name="f323" fmla="*/ f223 1 f103"/>
                    <a:gd name="f324" fmla="*/ f224 1 f102"/>
                    <a:gd name="f325" fmla="*/ f225 1 f103"/>
                    <a:gd name="f326" fmla="*/ f226 1 f102"/>
                    <a:gd name="f327" fmla="*/ f227 1 f103"/>
                    <a:gd name="f328" fmla="*/ f228 1 f102"/>
                    <a:gd name="f329" fmla="*/ f229 1 f103"/>
                    <a:gd name="f330" fmla="*/ f230 1 f102"/>
                    <a:gd name="f331" fmla="*/ f231 1 f102"/>
                    <a:gd name="f332" fmla="*/ f232 1 f102"/>
                    <a:gd name="f333" fmla="*/ f233 1 f103"/>
                    <a:gd name="f334" fmla="*/ f234 1 f102"/>
                    <a:gd name="f335" fmla="*/ f235 1 f102"/>
                    <a:gd name="f336" fmla="*/ f236 1 f103"/>
                    <a:gd name="f337" fmla="*/ f237 1 f102"/>
                    <a:gd name="f338" fmla="*/ f238 1 f103"/>
                    <a:gd name="f339" fmla="*/ f239 1 f102"/>
                    <a:gd name="f340" fmla="*/ f240 1 f103"/>
                    <a:gd name="f341" fmla="*/ f241 1 f102"/>
                    <a:gd name="f342" fmla="*/ f242 1 f103"/>
                    <a:gd name="f343" fmla="*/ f243 1 f102"/>
                    <a:gd name="f344" fmla="*/ f244 1 f103"/>
                    <a:gd name="f345" fmla="*/ f245 1 f102"/>
                    <a:gd name="f346" fmla="*/ f246 1 f103"/>
                    <a:gd name="f347" fmla="*/ f247 1 f102"/>
                    <a:gd name="f348" fmla="*/ f248 1 f103"/>
                    <a:gd name="f349" fmla="*/ f249 1 f102"/>
                    <a:gd name="f350" fmla="*/ f250 1 f103"/>
                    <a:gd name="f351" fmla="*/ f251 1 f102"/>
                    <a:gd name="f352" fmla="*/ f252 1 f103"/>
                    <a:gd name="f353" fmla="*/ f253 1 f102"/>
                    <a:gd name="f354" fmla="*/ f254 1 f103"/>
                    <a:gd name="f355" fmla="*/ f255 1 f103"/>
                    <a:gd name="f356" fmla="*/ f256 1 f102"/>
                    <a:gd name="f357" fmla="*/ f257 1 f103"/>
                    <a:gd name="f358" fmla="*/ f258 1 f102"/>
                    <a:gd name="f359" fmla="*/ f259 1 f103"/>
                    <a:gd name="f360" fmla="*/ f260 1 f102"/>
                    <a:gd name="f361" fmla="*/ f261 1 f103"/>
                    <a:gd name="f362" fmla="*/ f262 1 f102"/>
                    <a:gd name="f363" fmla="*/ f263 1 f103"/>
                    <a:gd name="f364" fmla="*/ f264 1 f102"/>
                    <a:gd name="f365" fmla="*/ f265 1 f103"/>
                    <a:gd name="f366" fmla="*/ f266 1 f102"/>
                    <a:gd name="f367" fmla="*/ f267 1 f103"/>
                    <a:gd name="f368" fmla="*/ f268 1 f102"/>
                    <a:gd name="f369" fmla="*/ f269 1 f103"/>
                    <a:gd name="f370" fmla="*/ f270 1 f102"/>
                    <a:gd name="f371" fmla="*/ f271 1 f103"/>
                    <a:gd name="f372" fmla="*/ f272 1 f102"/>
                    <a:gd name="f373" fmla="*/ f273 1 f103"/>
                    <a:gd name="f374" fmla="*/ f274 1 f102"/>
                    <a:gd name="f375" fmla="*/ f275 1 f103"/>
                    <a:gd name="f376" fmla="*/ f276 1 f102"/>
                    <a:gd name="f377" fmla="*/ f277 1 f103"/>
                    <a:gd name="f378" fmla="*/ f278 1 f102"/>
                    <a:gd name="f379" fmla="*/ f279 1 f103"/>
                    <a:gd name="f380" fmla="*/ f280 1 f102"/>
                    <a:gd name="f381" fmla="*/ f281 1 f102"/>
                    <a:gd name="f382" fmla="*/ f282 1 f103"/>
                    <a:gd name="f383" fmla="*/ f283 1 f102"/>
                    <a:gd name="f384" fmla="*/ f284 1 f103"/>
                    <a:gd name="f385" fmla="*/ f285 1 f102"/>
                    <a:gd name="f386" fmla="*/ f286 1 f103"/>
                    <a:gd name="f387" fmla="*/ f287 1 f102"/>
                    <a:gd name="f388" fmla="*/ f288 1 f103"/>
                    <a:gd name="f389" fmla="*/ f289 1 f102"/>
                    <a:gd name="f390" fmla="*/ f290 1 f103"/>
                    <a:gd name="f391" fmla="*/ f291 1 f102"/>
                    <a:gd name="f392" fmla="*/ f292 1 f103"/>
                    <a:gd name="f393" fmla="*/ f293 1 f102"/>
                    <a:gd name="f394" fmla="*/ f294 1 f103"/>
                    <a:gd name="f395" fmla="*/ f295 f97 1"/>
                    <a:gd name="f396" fmla="*/ f296 f97 1"/>
                    <a:gd name="f397" fmla="*/ f298 f98 1"/>
                    <a:gd name="f398" fmla="*/ f297 f98 1"/>
                    <a:gd name="f399" fmla="*/ f300 f97 1"/>
                    <a:gd name="f400" fmla="*/ f301 f98 1"/>
                    <a:gd name="f401" fmla="*/ f302 f97 1"/>
                    <a:gd name="f402" fmla="*/ f303 f98 1"/>
                    <a:gd name="f403" fmla="*/ f304 f97 1"/>
                    <a:gd name="f404" fmla="*/ f305 f98 1"/>
                    <a:gd name="f405" fmla="*/ f306 f97 1"/>
                    <a:gd name="f406" fmla="*/ f307 f98 1"/>
                    <a:gd name="f407" fmla="*/ f308 f97 1"/>
                    <a:gd name="f408" fmla="*/ f309 f98 1"/>
                    <a:gd name="f409" fmla="*/ f310 f97 1"/>
                    <a:gd name="f410" fmla="*/ f311 f98 1"/>
                    <a:gd name="f411" fmla="*/ f312 f97 1"/>
                    <a:gd name="f412" fmla="*/ f313 f98 1"/>
                    <a:gd name="f413" fmla="*/ f314 f97 1"/>
                    <a:gd name="f414" fmla="*/ f315 f98 1"/>
                    <a:gd name="f415" fmla="*/ f316 f97 1"/>
                    <a:gd name="f416" fmla="*/ f317 f98 1"/>
                    <a:gd name="f417" fmla="*/ f318 f97 1"/>
                    <a:gd name="f418" fmla="*/ f319 f98 1"/>
                    <a:gd name="f419" fmla="*/ f320 f97 1"/>
                    <a:gd name="f420" fmla="*/ f321 f98 1"/>
                    <a:gd name="f421" fmla="*/ f322 f97 1"/>
                    <a:gd name="f422" fmla="*/ f323 f98 1"/>
                    <a:gd name="f423" fmla="*/ f324 f97 1"/>
                    <a:gd name="f424" fmla="*/ f325 f98 1"/>
                    <a:gd name="f425" fmla="*/ f326 f97 1"/>
                    <a:gd name="f426" fmla="*/ f327 f98 1"/>
                    <a:gd name="f427" fmla="*/ f328 f97 1"/>
                    <a:gd name="f428" fmla="*/ f329 f98 1"/>
                    <a:gd name="f429" fmla="*/ f330 f97 1"/>
                    <a:gd name="f430" fmla="*/ f331 f97 1"/>
                    <a:gd name="f431" fmla="*/ f332 f97 1"/>
                    <a:gd name="f432" fmla="*/ f333 f98 1"/>
                    <a:gd name="f433" fmla="*/ f334 f97 1"/>
                    <a:gd name="f434" fmla="*/ f335 f97 1"/>
                    <a:gd name="f435" fmla="*/ f336 f98 1"/>
                    <a:gd name="f436" fmla="*/ f337 f97 1"/>
                    <a:gd name="f437" fmla="*/ f338 f98 1"/>
                    <a:gd name="f438" fmla="*/ f339 f97 1"/>
                    <a:gd name="f439" fmla="*/ f340 f98 1"/>
                    <a:gd name="f440" fmla="*/ f341 f97 1"/>
                    <a:gd name="f441" fmla="*/ f342 f98 1"/>
                    <a:gd name="f442" fmla="*/ f343 f97 1"/>
                    <a:gd name="f443" fmla="*/ f344 f98 1"/>
                    <a:gd name="f444" fmla="*/ f345 f97 1"/>
                    <a:gd name="f445" fmla="*/ f346 f98 1"/>
                    <a:gd name="f446" fmla="*/ f347 f97 1"/>
                    <a:gd name="f447" fmla="*/ f348 f98 1"/>
                    <a:gd name="f448" fmla="*/ f349 f97 1"/>
                    <a:gd name="f449" fmla="*/ f350 f98 1"/>
                    <a:gd name="f450" fmla="*/ f351 f97 1"/>
                    <a:gd name="f451" fmla="*/ f352 f98 1"/>
                    <a:gd name="f452" fmla="*/ f353 f97 1"/>
                    <a:gd name="f453" fmla="*/ f354 f98 1"/>
                    <a:gd name="f454" fmla="*/ f355 f98 1"/>
                    <a:gd name="f455" fmla="*/ f356 f97 1"/>
                    <a:gd name="f456" fmla="*/ f357 f98 1"/>
                    <a:gd name="f457" fmla="*/ f358 f97 1"/>
                    <a:gd name="f458" fmla="*/ f359 f98 1"/>
                    <a:gd name="f459" fmla="*/ f360 f97 1"/>
                    <a:gd name="f460" fmla="*/ f361 f98 1"/>
                    <a:gd name="f461" fmla="*/ f362 f97 1"/>
                    <a:gd name="f462" fmla="*/ f363 f98 1"/>
                    <a:gd name="f463" fmla="*/ f364 f97 1"/>
                    <a:gd name="f464" fmla="*/ f365 f98 1"/>
                    <a:gd name="f465" fmla="*/ f366 f97 1"/>
                    <a:gd name="f466" fmla="*/ f367 f98 1"/>
                    <a:gd name="f467" fmla="*/ f368 f97 1"/>
                    <a:gd name="f468" fmla="*/ f369 f98 1"/>
                    <a:gd name="f469" fmla="*/ f370 f97 1"/>
                    <a:gd name="f470" fmla="*/ f371 f98 1"/>
                    <a:gd name="f471" fmla="*/ f372 f97 1"/>
                    <a:gd name="f472" fmla="*/ f373 f98 1"/>
                    <a:gd name="f473" fmla="*/ f374 f97 1"/>
                    <a:gd name="f474" fmla="*/ f375 f98 1"/>
                    <a:gd name="f475" fmla="*/ f376 f97 1"/>
                    <a:gd name="f476" fmla="*/ f377 f98 1"/>
                    <a:gd name="f477" fmla="*/ f378 f97 1"/>
                    <a:gd name="f478" fmla="*/ f379 f98 1"/>
                    <a:gd name="f479" fmla="*/ f380 f97 1"/>
                    <a:gd name="f480" fmla="*/ f381 f97 1"/>
                    <a:gd name="f481" fmla="*/ f382 f98 1"/>
                    <a:gd name="f482" fmla="*/ f383 f97 1"/>
                    <a:gd name="f483" fmla="*/ f384 f98 1"/>
                    <a:gd name="f484" fmla="*/ f385 f97 1"/>
                    <a:gd name="f485" fmla="*/ f386 f98 1"/>
                    <a:gd name="f486" fmla="*/ f387 f97 1"/>
                    <a:gd name="f487" fmla="*/ f388 f98 1"/>
                    <a:gd name="f488" fmla="*/ f389 f97 1"/>
                    <a:gd name="f489" fmla="*/ f390 f98 1"/>
                    <a:gd name="f490" fmla="*/ f391 f97 1"/>
                    <a:gd name="f491" fmla="*/ f392 f98 1"/>
                    <a:gd name="f492" fmla="*/ f393 f97 1"/>
                    <a:gd name="f493" fmla="*/ f394 f98 1"/>
                  </a:gdLst>
                  <a:ahLst/>
                  <a:cxnLst>
                    <a:cxn ang="3cd4">
                      <a:pos x="hc" y="t"/>
                    </a:cxn>
                    <a:cxn ang="0">
                      <a:pos x="r" y="vc"/>
                    </a:cxn>
                    <a:cxn ang="cd4">
                      <a:pos x="hc" y="b"/>
                    </a:cxn>
                    <a:cxn ang="cd2">
                      <a:pos x="l" y="vc"/>
                    </a:cxn>
                    <a:cxn ang="f299">
                      <a:pos x="f399" y="f400"/>
                    </a:cxn>
                    <a:cxn ang="f299">
                      <a:pos x="f401" y="f402"/>
                    </a:cxn>
                    <a:cxn ang="f299">
                      <a:pos x="f403" y="f404"/>
                    </a:cxn>
                    <a:cxn ang="f299">
                      <a:pos x="f405" y="f406"/>
                    </a:cxn>
                    <a:cxn ang="f299">
                      <a:pos x="f407" y="f408"/>
                    </a:cxn>
                    <a:cxn ang="f299">
                      <a:pos x="f409" y="f410"/>
                    </a:cxn>
                    <a:cxn ang="f299">
                      <a:pos x="f411" y="f412"/>
                    </a:cxn>
                    <a:cxn ang="f299">
                      <a:pos x="f413" y="f414"/>
                    </a:cxn>
                    <a:cxn ang="f299">
                      <a:pos x="f415" y="f416"/>
                    </a:cxn>
                    <a:cxn ang="f299">
                      <a:pos x="f417" y="f418"/>
                    </a:cxn>
                    <a:cxn ang="f299">
                      <a:pos x="f419" y="f420"/>
                    </a:cxn>
                    <a:cxn ang="f299">
                      <a:pos x="f421" y="f422"/>
                    </a:cxn>
                    <a:cxn ang="f299">
                      <a:pos x="f423" y="f424"/>
                    </a:cxn>
                    <a:cxn ang="f299">
                      <a:pos x="f425" y="f426"/>
                    </a:cxn>
                    <a:cxn ang="f299">
                      <a:pos x="f427" y="f428"/>
                    </a:cxn>
                    <a:cxn ang="f299">
                      <a:pos x="f429" y="f428"/>
                    </a:cxn>
                    <a:cxn ang="f299">
                      <a:pos x="f430" y="f428"/>
                    </a:cxn>
                    <a:cxn ang="f299">
                      <a:pos x="f431" y="f432"/>
                    </a:cxn>
                    <a:cxn ang="f299">
                      <a:pos x="f433" y="f424"/>
                    </a:cxn>
                    <a:cxn ang="f299">
                      <a:pos x="f434" y="f435"/>
                    </a:cxn>
                    <a:cxn ang="f299">
                      <a:pos x="f436" y="f437"/>
                    </a:cxn>
                    <a:cxn ang="f299">
                      <a:pos x="f438" y="f439"/>
                    </a:cxn>
                    <a:cxn ang="f299">
                      <a:pos x="f440" y="f441"/>
                    </a:cxn>
                    <a:cxn ang="f299">
                      <a:pos x="f442" y="f443"/>
                    </a:cxn>
                    <a:cxn ang="f299">
                      <a:pos x="f444" y="f445"/>
                    </a:cxn>
                    <a:cxn ang="f299">
                      <a:pos x="f446" y="f447"/>
                    </a:cxn>
                    <a:cxn ang="f299">
                      <a:pos x="f448" y="f449"/>
                    </a:cxn>
                    <a:cxn ang="f299">
                      <a:pos x="f450" y="f451"/>
                    </a:cxn>
                    <a:cxn ang="f299">
                      <a:pos x="f452" y="f453"/>
                    </a:cxn>
                    <a:cxn ang="f299">
                      <a:pos x="f452" y="f454"/>
                    </a:cxn>
                    <a:cxn ang="f299">
                      <a:pos x="f455" y="f456"/>
                    </a:cxn>
                    <a:cxn ang="f299">
                      <a:pos x="f457" y="f458"/>
                    </a:cxn>
                    <a:cxn ang="f299">
                      <a:pos x="f459" y="f460"/>
                    </a:cxn>
                    <a:cxn ang="f299">
                      <a:pos x="f461" y="f462"/>
                    </a:cxn>
                    <a:cxn ang="f299">
                      <a:pos x="f463" y="f464"/>
                    </a:cxn>
                    <a:cxn ang="f299">
                      <a:pos x="f465" y="f466"/>
                    </a:cxn>
                    <a:cxn ang="f299">
                      <a:pos x="f467" y="f468"/>
                    </a:cxn>
                    <a:cxn ang="f299">
                      <a:pos x="f469" y="f470"/>
                    </a:cxn>
                    <a:cxn ang="f299">
                      <a:pos x="f471" y="f472"/>
                    </a:cxn>
                    <a:cxn ang="f299">
                      <a:pos x="f473" y="f474"/>
                    </a:cxn>
                    <a:cxn ang="f299">
                      <a:pos x="f475" y="f476"/>
                    </a:cxn>
                    <a:cxn ang="f299">
                      <a:pos x="f477" y="f478"/>
                    </a:cxn>
                    <a:cxn ang="f299">
                      <a:pos x="f477" y="f478"/>
                    </a:cxn>
                    <a:cxn ang="f299">
                      <a:pos x="f479" y="f476"/>
                    </a:cxn>
                    <a:cxn ang="f299">
                      <a:pos x="f480" y="f481"/>
                    </a:cxn>
                    <a:cxn ang="f299">
                      <a:pos x="f482" y="f483"/>
                    </a:cxn>
                    <a:cxn ang="f299">
                      <a:pos x="f484" y="f485"/>
                    </a:cxn>
                    <a:cxn ang="f299">
                      <a:pos x="f486" y="f487"/>
                    </a:cxn>
                    <a:cxn ang="f299">
                      <a:pos x="f488" y="f489"/>
                    </a:cxn>
                    <a:cxn ang="f299">
                      <a:pos x="f490" y="f491"/>
                    </a:cxn>
                    <a:cxn ang="f299">
                      <a:pos x="f492" y="f493"/>
                    </a:cxn>
                    <a:cxn ang="f299">
                      <a:pos x="f399" y="f400"/>
                    </a:cxn>
                    <a:cxn ang="f299">
                      <a:pos x="f399" y="f400"/>
                    </a:cxn>
                  </a:cxnLst>
                  <a:rect l="f395" t="f398" r="f396" b="f397"/>
                  <a:pathLst>
                    <a:path w="1321" h="712">
                      <a:moveTo>
                        <a:pt x="f8" y="f9"/>
                      </a:moveTo>
                      <a:lnTo>
                        <a:pt x="f10" y="f11"/>
                      </a:lnTo>
                      <a:lnTo>
                        <a:pt x="f6"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7"/>
                      </a:lnTo>
                      <a:lnTo>
                        <a:pt x="f36" y="f7"/>
                      </a:lnTo>
                      <a:lnTo>
                        <a:pt x="f37" y="f7"/>
                      </a:lnTo>
                      <a:lnTo>
                        <a:pt x="f38" y="f39"/>
                      </a:lnTo>
                      <a:lnTo>
                        <a:pt x="f40" y="f32"/>
                      </a:lnTo>
                      <a:lnTo>
                        <a:pt x="f41" y="f42"/>
                      </a:lnTo>
                      <a:lnTo>
                        <a:pt x="f43" y="f44"/>
                      </a:lnTo>
                      <a:lnTo>
                        <a:pt x="f45" y="f46"/>
                      </a:lnTo>
                      <a:lnTo>
                        <a:pt x="f47" y="f48"/>
                      </a:lnTo>
                      <a:lnTo>
                        <a:pt x="f49" y="f50"/>
                      </a:lnTo>
                      <a:lnTo>
                        <a:pt x="f51" y="f52"/>
                      </a:lnTo>
                      <a:lnTo>
                        <a:pt x="f53" y="f54"/>
                      </a:lnTo>
                      <a:lnTo>
                        <a:pt x="f55" y="f56"/>
                      </a:lnTo>
                      <a:lnTo>
                        <a:pt x="f57" y="f58"/>
                      </a:lnTo>
                      <a:lnTo>
                        <a:pt x="f5" y="f59"/>
                      </a:lnTo>
                      <a:lnTo>
                        <a:pt x="f5" y="f60"/>
                      </a:lnTo>
                      <a:lnTo>
                        <a:pt x="f61" y="f62"/>
                      </a:lnTo>
                      <a:lnTo>
                        <a:pt x="f63" y="f64"/>
                      </a:lnTo>
                      <a:lnTo>
                        <a:pt x="f65" y="f66"/>
                      </a:lnTo>
                      <a:lnTo>
                        <a:pt x="f67" y="f68"/>
                      </a:lnTo>
                      <a:lnTo>
                        <a:pt x="f69" y="f43"/>
                      </a:lnTo>
                      <a:lnTo>
                        <a:pt x="f70" y="f71"/>
                      </a:lnTo>
                      <a:lnTo>
                        <a:pt x="f72" y="f73"/>
                      </a:lnTo>
                      <a:lnTo>
                        <a:pt x="f74" y="f75"/>
                      </a:lnTo>
                      <a:lnTo>
                        <a:pt x="f76" y="f77"/>
                      </a:lnTo>
                      <a:lnTo>
                        <a:pt x="f78" y="f79"/>
                      </a:lnTo>
                      <a:lnTo>
                        <a:pt x="f80" y="f57"/>
                      </a:lnTo>
                      <a:lnTo>
                        <a:pt x="f26" y="f5"/>
                      </a:lnTo>
                      <a:lnTo>
                        <a:pt x="f26" y="f5"/>
                      </a:lnTo>
                      <a:lnTo>
                        <a:pt x="f81" y="f57"/>
                      </a:lnTo>
                      <a:lnTo>
                        <a:pt x="f82" y="f83"/>
                      </a:lnTo>
                      <a:lnTo>
                        <a:pt x="f84" y="f85"/>
                      </a:lnTo>
                      <a:lnTo>
                        <a:pt x="f86" y="f87"/>
                      </a:lnTo>
                      <a:lnTo>
                        <a:pt x="f88" y="f89"/>
                      </a:lnTo>
                      <a:lnTo>
                        <a:pt x="f90" y="f91"/>
                      </a:lnTo>
                      <a:lnTo>
                        <a:pt x="f92" y="f93"/>
                      </a:lnTo>
                      <a:lnTo>
                        <a:pt x="f94" y="f95"/>
                      </a:lnTo>
                      <a:lnTo>
                        <a:pt x="f8" y="f9"/>
                      </a:lnTo>
                      <a:lnTo>
                        <a:pt x="f8" y="f9"/>
                      </a:lnTo>
                      <a:close/>
                    </a:path>
                  </a:pathLst>
                </a:custGeom>
                <a:gradFill>
                  <a:gsLst>
                    <a:gs pos="0">
                      <a:srgbClr val="FFFFFF"/>
                    </a:gs>
                    <a:gs pos="100000">
                      <a:srgbClr val="7CB444"/>
                    </a:gs>
                  </a:gsLst>
                  <a:lin ang="5400000"/>
                </a:gra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grpSp>
          <p:sp>
            <p:nvSpPr>
              <p:cNvPr id="49" name="Text Box 62"/>
              <p:cNvSpPr txBox="1"/>
              <p:nvPr/>
            </p:nvSpPr>
            <p:spPr>
              <a:xfrm>
                <a:off x="4106374" y="1918668"/>
                <a:ext cx="404278" cy="461665"/>
              </a:xfrm>
              <a:prstGeom prst="rect">
                <a:avLst/>
              </a:prstGeom>
              <a:noFill/>
              <a:ln cap="flat">
                <a:noFill/>
              </a:ln>
              <a:effectLst>
                <a:outerShdw dist="19046" dir="5400000" algn="tl">
                  <a:srgbClr val="000000">
                    <a:alpha val="63000"/>
                  </a:srgbClr>
                </a:outerShdw>
              </a:effectLst>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r>
                  <a:rPr lang="en-US" sz="2400" b="1">
                    <a:solidFill>
                      <a:srgbClr val="FFFFFF"/>
                    </a:solidFill>
                    <a:effectLst>
                      <a:outerShdw dist="38096" dir="2700000">
                        <a:srgbClr val="C0C0C0"/>
                      </a:outerShdw>
                    </a:effectLst>
                    <a:latin typeface="Verdana" pitchFamily="34"/>
                  </a:rPr>
                  <a:t>1</a:t>
                </a:r>
              </a:p>
            </p:txBody>
          </p:sp>
        </p:grpSp>
        <p:grpSp>
          <p:nvGrpSpPr>
            <p:cNvPr id="13" name="Group 63"/>
            <p:cNvGrpSpPr/>
            <p:nvPr/>
          </p:nvGrpSpPr>
          <p:grpSpPr>
            <a:xfrm>
              <a:off x="4570575" y="5132425"/>
              <a:ext cx="183125" cy="441350"/>
              <a:chOff x="4570575" y="5132425"/>
              <a:chExt cx="183125" cy="441350"/>
            </a:xfrm>
          </p:grpSpPr>
          <p:sp>
            <p:nvSpPr>
              <p:cNvPr id="46" name="Oval 64"/>
              <p:cNvSpPr/>
              <p:nvPr/>
            </p:nvSpPr>
            <p:spPr>
              <a:xfrm rot="18227105">
                <a:off x="4625991" y="5446066"/>
                <a:ext cx="122145" cy="1332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36699"/>
                  </a:gs>
                  <a:gs pos="100000">
                    <a:srgbClr val="224466"/>
                  </a:gs>
                </a:gsLst>
                <a:path path="circle">
                  <a:fillToRect l="50000" t="50000" r="50000" b="50000"/>
                </a:path>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47" name="Oval 65"/>
              <p:cNvSpPr/>
              <p:nvPr/>
            </p:nvSpPr>
            <p:spPr>
              <a:xfrm rot="18227105">
                <a:off x="4576139" y="5126861"/>
                <a:ext cx="122145" cy="1332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36699"/>
                  </a:gs>
                  <a:gs pos="100000">
                    <a:srgbClr val="224466"/>
                  </a:gs>
                </a:gsLst>
                <a:path path="circle">
                  <a:fillToRect l="50000" t="50000" r="50000" b="50000"/>
                </a:path>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grpSp>
        <p:grpSp>
          <p:nvGrpSpPr>
            <p:cNvPr id="14" name="Group 66"/>
            <p:cNvGrpSpPr/>
            <p:nvPr/>
          </p:nvGrpSpPr>
          <p:grpSpPr>
            <a:xfrm>
              <a:off x="4485767" y="5583967"/>
              <a:ext cx="660251" cy="644990"/>
              <a:chOff x="4485767" y="5583967"/>
              <a:chExt cx="660251" cy="644990"/>
            </a:xfrm>
          </p:grpSpPr>
          <p:sp>
            <p:nvSpPr>
              <p:cNvPr id="44" name="Oval 68"/>
              <p:cNvSpPr/>
              <p:nvPr/>
            </p:nvSpPr>
            <p:spPr>
              <a:xfrm>
                <a:off x="4485767" y="5583967"/>
                <a:ext cx="660251" cy="64499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36699"/>
                  </a:gs>
                  <a:gs pos="100000">
                    <a:srgbClr val="0C1925"/>
                  </a:gs>
                </a:gsLst>
                <a:lin ang="54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45" name="Text Box 70"/>
              <p:cNvSpPr txBox="1"/>
              <p:nvPr/>
            </p:nvSpPr>
            <p:spPr>
              <a:xfrm>
                <a:off x="4610243" y="5674056"/>
                <a:ext cx="404278" cy="461665"/>
              </a:xfrm>
              <a:prstGeom prst="rect">
                <a:avLst/>
              </a:prstGeom>
              <a:noFill/>
              <a:ln cap="flat">
                <a:noFill/>
              </a:ln>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r>
                  <a:rPr lang="en-US" sz="2400" b="1" dirty="0">
                    <a:solidFill>
                      <a:srgbClr val="FFFFFF"/>
                    </a:solidFill>
                    <a:effectLst>
                      <a:outerShdw dist="38096" dir="2700000">
                        <a:srgbClr val="C0C0C0"/>
                      </a:outerShdw>
                    </a:effectLst>
                    <a:latin typeface="Verdana" pitchFamily="34"/>
                  </a:rPr>
                  <a:t>6</a:t>
                </a:r>
              </a:p>
            </p:txBody>
          </p:sp>
        </p:grpSp>
        <p:grpSp>
          <p:nvGrpSpPr>
            <p:cNvPr id="15" name="Group 71"/>
            <p:cNvGrpSpPr/>
            <p:nvPr/>
          </p:nvGrpSpPr>
          <p:grpSpPr>
            <a:xfrm>
              <a:off x="5976116" y="3135733"/>
              <a:ext cx="658715" cy="650952"/>
              <a:chOff x="5976116" y="3135733"/>
              <a:chExt cx="658715" cy="650952"/>
            </a:xfrm>
          </p:grpSpPr>
          <p:grpSp>
            <p:nvGrpSpPr>
              <p:cNvPr id="40" name="Group 72"/>
              <p:cNvGrpSpPr/>
              <p:nvPr/>
            </p:nvGrpSpPr>
            <p:grpSpPr>
              <a:xfrm>
                <a:off x="5976116" y="3135733"/>
                <a:ext cx="658715" cy="650952"/>
                <a:chOff x="5976116" y="3135733"/>
                <a:chExt cx="658715" cy="650952"/>
              </a:xfrm>
            </p:grpSpPr>
            <p:sp>
              <p:nvSpPr>
                <p:cNvPr id="42" name="Oval 73"/>
                <p:cNvSpPr/>
                <p:nvPr/>
              </p:nvSpPr>
              <p:spPr>
                <a:xfrm>
                  <a:off x="5976116" y="3135733"/>
                  <a:ext cx="658715" cy="6509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6A9EB0"/>
                    </a:gs>
                    <a:gs pos="100000">
                      <a:srgbClr val="42636E"/>
                    </a:gs>
                  </a:gsLst>
                  <a:lin ang="54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43" name="Freeform 74"/>
                <p:cNvSpPr/>
                <p:nvPr/>
              </p:nvSpPr>
              <p:spPr>
                <a:xfrm>
                  <a:off x="6051398" y="3146587"/>
                  <a:ext cx="508159" cy="245653"/>
                </a:xfrm>
                <a:custGeom>
                  <a:avLst/>
                  <a:gdLst>
                    <a:gd name="f0" fmla="val 10800000"/>
                    <a:gd name="f1" fmla="val 5400000"/>
                    <a:gd name="f2" fmla="val 180"/>
                    <a:gd name="f3" fmla="val w"/>
                    <a:gd name="f4" fmla="val h"/>
                    <a:gd name="f5" fmla="val 0"/>
                    <a:gd name="f6" fmla="val 1321"/>
                    <a:gd name="f7" fmla="val 712"/>
                    <a:gd name="f8" fmla="val 1301"/>
                    <a:gd name="f9" fmla="val 401"/>
                    <a:gd name="f10" fmla="val 1317"/>
                    <a:gd name="f11" fmla="val 442"/>
                    <a:gd name="f12" fmla="val 481"/>
                    <a:gd name="f13" fmla="val 1315"/>
                    <a:gd name="f14" fmla="val 516"/>
                    <a:gd name="f15" fmla="val 1298"/>
                    <a:gd name="f16" fmla="val 550"/>
                    <a:gd name="f17" fmla="val 1272"/>
                    <a:gd name="f18" fmla="val 579"/>
                    <a:gd name="f19" fmla="val 1239"/>
                    <a:gd name="f20" fmla="val 604"/>
                    <a:gd name="f21" fmla="val 1196"/>
                    <a:gd name="f22" fmla="val 628"/>
                    <a:gd name="f23" fmla="val 1147"/>
                    <a:gd name="f24" fmla="val 649"/>
                    <a:gd name="f25" fmla="val 1092"/>
                    <a:gd name="f26" fmla="val 667"/>
                    <a:gd name="f27" fmla="val 1031"/>
                    <a:gd name="f28" fmla="val 683"/>
                    <a:gd name="f29" fmla="val 967"/>
                    <a:gd name="f30" fmla="val 694"/>
                    <a:gd name="f31" fmla="val 896"/>
                    <a:gd name="f32" fmla="val 704"/>
                    <a:gd name="f33" fmla="val 824"/>
                    <a:gd name="f34" fmla="val 710"/>
                    <a:gd name="f35" fmla="val 795"/>
                    <a:gd name="f36" fmla="val 476"/>
                    <a:gd name="f37" fmla="val 472"/>
                    <a:gd name="f38" fmla="val 409"/>
                    <a:gd name="f39" fmla="val 708"/>
                    <a:gd name="f40" fmla="val 348"/>
                    <a:gd name="f41" fmla="val 290"/>
                    <a:gd name="f42" fmla="val 696"/>
                    <a:gd name="f43" fmla="val 235"/>
                    <a:gd name="f44" fmla="val 689"/>
                    <a:gd name="f45" fmla="val 186"/>
                    <a:gd name="f46" fmla="val 677"/>
                    <a:gd name="f47" fmla="val 141"/>
                    <a:gd name="f48" fmla="val 663"/>
                    <a:gd name="f49" fmla="val 102"/>
                    <a:gd name="f50" fmla="val 648"/>
                    <a:gd name="f51" fmla="val 67"/>
                    <a:gd name="f52" fmla="val 630"/>
                    <a:gd name="f53" fmla="val 39"/>
                    <a:gd name="f54" fmla="val 608"/>
                    <a:gd name="f55" fmla="val 18"/>
                    <a:gd name="f56" fmla="val 583"/>
                    <a:gd name="f57" fmla="val 6"/>
                    <a:gd name="f58" fmla="val 554"/>
                    <a:gd name="f59" fmla="val 524"/>
                    <a:gd name="f60" fmla="val 520"/>
                    <a:gd name="f61" fmla="val 4"/>
                    <a:gd name="f62" fmla="val 487"/>
                    <a:gd name="f63" fmla="val 16"/>
                    <a:gd name="f64" fmla="val 446"/>
                    <a:gd name="f65" fmla="val 51"/>
                    <a:gd name="f66" fmla="val 370"/>
                    <a:gd name="f67" fmla="val 94"/>
                    <a:gd name="f68" fmla="val 299"/>
                    <a:gd name="f69" fmla="val 147"/>
                    <a:gd name="f70" fmla="val 204"/>
                    <a:gd name="f71" fmla="val 176"/>
                    <a:gd name="f72" fmla="val 270"/>
                    <a:gd name="f73" fmla="val 125"/>
                    <a:gd name="f74" fmla="val 341"/>
                    <a:gd name="f75" fmla="val 82"/>
                    <a:gd name="f76" fmla="val 415"/>
                    <a:gd name="f77" fmla="val 47"/>
                    <a:gd name="f78" fmla="val 497"/>
                    <a:gd name="f79" fmla="val 21"/>
                    <a:gd name="f80" fmla="val 581"/>
                    <a:gd name="f81" fmla="val 759"/>
                    <a:gd name="f82" fmla="val 847"/>
                    <a:gd name="f83" fmla="val 23"/>
                    <a:gd name="f84" fmla="val 932"/>
                    <a:gd name="f85" fmla="val 53"/>
                    <a:gd name="f86" fmla="val 1010"/>
                    <a:gd name="f87" fmla="val 90"/>
                    <a:gd name="f88" fmla="val 1082"/>
                    <a:gd name="f89" fmla="val 137"/>
                    <a:gd name="f90" fmla="val 1149"/>
                    <a:gd name="f91" fmla="val 194"/>
                    <a:gd name="f92" fmla="val 1208"/>
                    <a:gd name="f93" fmla="val 256"/>
                    <a:gd name="f94" fmla="val 1258"/>
                    <a:gd name="f95" fmla="val 325"/>
                    <a:gd name="f96" fmla="+- 0 0 -90"/>
                    <a:gd name="f97" fmla="*/ f3 1 1321"/>
                    <a:gd name="f98" fmla="*/ f4 1 712"/>
                    <a:gd name="f99" fmla="+- f7 0 f5"/>
                    <a:gd name="f100" fmla="+- f6 0 f5"/>
                    <a:gd name="f101" fmla="*/ f96 f0 1"/>
                    <a:gd name="f102" fmla="*/ f100 1 1321"/>
                    <a:gd name="f103" fmla="*/ f99 1 712"/>
                    <a:gd name="f104" fmla="*/ 1301 f100 1"/>
                    <a:gd name="f105" fmla="*/ 401 f99 1"/>
                    <a:gd name="f106" fmla="*/ 1317 f100 1"/>
                    <a:gd name="f107" fmla="*/ 442 f99 1"/>
                    <a:gd name="f108" fmla="*/ 1321 f100 1"/>
                    <a:gd name="f109" fmla="*/ 481 f99 1"/>
                    <a:gd name="f110" fmla="*/ 1315 f100 1"/>
                    <a:gd name="f111" fmla="*/ 516 f99 1"/>
                    <a:gd name="f112" fmla="*/ 1298 f100 1"/>
                    <a:gd name="f113" fmla="*/ 550 f99 1"/>
                    <a:gd name="f114" fmla="*/ 1272 f100 1"/>
                    <a:gd name="f115" fmla="*/ 579 f99 1"/>
                    <a:gd name="f116" fmla="*/ 1239 f100 1"/>
                    <a:gd name="f117" fmla="*/ 604 f99 1"/>
                    <a:gd name="f118" fmla="*/ 1196 f100 1"/>
                    <a:gd name="f119" fmla="*/ 628 f99 1"/>
                    <a:gd name="f120" fmla="*/ 1147 f100 1"/>
                    <a:gd name="f121" fmla="*/ 649 f99 1"/>
                    <a:gd name="f122" fmla="*/ 1092 f100 1"/>
                    <a:gd name="f123" fmla="*/ 667 f99 1"/>
                    <a:gd name="f124" fmla="*/ 1031 f100 1"/>
                    <a:gd name="f125" fmla="*/ 683 f99 1"/>
                    <a:gd name="f126" fmla="*/ 967 f100 1"/>
                    <a:gd name="f127" fmla="*/ 694 f99 1"/>
                    <a:gd name="f128" fmla="*/ 896 f100 1"/>
                    <a:gd name="f129" fmla="*/ 704 f99 1"/>
                    <a:gd name="f130" fmla="*/ 824 f100 1"/>
                    <a:gd name="f131" fmla="*/ 710 f99 1"/>
                    <a:gd name="f132" fmla="*/ 795 f100 1"/>
                    <a:gd name="f133" fmla="*/ 712 f99 1"/>
                    <a:gd name="f134" fmla="*/ 476 f100 1"/>
                    <a:gd name="f135" fmla="*/ 472 f100 1"/>
                    <a:gd name="f136" fmla="*/ 409 f100 1"/>
                    <a:gd name="f137" fmla="*/ 708 f99 1"/>
                    <a:gd name="f138" fmla="*/ 348 f100 1"/>
                    <a:gd name="f139" fmla="*/ 290 f100 1"/>
                    <a:gd name="f140" fmla="*/ 696 f99 1"/>
                    <a:gd name="f141" fmla="*/ 235 f100 1"/>
                    <a:gd name="f142" fmla="*/ 689 f99 1"/>
                    <a:gd name="f143" fmla="*/ 186 f100 1"/>
                    <a:gd name="f144" fmla="*/ 677 f99 1"/>
                    <a:gd name="f145" fmla="*/ 141 f100 1"/>
                    <a:gd name="f146" fmla="*/ 663 f99 1"/>
                    <a:gd name="f147" fmla="*/ 102 f100 1"/>
                    <a:gd name="f148" fmla="*/ 648 f99 1"/>
                    <a:gd name="f149" fmla="*/ 67 f100 1"/>
                    <a:gd name="f150" fmla="*/ 630 f99 1"/>
                    <a:gd name="f151" fmla="*/ 39 f100 1"/>
                    <a:gd name="f152" fmla="*/ 608 f99 1"/>
                    <a:gd name="f153" fmla="*/ 18 f100 1"/>
                    <a:gd name="f154" fmla="*/ 583 f99 1"/>
                    <a:gd name="f155" fmla="*/ 6 f100 1"/>
                    <a:gd name="f156" fmla="*/ 554 f99 1"/>
                    <a:gd name="f157" fmla="*/ 0 f100 1"/>
                    <a:gd name="f158" fmla="*/ 524 f99 1"/>
                    <a:gd name="f159" fmla="*/ 520 f99 1"/>
                    <a:gd name="f160" fmla="*/ 4 f100 1"/>
                    <a:gd name="f161" fmla="*/ 487 f99 1"/>
                    <a:gd name="f162" fmla="*/ 16 f100 1"/>
                    <a:gd name="f163" fmla="*/ 446 f99 1"/>
                    <a:gd name="f164" fmla="*/ 51 f100 1"/>
                    <a:gd name="f165" fmla="*/ 370 f99 1"/>
                    <a:gd name="f166" fmla="*/ 94 f100 1"/>
                    <a:gd name="f167" fmla="*/ 299 f99 1"/>
                    <a:gd name="f168" fmla="*/ 147 f100 1"/>
                    <a:gd name="f169" fmla="*/ 235 f99 1"/>
                    <a:gd name="f170" fmla="*/ 204 f100 1"/>
                    <a:gd name="f171" fmla="*/ 176 f99 1"/>
                    <a:gd name="f172" fmla="*/ 270 f100 1"/>
                    <a:gd name="f173" fmla="*/ 125 f99 1"/>
                    <a:gd name="f174" fmla="*/ 341 f100 1"/>
                    <a:gd name="f175" fmla="*/ 82 f99 1"/>
                    <a:gd name="f176" fmla="*/ 415 f100 1"/>
                    <a:gd name="f177" fmla="*/ 47 f99 1"/>
                    <a:gd name="f178" fmla="*/ 497 f100 1"/>
                    <a:gd name="f179" fmla="*/ 21 f99 1"/>
                    <a:gd name="f180" fmla="*/ 581 f100 1"/>
                    <a:gd name="f181" fmla="*/ 6 f99 1"/>
                    <a:gd name="f182" fmla="*/ 667 f100 1"/>
                    <a:gd name="f183" fmla="*/ 0 f99 1"/>
                    <a:gd name="f184" fmla="*/ 759 f100 1"/>
                    <a:gd name="f185" fmla="*/ 847 f100 1"/>
                    <a:gd name="f186" fmla="*/ 23 f99 1"/>
                    <a:gd name="f187" fmla="*/ 932 f100 1"/>
                    <a:gd name="f188" fmla="*/ 53 f99 1"/>
                    <a:gd name="f189" fmla="*/ 1010 f100 1"/>
                    <a:gd name="f190" fmla="*/ 90 f99 1"/>
                    <a:gd name="f191" fmla="*/ 1082 f100 1"/>
                    <a:gd name="f192" fmla="*/ 137 f99 1"/>
                    <a:gd name="f193" fmla="*/ 1149 f100 1"/>
                    <a:gd name="f194" fmla="*/ 194 f99 1"/>
                    <a:gd name="f195" fmla="*/ 1208 f100 1"/>
                    <a:gd name="f196" fmla="*/ 256 f99 1"/>
                    <a:gd name="f197" fmla="*/ 1258 f100 1"/>
                    <a:gd name="f198" fmla="*/ 325 f99 1"/>
                    <a:gd name="f199" fmla="*/ f101 1 f2"/>
                    <a:gd name="f200" fmla="*/ f104 1 1321"/>
                    <a:gd name="f201" fmla="*/ f105 1 712"/>
                    <a:gd name="f202" fmla="*/ f106 1 1321"/>
                    <a:gd name="f203" fmla="*/ f107 1 712"/>
                    <a:gd name="f204" fmla="*/ f108 1 1321"/>
                    <a:gd name="f205" fmla="*/ f109 1 712"/>
                    <a:gd name="f206" fmla="*/ f110 1 1321"/>
                    <a:gd name="f207" fmla="*/ f111 1 712"/>
                    <a:gd name="f208" fmla="*/ f112 1 1321"/>
                    <a:gd name="f209" fmla="*/ f113 1 712"/>
                    <a:gd name="f210" fmla="*/ f114 1 1321"/>
                    <a:gd name="f211" fmla="*/ f115 1 712"/>
                    <a:gd name="f212" fmla="*/ f116 1 1321"/>
                    <a:gd name="f213" fmla="*/ f117 1 712"/>
                    <a:gd name="f214" fmla="*/ f118 1 1321"/>
                    <a:gd name="f215" fmla="*/ f119 1 712"/>
                    <a:gd name="f216" fmla="*/ f120 1 1321"/>
                    <a:gd name="f217" fmla="*/ f121 1 712"/>
                    <a:gd name="f218" fmla="*/ f122 1 1321"/>
                    <a:gd name="f219" fmla="*/ f123 1 712"/>
                    <a:gd name="f220" fmla="*/ f124 1 1321"/>
                    <a:gd name="f221" fmla="*/ f125 1 712"/>
                    <a:gd name="f222" fmla="*/ f126 1 1321"/>
                    <a:gd name="f223" fmla="*/ f127 1 712"/>
                    <a:gd name="f224" fmla="*/ f128 1 1321"/>
                    <a:gd name="f225" fmla="*/ f129 1 712"/>
                    <a:gd name="f226" fmla="*/ f130 1 1321"/>
                    <a:gd name="f227" fmla="*/ f131 1 712"/>
                    <a:gd name="f228" fmla="*/ f132 1 1321"/>
                    <a:gd name="f229" fmla="*/ f133 1 712"/>
                    <a:gd name="f230" fmla="*/ f134 1 1321"/>
                    <a:gd name="f231" fmla="*/ f135 1 1321"/>
                    <a:gd name="f232" fmla="*/ f136 1 1321"/>
                    <a:gd name="f233" fmla="*/ f137 1 712"/>
                    <a:gd name="f234" fmla="*/ f138 1 1321"/>
                    <a:gd name="f235" fmla="*/ f139 1 1321"/>
                    <a:gd name="f236" fmla="*/ f140 1 712"/>
                    <a:gd name="f237" fmla="*/ f141 1 1321"/>
                    <a:gd name="f238" fmla="*/ f142 1 712"/>
                    <a:gd name="f239" fmla="*/ f143 1 1321"/>
                    <a:gd name="f240" fmla="*/ f144 1 712"/>
                    <a:gd name="f241" fmla="*/ f145 1 1321"/>
                    <a:gd name="f242" fmla="*/ f146 1 712"/>
                    <a:gd name="f243" fmla="*/ f147 1 1321"/>
                    <a:gd name="f244" fmla="*/ f148 1 712"/>
                    <a:gd name="f245" fmla="*/ f149 1 1321"/>
                    <a:gd name="f246" fmla="*/ f150 1 712"/>
                    <a:gd name="f247" fmla="*/ f151 1 1321"/>
                    <a:gd name="f248" fmla="*/ f152 1 712"/>
                    <a:gd name="f249" fmla="*/ f153 1 1321"/>
                    <a:gd name="f250" fmla="*/ f154 1 712"/>
                    <a:gd name="f251" fmla="*/ f155 1 1321"/>
                    <a:gd name="f252" fmla="*/ f156 1 712"/>
                    <a:gd name="f253" fmla="*/ f157 1 1321"/>
                    <a:gd name="f254" fmla="*/ f158 1 712"/>
                    <a:gd name="f255" fmla="*/ f159 1 712"/>
                    <a:gd name="f256" fmla="*/ f160 1 1321"/>
                    <a:gd name="f257" fmla="*/ f161 1 712"/>
                    <a:gd name="f258" fmla="*/ f162 1 1321"/>
                    <a:gd name="f259" fmla="*/ f163 1 712"/>
                    <a:gd name="f260" fmla="*/ f164 1 1321"/>
                    <a:gd name="f261" fmla="*/ f165 1 712"/>
                    <a:gd name="f262" fmla="*/ f166 1 1321"/>
                    <a:gd name="f263" fmla="*/ f167 1 712"/>
                    <a:gd name="f264" fmla="*/ f168 1 1321"/>
                    <a:gd name="f265" fmla="*/ f169 1 712"/>
                    <a:gd name="f266" fmla="*/ f170 1 1321"/>
                    <a:gd name="f267" fmla="*/ f171 1 712"/>
                    <a:gd name="f268" fmla="*/ f172 1 1321"/>
                    <a:gd name="f269" fmla="*/ f173 1 712"/>
                    <a:gd name="f270" fmla="*/ f174 1 1321"/>
                    <a:gd name="f271" fmla="*/ f175 1 712"/>
                    <a:gd name="f272" fmla="*/ f176 1 1321"/>
                    <a:gd name="f273" fmla="*/ f177 1 712"/>
                    <a:gd name="f274" fmla="*/ f178 1 1321"/>
                    <a:gd name="f275" fmla="*/ f179 1 712"/>
                    <a:gd name="f276" fmla="*/ f180 1 1321"/>
                    <a:gd name="f277" fmla="*/ f181 1 712"/>
                    <a:gd name="f278" fmla="*/ f182 1 1321"/>
                    <a:gd name="f279" fmla="*/ f183 1 712"/>
                    <a:gd name="f280" fmla="*/ f184 1 1321"/>
                    <a:gd name="f281" fmla="*/ f185 1 1321"/>
                    <a:gd name="f282" fmla="*/ f186 1 712"/>
                    <a:gd name="f283" fmla="*/ f187 1 1321"/>
                    <a:gd name="f284" fmla="*/ f188 1 712"/>
                    <a:gd name="f285" fmla="*/ f189 1 1321"/>
                    <a:gd name="f286" fmla="*/ f190 1 712"/>
                    <a:gd name="f287" fmla="*/ f191 1 1321"/>
                    <a:gd name="f288" fmla="*/ f192 1 712"/>
                    <a:gd name="f289" fmla="*/ f193 1 1321"/>
                    <a:gd name="f290" fmla="*/ f194 1 712"/>
                    <a:gd name="f291" fmla="*/ f195 1 1321"/>
                    <a:gd name="f292" fmla="*/ f196 1 712"/>
                    <a:gd name="f293" fmla="*/ f197 1 1321"/>
                    <a:gd name="f294" fmla="*/ f198 1 712"/>
                    <a:gd name="f295" fmla="*/ 0 1 f102"/>
                    <a:gd name="f296" fmla="*/ f6 1 f102"/>
                    <a:gd name="f297" fmla="*/ 0 1 f103"/>
                    <a:gd name="f298" fmla="*/ f7 1 f103"/>
                    <a:gd name="f299" fmla="+- f199 0 f1"/>
                    <a:gd name="f300" fmla="*/ f200 1 f102"/>
                    <a:gd name="f301" fmla="*/ f201 1 f103"/>
                    <a:gd name="f302" fmla="*/ f202 1 f102"/>
                    <a:gd name="f303" fmla="*/ f203 1 f103"/>
                    <a:gd name="f304" fmla="*/ f204 1 f102"/>
                    <a:gd name="f305" fmla="*/ f205 1 f103"/>
                    <a:gd name="f306" fmla="*/ f206 1 f102"/>
                    <a:gd name="f307" fmla="*/ f207 1 f103"/>
                    <a:gd name="f308" fmla="*/ f208 1 f102"/>
                    <a:gd name="f309" fmla="*/ f209 1 f103"/>
                    <a:gd name="f310" fmla="*/ f210 1 f102"/>
                    <a:gd name="f311" fmla="*/ f211 1 f103"/>
                    <a:gd name="f312" fmla="*/ f212 1 f102"/>
                    <a:gd name="f313" fmla="*/ f213 1 f103"/>
                    <a:gd name="f314" fmla="*/ f214 1 f102"/>
                    <a:gd name="f315" fmla="*/ f215 1 f103"/>
                    <a:gd name="f316" fmla="*/ f216 1 f102"/>
                    <a:gd name="f317" fmla="*/ f217 1 f103"/>
                    <a:gd name="f318" fmla="*/ f218 1 f102"/>
                    <a:gd name="f319" fmla="*/ f219 1 f103"/>
                    <a:gd name="f320" fmla="*/ f220 1 f102"/>
                    <a:gd name="f321" fmla="*/ f221 1 f103"/>
                    <a:gd name="f322" fmla="*/ f222 1 f102"/>
                    <a:gd name="f323" fmla="*/ f223 1 f103"/>
                    <a:gd name="f324" fmla="*/ f224 1 f102"/>
                    <a:gd name="f325" fmla="*/ f225 1 f103"/>
                    <a:gd name="f326" fmla="*/ f226 1 f102"/>
                    <a:gd name="f327" fmla="*/ f227 1 f103"/>
                    <a:gd name="f328" fmla="*/ f228 1 f102"/>
                    <a:gd name="f329" fmla="*/ f229 1 f103"/>
                    <a:gd name="f330" fmla="*/ f230 1 f102"/>
                    <a:gd name="f331" fmla="*/ f231 1 f102"/>
                    <a:gd name="f332" fmla="*/ f232 1 f102"/>
                    <a:gd name="f333" fmla="*/ f233 1 f103"/>
                    <a:gd name="f334" fmla="*/ f234 1 f102"/>
                    <a:gd name="f335" fmla="*/ f235 1 f102"/>
                    <a:gd name="f336" fmla="*/ f236 1 f103"/>
                    <a:gd name="f337" fmla="*/ f237 1 f102"/>
                    <a:gd name="f338" fmla="*/ f238 1 f103"/>
                    <a:gd name="f339" fmla="*/ f239 1 f102"/>
                    <a:gd name="f340" fmla="*/ f240 1 f103"/>
                    <a:gd name="f341" fmla="*/ f241 1 f102"/>
                    <a:gd name="f342" fmla="*/ f242 1 f103"/>
                    <a:gd name="f343" fmla="*/ f243 1 f102"/>
                    <a:gd name="f344" fmla="*/ f244 1 f103"/>
                    <a:gd name="f345" fmla="*/ f245 1 f102"/>
                    <a:gd name="f346" fmla="*/ f246 1 f103"/>
                    <a:gd name="f347" fmla="*/ f247 1 f102"/>
                    <a:gd name="f348" fmla="*/ f248 1 f103"/>
                    <a:gd name="f349" fmla="*/ f249 1 f102"/>
                    <a:gd name="f350" fmla="*/ f250 1 f103"/>
                    <a:gd name="f351" fmla="*/ f251 1 f102"/>
                    <a:gd name="f352" fmla="*/ f252 1 f103"/>
                    <a:gd name="f353" fmla="*/ f253 1 f102"/>
                    <a:gd name="f354" fmla="*/ f254 1 f103"/>
                    <a:gd name="f355" fmla="*/ f255 1 f103"/>
                    <a:gd name="f356" fmla="*/ f256 1 f102"/>
                    <a:gd name="f357" fmla="*/ f257 1 f103"/>
                    <a:gd name="f358" fmla="*/ f258 1 f102"/>
                    <a:gd name="f359" fmla="*/ f259 1 f103"/>
                    <a:gd name="f360" fmla="*/ f260 1 f102"/>
                    <a:gd name="f361" fmla="*/ f261 1 f103"/>
                    <a:gd name="f362" fmla="*/ f262 1 f102"/>
                    <a:gd name="f363" fmla="*/ f263 1 f103"/>
                    <a:gd name="f364" fmla="*/ f264 1 f102"/>
                    <a:gd name="f365" fmla="*/ f265 1 f103"/>
                    <a:gd name="f366" fmla="*/ f266 1 f102"/>
                    <a:gd name="f367" fmla="*/ f267 1 f103"/>
                    <a:gd name="f368" fmla="*/ f268 1 f102"/>
                    <a:gd name="f369" fmla="*/ f269 1 f103"/>
                    <a:gd name="f370" fmla="*/ f270 1 f102"/>
                    <a:gd name="f371" fmla="*/ f271 1 f103"/>
                    <a:gd name="f372" fmla="*/ f272 1 f102"/>
                    <a:gd name="f373" fmla="*/ f273 1 f103"/>
                    <a:gd name="f374" fmla="*/ f274 1 f102"/>
                    <a:gd name="f375" fmla="*/ f275 1 f103"/>
                    <a:gd name="f376" fmla="*/ f276 1 f102"/>
                    <a:gd name="f377" fmla="*/ f277 1 f103"/>
                    <a:gd name="f378" fmla="*/ f278 1 f102"/>
                    <a:gd name="f379" fmla="*/ f279 1 f103"/>
                    <a:gd name="f380" fmla="*/ f280 1 f102"/>
                    <a:gd name="f381" fmla="*/ f281 1 f102"/>
                    <a:gd name="f382" fmla="*/ f282 1 f103"/>
                    <a:gd name="f383" fmla="*/ f283 1 f102"/>
                    <a:gd name="f384" fmla="*/ f284 1 f103"/>
                    <a:gd name="f385" fmla="*/ f285 1 f102"/>
                    <a:gd name="f386" fmla="*/ f286 1 f103"/>
                    <a:gd name="f387" fmla="*/ f287 1 f102"/>
                    <a:gd name="f388" fmla="*/ f288 1 f103"/>
                    <a:gd name="f389" fmla="*/ f289 1 f102"/>
                    <a:gd name="f390" fmla="*/ f290 1 f103"/>
                    <a:gd name="f391" fmla="*/ f291 1 f102"/>
                    <a:gd name="f392" fmla="*/ f292 1 f103"/>
                    <a:gd name="f393" fmla="*/ f293 1 f102"/>
                    <a:gd name="f394" fmla="*/ f294 1 f103"/>
                    <a:gd name="f395" fmla="*/ f295 f97 1"/>
                    <a:gd name="f396" fmla="*/ f296 f97 1"/>
                    <a:gd name="f397" fmla="*/ f298 f98 1"/>
                    <a:gd name="f398" fmla="*/ f297 f98 1"/>
                    <a:gd name="f399" fmla="*/ f300 f97 1"/>
                    <a:gd name="f400" fmla="*/ f301 f98 1"/>
                    <a:gd name="f401" fmla="*/ f302 f97 1"/>
                    <a:gd name="f402" fmla="*/ f303 f98 1"/>
                    <a:gd name="f403" fmla="*/ f304 f97 1"/>
                    <a:gd name="f404" fmla="*/ f305 f98 1"/>
                    <a:gd name="f405" fmla="*/ f306 f97 1"/>
                    <a:gd name="f406" fmla="*/ f307 f98 1"/>
                    <a:gd name="f407" fmla="*/ f308 f97 1"/>
                    <a:gd name="f408" fmla="*/ f309 f98 1"/>
                    <a:gd name="f409" fmla="*/ f310 f97 1"/>
                    <a:gd name="f410" fmla="*/ f311 f98 1"/>
                    <a:gd name="f411" fmla="*/ f312 f97 1"/>
                    <a:gd name="f412" fmla="*/ f313 f98 1"/>
                    <a:gd name="f413" fmla="*/ f314 f97 1"/>
                    <a:gd name="f414" fmla="*/ f315 f98 1"/>
                    <a:gd name="f415" fmla="*/ f316 f97 1"/>
                    <a:gd name="f416" fmla="*/ f317 f98 1"/>
                    <a:gd name="f417" fmla="*/ f318 f97 1"/>
                    <a:gd name="f418" fmla="*/ f319 f98 1"/>
                    <a:gd name="f419" fmla="*/ f320 f97 1"/>
                    <a:gd name="f420" fmla="*/ f321 f98 1"/>
                    <a:gd name="f421" fmla="*/ f322 f97 1"/>
                    <a:gd name="f422" fmla="*/ f323 f98 1"/>
                    <a:gd name="f423" fmla="*/ f324 f97 1"/>
                    <a:gd name="f424" fmla="*/ f325 f98 1"/>
                    <a:gd name="f425" fmla="*/ f326 f97 1"/>
                    <a:gd name="f426" fmla="*/ f327 f98 1"/>
                    <a:gd name="f427" fmla="*/ f328 f97 1"/>
                    <a:gd name="f428" fmla="*/ f329 f98 1"/>
                    <a:gd name="f429" fmla="*/ f330 f97 1"/>
                    <a:gd name="f430" fmla="*/ f331 f97 1"/>
                    <a:gd name="f431" fmla="*/ f332 f97 1"/>
                    <a:gd name="f432" fmla="*/ f333 f98 1"/>
                    <a:gd name="f433" fmla="*/ f334 f97 1"/>
                    <a:gd name="f434" fmla="*/ f335 f97 1"/>
                    <a:gd name="f435" fmla="*/ f336 f98 1"/>
                    <a:gd name="f436" fmla="*/ f337 f97 1"/>
                    <a:gd name="f437" fmla="*/ f338 f98 1"/>
                    <a:gd name="f438" fmla="*/ f339 f97 1"/>
                    <a:gd name="f439" fmla="*/ f340 f98 1"/>
                    <a:gd name="f440" fmla="*/ f341 f97 1"/>
                    <a:gd name="f441" fmla="*/ f342 f98 1"/>
                    <a:gd name="f442" fmla="*/ f343 f97 1"/>
                    <a:gd name="f443" fmla="*/ f344 f98 1"/>
                    <a:gd name="f444" fmla="*/ f345 f97 1"/>
                    <a:gd name="f445" fmla="*/ f346 f98 1"/>
                    <a:gd name="f446" fmla="*/ f347 f97 1"/>
                    <a:gd name="f447" fmla="*/ f348 f98 1"/>
                    <a:gd name="f448" fmla="*/ f349 f97 1"/>
                    <a:gd name="f449" fmla="*/ f350 f98 1"/>
                    <a:gd name="f450" fmla="*/ f351 f97 1"/>
                    <a:gd name="f451" fmla="*/ f352 f98 1"/>
                    <a:gd name="f452" fmla="*/ f353 f97 1"/>
                    <a:gd name="f453" fmla="*/ f354 f98 1"/>
                    <a:gd name="f454" fmla="*/ f355 f98 1"/>
                    <a:gd name="f455" fmla="*/ f356 f97 1"/>
                    <a:gd name="f456" fmla="*/ f357 f98 1"/>
                    <a:gd name="f457" fmla="*/ f358 f97 1"/>
                    <a:gd name="f458" fmla="*/ f359 f98 1"/>
                    <a:gd name="f459" fmla="*/ f360 f97 1"/>
                    <a:gd name="f460" fmla="*/ f361 f98 1"/>
                    <a:gd name="f461" fmla="*/ f362 f97 1"/>
                    <a:gd name="f462" fmla="*/ f363 f98 1"/>
                    <a:gd name="f463" fmla="*/ f364 f97 1"/>
                    <a:gd name="f464" fmla="*/ f365 f98 1"/>
                    <a:gd name="f465" fmla="*/ f366 f97 1"/>
                    <a:gd name="f466" fmla="*/ f367 f98 1"/>
                    <a:gd name="f467" fmla="*/ f368 f97 1"/>
                    <a:gd name="f468" fmla="*/ f369 f98 1"/>
                    <a:gd name="f469" fmla="*/ f370 f97 1"/>
                    <a:gd name="f470" fmla="*/ f371 f98 1"/>
                    <a:gd name="f471" fmla="*/ f372 f97 1"/>
                    <a:gd name="f472" fmla="*/ f373 f98 1"/>
                    <a:gd name="f473" fmla="*/ f374 f97 1"/>
                    <a:gd name="f474" fmla="*/ f375 f98 1"/>
                    <a:gd name="f475" fmla="*/ f376 f97 1"/>
                    <a:gd name="f476" fmla="*/ f377 f98 1"/>
                    <a:gd name="f477" fmla="*/ f378 f97 1"/>
                    <a:gd name="f478" fmla="*/ f379 f98 1"/>
                    <a:gd name="f479" fmla="*/ f380 f97 1"/>
                    <a:gd name="f480" fmla="*/ f381 f97 1"/>
                    <a:gd name="f481" fmla="*/ f382 f98 1"/>
                    <a:gd name="f482" fmla="*/ f383 f97 1"/>
                    <a:gd name="f483" fmla="*/ f384 f98 1"/>
                    <a:gd name="f484" fmla="*/ f385 f97 1"/>
                    <a:gd name="f485" fmla="*/ f386 f98 1"/>
                    <a:gd name="f486" fmla="*/ f387 f97 1"/>
                    <a:gd name="f487" fmla="*/ f388 f98 1"/>
                    <a:gd name="f488" fmla="*/ f389 f97 1"/>
                    <a:gd name="f489" fmla="*/ f390 f98 1"/>
                    <a:gd name="f490" fmla="*/ f391 f97 1"/>
                    <a:gd name="f491" fmla="*/ f392 f98 1"/>
                    <a:gd name="f492" fmla="*/ f393 f97 1"/>
                    <a:gd name="f493" fmla="*/ f394 f98 1"/>
                  </a:gdLst>
                  <a:ahLst/>
                  <a:cxnLst>
                    <a:cxn ang="3cd4">
                      <a:pos x="hc" y="t"/>
                    </a:cxn>
                    <a:cxn ang="0">
                      <a:pos x="r" y="vc"/>
                    </a:cxn>
                    <a:cxn ang="cd4">
                      <a:pos x="hc" y="b"/>
                    </a:cxn>
                    <a:cxn ang="cd2">
                      <a:pos x="l" y="vc"/>
                    </a:cxn>
                    <a:cxn ang="f299">
                      <a:pos x="f399" y="f400"/>
                    </a:cxn>
                    <a:cxn ang="f299">
                      <a:pos x="f401" y="f402"/>
                    </a:cxn>
                    <a:cxn ang="f299">
                      <a:pos x="f403" y="f404"/>
                    </a:cxn>
                    <a:cxn ang="f299">
                      <a:pos x="f405" y="f406"/>
                    </a:cxn>
                    <a:cxn ang="f299">
                      <a:pos x="f407" y="f408"/>
                    </a:cxn>
                    <a:cxn ang="f299">
                      <a:pos x="f409" y="f410"/>
                    </a:cxn>
                    <a:cxn ang="f299">
                      <a:pos x="f411" y="f412"/>
                    </a:cxn>
                    <a:cxn ang="f299">
                      <a:pos x="f413" y="f414"/>
                    </a:cxn>
                    <a:cxn ang="f299">
                      <a:pos x="f415" y="f416"/>
                    </a:cxn>
                    <a:cxn ang="f299">
                      <a:pos x="f417" y="f418"/>
                    </a:cxn>
                    <a:cxn ang="f299">
                      <a:pos x="f419" y="f420"/>
                    </a:cxn>
                    <a:cxn ang="f299">
                      <a:pos x="f421" y="f422"/>
                    </a:cxn>
                    <a:cxn ang="f299">
                      <a:pos x="f423" y="f424"/>
                    </a:cxn>
                    <a:cxn ang="f299">
                      <a:pos x="f425" y="f426"/>
                    </a:cxn>
                    <a:cxn ang="f299">
                      <a:pos x="f427" y="f428"/>
                    </a:cxn>
                    <a:cxn ang="f299">
                      <a:pos x="f429" y="f428"/>
                    </a:cxn>
                    <a:cxn ang="f299">
                      <a:pos x="f430" y="f428"/>
                    </a:cxn>
                    <a:cxn ang="f299">
                      <a:pos x="f431" y="f432"/>
                    </a:cxn>
                    <a:cxn ang="f299">
                      <a:pos x="f433" y="f424"/>
                    </a:cxn>
                    <a:cxn ang="f299">
                      <a:pos x="f434" y="f435"/>
                    </a:cxn>
                    <a:cxn ang="f299">
                      <a:pos x="f436" y="f437"/>
                    </a:cxn>
                    <a:cxn ang="f299">
                      <a:pos x="f438" y="f439"/>
                    </a:cxn>
                    <a:cxn ang="f299">
                      <a:pos x="f440" y="f441"/>
                    </a:cxn>
                    <a:cxn ang="f299">
                      <a:pos x="f442" y="f443"/>
                    </a:cxn>
                    <a:cxn ang="f299">
                      <a:pos x="f444" y="f445"/>
                    </a:cxn>
                    <a:cxn ang="f299">
                      <a:pos x="f446" y="f447"/>
                    </a:cxn>
                    <a:cxn ang="f299">
                      <a:pos x="f448" y="f449"/>
                    </a:cxn>
                    <a:cxn ang="f299">
                      <a:pos x="f450" y="f451"/>
                    </a:cxn>
                    <a:cxn ang="f299">
                      <a:pos x="f452" y="f453"/>
                    </a:cxn>
                    <a:cxn ang="f299">
                      <a:pos x="f452" y="f454"/>
                    </a:cxn>
                    <a:cxn ang="f299">
                      <a:pos x="f455" y="f456"/>
                    </a:cxn>
                    <a:cxn ang="f299">
                      <a:pos x="f457" y="f458"/>
                    </a:cxn>
                    <a:cxn ang="f299">
                      <a:pos x="f459" y="f460"/>
                    </a:cxn>
                    <a:cxn ang="f299">
                      <a:pos x="f461" y="f462"/>
                    </a:cxn>
                    <a:cxn ang="f299">
                      <a:pos x="f463" y="f464"/>
                    </a:cxn>
                    <a:cxn ang="f299">
                      <a:pos x="f465" y="f466"/>
                    </a:cxn>
                    <a:cxn ang="f299">
                      <a:pos x="f467" y="f468"/>
                    </a:cxn>
                    <a:cxn ang="f299">
                      <a:pos x="f469" y="f470"/>
                    </a:cxn>
                    <a:cxn ang="f299">
                      <a:pos x="f471" y="f472"/>
                    </a:cxn>
                    <a:cxn ang="f299">
                      <a:pos x="f473" y="f474"/>
                    </a:cxn>
                    <a:cxn ang="f299">
                      <a:pos x="f475" y="f476"/>
                    </a:cxn>
                    <a:cxn ang="f299">
                      <a:pos x="f477" y="f478"/>
                    </a:cxn>
                    <a:cxn ang="f299">
                      <a:pos x="f477" y="f478"/>
                    </a:cxn>
                    <a:cxn ang="f299">
                      <a:pos x="f479" y="f476"/>
                    </a:cxn>
                    <a:cxn ang="f299">
                      <a:pos x="f480" y="f481"/>
                    </a:cxn>
                    <a:cxn ang="f299">
                      <a:pos x="f482" y="f483"/>
                    </a:cxn>
                    <a:cxn ang="f299">
                      <a:pos x="f484" y="f485"/>
                    </a:cxn>
                    <a:cxn ang="f299">
                      <a:pos x="f486" y="f487"/>
                    </a:cxn>
                    <a:cxn ang="f299">
                      <a:pos x="f488" y="f489"/>
                    </a:cxn>
                    <a:cxn ang="f299">
                      <a:pos x="f490" y="f491"/>
                    </a:cxn>
                    <a:cxn ang="f299">
                      <a:pos x="f492" y="f493"/>
                    </a:cxn>
                    <a:cxn ang="f299">
                      <a:pos x="f399" y="f400"/>
                    </a:cxn>
                    <a:cxn ang="f299">
                      <a:pos x="f399" y="f400"/>
                    </a:cxn>
                  </a:cxnLst>
                  <a:rect l="f395" t="f398" r="f396" b="f397"/>
                  <a:pathLst>
                    <a:path w="1321" h="712">
                      <a:moveTo>
                        <a:pt x="f8" y="f9"/>
                      </a:moveTo>
                      <a:lnTo>
                        <a:pt x="f10" y="f11"/>
                      </a:lnTo>
                      <a:lnTo>
                        <a:pt x="f6"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7"/>
                      </a:lnTo>
                      <a:lnTo>
                        <a:pt x="f36" y="f7"/>
                      </a:lnTo>
                      <a:lnTo>
                        <a:pt x="f37" y="f7"/>
                      </a:lnTo>
                      <a:lnTo>
                        <a:pt x="f38" y="f39"/>
                      </a:lnTo>
                      <a:lnTo>
                        <a:pt x="f40" y="f32"/>
                      </a:lnTo>
                      <a:lnTo>
                        <a:pt x="f41" y="f42"/>
                      </a:lnTo>
                      <a:lnTo>
                        <a:pt x="f43" y="f44"/>
                      </a:lnTo>
                      <a:lnTo>
                        <a:pt x="f45" y="f46"/>
                      </a:lnTo>
                      <a:lnTo>
                        <a:pt x="f47" y="f48"/>
                      </a:lnTo>
                      <a:lnTo>
                        <a:pt x="f49" y="f50"/>
                      </a:lnTo>
                      <a:lnTo>
                        <a:pt x="f51" y="f52"/>
                      </a:lnTo>
                      <a:lnTo>
                        <a:pt x="f53" y="f54"/>
                      </a:lnTo>
                      <a:lnTo>
                        <a:pt x="f55" y="f56"/>
                      </a:lnTo>
                      <a:lnTo>
                        <a:pt x="f57" y="f58"/>
                      </a:lnTo>
                      <a:lnTo>
                        <a:pt x="f5" y="f59"/>
                      </a:lnTo>
                      <a:lnTo>
                        <a:pt x="f5" y="f60"/>
                      </a:lnTo>
                      <a:lnTo>
                        <a:pt x="f61" y="f62"/>
                      </a:lnTo>
                      <a:lnTo>
                        <a:pt x="f63" y="f64"/>
                      </a:lnTo>
                      <a:lnTo>
                        <a:pt x="f65" y="f66"/>
                      </a:lnTo>
                      <a:lnTo>
                        <a:pt x="f67" y="f68"/>
                      </a:lnTo>
                      <a:lnTo>
                        <a:pt x="f69" y="f43"/>
                      </a:lnTo>
                      <a:lnTo>
                        <a:pt x="f70" y="f71"/>
                      </a:lnTo>
                      <a:lnTo>
                        <a:pt x="f72" y="f73"/>
                      </a:lnTo>
                      <a:lnTo>
                        <a:pt x="f74" y="f75"/>
                      </a:lnTo>
                      <a:lnTo>
                        <a:pt x="f76" y="f77"/>
                      </a:lnTo>
                      <a:lnTo>
                        <a:pt x="f78" y="f79"/>
                      </a:lnTo>
                      <a:lnTo>
                        <a:pt x="f80" y="f57"/>
                      </a:lnTo>
                      <a:lnTo>
                        <a:pt x="f26" y="f5"/>
                      </a:lnTo>
                      <a:lnTo>
                        <a:pt x="f26" y="f5"/>
                      </a:lnTo>
                      <a:lnTo>
                        <a:pt x="f81" y="f57"/>
                      </a:lnTo>
                      <a:lnTo>
                        <a:pt x="f82" y="f83"/>
                      </a:lnTo>
                      <a:lnTo>
                        <a:pt x="f84" y="f85"/>
                      </a:lnTo>
                      <a:lnTo>
                        <a:pt x="f86" y="f87"/>
                      </a:lnTo>
                      <a:lnTo>
                        <a:pt x="f88" y="f89"/>
                      </a:lnTo>
                      <a:lnTo>
                        <a:pt x="f90" y="f91"/>
                      </a:lnTo>
                      <a:lnTo>
                        <a:pt x="f92" y="f93"/>
                      </a:lnTo>
                      <a:lnTo>
                        <a:pt x="f94" y="f95"/>
                      </a:lnTo>
                      <a:lnTo>
                        <a:pt x="f8" y="f9"/>
                      </a:lnTo>
                      <a:lnTo>
                        <a:pt x="f8" y="f9"/>
                      </a:lnTo>
                      <a:close/>
                    </a:path>
                  </a:pathLst>
                </a:custGeom>
                <a:gradFill>
                  <a:gsLst>
                    <a:gs pos="0">
                      <a:srgbClr val="FFFFFF"/>
                    </a:gs>
                    <a:gs pos="100000">
                      <a:srgbClr val="6A9EB0"/>
                    </a:gs>
                  </a:gsLst>
                  <a:lin ang="5400000"/>
                </a:gra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grpSp>
          <p:sp>
            <p:nvSpPr>
              <p:cNvPr id="41" name="Text Box 75"/>
              <p:cNvSpPr txBox="1"/>
              <p:nvPr/>
            </p:nvSpPr>
            <p:spPr>
              <a:xfrm>
                <a:off x="6097212" y="3225116"/>
                <a:ext cx="404278" cy="461665"/>
              </a:xfrm>
              <a:prstGeom prst="rect">
                <a:avLst/>
              </a:prstGeom>
              <a:noFill/>
              <a:ln cap="flat">
                <a:noFill/>
              </a:ln>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r>
                  <a:rPr lang="en-US" sz="2400" b="1">
                    <a:solidFill>
                      <a:srgbClr val="FFFFFF"/>
                    </a:solidFill>
                    <a:effectLst>
                      <a:outerShdw dist="38096" dir="2700000">
                        <a:srgbClr val="C0C0C0"/>
                      </a:outerShdw>
                    </a:effectLst>
                    <a:latin typeface="Verdana" pitchFamily="34"/>
                  </a:rPr>
                  <a:t>3</a:t>
                </a:r>
              </a:p>
            </p:txBody>
          </p:sp>
        </p:grpSp>
        <p:grpSp>
          <p:nvGrpSpPr>
            <p:cNvPr id="16" name="Group 76"/>
            <p:cNvGrpSpPr/>
            <p:nvPr/>
          </p:nvGrpSpPr>
          <p:grpSpPr>
            <a:xfrm>
              <a:off x="5370901" y="5171537"/>
              <a:ext cx="621956" cy="633069"/>
              <a:chOff x="5370901" y="5171537"/>
              <a:chExt cx="621956" cy="633069"/>
            </a:xfrm>
          </p:grpSpPr>
          <p:sp>
            <p:nvSpPr>
              <p:cNvPr id="38" name="Oval 78"/>
              <p:cNvSpPr/>
              <p:nvPr/>
            </p:nvSpPr>
            <p:spPr>
              <a:xfrm>
                <a:off x="5370901" y="5171537"/>
                <a:ext cx="621956" cy="63306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B1CBE9"/>
                  </a:gs>
                  <a:gs pos="100000">
                    <a:srgbClr val="A3C1E5"/>
                  </a:gs>
                </a:gsLst>
                <a:lin ang="5400000"/>
              </a:gradFill>
              <a:ln w="6345" cap="flat">
                <a:solidFill>
                  <a:srgbClr val="5B9BD5"/>
                </a:solidFill>
                <a:prstDash val="solid"/>
                <a:miter/>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39" name="Text Box 80"/>
              <p:cNvSpPr txBox="1"/>
              <p:nvPr/>
            </p:nvSpPr>
            <p:spPr>
              <a:xfrm>
                <a:off x="5478930" y="5247372"/>
                <a:ext cx="414670" cy="461665"/>
              </a:xfrm>
              <a:prstGeom prst="rect">
                <a:avLst/>
              </a:prstGeom>
              <a:gradFill>
                <a:gsLst>
                  <a:gs pos="0">
                    <a:srgbClr val="B1CBE9"/>
                  </a:gs>
                  <a:gs pos="100000">
                    <a:srgbClr val="A3C1E5"/>
                  </a:gs>
                </a:gsLst>
                <a:lin ang="5400000"/>
              </a:gradFill>
              <a:ln cap="flat">
                <a:noFill/>
              </a:ln>
            </p:spPr>
            <p:txBody>
              <a:bodyPr vert="horz" wrap="square" lIns="91440" tIns="45720" rIns="91440" bIns="45720" anchor="t" anchorCtr="1" compatLnSpc="1">
                <a:spAutoFit/>
              </a:bodyPr>
              <a:lstStyle/>
              <a:p>
                <a:pPr algn="ctr" hangingPunct="0">
                  <a:defRPr sz="1800" b="0" i="0" u="none" strike="noStrike" kern="0" cap="none" spc="0" baseline="0">
                    <a:solidFill>
                      <a:srgbClr val="000000"/>
                    </a:solidFill>
                    <a:uFillTx/>
                  </a:defRPr>
                </a:pPr>
                <a:r>
                  <a:rPr lang="en-US" sz="2400" b="1" dirty="0">
                    <a:solidFill>
                      <a:srgbClr val="FFFFFF"/>
                    </a:solidFill>
                    <a:effectLst>
                      <a:outerShdw dist="38096" dir="2700000">
                        <a:srgbClr val="C0C0C0"/>
                      </a:outerShdw>
                    </a:effectLst>
                    <a:latin typeface="Verdana" pitchFamily="34"/>
                  </a:rPr>
                  <a:t>5</a:t>
                </a:r>
              </a:p>
            </p:txBody>
          </p:sp>
        </p:grpSp>
        <p:grpSp>
          <p:nvGrpSpPr>
            <p:cNvPr id="17" name="Group 81"/>
            <p:cNvGrpSpPr/>
            <p:nvPr/>
          </p:nvGrpSpPr>
          <p:grpSpPr>
            <a:xfrm>
              <a:off x="2121097" y="3863211"/>
              <a:ext cx="661778" cy="643499"/>
              <a:chOff x="2121097" y="3863211"/>
              <a:chExt cx="661778" cy="643499"/>
            </a:xfrm>
          </p:grpSpPr>
          <p:sp>
            <p:nvSpPr>
              <p:cNvPr id="36" name="Oval 83"/>
              <p:cNvSpPr/>
              <p:nvPr/>
            </p:nvSpPr>
            <p:spPr>
              <a:xfrm>
                <a:off x="2121097" y="3863211"/>
                <a:ext cx="661778" cy="6434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9046" cap="flat">
                <a:solidFill>
                  <a:srgbClr val="FFFFFF"/>
                </a:solidFill>
                <a:prstDash val="solid"/>
                <a:miter/>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37" name="Text Box 85"/>
              <p:cNvSpPr txBox="1"/>
              <p:nvPr/>
            </p:nvSpPr>
            <p:spPr>
              <a:xfrm>
                <a:off x="2232809" y="3915954"/>
                <a:ext cx="332759" cy="461662"/>
              </a:xfrm>
              <a:prstGeom prst="rect">
                <a:avLst/>
              </a:prstGeom>
              <a:noFill/>
              <a:ln cap="flat">
                <a:noFill/>
              </a:ln>
            </p:spPr>
            <p:txBody>
              <a:bodyPr vert="horz" wrap="square" lIns="91440" tIns="45720" rIns="91440" bIns="45720" anchor="t" anchorCtr="1" compatLnSpc="1">
                <a:spAutoFit/>
              </a:bodyPr>
              <a:lstStyle/>
              <a:p>
                <a:pPr algn="ctr" hangingPunct="0">
                  <a:defRPr sz="1800" b="0" i="0" u="none" strike="noStrike" kern="0" cap="none" spc="0" baseline="0">
                    <a:solidFill>
                      <a:srgbClr val="000000"/>
                    </a:solidFill>
                    <a:uFillTx/>
                  </a:defRPr>
                </a:pPr>
                <a:r>
                  <a:rPr lang="en-US" sz="2400" b="1" dirty="0" smtClean="0">
                    <a:solidFill>
                      <a:srgbClr val="FFFFFF"/>
                    </a:solidFill>
                    <a:effectLst>
                      <a:outerShdw dist="38096" dir="2700000">
                        <a:srgbClr val="C0C0C0"/>
                      </a:outerShdw>
                    </a:effectLst>
                    <a:latin typeface="Verdana" pitchFamily="34"/>
                  </a:rPr>
                  <a:t>9</a:t>
                </a:r>
                <a:endParaRPr lang="en-US" sz="2400" b="1" dirty="0">
                  <a:solidFill>
                    <a:srgbClr val="FFFFFF"/>
                  </a:solidFill>
                  <a:effectLst>
                    <a:outerShdw dist="38096" dir="2700000">
                      <a:srgbClr val="C0C0C0"/>
                    </a:outerShdw>
                  </a:effectLst>
                  <a:latin typeface="Verdana" pitchFamily="34"/>
                </a:endParaRPr>
              </a:p>
            </p:txBody>
          </p:sp>
        </p:grpSp>
        <p:sp>
          <p:nvSpPr>
            <p:cNvPr id="18" name="Oval 86"/>
            <p:cNvSpPr/>
            <p:nvPr/>
          </p:nvSpPr>
          <p:spPr>
            <a:xfrm rot="18227105">
              <a:off x="5334509" y="5055080"/>
              <a:ext cx="132427" cy="1313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DDDDD"/>
                </a:gs>
                <a:gs pos="100000">
                  <a:srgbClr val="939393"/>
                </a:gs>
              </a:gsLst>
              <a:path path="circle">
                <a:fillToRect l="50000" t="50000" r="50000" b="50000"/>
              </a:path>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19" name="Oval 87"/>
            <p:cNvSpPr/>
            <p:nvPr/>
          </p:nvSpPr>
          <p:spPr>
            <a:xfrm rot="18227105">
              <a:off x="5143402" y="4811447"/>
              <a:ext cx="132427" cy="1313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DDDDD"/>
                </a:gs>
                <a:gs pos="100000">
                  <a:srgbClr val="939393"/>
                </a:gs>
              </a:gsLst>
              <a:path path="circle">
                <a:fillToRect l="50000" t="50000" r="50000" b="50000"/>
              </a:path>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grpSp>
          <p:nvGrpSpPr>
            <p:cNvPr id="20" name="Group 88"/>
            <p:cNvGrpSpPr/>
            <p:nvPr/>
          </p:nvGrpSpPr>
          <p:grpSpPr>
            <a:xfrm>
              <a:off x="3153591" y="3218416"/>
              <a:ext cx="314031" cy="329183"/>
              <a:chOff x="3153591" y="3218416"/>
              <a:chExt cx="314031" cy="329183"/>
            </a:xfrm>
          </p:grpSpPr>
          <p:sp>
            <p:nvSpPr>
              <p:cNvPr id="34" name="Oval 89"/>
              <p:cNvSpPr/>
              <p:nvPr/>
            </p:nvSpPr>
            <p:spPr>
              <a:xfrm rot="18227105">
                <a:off x="3159155" y="3212852"/>
                <a:ext cx="122145" cy="1332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492B4"/>
                  </a:gs>
                  <a:gs pos="100000">
                    <a:srgbClr val="1E5468"/>
                  </a:gs>
                </a:gsLst>
                <a:path path="circle">
                  <a:fillToRect l="50000" t="50000" r="50000" b="50000"/>
                </a:path>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35" name="Oval 90"/>
              <p:cNvSpPr/>
              <p:nvPr/>
            </p:nvSpPr>
            <p:spPr>
              <a:xfrm rot="18227105">
                <a:off x="3339913" y="3419890"/>
                <a:ext cx="122145" cy="1332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492B4"/>
                  </a:gs>
                  <a:gs pos="100000">
                    <a:srgbClr val="194758"/>
                  </a:gs>
                </a:gsLst>
                <a:path path="circle">
                  <a:fillToRect l="50000" t="50000" r="50000" b="50000"/>
                </a:path>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grpSp>
        <p:grpSp>
          <p:nvGrpSpPr>
            <p:cNvPr id="21" name="Group 91"/>
            <p:cNvGrpSpPr/>
            <p:nvPr/>
          </p:nvGrpSpPr>
          <p:grpSpPr>
            <a:xfrm>
              <a:off x="4282582" y="2604698"/>
              <a:ext cx="133273" cy="387294"/>
              <a:chOff x="4282582" y="2604698"/>
              <a:chExt cx="133273" cy="387294"/>
            </a:xfrm>
          </p:grpSpPr>
          <p:sp>
            <p:nvSpPr>
              <p:cNvPr id="32" name="Oval 92"/>
              <p:cNvSpPr/>
              <p:nvPr/>
            </p:nvSpPr>
            <p:spPr>
              <a:xfrm rot="18227105">
                <a:off x="4288146" y="2599134"/>
                <a:ext cx="122145" cy="1332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CB444"/>
                  </a:gs>
                  <a:gs pos="100000">
                    <a:srgbClr val="38521F"/>
                  </a:gs>
                </a:gsLst>
                <a:path path="circle">
                  <a:fillToRect l="50000" t="50000" r="50000" b="50000"/>
                </a:path>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33" name="Oval 93"/>
              <p:cNvSpPr/>
              <p:nvPr/>
            </p:nvSpPr>
            <p:spPr>
              <a:xfrm rot="18227105">
                <a:off x="4288146" y="2864283"/>
                <a:ext cx="122145" cy="1332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CB444"/>
                  </a:gs>
                  <a:gs pos="100000">
                    <a:srgbClr val="3C5821"/>
                  </a:gs>
                </a:gsLst>
                <a:path path="circle">
                  <a:fillToRect l="50000" t="50000" r="50000" b="50000"/>
                </a:path>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grpSp>
        <p:sp>
          <p:nvSpPr>
            <p:cNvPr id="22" name="Oval 94"/>
            <p:cNvSpPr/>
            <p:nvPr/>
          </p:nvSpPr>
          <p:spPr>
            <a:xfrm rot="18227105">
              <a:off x="5703637" y="3585232"/>
              <a:ext cx="122145" cy="1332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6A9EB0"/>
                </a:gs>
                <a:gs pos="100000">
                  <a:srgbClr val="2F464E"/>
                </a:gs>
              </a:gsLst>
              <a:path path="circle">
                <a:fillToRect l="50000" t="50000" r="50000" b="50000"/>
              </a:path>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23" name="Oval 95"/>
            <p:cNvSpPr/>
            <p:nvPr/>
          </p:nvSpPr>
          <p:spPr>
            <a:xfrm rot="18227105">
              <a:off x="5464668" y="3701425"/>
              <a:ext cx="122145" cy="1332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6A9EB0"/>
                </a:gs>
                <a:gs pos="100000">
                  <a:srgbClr val="2F464E"/>
                </a:gs>
              </a:gsLst>
              <a:path path="circle">
                <a:fillToRect l="50000" t="50000" r="50000" b="50000"/>
              </a:path>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24" name="Text Box 96"/>
            <p:cNvSpPr txBox="1"/>
            <p:nvPr/>
          </p:nvSpPr>
          <p:spPr>
            <a:xfrm>
              <a:off x="442804" y="3723293"/>
              <a:ext cx="1809476" cy="923333"/>
            </a:xfrm>
            <a:prstGeom prst="rect">
              <a:avLst/>
            </a:prstGeom>
            <a:noFill/>
            <a:ln cap="flat">
              <a:noFill/>
            </a:ln>
          </p:spPr>
          <p:txBody>
            <a:bodyPr vert="horz" wrap="square" lIns="91440" tIns="45720" rIns="91440" bIns="45720" anchor="t" anchorCtr="1" compatLnSpc="1">
              <a:spAutoFit/>
            </a:bodyPr>
            <a:lstStyle/>
            <a:p>
              <a:pPr algn="ctr" rtl="1">
                <a:defRPr sz="1800" b="0" i="0" u="none" strike="noStrike" kern="0" cap="none" spc="0" baseline="0">
                  <a:solidFill>
                    <a:srgbClr val="000000"/>
                  </a:solidFill>
                  <a:uFillTx/>
                </a:defRPr>
              </a:pPr>
              <a:r>
                <a:rPr lang="ar-SA" b="1" dirty="0">
                  <a:solidFill>
                    <a:srgbClr val="18418C"/>
                  </a:solidFill>
                  <a:latin typeface="Arial" pitchFamily="34"/>
                </a:rPr>
                <a:t>ظهور الاتجاهات </a:t>
              </a:r>
              <a:r>
                <a:rPr lang="ar-SA" b="1" kern="0" dirty="0">
                  <a:solidFill>
                    <a:srgbClr val="18418C"/>
                  </a:solidFill>
                  <a:latin typeface="Arial" pitchFamily="34"/>
                </a:rPr>
                <a:t>السلبية</a:t>
              </a:r>
              <a:r>
                <a:rPr lang="en-US" b="1" kern="0" dirty="0">
                  <a:solidFill>
                    <a:srgbClr val="18418C"/>
                  </a:solidFill>
                  <a:latin typeface="Arial" pitchFamily="34"/>
                </a:rPr>
                <a:t> </a:t>
              </a:r>
            </a:p>
            <a:p>
              <a:pPr algn="ctr" rtl="1">
                <a:defRPr sz="1800" b="0" i="0" u="none" strike="noStrike" kern="0" cap="none" spc="0" baseline="0">
                  <a:solidFill>
                    <a:srgbClr val="000000"/>
                  </a:solidFill>
                  <a:uFillTx/>
                </a:defRPr>
              </a:pPr>
              <a:r>
                <a:rPr lang="ar-SA" b="1" dirty="0">
                  <a:solidFill>
                    <a:srgbClr val="18418C"/>
                  </a:solidFill>
                  <a:latin typeface="Arial" pitchFamily="34"/>
                </a:rPr>
                <a:t>التحيز والتعصب</a:t>
              </a:r>
              <a:endParaRPr lang="en-US" b="1" dirty="0">
                <a:solidFill>
                  <a:srgbClr val="18418C"/>
                </a:solidFill>
                <a:latin typeface="Arial" pitchFamily="34"/>
              </a:endParaRPr>
            </a:p>
          </p:txBody>
        </p:sp>
        <p:sp>
          <p:nvSpPr>
            <p:cNvPr id="25" name="Text Box 97"/>
            <p:cNvSpPr txBox="1"/>
            <p:nvPr/>
          </p:nvSpPr>
          <p:spPr>
            <a:xfrm>
              <a:off x="2026027" y="1365053"/>
              <a:ext cx="4393499" cy="369335"/>
            </a:xfrm>
            <a:prstGeom prst="rect">
              <a:avLst/>
            </a:prstGeom>
            <a:noFill/>
            <a:ln cap="flat">
              <a:noFill/>
            </a:ln>
          </p:spPr>
          <p:txBody>
            <a:bodyPr vert="horz" wrap="square" lIns="91440" tIns="45720" rIns="91440" bIns="45720" anchor="t" anchorCtr="1" compatLnSpc="1">
              <a:spAutoFit/>
            </a:bodyPr>
            <a:lstStyle/>
            <a:p>
              <a:pPr algn="ctr" rtl="1" hangingPunct="0">
                <a:defRPr sz="1800" b="0" i="0" u="none" strike="noStrike" kern="0" cap="none" spc="0" baseline="0">
                  <a:solidFill>
                    <a:srgbClr val="000000"/>
                  </a:solidFill>
                  <a:uFillTx/>
                </a:defRPr>
              </a:pPr>
              <a:r>
                <a:rPr lang="ar-SA" b="1" dirty="0">
                  <a:solidFill>
                    <a:srgbClr val="000000"/>
                  </a:solidFill>
                  <a:latin typeface="Arial" pitchFamily="34"/>
                </a:rPr>
                <a:t>صعوبة تغيير ثقافة الأفراد </a:t>
              </a:r>
              <a:endParaRPr lang="en-US" b="1" dirty="0">
                <a:solidFill>
                  <a:srgbClr val="000000"/>
                </a:solidFill>
                <a:latin typeface="Arial" pitchFamily="34"/>
              </a:endParaRPr>
            </a:p>
          </p:txBody>
        </p:sp>
        <p:sp>
          <p:nvSpPr>
            <p:cNvPr id="26" name="Text Box 98"/>
            <p:cNvSpPr txBox="1"/>
            <p:nvPr/>
          </p:nvSpPr>
          <p:spPr>
            <a:xfrm>
              <a:off x="6452230" y="3238813"/>
              <a:ext cx="1838282" cy="369417"/>
            </a:xfrm>
            <a:prstGeom prst="rect">
              <a:avLst/>
            </a:prstGeom>
            <a:noFill/>
            <a:ln cap="flat">
              <a:noFill/>
            </a:ln>
          </p:spPr>
          <p:txBody>
            <a:bodyPr vert="horz" wrap="square" lIns="91440" tIns="45720" rIns="91440" bIns="45720" anchor="t" anchorCtr="1" compatLnSpc="1">
              <a:spAutoFit/>
            </a:bodyPr>
            <a:lstStyle/>
            <a:p>
              <a:pPr algn="ctr" hangingPunct="0">
                <a:defRPr sz="1800" b="0" i="0" u="none" strike="noStrike" kern="0" cap="none" spc="0" baseline="0">
                  <a:solidFill>
                    <a:srgbClr val="000000"/>
                  </a:solidFill>
                  <a:uFillTx/>
                </a:defRPr>
              </a:pPr>
              <a:r>
                <a:rPr lang="ar-SA" b="1" dirty="0">
                  <a:solidFill>
                    <a:srgbClr val="000000"/>
                  </a:solidFill>
                  <a:latin typeface="Arial" pitchFamily="34"/>
                </a:rPr>
                <a:t>التكاليف المادية</a:t>
              </a:r>
              <a:r>
                <a:rPr lang="en-US" b="1" dirty="0">
                  <a:solidFill>
                    <a:srgbClr val="000000"/>
                  </a:solidFill>
                  <a:latin typeface="Arial" pitchFamily="34"/>
                </a:rPr>
                <a:t> </a:t>
              </a:r>
              <a:endParaRPr lang="en-US" b="1" dirty="0">
                <a:solidFill>
                  <a:srgbClr val="18418C"/>
                </a:solidFill>
                <a:latin typeface="Arial" pitchFamily="34"/>
              </a:endParaRPr>
            </a:p>
          </p:txBody>
        </p:sp>
        <p:sp>
          <p:nvSpPr>
            <p:cNvPr id="27" name="Text Box 99"/>
            <p:cNvSpPr txBox="1"/>
            <p:nvPr/>
          </p:nvSpPr>
          <p:spPr>
            <a:xfrm>
              <a:off x="4381872" y="6190216"/>
              <a:ext cx="1838282" cy="369335"/>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ar-SA" b="1" dirty="0">
                  <a:solidFill>
                    <a:srgbClr val="18418C"/>
                  </a:solidFill>
                  <a:latin typeface="Arial" pitchFamily="34"/>
                </a:rPr>
                <a:t>التدريب والتطوير </a:t>
              </a:r>
              <a:endParaRPr lang="en-US" b="1" dirty="0">
                <a:solidFill>
                  <a:srgbClr val="18418C"/>
                </a:solidFill>
                <a:latin typeface="Arial" pitchFamily="34"/>
              </a:endParaRPr>
            </a:p>
          </p:txBody>
        </p:sp>
        <p:sp>
          <p:nvSpPr>
            <p:cNvPr id="28" name="Text Box 100"/>
            <p:cNvSpPr txBox="1"/>
            <p:nvPr/>
          </p:nvSpPr>
          <p:spPr>
            <a:xfrm>
              <a:off x="5717112" y="5479329"/>
              <a:ext cx="2019342" cy="369332"/>
            </a:xfrm>
            <a:prstGeom prst="rect">
              <a:avLst/>
            </a:prstGeom>
            <a:noFill/>
            <a:ln cap="flat">
              <a:noFill/>
            </a:ln>
          </p:spPr>
          <p:txBody>
            <a:bodyPr vert="horz" wrap="square" lIns="91440" tIns="45720" rIns="91440" bIns="45720" anchor="t" anchorCtr="1" compatLnSpc="1">
              <a:spAutoFit/>
            </a:bodyPr>
            <a:lstStyle/>
            <a:p>
              <a:pPr algn="ctr" hangingPunct="0">
                <a:defRPr sz="1800" b="0" i="0" u="none" strike="noStrike" kern="0" cap="none" spc="0" baseline="0">
                  <a:solidFill>
                    <a:srgbClr val="000000"/>
                  </a:solidFill>
                  <a:uFillTx/>
                </a:defRPr>
              </a:pPr>
              <a:r>
                <a:rPr lang="ar-SA" b="1" dirty="0" smtClean="0">
                  <a:solidFill>
                    <a:srgbClr val="000000"/>
                  </a:solidFill>
                  <a:latin typeface="Arial" pitchFamily="34"/>
                </a:rPr>
                <a:t>المخاوف </a:t>
              </a:r>
              <a:r>
                <a:rPr lang="en-US" b="1" dirty="0" smtClean="0">
                  <a:solidFill>
                    <a:srgbClr val="000000"/>
                  </a:solidFill>
                  <a:latin typeface="Arial" pitchFamily="34"/>
                </a:rPr>
                <a:t> </a:t>
              </a:r>
              <a:endParaRPr lang="en-US" b="1" dirty="0">
                <a:solidFill>
                  <a:srgbClr val="000000"/>
                </a:solidFill>
                <a:latin typeface="Arial" pitchFamily="34"/>
              </a:endParaRPr>
            </a:p>
          </p:txBody>
        </p:sp>
      </p:grpSp>
      <p:pic>
        <p:nvPicPr>
          <p:cNvPr id="52" name="Picture 1"/>
          <p:cNvPicPr>
            <a:picLocks noChangeAspect="1"/>
          </p:cNvPicPr>
          <p:nvPr/>
        </p:nvPicPr>
        <p:blipFill>
          <a:blip r:embed="rId3" cstate="print"/>
          <a:stretch>
            <a:fillRect/>
          </a:stretch>
        </p:blipFill>
        <p:spPr>
          <a:xfrm>
            <a:off x="4201145" y="2412401"/>
            <a:ext cx="640134" cy="646233"/>
          </a:xfrm>
          <a:prstGeom prst="rect">
            <a:avLst/>
          </a:prstGeom>
          <a:noFill/>
          <a:ln cap="flat">
            <a:noFill/>
          </a:ln>
        </p:spPr>
      </p:pic>
      <p:sp>
        <p:nvSpPr>
          <p:cNvPr id="53" name="Rectangle 4"/>
          <p:cNvSpPr/>
          <p:nvPr/>
        </p:nvSpPr>
        <p:spPr>
          <a:xfrm>
            <a:off x="4281850" y="2543805"/>
            <a:ext cx="511679" cy="369332"/>
          </a:xfrm>
          <a:prstGeom prst="rect">
            <a:avLst/>
          </a:prstGeom>
          <a:noFill/>
          <a:ln cap="flat">
            <a:noFill/>
            <a:prstDash val="solid"/>
          </a:ln>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r>
              <a:rPr lang="en-US" b="1" dirty="0" smtClean="0">
                <a:solidFill>
                  <a:srgbClr val="FFFFFF"/>
                </a:solidFill>
                <a:effectLst>
                  <a:outerShdw dist="38096" dir="2700000">
                    <a:srgbClr val="C0C0C0"/>
                  </a:outerShdw>
                </a:effectLst>
                <a:latin typeface="Verdana" pitchFamily="34"/>
              </a:rPr>
              <a:t>10</a:t>
            </a:r>
            <a:endParaRPr lang="en-US" b="1" dirty="0">
              <a:solidFill>
                <a:srgbClr val="FFFFFF"/>
              </a:solidFill>
              <a:effectLst>
                <a:outerShdw dist="38096" dir="2700000">
                  <a:srgbClr val="C0C0C0"/>
                </a:outerShdw>
              </a:effectLst>
              <a:latin typeface="Verdana" pitchFamily="34"/>
            </a:endParaRPr>
          </a:p>
        </p:txBody>
      </p:sp>
      <p:sp>
        <p:nvSpPr>
          <p:cNvPr id="54" name="Text Box 96"/>
          <p:cNvSpPr txBox="1"/>
          <p:nvPr/>
        </p:nvSpPr>
        <p:spPr>
          <a:xfrm>
            <a:off x="2435396" y="2377156"/>
            <a:ext cx="1783774" cy="369335"/>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ar-SA" b="1" dirty="0">
                <a:solidFill>
                  <a:srgbClr val="18418C"/>
                </a:solidFill>
                <a:latin typeface="Arial" pitchFamily="34"/>
              </a:rPr>
              <a:t>تكاليف الوقت والجهد</a:t>
            </a:r>
            <a:endParaRPr lang="en-US" b="1" dirty="0">
              <a:solidFill>
                <a:srgbClr val="18418C"/>
              </a:solidFill>
              <a:latin typeface="Arial" pitchFamily="34"/>
            </a:endParaRPr>
          </a:p>
        </p:txBody>
      </p:sp>
      <p:sp>
        <p:nvSpPr>
          <p:cNvPr id="55" name="Oval 89"/>
          <p:cNvSpPr/>
          <p:nvPr/>
        </p:nvSpPr>
        <p:spPr>
          <a:xfrm rot="18227105">
            <a:off x="4427532" y="3927847"/>
            <a:ext cx="122145" cy="12932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492B4"/>
              </a:gs>
              <a:gs pos="100000">
                <a:srgbClr val="1E5468"/>
              </a:gs>
            </a:gsLst>
            <a:path path="circle">
              <a:fillToRect l="50000" t="50000" r="50000" b="50000"/>
            </a:path>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56" name="Oval 90"/>
          <p:cNvSpPr/>
          <p:nvPr/>
        </p:nvSpPr>
        <p:spPr>
          <a:xfrm rot="18227105">
            <a:off x="4766848" y="3899473"/>
            <a:ext cx="122145" cy="12932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492B4"/>
              </a:gs>
              <a:gs pos="100000">
                <a:srgbClr val="194758"/>
              </a:gs>
            </a:gsLst>
            <a:path path="circle">
              <a:fillToRect l="50000" t="50000" r="50000" b="50000"/>
            </a:path>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57" name="Oval 78"/>
          <p:cNvSpPr/>
          <p:nvPr/>
        </p:nvSpPr>
        <p:spPr>
          <a:xfrm>
            <a:off x="7688112" y="4239633"/>
            <a:ext cx="612428" cy="5839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DDDDD"/>
              </a:gs>
              <a:gs pos="100000">
                <a:srgbClr val="656565"/>
              </a:gs>
            </a:gsLst>
            <a:lin ang="54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58" name="Text Box 80"/>
          <p:cNvSpPr txBox="1"/>
          <p:nvPr/>
        </p:nvSpPr>
        <p:spPr>
          <a:xfrm>
            <a:off x="7824891" y="4270915"/>
            <a:ext cx="404278" cy="461665"/>
          </a:xfrm>
          <a:prstGeom prst="rect">
            <a:avLst/>
          </a:prstGeom>
          <a:noFill/>
          <a:ln cap="flat">
            <a:noFill/>
          </a:ln>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r>
              <a:rPr lang="en-US" sz="2400" b="1">
                <a:solidFill>
                  <a:srgbClr val="FFFFFF"/>
                </a:solidFill>
                <a:effectLst>
                  <a:outerShdw dist="38096" dir="2700000">
                    <a:srgbClr val="C0C0C0"/>
                  </a:outerShdw>
                </a:effectLst>
                <a:latin typeface="Verdana" pitchFamily="34"/>
              </a:rPr>
              <a:t>4</a:t>
            </a:r>
          </a:p>
        </p:txBody>
      </p:sp>
      <p:sp>
        <p:nvSpPr>
          <p:cNvPr id="59" name="TextBox 5"/>
          <p:cNvSpPr txBox="1"/>
          <p:nvPr/>
        </p:nvSpPr>
        <p:spPr>
          <a:xfrm>
            <a:off x="8229169" y="4306896"/>
            <a:ext cx="1600200" cy="646334"/>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ar-SA" b="1" dirty="0">
                <a:solidFill>
                  <a:srgbClr val="18418C"/>
                </a:solidFill>
                <a:latin typeface="Arial" pitchFamily="34"/>
              </a:rPr>
              <a:t>الغياب ودوران العمل </a:t>
            </a:r>
            <a:endParaRPr lang="en-US" b="1" dirty="0">
              <a:solidFill>
                <a:srgbClr val="18418C"/>
              </a:solidFill>
              <a:latin typeface="Arial" pitchFamily="34"/>
            </a:endParaRPr>
          </a:p>
        </p:txBody>
      </p:sp>
      <p:pic>
        <p:nvPicPr>
          <p:cNvPr id="60" name="Picture 6"/>
          <p:cNvPicPr>
            <a:picLocks noChangeAspect="1"/>
          </p:cNvPicPr>
          <p:nvPr/>
        </p:nvPicPr>
        <p:blipFill>
          <a:blip r:embed="rId4" cstate="print"/>
          <a:stretch>
            <a:fillRect/>
          </a:stretch>
        </p:blipFill>
        <p:spPr>
          <a:xfrm rot="894124">
            <a:off x="7092189" y="4225095"/>
            <a:ext cx="463335" cy="176799"/>
          </a:xfrm>
          <a:prstGeom prst="rect">
            <a:avLst/>
          </a:prstGeom>
          <a:noFill/>
          <a:ln cap="flat">
            <a:noFill/>
          </a:ln>
        </p:spPr>
      </p:pic>
      <p:sp>
        <p:nvSpPr>
          <p:cNvPr id="61" name="Oval 73"/>
          <p:cNvSpPr/>
          <p:nvPr/>
        </p:nvSpPr>
        <p:spPr>
          <a:xfrm>
            <a:off x="6919450" y="1991470"/>
            <a:ext cx="639183" cy="6509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6A9EB0"/>
              </a:gs>
              <a:gs pos="100000">
                <a:srgbClr val="42636E"/>
              </a:gs>
            </a:gsLst>
            <a:lin ang="54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62" name="Text Box 75"/>
          <p:cNvSpPr txBox="1"/>
          <p:nvPr/>
        </p:nvSpPr>
        <p:spPr>
          <a:xfrm>
            <a:off x="7030954" y="2080844"/>
            <a:ext cx="404278" cy="461665"/>
          </a:xfrm>
          <a:prstGeom prst="rect">
            <a:avLst/>
          </a:prstGeom>
          <a:noFill/>
          <a:ln cap="flat">
            <a:noFill/>
          </a:ln>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r>
              <a:rPr lang="en-US" sz="2400" b="1">
                <a:solidFill>
                  <a:srgbClr val="FFFFFF"/>
                </a:solidFill>
                <a:effectLst>
                  <a:outerShdw dist="38096" dir="2700000">
                    <a:srgbClr val="C0C0C0"/>
                  </a:outerShdw>
                </a:effectLst>
                <a:latin typeface="Verdana" pitchFamily="34"/>
              </a:rPr>
              <a:t>2</a:t>
            </a:r>
          </a:p>
        </p:txBody>
      </p:sp>
      <p:sp>
        <p:nvSpPr>
          <p:cNvPr id="63" name="Oval 89"/>
          <p:cNvSpPr/>
          <p:nvPr/>
        </p:nvSpPr>
        <p:spPr>
          <a:xfrm rot="18227105">
            <a:off x="6760029" y="2864409"/>
            <a:ext cx="122145" cy="12932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492B4"/>
              </a:gs>
              <a:gs pos="100000">
                <a:srgbClr val="1E5468"/>
              </a:gs>
            </a:gsLst>
            <a:path path="circle">
              <a:fillToRect l="50000" t="50000" r="50000" b="50000"/>
            </a:path>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64" name="Oval 90"/>
          <p:cNvSpPr/>
          <p:nvPr/>
        </p:nvSpPr>
        <p:spPr>
          <a:xfrm rot="18227105">
            <a:off x="6912432" y="2614778"/>
            <a:ext cx="122145" cy="12932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492B4"/>
              </a:gs>
              <a:gs pos="100000">
                <a:srgbClr val="194758"/>
              </a:gs>
            </a:gsLst>
            <a:path path="circle">
              <a:fillToRect l="50000" t="50000" r="50000" b="50000"/>
            </a:path>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sp>
        <p:nvSpPr>
          <p:cNvPr id="65" name="Text Box 98"/>
          <p:cNvSpPr txBox="1"/>
          <p:nvPr/>
        </p:nvSpPr>
        <p:spPr>
          <a:xfrm>
            <a:off x="7375978" y="2069708"/>
            <a:ext cx="1783774" cy="369335"/>
          </a:xfrm>
          <a:prstGeom prst="rect">
            <a:avLst/>
          </a:prstGeom>
          <a:noFill/>
          <a:ln cap="flat">
            <a:noFill/>
          </a:ln>
        </p:spPr>
        <p:txBody>
          <a:bodyPr vert="horz" wrap="square" lIns="91440" tIns="45720" rIns="91440" bIns="45720" anchor="t" anchorCtr="1" compatLnSpc="1">
            <a:spAutoFit/>
          </a:bodyPr>
          <a:lstStyle/>
          <a:p>
            <a:pPr algn="ctr" hangingPunct="0">
              <a:defRPr sz="1800" b="0" i="0" u="none" strike="noStrike" kern="0" cap="none" spc="0" baseline="0">
                <a:solidFill>
                  <a:srgbClr val="000000"/>
                </a:solidFill>
                <a:uFillTx/>
              </a:defRPr>
            </a:pPr>
            <a:r>
              <a:rPr lang="ar-SA" b="1" dirty="0">
                <a:solidFill>
                  <a:srgbClr val="18418C"/>
                </a:solidFill>
                <a:latin typeface="Arial" pitchFamily="34"/>
              </a:rPr>
              <a:t>مشاكل الاتصال</a:t>
            </a:r>
            <a:endParaRPr lang="en-US" b="1" dirty="0">
              <a:solidFill>
                <a:srgbClr val="18418C"/>
              </a:solidFill>
              <a:latin typeface="Arial" pitchFamily="34"/>
            </a:endParaRPr>
          </a:p>
        </p:txBody>
      </p:sp>
      <p:sp>
        <p:nvSpPr>
          <p:cNvPr id="66" name="Oval 68"/>
          <p:cNvSpPr/>
          <p:nvPr/>
        </p:nvSpPr>
        <p:spPr>
          <a:xfrm>
            <a:off x="4057709" y="4645343"/>
            <a:ext cx="660251" cy="64499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A8B7DF"/>
              </a:gs>
              <a:gs pos="100000">
                <a:srgbClr val="9AABD9"/>
              </a:gs>
            </a:gsLst>
            <a:lin ang="5400000"/>
          </a:gradFill>
          <a:ln w="6345" cap="flat">
            <a:solidFill>
              <a:srgbClr val="4472C4"/>
            </a:solidFill>
            <a:prstDash val="solid"/>
            <a:miter/>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pic>
        <p:nvPicPr>
          <p:cNvPr id="67" name="Picture 66"/>
          <p:cNvPicPr>
            <a:picLocks noChangeAspect="1"/>
          </p:cNvPicPr>
          <p:nvPr/>
        </p:nvPicPr>
        <p:blipFill>
          <a:blip r:embed="rId5" cstate="print"/>
          <a:stretch>
            <a:fillRect/>
          </a:stretch>
        </p:blipFill>
        <p:spPr>
          <a:xfrm>
            <a:off x="4653306" y="4607453"/>
            <a:ext cx="140223" cy="128025"/>
          </a:xfrm>
          <a:prstGeom prst="rect">
            <a:avLst/>
          </a:prstGeom>
          <a:noFill/>
          <a:ln cap="flat">
            <a:noFill/>
          </a:ln>
        </p:spPr>
      </p:pic>
      <p:pic>
        <p:nvPicPr>
          <p:cNvPr id="68" name="Picture 67"/>
          <p:cNvPicPr>
            <a:picLocks noChangeAspect="1"/>
          </p:cNvPicPr>
          <p:nvPr/>
        </p:nvPicPr>
        <p:blipFill>
          <a:blip r:embed="rId6" cstate="print"/>
          <a:stretch>
            <a:fillRect/>
          </a:stretch>
        </p:blipFill>
        <p:spPr>
          <a:xfrm>
            <a:off x="4967078" y="4410046"/>
            <a:ext cx="140223" cy="128025"/>
          </a:xfrm>
          <a:prstGeom prst="rect">
            <a:avLst/>
          </a:prstGeom>
          <a:noFill/>
          <a:ln cap="flat">
            <a:noFill/>
          </a:ln>
        </p:spPr>
      </p:pic>
      <p:sp>
        <p:nvSpPr>
          <p:cNvPr id="70" name="TextBox 64"/>
          <p:cNvSpPr txBox="1"/>
          <p:nvPr/>
        </p:nvSpPr>
        <p:spPr>
          <a:xfrm>
            <a:off x="2465975" y="4947635"/>
            <a:ext cx="1620380" cy="338554"/>
          </a:xfrm>
          <a:prstGeom prst="rect">
            <a:avLst/>
          </a:prstGeom>
          <a:noFill/>
          <a:ln cap="flat">
            <a:noFill/>
          </a:ln>
        </p:spPr>
        <p:txBody>
          <a:bodyPr vert="horz" wrap="square" lIns="91440" tIns="45720" rIns="91440" bIns="45720" anchor="t" anchorCtr="0" compatLnSpc="1">
            <a:spAutoFit/>
          </a:bodyPr>
          <a:lstStyle/>
          <a:p>
            <a:pPr algn="r" rtl="1">
              <a:defRPr sz="1800" b="0" i="0" u="none" strike="noStrike" kern="0" cap="none" spc="0" baseline="0">
                <a:solidFill>
                  <a:srgbClr val="000000"/>
                </a:solidFill>
                <a:uFillTx/>
              </a:defRPr>
            </a:pPr>
            <a:r>
              <a:rPr lang="ar-SA" sz="1600" b="1" dirty="0" smtClean="0">
                <a:solidFill>
                  <a:srgbClr val="000000"/>
                </a:solidFill>
              </a:rPr>
              <a:t>الجدران الزجاجية</a:t>
            </a:r>
            <a:endParaRPr lang="ar-SA" sz="1600" b="1" dirty="0">
              <a:solidFill>
                <a:srgbClr val="000000"/>
              </a:solidFill>
            </a:endParaRPr>
          </a:p>
        </p:txBody>
      </p:sp>
      <p:sp>
        <p:nvSpPr>
          <p:cNvPr id="71" name="Oval 68"/>
          <p:cNvSpPr/>
          <p:nvPr/>
        </p:nvSpPr>
        <p:spPr>
          <a:xfrm>
            <a:off x="4986431" y="5322461"/>
            <a:ext cx="660251" cy="64499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A8B7DF"/>
              </a:gs>
              <a:gs pos="100000">
                <a:srgbClr val="9AABD9"/>
              </a:gs>
            </a:gsLst>
            <a:lin ang="5400000"/>
          </a:gradFill>
          <a:ln w="6345" cap="flat">
            <a:solidFill>
              <a:srgbClr val="4472C4"/>
            </a:solidFill>
            <a:prstDash val="solid"/>
            <a:miter/>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a:solidFill>
                <a:srgbClr val="18418C"/>
              </a:solidFill>
              <a:latin typeface="Arial" pitchFamily="34"/>
            </a:endParaRPr>
          </a:p>
        </p:txBody>
      </p:sp>
      <p:pic>
        <p:nvPicPr>
          <p:cNvPr id="3" name="Picture 2"/>
          <p:cNvPicPr>
            <a:picLocks noChangeAspect="1"/>
          </p:cNvPicPr>
          <p:nvPr/>
        </p:nvPicPr>
        <p:blipFill>
          <a:blip r:embed="rId7" cstate="print"/>
          <a:stretch>
            <a:fillRect/>
          </a:stretch>
        </p:blipFill>
        <p:spPr>
          <a:xfrm>
            <a:off x="4976979" y="5324720"/>
            <a:ext cx="609653" cy="755970"/>
          </a:xfrm>
          <a:prstGeom prst="rect">
            <a:avLst/>
          </a:prstGeom>
        </p:spPr>
      </p:pic>
      <p:sp>
        <p:nvSpPr>
          <p:cNvPr id="72" name="TextBox 63"/>
          <p:cNvSpPr txBox="1"/>
          <p:nvPr/>
        </p:nvSpPr>
        <p:spPr>
          <a:xfrm>
            <a:off x="4240196" y="4756169"/>
            <a:ext cx="316437" cy="523219"/>
          </a:xfrm>
          <a:prstGeom prst="rect">
            <a:avLst/>
          </a:prstGeom>
          <a:noFill/>
          <a:ln cap="flat">
            <a:noFill/>
          </a:ln>
        </p:spPr>
        <p:txBody>
          <a:bodyPr vert="horz" wrap="square" lIns="91440" tIns="45720" rIns="91440" bIns="45720" anchor="t" anchorCtr="0" compatLnSpc="1">
            <a:spAutoFit/>
          </a:bodyPr>
          <a:lstStyle/>
          <a:p>
            <a:pPr algn="r" rtl="1">
              <a:defRPr sz="1800" b="0" i="0" u="none" strike="noStrike" kern="0" cap="none" spc="0" baseline="0">
                <a:solidFill>
                  <a:srgbClr val="000000"/>
                </a:solidFill>
                <a:uFillTx/>
              </a:defRPr>
            </a:pPr>
            <a:r>
              <a:rPr lang="en-US" sz="2800" b="1" dirty="0" smtClean="0">
                <a:solidFill>
                  <a:srgbClr val="FFFFFF"/>
                </a:solidFill>
              </a:rPr>
              <a:t>8</a:t>
            </a:r>
            <a:endParaRPr lang="ar-SA" sz="2800" b="1" dirty="0">
              <a:solidFill>
                <a:srgbClr val="FFFFFF"/>
              </a:solidFill>
            </a:endParaRPr>
          </a:p>
        </p:txBody>
      </p:sp>
      <p:pic>
        <p:nvPicPr>
          <p:cNvPr id="4" name="Picture 3"/>
          <p:cNvPicPr>
            <a:picLocks noChangeAspect="1"/>
          </p:cNvPicPr>
          <p:nvPr/>
        </p:nvPicPr>
        <p:blipFill>
          <a:blip r:embed="rId8" cstate="print"/>
          <a:stretch>
            <a:fillRect/>
          </a:stretch>
        </p:blipFill>
        <p:spPr>
          <a:xfrm rot="18967293">
            <a:off x="5279371" y="4914949"/>
            <a:ext cx="377985" cy="292633"/>
          </a:xfrm>
          <a:prstGeom prst="rect">
            <a:avLst/>
          </a:prstGeom>
        </p:spPr>
      </p:pic>
      <p:sp>
        <p:nvSpPr>
          <p:cNvPr id="6" name="TextBox 5"/>
          <p:cNvSpPr txBox="1"/>
          <p:nvPr/>
        </p:nvSpPr>
        <p:spPr>
          <a:xfrm>
            <a:off x="3669911" y="5824452"/>
            <a:ext cx="2008492" cy="369332"/>
          </a:xfrm>
          <a:prstGeom prst="rect">
            <a:avLst/>
          </a:prstGeom>
          <a:noFill/>
        </p:spPr>
        <p:txBody>
          <a:bodyPr wrap="square" rtlCol="1">
            <a:spAutoFit/>
          </a:bodyPr>
          <a:lstStyle/>
          <a:p>
            <a:r>
              <a:rPr lang="ar-SA" b="1" dirty="0" smtClean="0"/>
              <a:t>الاسقف </a:t>
            </a:r>
            <a:r>
              <a:rPr lang="ar-SA" b="1" dirty="0"/>
              <a:t>الزجاجية</a:t>
            </a:r>
            <a:r>
              <a:rPr lang="ar-SA" dirty="0"/>
              <a:t> </a:t>
            </a:r>
          </a:p>
        </p:txBody>
      </p:sp>
    </p:spTree>
    <p:extLst>
      <p:ext uri="{BB962C8B-B14F-4D97-AF65-F5344CB8AC3E}">
        <p14:creationId xmlns:p14="http://schemas.microsoft.com/office/powerpoint/2010/main" val="1839831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descr="http://www.globalconnections.org.uk/sites/newgc.localhost/files/images/mission-net/gifting-questionnaire.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650" y="2943359"/>
            <a:ext cx="2914650" cy="2106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03400" y="3892072"/>
            <a:ext cx="5638800" cy="820674"/>
          </a:xfrm>
          <a:prstGeom prst="rect">
            <a:avLst/>
          </a:prstGeom>
        </p:spPr>
        <p:txBody>
          <a:bodyPr wrap="square">
            <a:spAutoFit/>
          </a:bodyPr>
          <a:lstStyle/>
          <a:p>
            <a:pPr algn="ctr" rtl="1">
              <a:lnSpc>
                <a:spcPct val="150000"/>
              </a:lnSpc>
            </a:pPr>
            <a:r>
              <a:rPr lang="ar-DZ" sz="3600" b="1" dirty="0" smtClean="0">
                <a:solidFill>
                  <a:srgbClr val="0E7054"/>
                </a:solidFill>
              </a:rPr>
              <a:t>التواصل عبر الثقافات</a:t>
            </a:r>
            <a:endParaRPr lang="ar-SA" sz="3600" b="1" dirty="0">
              <a:solidFill>
                <a:srgbClr val="0E7054"/>
              </a:solidFill>
            </a:endParaRPr>
          </a:p>
        </p:txBody>
      </p:sp>
      <p:sp>
        <p:nvSpPr>
          <p:cNvPr id="5" name="Rectangle 4"/>
          <p:cNvSpPr/>
          <p:nvPr/>
        </p:nvSpPr>
        <p:spPr>
          <a:xfrm>
            <a:off x="1706418" y="1606072"/>
            <a:ext cx="5638800" cy="901593"/>
          </a:xfrm>
          <a:prstGeom prst="rect">
            <a:avLst/>
          </a:prstGeom>
        </p:spPr>
        <p:txBody>
          <a:bodyPr wrap="square">
            <a:spAutoFit/>
          </a:bodyPr>
          <a:lstStyle/>
          <a:p>
            <a:pPr algn="ctr" rtl="1">
              <a:lnSpc>
                <a:spcPct val="150000"/>
              </a:lnSpc>
            </a:pPr>
            <a:r>
              <a:rPr lang="ar-DZ" sz="4000" b="1" dirty="0" smtClean="0">
                <a:solidFill>
                  <a:srgbClr val="0E7054"/>
                </a:solidFill>
              </a:rPr>
              <a:t>المبحث الثالث</a:t>
            </a:r>
            <a:endParaRPr lang="ar-SA" sz="4000" b="1" dirty="0">
              <a:solidFill>
                <a:srgbClr val="0E7054"/>
              </a:solidFill>
            </a:endParaRPr>
          </a:p>
        </p:txBody>
      </p:sp>
    </p:spTree>
    <p:custDataLst>
      <p:tags r:id="rId1"/>
    </p:custDataLst>
    <p:extLst>
      <p:ext uri="{BB962C8B-B14F-4D97-AF65-F5344CB8AC3E}">
        <p14:creationId xmlns:p14="http://schemas.microsoft.com/office/powerpoint/2010/main" val="1672249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38126"/>
            <a:ext cx="10515600" cy="1548342"/>
          </a:xfrm>
        </p:spPr>
        <p:txBody>
          <a:bodyPr>
            <a:normAutofit/>
          </a:bodyPr>
          <a:lstStyle/>
          <a:p>
            <a:pPr algn="ctr" rtl="1"/>
            <a:r>
              <a:rPr lang="ar-DZ" sz="5400" dirty="0" smtClean="0">
                <a:solidFill>
                  <a:srgbClr val="C00000"/>
                </a:solidFill>
                <a:latin typeface="Cocon® Next Arabic" panose="020A0503020102020204" pitchFamily="18" charset="-78"/>
                <a:ea typeface="Cocon® Next Arabic" panose="020A0503020102020204" pitchFamily="18" charset="-78"/>
                <a:cs typeface="Cocon® Next Arabic" panose="020A0503020102020204" pitchFamily="18" charset="-78"/>
              </a:rPr>
              <a:t>التواصل عبر الثقافات</a:t>
            </a:r>
            <a:endParaRPr lang="en-US" sz="5400" dirty="0">
              <a:solidFill>
                <a:srgbClr val="C00000"/>
              </a:solidFill>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5" name="Content Placeholder 2"/>
          <p:cNvSpPr>
            <a:spLocks noGrp="1"/>
          </p:cNvSpPr>
          <p:nvPr>
            <p:ph idx="1"/>
          </p:nvPr>
        </p:nvSpPr>
        <p:spPr>
          <a:xfrm>
            <a:off x="166255" y="1413164"/>
            <a:ext cx="11653211" cy="501534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a:normAutofit lnSpcReduction="10000"/>
          </a:bodyPr>
          <a:lstStyle/>
          <a:p>
            <a:pPr algn="r" rtl="1"/>
            <a:r>
              <a:rPr lang="ar-DZ" b="1" u="sng" dirty="0" smtClean="0">
                <a:solidFill>
                  <a:schemeClr val="accent2">
                    <a:lumMod val="60000"/>
                    <a:lumOff val="40000"/>
                  </a:schemeClr>
                </a:solidFill>
              </a:rPr>
              <a:t>مفهومه</a:t>
            </a:r>
            <a:endParaRPr lang="fr-FR" b="1" dirty="0">
              <a:solidFill>
                <a:schemeClr val="accent2">
                  <a:lumMod val="60000"/>
                  <a:lumOff val="40000"/>
                </a:schemeClr>
              </a:solidFill>
            </a:endParaRPr>
          </a:p>
          <a:p>
            <a:pPr marL="0" indent="0" algn="r" rtl="1">
              <a:buNone/>
            </a:pPr>
            <a:r>
              <a:rPr lang="ar-DZ" dirty="0"/>
              <a:t>الاتصال وعاء الثقافة وأسلوب تعبيراتها  ووسائله كما يراها تقرير اليونيسكو (أدوات ثقافية تساعد على دعم المواقف او </a:t>
            </a:r>
            <a:r>
              <a:rPr lang="ar-DZ" dirty="0" smtClean="0"/>
              <a:t>التأثير </a:t>
            </a:r>
            <a:r>
              <a:rPr lang="ar-DZ" dirty="0"/>
              <a:t>فيها وعلى </a:t>
            </a:r>
            <a:r>
              <a:rPr lang="ar-DZ" dirty="0" smtClean="0"/>
              <a:t>تحفيز </a:t>
            </a:r>
            <a:r>
              <a:rPr lang="ar-DZ" dirty="0"/>
              <a:t>وتعزيز </a:t>
            </a:r>
            <a:r>
              <a:rPr lang="ar-DZ" dirty="0" smtClean="0"/>
              <a:t>الأنماط</a:t>
            </a:r>
            <a:r>
              <a:rPr lang="ar-DZ" dirty="0"/>
              <a:t> </a:t>
            </a:r>
            <a:r>
              <a:rPr lang="ar-DZ" dirty="0" smtClean="0"/>
              <a:t>السلوكية </a:t>
            </a:r>
            <a:r>
              <a:rPr lang="ar-DZ" dirty="0"/>
              <a:t>وفي تحقيق التكامل الاجتماعي وتشكل لملايين الناس وسيلة الحصول على الثقافة وللاتصال دور في تدبير شؤون المعرفة وتنظيم الذاكرة الاجتماعية ولها القدرة على إعادة صياغة القالب الثقافي للمجتمع)</a:t>
            </a:r>
            <a:endParaRPr lang="fr-FR" dirty="0"/>
          </a:p>
          <a:p>
            <a:pPr marL="0" indent="0" algn="r" rtl="1">
              <a:buNone/>
            </a:pPr>
            <a:r>
              <a:rPr lang="ar-DZ" dirty="0" smtClean="0"/>
              <a:t> يأخذ </a:t>
            </a:r>
            <a:r>
              <a:rPr lang="ar-DZ" dirty="0"/>
              <a:t>الاتصال عبر الثقافات مكانة على مستوى الثقافة اذ ان المتصل يتفاعل مع المتصل به باعتبارهم عضوين في ثقافتين اكثر من انتمائها  الى امة معينة فهما يتأثران بما تعلما من الثقافة اكثر من الانتماء القومي </a:t>
            </a:r>
            <a:endParaRPr lang="fr-FR" dirty="0"/>
          </a:p>
          <a:p>
            <a:pPr marL="0" indent="0" algn="r" rtl="1">
              <a:buNone/>
            </a:pPr>
            <a:r>
              <a:rPr lang="ar-DZ" dirty="0"/>
              <a:t>   تتجسد ظاهرة الاتصال عبر الثقافات بشكل كبير في دول الخليج العربي نظرا لوجود جاليات كبيرة ذات ثقافات مختلفة اسيوية و أوروبية تقوم الجاليات بالاتصال بالعرب وقد تجد نتيجة  الاتصال عبر الثقافات تأثيرا  كبيرا على اللغة العربية  حيث يقوم العرب بتعديل أسلوب كلامهم بأساليب خاطئة للتفاهم مع تلك الثقافات</a:t>
            </a:r>
            <a:endParaRPr lang="fr-FR" dirty="0"/>
          </a:p>
          <a:p>
            <a:pPr algn="just" rtl="1">
              <a:lnSpc>
                <a:spcPct val="150000"/>
              </a:lnSpc>
            </a:pPr>
            <a:endParaRPr lang="ar-SA" b="1" dirty="0"/>
          </a:p>
        </p:txBody>
      </p:sp>
    </p:spTree>
    <p:extLst>
      <p:ext uri="{BB962C8B-B14F-4D97-AF65-F5344CB8AC3E}">
        <p14:creationId xmlns:p14="http://schemas.microsoft.com/office/powerpoint/2010/main" val="2916047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1" y="3924300"/>
            <a:ext cx="8698984" cy="1562954"/>
          </a:xfrm>
        </p:spPr>
        <p:txBody>
          <a:bodyPr>
            <a:noAutofit/>
          </a:bodyPr>
          <a:lstStyle/>
          <a:p>
            <a:pPr algn="ctr">
              <a:lnSpc>
                <a:spcPct val="150000"/>
              </a:lnSpc>
            </a:pPr>
            <a:endParaRPr lang="ar-SA" sz="3600" b="1" dirty="0">
              <a:solidFill>
                <a:srgbClr val="4C9A9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945" y="2339806"/>
            <a:ext cx="3432055" cy="3633223"/>
          </a:xfrm>
          <a:prstGeom prst="rect">
            <a:avLst/>
          </a:prstGeom>
        </p:spPr>
      </p:pic>
      <p:pic>
        <p:nvPicPr>
          <p:cNvPr id="5" name="Picture 10"/>
          <p:cNvPicPr>
            <a:picLocks noChangeAspect="1"/>
          </p:cNvPicPr>
          <p:nvPr/>
        </p:nvPicPr>
        <p:blipFill>
          <a:blip r:embed="rId4" cstate="print"/>
          <a:stretch>
            <a:fillRect/>
          </a:stretch>
        </p:blipFill>
        <p:spPr>
          <a:xfrm>
            <a:off x="0" y="51900"/>
            <a:ext cx="6730698" cy="2597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ZoneTexte 5"/>
          <p:cNvSpPr txBox="1"/>
          <p:nvPr/>
        </p:nvSpPr>
        <p:spPr>
          <a:xfrm>
            <a:off x="60961" y="2659063"/>
            <a:ext cx="11719361" cy="4216539"/>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r" rtl="1"/>
            <a:r>
              <a:rPr lang="ar-DZ" sz="2800" b="1" dirty="0" smtClean="0">
                <a:solidFill>
                  <a:srgbClr val="FF0000"/>
                </a:solidFill>
                <a:latin typeface="Times New Roman" panose="02020603050405020304" pitchFamily="18" charset="0"/>
              </a:rPr>
              <a:t> </a:t>
            </a:r>
            <a:endParaRPr lang="fr-FR" sz="2800" b="1" dirty="0">
              <a:solidFill>
                <a:srgbClr val="FF0000"/>
              </a:solidFill>
              <a:latin typeface="Times New Roman" panose="02020603050405020304" pitchFamily="18" charset="0"/>
            </a:endParaRPr>
          </a:p>
          <a:p>
            <a:pPr algn="r" rtl="1"/>
            <a:r>
              <a:rPr lang="ar-DZ" sz="2400" dirty="0">
                <a:latin typeface="Times New Roman" panose="02020603050405020304" pitchFamily="18" charset="0"/>
              </a:rPr>
              <a:t>بعد التطرق إلى مفهوم إدارة التنوع، مع إبراز أهم مميزات تطبيقها على المؤسسة مع استظهار الآثار السلبية لتجاهلها، تم استخلاص العديد من النقاط أهمها  ما يلي:</a:t>
            </a:r>
          </a:p>
          <a:p>
            <a:pPr algn="r" rtl="1"/>
            <a:r>
              <a:rPr lang="ar-DZ" sz="2400" dirty="0">
                <a:latin typeface="Times New Roman" panose="02020603050405020304" pitchFamily="18" charset="0"/>
              </a:rPr>
              <a:t> </a:t>
            </a:r>
            <a:r>
              <a:rPr lang="ar-DZ" sz="2400" dirty="0">
                <a:latin typeface="Courier New" panose="02070309020205020404" pitchFamily="49" charset="0"/>
              </a:rPr>
              <a:t>-</a:t>
            </a:r>
            <a:r>
              <a:rPr lang="ar-DZ" sz="2400" dirty="0">
                <a:latin typeface="Times New Roman" panose="02020603050405020304" pitchFamily="18" charset="0"/>
              </a:rPr>
              <a:t>إدارة التنوع نهج إداري تسييري يهدف إلى القضاء على السلوك التمييزي داخل المؤسسة وبناء ثقافة تسامح و تعاون و تواصل، يسمح بإدماج العمال كل بإسهاماته واختلافاته دون أي ﺗﻤييز على أساس الأصل، الجنس، العرق، الدين، الحالة البدنية، العمر الآراء و التوجهات السياسة.</a:t>
            </a:r>
          </a:p>
          <a:p>
            <a:pPr algn="r" rtl="1"/>
            <a:r>
              <a:rPr lang="ar-DZ" sz="2400" dirty="0">
                <a:latin typeface="Courier New" panose="02070309020205020404" pitchFamily="49" charset="0"/>
              </a:rPr>
              <a:t>-</a:t>
            </a:r>
            <a:r>
              <a:rPr lang="ar-DZ" sz="2400" dirty="0">
                <a:latin typeface="Times New Roman" panose="02020603050405020304" pitchFamily="18" charset="0"/>
              </a:rPr>
              <a:t>يساهم تنوع اليد العاملة داخل في تنوع الخبرات و المهارات وأساليب التفكير  مع تقديم مبادرات وأفكار جديدة تفيد الشركة. </a:t>
            </a:r>
          </a:p>
          <a:p>
            <a:pPr algn="r" rtl="1"/>
            <a:r>
              <a:rPr lang="ar-DZ" sz="2400" dirty="0">
                <a:latin typeface="Courier New" panose="02070309020205020404" pitchFamily="49" charset="0"/>
              </a:rPr>
              <a:t>-</a:t>
            </a:r>
            <a:r>
              <a:rPr lang="ar-DZ" sz="2400" dirty="0">
                <a:latin typeface="Times New Roman" panose="02020603050405020304" pitchFamily="18" charset="0"/>
              </a:rPr>
              <a:t>يؤدي عدم احترام التنوع تجاه الأقليات أو النساء أو بعض الفئات الأخرى إلى ارتفاع دوران العمل ونزوح العاملين الأمر الذي يعني تكاليف إضافية للتعاقد مع عاملين  جدد ودفع غرامات ومعالجة شكاوى العاملين الخارجين من الشركة و على العكس فإن احترام التنوع وإدارته بشكل جيد يمكن أن يؤدي إلى استقرار وظيفي وبالتالي خفض التكاليف.</a:t>
            </a:r>
          </a:p>
        </p:txBody>
      </p:sp>
      <p:grpSp>
        <p:nvGrpSpPr>
          <p:cNvPr id="9" name="Group 10"/>
          <p:cNvGrpSpPr/>
          <p:nvPr/>
        </p:nvGrpSpPr>
        <p:grpSpPr>
          <a:xfrm>
            <a:off x="6730698" y="451262"/>
            <a:ext cx="5358384" cy="1888544"/>
            <a:chOff x="3092363" y="1458358"/>
            <a:chExt cx="2998793" cy="1398574"/>
          </a:xfrm>
        </p:grpSpPr>
        <p:grpSp>
          <p:nvGrpSpPr>
            <p:cNvPr id="10" name="Group 11"/>
            <p:cNvGrpSpPr/>
            <p:nvPr/>
          </p:nvGrpSpPr>
          <p:grpSpPr>
            <a:xfrm>
              <a:off x="3092363" y="1583109"/>
              <a:ext cx="2998793" cy="1273823"/>
              <a:chOff x="3092363" y="1583109"/>
              <a:chExt cx="2998793" cy="1273823"/>
            </a:xfrm>
          </p:grpSpPr>
          <p:sp>
            <p:nvSpPr>
              <p:cNvPr id="15" name="Oval 12"/>
              <p:cNvSpPr/>
              <p:nvPr/>
            </p:nvSpPr>
            <p:spPr>
              <a:xfrm>
                <a:off x="3125062" y="1623892"/>
                <a:ext cx="2966094" cy="12330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CB444"/>
                  </a:gs>
                  <a:gs pos="100000">
                    <a:srgbClr val="3C5821"/>
                  </a:gs>
                </a:gsLst>
                <a:lin ang="27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6" name="Oval 13"/>
              <p:cNvSpPr/>
              <p:nvPr/>
            </p:nvSpPr>
            <p:spPr>
              <a:xfrm>
                <a:off x="3092363" y="1583109"/>
                <a:ext cx="2966094" cy="12330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C5DEAC"/>
                  </a:gs>
                  <a:gs pos="100000">
                    <a:srgbClr val="7CB444"/>
                  </a:gs>
                </a:gsLst>
                <a:lin ang="2700000"/>
              </a:gra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sp>
          <p:nvSpPr>
            <p:cNvPr id="11" name="Oval 14"/>
            <p:cNvSpPr/>
            <p:nvPr/>
          </p:nvSpPr>
          <p:spPr>
            <a:xfrm>
              <a:off x="3233656" y="1458358"/>
              <a:ext cx="2684458" cy="117125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184453"/>
                </a:gs>
                <a:gs pos="100000">
                  <a:srgbClr val="3492B4"/>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2" name="Oval 15"/>
            <p:cNvSpPr/>
            <p:nvPr/>
          </p:nvSpPr>
          <p:spPr>
            <a:xfrm>
              <a:off x="3268577" y="1465289"/>
              <a:ext cx="2619371" cy="11421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3492B4">
                    <a:alpha val="0"/>
                  </a:srgbClr>
                </a:gs>
                <a:gs pos="100000">
                  <a:srgbClr val="B8D9E5"/>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3" name="Oval 16"/>
            <p:cNvSpPr/>
            <p:nvPr/>
          </p:nvSpPr>
          <p:spPr>
            <a:xfrm>
              <a:off x="3295570" y="1476381"/>
              <a:ext cx="2492370" cy="10672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29748F"/>
                </a:gs>
                <a:gs pos="100000">
                  <a:srgbClr val="3492B4">
                    <a:alpha val="48000"/>
                  </a:srgbClr>
                </a:gs>
              </a:gsLst>
              <a:lin ang="2700000"/>
            </a:gradFill>
            <a:ln cap="flat">
              <a:noFill/>
              <a:prstDash val="solid"/>
            </a:ln>
          </p:spPr>
          <p:txBody>
            <a:bodyPr vert="eaVert"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grpSp>
      <p:sp>
        <p:nvSpPr>
          <p:cNvPr id="17" name="Text Box 18"/>
          <p:cNvSpPr txBox="1"/>
          <p:nvPr/>
        </p:nvSpPr>
        <p:spPr>
          <a:xfrm>
            <a:off x="6519553" y="990561"/>
            <a:ext cx="5389418" cy="646331"/>
          </a:xfrm>
          <a:prstGeom prst="rect">
            <a:avLst/>
          </a:prstGeom>
          <a:noFill/>
          <a:ln cap="flat">
            <a:noFill/>
          </a:ln>
        </p:spPr>
        <p:txBody>
          <a:bodyPr vert="horz" wrap="square" lIns="91440" tIns="45720" rIns="91440" bIns="45720" anchor="t" anchorCtr="1" compatLnSpc="1">
            <a:spAutoFit/>
          </a:bodyPr>
          <a:lstStyle/>
          <a:p>
            <a:pPr algn="ctr" rtl="1"/>
            <a:r>
              <a:rPr lang="ar-DZ" sz="3600" b="1" dirty="0" smtClean="0">
                <a:solidFill>
                  <a:srgbClr val="C00000"/>
                </a:solidFill>
              </a:rPr>
              <a:t>الخاتمة </a:t>
            </a:r>
            <a:r>
              <a:rPr lang="ar-DZ" sz="2000" b="1" dirty="0" smtClean="0">
                <a:solidFill>
                  <a:srgbClr val="C00000"/>
                </a:solidFill>
              </a:rPr>
              <a:t>:</a:t>
            </a:r>
            <a:endParaRPr lang="fr-FR" sz="2000" dirty="0" smtClean="0">
              <a:solidFill>
                <a:srgbClr val="C00000"/>
              </a:solidFill>
            </a:endParaRPr>
          </a:p>
        </p:txBody>
      </p:sp>
    </p:spTree>
    <p:extLst>
      <p:ext uri="{BB962C8B-B14F-4D97-AF65-F5344CB8AC3E}">
        <p14:creationId xmlns:p14="http://schemas.microsoft.com/office/powerpoint/2010/main" val="158909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6"/>
            <a:ext cx="10515600" cy="1548342"/>
          </a:xfrm>
        </p:spPr>
        <p:txBody>
          <a:bodyPr>
            <a:normAutofit/>
          </a:bodyPr>
          <a:lstStyle/>
          <a:p>
            <a:pPr algn="ctr" rtl="1"/>
            <a:r>
              <a:rPr lang="ar-DZ" sz="8800" dirty="0" smtClean="0">
                <a:solidFill>
                  <a:srgbClr val="C00000"/>
                </a:solidFill>
                <a:latin typeface="Cocon® Next Arabic" panose="020A0503020102020204" pitchFamily="18" charset="-78"/>
                <a:ea typeface="Cocon® Next Arabic" panose="020A0503020102020204" pitchFamily="18" charset="-78"/>
                <a:cs typeface="Cocon® Next Arabic" panose="020A0503020102020204" pitchFamily="18" charset="-78"/>
              </a:rPr>
              <a:t>مقدمة</a:t>
            </a:r>
            <a:endParaRPr lang="en-US" sz="3600" dirty="0">
              <a:solidFill>
                <a:srgbClr val="C00000"/>
              </a:solidFill>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 name="Content Placeholder 2"/>
          <p:cNvSpPr>
            <a:spLocks noGrp="1"/>
          </p:cNvSpPr>
          <p:nvPr>
            <p:ph idx="1"/>
          </p:nvPr>
        </p:nvSpPr>
        <p:spPr>
          <a:xfrm>
            <a:off x="166255" y="1413164"/>
            <a:ext cx="11653211" cy="501534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a:normAutofit/>
          </a:bodyPr>
          <a:lstStyle/>
          <a:p>
            <a:pPr algn="r" rtl="1"/>
            <a:r>
              <a:rPr lang="ar-SA" sz="3200" dirty="0" smtClean="0">
                <a:solidFill>
                  <a:schemeClr val="tx1">
                    <a:lumMod val="85000"/>
                    <a:lumOff val="15000"/>
                  </a:schemeClr>
                </a:solidFill>
                <a:latin typeface="Traditional Arabic" pitchFamily="18" charset="-78"/>
                <a:cs typeface="Traditional Arabic" pitchFamily="18" charset="-78"/>
              </a:rPr>
              <a:t>مع تزايد التطورات الحاصلة في بيئة الاعمال المحلية والدولية اصبح التجاوب معها الزاما على المنظمات وأصبح معها التنوع يلعب دورا اكثر حسما واهمية في مكان العمل مع تباين الثقافات</a:t>
            </a:r>
            <a:endParaRPr lang="ar-DZ" sz="3200" dirty="0" smtClean="0">
              <a:solidFill>
                <a:schemeClr val="tx1">
                  <a:lumMod val="85000"/>
                  <a:lumOff val="15000"/>
                </a:schemeClr>
              </a:solidFill>
              <a:latin typeface="Traditional Arabic" pitchFamily="18" charset="-78"/>
              <a:cs typeface="Traditional Arabic" pitchFamily="18" charset="-78"/>
            </a:endParaRPr>
          </a:p>
          <a:p>
            <a:pPr marL="0" indent="0" algn="r" rtl="1">
              <a:buNone/>
            </a:pPr>
            <a:r>
              <a:rPr lang="ar-DZ" sz="3200" dirty="0">
                <a:solidFill>
                  <a:schemeClr val="tx1"/>
                </a:solidFill>
                <a:latin typeface="Traditional Arabic" panose="02020603050405020304" pitchFamily="18" charset="-78"/>
                <a:cs typeface="Traditional Arabic" panose="02020603050405020304" pitchFamily="18" charset="-78"/>
              </a:rPr>
              <a:t>م</a:t>
            </a:r>
            <a:r>
              <a:rPr lang="ar-DZ" sz="3200" dirty="0" smtClean="0">
                <a:solidFill>
                  <a:schemeClr val="tx1"/>
                </a:solidFill>
                <a:latin typeface="Traditional Arabic" panose="02020603050405020304" pitchFamily="18" charset="-78"/>
                <a:cs typeface="Traditional Arabic" panose="02020603050405020304" pitchFamily="18" charset="-78"/>
              </a:rPr>
              <a:t>ما </a:t>
            </a:r>
            <a:r>
              <a:rPr lang="ar-DZ" sz="3200" dirty="0">
                <a:solidFill>
                  <a:schemeClr val="tx1"/>
                </a:solidFill>
                <a:latin typeface="Traditional Arabic" panose="02020603050405020304" pitchFamily="18" charset="-78"/>
                <a:cs typeface="Traditional Arabic" panose="02020603050405020304" pitchFamily="18" charset="-78"/>
              </a:rPr>
              <a:t>أدى إلى تكوين فرق عمل جديدة تتكون بدورها من جنسيات و ثقافات مختلفة،</a:t>
            </a:r>
            <a:r>
              <a:rPr lang="fr-FR" sz="3200" dirty="0">
                <a:solidFill>
                  <a:schemeClr val="tx1"/>
                </a:solidFill>
                <a:latin typeface="Traditional Arabic" panose="02020603050405020304" pitchFamily="18" charset="-78"/>
                <a:cs typeface="Traditional Arabic" panose="02020603050405020304" pitchFamily="18" charset="-78"/>
              </a:rPr>
              <a:t> </a:t>
            </a:r>
            <a:r>
              <a:rPr lang="ar-DZ" sz="3200" dirty="0">
                <a:solidFill>
                  <a:schemeClr val="tx1"/>
                </a:solidFill>
                <a:latin typeface="Traditional Arabic" panose="02020603050405020304" pitchFamily="18" charset="-78"/>
                <a:cs typeface="Traditional Arabic" panose="02020603050405020304" pitchFamily="18" charset="-78"/>
              </a:rPr>
              <a:t>ومن هنا </a:t>
            </a:r>
            <a:r>
              <a:rPr lang="ar-DZ" sz="3200" dirty="0" smtClean="0">
                <a:solidFill>
                  <a:schemeClr val="tx1"/>
                </a:solidFill>
                <a:latin typeface="Traditional Arabic" panose="02020603050405020304" pitchFamily="18" charset="-78"/>
                <a:cs typeface="Traditional Arabic" panose="02020603050405020304" pitchFamily="18" charset="-78"/>
              </a:rPr>
              <a:t>نتجت </a:t>
            </a:r>
            <a:r>
              <a:rPr lang="ar-DZ" sz="3200" dirty="0">
                <a:solidFill>
                  <a:schemeClr val="tx1"/>
                </a:solidFill>
                <a:latin typeface="Traditional Arabic" panose="02020603050405020304" pitchFamily="18" charset="-78"/>
                <a:cs typeface="Traditional Arabic" panose="02020603050405020304" pitchFamily="18" charset="-78"/>
              </a:rPr>
              <a:t>ممارسات تنظيمية </a:t>
            </a:r>
            <a:r>
              <a:rPr lang="ar-DZ" sz="3200" dirty="0" smtClean="0">
                <a:solidFill>
                  <a:schemeClr val="tx1"/>
                </a:solidFill>
                <a:latin typeface="Traditional Arabic" panose="02020603050405020304" pitchFamily="18" charset="-78"/>
                <a:cs typeface="Traditional Arabic" panose="02020603050405020304" pitchFamily="18" charset="-78"/>
              </a:rPr>
              <a:t>مختلفة استدعت </a:t>
            </a:r>
            <a:r>
              <a:rPr lang="ar-DZ" sz="3200" dirty="0">
                <a:solidFill>
                  <a:schemeClr val="tx1"/>
                </a:solidFill>
                <a:latin typeface="Traditional Arabic" panose="02020603050405020304" pitchFamily="18" charset="-78"/>
                <a:cs typeface="Traditional Arabic" panose="02020603050405020304" pitchFamily="18" charset="-78"/>
              </a:rPr>
              <a:t>نماذج إدارية وتسييريه مناسبة و مسخرة لتكييف هذا التنوع الثقافي وتوجيهيه نحو تحقيق المنظمة لأهدافها </a:t>
            </a:r>
            <a:r>
              <a:rPr lang="ar-DZ" sz="3200" dirty="0" smtClean="0">
                <a:solidFill>
                  <a:schemeClr val="tx1"/>
                </a:solidFill>
                <a:latin typeface="Traditional Arabic" panose="02020603050405020304" pitchFamily="18" charset="-78"/>
                <a:cs typeface="Traditional Arabic" panose="02020603050405020304" pitchFamily="18" charset="-78"/>
              </a:rPr>
              <a:t>المختلفة </a:t>
            </a:r>
            <a:r>
              <a:rPr lang="ar-DZ" sz="3200" dirty="0">
                <a:solidFill>
                  <a:schemeClr val="tx1"/>
                </a:solidFill>
                <a:latin typeface="Traditional Arabic" panose="02020603050405020304" pitchFamily="18" charset="-78"/>
                <a:cs typeface="Traditional Arabic" panose="02020603050405020304" pitchFamily="18" charset="-78"/>
              </a:rPr>
              <a:t>في ظل ثقافة تنظيمية قائمة عل قيم التنوع الثقافي،</a:t>
            </a:r>
            <a:r>
              <a:rPr lang="fr-FR" sz="3200" dirty="0">
                <a:solidFill>
                  <a:schemeClr val="tx1"/>
                </a:solidFill>
                <a:latin typeface="Traditional Arabic" panose="02020603050405020304" pitchFamily="18" charset="-78"/>
                <a:cs typeface="Traditional Arabic" panose="02020603050405020304" pitchFamily="18" charset="-78"/>
              </a:rPr>
              <a:t> </a:t>
            </a:r>
            <a:r>
              <a:rPr lang="ar-DZ" sz="3200" dirty="0">
                <a:solidFill>
                  <a:schemeClr val="tx1"/>
                </a:solidFill>
                <a:latin typeface="Traditional Arabic" panose="02020603050405020304" pitchFamily="18" charset="-78"/>
                <a:cs typeface="Traditional Arabic" panose="02020603050405020304" pitchFamily="18" charset="-78"/>
              </a:rPr>
              <a:t>كما أن هذا الأمر </a:t>
            </a:r>
            <a:r>
              <a:rPr lang="ar-DZ" sz="3200" dirty="0" smtClean="0">
                <a:solidFill>
                  <a:schemeClr val="tx1"/>
                </a:solidFill>
                <a:latin typeface="Traditional Arabic" panose="02020603050405020304" pitchFamily="18" charset="-78"/>
                <a:cs typeface="Traditional Arabic" panose="02020603050405020304" pitchFamily="18" charset="-78"/>
              </a:rPr>
              <a:t>توقف </a:t>
            </a:r>
            <a:r>
              <a:rPr lang="ar-DZ" sz="3200" dirty="0">
                <a:solidFill>
                  <a:schemeClr val="tx1"/>
                </a:solidFill>
                <a:latin typeface="Traditional Arabic" panose="02020603050405020304" pitchFamily="18" charset="-78"/>
                <a:cs typeface="Traditional Arabic" panose="02020603050405020304" pitchFamily="18" charset="-78"/>
              </a:rPr>
              <a:t>بشكل كبير على المهارات ما بين الاتصالية المتوفرة وعلى مدى الاهتمام بالاتصال ما بين الثقافة كوسيلة لتأطير مختلف الممارسات التسييرية الضرورية في محيط متنوع ثقافيا و لقد جاءت العديد من النماذج والمقاربات في هذا الاتجاه على رأسها مساهمات كل من </a:t>
            </a:r>
            <a:r>
              <a:rPr lang="fr-FR" sz="3200" b="1" i="1" dirty="0">
                <a:solidFill>
                  <a:schemeClr val="tx1"/>
                </a:solidFill>
                <a:latin typeface="Traditional Arabic" panose="02020603050405020304" pitchFamily="18" charset="-78"/>
                <a:cs typeface="Traditional Arabic" panose="02020603050405020304" pitchFamily="18" charset="-78"/>
              </a:rPr>
              <a:t>Hofstede</a:t>
            </a:r>
            <a:r>
              <a:rPr lang="fr-FR" sz="3200" dirty="0">
                <a:solidFill>
                  <a:schemeClr val="tx1"/>
                </a:solidFill>
                <a:latin typeface="Traditional Arabic" panose="02020603050405020304" pitchFamily="18" charset="-78"/>
                <a:cs typeface="Traditional Arabic" panose="02020603050405020304" pitchFamily="18" charset="-78"/>
              </a:rPr>
              <a:t>  </a:t>
            </a:r>
            <a:r>
              <a:rPr lang="ar-DZ" sz="3200" dirty="0">
                <a:solidFill>
                  <a:schemeClr val="tx1"/>
                </a:solidFill>
                <a:latin typeface="Traditional Arabic" panose="02020603050405020304" pitchFamily="18" charset="-78"/>
                <a:cs typeface="Traditional Arabic" panose="02020603050405020304" pitchFamily="18" charset="-78"/>
              </a:rPr>
              <a:t> و </a:t>
            </a:r>
            <a:r>
              <a:rPr lang="fr-FR" b="1" i="1" dirty="0">
                <a:solidFill>
                  <a:schemeClr val="tx1"/>
                </a:solidFill>
                <a:latin typeface="Traditional Arabic" panose="02020603050405020304" pitchFamily="18" charset="-78"/>
                <a:cs typeface="Traditional Arabic" panose="02020603050405020304" pitchFamily="18" charset="-78"/>
              </a:rPr>
              <a:t>Edward T.Hall</a:t>
            </a:r>
            <a:r>
              <a:rPr lang="fr-FR" sz="3200" dirty="0">
                <a:solidFill>
                  <a:schemeClr val="tx1"/>
                </a:solidFill>
                <a:latin typeface="Traditional Arabic" panose="02020603050405020304" pitchFamily="18" charset="-78"/>
                <a:cs typeface="Traditional Arabic" panose="02020603050405020304" pitchFamily="18" charset="-78"/>
              </a:rPr>
              <a:t> </a:t>
            </a:r>
            <a:r>
              <a:rPr lang="ar-DZ" sz="3200" dirty="0">
                <a:solidFill>
                  <a:schemeClr val="tx1"/>
                </a:solidFill>
                <a:latin typeface="Traditional Arabic" panose="02020603050405020304" pitchFamily="18" charset="-78"/>
                <a:cs typeface="Traditional Arabic" panose="02020603050405020304" pitchFamily="18" charset="-78"/>
              </a:rPr>
              <a:t> و التي توصلت إلى نتائج تطبيقية </a:t>
            </a:r>
            <a:r>
              <a:rPr lang="ar-DZ" sz="3200" dirty="0" smtClean="0">
                <a:solidFill>
                  <a:schemeClr val="tx1"/>
                </a:solidFill>
                <a:latin typeface="Traditional Arabic" panose="02020603050405020304" pitchFamily="18" charset="-78"/>
                <a:cs typeface="Traditional Arabic" panose="02020603050405020304" pitchFamily="18" charset="-78"/>
              </a:rPr>
              <a:t>ملفتة</a:t>
            </a:r>
          </a:p>
          <a:p>
            <a:pPr algn="r" rtl="1"/>
            <a:r>
              <a:rPr lang="ar-SA" sz="3200" b="1" dirty="0" smtClean="0">
                <a:solidFill>
                  <a:schemeClr val="tx1">
                    <a:lumMod val="85000"/>
                    <a:lumOff val="15000"/>
                  </a:schemeClr>
                </a:solidFill>
                <a:latin typeface="Traditional Arabic" pitchFamily="18" charset="-78"/>
                <a:cs typeface="Traditional Arabic" pitchFamily="18" charset="-78"/>
              </a:rPr>
              <a:t>وعلى إثرها أصبح السؤال المطروح ما مدى أهمية التنوع الثقافي وكيف يتم التعامل معه</a:t>
            </a:r>
            <a:r>
              <a:rPr lang="ar-SA" b="1" dirty="0" smtClean="0"/>
              <a:t>؟</a:t>
            </a:r>
            <a:endParaRPr lang="fr-FR" dirty="0" smtClean="0"/>
          </a:p>
          <a:p>
            <a:pPr algn="just" rtl="1">
              <a:lnSpc>
                <a:spcPct val="150000"/>
              </a:lnSpc>
            </a:pPr>
            <a:endParaRPr lang="ar-SA" b="1" dirty="0"/>
          </a:p>
        </p:txBody>
      </p:sp>
    </p:spTree>
    <p:extLst>
      <p:ext uri="{BB962C8B-B14F-4D97-AF65-F5344CB8AC3E}">
        <p14:creationId xmlns:p14="http://schemas.microsoft.com/office/powerpoint/2010/main" val="3153450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descr="http://www.globalconnections.org.uk/sites/newgc.localhost/files/images/mission-net/gifting-questionnaire.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650" y="2943359"/>
            <a:ext cx="2914650" cy="2106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03400" y="3892072"/>
            <a:ext cx="5638800" cy="916276"/>
          </a:xfrm>
          <a:prstGeom prst="rect">
            <a:avLst/>
          </a:prstGeom>
        </p:spPr>
        <p:txBody>
          <a:bodyPr wrap="square">
            <a:spAutoFit/>
          </a:bodyPr>
          <a:lstStyle/>
          <a:p>
            <a:pPr algn="ctr" rtl="1">
              <a:lnSpc>
                <a:spcPct val="150000"/>
              </a:lnSpc>
            </a:pPr>
            <a:r>
              <a:rPr lang="ar-DZ" sz="4000" b="1" dirty="0" smtClean="0">
                <a:solidFill>
                  <a:srgbClr val="0E7054"/>
                </a:solidFill>
              </a:rPr>
              <a:t>ماهية</a:t>
            </a:r>
            <a:r>
              <a:rPr lang="ar-SA" sz="4000" b="1" dirty="0" smtClean="0">
                <a:solidFill>
                  <a:srgbClr val="0E7054"/>
                </a:solidFill>
              </a:rPr>
              <a:t> التنوع</a:t>
            </a:r>
            <a:r>
              <a:rPr lang="en-US" sz="4000" b="1" dirty="0" smtClean="0">
                <a:solidFill>
                  <a:srgbClr val="0E7054"/>
                </a:solidFill>
              </a:rPr>
              <a:t> </a:t>
            </a:r>
            <a:r>
              <a:rPr lang="fr-FR" sz="4000" b="1" dirty="0" smtClean="0">
                <a:solidFill>
                  <a:srgbClr val="0E7054"/>
                </a:solidFill>
              </a:rPr>
              <a:t> </a:t>
            </a:r>
            <a:r>
              <a:rPr lang="ar-DZ" sz="4000" b="1" dirty="0" smtClean="0">
                <a:solidFill>
                  <a:srgbClr val="0E7054"/>
                </a:solidFill>
              </a:rPr>
              <a:t>الثقافي</a:t>
            </a:r>
            <a:endParaRPr lang="ar-SA" sz="4000" b="1" dirty="0">
              <a:solidFill>
                <a:srgbClr val="0E7054"/>
              </a:solidFill>
            </a:endParaRPr>
          </a:p>
        </p:txBody>
      </p:sp>
      <p:sp>
        <p:nvSpPr>
          <p:cNvPr id="5" name="Rectangle 4"/>
          <p:cNvSpPr/>
          <p:nvPr/>
        </p:nvSpPr>
        <p:spPr>
          <a:xfrm>
            <a:off x="1706418" y="1606072"/>
            <a:ext cx="5638800" cy="901593"/>
          </a:xfrm>
          <a:prstGeom prst="rect">
            <a:avLst/>
          </a:prstGeom>
        </p:spPr>
        <p:txBody>
          <a:bodyPr wrap="square">
            <a:spAutoFit/>
          </a:bodyPr>
          <a:lstStyle/>
          <a:p>
            <a:pPr algn="ctr" rtl="1">
              <a:lnSpc>
                <a:spcPct val="150000"/>
              </a:lnSpc>
            </a:pPr>
            <a:r>
              <a:rPr lang="ar-DZ" sz="4000" b="1" dirty="0" smtClean="0">
                <a:solidFill>
                  <a:srgbClr val="0E7054"/>
                </a:solidFill>
              </a:rPr>
              <a:t>المبحث الاول</a:t>
            </a:r>
            <a:endParaRPr lang="ar-SA" sz="4000" b="1" dirty="0">
              <a:solidFill>
                <a:srgbClr val="0E7054"/>
              </a:solidFill>
            </a:endParaRPr>
          </a:p>
        </p:txBody>
      </p:sp>
    </p:spTree>
    <p:custDataLst>
      <p:tags r:id="rId1"/>
    </p:custDataLst>
    <p:extLst>
      <p:ext uri="{BB962C8B-B14F-4D97-AF65-F5344CB8AC3E}">
        <p14:creationId xmlns:p14="http://schemas.microsoft.com/office/powerpoint/2010/main" val="134863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764" y="193964"/>
            <a:ext cx="10515600" cy="1115653"/>
          </a:xfrm>
        </p:spPr>
        <p:txBody>
          <a:bodyPr>
            <a:noAutofit/>
          </a:bodyPr>
          <a:lstStyle/>
          <a:p>
            <a:pPr algn="ctr" rtl="1"/>
            <a:r>
              <a:rPr lang="ar-DZ" sz="5400" dirty="0" smtClean="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 </a:t>
            </a:r>
            <a:r>
              <a:rPr lang="ar-DZ" sz="3000" dirty="0" smtClean="0">
                <a:solidFill>
                  <a:srgbClr val="FF0000"/>
                </a:solidFill>
                <a:latin typeface="Traditional Arabic" pitchFamily="18" charset="-78"/>
                <a:ea typeface="Cocon® Next Arabic" panose="020A0503020102020204" pitchFamily="18" charset="-78"/>
                <a:cs typeface="Traditional Arabic" pitchFamily="18" charset="-78"/>
              </a:rPr>
              <a:t>المطلب </a:t>
            </a:r>
            <a:r>
              <a:rPr lang="ar-DZ" sz="3000" dirty="0" err="1" smtClean="0">
                <a:solidFill>
                  <a:srgbClr val="FF0000"/>
                </a:solidFill>
                <a:latin typeface="Traditional Arabic" pitchFamily="18" charset="-78"/>
                <a:ea typeface="Cocon® Next Arabic" panose="020A0503020102020204" pitchFamily="18" charset="-78"/>
                <a:cs typeface="Traditional Arabic" pitchFamily="18" charset="-78"/>
              </a:rPr>
              <a:t>الاول :</a:t>
            </a:r>
            <a:r>
              <a:rPr lang="ar-SA" sz="3000" dirty="0" smtClean="0">
                <a:solidFill>
                  <a:srgbClr val="FF0000"/>
                </a:solidFill>
                <a:latin typeface="Traditional Arabic" pitchFamily="18" charset="-78"/>
                <a:ea typeface="Cocon® Next Arabic" panose="020A0503020102020204" pitchFamily="18" charset="-78"/>
                <a:cs typeface="Traditional Arabic" pitchFamily="18" charset="-78"/>
              </a:rPr>
              <a:t>مفهوم </a:t>
            </a:r>
            <a:r>
              <a:rPr lang="ar-SA" sz="3000" dirty="0">
                <a:solidFill>
                  <a:srgbClr val="FF0000"/>
                </a:solidFill>
                <a:latin typeface="Traditional Arabic" pitchFamily="18" charset="-78"/>
                <a:ea typeface="Cocon® Next Arabic" panose="020A0503020102020204" pitchFamily="18" charset="-78"/>
                <a:cs typeface="Traditional Arabic" pitchFamily="18" charset="-78"/>
              </a:rPr>
              <a:t>التنوع </a:t>
            </a:r>
            <a:r>
              <a:rPr lang="ar-DZ" sz="3000" dirty="0" smtClean="0">
                <a:solidFill>
                  <a:srgbClr val="FF0000"/>
                </a:solidFill>
                <a:latin typeface="Traditional Arabic" pitchFamily="18" charset="-78"/>
                <a:ea typeface="Cocon® Next Arabic" panose="020A0503020102020204" pitchFamily="18" charset="-78"/>
                <a:cs typeface="Traditional Arabic" pitchFamily="18" charset="-78"/>
              </a:rPr>
              <a:t>الثقافي</a:t>
            </a:r>
            <a:br>
              <a:rPr lang="ar-DZ" sz="3000" dirty="0" smtClean="0">
                <a:solidFill>
                  <a:srgbClr val="FF0000"/>
                </a:solidFill>
                <a:latin typeface="Traditional Arabic" pitchFamily="18" charset="-78"/>
                <a:ea typeface="Cocon® Next Arabic" panose="020A0503020102020204" pitchFamily="18" charset="-78"/>
                <a:cs typeface="Traditional Arabic" pitchFamily="18" charset="-78"/>
              </a:rPr>
            </a:br>
            <a:r>
              <a:rPr lang="fr-FR" sz="3000" dirty="0" smtClean="0">
                <a:solidFill>
                  <a:srgbClr val="FF0000"/>
                </a:solidFill>
                <a:latin typeface="Traditional Arabic" pitchFamily="18" charset="-78"/>
                <a:ea typeface="Cocon® Next Arabic" panose="020A0503020102020204" pitchFamily="18" charset="-78"/>
                <a:cs typeface="Traditional Arabic" pitchFamily="18" charset="-78"/>
              </a:rPr>
              <a:t>  </a:t>
            </a:r>
            <a:r>
              <a:rPr lang="ar-DZ" sz="3000" dirty="0" smtClean="0">
                <a:solidFill>
                  <a:srgbClr val="FF0000"/>
                </a:solidFill>
                <a:latin typeface="Traditional Arabic" pitchFamily="18" charset="-78"/>
                <a:ea typeface="Cocon® Next Arabic" panose="020A0503020102020204" pitchFamily="18" charset="-78"/>
                <a:cs typeface="Traditional Arabic" pitchFamily="18" charset="-78"/>
              </a:rPr>
              <a:t>اولا: تعريف التنوع الثقافي</a:t>
            </a:r>
            <a:endParaRPr lang="en-US" sz="3000" dirty="0">
              <a:solidFill>
                <a:srgbClr val="FF0000"/>
              </a:solidFill>
              <a:latin typeface="Traditional Arabic" pitchFamily="18" charset="-78"/>
              <a:ea typeface="Cocon® Next Arabic" panose="020A0503020102020204" pitchFamily="18" charset="-78"/>
              <a:cs typeface="Traditional Arabic" pitchFamily="18" charset="-78"/>
            </a:endParaRPr>
          </a:p>
        </p:txBody>
      </p:sp>
      <p:pic>
        <p:nvPicPr>
          <p:cNvPr id="7" name="Picture 10"/>
          <p:cNvPicPr>
            <a:picLocks noChangeAspect="1"/>
          </p:cNvPicPr>
          <p:nvPr/>
        </p:nvPicPr>
        <p:blipFill>
          <a:blip r:embed="rId3" cstate="print"/>
          <a:stretch>
            <a:fillRect/>
          </a:stretch>
        </p:blipFill>
        <p:spPr>
          <a:xfrm>
            <a:off x="3307942" y="5592040"/>
            <a:ext cx="5413513" cy="1066803"/>
          </a:xfrm>
          <a:prstGeom prst="rect">
            <a:avLst/>
          </a:prstGeom>
          <a:ln>
            <a:noFill/>
          </a:ln>
          <a:effectLst>
            <a:softEdge rad="112500"/>
          </a:effectLst>
        </p:spPr>
      </p:pic>
      <p:pic>
        <p:nvPicPr>
          <p:cNvPr id="5" name="Picture 2"/>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0" y="0"/>
            <a:ext cx="3546764" cy="3263900"/>
          </a:xfrm>
          <a:prstGeom prst="rect">
            <a:avLst/>
          </a:prstGeom>
        </p:spPr>
      </p:pic>
      <p:sp>
        <p:nvSpPr>
          <p:cNvPr id="6" name="Content Placeholder 2"/>
          <p:cNvSpPr>
            <a:spLocks noGrp="1"/>
          </p:cNvSpPr>
          <p:nvPr>
            <p:ph idx="1"/>
          </p:nvPr>
        </p:nvSpPr>
        <p:spPr>
          <a:xfrm>
            <a:off x="775856" y="2369126"/>
            <a:ext cx="11194472" cy="3089565"/>
          </a:xfrm>
          <a:solidFill>
            <a:srgbClr val="0E7054">
              <a:alpha val="18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just" rtl="1">
              <a:lnSpc>
                <a:spcPct val="150000"/>
              </a:lnSpc>
            </a:pPr>
            <a:r>
              <a:rPr lang="ar-DZ" dirty="0" smtClean="0">
                <a:latin typeface="Traditional Arabic" pitchFamily="18" charset="-78"/>
                <a:cs typeface="Traditional Arabic" pitchFamily="18" charset="-78"/>
              </a:rPr>
              <a:t>عرفه </a:t>
            </a:r>
            <a:r>
              <a:rPr lang="ar-DZ" dirty="0" err="1" smtClean="0">
                <a:latin typeface="Traditional Arabic" pitchFamily="18" charset="-78"/>
                <a:cs typeface="Traditional Arabic" pitchFamily="18" charset="-78"/>
              </a:rPr>
              <a:t>سفار</a:t>
            </a:r>
            <a:r>
              <a:rPr lang="ar-DZ" dirty="0" smtClean="0">
                <a:latin typeface="Traditional Arabic" pitchFamily="18" charset="-78"/>
                <a:cs typeface="Traditional Arabic" pitchFamily="18" charset="-78"/>
              </a:rPr>
              <a:t> </a:t>
            </a:r>
            <a:r>
              <a:rPr lang="fr-FR" dirty="0" smtClean="0">
                <a:latin typeface="Traditional Arabic" pitchFamily="18" charset="-78"/>
                <a:cs typeface="Traditional Arabic" pitchFamily="18" charset="-78"/>
              </a:rPr>
              <a:t>SPHERE  </a:t>
            </a:r>
            <a:r>
              <a:rPr lang="ar-DZ" dirty="0" smtClean="0">
                <a:latin typeface="Traditional Arabic" pitchFamily="18" charset="-78"/>
                <a:cs typeface="Traditional Arabic" pitchFamily="18" charset="-78"/>
              </a:rPr>
              <a:t> على انه مجوعة من الخصائص التي تميز كل فرد عن غيره على سبيل المثال العمر، التوجهات الجنسية ،الطائفة الدينية والطبقة الإجتماعية</a:t>
            </a:r>
            <a:r>
              <a:rPr lang="fr-FR" dirty="0" smtClean="0">
                <a:latin typeface="Traditional Arabic" pitchFamily="18" charset="-78"/>
                <a:cs typeface="Traditional Arabic" pitchFamily="18" charset="-78"/>
              </a:rPr>
              <a:t>.</a:t>
            </a:r>
            <a:endParaRPr lang="ar-DZ" dirty="0" smtClean="0">
              <a:latin typeface="Traditional Arabic" pitchFamily="18" charset="-78"/>
              <a:cs typeface="Traditional Arabic" pitchFamily="18" charset="-78"/>
            </a:endParaRPr>
          </a:p>
          <a:p>
            <a:pPr algn="r" rtl="1"/>
            <a:r>
              <a:rPr lang="ar-DZ" dirty="0" smtClean="0">
                <a:latin typeface="Traditional Arabic" pitchFamily="18" charset="-78"/>
                <a:cs typeface="Traditional Arabic" pitchFamily="18" charset="-78"/>
              </a:rPr>
              <a:t>عرفه فلوري</a:t>
            </a:r>
            <a:r>
              <a:rPr lang="fr-FR" dirty="0" smtClean="0">
                <a:latin typeface="Traditional Arabic" pitchFamily="18" charset="-78"/>
                <a:cs typeface="Traditional Arabic" pitchFamily="18" charset="-78"/>
              </a:rPr>
              <a:t>FLEURY </a:t>
            </a:r>
            <a:r>
              <a:rPr lang="ar-DZ" dirty="0" smtClean="0">
                <a:latin typeface="Traditional Arabic" pitchFamily="18" charset="-78"/>
                <a:cs typeface="Traditional Arabic" pitchFamily="18" charset="-78"/>
              </a:rPr>
              <a:t> فاعتبره خليط من الناس مع مجموعة مختلفة من الهيئات داخل نفس النظام الاجتماعي </a:t>
            </a:r>
            <a:endParaRPr lang="fr-FR" dirty="0" smtClean="0">
              <a:latin typeface="Traditional Arabic" pitchFamily="18" charset="-78"/>
              <a:cs typeface="Traditional Arabic" pitchFamily="18" charset="-78"/>
            </a:endParaRPr>
          </a:p>
          <a:p>
            <a:pPr algn="r" rtl="1"/>
            <a:r>
              <a:rPr lang="ar-DZ" dirty="0" smtClean="0">
                <a:latin typeface="Traditional Arabic" pitchFamily="18" charset="-78"/>
                <a:cs typeface="Traditional Arabic" pitchFamily="18" charset="-78"/>
              </a:rPr>
              <a:t>من خلال هذه التعاريف يمكن استنتاج ان التعدد الثقافي هو اجتماع مجمعات من الأفراد ذات الخصائص </a:t>
            </a:r>
            <a:r>
              <a:rPr lang="ar-DZ" dirty="0" smtClean="0">
                <a:latin typeface="Traditional Arabic" pitchFamily="18" charset="-78"/>
                <a:cs typeface="Traditional Arabic" pitchFamily="18" charset="-78"/>
              </a:rPr>
              <a:t>والخلفيات </a:t>
            </a:r>
            <a:r>
              <a:rPr lang="ar-DZ" dirty="0" smtClean="0">
                <a:latin typeface="Traditional Arabic" pitchFamily="18" charset="-78"/>
                <a:cs typeface="Traditional Arabic" pitchFamily="18" charset="-78"/>
              </a:rPr>
              <a:t>المختلفة </a:t>
            </a:r>
            <a:r>
              <a:rPr lang="ar-DZ" dirty="0" smtClean="0">
                <a:latin typeface="Traditional Arabic" pitchFamily="18" charset="-78"/>
                <a:cs typeface="Traditional Arabic" pitchFamily="18" charset="-78"/>
              </a:rPr>
              <a:t>وكذلك المتفاوتة في القيم والمعتقدات والتقاليد والتصرفات </a:t>
            </a:r>
            <a:r>
              <a:rPr lang="ar-DZ" dirty="0" smtClean="0">
                <a:latin typeface="Traditional Arabic" pitchFamily="18" charset="-78"/>
                <a:cs typeface="Traditional Arabic" pitchFamily="18" charset="-78"/>
              </a:rPr>
              <a:t>التي تتشكل من مواقف مختلفة وأساليب حياة مختلف.</a:t>
            </a:r>
            <a:endParaRPr lang="fr-FR" dirty="0" smtClean="0">
              <a:latin typeface="Traditional Arabic" pitchFamily="18" charset="-78"/>
              <a:cs typeface="Traditional Arabic" pitchFamily="18" charset="-78"/>
            </a:endParaRPr>
          </a:p>
        </p:txBody>
      </p:sp>
    </p:spTree>
    <p:extLst>
      <p:ext uri="{BB962C8B-B14F-4D97-AF65-F5344CB8AC3E}">
        <p14:creationId xmlns:p14="http://schemas.microsoft.com/office/powerpoint/2010/main" val="1726954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DZ" sz="3500" b="1" dirty="0" smtClean="0">
                <a:solidFill>
                  <a:srgbClr val="C00000"/>
                </a:solidFill>
                <a:latin typeface="Traditional Arabic" pitchFamily="18" charset="-78"/>
                <a:cs typeface="Traditional Arabic" pitchFamily="18" charset="-78"/>
              </a:rPr>
              <a:t>ثانيا: اهمية التنوع الثقافي</a:t>
            </a:r>
            <a:endParaRPr lang="fr-FR" sz="3500" b="1" dirty="0">
              <a:solidFill>
                <a:srgbClr val="C00000"/>
              </a:solidFill>
              <a:latin typeface="Traditional Arabic" pitchFamily="18" charset="-78"/>
              <a:cs typeface="Traditional Arabic" pitchFamily="18" charset="-78"/>
            </a:endParaRPr>
          </a:p>
        </p:txBody>
      </p:sp>
      <p:sp>
        <p:nvSpPr>
          <p:cNvPr id="4" name="AutoShape 21"/>
          <p:cNvSpPr>
            <a:spLocks noGrp="1"/>
          </p:cNvSpPr>
          <p:nvPr>
            <p:ph idx="1"/>
          </p:nvPr>
        </p:nvSpPr>
        <p:spPr>
          <a:xfrm>
            <a:off x="180109" y="1423843"/>
            <a:ext cx="11776364" cy="4351338"/>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vert="horz" wrap="none" lIns="91440" tIns="45720" rIns="91440" bIns="45720" anchor="ctr" anchorCtr="0" compatLnSpc="1">
            <a:noAutofit/>
          </a:bodyPr>
          <a:lstStyle/>
          <a:p>
            <a:pPr algn="r" rtl="1"/>
            <a:r>
              <a:rPr lang="ar-DZ" sz="1600" dirty="0" smtClean="0"/>
              <a:t>_ </a:t>
            </a:r>
            <a:r>
              <a:rPr lang="ar-DZ" sz="2400" b="1" dirty="0" smtClean="0">
                <a:solidFill>
                  <a:schemeClr val="accent1">
                    <a:lumMod val="50000"/>
                  </a:schemeClr>
                </a:solidFill>
                <a:latin typeface="Traditional Arabic" pitchFamily="18" charset="-78"/>
                <a:cs typeface="Traditional Arabic" pitchFamily="18" charset="-78"/>
              </a:rPr>
              <a:t>يعتبر</a:t>
            </a:r>
            <a:r>
              <a:rPr lang="ar-DZ" sz="2000" b="1" dirty="0" smtClean="0">
                <a:solidFill>
                  <a:srgbClr val="092D6C"/>
                </a:solidFill>
                <a:latin typeface="فق"/>
                <a:cs typeface="Traditional Arabic" pitchFamily="18" charset="-78"/>
              </a:rPr>
              <a:t> المحر</a:t>
            </a:r>
            <a:r>
              <a:rPr lang="ar-DZ" sz="2000" b="1" dirty="0" smtClean="0">
                <a:solidFill>
                  <a:srgbClr val="092D6C"/>
                </a:solidFill>
                <a:latin typeface="Traditional Arabic" pitchFamily="18" charset="-78"/>
                <a:cs typeface="Traditional Arabic" pitchFamily="18" charset="-78"/>
              </a:rPr>
              <a:t>ك الرئيسي للمجتمعات، كما أنه أساس التنمية المستمرة لها وللأشخاص والدول .</a:t>
            </a:r>
            <a:endParaRPr lang="fr-FR" sz="2000" b="1" dirty="0" smtClean="0">
              <a:solidFill>
                <a:srgbClr val="092D6C"/>
              </a:solidFill>
              <a:latin typeface="Traditional Arabic" pitchFamily="18" charset="-78"/>
              <a:cs typeface="Traditional Arabic" pitchFamily="18" charset="-78"/>
            </a:endParaRPr>
          </a:p>
          <a:p>
            <a:pPr algn="r" rtl="1"/>
            <a:r>
              <a:rPr lang="ar-DZ" sz="2000" b="1" dirty="0" smtClean="0">
                <a:solidFill>
                  <a:srgbClr val="092D6C"/>
                </a:solidFill>
                <a:latin typeface="Traditional Arabic" pitchFamily="18" charset="-78"/>
                <a:cs typeface="Traditional Arabic" pitchFamily="18" charset="-78"/>
              </a:rPr>
              <a:t>_ يؤثر على </a:t>
            </a:r>
            <a:r>
              <a:rPr lang="ar-DZ" sz="2000" b="1" dirty="0" smtClean="0">
                <a:solidFill>
                  <a:srgbClr val="092D6C"/>
                </a:solidFill>
                <a:latin typeface="Traditional Arabic" pitchFamily="18" charset="-78"/>
                <a:cs typeface="Traditional Arabic" pitchFamily="18" charset="-78"/>
              </a:rPr>
              <a:t>مسيرة </a:t>
            </a:r>
            <a:r>
              <a:rPr lang="ar-DZ" sz="2000" b="1" dirty="0" smtClean="0">
                <a:solidFill>
                  <a:srgbClr val="092D6C"/>
                </a:solidFill>
                <a:latin typeface="Traditional Arabic" pitchFamily="18" charset="-78"/>
                <a:cs typeface="Traditional Arabic" pitchFamily="18" charset="-78"/>
              </a:rPr>
              <a:t>التعليم سواء على الصعيد المحلي أو الإقليمي أو العالمي يساهم في تنوع التعليم وزيادة الخبرات والثقافات وتبادلها بين الشعوب ،وهذا </a:t>
            </a:r>
          </a:p>
          <a:p>
            <a:pPr algn="r" rtl="1">
              <a:buNone/>
            </a:pPr>
            <a:r>
              <a:rPr lang="ar-DZ" sz="2000" b="1" dirty="0" smtClean="0">
                <a:solidFill>
                  <a:srgbClr val="092D6C"/>
                </a:solidFill>
                <a:latin typeface="Traditional Arabic" pitchFamily="18" charset="-78"/>
                <a:cs typeface="Traditional Arabic" pitchFamily="18" charset="-78"/>
              </a:rPr>
              <a:t>ما يدفع عجلة التطور إلى الأمام.</a:t>
            </a:r>
            <a:endParaRPr lang="fr-FR" sz="2000" b="1" dirty="0" smtClean="0">
              <a:solidFill>
                <a:srgbClr val="092D6C"/>
              </a:solidFill>
              <a:latin typeface="Traditional Arabic" pitchFamily="18" charset="-78"/>
              <a:cs typeface="Traditional Arabic" pitchFamily="18" charset="-78"/>
            </a:endParaRPr>
          </a:p>
          <a:p>
            <a:pPr algn="r" rtl="1"/>
            <a:r>
              <a:rPr lang="ar-DZ" sz="2000" b="1" dirty="0" smtClean="0">
                <a:solidFill>
                  <a:srgbClr val="092D6C"/>
                </a:solidFill>
                <a:latin typeface="Traditional Arabic" pitchFamily="18" charset="-78"/>
                <a:cs typeface="Traditional Arabic" pitchFamily="18" charset="-78"/>
              </a:rPr>
              <a:t>_ يزيد من الإبداع في مختلف مجالات الحياة</a:t>
            </a:r>
            <a:endParaRPr lang="fr-FR" sz="2000" b="1" dirty="0" smtClean="0">
              <a:solidFill>
                <a:srgbClr val="092D6C"/>
              </a:solidFill>
              <a:latin typeface="Traditional Arabic" pitchFamily="18" charset="-78"/>
              <a:cs typeface="Traditional Arabic" pitchFamily="18" charset="-78"/>
            </a:endParaRPr>
          </a:p>
          <a:p>
            <a:pPr algn="r" rtl="1"/>
            <a:r>
              <a:rPr lang="ar-DZ" sz="2000" b="1" dirty="0" smtClean="0">
                <a:solidFill>
                  <a:srgbClr val="092D6C"/>
                </a:solidFill>
                <a:latin typeface="Traditional Arabic" pitchFamily="18" charset="-78"/>
                <a:cs typeface="Traditional Arabic" pitchFamily="18" charset="-78"/>
              </a:rPr>
              <a:t>_ يعطي للأفراد حرية التعبير عن أفكارهم نشر ثقافاتهم تبادل أرائهم مع غيرهم من الأشخاص، سواء </a:t>
            </a:r>
            <a:r>
              <a:rPr lang="ar-DZ" sz="2000" b="1" dirty="0" err="1" smtClean="0">
                <a:solidFill>
                  <a:srgbClr val="092D6C"/>
                </a:solidFill>
                <a:latin typeface="Traditional Arabic" pitchFamily="18" charset="-78"/>
                <a:cs typeface="Traditional Arabic" pitchFamily="18" charset="-78"/>
              </a:rPr>
              <a:t>الأراء</a:t>
            </a:r>
            <a:r>
              <a:rPr lang="ar-DZ" sz="2000" b="1" dirty="0" smtClean="0">
                <a:solidFill>
                  <a:srgbClr val="092D6C"/>
                </a:solidFill>
                <a:latin typeface="Traditional Arabic" pitchFamily="18" charset="-78"/>
                <a:cs typeface="Traditional Arabic" pitchFamily="18" charset="-78"/>
              </a:rPr>
              <a:t> السياسية أو الأدبية ، </a:t>
            </a:r>
            <a:r>
              <a:rPr lang="ar-DZ" sz="2000" b="1" dirty="0" err="1" smtClean="0">
                <a:solidFill>
                  <a:srgbClr val="092D6C"/>
                </a:solidFill>
                <a:latin typeface="Traditional Arabic" pitchFamily="18" charset="-78"/>
                <a:cs typeface="Traditional Arabic" pitchFamily="18" charset="-78"/>
              </a:rPr>
              <a:t>الإقتصادية</a:t>
            </a:r>
            <a:r>
              <a:rPr lang="ar-DZ" sz="2000" b="1" dirty="0" smtClean="0">
                <a:solidFill>
                  <a:srgbClr val="092D6C"/>
                </a:solidFill>
                <a:latin typeface="Traditional Arabic" pitchFamily="18" charset="-78"/>
                <a:cs typeface="Traditional Arabic" pitchFamily="18" charset="-78"/>
              </a:rPr>
              <a:t> ، الفنية والدينية </a:t>
            </a:r>
          </a:p>
          <a:p>
            <a:pPr algn="r" rtl="1">
              <a:buNone/>
            </a:pPr>
            <a:r>
              <a:rPr lang="ar-DZ" sz="2000" b="1" dirty="0" smtClean="0">
                <a:solidFill>
                  <a:srgbClr val="092D6C"/>
                </a:solidFill>
                <a:latin typeface="Traditional Arabic" pitchFamily="18" charset="-78"/>
                <a:cs typeface="Traditional Arabic" pitchFamily="18" charset="-78"/>
              </a:rPr>
              <a:t>وغيرها.</a:t>
            </a:r>
            <a:endParaRPr lang="fr-FR" sz="2000" b="1" dirty="0" smtClean="0">
              <a:solidFill>
                <a:srgbClr val="092D6C"/>
              </a:solidFill>
              <a:latin typeface="Traditional Arabic" pitchFamily="18" charset="-78"/>
              <a:cs typeface="Traditional Arabic" pitchFamily="18" charset="-78"/>
            </a:endParaRPr>
          </a:p>
          <a:p>
            <a:pPr algn="r" rtl="1"/>
            <a:r>
              <a:rPr lang="ar-DZ" sz="2000" b="1" dirty="0" smtClean="0">
                <a:solidFill>
                  <a:srgbClr val="092D6C"/>
                </a:solidFill>
                <a:latin typeface="Traditional Arabic" pitchFamily="18" charset="-78"/>
                <a:cs typeface="Traditional Arabic" pitchFamily="18" charset="-78"/>
              </a:rPr>
              <a:t>_ يثري من وجهات النظر ويشكل بؤرة لتبادل كل ما هو مفيد مما يساهم في تحقيق الديمقراطية بصورة راقية عبر وسائل التواصل .</a:t>
            </a:r>
            <a:endParaRPr lang="fr-FR" sz="2000" b="1" dirty="0">
              <a:solidFill>
                <a:srgbClr val="092D6C"/>
              </a:solidFill>
              <a:latin typeface="Traditional Arabic" pitchFamily="18" charset="-78"/>
              <a:cs typeface="Traditional Arabic" pitchFamily="18"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170658"/>
            <a:ext cx="10515600" cy="796925"/>
          </a:xfrm>
        </p:spPr>
        <p:txBody>
          <a:bodyPr>
            <a:normAutofit/>
          </a:bodyPr>
          <a:lstStyle/>
          <a:p>
            <a:pPr algn="ctr" rtl="1"/>
            <a:r>
              <a:rPr lang="ar-DZ" dirty="0" smtClean="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 </a:t>
            </a:r>
            <a:r>
              <a:rPr lang="ar-DZ" sz="3200" dirty="0" smtClean="0">
                <a:solidFill>
                  <a:srgbClr val="FF0000"/>
                </a:solidFill>
                <a:latin typeface="Cocon® Next Arabic" panose="020A0503020102020204" pitchFamily="18" charset="-78"/>
                <a:ea typeface="Cocon® Next Arabic" panose="020A0503020102020204" pitchFamily="18" charset="-78"/>
                <a:cs typeface="Cocon® Next Arabic" panose="020A0503020102020204" pitchFamily="18" charset="-78"/>
              </a:rPr>
              <a:t>ا</a:t>
            </a:r>
            <a:r>
              <a:rPr lang="ar-DZ" sz="3500" b="1" dirty="0" smtClean="0">
                <a:solidFill>
                  <a:srgbClr val="FF0000"/>
                </a:solidFill>
                <a:latin typeface="Traditional Arabic" pitchFamily="18" charset="-78"/>
                <a:ea typeface="Cocon® Next Arabic" panose="020A0503020102020204" pitchFamily="18" charset="-78"/>
                <a:cs typeface="Traditional Arabic" pitchFamily="18" charset="-78"/>
              </a:rPr>
              <a:t>لمطلب </a:t>
            </a:r>
            <a:r>
              <a:rPr lang="ar-DZ" sz="3500" b="1" dirty="0" err="1" smtClean="0">
                <a:solidFill>
                  <a:srgbClr val="FF0000"/>
                </a:solidFill>
                <a:latin typeface="Traditional Arabic" pitchFamily="18" charset="-78"/>
                <a:ea typeface="Cocon® Next Arabic" panose="020A0503020102020204" pitchFamily="18" charset="-78"/>
                <a:cs typeface="Traditional Arabic" pitchFamily="18" charset="-78"/>
              </a:rPr>
              <a:t>الثاني :</a:t>
            </a:r>
            <a:r>
              <a:rPr lang="ar-SA" sz="3500" b="1" dirty="0" smtClean="0">
                <a:solidFill>
                  <a:srgbClr val="FF0000"/>
                </a:solidFill>
                <a:latin typeface="Traditional Arabic" pitchFamily="18" charset="-78"/>
                <a:ea typeface="Cocon® Next Arabic" panose="020A0503020102020204" pitchFamily="18" charset="-78"/>
                <a:cs typeface="Traditional Arabic" pitchFamily="18" charset="-78"/>
              </a:rPr>
              <a:t>أبعاد التنوع</a:t>
            </a:r>
            <a:r>
              <a:rPr lang="ar-DZ" sz="3500" b="1" dirty="0" smtClean="0">
                <a:solidFill>
                  <a:srgbClr val="FF0000"/>
                </a:solidFill>
                <a:latin typeface="Traditional Arabic" pitchFamily="18" charset="-78"/>
                <a:ea typeface="Cocon® Next Arabic" panose="020A0503020102020204" pitchFamily="18" charset="-78"/>
                <a:cs typeface="Traditional Arabic" pitchFamily="18" charset="-78"/>
              </a:rPr>
              <a:t> الثقافي</a:t>
            </a:r>
            <a:endParaRPr lang="en-US" sz="3500" b="1" dirty="0">
              <a:solidFill>
                <a:srgbClr val="FF0000"/>
              </a:solidFill>
              <a:latin typeface="Traditional Arabic" pitchFamily="18" charset="-78"/>
              <a:ea typeface="Cocon® Next Arabic" panose="020A0503020102020204" pitchFamily="18" charset="-78"/>
              <a:cs typeface="Traditional Arabic" pitchFamily="18" charset="-78"/>
            </a:endParaRPr>
          </a:p>
        </p:txBody>
      </p:sp>
      <p:sp>
        <p:nvSpPr>
          <p:cNvPr id="6" name="Donut 4"/>
          <p:cNvSpPr/>
          <p:nvPr/>
        </p:nvSpPr>
        <p:spPr>
          <a:xfrm>
            <a:off x="2797144" y="1192592"/>
            <a:ext cx="6522607" cy="5160654"/>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10665"/>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solidFill>
            <a:schemeClr val="accent6">
              <a:lumMod val="75000"/>
            </a:schemeClr>
          </a:solidFill>
          <a:ln w="38103"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b="1">
              <a:ln w="0">
                <a:solidFill>
                  <a:srgbClr val="7CCA2E"/>
                </a:solidFill>
                <a:prstDash val="solid"/>
              </a:ln>
              <a:noFill/>
              <a:effectLst>
                <a:outerShdw dist="22998" dir="7020175">
                  <a:srgbClr val="000000"/>
                </a:outerShdw>
              </a:effectLst>
              <a:latin typeface="Verdana"/>
            </a:endParaRPr>
          </a:p>
        </p:txBody>
      </p:sp>
      <p:sp>
        <p:nvSpPr>
          <p:cNvPr id="7" name="Donut 5"/>
          <p:cNvSpPr/>
          <p:nvPr/>
        </p:nvSpPr>
        <p:spPr>
          <a:xfrm>
            <a:off x="4115219" y="2173859"/>
            <a:ext cx="3810003" cy="3082451"/>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28165"/>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solidFill>
            <a:schemeClr val="accent2">
              <a:lumMod val="75000"/>
            </a:schemeClr>
          </a:solidFill>
          <a:ln w="7619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18418C"/>
              </a:solidFill>
              <a:latin typeface="Verdana"/>
            </a:endParaRPr>
          </a:p>
        </p:txBody>
      </p:sp>
      <p:sp>
        <p:nvSpPr>
          <p:cNvPr id="9" name="Rectangle 6"/>
          <p:cNvSpPr/>
          <p:nvPr/>
        </p:nvSpPr>
        <p:spPr>
          <a:xfrm>
            <a:off x="5410983" y="3219361"/>
            <a:ext cx="1447796" cy="923333"/>
          </a:xfrm>
          <a:prstGeom prst="rect">
            <a:avLst/>
          </a:prstGeom>
          <a:noFill/>
          <a:ln cap="flat">
            <a:noFill/>
            <a:prstDash val="solid"/>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ar-SA" b="1">
                <a:solidFill>
                  <a:srgbClr val="18418C"/>
                </a:solidFill>
                <a:effectLst>
                  <a:outerShdw dist="20323" dir="1799338">
                    <a:srgbClr val="000000"/>
                  </a:outerShdw>
                </a:effectLst>
                <a:latin typeface="Arial" pitchFamily="34"/>
              </a:rPr>
              <a:t>بعد الشخصية </a:t>
            </a:r>
            <a:r>
              <a:rPr lang="en-US" b="1">
                <a:solidFill>
                  <a:srgbClr val="18418C"/>
                </a:solidFill>
                <a:effectLst>
                  <a:outerShdw dist="20323" dir="1799338">
                    <a:srgbClr val="000000"/>
                  </a:outerShdw>
                </a:effectLst>
                <a:latin typeface="Arial" pitchFamily="34"/>
              </a:rPr>
              <a:t>Personality Inner Circle</a:t>
            </a:r>
          </a:p>
        </p:txBody>
      </p:sp>
      <p:sp>
        <p:nvSpPr>
          <p:cNvPr id="10" name="TextBox 7"/>
          <p:cNvSpPr txBox="1"/>
          <p:nvPr/>
        </p:nvSpPr>
        <p:spPr>
          <a:xfrm>
            <a:off x="4865891" y="2168160"/>
            <a:ext cx="2590796" cy="923333"/>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ar-SA" b="1" dirty="0">
                <a:solidFill>
                  <a:srgbClr val="002060"/>
                </a:solidFill>
                <a:latin typeface="Arial" pitchFamily="34"/>
              </a:rPr>
              <a:t>البعد الداخلي </a:t>
            </a:r>
          </a:p>
          <a:p>
            <a:pPr algn="ctr">
              <a:defRPr sz="1800" b="0" i="0" u="none" strike="noStrike" kern="0" cap="none" spc="0" baseline="0">
                <a:solidFill>
                  <a:srgbClr val="000000"/>
                </a:solidFill>
                <a:uFillTx/>
              </a:defRPr>
            </a:pPr>
            <a:r>
              <a:rPr lang="en-US" b="1" dirty="0">
                <a:solidFill>
                  <a:srgbClr val="18418C"/>
                </a:solidFill>
                <a:latin typeface="Arial" pitchFamily="34"/>
              </a:rPr>
              <a:t>Internal dimensions</a:t>
            </a:r>
          </a:p>
          <a:p>
            <a:pPr algn="ctr">
              <a:defRPr sz="1800" b="0" i="0" u="none" strike="noStrike" kern="0" cap="none" spc="0" baseline="0">
                <a:solidFill>
                  <a:srgbClr val="000000"/>
                </a:solidFill>
                <a:uFillTx/>
              </a:defRPr>
            </a:pPr>
            <a:endParaRPr lang="en-US" b="1" spc="50" dirty="0">
              <a:solidFill>
                <a:srgbClr val="000000"/>
              </a:solidFill>
              <a:effectLst>
                <a:outerShdw blurRad="152400" dist="50804" dir="5400000">
                  <a:srgbClr val="000000"/>
                </a:outerShdw>
              </a:effectLst>
              <a:latin typeface="Arial" pitchFamily="34"/>
            </a:endParaRPr>
          </a:p>
        </p:txBody>
      </p:sp>
      <p:cxnSp>
        <p:nvCxnSpPr>
          <p:cNvPr id="11" name="Straight Connector 8"/>
          <p:cNvCxnSpPr/>
          <p:nvPr/>
        </p:nvCxnSpPr>
        <p:spPr>
          <a:xfrm>
            <a:off x="3962912" y="2464377"/>
            <a:ext cx="1363644" cy="801143"/>
          </a:xfrm>
          <a:prstGeom prst="straightConnector1">
            <a:avLst/>
          </a:prstGeom>
          <a:noFill/>
          <a:ln w="28575" cap="flat">
            <a:solidFill>
              <a:srgbClr val="C00000"/>
            </a:solidFill>
            <a:prstDash val="solid"/>
            <a:miter/>
          </a:ln>
        </p:spPr>
      </p:cxnSp>
      <p:cxnSp>
        <p:nvCxnSpPr>
          <p:cNvPr id="12" name="Straight Connector 9"/>
          <p:cNvCxnSpPr/>
          <p:nvPr/>
        </p:nvCxnSpPr>
        <p:spPr>
          <a:xfrm flipH="1">
            <a:off x="6787831" y="2414697"/>
            <a:ext cx="2107859" cy="774332"/>
          </a:xfrm>
          <a:prstGeom prst="straightConnector1">
            <a:avLst/>
          </a:prstGeom>
          <a:noFill/>
          <a:ln w="28575" cap="flat">
            <a:solidFill>
              <a:srgbClr val="C00000"/>
            </a:solidFill>
            <a:prstDash val="solid"/>
            <a:miter/>
          </a:ln>
        </p:spPr>
      </p:cxnSp>
      <p:cxnSp>
        <p:nvCxnSpPr>
          <p:cNvPr id="13" name="Straight Connector 10"/>
          <p:cNvCxnSpPr>
            <a:stCxn id="6" idx="3"/>
          </p:cNvCxnSpPr>
          <p:nvPr/>
        </p:nvCxnSpPr>
        <p:spPr>
          <a:xfrm flipV="1">
            <a:off x="2797144" y="3642949"/>
            <a:ext cx="2228597" cy="129970"/>
          </a:xfrm>
          <a:prstGeom prst="straightConnector1">
            <a:avLst/>
          </a:prstGeom>
          <a:noFill/>
          <a:ln w="28575" cap="flat">
            <a:solidFill>
              <a:srgbClr val="C00000"/>
            </a:solidFill>
            <a:prstDash val="solid"/>
            <a:miter/>
          </a:ln>
        </p:spPr>
      </p:cxnSp>
      <p:sp>
        <p:nvSpPr>
          <p:cNvPr id="14" name="TextBox 11"/>
          <p:cNvSpPr txBox="1"/>
          <p:nvPr/>
        </p:nvSpPr>
        <p:spPr>
          <a:xfrm>
            <a:off x="4461215" y="1624655"/>
            <a:ext cx="3238503" cy="892554"/>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ar-SA" b="1" dirty="0">
                <a:solidFill>
                  <a:srgbClr val="18418C"/>
                </a:solidFill>
                <a:effectLst>
                  <a:innerShdw blurRad="63500" dist="50800" dir="13500000">
                    <a:prstClr val="black">
                      <a:alpha val="50000"/>
                    </a:prstClr>
                  </a:innerShdw>
                </a:effectLst>
                <a:latin typeface="Times New Roman" pitchFamily="18"/>
                <a:cs typeface="Times New Roman" pitchFamily="18"/>
              </a:rPr>
              <a:t>البُعد </a:t>
            </a:r>
            <a:r>
              <a:rPr lang="ar-SA" sz="1600" b="1" dirty="0">
                <a:solidFill>
                  <a:srgbClr val="18418C"/>
                </a:solidFill>
                <a:effectLst>
                  <a:innerShdw blurRad="63500" dist="50800" dir="13500000">
                    <a:prstClr val="black">
                      <a:alpha val="50000"/>
                    </a:prstClr>
                  </a:innerShdw>
                </a:effectLst>
                <a:latin typeface="Times New Roman" pitchFamily="18"/>
                <a:cs typeface="Times New Roman" pitchFamily="18"/>
              </a:rPr>
              <a:t>الخارجي </a:t>
            </a:r>
          </a:p>
          <a:p>
            <a:pPr algn="ctr">
              <a:defRPr sz="1800" b="0" i="0" u="none" strike="noStrike" kern="0" cap="none" spc="0" baseline="0">
                <a:solidFill>
                  <a:srgbClr val="000000"/>
                </a:solidFill>
                <a:uFillTx/>
              </a:defRPr>
            </a:pPr>
            <a:r>
              <a:rPr lang="en-US" sz="1600" b="1" dirty="0">
                <a:solidFill>
                  <a:srgbClr val="18418C"/>
                </a:solidFill>
                <a:effectLst>
                  <a:innerShdw blurRad="63500" dist="50800" dir="13500000">
                    <a:prstClr val="black">
                      <a:alpha val="50000"/>
                    </a:prstClr>
                  </a:innerShdw>
                </a:effectLst>
                <a:latin typeface="Times New Roman" pitchFamily="18"/>
                <a:cs typeface="Times New Roman" pitchFamily="18"/>
              </a:rPr>
              <a:t>External dimensions</a:t>
            </a:r>
          </a:p>
          <a:p>
            <a:pPr>
              <a:defRPr sz="1800" b="0" i="0" u="none" strike="noStrike" kern="0" cap="none" spc="0" baseline="0">
                <a:solidFill>
                  <a:srgbClr val="000000"/>
                </a:solidFill>
                <a:uFillTx/>
              </a:defRPr>
            </a:pPr>
            <a:endParaRPr lang="en-US" b="1" spc="50" dirty="0">
              <a:solidFill>
                <a:srgbClr val="18418C"/>
              </a:solidFill>
              <a:effectLst>
                <a:outerShdw blurRad="152400" dist="50804" dir="5400000">
                  <a:srgbClr val="000000"/>
                </a:outerShdw>
              </a:effectLst>
              <a:latin typeface="Arial" pitchFamily="34"/>
            </a:endParaRPr>
          </a:p>
        </p:txBody>
      </p:sp>
      <p:sp>
        <p:nvSpPr>
          <p:cNvPr id="15" name="TextBox 12"/>
          <p:cNvSpPr txBox="1"/>
          <p:nvPr/>
        </p:nvSpPr>
        <p:spPr>
          <a:xfrm>
            <a:off x="4570458" y="1140986"/>
            <a:ext cx="3043543" cy="584777"/>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ar-SA" sz="1600" b="1" dirty="0">
                <a:solidFill>
                  <a:srgbClr val="18418C"/>
                </a:solidFill>
                <a:effectLst>
                  <a:innerShdw blurRad="63500" dist="50800" dir="13500000">
                    <a:prstClr val="black">
                      <a:alpha val="50000"/>
                    </a:prstClr>
                  </a:innerShdw>
                </a:effectLst>
                <a:latin typeface="Times New Roman" pitchFamily="18"/>
                <a:cs typeface="Times New Roman" pitchFamily="18"/>
              </a:rPr>
              <a:t>البعد التنظيمي </a:t>
            </a:r>
          </a:p>
          <a:p>
            <a:pPr algn="ctr">
              <a:defRPr sz="1800" b="0" i="0" u="none" strike="noStrike" kern="0" cap="none" spc="0" baseline="0">
                <a:solidFill>
                  <a:srgbClr val="000000"/>
                </a:solidFill>
                <a:uFillTx/>
              </a:defRPr>
            </a:pPr>
            <a:r>
              <a:rPr lang="en-US" sz="1600" b="1" dirty="0">
                <a:solidFill>
                  <a:srgbClr val="18418C"/>
                </a:solidFill>
                <a:effectLst>
                  <a:innerShdw blurRad="63500" dist="50800" dir="13500000">
                    <a:prstClr val="black">
                      <a:alpha val="50000"/>
                    </a:prstClr>
                  </a:innerShdw>
                </a:effectLst>
                <a:latin typeface="Times New Roman" pitchFamily="18"/>
                <a:cs typeface="Times New Roman" pitchFamily="18"/>
              </a:rPr>
              <a:t>Organizational dimensions</a:t>
            </a:r>
          </a:p>
        </p:txBody>
      </p:sp>
      <p:sp>
        <p:nvSpPr>
          <p:cNvPr id="16" name="TextBox 13"/>
          <p:cNvSpPr txBox="1"/>
          <p:nvPr/>
        </p:nvSpPr>
        <p:spPr>
          <a:xfrm rot="16774923">
            <a:off x="6982918" y="3105184"/>
            <a:ext cx="685800" cy="369335"/>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ar-SA" dirty="0">
                <a:solidFill>
                  <a:srgbClr val="18418C"/>
                </a:solidFill>
                <a:latin typeface="Arial" pitchFamily="34"/>
              </a:rPr>
              <a:t>العمر</a:t>
            </a:r>
            <a:endParaRPr lang="en-US" dirty="0">
              <a:solidFill>
                <a:srgbClr val="18418C"/>
              </a:solidFill>
              <a:latin typeface="Arial" pitchFamily="34"/>
            </a:endParaRPr>
          </a:p>
        </p:txBody>
      </p:sp>
      <p:sp>
        <p:nvSpPr>
          <p:cNvPr id="17" name="TextBox 14"/>
          <p:cNvSpPr txBox="1"/>
          <p:nvPr/>
        </p:nvSpPr>
        <p:spPr>
          <a:xfrm rot="7085505">
            <a:off x="4303763" y="3218042"/>
            <a:ext cx="674049" cy="369335"/>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ar-SA">
                <a:solidFill>
                  <a:srgbClr val="18418C"/>
                </a:solidFill>
                <a:latin typeface="Arial" pitchFamily="34"/>
              </a:rPr>
              <a:t>النوع</a:t>
            </a:r>
            <a:endParaRPr lang="en-US">
              <a:solidFill>
                <a:srgbClr val="18418C"/>
              </a:solidFill>
              <a:latin typeface="Arial" pitchFamily="34"/>
            </a:endParaRPr>
          </a:p>
        </p:txBody>
      </p:sp>
      <p:sp>
        <p:nvSpPr>
          <p:cNvPr id="19" name="TextBox 16"/>
          <p:cNvSpPr txBox="1"/>
          <p:nvPr/>
        </p:nvSpPr>
        <p:spPr>
          <a:xfrm rot="19486146">
            <a:off x="6708004" y="4125765"/>
            <a:ext cx="824002" cy="369332"/>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ar-SA" dirty="0" smtClean="0">
                <a:solidFill>
                  <a:srgbClr val="18418C"/>
                </a:solidFill>
                <a:latin typeface="Arial" pitchFamily="34"/>
              </a:rPr>
              <a:t>العرق</a:t>
            </a:r>
          </a:p>
        </p:txBody>
      </p:sp>
      <p:sp>
        <p:nvSpPr>
          <p:cNvPr id="20" name="TextBox 17"/>
          <p:cNvSpPr txBox="1"/>
          <p:nvPr/>
        </p:nvSpPr>
        <p:spPr>
          <a:xfrm>
            <a:off x="5521555" y="4593521"/>
            <a:ext cx="1266276" cy="584777"/>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ar-SA" sz="1600" b="1" dirty="0">
                <a:solidFill>
                  <a:srgbClr val="18418C"/>
                </a:solidFill>
                <a:latin typeface="Times New Roman" pitchFamily="18"/>
                <a:cs typeface="Times New Roman" pitchFamily="18"/>
              </a:rPr>
              <a:t>القدرة </a:t>
            </a:r>
            <a:r>
              <a:rPr lang="ar-SA" sz="1600" dirty="0">
                <a:solidFill>
                  <a:srgbClr val="18418C"/>
                </a:solidFill>
                <a:latin typeface="Times New Roman" pitchFamily="18"/>
                <a:cs typeface="Times New Roman" pitchFamily="18"/>
              </a:rPr>
              <a:t>العقلية</a:t>
            </a:r>
          </a:p>
          <a:p>
            <a:pPr algn="ctr">
              <a:defRPr sz="1800" b="0" i="0" u="none" strike="noStrike" kern="0" cap="none" spc="0" baseline="0">
                <a:solidFill>
                  <a:srgbClr val="000000"/>
                </a:solidFill>
                <a:uFillTx/>
              </a:defRPr>
            </a:pPr>
            <a:r>
              <a:rPr lang="ar-SA" sz="1600" b="1" dirty="0">
                <a:solidFill>
                  <a:srgbClr val="18418C"/>
                </a:solidFill>
                <a:latin typeface="Times New Roman" pitchFamily="18"/>
                <a:cs typeface="Times New Roman" pitchFamily="18"/>
              </a:rPr>
              <a:t> والبدنية</a:t>
            </a:r>
            <a:endParaRPr lang="en-US" sz="1600" dirty="0">
              <a:solidFill>
                <a:srgbClr val="18418C"/>
              </a:solidFill>
              <a:latin typeface="Arial" pitchFamily="34"/>
            </a:endParaRPr>
          </a:p>
        </p:txBody>
      </p:sp>
      <p:sp>
        <p:nvSpPr>
          <p:cNvPr id="21" name="TextBox 18"/>
          <p:cNvSpPr txBox="1"/>
          <p:nvPr/>
        </p:nvSpPr>
        <p:spPr>
          <a:xfrm rot="3408835">
            <a:off x="4296547" y="3747249"/>
            <a:ext cx="627608" cy="861774"/>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ar-SA" sz="1600" dirty="0">
                <a:solidFill>
                  <a:srgbClr val="18418C"/>
                </a:solidFill>
                <a:latin typeface="Times New Roman" pitchFamily="18"/>
                <a:cs typeface="Times New Roman" pitchFamily="18"/>
              </a:rPr>
              <a:t>الخلفية</a:t>
            </a:r>
            <a:r>
              <a:rPr lang="ar-SA" sz="1600" b="1" dirty="0">
                <a:solidFill>
                  <a:srgbClr val="18418C"/>
                </a:solidFill>
                <a:latin typeface="Times New Roman" pitchFamily="18"/>
                <a:cs typeface="Times New Roman" pitchFamily="18"/>
              </a:rPr>
              <a:t> </a:t>
            </a:r>
            <a:r>
              <a:rPr lang="ar-SA" sz="1600" dirty="0" smtClean="0">
                <a:solidFill>
                  <a:srgbClr val="18418C"/>
                </a:solidFill>
                <a:latin typeface="Times New Roman" pitchFamily="18"/>
                <a:cs typeface="Times New Roman" pitchFamily="18"/>
              </a:rPr>
              <a:t>الدينية</a:t>
            </a:r>
            <a:endParaRPr lang="en-US" sz="1600" dirty="0">
              <a:solidFill>
                <a:srgbClr val="18418C"/>
              </a:solidFill>
              <a:latin typeface="Times New Roman" pitchFamily="18"/>
              <a:cs typeface="Times New Roman" pitchFamily="18"/>
            </a:endParaRPr>
          </a:p>
          <a:p>
            <a:pPr>
              <a:defRPr sz="1800" b="0" i="0" u="none" strike="noStrike" kern="0" cap="none" spc="0" baseline="0">
                <a:solidFill>
                  <a:srgbClr val="000000"/>
                </a:solidFill>
                <a:uFillTx/>
              </a:defRPr>
            </a:pPr>
            <a:endParaRPr lang="en-US" dirty="0">
              <a:solidFill>
                <a:srgbClr val="18418C"/>
              </a:solidFill>
              <a:latin typeface="Arial" pitchFamily="34"/>
            </a:endParaRPr>
          </a:p>
        </p:txBody>
      </p:sp>
      <p:cxnSp>
        <p:nvCxnSpPr>
          <p:cNvPr id="22" name="Straight Connector 19"/>
          <p:cNvCxnSpPr/>
          <p:nvPr/>
        </p:nvCxnSpPr>
        <p:spPr>
          <a:xfrm>
            <a:off x="6549659" y="4324138"/>
            <a:ext cx="671663" cy="1874492"/>
          </a:xfrm>
          <a:prstGeom prst="straightConnector1">
            <a:avLst/>
          </a:prstGeom>
          <a:noFill/>
          <a:ln w="28575" cap="flat">
            <a:solidFill>
              <a:srgbClr val="C00000"/>
            </a:solidFill>
            <a:prstDash val="solid"/>
            <a:miter/>
          </a:ln>
        </p:spPr>
      </p:cxnSp>
      <p:cxnSp>
        <p:nvCxnSpPr>
          <p:cNvPr id="23" name="Straight Connector 20"/>
          <p:cNvCxnSpPr/>
          <p:nvPr/>
        </p:nvCxnSpPr>
        <p:spPr>
          <a:xfrm flipV="1">
            <a:off x="5135684" y="4385965"/>
            <a:ext cx="638562" cy="1788817"/>
          </a:xfrm>
          <a:prstGeom prst="straightConnector1">
            <a:avLst/>
          </a:prstGeom>
          <a:noFill/>
          <a:ln w="28575" cap="flat">
            <a:solidFill>
              <a:srgbClr val="C00000"/>
            </a:solidFill>
            <a:prstDash val="solid"/>
            <a:miter/>
          </a:ln>
        </p:spPr>
      </p:cxnSp>
      <p:cxnSp>
        <p:nvCxnSpPr>
          <p:cNvPr id="24" name="Straight Connector 21"/>
          <p:cNvCxnSpPr/>
          <p:nvPr/>
        </p:nvCxnSpPr>
        <p:spPr>
          <a:xfrm flipV="1">
            <a:off x="6438487" y="2139527"/>
            <a:ext cx="700934" cy="794413"/>
          </a:xfrm>
          <a:prstGeom prst="straightConnector1">
            <a:avLst/>
          </a:prstGeom>
          <a:noFill/>
          <a:ln w="28575" cap="flat">
            <a:solidFill>
              <a:srgbClr val="C00000"/>
            </a:solidFill>
            <a:prstDash val="solid"/>
            <a:miter/>
          </a:ln>
        </p:spPr>
      </p:cxnSp>
      <p:cxnSp>
        <p:nvCxnSpPr>
          <p:cNvPr id="25" name="Straight Connector 22"/>
          <p:cNvCxnSpPr/>
          <p:nvPr/>
        </p:nvCxnSpPr>
        <p:spPr>
          <a:xfrm flipV="1">
            <a:off x="7884655" y="3423773"/>
            <a:ext cx="912669" cy="83249"/>
          </a:xfrm>
          <a:prstGeom prst="straightConnector1">
            <a:avLst/>
          </a:prstGeom>
          <a:noFill/>
          <a:ln w="28575" cap="flat">
            <a:solidFill>
              <a:srgbClr val="C00000"/>
            </a:solidFill>
            <a:prstDash val="solid"/>
            <a:miter/>
          </a:ln>
        </p:spPr>
      </p:cxnSp>
      <p:cxnSp>
        <p:nvCxnSpPr>
          <p:cNvPr id="26" name="Straight Connector 23"/>
          <p:cNvCxnSpPr>
            <a:stCxn id="7" idx="6"/>
          </p:cNvCxnSpPr>
          <p:nvPr/>
        </p:nvCxnSpPr>
        <p:spPr>
          <a:xfrm>
            <a:off x="7367263" y="4804890"/>
            <a:ext cx="543666" cy="472169"/>
          </a:xfrm>
          <a:prstGeom prst="straightConnector1">
            <a:avLst/>
          </a:prstGeom>
          <a:noFill/>
          <a:ln w="28575" cap="flat">
            <a:solidFill>
              <a:srgbClr val="C00000"/>
            </a:solidFill>
            <a:prstDash val="solid"/>
            <a:miter/>
          </a:ln>
        </p:spPr>
      </p:cxnSp>
      <p:sp>
        <p:nvSpPr>
          <p:cNvPr id="27" name="TextBox 24"/>
          <p:cNvSpPr txBox="1"/>
          <p:nvPr/>
        </p:nvSpPr>
        <p:spPr>
          <a:xfrm rot="2453279">
            <a:off x="7094194" y="2154762"/>
            <a:ext cx="1215969" cy="584777"/>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ar-SA" sz="1600">
                <a:latin typeface="Arial" pitchFamily="34"/>
              </a:rPr>
              <a:t>الموقع الجغرافي</a:t>
            </a:r>
            <a:endParaRPr lang="en-US" sz="1600">
              <a:latin typeface="Arial" pitchFamily="34"/>
            </a:endParaRPr>
          </a:p>
        </p:txBody>
      </p:sp>
      <p:sp>
        <p:nvSpPr>
          <p:cNvPr id="28" name="TextBox 25"/>
          <p:cNvSpPr txBox="1"/>
          <p:nvPr/>
        </p:nvSpPr>
        <p:spPr>
          <a:xfrm rot="14729095">
            <a:off x="8029585" y="3066607"/>
            <a:ext cx="704846" cy="338556"/>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ar-SA" sz="1600" dirty="0">
                <a:latin typeface="Arial" pitchFamily="34"/>
              </a:rPr>
              <a:t>الدخل</a:t>
            </a:r>
            <a:endParaRPr lang="en-US" sz="1600" dirty="0">
              <a:latin typeface="Arial" pitchFamily="34"/>
            </a:endParaRPr>
          </a:p>
        </p:txBody>
      </p:sp>
      <p:sp>
        <p:nvSpPr>
          <p:cNvPr id="29" name="TextBox 26"/>
          <p:cNvSpPr txBox="1"/>
          <p:nvPr/>
        </p:nvSpPr>
        <p:spPr>
          <a:xfrm rot="18411025">
            <a:off x="7617393" y="4369700"/>
            <a:ext cx="977795" cy="584777"/>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ar-SA" sz="1600" dirty="0">
                <a:latin typeface="Arial" pitchFamily="34"/>
              </a:rPr>
              <a:t>العادات الشخصية</a:t>
            </a:r>
            <a:endParaRPr lang="en-US" sz="1600" dirty="0">
              <a:latin typeface="Arial" pitchFamily="34"/>
            </a:endParaRPr>
          </a:p>
        </p:txBody>
      </p:sp>
      <p:sp>
        <p:nvSpPr>
          <p:cNvPr id="30" name="TextBox 27"/>
          <p:cNvSpPr txBox="1"/>
          <p:nvPr/>
        </p:nvSpPr>
        <p:spPr>
          <a:xfrm rot="20140418">
            <a:off x="6956659" y="4962142"/>
            <a:ext cx="895353" cy="584777"/>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ar-SA" sz="1600" dirty="0">
                <a:latin typeface="Arial" pitchFamily="34"/>
              </a:rPr>
              <a:t>العادات الترفيهية</a:t>
            </a:r>
            <a:endParaRPr lang="en-US" sz="1600" dirty="0">
              <a:latin typeface="Arial" pitchFamily="34"/>
            </a:endParaRPr>
          </a:p>
        </p:txBody>
      </p:sp>
      <p:sp>
        <p:nvSpPr>
          <p:cNvPr id="31" name="TextBox 28"/>
          <p:cNvSpPr txBox="1"/>
          <p:nvPr/>
        </p:nvSpPr>
        <p:spPr>
          <a:xfrm rot="346967">
            <a:off x="5569756" y="5470902"/>
            <a:ext cx="1314482" cy="307777"/>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ar-SA" sz="1400" dirty="0">
                <a:latin typeface="Arial" pitchFamily="34"/>
              </a:rPr>
              <a:t>الخلفية التعليمية </a:t>
            </a:r>
            <a:endParaRPr lang="en-US" sz="1400" dirty="0">
              <a:latin typeface="Arial" pitchFamily="34"/>
            </a:endParaRPr>
          </a:p>
        </p:txBody>
      </p:sp>
      <p:sp>
        <p:nvSpPr>
          <p:cNvPr id="32" name="TextBox 29"/>
          <p:cNvSpPr txBox="1"/>
          <p:nvPr/>
        </p:nvSpPr>
        <p:spPr>
          <a:xfrm rot="2330311">
            <a:off x="4141192" y="5091559"/>
            <a:ext cx="1425375" cy="338554"/>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ar-SA" sz="1600" dirty="0">
                <a:latin typeface="Arial" pitchFamily="34"/>
              </a:rPr>
              <a:t>الحالة الاجتماعية</a:t>
            </a:r>
            <a:endParaRPr lang="en-US" sz="1600" dirty="0">
              <a:latin typeface="Arial" pitchFamily="34"/>
            </a:endParaRPr>
          </a:p>
        </p:txBody>
      </p:sp>
      <p:sp>
        <p:nvSpPr>
          <p:cNvPr id="33" name="TextBox 30"/>
          <p:cNvSpPr txBox="1"/>
          <p:nvPr/>
        </p:nvSpPr>
        <p:spPr>
          <a:xfrm rot="4484678">
            <a:off x="3395309" y="4129427"/>
            <a:ext cx="942801" cy="584777"/>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ar-SA" sz="1600" dirty="0">
                <a:latin typeface="Arial" pitchFamily="34"/>
              </a:rPr>
              <a:t>الأحوال الشخصية</a:t>
            </a:r>
            <a:endParaRPr lang="en-US" sz="1600" dirty="0">
              <a:latin typeface="Arial" pitchFamily="34"/>
            </a:endParaRPr>
          </a:p>
        </p:txBody>
      </p:sp>
      <p:sp>
        <p:nvSpPr>
          <p:cNvPr id="34" name="Rectangle 31"/>
          <p:cNvSpPr/>
          <p:nvPr/>
        </p:nvSpPr>
        <p:spPr>
          <a:xfrm rot="7196717">
            <a:off x="3334790" y="3035453"/>
            <a:ext cx="1063108" cy="338556"/>
          </a:xfrm>
          <a:prstGeom prst="rect">
            <a:avLst/>
          </a:prstGeom>
          <a:noFill/>
          <a:ln cap="flat">
            <a:noFill/>
            <a:prstDash val="solid"/>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ar-SA" sz="1600" dirty="0">
                <a:latin typeface="Arial" pitchFamily="34"/>
              </a:rPr>
              <a:t>الخبرة العملية</a:t>
            </a:r>
            <a:endParaRPr lang="en-US" sz="1600" dirty="0">
              <a:latin typeface="Arial" pitchFamily="34"/>
            </a:endParaRPr>
          </a:p>
        </p:txBody>
      </p:sp>
      <p:sp>
        <p:nvSpPr>
          <p:cNvPr id="35" name="TextBox 32"/>
          <p:cNvSpPr txBox="1"/>
          <p:nvPr/>
        </p:nvSpPr>
        <p:spPr>
          <a:xfrm rot="8477827">
            <a:off x="4227078" y="2248525"/>
            <a:ext cx="712683" cy="338556"/>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ar-SA" sz="1600" dirty="0">
                <a:latin typeface="Arial" pitchFamily="34"/>
              </a:rPr>
              <a:t>المظهر</a:t>
            </a:r>
            <a:endParaRPr lang="en-US" sz="1600" dirty="0">
              <a:latin typeface="Arial" pitchFamily="34"/>
            </a:endParaRPr>
          </a:p>
        </p:txBody>
      </p:sp>
      <p:cxnSp>
        <p:nvCxnSpPr>
          <p:cNvPr id="36" name="Straight Connector 33"/>
          <p:cNvCxnSpPr/>
          <p:nvPr/>
        </p:nvCxnSpPr>
        <p:spPr>
          <a:xfrm>
            <a:off x="7051152" y="3977462"/>
            <a:ext cx="2089733" cy="671335"/>
          </a:xfrm>
          <a:prstGeom prst="straightConnector1">
            <a:avLst/>
          </a:prstGeom>
          <a:noFill/>
          <a:ln w="28575" cap="flat">
            <a:solidFill>
              <a:srgbClr val="C00000"/>
            </a:solidFill>
            <a:prstDash val="solid"/>
            <a:miter/>
          </a:ln>
        </p:spPr>
      </p:cxnSp>
      <p:sp>
        <p:nvSpPr>
          <p:cNvPr id="37" name="Rectangle 34"/>
          <p:cNvSpPr/>
          <p:nvPr/>
        </p:nvSpPr>
        <p:spPr>
          <a:xfrm rot="16624771">
            <a:off x="7868770" y="3694506"/>
            <a:ext cx="1023039" cy="584777"/>
          </a:xfrm>
          <a:prstGeom prst="rect">
            <a:avLst/>
          </a:prstGeom>
          <a:noFill/>
          <a:ln cap="flat">
            <a:noFill/>
            <a:prstDash val="solid"/>
          </a:ln>
        </p:spPr>
        <p:txBody>
          <a:bodyPr vert="horz" wrap="none" lIns="91440" tIns="45720" rIns="91440" bIns="45720" anchor="t" anchorCtr="0" compatLnSpc="1">
            <a:spAutoFit/>
          </a:bodyPr>
          <a:lstStyle/>
          <a:p>
            <a:pPr algn="ctr">
              <a:defRPr sz="1800" b="0" i="0" u="none" strike="noStrike" kern="0" cap="none" spc="0" baseline="0">
                <a:solidFill>
                  <a:srgbClr val="000000"/>
                </a:solidFill>
                <a:uFillTx/>
              </a:defRPr>
            </a:pPr>
            <a:r>
              <a:rPr lang="ar-SA" sz="1600">
                <a:latin typeface="Arial" pitchFamily="34"/>
              </a:rPr>
              <a:t>الدين و</a:t>
            </a:r>
          </a:p>
          <a:p>
            <a:pPr>
              <a:defRPr sz="1800" b="0" i="0" u="none" strike="noStrike" kern="0" cap="none" spc="0" baseline="0">
                <a:solidFill>
                  <a:srgbClr val="000000"/>
                </a:solidFill>
                <a:uFillTx/>
              </a:defRPr>
            </a:pPr>
            <a:r>
              <a:rPr lang="ar-SA" sz="1600">
                <a:latin typeface="Arial" pitchFamily="34"/>
              </a:rPr>
              <a:t>الروحانيات  </a:t>
            </a:r>
            <a:endParaRPr lang="en-US" sz="1600">
              <a:latin typeface="Arial" pitchFamily="34"/>
            </a:endParaRPr>
          </a:p>
        </p:txBody>
      </p:sp>
      <p:cxnSp>
        <p:nvCxnSpPr>
          <p:cNvPr id="38" name="Straight Connector 35"/>
          <p:cNvCxnSpPr/>
          <p:nvPr/>
        </p:nvCxnSpPr>
        <p:spPr>
          <a:xfrm>
            <a:off x="4978045" y="2005706"/>
            <a:ext cx="739530" cy="847392"/>
          </a:xfrm>
          <a:prstGeom prst="straightConnector1">
            <a:avLst/>
          </a:prstGeom>
          <a:noFill/>
          <a:ln w="28575" cap="flat">
            <a:solidFill>
              <a:srgbClr val="C00000"/>
            </a:solidFill>
            <a:prstDash val="solid"/>
            <a:miter/>
          </a:ln>
        </p:spPr>
      </p:cxnSp>
      <p:sp>
        <p:nvSpPr>
          <p:cNvPr id="39" name="TextBox 36"/>
          <p:cNvSpPr txBox="1"/>
          <p:nvPr/>
        </p:nvSpPr>
        <p:spPr>
          <a:xfrm rot="18110669">
            <a:off x="2304039" y="2483677"/>
            <a:ext cx="2396130" cy="338556"/>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ar-SA" sz="1600" dirty="0">
                <a:latin typeface="Times New Roman" pitchFamily="18"/>
              </a:rPr>
              <a:t>المستوى والتصنيف الوظيفي</a:t>
            </a:r>
            <a:endParaRPr lang="en-US" sz="1600" dirty="0">
              <a:latin typeface="Arial" pitchFamily="34"/>
            </a:endParaRPr>
          </a:p>
        </p:txBody>
      </p:sp>
      <p:sp>
        <p:nvSpPr>
          <p:cNvPr id="40" name="TextBox 37"/>
          <p:cNvSpPr txBox="1"/>
          <p:nvPr/>
        </p:nvSpPr>
        <p:spPr>
          <a:xfrm rot="2485525">
            <a:off x="7496635" y="1906385"/>
            <a:ext cx="1375687" cy="338556"/>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ar-SA" sz="1600" dirty="0">
                <a:latin typeface="Times New Roman" pitchFamily="18"/>
              </a:rPr>
              <a:t>نوع ومجال العمل</a:t>
            </a:r>
            <a:endParaRPr lang="en-US" sz="1600" dirty="0">
              <a:latin typeface="Arial" pitchFamily="34"/>
            </a:endParaRPr>
          </a:p>
        </p:txBody>
      </p:sp>
      <p:sp>
        <p:nvSpPr>
          <p:cNvPr id="43" name="TextBox 40"/>
          <p:cNvSpPr txBox="1"/>
          <p:nvPr/>
        </p:nvSpPr>
        <p:spPr>
          <a:xfrm rot="3123159">
            <a:off x="2501513" y="4778625"/>
            <a:ext cx="2201006" cy="338556"/>
          </a:xfrm>
          <a:prstGeom prst="rect">
            <a:avLst/>
          </a:prstGeom>
          <a:noFill/>
          <a:ln cap="flat">
            <a:noFill/>
          </a:ln>
        </p:spPr>
        <p:txBody>
          <a:bodyPr vert="horz" wrap="square" lIns="91440" tIns="45720" rIns="91440" bIns="45720" anchor="t" anchorCtr="0" compatLnSpc="1">
            <a:spAutoFit/>
          </a:bodyPr>
          <a:lstStyle/>
          <a:p>
            <a:pPr algn="r">
              <a:defRPr sz="1800" b="0" i="0" u="none" strike="noStrike" kern="0" cap="none" spc="0" baseline="0">
                <a:solidFill>
                  <a:srgbClr val="000000"/>
                </a:solidFill>
                <a:uFillTx/>
              </a:defRPr>
            </a:pPr>
            <a:r>
              <a:rPr lang="ar-SA" sz="1600" dirty="0" smtClean="0">
                <a:latin typeface="Times New Roman" pitchFamily="18"/>
              </a:rPr>
              <a:t>مكان</a:t>
            </a:r>
            <a:r>
              <a:rPr lang="ar-SA" sz="1600" b="1" dirty="0" smtClean="0">
                <a:latin typeface="Times New Roman" pitchFamily="18"/>
              </a:rPr>
              <a:t> </a:t>
            </a:r>
            <a:r>
              <a:rPr lang="ar-SA" sz="1600" dirty="0" err="1" smtClean="0">
                <a:latin typeface="Times New Roman" pitchFamily="18"/>
              </a:rPr>
              <a:t>العمل </a:t>
            </a:r>
            <a:r>
              <a:rPr lang="ar-SA" sz="1600" dirty="0" smtClean="0">
                <a:solidFill>
                  <a:srgbClr val="18418C"/>
                </a:solidFill>
                <a:latin typeface="Times New Roman" pitchFamily="18"/>
              </a:rPr>
              <a:t>/ا</a:t>
            </a:r>
            <a:endParaRPr lang="en-US" sz="1600" dirty="0">
              <a:solidFill>
                <a:srgbClr val="18418C"/>
              </a:solidFill>
              <a:latin typeface="Arial" pitchFamily="34"/>
            </a:endParaRPr>
          </a:p>
        </p:txBody>
      </p:sp>
      <p:sp>
        <p:nvSpPr>
          <p:cNvPr id="44" name="TextBox 41"/>
          <p:cNvSpPr txBox="1"/>
          <p:nvPr/>
        </p:nvSpPr>
        <p:spPr>
          <a:xfrm rot="19242925">
            <a:off x="7018147" y="5215056"/>
            <a:ext cx="2371825" cy="338556"/>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ar-SA" sz="1600" dirty="0" smtClean="0">
                <a:latin typeface="Times New Roman" pitchFamily="18"/>
              </a:rPr>
              <a:t>مدة </a:t>
            </a:r>
            <a:r>
              <a:rPr lang="ar-SA" sz="1600" dirty="0">
                <a:latin typeface="Times New Roman" pitchFamily="18"/>
              </a:rPr>
              <a:t>العمل/ </a:t>
            </a:r>
            <a:r>
              <a:rPr lang="ar-SA" sz="1600" dirty="0" smtClean="0">
                <a:latin typeface="Times New Roman" pitchFamily="18"/>
              </a:rPr>
              <a:t>ة</a:t>
            </a:r>
            <a:endParaRPr lang="en-US" sz="1600" dirty="0">
              <a:latin typeface="Arial" pitchFamily="34"/>
            </a:endParaRPr>
          </a:p>
        </p:txBody>
      </p:sp>
      <p:cxnSp>
        <p:nvCxnSpPr>
          <p:cNvPr id="46" name="Straight Connector 15"/>
          <p:cNvCxnSpPr/>
          <p:nvPr/>
        </p:nvCxnSpPr>
        <p:spPr>
          <a:xfrm flipV="1">
            <a:off x="3848670" y="4171943"/>
            <a:ext cx="1338988" cy="826560"/>
          </a:xfrm>
          <a:prstGeom prst="straightConnector1">
            <a:avLst/>
          </a:prstGeom>
          <a:noFill/>
          <a:ln w="28575" cap="flat">
            <a:solidFill>
              <a:srgbClr val="C00000"/>
            </a:solidFill>
            <a:prstDash val="solid"/>
            <a:miter/>
          </a:ln>
        </p:spPr>
      </p:cxnSp>
      <p:sp>
        <p:nvSpPr>
          <p:cNvPr id="8" name="Rectangle 7"/>
          <p:cNvSpPr/>
          <p:nvPr/>
        </p:nvSpPr>
        <p:spPr>
          <a:xfrm rot="2559954">
            <a:off x="4619455" y="4549307"/>
            <a:ext cx="1080745" cy="338554"/>
          </a:xfrm>
          <a:prstGeom prst="rect">
            <a:avLst/>
          </a:prstGeom>
        </p:spPr>
        <p:txBody>
          <a:bodyPr wrap="none">
            <a:spAutoFit/>
          </a:bodyPr>
          <a:lstStyle/>
          <a:p>
            <a:r>
              <a:rPr lang="ar-SA" sz="1600" dirty="0" smtClean="0">
                <a:solidFill>
                  <a:srgbClr val="092D6C"/>
                </a:solidFill>
              </a:rPr>
              <a:t>الخلفية الثقافية</a:t>
            </a:r>
            <a:endParaRPr lang="ar-SA" dirty="0">
              <a:solidFill>
                <a:srgbClr val="092D6C"/>
              </a:solidFill>
            </a:endParaRPr>
          </a:p>
        </p:txBody>
      </p:sp>
      <p:sp>
        <p:nvSpPr>
          <p:cNvPr id="41" name="ZoneTexte 40"/>
          <p:cNvSpPr txBox="1"/>
          <p:nvPr/>
        </p:nvSpPr>
        <p:spPr>
          <a:xfrm>
            <a:off x="5352288" y="5986272"/>
            <a:ext cx="1402080" cy="369332"/>
          </a:xfrm>
          <a:prstGeom prst="rect">
            <a:avLst/>
          </a:prstGeom>
          <a:noFill/>
        </p:spPr>
        <p:txBody>
          <a:bodyPr wrap="square" rtlCol="0">
            <a:spAutoFit/>
          </a:bodyPr>
          <a:lstStyle/>
          <a:p>
            <a:pPr algn="ctr"/>
            <a:r>
              <a:rPr lang="ar-DZ" dirty="0" smtClean="0"/>
              <a:t>الاقدمية</a:t>
            </a:r>
            <a:endParaRPr lang="fr-FR" dirty="0"/>
          </a:p>
        </p:txBody>
      </p:sp>
      <p:sp>
        <p:nvSpPr>
          <p:cNvPr id="42" name="ZoneTexte 41"/>
          <p:cNvSpPr txBox="1"/>
          <p:nvPr/>
        </p:nvSpPr>
        <p:spPr>
          <a:xfrm rot="3680736">
            <a:off x="2377440" y="4608576"/>
            <a:ext cx="2084832" cy="369332"/>
          </a:xfrm>
          <a:prstGeom prst="rect">
            <a:avLst/>
          </a:prstGeom>
          <a:noFill/>
        </p:spPr>
        <p:txBody>
          <a:bodyPr wrap="square" rtlCol="0">
            <a:spAutoFit/>
          </a:bodyPr>
          <a:lstStyle/>
          <a:p>
            <a:r>
              <a:rPr lang="ar-DZ" dirty="0" smtClean="0"/>
              <a:t>مجموعة العمل</a:t>
            </a:r>
            <a:endParaRPr lang="fr-FR" dirty="0"/>
          </a:p>
        </p:txBody>
      </p:sp>
      <p:sp>
        <p:nvSpPr>
          <p:cNvPr id="47" name="ZoneTexte 46"/>
          <p:cNvSpPr txBox="1"/>
          <p:nvPr/>
        </p:nvSpPr>
        <p:spPr>
          <a:xfrm>
            <a:off x="5023104" y="2779776"/>
            <a:ext cx="707136" cy="369332"/>
          </a:xfrm>
          <a:prstGeom prst="rect">
            <a:avLst/>
          </a:prstGeom>
          <a:noFill/>
        </p:spPr>
        <p:txBody>
          <a:bodyPr wrap="square" rtlCol="0">
            <a:spAutoFit/>
          </a:bodyPr>
          <a:lstStyle/>
          <a:p>
            <a:r>
              <a:rPr lang="ar-DZ" dirty="0" smtClean="0"/>
              <a:t>الجنس</a:t>
            </a:r>
            <a:endParaRPr lang="fr-FR" dirty="0"/>
          </a:p>
        </p:txBody>
      </p:sp>
      <p:sp>
        <p:nvSpPr>
          <p:cNvPr id="48" name="ZoneTexte 47"/>
          <p:cNvSpPr txBox="1"/>
          <p:nvPr/>
        </p:nvSpPr>
        <p:spPr>
          <a:xfrm rot="20953805">
            <a:off x="8811922" y="3472047"/>
            <a:ext cx="597408" cy="646331"/>
          </a:xfrm>
          <a:prstGeom prst="rect">
            <a:avLst/>
          </a:prstGeom>
          <a:noFill/>
        </p:spPr>
        <p:txBody>
          <a:bodyPr wrap="square" rtlCol="0">
            <a:spAutoFit/>
          </a:bodyPr>
          <a:lstStyle/>
          <a:p>
            <a:r>
              <a:rPr lang="ar-DZ" dirty="0" smtClean="0">
                <a:latin typeface="Traditional Arabic" pitchFamily="18" charset="-78"/>
                <a:cs typeface="Traditional Arabic" pitchFamily="18" charset="-78"/>
              </a:rPr>
              <a:t>الانتماء</a:t>
            </a:r>
            <a:endParaRPr lang="fr-FR" dirty="0">
              <a:latin typeface="Traditional Arabic" pitchFamily="18" charset="-78"/>
              <a:cs typeface="Traditional Arabic" pitchFamily="18" charset="-78"/>
            </a:endParaRPr>
          </a:p>
        </p:txBody>
      </p:sp>
    </p:spTree>
    <p:extLst>
      <p:ext uri="{BB962C8B-B14F-4D97-AF65-F5344CB8AC3E}">
        <p14:creationId xmlns:p14="http://schemas.microsoft.com/office/powerpoint/2010/main" val="300640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Oval 8"/>
          <p:cNvSpPr/>
          <p:nvPr/>
        </p:nvSpPr>
        <p:spPr>
          <a:xfrm rot="5400000">
            <a:off x="5595994" y="332511"/>
            <a:ext cx="6871855" cy="62068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chemeClr val="accent2">
              <a:lumMod val="75000"/>
            </a:schemeClr>
          </a:solidFill>
          <a:ln w="57150" cap="flat">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23554" name="Rectangle 2"/>
          <p:cNvSpPr>
            <a:spLocks noChangeArrowheads="1"/>
          </p:cNvSpPr>
          <p:nvPr/>
        </p:nvSpPr>
        <p:spPr bwMode="auto">
          <a:xfrm>
            <a:off x="6470073" y="546263"/>
            <a:ext cx="5027955" cy="5755422"/>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spAutoFit/>
          </a:bodyPr>
          <a:lstStyle/>
          <a:p>
            <a:pPr algn="ctr" rtl="1"/>
            <a:r>
              <a:rPr kumimoji="0" lang="ar-DZ" sz="2400" b="1" i="0" u="none" strike="noStrike" cap="none" normalizeH="0" baseline="0" dirty="0" smtClean="0">
                <a:ln>
                  <a:noFill/>
                </a:ln>
                <a:solidFill>
                  <a:schemeClr val="tx1"/>
                </a:solidFill>
                <a:effectLst/>
                <a:latin typeface="Traditional Arabic" pitchFamily="18" charset="-78"/>
                <a:ea typeface="Arial Unicode MS" pitchFamily="34" charset="-128"/>
                <a:cs typeface="Traditional Arabic" pitchFamily="18" charset="-78"/>
              </a:rPr>
              <a:t>مجموعة الأبعاد الداخلية</a:t>
            </a:r>
            <a:r>
              <a:rPr kumimoji="0" lang="ar-DZ" sz="2400" b="0" i="0" u="none" strike="noStrike" cap="none" normalizeH="0" baseline="0" dirty="0" smtClean="0">
                <a:ln>
                  <a:noFill/>
                </a:ln>
                <a:solidFill>
                  <a:schemeClr val="tx1"/>
                </a:solidFill>
                <a:effectLst/>
                <a:latin typeface="Traditional Arabic" pitchFamily="18" charset="-78"/>
                <a:ea typeface="Arial Unicode MS" pitchFamily="34" charset="-128"/>
                <a:cs typeface="Traditional Arabic" pitchFamily="18" charset="-78"/>
              </a:rPr>
              <a:t> </a:t>
            </a:r>
            <a:endParaRPr kumimoji="0" lang="fr-FR" sz="2400" b="0" i="0" u="none" strike="noStrike" cap="none" normalizeH="0" baseline="0" dirty="0" smtClean="0">
              <a:ln>
                <a:noFill/>
              </a:ln>
              <a:solidFill>
                <a:schemeClr val="tx1"/>
              </a:solidFill>
              <a:effectLst/>
              <a:latin typeface="Traditional Arabic" pitchFamily="18" charset="-78"/>
              <a:ea typeface="Arial Unicode MS" pitchFamily="34" charset="-128"/>
              <a:cs typeface="Traditional Arabic" pitchFamily="18" charset="-78"/>
            </a:endParaRPr>
          </a:p>
          <a:p>
            <a:pPr algn="r" rtl="1"/>
            <a:r>
              <a:rPr kumimoji="0" lang="ar-DZ" sz="2000" b="0" i="0" u="none" strike="noStrike" cap="none" normalizeH="0" baseline="0" dirty="0" smtClean="0">
                <a:ln>
                  <a:noFill/>
                </a:ln>
                <a:solidFill>
                  <a:schemeClr val="tx1"/>
                </a:solidFill>
                <a:effectLst/>
                <a:latin typeface="Traditional Arabic" pitchFamily="18" charset="-78"/>
                <a:ea typeface="Arial Unicode MS" pitchFamily="34" charset="-128"/>
                <a:cs typeface="Traditional Arabic" pitchFamily="18" charset="-78"/>
              </a:rPr>
              <a:t> تشمل العمر والنوع والقدرات الجسدية الأصل والعرق</a:t>
            </a:r>
            <a:r>
              <a:rPr kumimoji="0" lang="fr-FR" sz="2000" b="0" i="0" u="none" strike="noStrike" cap="none" normalizeH="0" baseline="0" dirty="0" smtClean="0">
                <a:ln>
                  <a:noFill/>
                </a:ln>
                <a:solidFill>
                  <a:schemeClr val="tx1"/>
                </a:solidFill>
                <a:effectLst/>
                <a:latin typeface="Traditional Arabic" pitchFamily="18" charset="-78"/>
                <a:ea typeface="Arial Unicode MS" pitchFamily="34" charset="-128"/>
                <a:cs typeface="Traditional Arabic" pitchFamily="18" charset="-78"/>
              </a:rPr>
              <a:t> </a:t>
            </a:r>
            <a:r>
              <a:rPr lang="ar-DZ" sz="2000" dirty="0" smtClean="0">
                <a:latin typeface="Traditional Arabic" pitchFamily="18" charset="-78"/>
                <a:cs typeface="Traditional Arabic" pitchFamily="18" charset="-78"/>
              </a:rPr>
              <a:t>حيث كلما زاد العمر زاد </a:t>
            </a:r>
            <a:r>
              <a:rPr lang="ar-DZ" sz="2000" dirty="0" err="1" smtClean="0">
                <a:latin typeface="Traditional Arabic" pitchFamily="18" charset="-78"/>
                <a:cs typeface="Traditional Arabic" pitchFamily="18" charset="-78"/>
              </a:rPr>
              <a:t>الإلتزام</a:t>
            </a:r>
            <a:r>
              <a:rPr lang="ar-DZ" sz="2000" dirty="0" smtClean="0">
                <a:latin typeface="Traditional Arabic" pitchFamily="18" charset="-78"/>
                <a:cs typeface="Traditional Arabic" pitchFamily="18" charset="-78"/>
              </a:rPr>
              <a:t> التنظيمي ويرجع إلى أن الاشخاص الأكبر سنا لديهم فرصة أقل نسبيا </a:t>
            </a:r>
            <a:r>
              <a:rPr lang="ar-DZ" sz="2000" dirty="0" smtClean="0">
                <a:latin typeface="Traditional Arabic" pitchFamily="18" charset="-78"/>
                <a:cs typeface="Traditional Arabic" pitchFamily="18" charset="-78"/>
              </a:rPr>
              <a:t>في</a:t>
            </a:r>
            <a:r>
              <a:rPr lang="ar-DZ" sz="2000" dirty="0">
                <a:latin typeface="Traditional Arabic" pitchFamily="18" charset="-78"/>
                <a:cs typeface="Traditional Arabic" pitchFamily="18" charset="-78"/>
              </a:rPr>
              <a:t> </a:t>
            </a:r>
            <a:r>
              <a:rPr lang="ar-DZ" sz="2000" dirty="0" smtClean="0">
                <a:latin typeface="Traditional Arabic" pitchFamily="18" charset="-78"/>
                <a:cs typeface="Traditional Arabic" pitchFamily="18" charset="-78"/>
              </a:rPr>
              <a:t>تغيير </a:t>
            </a:r>
            <a:r>
              <a:rPr lang="ar-DZ" sz="2000" dirty="0" smtClean="0">
                <a:latin typeface="Traditional Arabic" pitchFamily="18" charset="-78"/>
                <a:cs typeface="Traditional Arabic" pitchFamily="18" charset="-78"/>
              </a:rPr>
              <a:t>المنظمة التي يعملون بها مما يزيد من </a:t>
            </a:r>
            <a:r>
              <a:rPr lang="ar-DZ" sz="2000" dirty="0" err="1" smtClean="0">
                <a:latin typeface="Traditional Arabic" pitchFamily="18" charset="-78"/>
                <a:cs typeface="Traditional Arabic" pitchFamily="18" charset="-78"/>
              </a:rPr>
              <a:t>الإلتزام</a:t>
            </a:r>
            <a:r>
              <a:rPr lang="ar-DZ" sz="2000" dirty="0" smtClean="0">
                <a:latin typeface="Traditional Arabic" pitchFamily="18" charset="-78"/>
                <a:cs typeface="Traditional Arabic" pitchFamily="18" charset="-78"/>
              </a:rPr>
              <a:t> البقائي لديهم لان الكبار سنا يفضلون </a:t>
            </a:r>
            <a:r>
              <a:rPr lang="ar-DZ" sz="2000" dirty="0" err="1" smtClean="0">
                <a:latin typeface="Traditional Arabic" pitchFamily="18" charset="-78"/>
                <a:cs typeface="Traditional Arabic" pitchFamily="18" charset="-78"/>
              </a:rPr>
              <a:t>الإستقرار</a:t>
            </a:r>
            <a:r>
              <a:rPr lang="ar-DZ" sz="2000" dirty="0" smtClean="0">
                <a:latin typeface="Traditional Arabic" pitchFamily="18" charset="-78"/>
                <a:cs typeface="Traditional Arabic" pitchFamily="18" charset="-78"/>
              </a:rPr>
              <a:t> </a:t>
            </a:r>
            <a:r>
              <a:rPr lang="ar-DZ" sz="2000" dirty="0" smtClean="0">
                <a:latin typeface="Traditional Arabic" pitchFamily="18" charset="-78"/>
                <a:cs typeface="Traditional Arabic" pitchFamily="18" charset="-78"/>
              </a:rPr>
              <a:t>ويصبح </a:t>
            </a:r>
            <a:r>
              <a:rPr lang="ar-DZ" sz="2000" dirty="0" smtClean="0">
                <a:latin typeface="Traditional Arabic" pitchFamily="18" charset="-78"/>
                <a:cs typeface="Traditional Arabic" pitchFamily="18" charset="-78"/>
              </a:rPr>
              <a:t>الميل للتغيير لديهم أقل من صغار السن</a:t>
            </a:r>
            <a:endParaRPr lang="fr-FR" sz="2000" dirty="0" smtClean="0">
              <a:latin typeface="Traditional Arabic" pitchFamily="18" charset="-78"/>
              <a:cs typeface="Traditional Arabic" pitchFamily="18" charset="-78"/>
            </a:endParaRPr>
          </a:p>
          <a:p>
            <a:pPr algn="r"/>
            <a:r>
              <a:rPr kumimoji="0" lang="ar-DZ" sz="2000" b="0" i="0" u="none" strike="noStrike" cap="none" normalizeH="0" baseline="0" dirty="0" smtClean="0">
                <a:ln>
                  <a:noFill/>
                </a:ln>
                <a:solidFill>
                  <a:schemeClr val="tx1"/>
                </a:solidFill>
                <a:effectLst/>
                <a:latin typeface="Traditional Arabic" pitchFamily="18" charset="-78"/>
                <a:ea typeface="Arial Unicode MS" pitchFamily="34" charset="-128"/>
                <a:cs typeface="Traditional Arabic" pitchFamily="18" charset="-78"/>
              </a:rPr>
              <a:t> </a:t>
            </a:r>
            <a:r>
              <a:rPr lang="ar-DZ" sz="2000" b="1" dirty="0" smtClean="0">
                <a:latin typeface="Traditional Arabic" pitchFamily="18" charset="-78"/>
                <a:cs typeface="Traditional Arabic" pitchFamily="18" charset="-78"/>
              </a:rPr>
              <a:t>النوع :  </a:t>
            </a:r>
            <a:r>
              <a:rPr lang="ar-DZ" sz="2000" dirty="0" smtClean="0">
                <a:latin typeface="Traditional Arabic" pitchFamily="18" charset="-78"/>
                <a:cs typeface="Traditional Arabic" pitchFamily="18" charset="-78"/>
              </a:rPr>
              <a:t>هناك فروق واختلافات بين الجنسين تنعكس على الأداء والعمل حيث أن الإناث أعلى في القدرة اللفظية من الذكور أما القدرات الحسابية فالذكور أعلى قدرة  كذلك الفروق في القدرات العضلية فالذكور أكثر قدرة وصمود من الإناث على عكس الإناث أسرع في </a:t>
            </a:r>
            <a:r>
              <a:rPr lang="ar-DZ" sz="2000" dirty="0" smtClean="0">
                <a:latin typeface="Traditional Arabic" pitchFamily="18" charset="-78"/>
                <a:cs typeface="Traditional Arabic" pitchFamily="18" charset="-78"/>
              </a:rPr>
              <a:t>الشعور </a:t>
            </a:r>
            <a:r>
              <a:rPr lang="ar-DZ" dirty="0" smtClean="0">
                <a:latin typeface="Traditional Arabic" pitchFamily="18" charset="-78"/>
                <a:cs typeface="Traditional Arabic" pitchFamily="18" charset="-78"/>
              </a:rPr>
              <a:t>بالتعب </a:t>
            </a:r>
            <a:endParaRPr lang="fr-FR" dirty="0" smtClean="0">
              <a:latin typeface="Traditional Arabic" pitchFamily="18" charset="-78"/>
              <a:cs typeface="Traditional Arabic" pitchFamily="18" charset="-78"/>
            </a:endParaRPr>
          </a:p>
          <a:p>
            <a:pPr algn="r"/>
            <a:r>
              <a:rPr lang="ar-DZ" sz="2000" b="1" dirty="0" smtClean="0">
                <a:latin typeface="Traditional Arabic" pitchFamily="18" charset="-78"/>
                <a:cs typeface="Traditional Arabic" pitchFamily="18" charset="-78"/>
              </a:rPr>
              <a:t>القدرات الجسدية :</a:t>
            </a:r>
            <a:r>
              <a:rPr lang="ar-DZ" sz="2000" dirty="0" smtClean="0">
                <a:latin typeface="Traditional Arabic" pitchFamily="18" charset="-78"/>
                <a:cs typeface="Traditional Arabic" pitchFamily="18" charset="-78"/>
              </a:rPr>
              <a:t>تعد القدرة أهم محددات الأداء وتصنف في مجموعتين قدرات الجسدية تتضمن القدرة على القيام بالأعمال التي تحتاج مجهود بدني.أما القدرات العقلية نقصد بها الذكاء العقلي والقدرة على فهم الأفكار المعقدة والتصرف الحكيم في مختلف المواقف</a:t>
            </a:r>
            <a:r>
              <a:rPr lang="ar-DZ" sz="2400" dirty="0" smtClean="0"/>
              <a:t> </a:t>
            </a:r>
          </a:p>
          <a:p>
            <a:pPr algn="r"/>
            <a:r>
              <a:rPr lang="ar-DZ" sz="2000" b="1" dirty="0" smtClean="0">
                <a:latin typeface="Traditional Arabic" pitchFamily="18" charset="-78"/>
                <a:cs typeface="Traditional Arabic" pitchFamily="18" charset="-78"/>
              </a:rPr>
              <a:t>العرق :</a:t>
            </a:r>
            <a:r>
              <a:rPr lang="ar-DZ" sz="2000" dirty="0" smtClean="0">
                <a:latin typeface="Traditional Arabic" pitchFamily="18" charset="-78"/>
                <a:cs typeface="Traditional Arabic" pitchFamily="18" charset="-78"/>
              </a:rPr>
              <a:t>ان وجود عرقيات مختلفة في المنظمات يثير العدد من المشاكل داخل المنظمة من أهمها مشكلة </a:t>
            </a:r>
            <a:r>
              <a:rPr lang="ar-DZ" sz="2000" dirty="0" smtClean="0">
                <a:latin typeface="Traditional Arabic" pitchFamily="18" charset="-78"/>
                <a:cs typeface="Traditional Arabic" pitchFamily="18" charset="-78"/>
              </a:rPr>
              <a:t>اختلاف </a:t>
            </a:r>
            <a:r>
              <a:rPr lang="ar-DZ" sz="2000" dirty="0" smtClean="0">
                <a:latin typeface="Traditional Arabic" pitchFamily="18" charset="-78"/>
                <a:cs typeface="Traditional Arabic" pitchFamily="18" charset="-78"/>
              </a:rPr>
              <a:t>الثقافات والقيم ويكون علاج هذه المشكلات من خلال التدريب بهدف زيادة مهارة </a:t>
            </a:r>
            <a:r>
              <a:rPr lang="ar-DZ" sz="2000" dirty="0" smtClean="0">
                <a:latin typeface="Traditional Arabic" pitchFamily="18" charset="-78"/>
                <a:cs typeface="Traditional Arabic" pitchFamily="18" charset="-78"/>
              </a:rPr>
              <a:t>الاتصال </a:t>
            </a:r>
            <a:r>
              <a:rPr lang="ar-DZ" sz="2000" dirty="0" smtClean="0">
                <a:latin typeface="Traditional Arabic" pitchFamily="18" charset="-78"/>
                <a:cs typeface="Traditional Arabic" pitchFamily="18" charset="-78"/>
              </a:rPr>
              <a:t>والعمل على تطوير مهارة اللغة ومحاولة فهم الثقافات الأخرى وكيفية التعامل معها </a:t>
            </a:r>
            <a:endParaRPr kumimoji="0" lang="ar-DZ" sz="2400" b="0" i="0" u="none" strike="noStrike" cap="none" normalizeH="0" baseline="0" dirty="0" smtClean="0">
              <a:ln>
                <a:noFill/>
              </a:ln>
              <a:solidFill>
                <a:schemeClr val="tx1"/>
              </a:solidFill>
              <a:effectLst/>
              <a:latin typeface="Traditional Arabic" pitchFamily="18" charset="-78"/>
              <a:cs typeface="Traditional Arabic" pitchFamily="18" charset="-78"/>
            </a:endParaRPr>
          </a:p>
        </p:txBody>
      </p:sp>
      <p:sp>
        <p:nvSpPr>
          <p:cNvPr id="9" name="Oval 8"/>
          <p:cNvSpPr/>
          <p:nvPr/>
        </p:nvSpPr>
        <p:spPr>
          <a:xfrm rot="5400000">
            <a:off x="-415640" y="415639"/>
            <a:ext cx="6858003" cy="60267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chemeClr val="accent2">
              <a:lumMod val="75000"/>
            </a:schemeClr>
          </a:solidFill>
          <a:ln w="57150" cap="flat">
            <a:solidFill>
              <a:srgbClr val="FFFFFF"/>
            </a:solidFill>
            <a:prstDash val="solid"/>
            <a:roun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pic>
        <p:nvPicPr>
          <p:cNvPr id="10" name="Picture 6"/>
          <p:cNvPicPr>
            <a:picLocks noChangeAspect="1"/>
          </p:cNvPicPr>
          <p:nvPr/>
        </p:nvPicPr>
        <p:blipFill>
          <a:blip r:embed="rId3" cstate="print"/>
          <a:stretch>
            <a:fillRect/>
          </a:stretch>
        </p:blipFill>
        <p:spPr>
          <a:xfrm>
            <a:off x="4946071" y="0"/>
            <a:ext cx="1964869" cy="1462161"/>
          </a:xfrm>
          <a:prstGeom prst="rect">
            <a:avLst/>
          </a:prstGeom>
          <a:ln>
            <a:noFill/>
          </a:ln>
          <a:effectLst>
            <a:softEdge rad="112500"/>
          </a:effectLst>
        </p:spPr>
      </p:pic>
      <p:sp>
        <p:nvSpPr>
          <p:cNvPr id="11" name="Oval 8"/>
          <p:cNvSpPr/>
          <p:nvPr/>
        </p:nvSpPr>
        <p:spPr>
          <a:xfrm rot="5400000">
            <a:off x="-415638" y="415637"/>
            <a:ext cx="6858003" cy="60267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chemeClr val="accent2">
              <a:lumMod val="75000"/>
            </a:schemeClr>
          </a:solidFill>
          <a:ln w="57150" cap="flat">
            <a:solidFill>
              <a:srgbClr val="FFFFFF"/>
            </a:solidFill>
            <a:prstDash val="solid"/>
            <a:roun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a:solidFill>
                <a:srgbClr val="18418C"/>
              </a:solidFill>
              <a:latin typeface="Arial" pitchFamily="34"/>
            </a:endParaRPr>
          </a:p>
        </p:txBody>
      </p:sp>
      <p:sp>
        <p:nvSpPr>
          <p:cNvPr id="12" name="Oval 8"/>
          <p:cNvSpPr/>
          <p:nvPr/>
        </p:nvSpPr>
        <p:spPr>
          <a:xfrm rot="5400000">
            <a:off x="-415639" y="415639"/>
            <a:ext cx="6858003" cy="60267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chemeClr val="accent2">
              <a:lumMod val="75000"/>
            </a:schemeClr>
          </a:solidFill>
          <a:ln w="57150" cap="flat">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dirty="0">
              <a:solidFill>
                <a:srgbClr val="18418C"/>
              </a:solidFill>
              <a:latin typeface="Arial" pitchFamily="34"/>
            </a:endParaRPr>
          </a:p>
        </p:txBody>
      </p:sp>
      <p:sp>
        <p:nvSpPr>
          <p:cNvPr id="14" name="Rectangle 2"/>
          <p:cNvSpPr>
            <a:spLocks noChangeArrowheads="1"/>
          </p:cNvSpPr>
          <p:nvPr/>
        </p:nvSpPr>
        <p:spPr bwMode="auto">
          <a:xfrm>
            <a:off x="498759" y="803510"/>
            <a:ext cx="507076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fr-FR" sz="2400" b="1" dirty="0" smtClean="0">
                <a:latin typeface="Traditional Arabic" pitchFamily="18" charset="-78"/>
                <a:cs typeface="Traditional Arabic" pitchFamily="18" charset="-78"/>
              </a:rPr>
              <a:t> </a:t>
            </a:r>
            <a:r>
              <a:rPr lang="ar-DZ" sz="2400" b="1" dirty="0" smtClean="0">
                <a:latin typeface="Traditional Arabic" pitchFamily="18" charset="-78"/>
                <a:cs typeface="Traditional Arabic" pitchFamily="18" charset="-78"/>
              </a:rPr>
              <a:t>مجموعة الابعاد الخارجية</a:t>
            </a:r>
          </a:p>
          <a:p>
            <a:pPr algn="ctr" rtl="1"/>
            <a:r>
              <a:rPr lang="fr-FR" sz="2000" dirty="0" smtClean="0">
                <a:latin typeface="Traditional Arabic" pitchFamily="18" charset="-78"/>
                <a:cs typeface="Traditional Arabic" pitchFamily="18" charset="-78"/>
              </a:rPr>
              <a:t> </a:t>
            </a:r>
            <a:r>
              <a:rPr lang="ar-DZ" sz="2000" b="1" dirty="0" smtClean="0">
                <a:latin typeface="Traditional Arabic" pitchFamily="18" charset="-78"/>
                <a:cs typeface="Traditional Arabic" pitchFamily="18" charset="-78"/>
              </a:rPr>
              <a:t>الموقع الجغرافي :</a:t>
            </a:r>
            <a:r>
              <a:rPr lang="ar-DZ" sz="2000" dirty="0" smtClean="0">
                <a:latin typeface="Traditional Arabic" pitchFamily="18" charset="-78"/>
                <a:cs typeface="Traditional Arabic" pitchFamily="18" charset="-78"/>
              </a:rPr>
              <a:t>يؤثر اختلاف محل الإقامة على سلوك وقيم وثقافات أعضاء قوة العمل فعلى سبيل المثال نجد أن الإدراك الثقافي للوقت يختلف من دولة إلى أخرى ويختلف كذلك من منطقة إلى أخرى داخل الدولة الواحدة</a:t>
            </a:r>
            <a:r>
              <a:rPr lang="ar-DZ" sz="2000" dirty="0" smtClean="0"/>
              <a:t> </a:t>
            </a:r>
            <a:r>
              <a:rPr lang="ar-DZ" sz="2000" b="1" dirty="0" smtClean="0">
                <a:latin typeface="Traditional Arabic" pitchFamily="18" charset="-78"/>
                <a:cs typeface="Traditional Arabic" pitchFamily="18" charset="-78"/>
              </a:rPr>
              <a:t>العادات الشخصية</a:t>
            </a:r>
            <a:r>
              <a:rPr lang="ar-DZ" sz="2000" b="1" dirty="0" smtClean="0"/>
              <a:t> </a:t>
            </a:r>
            <a:r>
              <a:rPr lang="ar-DZ" sz="2000" dirty="0" smtClean="0">
                <a:latin typeface="Traditional Arabic" pitchFamily="18" charset="-78"/>
                <a:cs typeface="Traditional Arabic" pitchFamily="18" charset="-78"/>
              </a:rPr>
              <a:t>من الضروري التعرف على عادات الشخص وقيمه </a:t>
            </a:r>
            <a:r>
              <a:rPr lang="ar-DZ" sz="2000" dirty="0" smtClean="0">
                <a:latin typeface="Traditional Arabic" pitchFamily="18" charset="-78"/>
                <a:cs typeface="Traditional Arabic" pitchFamily="18" charset="-78"/>
              </a:rPr>
              <a:t>واتجاهاته </a:t>
            </a:r>
            <a:r>
              <a:rPr lang="ar-DZ" sz="2000" dirty="0" smtClean="0">
                <a:latin typeface="Traditional Arabic" pitchFamily="18" charset="-78"/>
                <a:cs typeface="Traditional Arabic" pitchFamily="18" charset="-78"/>
              </a:rPr>
              <a:t>نحو العمل من خلال </a:t>
            </a:r>
            <a:r>
              <a:rPr lang="ar-DZ" sz="2000" dirty="0" smtClean="0">
                <a:latin typeface="Traditional Arabic" pitchFamily="18" charset="-78"/>
                <a:cs typeface="Traditional Arabic" pitchFamily="18" charset="-78"/>
              </a:rPr>
              <a:t>الاعتماد </a:t>
            </a:r>
            <a:r>
              <a:rPr lang="ar-DZ" sz="2000" dirty="0" smtClean="0">
                <a:latin typeface="Traditional Arabic" pitchFamily="18" charset="-78"/>
                <a:cs typeface="Traditional Arabic" pitchFamily="18" charset="-78"/>
              </a:rPr>
              <a:t>على </a:t>
            </a:r>
            <a:r>
              <a:rPr lang="ar-DZ" sz="2000" dirty="0" smtClean="0">
                <a:latin typeface="Traditional Arabic" pitchFamily="18" charset="-78"/>
                <a:cs typeface="Traditional Arabic" pitchFamily="18" charset="-78"/>
              </a:rPr>
              <a:t>الاختبارات </a:t>
            </a:r>
            <a:r>
              <a:rPr lang="ar-DZ" sz="2000" dirty="0" smtClean="0">
                <a:latin typeface="Traditional Arabic" pitchFamily="18" charset="-78"/>
                <a:cs typeface="Traditional Arabic" pitchFamily="18" charset="-78"/>
              </a:rPr>
              <a:t>والمقابلات الشخصية للتعرف على ذلك</a:t>
            </a:r>
            <a:endParaRPr lang="fr-FR" sz="2000" dirty="0" smtClean="0">
              <a:latin typeface="Traditional Arabic" pitchFamily="18" charset="-78"/>
              <a:cs typeface="Traditional Arabic" pitchFamily="18" charset="-78"/>
            </a:endParaRPr>
          </a:p>
          <a:p>
            <a:pPr algn="ctr" rtl="1"/>
            <a:r>
              <a:rPr lang="ar-DZ" sz="2000" b="1" dirty="0" smtClean="0"/>
              <a:t> </a:t>
            </a:r>
            <a:r>
              <a:rPr lang="ar-DZ" b="1" dirty="0" smtClean="0">
                <a:latin typeface="Traditional Arabic" pitchFamily="18" charset="-78"/>
                <a:cs typeface="Traditional Arabic" pitchFamily="18" charset="-78"/>
              </a:rPr>
              <a:t>الخلفية التعليمية</a:t>
            </a:r>
            <a:r>
              <a:rPr lang="ar-DZ" dirty="0" smtClean="0">
                <a:latin typeface="Traditional Arabic" pitchFamily="18" charset="-78"/>
                <a:cs typeface="Traditional Arabic" pitchFamily="18" charset="-78"/>
              </a:rPr>
              <a:t> :يمكن القول أن تنوع الخلفية التعليمية لقوة العمل تمثل العديد من المزايا لإدارة الموارد البشرية في المنظمات نظرا لتنوع الوظائف الموجودة بالمنظمة مما يتطلب تخصصات مختلفة وكذلك ارتفاع درجة التعليم بين القوى العاملة يساعد على نجاح برامج التدريب ويزيد من فرصة استيعاب هذه العمالة لمهارات العمل المتطورة </a:t>
            </a:r>
            <a:r>
              <a:rPr lang="ar-DZ" sz="2000" dirty="0" smtClean="0"/>
              <a:t>.</a:t>
            </a:r>
            <a:r>
              <a:rPr lang="ar-DZ" sz="2000" dirty="0" smtClean="0">
                <a:latin typeface="Traditional Arabic" pitchFamily="18" charset="-78"/>
                <a:cs typeface="Traditional Arabic" pitchFamily="18" charset="-78"/>
              </a:rPr>
              <a:t> </a:t>
            </a:r>
            <a:endParaRPr lang="fr-FR" sz="2000" dirty="0" smtClean="0">
              <a:latin typeface="Traditional Arabic" pitchFamily="18" charset="-78"/>
              <a:cs typeface="Traditional Arabic" pitchFamily="18" charset="-78"/>
            </a:endParaRPr>
          </a:p>
          <a:p>
            <a:pPr algn="ctr" rtl="1"/>
            <a:r>
              <a:rPr lang="fr-FR" sz="2000" dirty="0" smtClean="0">
                <a:latin typeface="Traditional Arabic" pitchFamily="18" charset="-78"/>
                <a:cs typeface="Traditional Arabic" pitchFamily="18" charset="-78"/>
              </a:rPr>
              <a:t> </a:t>
            </a:r>
            <a:r>
              <a:rPr lang="ar-DZ" sz="2000" b="1" dirty="0" smtClean="0">
                <a:latin typeface="Traditional Arabic" pitchFamily="18" charset="-78"/>
                <a:cs typeface="Traditional Arabic" pitchFamily="18" charset="-78"/>
              </a:rPr>
              <a:t>الخبرة العملية</a:t>
            </a:r>
            <a:r>
              <a:rPr lang="ar-DZ" sz="2000" dirty="0" smtClean="0">
                <a:latin typeface="Traditional Arabic" pitchFamily="18" charset="-78"/>
                <a:cs typeface="Traditional Arabic" pitchFamily="18" charset="-78"/>
              </a:rPr>
              <a:t> : تمثل الخبرة العملية أحد الأبعاد الهامة لتنوع الموارد حيث اشارت العديد من البحوث الى وجود علاقة بين الخبرة والقدرة على تقبل التنوع خاصة التنوع الثقافي</a:t>
            </a:r>
            <a:endParaRPr kumimoji="0" lang="ar-DZ" sz="2400" b="0" i="0" u="none" strike="noStrike" cap="none" normalizeH="0" baseline="0" dirty="0" smtClean="0">
              <a:ln>
                <a:noFill/>
              </a:ln>
              <a:solidFill>
                <a:schemeClr val="tx1"/>
              </a:solidFill>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97010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68070" y="561860"/>
            <a:ext cx="4835236" cy="673966"/>
          </a:xfrm>
        </p:spPr>
        <p:txBody>
          <a:bodyPr>
            <a:normAutofit/>
          </a:bodyPr>
          <a:lstStyle/>
          <a:p>
            <a:pPr algn="ctr"/>
            <a:r>
              <a:rPr lang="ar-DZ" sz="3600" b="1" dirty="0" smtClean="0">
                <a:solidFill>
                  <a:srgbClr val="FF0000"/>
                </a:solidFill>
                <a:latin typeface="Traditional Arabic" pitchFamily="18" charset="-78"/>
                <a:cs typeface="Traditional Arabic" pitchFamily="18" charset="-78"/>
              </a:rPr>
              <a:t>مجموعة الابعاد التنظيمية</a:t>
            </a:r>
            <a:endParaRPr lang="fr-FR" sz="3600" b="1" dirty="0">
              <a:solidFill>
                <a:srgbClr val="FF0000"/>
              </a:solidFill>
              <a:latin typeface="Traditional Arabic" pitchFamily="18" charset="-78"/>
              <a:cs typeface="Traditional Arabic" pitchFamily="18" charset="-78"/>
            </a:endParaRPr>
          </a:p>
        </p:txBody>
      </p:sp>
      <p:sp>
        <p:nvSpPr>
          <p:cNvPr id="3" name="Oval 8"/>
          <p:cNvSpPr/>
          <p:nvPr/>
        </p:nvSpPr>
        <p:spPr>
          <a:xfrm rot="10800000">
            <a:off x="1787448" y="1129270"/>
            <a:ext cx="8758629" cy="552756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chemeClr val="accent2">
              <a:lumMod val="75000"/>
            </a:schemeClr>
          </a:solidFill>
          <a:ln w="57150" cap="flat">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en-US" kern="0" dirty="0">
              <a:solidFill>
                <a:srgbClr val="18418C"/>
              </a:solidFill>
              <a:latin typeface="Arial" pitchFamily="34"/>
            </a:endParaRPr>
          </a:p>
        </p:txBody>
      </p:sp>
      <p:sp>
        <p:nvSpPr>
          <p:cNvPr id="5" name="ZoneTexte 4"/>
          <p:cNvSpPr txBox="1"/>
          <p:nvPr/>
        </p:nvSpPr>
        <p:spPr>
          <a:xfrm>
            <a:off x="2673744" y="2191256"/>
            <a:ext cx="6823824" cy="3693319"/>
          </a:xfrm>
          <a:prstGeom prst="rect">
            <a:avLst/>
          </a:prstGeom>
          <a:noFill/>
        </p:spPr>
        <p:txBody>
          <a:bodyPr wrap="square" rtlCol="0">
            <a:spAutoFit/>
          </a:bodyPr>
          <a:lstStyle/>
          <a:p>
            <a:pPr algn="ctr" rtl="1"/>
            <a:r>
              <a:rPr lang="ar-DZ" sz="2000" b="1" i="1" u="sng" dirty="0" smtClean="0">
                <a:solidFill>
                  <a:schemeClr val="tx1">
                    <a:lumMod val="85000"/>
                    <a:lumOff val="15000"/>
                  </a:schemeClr>
                </a:solidFill>
                <a:latin typeface="Traditional Arabic" pitchFamily="18" charset="-78"/>
                <a:cs typeface="Traditional Arabic" pitchFamily="18" charset="-78"/>
              </a:rPr>
              <a:t>المستوى الوظيفي </a:t>
            </a:r>
            <a:r>
              <a:rPr lang="ar-DZ" sz="2000" b="1" dirty="0" smtClean="0">
                <a:solidFill>
                  <a:schemeClr val="tx1">
                    <a:lumMod val="85000"/>
                    <a:lumOff val="15000"/>
                  </a:schemeClr>
                </a:solidFill>
                <a:latin typeface="Traditional Arabic" pitchFamily="18" charset="-78"/>
                <a:cs typeface="Traditional Arabic" pitchFamily="18" charset="-78"/>
              </a:rPr>
              <a:t>:يخلق اختلاف المستويات الإدارية </a:t>
            </a:r>
            <a:r>
              <a:rPr lang="ar-DZ" sz="2000" b="1" dirty="0" smtClean="0">
                <a:solidFill>
                  <a:schemeClr val="tx1">
                    <a:lumMod val="85000"/>
                    <a:lumOff val="15000"/>
                  </a:schemeClr>
                </a:solidFill>
                <a:latin typeface="Traditional Arabic" pitchFamily="18" charset="-78"/>
                <a:cs typeface="Traditional Arabic" pitchFamily="18" charset="-78"/>
              </a:rPr>
              <a:t>للأفراد </a:t>
            </a:r>
            <a:r>
              <a:rPr lang="ar-DZ" sz="2000" b="1" dirty="0" smtClean="0">
                <a:solidFill>
                  <a:schemeClr val="tx1">
                    <a:lumMod val="85000"/>
                    <a:lumOff val="15000"/>
                  </a:schemeClr>
                </a:solidFill>
                <a:latin typeface="Traditional Arabic" pitchFamily="18" charset="-78"/>
                <a:cs typeface="Traditional Arabic" pitchFamily="18" charset="-78"/>
              </a:rPr>
              <a:t>بحد ذاته تنوع في الموارد البشرية ولقد اثبتت الدراسات ان هناك علاقة بين المستوى الإداري وبين كثير من القضايا السلوكية في مجال العمل مثل الرضا الوظيفي او الشعور </a:t>
            </a:r>
            <a:r>
              <a:rPr lang="ar-DZ" sz="2000" b="1" dirty="0" smtClean="0">
                <a:solidFill>
                  <a:schemeClr val="tx1">
                    <a:lumMod val="85000"/>
                    <a:lumOff val="15000"/>
                  </a:schemeClr>
                </a:solidFill>
                <a:latin typeface="Traditional Arabic" pitchFamily="18" charset="-78"/>
                <a:cs typeface="Traditional Arabic" pitchFamily="18" charset="-78"/>
              </a:rPr>
              <a:t>بالاغتراب </a:t>
            </a:r>
            <a:r>
              <a:rPr lang="ar-DZ" sz="2000" b="1" dirty="0" smtClean="0">
                <a:solidFill>
                  <a:schemeClr val="tx1">
                    <a:lumMod val="85000"/>
                    <a:lumOff val="15000"/>
                  </a:schemeClr>
                </a:solidFill>
                <a:latin typeface="Traditional Arabic" pitchFamily="18" charset="-78"/>
                <a:cs typeface="Traditional Arabic" pitchFamily="18" charset="-78"/>
              </a:rPr>
              <a:t>في مجال العمل او ضغوط العمل.</a:t>
            </a:r>
            <a:endParaRPr lang="fr-FR" sz="2000" b="1" dirty="0" smtClean="0">
              <a:solidFill>
                <a:schemeClr val="tx1">
                  <a:lumMod val="85000"/>
                  <a:lumOff val="15000"/>
                </a:schemeClr>
              </a:solidFill>
              <a:latin typeface="Traditional Arabic" pitchFamily="18" charset="-78"/>
              <a:cs typeface="Traditional Arabic" pitchFamily="18" charset="-78"/>
            </a:endParaRPr>
          </a:p>
          <a:p>
            <a:pPr algn="ctr" rtl="1"/>
            <a:r>
              <a:rPr lang="ar-DZ" sz="2000" b="1" dirty="0" smtClean="0">
                <a:solidFill>
                  <a:schemeClr val="tx1">
                    <a:lumMod val="85000"/>
                    <a:lumOff val="15000"/>
                  </a:schemeClr>
                </a:solidFill>
                <a:latin typeface="Traditional Arabic" pitchFamily="18" charset="-78"/>
                <a:cs typeface="Traditional Arabic" pitchFamily="18" charset="-78"/>
              </a:rPr>
              <a:t>_ نو</a:t>
            </a:r>
            <a:r>
              <a:rPr lang="ar-DZ" sz="2000" b="1" i="1" u="sng" dirty="0" smtClean="0">
                <a:solidFill>
                  <a:schemeClr val="tx1">
                    <a:lumMod val="85000"/>
                    <a:lumOff val="15000"/>
                  </a:schemeClr>
                </a:solidFill>
                <a:latin typeface="Traditional Arabic" pitchFamily="18" charset="-78"/>
                <a:cs typeface="Traditional Arabic" pitchFamily="18" charset="-78"/>
              </a:rPr>
              <a:t>ع ومجال العمل </a:t>
            </a:r>
            <a:r>
              <a:rPr lang="ar-DZ" sz="2000" b="1" dirty="0" smtClean="0">
                <a:solidFill>
                  <a:schemeClr val="tx1">
                    <a:lumMod val="85000"/>
                    <a:lumOff val="15000"/>
                  </a:schemeClr>
                </a:solidFill>
                <a:latin typeface="Traditional Arabic" pitchFamily="18" charset="-78"/>
                <a:cs typeface="Traditional Arabic" pitchFamily="18" charset="-78"/>
              </a:rPr>
              <a:t>: تحتاج الوظائف المختلفة إلى احتياجات ومهارات وخبرات وتخصصات وقدرات مختلفة من القائمين بها مما يتطلب تنويع الموارد البشرية لمقابلة هذه </a:t>
            </a:r>
            <a:r>
              <a:rPr lang="ar-DZ" sz="2000" b="1" dirty="0" smtClean="0">
                <a:solidFill>
                  <a:schemeClr val="tx1">
                    <a:lumMod val="85000"/>
                    <a:lumOff val="15000"/>
                  </a:schemeClr>
                </a:solidFill>
                <a:latin typeface="Traditional Arabic" pitchFamily="18" charset="-78"/>
                <a:cs typeface="Traditional Arabic" pitchFamily="18" charset="-78"/>
              </a:rPr>
              <a:t>الاحتياجات </a:t>
            </a:r>
            <a:r>
              <a:rPr lang="ar-DZ" sz="2000" b="1" dirty="0" smtClean="0">
                <a:solidFill>
                  <a:schemeClr val="tx1">
                    <a:lumMod val="85000"/>
                    <a:lumOff val="15000"/>
                  </a:schemeClr>
                </a:solidFill>
                <a:latin typeface="Traditional Arabic" pitchFamily="18" charset="-78"/>
                <a:cs typeface="Traditional Arabic" pitchFamily="18" charset="-78"/>
              </a:rPr>
              <a:t>المتعددة مما يفرض تحديا على المنظمة لتعمل مع هذه التخصصات المختلفة.</a:t>
            </a:r>
            <a:endParaRPr lang="fr-FR" sz="2000" b="1" dirty="0" smtClean="0">
              <a:solidFill>
                <a:schemeClr val="tx1">
                  <a:lumMod val="85000"/>
                  <a:lumOff val="15000"/>
                </a:schemeClr>
              </a:solidFill>
              <a:latin typeface="Traditional Arabic" pitchFamily="18" charset="-78"/>
              <a:cs typeface="Traditional Arabic" pitchFamily="18" charset="-78"/>
            </a:endParaRPr>
          </a:p>
          <a:p>
            <a:pPr algn="ctr" rtl="1"/>
            <a:r>
              <a:rPr lang="ar-DZ" sz="2000" b="1" dirty="0" smtClean="0">
                <a:solidFill>
                  <a:schemeClr val="tx1">
                    <a:lumMod val="85000"/>
                    <a:lumOff val="15000"/>
                  </a:schemeClr>
                </a:solidFill>
                <a:latin typeface="Traditional Arabic" pitchFamily="18" charset="-78"/>
                <a:cs typeface="Traditional Arabic" pitchFamily="18" charset="-78"/>
              </a:rPr>
              <a:t>_ </a:t>
            </a:r>
            <a:r>
              <a:rPr lang="ar-DZ" sz="2000" b="1" i="1" u="sng" dirty="0" smtClean="0">
                <a:solidFill>
                  <a:schemeClr val="tx1">
                    <a:lumMod val="85000"/>
                    <a:lumOff val="15000"/>
                  </a:schemeClr>
                </a:solidFill>
                <a:latin typeface="Traditional Arabic" pitchFamily="18" charset="-78"/>
                <a:cs typeface="Traditional Arabic" pitchFamily="18" charset="-78"/>
              </a:rPr>
              <a:t>مجموعات العمل: </a:t>
            </a:r>
            <a:r>
              <a:rPr lang="ar-DZ" sz="2000" b="1" dirty="0" smtClean="0">
                <a:solidFill>
                  <a:schemeClr val="tx1">
                    <a:lumMod val="85000"/>
                    <a:lumOff val="15000"/>
                  </a:schemeClr>
                </a:solidFill>
                <a:latin typeface="Traditional Arabic" pitchFamily="18" charset="-78"/>
                <a:cs typeface="Traditional Arabic" pitchFamily="18" charset="-78"/>
              </a:rPr>
              <a:t>يوجد بالعديد من المنظمات </a:t>
            </a:r>
            <a:r>
              <a:rPr lang="ar-DZ" b="1" dirty="0" smtClean="0">
                <a:solidFill>
                  <a:schemeClr val="tx1">
                    <a:lumMod val="85000"/>
                    <a:lumOff val="15000"/>
                  </a:schemeClr>
                </a:solidFill>
                <a:latin typeface="Traditional Arabic" pitchFamily="18" charset="-78"/>
                <a:cs typeface="Traditional Arabic" pitchFamily="18" charset="-78"/>
              </a:rPr>
              <a:t>مجموعات متعددة للعمل </a:t>
            </a:r>
            <a:r>
              <a:rPr lang="ar-DZ" sz="2000" b="1" dirty="0" smtClean="0">
                <a:solidFill>
                  <a:schemeClr val="tx1">
                    <a:lumMod val="85000"/>
                    <a:lumOff val="15000"/>
                  </a:schemeClr>
                </a:solidFill>
                <a:latin typeface="Traditional Arabic" pitchFamily="18" charset="-78"/>
                <a:cs typeface="Traditional Arabic" pitchFamily="18" charset="-78"/>
              </a:rPr>
              <a:t>وتنقسم هذه المجموعات إلى مجموعات رسمية واخرى غير رسمية ويشكل تنوع هذه المجموعات بعدا من أبعاد التنوع .</a:t>
            </a:r>
            <a:endParaRPr lang="fr-FR" sz="2000" b="1" dirty="0" smtClean="0">
              <a:solidFill>
                <a:schemeClr val="tx1">
                  <a:lumMod val="85000"/>
                  <a:lumOff val="15000"/>
                </a:schemeClr>
              </a:solidFill>
              <a:latin typeface="Traditional Arabic" pitchFamily="18" charset="-78"/>
              <a:cs typeface="Traditional Arabic" pitchFamily="18" charset="-78"/>
            </a:endParaRPr>
          </a:p>
          <a:p>
            <a:pPr algn="ctr" rtl="1"/>
            <a:r>
              <a:rPr lang="ar-DZ" sz="2000" b="1" dirty="0" smtClean="0">
                <a:solidFill>
                  <a:schemeClr val="tx1">
                    <a:lumMod val="85000"/>
                    <a:lumOff val="15000"/>
                  </a:schemeClr>
                </a:solidFill>
                <a:latin typeface="Traditional Arabic" pitchFamily="18" charset="-78"/>
                <a:cs typeface="Traditional Arabic" pitchFamily="18" charset="-78"/>
              </a:rPr>
              <a:t>_</a:t>
            </a:r>
            <a:r>
              <a:rPr lang="ar-DZ" sz="2000" b="1" i="1" u="sng" dirty="0" smtClean="0">
                <a:solidFill>
                  <a:schemeClr val="tx1">
                    <a:lumMod val="85000"/>
                    <a:lumOff val="15000"/>
                  </a:schemeClr>
                </a:solidFill>
                <a:latin typeface="Traditional Arabic" pitchFamily="18" charset="-78"/>
                <a:cs typeface="Traditional Arabic" pitchFamily="18" charset="-78"/>
              </a:rPr>
              <a:t> الأقدمية </a:t>
            </a:r>
            <a:r>
              <a:rPr lang="ar-DZ" sz="2000" b="1" dirty="0" smtClean="0">
                <a:solidFill>
                  <a:schemeClr val="tx1">
                    <a:lumMod val="85000"/>
                    <a:lumOff val="15000"/>
                  </a:schemeClr>
                </a:solidFill>
                <a:latin typeface="Traditional Arabic" pitchFamily="18" charset="-78"/>
                <a:cs typeface="Traditional Arabic" pitchFamily="18" charset="-78"/>
              </a:rPr>
              <a:t>: ويقصد بها الموقع الإشرافي أو الرئاسي داخل قوة العمل المتنوعة وترتبط أيضا بطبيعة العمل والمسمى الوظيفي والدرجة العلمية والخبرة العملية </a:t>
            </a:r>
            <a:r>
              <a:rPr lang="ar-DZ" sz="1100" dirty="0" smtClean="0"/>
              <a:t/>
            </a:r>
            <a:br>
              <a:rPr lang="ar-DZ" sz="1100" dirty="0" smtClean="0"/>
            </a:br>
            <a:endParaRPr lang="fr-FR" sz="1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SLIDE_COUNT" val="39"/>
  <p:tag name="MMPROD_UIDATA" val="&lt;database version=&quot;10.0&quot;&gt;&lt;object type=&quot;1&quot; unique_id=&quot;10001&quot;&gt;&lt;object type=&quot;2&quot; unique_id=&quot;10002&quot;&gt;&lt;object type=&quot;3&quot; unique_id=&quot;10004&quot;&gt;&lt;property id=&quot;20148&quot; value=&quot;5&quot;/&gt;&lt;property id=&quot;20300&quot; value=&quot;Slide 8 - &amp;quot;موضوعات المؤتمر&amp;quot;&quot;/&gt;&lt;property id=&quot;20307&quot; value=&quot;257&quot;/&gt;&lt;/object&gt;&lt;object type=&quot;3&quot; unique_id=&quot;10005&quot;&gt;&lt;property id=&quot;20148&quot; value=&quot;5&quot;/&gt;&lt;property id=&quot;20300&quot; value=&quot;Slide 9 - &amp;quot;موثوقية ومصداقية المؤشرات&amp;quot;&quot;/&gt;&lt;property id=&quot;20307&quot; value=&quot;269&quot;/&gt;&lt;/object&gt;&lt;object type=&quot;3&quot; unique_id=&quot;10006&quot;&gt;&lt;property id=&quot;20148&quot; value=&quot;5&quot;/&gt;&lt;property id=&quot;20300&quot; value=&quot;Slide 10 - &amp;quot;المؤشرات العالمية (أمثلة)&amp;quot;&quot;/&gt;&lt;property id=&quot;20307&quot; value=&quot;286&quot;/&gt;&lt;/object&gt;&lt;object type=&quot;3&quot; unique_id=&quot;10007&quot;&gt;&lt;property id=&quot;20148&quot; value=&quot;5&quot;/&gt;&lt;property id=&quot;20300&quot; value=&quot;Slide 12 - &amp;quot; استبيان الأمم المتحدة للحكومة الإلكترونية  (UN e-Government Survey) &amp;quot;&quot;/&gt;&lt;property id=&quot;20307&quot; value=&quot;258&quot;/&gt;&lt;/object&gt;&lt;object type=&quot;3&quot; unique_id=&quot;10008&quot;&gt;&lt;property id=&quot;20148&quot; value=&quot;5&quot;/&gt;&lt;property id=&quot;20300&quot; value=&quot;Slide 13&quot;/&gt;&lt;property id=&quot;20307&quot; value=&quot;259&quot;/&gt;&lt;/object&gt;&lt;object type=&quot;3&quot; unique_id=&quot;10009&quot;&gt;&lt;property id=&quot;20148&quot; value=&quot;5&quot;/&gt;&lt;property id=&quot;20300&quot; value=&quot;Slide 14 - &amp;quot;استبيان الأمم المتحدة للحكومة الإلكترونية  مؤشرات القياس&amp;quot;&quot;/&gt;&lt;property id=&quot;20307&quot; value=&quot;272&quot;/&gt;&lt;/object&gt;&lt;object type=&quot;3&quot; unique_id=&quot;10010&quot;&gt;&lt;property id=&quot;20148&quot; value=&quot;5&quot;/&gt;&lt;property id=&quot;20300&quot; value=&quot;Slide 15 - &amp;quot;استبيان الأمم المتحدة للحكومة الإلكترونية  مؤشرات القياس&amp;quot;&quot;/&gt;&lt;property id=&quot;20307&quot; value=&quot;275&quot;/&gt;&lt;/object&gt;&lt;object type=&quot;3&quot; unique_id=&quot;10011&quot;&gt;&lt;property id=&quot;20148&quot; value=&quot;5&quot;/&gt;&lt;property id=&quot;20300&quot; value=&quot;Slide 16 - &amp;quot;استبيان الأمم المتحدة للحكومة الإلكترونية  استعراض تاريخي لنتائج المملكة في الاستبيان&amp;quot;&quot;/&gt;&lt;property id=&quot;20307&quot; value=&quot;271&quot;/&gt;&lt;/object&gt;&lt;object type=&quot;3&quot; unique_id=&quot;10012&quot;&gt;&lt;property id=&quot;20148&quot; value=&quot;5&quot;/&gt;&lt;property id=&quot;20300&quot; value=&quot;Slide 17 - &amp;quot;استبيان الأمم المتحدة للحكومة الإلكترونية  نتائج الاستبيان للعام 2014&amp;quot;&quot;/&gt;&lt;property id=&quot;20307&quot; value=&quot;270&quot;/&gt;&lt;/object&gt;&lt;object type=&quot;3&quot; unique_id=&quot;10013&quot;&gt;&lt;property id=&quot;20148&quot; value=&quot;5&quot;/&gt;&lt;property id=&quot;20300&quot; value=&quot;Slide 18 - &amp;quot;نتائج مؤشرات استبيان الأمم المتحدة للعام 2014 مؤشر الخدمة الإلكترونية (Online Service Index)&amp;quot;&quot;/&gt;&lt;property id=&quot;20307&quot; value=&quot;260&quot;/&gt;&lt;/object&gt;&lt;object type=&quot;3&quot; unique_id=&quot;10014&quot;&gt;&lt;property id=&quot;20148&quot; value=&quot;5&quot;/&gt;&lt;property id=&quot;20300&quot; value=&quot;Slide 19 - &amp;quot;نتائج استبيان الأمم المتحدة للعام 2014 مؤشر الخدمة الإلكترونية (Online Service Index)&amp;quot;&quot;/&gt;&lt;property id=&quot;20307&quot; value=&quot;273&quot;/&gt;&lt;/object&gt;&lt;object type=&quot;3&quot; unique_id=&quot;10015&quot;&gt;&lt;property id=&quot;20148&quot; value=&quot;5&quot;/&gt;&lt;property id=&quot;20300&quot; value=&quot;Slide 20 - &amp;quot;نتائج استبيان الأمم المتحدة للعام 2014 مؤشر الخدمة الإلكترونية (Online Service Index)&amp;quot;&quot;/&gt;&lt;property id=&quot;20307&quot; value=&quot;264&quot;/&gt;&lt;/object&gt;&lt;object type=&quot;3&quot; unique_id=&quot;10016&quot;&gt;&lt;property id=&quot;20148&quot; value=&quot;5&quot;/&gt;&lt;property id=&quot;20300&quot; value=&quot;Slide 21&quot;/&gt;&lt;property id=&quot;20307&quot; value=&quot;261&quot;/&gt;&lt;/object&gt;&lt;object type=&quot;3&quot; unique_id=&quot;10017&quot;&gt;&lt;property id=&quot;20148&quot; value=&quot;5&quot;/&gt;&lt;property id=&quot;20300&quot; value=&quot;Slide 22 - &amp;quot;نتائج استبيان الأمم المتحدة للعام 2014 مؤشر البنية التحتية للاتصالات السلكية واللاسلكية (Telecommunication and Inf&quot;/&gt;&lt;property id=&quot;20307&quot; value=&quot;274&quot;/&gt;&lt;/object&gt;&lt;object type=&quot;3&quot; unique_id=&quot;10018&quot;&gt;&lt;property id=&quot;20148&quot; value=&quot;5&quot;/&gt;&lt;property id=&quot;20300&quot; value=&quot;Slide 23 - &amp;quot;نتائج استبيان الأمم المتحدة للعام 2014 مؤشر رأس المال البشري (Human Capital Index)&amp;quot;&quot;/&gt;&lt;property id=&quot;20307&quot; value=&quot;262&quot;/&gt;&lt;/object&gt;&lt;object type=&quot;3&quot; unique_id=&quot;10019&quot;&gt;&lt;property id=&quot;20148&quot; value=&quot;5&quot;/&gt;&lt;property id=&quot;20300&quot; value=&quot;Slide 24 - &amp;quot;نتائج استبيان الأمم المتحدة للعام 2014 مؤشر رأس المال البشري (Human Capital Index)&amp;quot;&quot;/&gt;&lt;property id=&quot;20307&quot; value=&quot;276&quot;/&gt;&lt;/object&gt;&lt;object type=&quot;3&quot; unique_id=&quot;10020&quot;&gt;&lt;property id=&quot;20148&quot; value=&quot;5&quot;/&gt;&lt;property id=&quot;20300&quot; value=&quot;Slide 25 - &amp;quot;نتائج استبيان الأمم المتحدة للعام 2014 المشاركة الإلكترونية (e-Participation)&amp;quot;&quot;/&gt;&lt;property id=&quot;20307&quot; value=&quot;265&quot;/&gt;&lt;/object&gt;&lt;object type=&quot;3&quot; unique_id=&quot;10021&quot;&gt;&lt;property id=&quot;20148&quot; value=&quot;5&quot;/&gt;&lt;property id=&quot;20300&quot; value=&quot;Slide 26 - &amp;quot;نتائج استبيان الأمم المتحدة للعام 2014 المشاركة الإلكترونية (e-Participation)&amp;quot;&quot;/&gt;&lt;property id=&quot;20307&quot; value=&quot;268&quot;/&gt;&lt;/object&gt;&lt;object type=&quot;3&quot; unique_id=&quot;10022&quot;&gt;&lt;property id=&quot;20148&quot; value=&quot;5&quot;/&gt;&lt;property id=&quot;20300&quot; value=&quot;Slide 27 - &amp;quot;نتائج استبيان الأمم المتحدة للعام 2014 البيانات المفتوحة (Open Data)&amp;quot;&quot;/&gt;&lt;property id=&quot;20307&quot; value=&quot;266&quot;/&gt;&lt;/object&gt;&lt;object type=&quot;3&quot; unique_id=&quot;10023&quot;&gt;&lt;property id=&quot;20148&quot; value=&quot;5&quot;/&gt;&lt;property id=&quot;20300&quot; value=&quot;Slide 28 - &amp;quot;نتائج استبيان الأمم المتحدة للعام 2014 البيانات المفتوحة (Open Data)&amp;quot;&quot;/&gt;&lt;property id=&quot;20307&quot; value=&quot;277&quot;/&gt;&lt;/object&gt;&lt;object type=&quot;3&quot; unique_id=&quot;10024&quot;&gt;&lt;property id=&quot;20148&quot; value=&quot;5&quot;/&gt;&lt;property id=&quot;20300&quot; value=&quot;Slide 30 - &amp;quot;التقرير العالمي لتقنية المعلومات  (The Global Information Technology Report) &amp;quot;&quot;/&gt;&lt;property id=&quot;20307&quot; value=&quot;278&quot;/&gt;&lt;/object&gt;&lt;object type=&quot;3&quot; unique_id=&quot;10025&quot;&gt;&lt;property id=&quot;20148&quot; value=&quot;5&quot;/&gt;&lt;property id=&quot;20300&quot; value=&quot;Slide 31 - &amp;quot;التقرير العالمي لتقنية المعلومات  (The Global Information Technology Report) &amp;quot;&quot;/&gt;&lt;property id=&quot;20307&quot; value=&quot;281&quot;/&gt;&lt;/object&gt;&lt;object type=&quot;3&quot; unique_id=&quot;10026&quot;&gt;&lt;property id=&quot;20148&quot; value=&quot;5&quot;/&gt;&lt;property id=&quot;20300&quot; value=&quot;Slide 32 - &amp;quot;التقرير العالمي لتقنية المعلومات  (The Global Information Technology Report) &amp;quot;&quot;/&gt;&lt;property id=&quot;20307&quot; value=&quot;280&quot;/&gt;&lt;/object&gt;&lt;object type=&quot;3&quot; unique_id=&quot;10027&quot;&gt;&lt;property id=&quot;20148&quot; value=&quot;5&quot;/&gt;&lt;property id=&quot;20300&quot; value=&quot;Slide 33 - &amp;quot;التقرير العالمي لتقنية المعلومات  (The Global Information Technology Report) &amp;quot;&quot;/&gt;&lt;property id=&quot;20307&quot; value=&quot;282&quot;/&gt;&lt;/object&gt;&lt;object type=&quot;3&quot; unique_id=&quot;10028&quot;&gt;&lt;property id=&quot;20148&quot; value=&quot;5&quot;/&gt;&lt;property id=&quot;20300&quot; value=&quot;Slide 34 - &amp;quot;التقرير العالمي لتقنية المعلومات  (The Global Information Technology Report) &amp;quot;&quot;/&gt;&lt;property id=&quot;20307&quot; value=&quot;283&quot;/&gt;&lt;/object&gt;&lt;object type=&quot;3&quot; unique_id=&quot;10029&quot;&gt;&lt;property id=&quot;20148&quot; value=&quot;5&quot;/&gt;&lt;property id=&quot;20300&quot; value=&quot;Slide 36 - &amp;quot;تقرير قياس مجتمع المعلومات  (Measuring the Information Society Report) &amp;quot;&quot;/&gt;&lt;property id=&quot;20307&quot; value=&quot;279&quot;/&gt;&lt;/object&gt;&lt;object type=&quot;3&quot; unique_id=&quot;10030&quot;&gt;&lt;property id=&quot;20148&quot; value=&quot;5&quot;/&gt;&lt;property id=&quot;20300&quot; value=&quot;Slide 37 - &amp;quot;تقرير قياس مجتمع المعلومات  (Measuring the Information Society Report) &amp;quot;&quot;/&gt;&lt;property id=&quot;20307&quot; value=&quot;284&quot;/&gt;&lt;/object&gt;&lt;object type=&quot;3&quot; unique_id=&quot;10031&quot;&gt;&lt;property id=&quot;20148&quot; value=&quot;5&quot;/&gt;&lt;property id=&quot;20300&quot; value=&quot;Slide 38 - &amp;quot;روابط مصادر العرض&amp;quot;&quot;/&gt;&lt;property id=&quot;20307&quot; value=&quot;267&quot;/&gt;&lt;/object&gt;&lt;object type=&quot;3&quot; unique_id=&quot;10901&quot;&gt;&lt;property id=&quot;20148&quot; value=&quot;5&quot;/&gt;&lt;property id=&quot;20300&quot; value=&quot;Slide 7 - &amp;quot;مؤتمر إلكتروني بعنوان&amp;quot;&quot;/&gt;&lt;property id=&quot;20307&quot; value=&quot;294&quot;/&gt;&lt;/object&gt;&lt;object type=&quot;3&quot; unique_id=&quot;12302&quot;&gt;&lt;property id=&quot;20148&quot; value=&quot;5&quot;/&gt;&lt;property id=&quot;20300&quot; value=&quot;Slide 39&quot;/&gt;&lt;property id=&quot;20307&quot; value=&quot;295&quot;/&gt;&lt;/object&gt;&lt;object type=&quot;3&quot; unique_id=&quot;12569&quot;&gt;&lt;property id=&quot;20148&quot; value=&quot;5&quot;/&gt;&lt;property id=&quot;20300&quot; value=&quot;Slide 1 - &amp;quot;معهد الإدارة العامة مركز التدريب عن بُعد&amp;quot;&quot;/&gt;&lt;property id=&quot;20307&quot; value=&quot;297&quot;/&gt;&lt;/object&gt;&lt;object type=&quot;3&quot; unique_id=&quot;13369&quot;&gt;&lt;property id=&quot;20148&quot; value=&quot;5&quot;/&gt;&lt;property id=&quot;20300&quot; value=&quot;Slide 2&quot;/&gt;&lt;property id=&quot;20307&quot; value=&quot;298&quot;/&gt;&lt;/object&gt;&lt;object type=&quot;3&quot; unique_id=&quot;13370&quot;&gt;&lt;property id=&quot;20148&quot; value=&quot;5&quot;/&gt;&lt;property id=&quot;20300&quot; value=&quot;Slide 3&quot;/&gt;&lt;property id=&quot;20307&quot; value=&quot;299&quot;/&gt;&lt;/object&gt;&lt;object type=&quot;3&quot; unique_id=&quot;13371&quot;&gt;&lt;property id=&quot;20148&quot; value=&quot;5&quot;/&gt;&lt;property id=&quot;20300&quot; value=&quot;Slide 4&quot;/&gt;&lt;property id=&quot;20307&quot; value=&quot;300&quot;/&gt;&lt;/object&gt;&lt;object type=&quot;3&quot; unique_id=&quot;13372&quot;&gt;&lt;property id=&quot;20148&quot; value=&quot;5&quot;/&gt;&lt;property id=&quot;20300&quot; value=&quot;Slide 5&quot;/&gt;&lt;property id=&quot;20307&quot; value=&quot;301&quot;/&gt;&lt;/object&gt;&lt;object type=&quot;3&quot; unique_id=&quot;13373&quot;&gt;&lt;property id=&quot;20148&quot; value=&quot;5&quot;/&gt;&lt;property id=&quot;20300&quot; value=&quot;Slide 6&quot;/&gt;&lt;property id=&quot;20307&quot; value=&quot;302&quot;/&gt;&lt;/object&gt;&lt;object type=&quot;3&quot; unique_id=&quot;14059&quot;&gt;&lt;property id=&quot;20148&quot; value=&quot;5&quot;/&gt;&lt;property id=&quot;20300&quot; value=&quot;Slide 11&quot;/&gt;&lt;property id=&quot;20307&quot; value=&quot;303&quot;/&gt;&lt;/object&gt;&lt;object type=&quot;3&quot; unique_id=&quot;14450&quot;&gt;&lt;property id=&quot;20148&quot; value=&quot;5&quot;/&gt;&lt;property id=&quot;20300&quot; value=&quot;Slide 29&quot;/&gt;&lt;property id=&quot;20307&quot; value=&quot;306&quot;/&gt;&lt;/object&gt;&lt;object type=&quot;3&quot; unique_id=&quot;14451&quot;&gt;&lt;property id=&quot;20148&quot; value=&quot;5&quot;/&gt;&lt;property id=&quot;20300&quot; value=&quot;Slide 35&quot;/&gt;&lt;property id=&quot;20307&quot; value=&quot;305&quot;/&gt;&lt;/object&gt;&lt;/object&gt;&lt;object type=&quot;8&quot; unique_id=&quot;10064&quot;&gt;&lt;/object&gt;&lt;/object&gt;&lt;/database&gt;"/>
  <p:tag name="ARTICULATE_SLIDE_THUMBNAIL_REFRESH" val="1"/>
  <p:tag name="ARTICULATE_PROJECT_OPEN" val="0"/>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4074</TotalTime>
  <Words>3318</Words>
  <Application>Microsoft Office PowerPoint</Application>
  <PresentationFormat>Grand écran</PresentationFormat>
  <Paragraphs>262</Paragraphs>
  <Slides>28</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28</vt:i4>
      </vt:variant>
    </vt:vector>
  </HeadingPairs>
  <TitlesOfParts>
    <vt:vector size="41" baseType="lpstr">
      <vt:lpstr>Arial Unicode MS</vt:lpstr>
      <vt:lpstr>Adobe Arabic</vt:lpstr>
      <vt:lpstr>Arial</vt:lpstr>
      <vt:lpstr>Calibri</vt:lpstr>
      <vt:lpstr>Calibri Light</vt:lpstr>
      <vt:lpstr>Cocon® Next Arabic</vt:lpstr>
      <vt:lpstr>Courier New</vt:lpstr>
      <vt:lpstr>inherit</vt:lpstr>
      <vt:lpstr>Times New Roman</vt:lpstr>
      <vt:lpstr>Traditional Arabic</vt:lpstr>
      <vt:lpstr>Verdana</vt:lpstr>
      <vt:lpstr>فق</vt:lpstr>
      <vt:lpstr>Office Theme</vt:lpstr>
      <vt:lpstr>الموضــــــــــــوع:</vt:lpstr>
      <vt:lpstr>خطــــــــــة البحــــــــث</vt:lpstr>
      <vt:lpstr>مقدمة</vt:lpstr>
      <vt:lpstr>Présentation PowerPoint</vt:lpstr>
      <vt:lpstr> المطلب الاول :مفهوم التنوع الثقافي   اولا: تعريف التنوع الثقافي</vt:lpstr>
      <vt:lpstr>ثانيا: اهمية التنوع الثقافي</vt:lpstr>
      <vt:lpstr> المطلب الثاني :أبعاد التنوع الثقافي</vt:lpstr>
      <vt:lpstr>Présentation PowerPoint</vt:lpstr>
      <vt:lpstr>مجموعة الابعاد التنظيمية</vt:lpstr>
      <vt:lpstr>   المطلب الثالث :مزايا و مساوئ التنوع الثقافي</vt:lpstr>
      <vt:lpstr>Présentation PowerPoint</vt:lpstr>
      <vt:lpstr> المطلب الرابع: نماذج مفسرة لتنوع الثقافي</vt:lpstr>
      <vt:lpstr>Présentation PowerPoint</vt:lpstr>
      <vt:lpstr>Présentation PowerPoint</vt:lpstr>
      <vt:lpstr>Présentation PowerPoint</vt:lpstr>
      <vt:lpstr>Présentation PowerPoint</vt:lpstr>
      <vt:lpstr> المطلب الاول: مفهوم إدارة التنوع الثقافي اولا :تعريف إدارة التنوع الثقافي </vt:lpstr>
      <vt:lpstr>  ثانيا ماهي أهمية إدارة التنوع الثقافي</vt:lpstr>
      <vt:lpstr>المطلب الثاني: وظائف إدارة التنوع الثقافي</vt:lpstr>
      <vt:lpstr>المطلب الثالث: مستويات ومراحل إدارة التنوع الثقافي</vt:lpstr>
      <vt:lpstr> المطلب الرابع :استراتيجيات إدارة التنوع  الثقافي</vt:lpstr>
      <vt:lpstr>استراتيجيات إدارة التنوع الثقاقي في المنظمات</vt:lpstr>
      <vt:lpstr>استراتيجيات إدارة التنوع في المنظمات</vt:lpstr>
      <vt:lpstr>هل هناك تحديات تواجه إدارة التنوع الثقافي؟ </vt:lpstr>
      <vt:lpstr> التحديات التي تواجه إدارة التنوع   الثقافي</vt:lpstr>
      <vt:lpstr>Présentation PowerPoint</vt:lpstr>
      <vt:lpstr>التواصل عبر الثقافات</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مرتبة المملكة عالمياً في الحكومة الإلكترونية</dc:title>
  <dc:creator>Majid S. Al Draehim</dc:creator>
  <cp:lastModifiedBy>HP</cp:lastModifiedBy>
  <cp:revision>615</cp:revision>
  <dcterms:created xsi:type="dcterms:W3CDTF">2016-01-13T04:44:28Z</dcterms:created>
  <dcterms:modified xsi:type="dcterms:W3CDTF">2022-01-01T17:44:49Z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9BF18B98-A39A-4964-82DA-CE2235B779CD</vt:lpwstr>
  </property>
  <property fmtid="{D5CDD505-2E9C-101B-9397-08002B2CF9AE}" pid="3" name="ArticulatePath">
    <vt:lpwstr>مرتبة المملكة عالمياً في الحكومة الإلكترونية</vt:lpwstr>
  </property>
</Properties>
</file>