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43" autoAdjust="0"/>
    <p:restoredTop sz="94652" autoAdjust="0"/>
  </p:normalViewPr>
  <p:slideViewPr>
    <p:cSldViewPr>
      <p:cViewPr>
        <p:scale>
          <a:sx n="49" d="100"/>
          <a:sy n="49" d="100"/>
        </p:scale>
        <p:origin x="-118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5D42B-B568-48E4-87B7-13CE097F1E10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293D9-23E6-49D4-959E-557B4561A633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4B7BB-0100-4533-90C5-7CE873253EB7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0FB2E-1626-41A5-AEF6-9FEA8AE317EC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73080-DB8E-4D35-9BC0-9326C1E2D2D6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6B895-7DA2-468D-A9F2-4FC4895B0DD9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6D2CE-7BFF-4A58-A63A-0FA650CCACB4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A688F-18F9-49F7-A454-F90074C9FA05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5353B-2AE3-49E1-8106-94CFCD0ECB7B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AC3EF-8607-46C0-92FC-CAE0CCF3DFF9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DZ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47A66-C369-4C7C-81D6-241AF81FFC4E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modificar el estilo de texto del patrón</a:t>
            </a:r>
          </a:p>
          <a:p>
            <a:pPr lvl="1"/>
            <a:r>
              <a:rPr lang="es-ES" altLang="ar-DZ" smtClean="0"/>
              <a:t>Segundo nivel</a:t>
            </a:r>
          </a:p>
          <a:p>
            <a:pPr lvl="2"/>
            <a:r>
              <a:rPr lang="es-ES" altLang="ar-DZ" smtClean="0"/>
              <a:t>Tercer nivel</a:t>
            </a:r>
          </a:p>
          <a:p>
            <a:pPr lvl="3"/>
            <a:r>
              <a:rPr lang="es-ES" altLang="ar-DZ" smtClean="0"/>
              <a:t>Cuarto nivel</a:t>
            </a:r>
          </a:p>
          <a:p>
            <a:pPr lvl="4"/>
            <a:r>
              <a:rPr lang="es-ES" altLang="ar-DZ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 altLang="ar-D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F8FCD3-AAE2-4497-AD09-F984FA679202}" type="slidenum">
              <a:rPr lang="es-ES" altLang="ar-DZ"/>
              <a:pPr>
                <a:defRPr/>
              </a:pPr>
              <a:t>‹N°›</a:t>
            </a:fld>
            <a:endParaRPr lang="es-ES" alt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900113" y="2535238"/>
            <a:ext cx="7772400" cy="1470025"/>
          </a:xfrm>
        </p:spPr>
        <p:txBody>
          <a:bodyPr/>
          <a:lstStyle/>
          <a:p>
            <a:pPr eaLnBrk="1" hangingPunct="1"/>
            <a:r>
              <a:rPr lang="ar-DZ" altLang="ar-DZ" sz="6000" b="1" dirty="0" smtClean="0">
                <a:solidFill>
                  <a:srgbClr val="FF0000"/>
                </a:solidFill>
                <a:ea typeface="Times New Roman" pitchFamily="18" charset="0"/>
                <a:cs typeface="Traditional Arabic" pitchFamily="18" charset="-78"/>
              </a:rPr>
              <a:t>محاسبة </a:t>
            </a:r>
            <a:r>
              <a:rPr lang="ar-DZ" altLang="ar-DZ" sz="6000" b="1" dirty="0" err="1" smtClean="0">
                <a:solidFill>
                  <a:srgbClr val="FF0000"/>
                </a:solidFill>
                <a:ea typeface="Times New Roman" pitchFamily="18" charset="0"/>
                <a:cs typeface="Traditional Arabic" pitchFamily="18" charset="-78"/>
              </a:rPr>
              <a:t>المخزونات</a:t>
            </a:r>
            <a:r>
              <a:rPr lang="ar-DZ" altLang="ar-DZ" sz="6000" b="1" dirty="0" smtClean="0">
                <a:solidFill>
                  <a:srgbClr val="FF0000"/>
                </a:solidFill>
                <a:ea typeface="Times New Roman" pitchFamily="18" charset="0"/>
                <a:cs typeface="Traditional Arabic" pitchFamily="18" charset="-78"/>
              </a:rPr>
              <a:t> 03</a:t>
            </a:r>
            <a:endParaRPr lang="es-ES" altLang="ar-DZ" sz="6000" dirty="0" smtClean="0">
              <a:solidFill>
                <a:srgbClr val="FF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" name="ZoneTexte 4"/>
          <p:cNvSpPr txBox="1">
            <a:spLocks noChangeArrowheads="1"/>
          </p:cNvSpPr>
          <p:nvPr/>
        </p:nvSpPr>
        <p:spPr bwMode="auto">
          <a:xfrm>
            <a:off x="5878513" y="188913"/>
            <a:ext cx="32400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DZ" altLang="ar-DZ" sz="2400" b="1"/>
              <a:t>جامعة محمد خيضر بسكرة</a:t>
            </a:r>
          </a:p>
          <a:p>
            <a:pPr algn="ctr"/>
            <a:r>
              <a:rPr lang="ar-DZ" altLang="ar-DZ" sz="2400" b="1"/>
              <a:t>كلية العلوم الاقتصادية والتجارية وعلوم التسيير</a:t>
            </a:r>
          </a:p>
          <a:p>
            <a:pPr algn="ctr"/>
            <a:r>
              <a:rPr lang="ar-DZ" altLang="ar-DZ" sz="2400" b="1"/>
              <a:t>قسم علوم التسيير</a:t>
            </a:r>
            <a:endParaRPr lang="fr-FR" altLang="ar-DZ" sz="2400" b="1"/>
          </a:p>
        </p:txBody>
      </p:sp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39750" y="217488"/>
            <a:ext cx="28082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DZ" altLang="ar-DZ" sz="2400" b="1">
                <a:solidFill>
                  <a:srgbClr val="00B050"/>
                </a:solidFill>
              </a:rPr>
              <a:t>سلسلة محاضرات مقدمة للسنة الثانية</a:t>
            </a:r>
            <a:endParaRPr lang="fr-FR" altLang="ar-DZ" sz="2400" b="1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3492500" y="5589588"/>
            <a:ext cx="280828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DZ" altLang="ar-DZ" sz="3200" b="1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/>
            <a:r>
              <a:rPr lang="ar-DZ" altLang="ar-DZ" sz="3200" b="1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sz="3200" b="1">
              <a:solidFill>
                <a:srgbClr val="00B0F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1403350" y="2249488"/>
            <a:ext cx="6913563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rtl="1">
              <a:lnSpc>
                <a:spcPct val="115000"/>
              </a:lnSpc>
              <a:buFont typeface="Symbol" pitchFamily="18" charset="2"/>
              <a:buChar char=""/>
              <a:tabLst>
                <a:tab pos="3305175" algn="l"/>
              </a:tabLst>
            </a:pPr>
            <a:r>
              <a:rPr lang="ar-DZ" altLang="ar-DZ" sz="3200" b="1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قيمة فرق الجرد = </a:t>
            </a:r>
            <a:r>
              <a:rPr lang="ar-DZ" altLang="ar-DZ" sz="32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كمية المخزون المتبقي فعلا× سعر الوحدة - كمية المخزون المتبقي محاسبيا × سعر الوحدة.</a:t>
            </a:r>
            <a:endParaRPr lang="en-US" altLang="ar-DZ" sz="2000"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marL="342900" indent="-342900" algn="just" rtl="1">
              <a:lnSpc>
                <a:spcPct val="115000"/>
              </a:lnSpc>
              <a:buFont typeface="Symbol" pitchFamily="18" charset="2"/>
              <a:buChar char=""/>
              <a:tabLst>
                <a:tab pos="3305175" algn="l"/>
              </a:tabLst>
            </a:pPr>
            <a:r>
              <a:rPr lang="ar-DZ" altLang="ar-DZ" sz="3200" b="1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قيمة فرق الجرد = (</a:t>
            </a:r>
            <a:r>
              <a:rPr lang="ar-DZ" altLang="ar-DZ" sz="32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كمية المخزون المتبقي فعلا - كمية المخزون المتبقي محاسبيا) × سعر الوحدة.</a:t>
            </a:r>
            <a:endParaRPr lang="en-US" altLang="ar-DZ" sz="200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2988" y="268288"/>
            <a:ext cx="7705725" cy="63214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3200" dirty="0">
                <a:latin typeface="Calibri"/>
                <a:ea typeface="Times New Roman"/>
                <a:cs typeface="Traditional Arabic"/>
              </a:rPr>
              <a:t>وهنا تظهر لنا حالتين لفرق الجرد تستوجب القيام بتعديلات في نهاية الفترة:</a:t>
            </a:r>
            <a:endParaRPr lang="en-US" sz="2000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3200" dirty="0">
                <a:latin typeface="Calibri"/>
                <a:ea typeface="Times New Roman"/>
                <a:cs typeface="Traditional Arabic"/>
              </a:rPr>
              <a:t>كمية المخزون المتبقي فعلا</a:t>
            </a:r>
            <a:r>
              <a:rPr lang="fr-FR" sz="3200" dirty="0">
                <a:latin typeface="Traditional Arabic"/>
                <a:ea typeface="Times New Roman"/>
                <a:cs typeface="Arial"/>
              </a:rPr>
              <a:t>&lt;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 كمية المخزون المتبقي محاسبيا. إذن قيمة المخزون المتبقي فعليا </a:t>
            </a:r>
            <a:r>
              <a:rPr lang="fr-FR" sz="3200" dirty="0">
                <a:latin typeface="Traditional Arabic"/>
                <a:ea typeface="Times New Roman"/>
                <a:cs typeface="Arial"/>
              </a:rPr>
              <a:t>&lt;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 قيمة المخزون المتبقي محاسبيا. وبالتالي قيمة فرق الجرد </a:t>
            </a:r>
            <a:r>
              <a:rPr lang="fr-FR" sz="3200" dirty="0">
                <a:latin typeface="Traditional Arabic"/>
                <a:ea typeface="Times New Roman"/>
                <a:cs typeface="Arial"/>
              </a:rPr>
              <a:t>&lt;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صفر. هنا فرق الجرد الموجب يعتبر إيرادا للمؤسسة، وبالتالي نضيف قيمة فرق الجرد لنتيجة المؤسسة لإيجاد النتيجة الصافية.</a:t>
            </a:r>
            <a:endParaRPr lang="en-US" sz="2000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3200" dirty="0">
                <a:latin typeface="Calibri"/>
                <a:ea typeface="Times New Roman"/>
                <a:cs typeface="Traditional Arabic"/>
              </a:rPr>
              <a:t>كمية المخزون المتبقي فعلا</a:t>
            </a:r>
            <a:r>
              <a:rPr lang="fr-FR" sz="3200" dirty="0">
                <a:latin typeface="Traditional Arabic"/>
                <a:ea typeface="Times New Roman"/>
                <a:cs typeface="Arial"/>
              </a:rPr>
              <a:t>&gt;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 كمية المخزون المتبقي محاسبيا. إذن قيمة المخزون المتبقي فعليا </a:t>
            </a:r>
            <a:r>
              <a:rPr lang="fr-FR" sz="3200" dirty="0">
                <a:latin typeface="Traditional Arabic"/>
                <a:ea typeface="Times New Roman"/>
                <a:cs typeface="Arial"/>
              </a:rPr>
              <a:t>&gt;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 قيمة المخزون المتبقي محاسبيا. وبالتالي قيمة فرق الجرد </a:t>
            </a:r>
            <a:r>
              <a:rPr lang="fr-FR" sz="3200" dirty="0">
                <a:latin typeface="Traditional Arabic"/>
                <a:ea typeface="Times New Roman"/>
                <a:cs typeface="Arial"/>
              </a:rPr>
              <a:t>&gt;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صفر. هنا فرق الجرد السالب يعتبر خسارة للمؤسسة، وبالتالي نطرح قيمة فرق الجرد من نتيجة المؤسسة لإيجاد النتيجة الصافية.</a:t>
            </a:r>
            <a:endParaRPr lang="en-US" sz="2000" dirty="0">
              <a:latin typeface="Calibri"/>
              <a:ea typeface="Times New Roman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1258888" y="1773238"/>
            <a:ext cx="7669212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6000" b="1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ملاحظة:</a:t>
            </a:r>
            <a:endParaRPr lang="en-US" altLang="ar-DZ" sz="440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rtl="1">
              <a:tabLst>
                <a:tab pos="3305175" algn="l"/>
              </a:tabLst>
            </a:pPr>
            <a:r>
              <a:rPr lang="ar-DZ" altLang="ar-DZ" sz="6000">
                <a:ea typeface="Times New Roman" pitchFamily="18" charset="0"/>
                <a:cs typeface="Traditional Arabic" pitchFamily="18" charset="-78"/>
              </a:rPr>
              <a:t>فرق الجرد يسعر هو كذلك وفق الطريقة المستخدمة في تقييم المخرجات.</a:t>
            </a:r>
            <a:endParaRPr lang="ar-DZ" altLang="ar-DZ" sz="6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913" y="836613"/>
            <a:ext cx="7488237" cy="476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4400" b="1" dirty="0">
                <a:latin typeface="Calibri"/>
                <a:ea typeface="Times New Roman"/>
                <a:cs typeface="Traditional Arabic"/>
              </a:rPr>
              <a:t>مثال 1: </a:t>
            </a:r>
            <a:endParaRPr lang="en-US" sz="3200" dirty="0">
              <a:latin typeface="Calibri"/>
              <a:ea typeface="Times New Roman"/>
              <a:cs typeface="Arial"/>
            </a:endParaRPr>
          </a:p>
          <a:p>
            <a:pPr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4400" dirty="0">
                <a:latin typeface="Calibri"/>
                <a:ea typeface="Times New Roman"/>
                <a:cs typeface="Traditional Arabic"/>
              </a:rPr>
              <a:t>بالرجوع إلى المثال في الطريقة الأولى، ولنعتبر أن المؤسسة قامت بعملية جرد فعلي لموجوداتها في نهاية الشهر، واتضح وجود 250 كغ.</a:t>
            </a:r>
            <a:endParaRPr lang="en-US" sz="3200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Traditional Arabic"/>
              <a:buChar char="-"/>
              <a:tabLst>
                <a:tab pos="3305175" algn="l"/>
              </a:tabLst>
              <a:defRPr/>
            </a:pPr>
            <a:r>
              <a:rPr lang="ar-DZ" sz="4400" dirty="0">
                <a:latin typeface="Calibri"/>
                <a:ea typeface="Times New Roman"/>
                <a:cs typeface="Traditional Arabic"/>
              </a:rPr>
              <a:t>احسب فرق الجرد؟</a:t>
            </a:r>
            <a:endParaRPr lang="en-US" sz="3200" dirty="0">
              <a:latin typeface="Calibri"/>
              <a:ea typeface="Times New Roman"/>
              <a:cs typeface="Times New Roman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Traditional Arabic"/>
              <a:buChar char="-"/>
              <a:tabLst>
                <a:tab pos="3305175" algn="l"/>
              </a:tabLst>
              <a:defRPr/>
            </a:pPr>
            <a:r>
              <a:rPr lang="ar-DZ" sz="4400" dirty="0">
                <a:latin typeface="Calibri"/>
                <a:ea typeface="Times New Roman"/>
                <a:cs typeface="Traditional Arabic"/>
              </a:rPr>
              <a:t>كيف تتعامل معه المؤسسة محاسبيا؟</a:t>
            </a:r>
            <a:endParaRPr lang="en-US" sz="3200" dirty="0">
              <a:latin typeface="Calibri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2988" y="1152525"/>
            <a:ext cx="7850187" cy="4057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2800" b="1" dirty="0">
                <a:latin typeface="Calibri"/>
                <a:ea typeface="Times New Roman"/>
                <a:cs typeface="Traditional Arabic"/>
              </a:rPr>
              <a:t>الحل:</a:t>
            </a:r>
            <a:endParaRPr lang="en-US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Traditional Arabic"/>
              <a:buChar char="-"/>
              <a:tabLst>
                <a:tab pos="3305175" algn="l"/>
              </a:tabLst>
              <a:defRPr/>
            </a:pPr>
            <a:r>
              <a:rPr lang="ar-DZ" sz="2800" dirty="0">
                <a:latin typeface="Calibri"/>
                <a:ea typeface="Times New Roman"/>
                <a:cs typeface="Traditional Arabic"/>
              </a:rPr>
              <a:t>في حل المثال بالطريقة الأولى (طريقة التكلفة الوسطية المرجحة) وجدنا أن المخزون المتبقي وفق دفاتر المؤسسة هو 270 كغ بتكلفة وحدوية  81.5 دج. إذن </a:t>
            </a:r>
            <a:endParaRPr lang="en-US" dirty="0">
              <a:latin typeface="Calibri"/>
              <a:ea typeface="Times New Roman"/>
              <a:cs typeface="Times New Roman"/>
            </a:endParaRPr>
          </a:p>
          <a:p>
            <a:pPr marL="228600"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2800" dirty="0">
                <a:latin typeface="Calibri"/>
                <a:ea typeface="Times New Roman"/>
                <a:cs typeface="Traditional Arabic"/>
              </a:rPr>
              <a:t>    فرق الجرد = (الكمية الفعلية لمخزون آخر المدة – الكمية المحاسبية) × سعر الوحدة</a:t>
            </a:r>
            <a:endParaRPr lang="en-US" dirty="0">
              <a:latin typeface="Calibri"/>
              <a:ea typeface="Times New Roman"/>
              <a:cs typeface="Arial"/>
            </a:endParaRPr>
          </a:p>
          <a:p>
            <a:pPr marL="228600"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2800" dirty="0">
                <a:latin typeface="Calibri"/>
                <a:ea typeface="Times New Roman"/>
                <a:cs typeface="Traditional Arabic"/>
              </a:rPr>
              <a:t>    فرق الجرد = (250 - 270) × 81.5 =  -1630 دج.</a:t>
            </a:r>
            <a:endParaRPr lang="en-US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Traditional Arabic"/>
              <a:buChar char="-"/>
              <a:tabLst>
                <a:tab pos="3305175" algn="l"/>
              </a:tabLst>
              <a:defRPr/>
            </a:pPr>
            <a:r>
              <a:rPr lang="ar-DZ" sz="2800" dirty="0">
                <a:latin typeface="Calibri"/>
                <a:ea typeface="Times New Roman"/>
                <a:cs typeface="Traditional Arabic"/>
              </a:rPr>
              <a:t>باعتبار أن قيمة فرق الجرد سالبة إذن نطرح القيمة الناتجة من نتيجة المؤسسة للحصول على النتيجة الصافية.</a:t>
            </a:r>
            <a:endParaRPr lang="en-US" dirty="0">
              <a:latin typeface="Calibri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79388" y="115888"/>
            <a:ext cx="82089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sz="2800" b="1">
                <a:ea typeface="Times New Roman" pitchFamily="18" charset="0"/>
                <a:cs typeface="Traditional Arabic" pitchFamily="18" charset="-78"/>
              </a:rPr>
              <a:t>مثال:</a:t>
            </a:r>
            <a:r>
              <a:rPr lang="ar-DZ" altLang="ar-DZ" sz="2800">
                <a:ea typeface="Times New Roman" pitchFamily="18" charset="0"/>
                <a:cs typeface="Traditional Arabic" pitchFamily="18" charset="-78"/>
              </a:rPr>
              <a:t> نطبق هذه الطريقة على المثال السابق دائما (مع إجراء تعديل بسيط على قيمة مخزون أول المدة والتي أصبحت 80 دج للكغ )</a:t>
            </a: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1258888" y="981075"/>
            <a:ext cx="6985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360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مثال:</a:t>
            </a: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كان بمخزن مؤسسة ما بتاريخ 05/01/</a:t>
            </a:r>
            <a:r>
              <a:rPr lang="fr-FR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n</a:t>
            </a:r>
            <a:r>
              <a:rPr lang="ar-DZ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 كغ من المادة الأولية </a:t>
            </a:r>
            <a:r>
              <a:rPr lang="fr-FR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x </a:t>
            </a:r>
            <a:r>
              <a:rPr lang="ar-DZ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بقيمة إجمالية 30395 دج.</a:t>
            </a:r>
            <a:endParaRPr lang="en-US" altLang="ar-DZ" sz="1600"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وكانت حركة هذه المادة الأولية خلال شهر ماي كما يلي: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05/02/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استعمال 220كغ.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في05/11/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استعمال 100 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05/16/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تم شراء 250كغ بسعر 82د/كغ.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05/19/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استعمال 160كغ.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05/24/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صرف 60كغ.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05/27/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شراء 300 كغ بسعر 83د/كغ.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05/30/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خروج 120كغ.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r" rtl="1">
              <a:tabLst>
                <a:tab pos="3305175" algn="l"/>
              </a:tabLst>
            </a:pPr>
            <a:r>
              <a:rPr lang="ar-DZ" altLang="ar-DZ" sz="2400" b="1">
                <a:cs typeface="Traditional Arabic" pitchFamily="18" charset="-78"/>
              </a:rPr>
              <a:t>المطلوب :</a:t>
            </a:r>
            <a:r>
              <a:rPr lang="ar-DZ" altLang="ar-DZ" sz="2400">
                <a:cs typeface="Traditional Arabic" pitchFamily="18" charset="-78"/>
              </a:rPr>
              <a:t> باستعمال طريقة التكلفة الوسطية المرجحة، قم بإعداد بطاقة حركة المخزون للمادة (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x</a:t>
            </a:r>
            <a:r>
              <a:rPr lang="ar-DZ" altLang="ar-DZ" sz="2400">
                <a:cs typeface="Traditional Arabic" pitchFamily="18" charset="-78"/>
              </a:rPr>
              <a:t>) لتحديد تكلفة (قيمة) الكميات المستعملة في هذه الفترة.</a:t>
            </a:r>
            <a:endParaRPr lang="ar-DZ" altLang="ar-DZ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5580063" y="373063"/>
            <a:ext cx="31511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rtl="1"/>
            <a:r>
              <a:rPr lang="ar-DZ" altLang="ar-DZ" sz="3200">
                <a:solidFill>
                  <a:srgbClr val="FF0000"/>
                </a:solidFill>
              </a:rPr>
              <a:t>4/ </a:t>
            </a:r>
            <a:r>
              <a:rPr lang="ar-DZ" altLang="ar-DZ" sz="3200" b="1">
                <a:solidFill>
                  <a:srgbClr val="FF0000"/>
                </a:solidFill>
              </a:rPr>
              <a:t>طرق نفاذ المخزون</a:t>
            </a:r>
            <a:endParaRPr lang="en-US" altLang="ar-DZ" sz="3200">
              <a:solidFill>
                <a:srgbClr val="FF0000"/>
              </a:solidFill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4586288" y="1196975"/>
            <a:ext cx="40719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2400" b="1">
                <a:solidFill>
                  <a:srgbClr val="00B05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4-1/ طريقة الوارد أولا الصادر أولا(</a:t>
            </a:r>
            <a:r>
              <a:rPr lang="fr-FR" altLang="ar-DZ" sz="2400" b="1">
                <a:solidFill>
                  <a:srgbClr val="00B05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FiFo</a:t>
            </a:r>
            <a:r>
              <a:rPr lang="ar-DZ" altLang="ar-DZ" sz="2400" b="1">
                <a:solidFill>
                  <a:srgbClr val="00B05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):</a:t>
            </a:r>
            <a:endParaRPr lang="en-US" altLang="ar-DZ" sz="1600">
              <a:solidFill>
                <a:srgbClr val="00B05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4787900" y="2205038"/>
            <a:ext cx="3592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DZ" altLang="ar-DZ" sz="2400" b="1">
                <a:ea typeface="Times New Roman" pitchFamily="18" charset="0"/>
                <a:cs typeface="Traditional Arabic" pitchFamily="18" charset="-78"/>
              </a:rPr>
              <a:t>مثال: نفس المثال الخاص بالطريقة الثالثة</a:t>
            </a:r>
            <a:endParaRPr lang="ar-DZ" altLang="ar-DZ" sz="2400"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971550" y="157163"/>
          <a:ext cx="7993063" cy="6067721"/>
        </p:xfrm>
        <a:graphic>
          <a:graphicData uri="http://schemas.openxmlformats.org/drawingml/2006/table">
            <a:tbl>
              <a:tblPr rtl="1"/>
              <a:tblGrid>
                <a:gridCol w="947738"/>
                <a:gridCol w="650875"/>
                <a:gridCol w="541337"/>
                <a:gridCol w="541338"/>
                <a:gridCol w="976311"/>
                <a:gridCol w="649288"/>
                <a:gridCol w="650875"/>
                <a:gridCol w="974726"/>
                <a:gridCol w="542926"/>
                <a:gridCol w="649287"/>
                <a:gridCol w="868362"/>
              </a:tblGrid>
              <a:tr h="13669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المدخلات </a:t>
                      </a:r>
                      <a:endParaRPr kumimoji="0" lang="en-US" altLang="ar-D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المخرجات </a:t>
                      </a:r>
                      <a:endParaRPr kumimoji="0" lang="en-US" altLang="ar-D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الرصيد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(</a:t>
                      </a:r>
                      <a:r>
                        <a:rPr kumimoji="0" lang="ar-DZ" altLang="ar-DZ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المخزون</a:t>
                      </a:r>
                      <a:r>
                        <a:rPr kumimoji="0" lang="ar-DZ" altLang="ar-D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 المتبقي)</a:t>
                      </a:r>
                      <a:endParaRPr kumimoji="0" lang="en-US" altLang="ar-D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التاريخ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البيان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Q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P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V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Q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P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V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Q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P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V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01/05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02/05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11/05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16/05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13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19/05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24/05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0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27/05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</a:t>
                      </a:r>
                      <a:endParaRPr kumimoji="0" lang="en-US" altLang="ar-D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2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30/05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</a:t>
                      </a:r>
                    </a:p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ـــــــــــــــــــــــ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ar-DZ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المجموع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fr-FR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aditional Arabic" pitchFamily="18" charset="-78"/>
                          <a:cs typeface="Times New Roman" pitchFamily="18" charset="0"/>
                        </a:rPr>
                        <a:t> 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/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05175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05175" algn="l"/>
                        </a:tabLst>
                      </a:pPr>
                      <a:r>
                        <a:rPr kumimoji="0" lang="ar-DZ" altLang="ar-D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Traditional Arabic" pitchFamily="18" charset="-78"/>
                        </a:rPr>
                        <a:t> </a:t>
                      </a:r>
                      <a:endParaRPr kumimoji="0" lang="en-US" altLang="ar-D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Traditional Arabic" pitchFamily="18" charset="-7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621" name="ZoneTexte 3"/>
          <p:cNvSpPr txBox="1">
            <a:spLocks noChangeArrowheads="1"/>
          </p:cNvSpPr>
          <p:nvPr/>
        </p:nvSpPr>
        <p:spPr bwMode="auto">
          <a:xfrm>
            <a:off x="7308850" y="1916113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مخ أولي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659563" y="1916113"/>
            <a:ext cx="7207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6084888" y="1916113"/>
            <a:ext cx="719137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5364163" y="1916113"/>
            <a:ext cx="86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30400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2268538" y="1844675"/>
            <a:ext cx="71913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835150" y="1814513"/>
            <a:ext cx="57626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971550" y="1865313"/>
            <a:ext cx="86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30400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7380288" y="2225675"/>
            <a:ext cx="7207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4643438" y="2235200"/>
            <a:ext cx="720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220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3995738" y="2225675"/>
            <a:ext cx="647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3059113" y="2225675"/>
            <a:ext cx="936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17600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2411413" y="2225675"/>
            <a:ext cx="647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160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1763713" y="2225675"/>
            <a:ext cx="720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900113" y="222567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12800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7308850" y="2595563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4643438" y="2595563"/>
            <a:ext cx="720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3995738" y="2595563"/>
            <a:ext cx="647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3059113" y="2595563"/>
            <a:ext cx="93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2555875" y="2595563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1835150" y="2565400"/>
            <a:ext cx="576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971550" y="2565400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4800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5" name="ZoneTexte 24"/>
          <p:cNvSpPr txBox="1">
            <a:spLocks noChangeArrowheads="1"/>
          </p:cNvSpPr>
          <p:nvPr/>
        </p:nvSpPr>
        <p:spPr bwMode="auto">
          <a:xfrm>
            <a:off x="7380288" y="2852738"/>
            <a:ext cx="647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شراء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6" name="ZoneTexte 25"/>
          <p:cNvSpPr txBox="1">
            <a:spLocks noChangeArrowheads="1"/>
          </p:cNvSpPr>
          <p:nvPr/>
        </p:nvSpPr>
        <p:spPr bwMode="auto">
          <a:xfrm>
            <a:off x="6804025" y="2881313"/>
            <a:ext cx="576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250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6227763" y="2881313"/>
            <a:ext cx="576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8" name="ZoneTexte 27"/>
          <p:cNvSpPr txBox="1">
            <a:spLocks noChangeArrowheads="1"/>
          </p:cNvSpPr>
          <p:nvPr/>
        </p:nvSpPr>
        <p:spPr bwMode="auto">
          <a:xfrm>
            <a:off x="5219700" y="2881313"/>
            <a:ext cx="1008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20500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9" name="ZoneTexte 28"/>
          <p:cNvSpPr txBox="1">
            <a:spLocks noChangeArrowheads="1"/>
          </p:cNvSpPr>
          <p:nvPr/>
        </p:nvSpPr>
        <p:spPr bwMode="auto">
          <a:xfrm>
            <a:off x="2411413" y="2916238"/>
            <a:ext cx="576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250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0" name="ZoneTexte 29"/>
          <p:cNvSpPr txBox="1">
            <a:spLocks noChangeArrowheads="1"/>
          </p:cNvSpPr>
          <p:nvPr/>
        </p:nvSpPr>
        <p:spPr bwMode="auto">
          <a:xfrm>
            <a:off x="1835150" y="2916238"/>
            <a:ext cx="576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1" name="ZoneTexte 30"/>
          <p:cNvSpPr txBox="1">
            <a:spLocks noChangeArrowheads="1"/>
          </p:cNvSpPr>
          <p:nvPr/>
        </p:nvSpPr>
        <p:spPr bwMode="auto">
          <a:xfrm>
            <a:off x="827088" y="2916238"/>
            <a:ext cx="1008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20500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07" name="ZoneTexte 106"/>
          <p:cNvSpPr txBox="1">
            <a:spLocks noChangeArrowheads="1"/>
          </p:cNvSpPr>
          <p:nvPr/>
        </p:nvSpPr>
        <p:spPr bwMode="auto">
          <a:xfrm>
            <a:off x="7380288" y="3306763"/>
            <a:ext cx="720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08" name="ZoneTexte 107"/>
          <p:cNvSpPr txBox="1">
            <a:spLocks noChangeArrowheads="1"/>
          </p:cNvSpPr>
          <p:nvPr/>
        </p:nvSpPr>
        <p:spPr bwMode="auto">
          <a:xfrm>
            <a:off x="4572000" y="3306763"/>
            <a:ext cx="720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160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4643438" y="3675063"/>
            <a:ext cx="576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FF0000"/>
                </a:solidFill>
              </a:rPr>
              <a:t>60</a:t>
            </a:r>
          </a:p>
          <a:p>
            <a:pPr algn="r" rtl="1"/>
            <a:r>
              <a:rPr lang="ar-DZ" altLang="ar-DZ" b="1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39" name="ZoneTexte 38"/>
          <p:cNvSpPr txBox="1">
            <a:spLocks noChangeArrowheads="1"/>
          </p:cNvSpPr>
          <p:nvPr/>
        </p:nvSpPr>
        <p:spPr bwMode="auto">
          <a:xfrm>
            <a:off x="3995738" y="3675063"/>
            <a:ext cx="576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00B050"/>
                </a:solidFill>
              </a:rPr>
              <a:t>80</a:t>
            </a:r>
          </a:p>
          <a:p>
            <a:pPr algn="r" rtl="1"/>
            <a:r>
              <a:rPr lang="ar-DZ" altLang="ar-DZ" b="1">
                <a:solidFill>
                  <a:srgbClr val="00B050"/>
                </a:solidFill>
              </a:rPr>
              <a:t>82</a:t>
            </a:r>
          </a:p>
        </p:txBody>
      </p:sp>
      <p:sp>
        <p:nvSpPr>
          <p:cNvPr id="40" name="ZoneTexte 39"/>
          <p:cNvSpPr txBox="1">
            <a:spLocks noChangeArrowheads="1"/>
          </p:cNvSpPr>
          <p:nvPr/>
        </p:nvSpPr>
        <p:spPr bwMode="auto">
          <a:xfrm>
            <a:off x="3059113" y="3675063"/>
            <a:ext cx="936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0070C0"/>
                </a:solidFill>
              </a:rPr>
              <a:t>4800</a:t>
            </a:r>
          </a:p>
          <a:p>
            <a:pPr algn="r" rtl="1"/>
            <a:r>
              <a:rPr lang="ar-DZ" altLang="ar-DZ" b="1">
                <a:solidFill>
                  <a:srgbClr val="0070C0"/>
                </a:solidFill>
              </a:rPr>
              <a:t>8200</a:t>
            </a:r>
          </a:p>
        </p:txBody>
      </p:sp>
      <p:sp>
        <p:nvSpPr>
          <p:cNvPr id="109" name="ZoneTexte 108"/>
          <p:cNvSpPr txBox="1">
            <a:spLocks noChangeArrowheads="1"/>
          </p:cNvSpPr>
          <p:nvPr/>
        </p:nvSpPr>
        <p:spPr bwMode="auto">
          <a:xfrm>
            <a:off x="2484438" y="3306763"/>
            <a:ext cx="574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DZ" altLang="ar-DZ" b="1">
                <a:solidFill>
                  <a:srgbClr val="FF0000"/>
                </a:solidFill>
              </a:rPr>
              <a:t>150</a:t>
            </a:r>
          </a:p>
        </p:txBody>
      </p:sp>
      <p:sp>
        <p:nvSpPr>
          <p:cNvPr id="110" name="ZoneTexte 109"/>
          <p:cNvSpPr txBox="1">
            <a:spLocks noChangeArrowheads="1"/>
          </p:cNvSpPr>
          <p:nvPr/>
        </p:nvSpPr>
        <p:spPr bwMode="auto">
          <a:xfrm>
            <a:off x="1835150" y="3306763"/>
            <a:ext cx="576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00B050"/>
                </a:solidFill>
              </a:rPr>
              <a:t>82</a:t>
            </a:r>
          </a:p>
        </p:txBody>
      </p:sp>
      <p:sp>
        <p:nvSpPr>
          <p:cNvPr id="111" name="ZoneTexte 110"/>
          <p:cNvSpPr txBox="1">
            <a:spLocks noChangeArrowheads="1"/>
          </p:cNvSpPr>
          <p:nvPr/>
        </p:nvSpPr>
        <p:spPr bwMode="auto">
          <a:xfrm>
            <a:off x="900113" y="3306763"/>
            <a:ext cx="9350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0070C0"/>
                </a:solidFill>
              </a:rPr>
              <a:t>12300</a:t>
            </a:r>
          </a:p>
        </p:txBody>
      </p:sp>
      <p:sp>
        <p:nvSpPr>
          <p:cNvPr id="112" name="ZoneTexte 111"/>
          <p:cNvSpPr txBox="1">
            <a:spLocks noChangeArrowheads="1"/>
          </p:cNvSpPr>
          <p:nvPr/>
        </p:nvSpPr>
        <p:spPr bwMode="auto">
          <a:xfrm>
            <a:off x="7380288" y="4292600"/>
            <a:ext cx="7207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3" name="ZoneTexte 112"/>
          <p:cNvSpPr txBox="1">
            <a:spLocks noChangeArrowheads="1"/>
          </p:cNvSpPr>
          <p:nvPr/>
        </p:nvSpPr>
        <p:spPr bwMode="auto">
          <a:xfrm>
            <a:off x="4643438" y="4352925"/>
            <a:ext cx="649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4" name="ZoneTexte 113"/>
          <p:cNvSpPr txBox="1">
            <a:spLocks noChangeArrowheads="1"/>
          </p:cNvSpPr>
          <p:nvPr/>
        </p:nvSpPr>
        <p:spPr bwMode="auto">
          <a:xfrm>
            <a:off x="4067175" y="4333875"/>
            <a:ext cx="649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5" name="ZoneTexte 114"/>
          <p:cNvSpPr txBox="1">
            <a:spLocks noChangeArrowheads="1"/>
          </p:cNvSpPr>
          <p:nvPr/>
        </p:nvSpPr>
        <p:spPr bwMode="auto">
          <a:xfrm>
            <a:off x="3132138" y="433387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4920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6" name="ZoneTexte 115"/>
          <p:cNvSpPr txBox="1">
            <a:spLocks noChangeArrowheads="1"/>
          </p:cNvSpPr>
          <p:nvPr/>
        </p:nvSpPr>
        <p:spPr bwMode="auto">
          <a:xfrm>
            <a:off x="2411413" y="4356100"/>
            <a:ext cx="576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90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7" name="ZoneTexte 116"/>
          <p:cNvSpPr txBox="1">
            <a:spLocks noChangeArrowheads="1"/>
          </p:cNvSpPr>
          <p:nvPr/>
        </p:nvSpPr>
        <p:spPr bwMode="auto">
          <a:xfrm>
            <a:off x="1692275" y="4356100"/>
            <a:ext cx="719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82</a:t>
            </a:r>
            <a:endParaRPr lang="ar-DZ" altLang="ar-DZ"/>
          </a:p>
        </p:txBody>
      </p:sp>
      <p:sp>
        <p:nvSpPr>
          <p:cNvPr id="118" name="ZoneTexte 117"/>
          <p:cNvSpPr txBox="1">
            <a:spLocks noChangeArrowheads="1"/>
          </p:cNvSpPr>
          <p:nvPr/>
        </p:nvSpPr>
        <p:spPr bwMode="auto">
          <a:xfrm>
            <a:off x="971550" y="4356100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7380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9" name="ZoneTexte 118"/>
          <p:cNvSpPr txBox="1">
            <a:spLocks noChangeArrowheads="1"/>
          </p:cNvSpPr>
          <p:nvPr/>
        </p:nvSpPr>
        <p:spPr bwMode="auto">
          <a:xfrm>
            <a:off x="7380288" y="4652963"/>
            <a:ext cx="647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شراء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0" name="ZoneTexte 119"/>
          <p:cNvSpPr txBox="1">
            <a:spLocks noChangeArrowheads="1"/>
          </p:cNvSpPr>
          <p:nvPr/>
        </p:nvSpPr>
        <p:spPr bwMode="auto">
          <a:xfrm>
            <a:off x="6804025" y="4724400"/>
            <a:ext cx="576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300</a:t>
            </a:r>
            <a:endParaRPr lang="ar-DZ" altLang="ar-DZ"/>
          </a:p>
        </p:txBody>
      </p:sp>
      <p:sp>
        <p:nvSpPr>
          <p:cNvPr id="121" name="ZoneTexte 120"/>
          <p:cNvSpPr txBox="1">
            <a:spLocks noChangeArrowheads="1"/>
          </p:cNvSpPr>
          <p:nvPr/>
        </p:nvSpPr>
        <p:spPr bwMode="auto">
          <a:xfrm>
            <a:off x="6227763" y="4724400"/>
            <a:ext cx="576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83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2" name="ZoneTexte 121"/>
          <p:cNvSpPr txBox="1">
            <a:spLocks noChangeArrowheads="1"/>
          </p:cNvSpPr>
          <p:nvPr/>
        </p:nvSpPr>
        <p:spPr bwMode="auto">
          <a:xfrm>
            <a:off x="5292725" y="4683125"/>
            <a:ext cx="93503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900</a:t>
            </a: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24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23" name="ZoneTexte 122"/>
          <p:cNvSpPr txBox="1">
            <a:spLocks noChangeArrowheads="1"/>
          </p:cNvSpPr>
          <p:nvPr/>
        </p:nvSpPr>
        <p:spPr bwMode="auto">
          <a:xfrm>
            <a:off x="2484438" y="4703763"/>
            <a:ext cx="574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300</a:t>
            </a:r>
            <a:endParaRPr lang="ar-DZ" altLang="ar-DZ"/>
          </a:p>
        </p:txBody>
      </p:sp>
      <p:sp>
        <p:nvSpPr>
          <p:cNvPr id="124" name="ZoneTexte 123"/>
          <p:cNvSpPr txBox="1">
            <a:spLocks noChangeArrowheads="1"/>
          </p:cNvSpPr>
          <p:nvPr/>
        </p:nvSpPr>
        <p:spPr bwMode="auto">
          <a:xfrm>
            <a:off x="1908175" y="4703763"/>
            <a:ext cx="576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83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5" name="ZoneTexte 124"/>
          <p:cNvSpPr txBox="1">
            <a:spLocks noChangeArrowheads="1"/>
          </p:cNvSpPr>
          <p:nvPr/>
        </p:nvSpPr>
        <p:spPr bwMode="auto">
          <a:xfrm>
            <a:off x="971550" y="4662488"/>
            <a:ext cx="9366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900</a:t>
            </a: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24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26" name="ZoneTexte 125"/>
          <p:cNvSpPr txBox="1">
            <a:spLocks noChangeArrowheads="1"/>
          </p:cNvSpPr>
          <p:nvPr/>
        </p:nvSpPr>
        <p:spPr bwMode="auto">
          <a:xfrm>
            <a:off x="7380288" y="5013325"/>
            <a:ext cx="7207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7" name="ZoneTexte 126"/>
          <p:cNvSpPr txBox="1">
            <a:spLocks noChangeArrowheads="1"/>
          </p:cNvSpPr>
          <p:nvPr/>
        </p:nvSpPr>
        <p:spPr bwMode="auto">
          <a:xfrm>
            <a:off x="4643438" y="5094288"/>
            <a:ext cx="6492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120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8" name="ZoneTexte 127"/>
          <p:cNvSpPr txBox="1">
            <a:spLocks noChangeArrowheads="1"/>
          </p:cNvSpPr>
          <p:nvPr/>
        </p:nvSpPr>
        <p:spPr bwMode="auto">
          <a:xfrm>
            <a:off x="4716463" y="5278438"/>
            <a:ext cx="576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FF0000"/>
                </a:solidFill>
              </a:rPr>
              <a:t>90</a:t>
            </a:r>
          </a:p>
          <a:p>
            <a:pPr algn="r" rtl="1"/>
            <a:r>
              <a:rPr lang="ar-DZ" altLang="ar-DZ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29" name="ZoneTexte 128"/>
          <p:cNvSpPr txBox="1">
            <a:spLocks noChangeArrowheads="1"/>
          </p:cNvSpPr>
          <p:nvPr/>
        </p:nvSpPr>
        <p:spPr bwMode="auto">
          <a:xfrm>
            <a:off x="4067175" y="5278438"/>
            <a:ext cx="5762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00B050"/>
                </a:solidFill>
              </a:rPr>
              <a:t>82</a:t>
            </a:r>
          </a:p>
          <a:p>
            <a:pPr algn="r" rtl="1"/>
            <a:r>
              <a:rPr lang="ar-DZ" altLang="ar-DZ" b="1">
                <a:solidFill>
                  <a:srgbClr val="00B050"/>
                </a:solidFill>
              </a:rPr>
              <a:t>83</a:t>
            </a:r>
          </a:p>
        </p:txBody>
      </p:sp>
      <p:sp>
        <p:nvSpPr>
          <p:cNvPr id="130" name="ZoneTexte 129"/>
          <p:cNvSpPr txBox="1">
            <a:spLocks noChangeArrowheads="1"/>
          </p:cNvSpPr>
          <p:nvPr/>
        </p:nvSpPr>
        <p:spPr bwMode="auto">
          <a:xfrm>
            <a:off x="3059113" y="5302250"/>
            <a:ext cx="9366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 b="1">
                <a:solidFill>
                  <a:srgbClr val="0070C0"/>
                </a:solidFill>
              </a:rPr>
              <a:t>7380</a:t>
            </a:r>
          </a:p>
          <a:p>
            <a:pPr algn="r" rtl="1"/>
            <a:r>
              <a:rPr lang="ar-DZ" altLang="ar-DZ" b="1">
                <a:solidFill>
                  <a:srgbClr val="0070C0"/>
                </a:solidFill>
              </a:rPr>
              <a:t>2490</a:t>
            </a:r>
          </a:p>
        </p:txBody>
      </p:sp>
      <p:sp>
        <p:nvSpPr>
          <p:cNvPr id="131" name="ZoneTexte 130"/>
          <p:cNvSpPr txBox="1">
            <a:spLocks noChangeArrowheads="1"/>
          </p:cNvSpPr>
          <p:nvPr/>
        </p:nvSpPr>
        <p:spPr bwMode="auto">
          <a:xfrm>
            <a:off x="2339975" y="5580063"/>
            <a:ext cx="647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270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2" name="ZoneTexte 131"/>
          <p:cNvSpPr txBox="1">
            <a:spLocks noChangeArrowheads="1"/>
          </p:cNvSpPr>
          <p:nvPr/>
        </p:nvSpPr>
        <p:spPr bwMode="auto">
          <a:xfrm>
            <a:off x="1692275" y="5580063"/>
            <a:ext cx="7921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83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3" name="ZoneTexte 132"/>
          <p:cNvSpPr txBox="1">
            <a:spLocks noChangeArrowheads="1"/>
          </p:cNvSpPr>
          <p:nvPr/>
        </p:nvSpPr>
        <p:spPr bwMode="auto">
          <a:xfrm>
            <a:off x="971550" y="5580063"/>
            <a:ext cx="86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22410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4" name="ZoneTexte 133"/>
          <p:cNvSpPr txBox="1">
            <a:spLocks noChangeArrowheads="1"/>
          </p:cNvSpPr>
          <p:nvPr/>
        </p:nvSpPr>
        <p:spPr bwMode="auto">
          <a:xfrm>
            <a:off x="6804025" y="5918200"/>
            <a:ext cx="576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930</a:t>
            </a:r>
            <a:endParaRPr lang="ar-DZ" altLang="ar-DZ"/>
          </a:p>
        </p:txBody>
      </p:sp>
      <p:sp>
        <p:nvSpPr>
          <p:cNvPr id="135" name="ZoneTexte 134"/>
          <p:cNvSpPr txBox="1">
            <a:spLocks noChangeArrowheads="1"/>
          </p:cNvSpPr>
          <p:nvPr/>
        </p:nvSpPr>
        <p:spPr bwMode="auto">
          <a:xfrm>
            <a:off x="5292725" y="5940425"/>
            <a:ext cx="9350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75800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6" name="ZoneTexte 135"/>
          <p:cNvSpPr txBox="1">
            <a:spLocks noChangeArrowheads="1"/>
          </p:cNvSpPr>
          <p:nvPr/>
        </p:nvSpPr>
        <p:spPr bwMode="auto">
          <a:xfrm>
            <a:off x="4643438" y="5918200"/>
            <a:ext cx="649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660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7" name="ZoneTexte 136"/>
          <p:cNvSpPr txBox="1">
            <a:spLocks noChangeArrowheads="1"/>
          </p:cNvSpPr>
          <p:nvPr/>
        </p:nvSpPr>
        <p:spPr bwMode="auto">
          <a:xfrm>
            <a:off x="2987675" y="5918200"/>
            <a:ext cx="1008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53390</a:t>
            </a:r>
            <a:endParaRPr lang="ar-DZ" altLang="ar-DZ"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107" grpId="0"/>
      <p:bldP spid="108" grpId="0"/>
      <p:bldP spid="3" grpId="0"/>
      <p:bldP spid="39" grpId="0"/>
      <p:bldP spid="40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6"/>
          <p:cNvSpPr>
            <a:spLocks noChangeArrowheads="1"/>
          </p:cNvSpPr>
          <p:nvPr/>
        </p:nvSpPr>
        <p:spPr bwMode="auto">
          <a:xfrm>
            <a:off x="1116013" y="908050"/>
            <a:ext cx="7777162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4000" b="1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عيوب الطريقة:</a:t>
            </a:r>
            <a:endParaRPr lang="en-US" altLang="ar-DZ" sz="280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40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- خروج كمية واحدة بعدة أسعار</a:t>
            </a:r>
            <a:endParaRPr lang="en-US" altLang="ar-DZ" sz="2800">
              <a:latin typeface="Calibri" pitchFamily="34" charset="0"/>
              <a:cs typeface="Times New Roman" pitchFamily="18" charset="0"/>
            </a:endParaRPr>
          </a:p>
          <a:p>
            <a:pPr algn="r" rtl="1">
              <a:tabLst>
                <a:tab pos="3305175" algn="l"/>
              </a:tabLst>
            </a:pPr>
            <a:r>
              <a:rPr lang="ar-DZ" altLang="ar-DZ" sz="4000">
                <a:cs typeface="Traditional Arabic" pitchFamily="18" charset="-78"/>
              </a:rPr>
              <a:t>- سعر التكلفة يسير عكسيا مع أسعار المواد الأولية في السوق، إذ أن المواد الأولية تسعر بتكاليف قديمة كما أن مخزون آخر المدة يسعر بأسعار حديثة (خاصة في فترات التضخم)</a:t>
            </a:r>
            <a:endParaRPr lang="ar-DZ" altLang="ar-DZ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1835150" y="1196975"/>
            <a:ext cx="6084888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tabLst>
                <a:tab pos="690563" algn="l"/>
              </a:tabLst>
            </a:pPr>
            <a:r>
              <a:rPr lang="ar-DZ" altLang="ar-DZ" sz="2400" b="1">
                <a:solidFill>
                  <a:srgbClr val="00B050"/>
                </a:solidFill>
                <a:latin typeface="Traditional Arabic" pitchFamily="18" charset="-78"/>
                <a:cs typeface="Times New Roman" pitchFamily="18" charset="0"/>
              </a:rPr>
              <a:t>4-2 / طريقة الوارد أخيرا الصادر أولا (</a:t>
            </a:r>
            <a:r>
              <a:rPr lang="fr-FR" altLang="ar-DZ" sz="2400" b="1">
                <a:solidFill>
                  <a:srgbClr val="00B050"/>
                </a:solidFill>
                <a:latin typeface="Traditional Arabic" pitchFamily="18" charset="-78"/>
                <a:cs typeface="Times New Roman" pitchFamily="18" charset="0"/>
              </a:rPr>
              <a:t>LiFO</a:t>
            </a:r>
            <a:r>
              <a:rPr lang="ar-DZ" altLang="ar-DZ" sz="2400" b="1">
                <a:solidFill>
                  <a:srgbClr val="00B050"/>
                </a:solidFill>
                <a:latin typeface="Traditional Arabic" pitchFamily="18" charset="-78"/>
                <a:cs typeface="Times New Roman" pitchFamily="18" charset="0"/>
              </a:rPr>
              <a:t>):</a:t>
            </a:r>
            <a:endParaRPr lang="en-US" altLang="ar-DZ" sz="2400" b="1">
              <a:solidFill>
                <a:srgbClr val="00B050"/>
              </a:solidFill>
              <a:latin typeface="Traditional Arabic" pitchFamily="18" charset="-78"/>
              <a:cs typeface="Times New Roman" pitchFamily="18" charset="0"/>
            </a:endParaRPr>
          </a:p>
          <a:p>
            <a:pPr algn="just" rtl="1">
              <a:lnSpc>
                <a:spcPct val="115000"/>
              </a:lnSpc>
              <a:tabLst>
                <a:tab pos="690563" algn="l"/>
              </a:tabLst>
            </a:pPr>
            <a:r>
              <a:rPr lang="ar-DZ" altLang="ar-DZ" sz="36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تخرج المخزونات وفق ترتيب عكسي من دخولها، أي الكمية الأحدث دخولا هي التي تخرج أولا، وإذا نفدت هذه الكمية ننتقل إلى الكمية التي قبلها</a:t>
            </a:r>
            <a:r>
              <a:rPr lang="ar-DZ" altLang="ar-DZ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.</a:t>
            </a:r>
            <a:endParaRPr lang="en-US" altLang="ar-DZ" sz="120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5724525" y="549275"/>
            <a:ext cx="2811463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 rtl="1">
              <a:lnSpc>
                <a:spcPct val="115000"/>
              </a:lnSpc>
              <a:tabLst>
                <a:tab pos="3305175" algn="l"/>
              </a:tabLst>
            </a:pPr>
            <a:r>
              <a:rPr lang="ar-DZ" altLang="ar-DZ" sz="3200" b="1">
                <a:solidFill>
                  <a:srgbClr val="FF0000"/>
                </a:solidFill>
              </a:rPr>
              <a:t>5/ الفرق في الجرد </a:t>
            </a:r>
            <a:endParaRPr lang="en-US" altLang="ar-DZ" sz="3200" b="1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350" y="1844675"/>
            <a:ext cx="7416800" cy="34909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3200" dirty="0">
                <a:latin typeface="Calibri"/>
                <a:ea typeface="Times New Roman"/>
                <a:cs typeface="Traditional Arabic"/>
              </a:rPr>
              <a:t>ينتج الجرد الحقيقي عن عملية الجرد التي قامت بها المؤسسة. وينتج الجرد المحاسبي عن العلاقة : </a:t>
            </a:r>
            <a:endParaRPr lang="en-US" sz="2000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3200" dirty="0">
                <a:latin typeface="Calibri"/>
                <a:ea typeface="Times New Roman"/>
                <a:cs typeface="Traditional Arabic"/>
              </a:rPr>
              <a:t>المشتريات + مخزون أول المدة = </a:t>
            </a:r>
            <a:r>
              <a:rPr lang="ar-DZ" sz="3200" dirty="0" err="1">
                <a:latin typeface="Calibri"/>
                <a:ea typeface="Times New Roman"/>
                <a:cs typeface="Traditional Arabic"/>
              </a:rPr>
              <a:t>الإستهلاكات</a:t>
            </a:r>
            <a:r>
              <a:rPr lang="ar-DZ" sz="3200" dirty="0">
                <a:latin typeface="Calibri"/>
                <a:ea typeface="Times New Roman"/>
                <a:cs typeface="Traditional Arabic"/>
              </a:rPr>
              <a:t> + مخزون آخر المدة </a:t>
            </a:r>
            <a:r>
              <a:rPr lang="ar-DZ" sz="3200" b="1" dirty="0">
                <a:latin typeface="Calibri"/>
                <a:ea typeface="Times New Roman"/>
                <a:cs typeface="Traditional Arabic"/>
              </a:rPr>
              <a:t>(إذا تعلق الأمر بالمواد الأولية)</a:t>
            </a:r>
            <a:endParaRPr lang="en-US" sz="2000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3200" dirty="0">
                <a:latin typeface="Calibri"/>
                <a:ea typeface="Times New Roman"/>
                <a:cs typeface="Traditional Arabic"/>
              </a:rPr>
              <a:t>الانتاج + مخزون أول المدة = المبيعات + مخزون آخر المدة </a:t>
            </a:r>
            <a:r>
              <a:rPr lang="ar-DZ" sz="3200" b="1" dirty="0">
                <a:latin typeface="Calibri"/>
                <a:ea typeface="Times New Roman"/>
                <a:cs typeface="Traditional Arabic"/>
              </a:rPr>
              <a:t>(إذا تعلق الأمر بالمنتوجات)</a:t>
            </a:r>
            <a:endParaRPr lang="en-US" sz="2000" dirty="0">
              <a:latin typeface="Calibri"/>
              <a:ea typeface="Times New Roman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9632" y="2020982"/>
            <a:ext cx="756084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lnSpc>
                <a:spcPct val="115000"/>
              </a:lnSpc>
              <a:spcAft>
                <a:spcPts val="0"/>
              </a:spcAft>
              <a:tabLst>
                <a:tab pos="3305175" algn="l"/>
              </a:tabLst>
              <a:defRPr/>
            </a:pPr>
            <a:r>
              <a:rPr lang="ar-DZ" sz="2800" dirty="0">
                <a:latin typeface="Calibri"/>
                <a:ea typeface="Times New Roman"/>
                <a:cs typeface="Traditional Arabic"/>
              </a:rPr>
              <a:t>وتحسب فوارق الجرد بين الجرد الحقيقي والجرد المحاسبي كما يلي:</a:t>
            </a:r>
            <a:endParaRPr lang="en-US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2800" dirty="0">
                <a:highlight>
                  <a:srgbClr val="C0C0C0"/>
                </a:highlight>
                <a:latin typeface="Calibri"/>
                <a:ea typeface="Times New Roman"/>
                <a:cs typeface="Traditional Arabic"/>
              </a:rPr>
              <a:t>كمية فرق الجرد = كمية المخزون المتبقي فعلا – كمية المخزون المتبقي محاسبيا.</a:t>
            </a:r>
            <a:endParaRPr lang="en-US" dirty="0">
              <a:latin typeface="Calibri"/>
              <a:ea typeface="Times New Roman"/>
              <a:cs typeface="Arial"/>
            </a:endParaRPr>
          </a:p>
          <a:p>
            <a:pPr marL="342900" indent="-342900" algn="just" rtl="1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2800" dirty="0">
                <a:highlight>
                  <a:srgbClr val="C0C0C0"/>
                </a:highlight>
                <a:latin typeface="Calibri"/>
                <a:ea typeface="Times New Roman"/>
                <a:cs typeface="Traditional Arabic"/>
              </a:rPr>
              <a:t>قيمة فرق الجرد = قيمة المخزون المتبقي فعليا – قيمة المخزون المتبقي محاسبيا.</a:t>
            </a:r>
            <a:r>
              <a:rPr lang="ar-DZ" sz="2800" dirty="0">
                <a:latin typeface="Calibri"/>
                <a:ea typeface="Times New Roman"/>
                <a:cs typeface="Traditional Arabic"/>
              </a:rPr>
              <a:t> حيث:</a:t>
            </a:r>
            <a:endParaRPr lang="en-US" dirty="0">
              <a:latin typeface="Calibri"/>
              <a:ea typeface="Times New Roman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042988" y="1557338"/>
            <a:ext cx="7705725" cy="292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rtl="1">
              <a:lnSpc>
                <a:spcPct val="115000"/>
              </a:lnSpc>
              <a:buFont typeface="Traditional Arabic" pitchFamily="18" charset="-78"/>
              <a:buChar char="-"/>
              <a:tabLst>
                <a:tab pos="3305175" algn="l"/>
              </a:tabLst>
            </a:pPr>
            <a:r>
              <a:rPr lang="ar-DZ" altLang="ar-DZ" sz="4000" b="1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قيمة المخزون المتبقي فعليا = </a:t>
            </a:r>
            <a:r>
              <a:rPr lang="ar-DZ" altLang="ar-DZ" sz="40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كمية المخزون المتبقي فعلا × سعر الوحدة.</a:t>
            </a:r>
            <a:endParaRPr lang="en-US" altLang="ar-DZ" sz="2800"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marL="342900" indent="-342900" algn="just" rtl="1">
              <a:lnSpc>
                <a:spcPct val="115000"/>
              </a:lnSpc>
              <a:buFont typeface="Traditional Arabic" pitchFamily="18" charset="-78"/>
              <a:buChar char="-"/>
              <a:tabLst>
                <a:tab pos="3305175" algn="l"/>
              </a:tabLst>
            </a:pPr>
            <a:r>
              <a:rPr lang="ar-DZ" altLang="ar-DZ" sz="4000" b="1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قيمة المخزون المتبقي محاسبيا = </a:t>
            </a:r>
            <a:r>
              <a:rPr lang="ar-DZ" altLang="ar-DZ" sz="40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كمية المخزون المتبقي محاسبيا × سعر الوحدة.</a:t>
            </a:r>
            <a:endParaRPr lang="en-US" altLang="ar-DZ" sz="280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15488</TotalTime>
  <Words>786</Words>
  <Application>Microsoft Office PowerPoint</Application>
  <PresentationFormat>Affichage à l'écran (4:3)</PresentationFormat>
  <Paragraphs>181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Traditional Arabic</vt:lpstr>
      <vt:lpstr>Andalus</vt:lpstr>
      <vt:lpstr>Symbol</vt:lpstr>
      <vt:lpstr>Diseño predeterminado</vt:lpstr>
      <vt:lpstr>محاسبة المخزونات 03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INFOSEIF</cp:lastModifiedBy>
  <cp:revision>220</cp:revision>
  <dcterms:created xsi:type="dcterms:W3CDTF">2010-05-23T14:28:12Z</dcterms:created>
  <dcterms:modified xsi:type="dcterms:W3CDTF">2021-10-31T17:42:05Z</dcterms:modified>
</cp:coreProperties>
</file>