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2"/>
  </p:notesMasterIdLst>
  <p:sldIdLst>
    <p:sldId id="402" r:id="rId2"/>
    <p:sldId id="393" r:id="rId3"/>
    <p:sldId id="405" r:id="rId4"/>
    <p:sldId id="394" r:id="rId5"/>
    <p:sldId id="395" r:id="rId6"/>
    <p:sldId id="406" r:id="rId7"/>
    <p:sldId id="396" r:id="rId8"/>
    <p:sldId id="397" r:id="rId9"/>
    <p:sldId id="398" r:id="rId10"/>
    <p:sldId id="387"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006600"/>
    <a:srgbClr val="00FF00"/>
    <a:srgbClr val="FF0000"/>
    <a:srgbClr val="33CCCC"/>
    <a:srgbClr val="D9D9D9"/>
    <a:srgbClr val="FF66FF"/>
    <a:srgbClr val="66FFFF"/>
    <a:srgbClr val="FF66CC"/>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34" autoAdjust="0"/>
    <p:restoredTop sz="94607" autoAdjust="0"/>
  </p:normalViewPr>
  <p:slideViewPr>
    <p:cSldViewPr>
      <p:cViewPr>
        <p:scale>
          <a:sx n="70" d="100"/>
          <a:sy n="70" d="100"/>
        </p:scale>
        <p:origin x="-1296" y="-84"/>
      </p:cViewPr>
      <p:guideLst>
        <p:guide orient="horz" pos="2160"/>
        <p:guide pos="2880"/>
      </p:guideLst>
    </p:cSldViewPr>
  </p:slideViewPr>
  <p:outlineViewPr>
    <p:cViewPr>
      <p:scale>
        <a:sx n="33" d="100"/>
        <a:sy n="33" d="100"/>
      </p:scale>
      <p:origin x="0" y="615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FCE190-351C-43CF-BB5E-C551C10E3B5D}" type="datetimeFigureOut">
              <a:rPr lang="fr-FR" smtClean="0"/>
              <a:pPr/>
              <a:t>29/04/2022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3A20C-83F6-48FC-AEEE-0E458B813F9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6B128BCD-E86F-433F-9AB1-C311BA73C95F}"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6B128BCD-E86F-433F-9AB1-C311BA73C95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DC68211-B11A-4976-A03C-F49FC3AFA862}" type="datetimeFigureOut">
              <a:rPr lang="fr-FR" smtClean="0"/>
              <a:pPr/>
              <a:t>29/04/2022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B128BCD-E86F-433F-9AB1-C311BA73C95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DC68211-B11A-4976-A03C-F49FC3AFA862}" type="datetimeFigureOut">
              <a:rPr lang="fr-FR" smtClean="0"/>
              <a:pPr/>
              <a:t>29/04/2022</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B128BCD-E86F-433F-9AB1-C311BA73C95F}"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العلوم المالية والمحاسبية</a:t>
            </a:r>
          </a:p>
          <a:p>
            <a:pPr marL="548640" indent="-411480" algn="ctr" rtl="1">
              <a:buClr>
                <a:schemeClr val="tx1">
                  <a:shade val="95000"/>
                </a:schemeClr>
              </a:buClr>
              <a:buSzPct val="65000"/>
              <a:defRPr/>
            </a:pPr>
            <a:r>
              <a:rPr lang="ar-DZ" sz="2400" b="1" i="1" dirty="0" smtClean="0">
                <a:solidFill>
                  <a:schemeClr val="bg1"/>
                </a:solidFill>
                <a:latin typeface="Times New Roman" pitchFamily="18" charset="0"/>
                <a:cs typeface="Times New Roman" pitchFamily="18" charset="0"/>
              </a:rPr>
              <a:t>فرع العلوم المالية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 2022</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smtClean="0">
                <a:solidFill>
                  <a:prstClr val="black"/>
                </a:solidFill>
                <a:latin typeface="Adobe Arabic" pitchFamily="18" charset="-78"/>
                <a:cs typeface="Adobe Arabic" pitchFamily="18" charset="-78"/>
              </a:rPr>
              <a:t>أعمال موجهة 06:</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a:t>
            </a:r>
            <a:endParaRPr lang="ar-DZ" sz="4800" b="1" dirty="0">
              <a:solidFill>
                <a:srgbClr val="006600"/>
              </a:solidFill>
              <a:latin typeface="Adobe Arabic" pitchFamily="18" charset="-78"/>
              <a:cs typeface="Adobe Arabic" pitchFamily="18" charset="-78"/>
            </a:endParaRPr>
          </a:p>
        </p:txBody>
      </p:sp>
      <p:grpSp>
        <p:nvGrpSpPr>
          <p:cNvPr id="2" name="Group 1"/>
          <p:cNvGrpSpPr>
            <a:grpSpLocks/>
          </p:cNvGrpSpPr>
          <p:nvPr/>
        </p:nvGrpSpPr>
        <p:grpSpPr bwMode="auto">
          <a:xfrm>
            <a:off x="228600" y="304800"/>
            <a:ext cx="989398" cy="1143000"/>
            <a:chOff x="4041" y="5842"/>
            <a:chExt cx="1056" cy="1375"/>
          </a:xfrm>
        </p:grpSpPr>
        <p:sp>
          <p:nvSpPr>
            <p:cNvPr id="7"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8"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9"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0"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04800"/>
            <a:ext cx="989398" cy="1143000"/>
            <a:chOff x="4041" y="5842"/>
            <a:chExt cx="1056" cy="1375"/>
          </a:xfrm>
        </p:grpSpPr>
        <p:sp>
          <p:nvSpPr>
            <p:cNvPr id="1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3"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5"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2489500" y="449946"/>
            <a:ext cx="1610786" cy="1230084"/>
            <a:chOff x="3037414" y="3113316"/>
            <a:chExt cx="1610786" cy="1230084"/>
          </a:xfrm>
          <a:solidFill>
            <a:srgbClr val="FFC000"/>
          </a:solidFill>
        </p:grpSpPr>
        <p:sp>
          <p:nvSpPr>
            <p:cNvPr id="5" name="Zone de texte 2"/>
            <p:cNvSpPr txBox="1">
              <a:spLocks noChangeArrowheads="1"/>
            </p:cNvSpPr>
            <p:nvPr/>
          </p:nvSpPr>
          <p:spPr bwMode="auto">
            <a:xfrm>
              <a:off x="3048000" y="3505201"/>
              <a:ext cx="1600200" cy="4571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el-G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CF</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t </a:t>
              </a:r>
              <a:r>
                <a:rPr lang="fr-FR" sz="2400" b="1" dirty="0" smtClean="0">
                  <a:solidFill>
                    <a:schemeClr val="bg1"/>
                  </a:solidFill>
                  <a:latin typeface="Times New Roman" pitchFamily="18" charset="0"/>
                  <a:ea typeface="Arial" pitchFamily="34" charset="0"/>
                  <a:cs typeface="Times New Roman" pitchFamily="18" charset="0"/>
                </a:rPr>
                <a:t>= I</a:t>
              </a:r>
              <a:r>
                <a:rPr lang="fr-FR" sz="2400" b="1" baseline="-25000" dirty="0" smtClean="0">
                  <a:solidFill>
                    <a:schemeClr val="bg1"/>
                  </a:solidFill>
                  <a:latin typeface="Times New Roman" pitchFamily="18" charset="0"/>
                  <a:ea typeface="Arial" pitchFamily="34" charset="0"/>
                  <a:cs typeface="Times New Roman" pitchFamily="18" charset="0"/>
                </a:rPr>
                <a:t>0</a:t>
              </a:r>
              <a:r>
                <a:rPr lang="fr-FR" sz="2400" b="1" dirty="0" smtClean="0">
                  <a:solidFill>
                    <a:schemeClr val="bg1"/>
                  </a:solidFill>
                  <a:latin typeface="Times New Roman" pitchFamily="18" charset="0"/>
                  <a:ea typeface="Arial" pitchFamily="34" charset="0"/>
                  <a:cs typeface="Times New Roman" pitchFamily="18" charset="0"/>
                </a:rPr>
                <a:t> </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Zone de texte 2"/>
            <p:cNvSpPr txBox="1">
              <a:spLocks noChangeArrowheads="1"/>
            </p:cNvSpPr>
            <p:nvPr/>
          </p:nvSpPr>
          <p:spPr bwMode="auto">
            <a:xfrm>
              <a:off x="3037414" y="3113316"/>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DR</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3066442" y="3962401"/>
              <a:ext cx="609600" cy="38099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lang="fr-FR" sz="2000" b="1" dirty="0" smtClean="0">
                  <a:solidFill>
                    <a:schemeClr val="bg1"/>
                  </a:solidFill>
                  <a:latin typeface="Times New Roman" pitchFamily="18" charset="0"/>
                  <a:ea typeface="Arial" pitchFamily="34" charset="0"/>
                  <a:cs typeface="Times New Roman" pitchFamily="18" charset="0"/>
                </a:rPr>
                <a:t>t</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 name="Rectangle 7"/>
          <p:cNvSpPr/>
          <p:nvPr/>
        </p:nvSpPr>
        <p:spPr>
          <a:xfrm>
            <a:off x="4038600" y="228600"/>
            <a:ext cx="5000087" cy="523220"/>
          </a:xfrm>
          <a:prstGeom prst="rect">
            <a:avLst/>
          </a:prstGeom>
        </p:spPr>
        <p:txBody>
          <a:bodyPr wrap="none">
            <a:spAutoFit/>
          </a:bodyPr>
          <a:lstStyle/>
          <a:p>
            <a:pPr algn="r" rtl="1"/>
            <a:r>
              <a:rPr lang="ar-DZ" sz="2800" b="1" dirty="0" smtClean="0">
                <a:solidFill>
                  <a:srgbClr val="FF0000"/>
                </a:solidFill>
                <a:latin typeface="Times New Roman" pitchFamily="18" charset="0"/>
                <a:ea typeface="Calibri" pitchFamily="34" charset="0"/>
                <a:cs typeface="Times New Roman" pitchFamily="18" charset="0"/>
              </a:rPr>
              <a:t>مراجعة معايير تقييم واختيار الاستثمارات:</a:t>
            </a:r>
            <a:endParaRPr lang="fr-FR" sz="2800" dirty="0">
              <a:solidFill>
                <a:srgbClr val="FF0000"/>
              </a:solidFill>
            </a:endParaRPr>
          </a:p>
        </p:txBody>
      </p:sp>
      <p:sp>
        <p:nvSpPr>
          <p:cNvPr id="9" name="Rectangle 8"/>
          <p:cNvSpPr/>
          <p:nvPr/>
        </p:nvSpPr>
        <p:spPr>
          <a:xfrm>
            <a:off x="5562600" y="762000"/>
            <a:ext cx="3308919" cy="461665"/>
          </a:xfrm>
          <a:prstGeom prst="rect">
            <a:avLst/>
          </a:prstGeom>
        </p:spPr>
        <p:txBody>
          <a:bodyPr wrap="none">
            <a:spAutoFit/>
          </a:bodyPr>
          <a:lstStyle/>
          <a:p>
            <a:r>
              <a:rPr lang="ar-DZ" sz="2400" b="1" dirty="0" smtClean="0">
                <a:solidFill>
                  <a:srgbClr val="FF0000"/>
                </a:solidFill>
                <a:latin typeface="Times New Roman" pitchFamily="18" charset="0"/>
                <a:ea typeface="Calibri" pitchFamily="34" charset="0"/>
                <a:cs typeface="Times New Roman" pitchFamily="18" charset="0"/>
              </a:rPr>
              <a:t>1. معيار فترة الاسترداد العادية:</a:t>
            </a:r>
            <a:endParaRPr lang="fr-FR" sz="2400" dirty="0"/>
          </a:p>
        </p:txBody>
      </p:sp>
      <p:sp>
        <p:nvSpPr>
          <p:cNvPr id="10" name="Rectangle 9"/>
          <p:cNvSpPr/>
          <p:nvPr/>
        </p:nvSpPr>
        <p:spPr>
          <a:xfrm>
            <a:off x="457200" y="1676400"/>
            <a:ext cx="8305800" cy="461665"/>
          </a:xfrm>
          <a:prstGeom prst="rect">
            <a:avLst/>
          </a:prstGeom>
        </p:spPr>
        <p:txBody>
          <a:bodyPr wrap="square">
            <a:spAutoFit/>
          </a:bodyPr>
          <a:lstStyle/>
          <a:p>
            <a:pPr algn="just" rtl="1"/>
            <a:r>
              <a:rPr lang="ar-DZ" sz="2400" b="1" dirty="0" smtClean="0">
                <a:solidFill>
                  <a:schemeClr val="bg1"/>
                </a:solidFill>
                <a:latin typeface="Times New Roman" pitchFamily="18" charset="0"/>
                <a:ea typeface="Calibri" pitchFamily="34" charset="0"/>
                <a:cs typeface="Times New Roman" pitchFamily="18" charset="0"/>
              </a:rPr>
              <a:t>نستخدم جدول تراكم التدفقات حتى نصل لسنة الاسترداد،  ثم نطبق الطريقة الثلاثية:</a:t>
            </a:r>
            <a:endParaRPr lang="fr-FR" sz="2400" dirty="0">
              <a:solidFill>
                <a:schemeClr val="bg1"/>
              </a:solidFill>
            </a:endParaRPr>
          </a:p>
        </p:txBody>
      </p:sp>
      <p:sp>
        <p:nvSpPr>
          <p:cNvPr id="11" name="Rectangle 10"/>
          <p:cNvSpPr/>
          <p:nvPr/>
        </p:nvSpPr>
        <p:spPr>
          <a:xfrm>
            <a:off x="2514600" y="2133600"/>
            <a:ext cx="1588897"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باقي الاسترداد</a:t>
            </a:r>
            <a:endParaRPr lang="fr-FR" sz="2400" dirty="0">
              <a:solidFill>
                <a:schemeClr val="bg1"/>
              </a:solidFill>
            </a:endParaRPr>
          </a:p>
        </p:txBody>
      </p:sp>
      <p:sp>
        <p:nvSpPr>
          <p:cNvPr id="12" name="Rectangle 11"/>
          <p:cNvSpPr/>
          <p:nvPr/>
        </p:nvSpPr>
        <p:spPr>
          <a:xfrm>
            <a:off x="5105400" y="2057400"/>
            <a:ext cx="338554" cy="461665"/>
          </a:xfrm>
          <a:prstGeom prst="rect">
            <a:avLst/>
          </a:prstGeom>
        </p:spPr>
        <p:txBody>
          <a:bodyPr wrap="none">
            <a:spAutoFit/>
          </a:bodyPr>
          <a:lstStyle/>
          <a:p>
            <a:r>
              <a:rPr lang="fr-FR" sz="2400" b="1" dirty="0" smtClean="0">
                <a:solidFill>
                  <a:schemeClr val="bg1"/>
                </a:solidFill>
                <a:latin typeface="Times New Roman" pitchFamily="18" charset="0"/>
                <a:ea typeface="Calibri" pitchFamily="34" charset="0"/>
                <a:cs typeface="Times New Roman" pitchFamily="18" charset="0"/>
              </a:rPr>
              <a:t>x</a:t>
            </a:r>
            <a:endParaRPr lang="fr-FR" sz="2400" dirty="0">
              <a:solidFill>
                <a:schemeClr val="bg1"/>
              </a:solidFill>
            </a:endParaRPr>
          </a:p>
        </p:txBody>
      </p:sp>
      <p:sp>
        <p:nvSpPr>
          <p:cNvPr id="13" name="Rectangle 12"/>
          <p:cNvSpPr/>
          <p:nvPr/>
        </p:nvSpPr>
        <p:spPr>
          <a:xfrm>
            <a:off x="2057400" y="2590800"/>
            <a:ext cx="2109873"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تدفق سنة الاسترداد</a:t>
            </a:r>
            <a:endParaRPr lang="fr-FR" sz="2400" dirty="0">
              <a:solidFill>
                <a:schemeClr val="bg1"/>
              </a:solidFill>
            </a:endParaRPr>
          </a:p>
        </p:txBody>
      </p:sp>
      <p:sp>
        <p:nvSpPr>
          <p:cNvPr id="14" name="Rectangle 13"/>
          <p:cNvSpPr/>
          <p:nvPr/>
        </p:nvSpPr>
        <p:spPr>
          <a:xfrm>
            <a:off x="5139660" y="2514600"/>
            <a:ext cx="1184940"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12</a:t>
            </a:r>
            <a:r>
              <a:rPr lang="fr-FR" sz="2400" b="1" dirty="0" smtClean="0">
                <a:solidFill>
                  <a:schemeClr val="bg1"/>
                </a:solidFill>
                <a:latin typeface="Times New Roman" pitchFamily="18" charset="0"/>
                <a:ea typeface="Calibri" pitchFamily="34" charset="0"/>
                <a:cs typeface="Times New Roman" pitchFamily="18" charset="0"/>
              </a:rPr>
              <a:t> mois</a:t>
            </a:r>
            <a:endParaRPr lang="fr-FR" sz="2400" dirty="0">
              <a:solidFill>
                <a:schemeClr val="bg1"/>
              </a:solidFill>
            </a:endParaRPr>
          </a:p>
        </p:txBody>
      </p:sp>
      <p:cxnSp>
        <p:nvCxnSpPr>
          <p:cNvPr id="16" name="Connecteur droit avec flèche 15"/>
          <p:cNvCxnSpPr/>
          <p:nvPr/>
        </p:nvCxnSpPr>
        <p:spPr>
          <a:xfrm>
            <a:off x="4114800" y="2362200"/>
            <a:ext cx="7620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4191000" y="2817812"/>
            <a:ext cx="7620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486400" y="2993574"/>
            <a:ext cx="3344185" cy="461665"/>
          </a:xfrm>
          <a:prstGeom prst="rect">
            <a:avLst/>
          </a:prstGeom>
        </p:spPr>
        <p:txBody>
          <a:bodyPr wrap="none">
            <a:spAutoFit/>
          </a:bodyPr>
          <a:lstStyle/>
          <a:p>
            <a:r>
              <a:rPr lang="ar-DZ" sz="2400" b="1" dirty="0" smtClean="0">
                <a:solidFill>
                  <a:srgbClr val="FF0000"/>
                </a:solidFill>
                <a:latin typeface="Times New Roman" pitchFamily="18" charset="0"/>
                <a:ea typeface="Calibri" pitchFamily="34" charset="0"/>
                <a:cs typeface="Times New Roman" pitchFamily="18" charset="0"/>
              </a:rPr>
              <a:t>2. معيار القيمة الحالية الصافية:</a:t>
            </a:r>
            <a:endParaRPr lang="fr-FR" sz="2400" dirty="0"/>
          </a:p>
        </p:txBody>
      </p:sp>
      <p:grpSp>
        <p:nvGrpSpPr>
          <p:cNvPr id="47" name="Groupe 46"/>
          <p:cNvGrpSpPr/>
          <p:nvPr/>
        </p:nvGrpSpPr>
        <p:grpSpPr>
          <a:xfrm>
            <a:off x="228600" y="3407232"/>
            <a:ext cx="7633351" cy="953065"/>
            <a:chOff x="228600" y="3407232"/>
            <a:chExt cx="7633351" cy="953065"/>
          </a:xfrm>
        </p:grpSpPr>
        <p:grpSp>
          <p:nvGrpSpPr>
            <p:cNvPr id="19" name="Groupe 18"/>
            <p:cNvGrpSpPr/>
            <p:nvPr/>
          </p:nvGrpSpPr>
          <p:grpSpPr>
            <a:xfrm>
              <a:off x="228600" y="3479902"/>
              <a:ext cx="4115374" cy="837924"/>
              <a:chOff x="608966" y="990700"/>
              <a:chExt cx="4115374" cy="837924"/>
            </a:xfrm>
          </p:grpSpPr>
          <p:grpSp>
            <p:nvGrpSpPr>
              <p:cNvPr id="20" name="Group 2"/>
              <p:cNvGrpSpPr>
                <a:grpSpLocks/>
              </p:cNvGrpSpPr>
              <p:nvPr/>
            </p:nvGrpSpPr>
            <p:grpSpPr bwMode="auto">
              <a:xfrm>
                <a:off x="608966" y="990700"/>
                <a:ext cx="4115374" cy="837924"/>
                <a:chOff x="613" y="4699"/>
                <a:chExt cx="3087" cy="648"/>
              </a:xfrm>
              <a:solidFill>
                <a:srgbClr val="FFFF00"/>
              </a:solidFill>
            </p:grpSpPr>
            <p:sp>
              <p:nvSpPr>
                <p:cNvPr id="22" name="Zone de texte 2"/>
                <p:cNvSpPr txBox="1">
                  <a:spLocks noChangeArrowheads="1"/>
                </p:cNvSpPr>
                <p:nvPr/>
              </p:nvSpPr>
              <p:spPr bwMode="auto">
                <a:xfrm>
                  <a:off x="613" y="4876"/>
                  <a:ext cx="1144" cy="3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lang="fr-FR" sz="2400" b="1" dirty="0" smtClean="0">
                      <a:solidFill>
                        <a:schemeClr val="bg1"/>
                      </a:solidFill>
                      <a:latin typeface="Times New Roman" pitchFamily="18" charset="0"/>
                      <a:ea typeface="Arial" pitchFamily="34" charset="0"/>
                      <a:cs typeface="Times New Roman" pitchFamily="18" charset="0"/>
                    </a:rPr>
                    <a:t> CF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1744" y="4699"/>
                  <a:ext cx="1270" cy="3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(1+i) </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n</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2385" y="5045"/>
                  <a:ext cx="318" cy="30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3210" y="4852"/>
                  <a:ext cx="490" cy="37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5413"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21" name="Connecteur droit 20"/>
              <p:cNvCxnSpPr/>
              <p:nvPr/>
            </p:nvCxnSpPr>
            <p:spPr>
              <a:xfrm>
                <a:off x="2133600" y="1447800"/>
                <a:ext cx="19812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6" name="Groupe 25"/>
            <p:cNvGrpSpPr/>
            <p:nvPr/>
          </p:nvGrpSpPr>
          <p:grpSpPr>
            <a:xfrm>
              <a:off x="4858801" y="3407232"/>
              <a:ext cx="3003150" cy="953065"/>
              <a:chOff x="363002" y="2556600"/>
              <a:chExt cx="3003150" cy="953065"/>
            </a:xfrm>
          </p:grpSpPr>
          <p:grpSp>
            <p:nvGrpSpPr>
              <p:cNvPr id="27" name="Groupe 29"/>
              <p:cNvGrpSpPr/>
              <p:nvPr/>
            </p:nvGrpSpPr>
            <p:grpSpPr>
              <a:xfrm>
                <a:off x="363002" y="2556600"/>
                <a:ext cx="3003150" cy="953065"/>
                <a:chOff x="363002" y="2556600"/>
                <a:chExt cx="3003150" cy="953065"/>
              </a:xfrm>
              <a:solidFill>
                <a:srgbClr val="FF99FF"/>
              </a:solidFill>
            </p:grpSpPr>
            <p:grpSp>
              <p:nvGrpSpPr>
                <p:cNvPr id="29" name="Group 7"/>
                <p:cNvGrpSpPr>
                  <a:grpSpLocks/>
                </p:cNvGrpSpPr>
                <p:nvPr/>
              </p:nvGrpSpPr>
              <p:grpSpPr bwMode="auto">
                <a:xfrm>
                  <a:off x="363002" y="2817856"/>
                  <a:ext cx="1389765" cy="456941"/>
                  <a:chOff x="5093" y="3948"/>
                  <a:chExt cx="979" cy="355"/>
                </a:xfrm>
                <a:grpFill/>
              </p:grpSpPr>
              <p:sp>
                <p:nvSpPr>
                  <p:cNvPr id="33" name="Zone de texte 2"/>
                  <p:cNvSpPr txBox="1">
                    <a:spLocks noChangeArrowheads="1"/>
                  </p:cNvSpPr>
                  <p:nvPr/>
                </p:nvSpPr>
                <p:spPr bwMode="auto">
                  <a:xfrm>
                    <a:off x="5093" y="3948"/>
                    <a:ext cx="731" cy="35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Zone de texte 2"/>
                  <p:cNvSpPr txBox="1">
                    <a:spLocks noChangeArrowheads="1"/>
                  </p:cNvSpPr>
                  <p:nvPr/>
                </p:nvSpPr>
                <p:spPr bwMode="auto">
                  <a:xfrm>
                    <a:off x="5803" y="3948"/>
                    <a:ext cx="269" cy="35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0" name="Rectangle 29"/>
                <p:cNvSpPr/>
                <p:nvPr/>
              </p:nvSpPr>
              <p:spPr>
                <a:xfrm>
                  <a:off x="1794384" y="3048000"/>
                  <a:ext cx="872617" cy="461665"/>
                </a:xfrm>
                <a:prstGeom prst="rect">
                  <a:avLst/>
                </a:prstGeom>
                <a:grpFill/>
              </p:spPr>
              <p:txBody>
                <a:bodyPr wrap="square">
                  <a:spAutoFit/>
                </a:bodyPr>
                <a:lstStyle/>
                <a:p>
                  <a:r>
                    <a:rPr lang="fr-FR" sz="2400" b="1" dirty="0" smtClean="0">
                      <a:solidFill>
                        <a:schemeClr val="bg1"/>
                      </a:solidFill>
                      <a:latin typeface="Times New Roman" pitchFamily="18" charset="0"/>
                      <a:ea typeface="Arial" pitchFamily="34" charset="0"/>
                      <a:cs typeface="Times New Roman" pitchFamily="18" charset="0"/>
                    </a:rPr>
                    <a:t>(1+i)</a:t>
                  </a:r>
                  <a:r>
                    <a:rPr lang="fr-FR" sz="2400" b="1" baseline="30000" dirty="0" smtClean="0">
                      <a:solidFill>
                        <a:schemeClr val="bg1"/>
                      </a:solidFill>
                      <a:latin typeface="Times New Roman" pitchFamily="18" charset="0"/>
                      <a:ea typeface="Arial" pitchFamily="34" charset="0"/>
                      <a:cs typeface="Times New Roman" pitchFamily="18" charset="0"/>
                    </a:rPr>
                    <a:t>t</a:t>
                  </a:r>
                  <a:r>
                    <a:rPr lang="fr-FR" sz="2400" b="1" dirty="0" smtClean="0">
                      <a:solidFill>
                        <a:schemeClr val="bg1"/>
                      </a:solidFill>
                      <a:latin typeface="Times New Roman" pitchFamily="18" charset="0"/>
                      <a:ea typeface="Arial" pitchFamily="34" charset="0"/>
                      <a:cs typeface="Times New Roman" pitchFamily="18" charset="0"/>
                    </a:rPr>
                    <a:t> </a:t>
                  </a:r>
                  <a:endParaRPr lang="fr-FR" sz="2400" dirty="0"/>
                </a:p>
              </p:txBody>
            </p:sp>
            <p:sp>
              <p:nvSpPr>
                <p:cNvPr id="31" name="Rectangle 30"/>
                <p:cNvSpPr/>
                <p:nvPr/>
              </p:nvSpPr>
              <p:spPr>
                <a:xfrm>
                  <a:off x="1864831" y="2556600"/>
                  <a:ext cx="744114" cy="461665"/>
                </a:xfrm>
                <a:prstGeom prst="rect">
                  <a:avLst/>
                </a:prstGeom>
                <a:grpFill/>
              </p:spPr>
              <p:txBody>
                <a:bodyPr wrap="square">
                  <a:spAutoFit/>
                </a:bodyPr>
                <a:lstStyle/>
                <a:p>
                  <a:pPr lvl="0"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CF</a:t>
                  </a:r>
                  <a:r>
                    <a:rPr lang="fr-FR" sz="2400" b="1" baseline="-25000" dirty="0" smtClean="0">
                      <a:solidFill>
                        <a:schemeClr val="bg1"/>
                      </a:solidFill>
                      <a:latin typeface="Times New Roman" pitchFamily="18" charset="0"/>
                      <a:ea typeface="Arial" pitchFamily="34" charset="0"/>
                      <a:cs typeface="Times New Roman" pitchFamily="18" charset="0"/>
                    </a:rPr>
                    <a:t>t</a:t>
                  </a:r>
                  <a:endParaRPr lang="fr-FR" sz="2400" dirty="0" smtClean="0">
                    <a:solidFill>
                      <a:schemeClr val="bg1"/>
                    </a:solidFill>
                    <a:latin typeface="Times New Roman" pitchFamily="18" charset="0"/>
                    <a:cs typeface="Times New Roman" pitchFamily="18" charset="0"/>
                  </a:endParaRPr>
                </a:p>
              </p:txBody>
            </p:sp>
            <p:sp>
              <p:nvSpPr>
                <p:cNvPr id="32" name="Rectangle 31"/>
                <p:cNvSpPr/>
                <p:nvPr/>
              </p:nvSpPr>
              <p:spPr>
                <a:xfrm>
                  <a:off x="2724630" y="2772228"/>
                  <a:ext cx="641522" cy="461665"/>
                </a:xfrm>
                <a:prstGeom prst="rect">
                  <a:avLst/>
                </a:prstGeom>
                <a:grpFill/>
              </p:spPr>
              <p:txBody>
                <a:bodyPr wrap="none">
                  <a:spAutoFit/>
                </a:bodyPr>
                <a:lstStyle/>
                <a:p>
                  <a:r>
                    <a:rPr lang="ar-DZ" sz="2400" b="1" baseline="-25000" dirty="0" smtClean="0">
                      <a:solidFill>
                        <a:schemeClr val="bg1"/>
                      </a:solidFill>
                      <a:latin typeface="Times New Roman" pitchFamily="18" charset="0"/>
                      <a:ea typeface="Arial" pitchFamily="34" charset="0"/>
                      <a:cs typeface="Times New Roman" pitchFamily="18" charset="0"/>
                    </a:rPr>
                    <a:t> </a:t>
                  </a:r>
                  <a:r>
                    <a:rPr lang="ar-SA" sz="2400" b="1" dirty="0" smtClean="0">
                      <a:solidFill>
                        <a:schemeClr val="bg1"/>
                      </a:solidFill>
                      <a:latin typeface="Times New Roman" pitchFamily="18" charset="0"/>
                      <a:ea typeface="Arial" pitchFamily="34" charset="0"/>
                      <a:cs typeface="Times New Roman" pitchFamily="18" charset="0"/>
                    </a:rPr>
                    <a:t>ـــ</a:t>
                  </a:r>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a:t>
                  </a:r>
                  <a:endParaRPr lang="fr-FR" sz="2400" dirty="0"/>
                </a:p>
              </p:txBody>
            </p:sp>
          </p:grpSp>
          <p:cxnSp>
            <p:nvCxnSpPr>
              <p:cNvPr id="28" name="Connecteur droit 27"/>
              <p:cNvCxnSpPr/>
              <p:nvPr/>
            </p:nvCxnSpPr>
            <p:spPr>
              <a:xfrm flipV="1">
                <a:off x="1799772" y="3046458"/>
                <a:ext cx="834571" cy="154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sp>
        <p:nvSpPr>
          <p:cNvPr id="38" name="Rectangle 37"/>
          <p:cNvSpPr/>
          <p:nvPr/>
        </p:nvSpPr>
        <p:spPr>
          <a:xfrm>
            <a:off x="6400800" y="4419600"/>
            <a:ext cx="2491388" cy="461665"/>
          </a:xfrm>
          <a:prstGeom prst="rect">
            <a:avLst/>
          </a:prstGeom>
        </p:spPr>
        <p:txBody>
          <a:bodyPr wrap="none">
            <a:spAutoFit/>
          </a:bodyPr>
          <a:lstStyle/>
          <a:p>
            <a:pPr algn="r" rtl="1"/>
            <a:r>
              <a:rPr lang="ar-DZ" sz="2400" b="1" dirty="0" smtClean="0">
                <a:solidFill>
                  <a:srgbClr val="FF0000"/>
                </a:solidFill>
                <a:latin typeface="Times New Roman" pitchFamily="18" charset="0"/>
                <a:ea typeface="Calibri" pitchFamily="34" charset="0"/>
                <a:cs typeface="Times New Roman" pitchFamily="18" charset="0"/>
              </a:rPr>
              <a:t>3. معيار مؤشر الربحية</a:t>
            </a:r>
            <a:endParaRPr lang="fr-FR" sz="2400" dirty="0"/>
          </a:p>
        </p:txBody>
      </p:sp>
      <p:grpSp>
        <p:nvGrpSpPr>
          <p:cNvPr id="40" name="Group 23"/>
          <p:cNvGrpSpPr>
            <a:grpSpLocks/>
          </p:cNvGrpSpPr>
          <p:nvPr/>
        </p:nvGrpSpPr>
        <p:grpSpPr bwMode="auto">
          <a:xfrm>
            <a:off x="3962400" y="4586520"/>
            <a:ext cx="2286744" cy="914399"/>
            <a:chOff x="7059" y="12677"/>
            <a:chExt cx="2135" cy="958"/>
          </a:xfrm>
          <a:solidFill>
            <a:srgbClr val="00FF00"/>
          </a:solidFill>
        </p:grpSpPr>
        <p:sp>
          <p:nvSpPr>
            <p:cNvPr id="42" name="Zone de texte 2"/>
            <p:cNvSpPr txBox="1">
              <a:spLocks noChangeArrowheads="1"/>
            </p:cNvSpPr>
            <p:nvPr/>
          </p:nvSpPr>
          <p:spPr bwMode="auto">
            <a:xfrm>
              <a:off x="7059" y="12905"/>
              <a:ext cx="709"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IP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3" name="Zone de texte 2"/>
            <p:cNvSpPr txBox="1">
              <a:spLocks noChangeArrowheads="1"/>
            </p:cNvSpPr>
            <p:nvPr/>
          </p:nvSpPr>
          <p:spPr bwMode="auto">
            <a:xfrm>
              <a:off x="7791" y="12677"/>
              <a:ext cx="864"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4" name="Zone de texte 2"/>
            <p:cNvSpPr txBox="1">
              <a:spLocks noChangeArrowheads="1"/>
            </p:cNvSpPr>
            <p:nvPr/>
          </p:nvSpPr>
          <p:spPr bwMode="auto">
            <a:xfrm>
              <a:off x="7812" y="13145"/>
              <a:ext cx="854" cy="49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46" name="Zone de texte 2"/>
            <p:cNvSpPr txBox="1">
              <a:spLocks noChangeArrowheads="1"/>
            </p:cNvSpPr>
            <p:nvPr/>
          </p:nvSpPr>
          <p:spPr bwMode="auto">
            <a:xfrm>
              <a:off x="8682" y="12905"/>
              <a:ext cx="5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8" name="Rectangle 47"/>
          <p:cNvSpPr/>
          <p:nvPr/>
        </p:nvSpPr>
        <p:spPr>
          <a:xfrm>
            <a:off x="5742721" y="5638800"/>
            <a:ext cx="3073277" cy="461665"/>
          </a:xfrm>
          <a:prstGeom prst="rect">
            <a:avLst/>
          </a:prstGeom>
        </p:spPr>
        <p:txBody>
          <a:bodyPr wrap="none">
            <a:spAutoFit/>
          </a:bodyPr>
          <a:lstStyle/>
          <a:p>
            <a:pPr algn="r" rtl="1"/>
            <a:r>
              <a:rPr lang="ar-DZ" sz="2400" b="1" dirty="0" smtClean="0">
                <a:solidFill>
                  <a:srgbClr val="FF0000"/>
                </a:solidFill>
                <a:latin typeface="Times New Roman" pitchFamily="18" charset="0"/>
                <a:ea typeface="Calibri" pitchFamily="34" charset="0"/>
                <a:cs typeface="Times New Roman" pitchFamily="18" charset="0"/>
              </a:rPr>
              <a:t>3. معيار معدل العائد الداخلي:</a:t>
            </a:r>
            <a:endParaRPr lang="fr-FR" sz="2400" dirty="0"/>
          </a:p>
        </p:txBody>
      </p:sp>
      <p:grpSp>
        <p:nvGrpSpPr>
          <p:cNvPr id="49" name="Groupe 48"/>
          <p:cNvGrpSpPr/>
          <p:nvPr/>
        </p:nvGrpSpPr>
        <p:grpSpPr>
          <a:xfrm>
            <a:off x="1096512" y="5714654"/>
            <a:ext cx="3301320" cy="1067148"/>
            <a:chOff x="867912" y="4647582"/>
            <a:chExt cx="3301320" cy="1067148"/>
          </a:xfrm>
        </p:grpSpPr>
        <p:grpSp>
          <p:nvGrpSpPr>
            <p:cNvPr id="50" name="Group 9"/>
            <p:cNvGrpSpPr>
              <a:grpSpLocks/>
            </p:cNvGrpSpPr>
            <p:nvPr/>
          </p:nvGrpSpPr>
          <p:grpSpPr bwMode="auto">
            <a:xfrm>
              <a:off x="867912" y="4647582"/>
              <a:ext cx="3171298" cy="1067148"/>
              <a:chOff x="837" y="8918"/>
              <a:chExt cx="1881" cy="720"/>
            </a:xfrm>
            <a:solidFill>
              <a:srgbClr val="FFFF00"/>
            </a:solidFill>
          </p:grpSpPr>
          <p:sp>
            <p:nvSpPr>
              <p:cNvPr id="52" name="Zone de texte 2"/>
              <p:cNvSpPr txBox="1">
                <a:spLocks noChangeArrowheads="1"/>
              </p:cNvSpPr>
              <p:nvPr/>
            </p:nvSpPr>
            <p:spPr bwMode="auto">
              <a:xfrm>
                <a:off x="837" y="9133"/>
                <a:ext cx="814" cy="34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 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3" name="Zone de texte 2"/>
              <p:cNvSpPr txBox="1">
                <a:spLocks noChangeArrowheads="1"/>
              </p:cNvSpPr>
              <p:nvPr/>
            </p:nvSpPr>
            <p:spPr bwMode="auto">
              <a:xfrm>
                <a:off x="1678" y="8918"/>
                <a:ext cx="1040" cy="36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4" name="Zone de texte 2"/>
              <p:cNvSpPr txBox="1">
                <a:spLocks noChangeArrowheads="1"/>
              </p:cNvSpPr>
              <p:nvPr/>
            </p:nvSpPr>
            <p:spPr bwMode="auto">
              <a:xfrm>
                <a:off x="1672" y="9261"/>
                <a:ext cx="1046" cy="377"/>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51" name="Connecteur droit 50"/>
            <p:cNvCxnSpPr/>
            <p:nvPr/>
          </p:nvCxnSpPr>
          <p:spPr>
            <a:xfrm>
              <a:off x="2111832" y="5181600"/>
              <a:ext cx="2057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352800" y="519529"/>
            <a:ext cx="5410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تمرين(1): حالة عدة قيم لـ </a:t>
            </a:r>
            <a:r>
              <a:rPr kumimoji="0" lang="en-US" sz="3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TIR</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1454527"/>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يرغب مدير مؤسسة المشاركة في معرض دولي، يتطلب ذلك استثمار مبلغ 1000 في السنة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 =0</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لإنجاز الموقع، يتوقع أن تحقق المشاركة في المعرض تدفق نقدي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2400</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في نهاية السنة الأولى، وفي نهاية السنة الثانية يتوقع </a:t>
            </a:r>
            <a:r>
              <a:rPr kumimoji="0" lang="ar-DZ" sz="32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انفاق</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1430</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للإخلاء وإعادة الموقع لحالته.</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المطلوب:</a:t>
            </a:r>
          </a:p>
          <a:p>
            <a:pPr marL="514350" marR="0" lvl="0" indent="-514350" algn="justLow" defTabSz="914400" rtl="1" eaLnBrk="0" fontAlgn="base" latinLnBrk="0" hangingPunct="0">
              <a:lnSpc>
                <a:spcPct val="100000"/>
              </a:lnSpc>
              <a:spcBef>
                <a:spcPct val="0"/>
              </a:spcBef>
              <a:spcAft>
                <a:spcPct val="0"/>
              </a:spcAft>
              <a:buClrTx/>
              <a:buSzTx/>
              <a:buFontTx/>
              <a:buAutoNum type="arabicPeriod"/>
              <a:tabLst/>
            </a:pP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أرسم منحنى تغيرات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بدلالة معدل الخصم </a:t>
            </a:r>
            <a:r>
              <a:rPr kumimoji="0" lang="en-US"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p>
          <a:p>
            <a:pPr marR="0" lvl="0" algn="justLow" defTabSz="914400" rtl="1" eaLnBrk="0" fontAlgn="base" latinLnBrk="0" hangingPunct="0">
              <a:lnSpc>
                <a:spcPct val="100000"/>
              </a:lnSpc>
              <a:spcBef>
                <a:spcPct val="0"/>
              </a:spcBef>
              <a:spcAft>
                <a:spcPct val="0"/>
              </a:spcAft>
              <a:buClrTx/>
              <a:buSzTx/>
              <a:tabLst/>
            </a:pP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2. أحسب معدل العائد الداخلي لهذا الاستثمار.  </a:t>
            </a:r>
          </a:p>
          <a:p>
            <a:pPr marR="0" lvl="0" algn="justLow" defTabSz="914400" rtl="1" eaLnBrk="0" fontAlgn="base" latinLnBrk="0" hangingPunct="0">
              <a:lnSpc>
                <a:spcPct val="100000"/>
              </a:lnSpc>
              <a:spcBef>
                <a:spcPct val="0"/>
              </a:spcBef>
              <a:spcAft>
                <a:spcPct val="0"/>
              </a:spcAft>
              <a:buClrTx/>
              <a:buSzTx/>
              <a:tabLst/>
            </a:pPr>
            <a:r>
              <a:rPr lang="ar-DZ" sz="3200" b="1" dirty="0" smtClean="0">
                <a:solidFill>
                  <a:schemeClr val="bg1"/>
                </a:solidFill>
                <a:latin typeface="Times New Roman" pitchFamily="18" charset="0"/>
                <a:ea typeface="Times New Roman" pitchFamily="18" charset="0"/>
                <a:cs typeface="Times New Roman" pitchFamily="18" charset="0"/>
              </a:rPr>
              <a:t>3. </a:t>
            </a:r>
            <a:r>
              <a:rPr kumimoji="0" lang="ar-DZ" sz="32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هل تقبل الاستثمار من أجل معدل خصم 14%؟</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533293" y="2370160"/>
            <a:ext cx="8728467" cy="6867606"/>
            <a:chOff x="403" y="4471"/>
            <a:chExt cx="7991" cy="6224"/>
          </a:xfrm>
        </p:grpSpPr>
        <p:cxnSp>
          <p:nvCxnSpPr>
            <p:cNvPr id="5" name="Connecteur droit avec flèche 607"/>
            <p:cNvCxnSpPr>
              <a:cxnSpLocks noChangeShapeType="1"/>
            </p:cNvCxnSpPr>
            <p:nvPr/>
          </p:nvCxnSpPr>
          <p:spPr bwMode="auto">
            <a:xfrm rot="16200000" flipV="1">
              <a:off x="-440" y="6240"/>
              <a:ext cx="2650" cy="13"/>
            </a:xfrm>
            <a:prstGeom prst="straightConnector1">
              <a:avLst/>
            </a:prstGeom>
            <a:noFill/>
            <a:ln w="25400" algn="ctr">
              <a:solidFill>
                <a:srgbClr val="000000"/>
              </a:solidFill>
              <a:round/>
              <a:headEnd/>
              <a:tailEnd type="arrow" w="med" len="med"/>
            </a:ln>
            <a:effectLst>
              <a:outerShdw dist="20000" dir="5400000" rotWithShape="0">
                <a:srgbClr val="000000">
                  <a:alpha val="37999"/>
                </a:srgbClr>
              </a:outerShdw>
            </a:effectLst>
          </p:spPr>
        </p:cxnSp>
        <p:cxnSp>
          <p:nvCxnSpPr>
            <p:cNvPr id="6" name="Connecteur droit avec flèche 608"/>
            <p:cNvCxnSpPr>
              <a:cxnSpLocks noChangeShapeType="1"/>
            </p:cNvCxnSpPr>
            <p:nvPr/>
          </p:nvCxnSpPr>
          <p:spPr bwMode="auto">
            <a:xfrm flipV="1">
              <a:off x="623" y="5990"/>
              <a:ext cx="5222" cy="11"/>
            </a:xfrm>
            <a:prstGeom prst="straightConnector1">
              <a:avLst/>
            </a:prstGeom>
            <a:noFill/>
            <a:ln w="25400" algn="ctr">
              <a:solidFill>
                <a:srgbClr val="000000"/>
              </a:solidFill>
              <a:round/>
              <a:headEnd/>
              <a:tailEnd type="arrow" w="med" len="med"/>
            </a:ln>
            <a:effectLst>
              <a:outerShdw dist="20000" dir="5400000" rotWithShape="0">
                <a:srgbClr val="000000">
                  <a:alpha val="37999"/>
                </a:srgbClr>
              </a:outerShdw>
            </a:effectLst>
          </p:spPr>
        </p:cxnSp>
        <p:sp>
          <p:nvSpPr>
            <p:cNvPr id="7" name="Arc 609"/>
            <p:cNvSpPr>
              <a:spLocks/>
            </p:cNvSpPr>
            <p:nvPr/>
          </p:nvSpPr>
          <p:spPr bwMode="auto">
            <a:xfrm rot="17382674">
              <a:off x="2198" y="4498"/>
              <a:ext cx="4676" cy="7717"/>
            </a:xfrm>
            <a:custGeom>
              <a:avLst/>
              <a:gdLst>
                <a:gd name="T0" fmla="*/ 1068987 w 2137974"/>
                <a:gd name="T1" fmla="*/ 0 h 2473249"/>
                <a:gd name="T2" fmla="*/ 2137974 w 2137974"/>
                <a:gd name="T3" fmla="*/ 1236625 h 2473249"/>
                <a:gd name="T4" fmla="*/ 0 60000 65536"/>
                <a:gd name="T5" fmla="*/ 0 60000 65536"/>
              </a:gdLst>
              <a:ahLst/>
              <a:cxnLst>
                <a:cxn ang="T4">
                  <a:pos x="T0" y="T1"/>
                </a:cxn>
                <a:cxn ang="T5">
                  <a:pos x="T2" y="T3"/>
                </a:cxn>
              </a:cxnLst>
              <a:rect l="0" t="0" r="r" b="b"/>
              <a:pathLst>
                <a:path w="2137974" h="2473249" stroke="0">
                  <a:moveTo>
                    <a:pt x="1068987" y="0"/>
                  </a:moveTo>
                  <a:cubicBezTo>
                    <a:pt x="1659372" y="0"/>
                    <a:pt x="2137974" y="553656"/>
                    <a:pt x="2137974" y="1236625"/>
                  </a:cubicBezTo>
                  <a:lnTo>
                    <a:pt x="1068987" y="1236625"/>
                  </a:lnTo>
                  <a:lnTo>
                    <a:pt x="1068987" y="0"/>
                  </a:lnTo>
                  <a:close/>
                </a:path>
                <a:path w="2137974" h="2473249" fill="none">
                  <a:moveTo>
                    <a:pt x="1068987" y="0"/>
                  </a:moveTo>
                  <a:cubicBezTo>
                    <a:pt x="1659372" y="0"/>
                    <a:pt x="2137974" y="553656"/>
                    <a:pt x="2137974" y="1236625"/>
                  </a:cubicBezTo>
                </a:path>
              </a:pathLst>
            </a:custGeom>
            <a:noFill/>
            <a:ln w="38100" cap="flat" cmpd="sng" algn="ctr">
              <a:solidFill>
                <a:srgbClr val="FF0000"/>
              </a:solidFill>
              <a:prstDash val="solid"/>
              <a:round/>
              <a:headEnd/>
              <a:tailEnd/>
            </a:ln>
          </p:spPr>
          <p:txBody>
            <a:bodyPr vert="horz" wrap="square" lIns="91440" tIns="45720" rIns="91440" bIns="45720" numCol="1" anchor="ctr" anchorCtr="0" compatLnSpc="1">
              <a:prstTxWarp prst="textNoShape">
                <a:avLst/>
              </a:prstTxWarp>
            </a:bodyPr>
            <a:lstStyle/>
            <a:p>
              <a:endParaRPr lang="fr-FR" sz="2400">
                <a:latin typeface="Times New Roman" pitchFamily="18" charset="0"/>
                <a:cs typeface="Times New Roman" pitchFamily="18" charset="0"/>
              </a:endParaRPr>
            </a:p>
          </p:txBody>
        </p:sp>
        <p:sp>
          <p:nvSpPr>
            <p:cNvPr id="8" name="Zone de texte 610"/>
            <p:cNvSpPr txBox="1">
              <a:spLocks noChangeArrowheads="1"/>
            </p:cNvSpPr>
            <p:nvPr/>
          </p:nvSpPr>
          <p:spPr bwMode="auto">
            <a:xfrm>
              <a:off x="403" y="4471"/>
              <a:ext cx="885" cy="420"/>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Zone de texte 612"/>
            <p:cNvSpPr txBox="1">
              <a:spLocks noChangeArrowheads="1"/>
            </p:cNvSpPr>
            <p:nvPr/>
          </p:nvSpPr>
          <p:spPr bwMode="auto">
            <a:xfrm>
              <a:off x="5791" y="5689"/>
              <a:ext cx="1379" cy="508"/>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معدل الخصم</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Zone de texte 613"/>
            <p:cNvSpPr txBox="1">
              <a:spLocks noChangeArrowheads="1"/>
            </p:cNvSpPr>
            <p:nvPr/>
          </p:nvSpPr>
          <p:spPr bwMode="auto">
            <a:xfrm>
              <a:off x="1678" y="6329"/>
              <a:ext cx="1269" cy="345"/>
            </a:xfrm>
            <a:prstGeom prst="rect">
              <a:avLst/>
            </a:prstGeom>
            <a:solidFill>
              <a:srgbClr val="FF99FF"/>
            </a:solidFill>
            <a:ln w="6350">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a:t>
              </a:r>
              <a:r>
                <a:rPr kumimoji="0" lang="fr-FR"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1</a:t>
              </a:r>
              <a:r>
                <a:rPr lang="fr-FR" b="1" dirty="0" smtClean="0">
                  <a:solidFill>
                    <a:schemeClr val="bg1"/>
                  </a:solidFill>
                  <a:latin typeface="Times New Roman" pitchFamily="18" charset="0"/>
                  <a:ea typeface="Arial" pitchFamily="34" charset="0"/>
                  <a:cs typeface="Times New Roman" pitchFamily="18" charset="0"/>
                </a:rPr>
                <a:t> = 10%</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Zone de texte 614"/>
            <p:cNvSpPr txBox="1">
              <a:spLocks noChangeArrowheads="1"/>
            </p:cNvSpPr>
            <p:nvPr/>
          </p:nvSpPr>
          <p:spPr bwMode="auto">
            <a:xfrm>
              <a:off x="3995" y="6358"/>
              <a:ext cx="1256" cy="316"/>
            </a:xfrm>
            <a:prstGeom prst="rect">
              <a:avLst/>
            </a:prstGeom>
            <a:solidFill>
              <a:srgbClr val="FF99FF"/>
            </a:solidFill>
            <a:ln w="6350">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a:t>
              </a:r>
              <a:r>
                <a:rPr kumimoji="0" lang="fr-FR"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2</a:t>
              </a:r>
              <a:r>
                <a:rPr lang="fr-FR" b="1" dirty="0" smtClean="0">
                  <a:solidFill>
                    <a:schemeClr val="bg1"/>
                  </a:solidFill>
                  <a:latin typeface="Times New Roman" pitchFamily="18" charset="0"/>
                  <a:ea typeface="Arial" pitchFamily="34" charset="0"/>
                  <a:cs typeface="Times New Roman" pitchFamily="18" charset="0"/>
                </a:rPr>
                <a:t> = 30%</a:t>
              </a:r>
              <a:endParaRPr kumimoji="0" lang="fr-FR"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2" name="Connecteur droit avec flèche 616"/>
            <p:cNvCxnSpPr>
              <a:cxnSpLocks noChangeShapeType="1"/>
            </p:cNvCxnSpPr>
            <p:nvPr/>
          </p:nvCxnSpPr>
          <p:spPr bwMode="auto">
            <a:xfrm flipH="1" flipV="1">
              <a:off x="2154" y="6016"/>
              <a:ext cx="150" cy="315"/>
            </a:xfrm>
            <a:prstGeom prst="straightConnector1">
              <a:avLst/>
            </a:prstGeom>
            <a:noFill/>
            <a:ln w="22225" algn="ctr">
              <a:solidFill>
                <a:srgbClr val="000000"/>
              </a:solidFill>
              <a:prstDash val="sysDash"/>
              <a:round/>
              <a:headEnd/>
              <a:tailEnd type="arrow" w="med" len="med"/>
            </a:ln>
          </p:spPr>
        </p:cxnSp>
        <p:cxnSp>
          <p:nvCxnSpPr>
            <p:cNvPr id="13" name="Connecteur droit avec flèche 618"/>
            <p:cNvCxnSpPr>
              <a:cxnSpLocks noChangeShapeType="1"/>
            </p:cNvCxnSpPr>
            <p:nvPr/>
          </p:nvCxnSpPr>
          <p:spPr bwMode="auto">
            <a:xfrm flipV="1">
              <a:off x="4631" y="6031"/>
              <a:ext cx="165" cy="315"/>
            </a:xfrm>
            <a:prstGeom prst="straightConnector1">
              <a:avLst/>
            </a:prstGeom>
            <a:noFill/>
            <a:ln w="22225" algn="ctr">
              <a:solidFill>
                <a:srgbClr val="000000"/>
              </a:solidFill>
              <a:prstDash val="sysDash"/>
              <a:round/>
              <a:headEnd/>
              <a:tailEnd type="arrow" w="med" len="med"/>
            </a:ln>
          </p:spPr>
        </p:cxnSp>
        <p:sp>
          <p:nvSpPr>
            <p:cNvPr id="14" name="Zone de texte 619"/>
            <p:cNvSpPr txBox="1">
              <a:spLocks noChangeArrowheads="1"/>
            </p:cNvSpPr>
            <p:nvPr/>
          </p:nvSpPr>
          <p:spPr bwMode="auto">
            <a:xfrm>
              <a:off x="2626" y="4900"/>
              <a:ext cx="1335" cy="39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i= 14%</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5" name="Connecteur droit avec flèche 620"/>
            <p:cNvCxnSpPr>
              <a:cxnSpLocks noChangeShapeType="1"/>
            </p:cNvCxnSpPr>
            <p:nvPr/>
          </p:nvCxnSpPr>
          <p:spPr bwMode="auto">
            <a:xfrm flipH="1">
              <a:off x="2629" y="5182"/>
              <a:ext cx="495" cy="840"/>
            </a:xfrm>
            <a:prstGeom prst="straightConnector1">
              <a:avLst/>
            </a:prstGeom>
            <a:noFill/>
            <a:ln w="9525" algn="ctr">
              <a:solidFill>
                <a:srgbClr val="000000"/>
              </a:solidFill>
              <a:prstDash val="sysDash"/>
              <a:round/>
              <a:headEnd/>
              <a:tailEnd type="arrow" w="med" len="med"/>
            </a:ln>
          </p:spPr>
        </p:cxnSp>
      </p:grpSp>
      <p:sp>
        <p:nvSpPr>
          <p:cNvPr id="16" name="Rectangle 15"/>
          <p:cNvSpPr/>
          <p:nvPr/>
        </p:nvSpPr>
        <p:spPr>
          <a:xfrm>
            <a:off x="7683608" y="39800"/>
            <a:ext cx="907621" cy="584775"/>
          </a:xfrm>
          <a:prstGeom prst="rect">
            <a:avLst/>
          </a:prstGeom>
        </p:spPr>
        <p:txBody>
          <a:bodyPr wrap="none">
            <a:spAutoFit/>
          </a:bodyPr>
          <a:lstStyle/>
          <a:p>
            <a:pPr algn="r" rtl="1"/>
            <a:r>
              <a:rPr lang="ar-DZ" sz="3200" b="1" dirty="0" smtClean="0">
                <a:solidFill>
                  <a:srgbClr val="FF0000"/>
                </a:solidFill>
                <a:latin typeface="Times New Roman" pitchFamily="18" charset="0"/>
                <a:cs typeface="Times New Roman" pitchFamily="18" charset="0"/>
              </a:rPr>
              <a:t>الحل:</a:t>
            </a:r>
            <a:endParaRPr lang="fr-FR" sz="3200" dirty="0">
              <a:solidFill>
                <a:srgbClr val="FF0000"/>
              </a:solidFill>
            </a:endParaRPr>
          </a:p>
        </p:txBody>
      </p:sp>
      <p:grpSp>
        <p:nvGrpSpPr>
          <p:cNvPr id="49" name="Groupe 48"/>
          <p:cNvGrpSpPr/>
          <p:nvPr/>
        </p:nvGrpSpPr>
        <p:grpSpPr>
          <a:xfrm>
            <a:off x="76200" y="244520"/>
            <a:ext cx="8305800" cy="1082948"/>
            <a:chOff x="76200" y="381000"/>
            <a:chExt cx="8305800" cy="1082948"/>
          </a:xfrm>
        </p:grpSpPr>
        <p:grpSp>
          <p:nvGrpSpPr>
            <p:cNvPr id="18" name="Groupe 17"/>
            <p:cNvGrpSpPr/>
            <p:nvPr/>
          </p:nvGrpSpPr>
          <p:grpSpPr>
            <a:xfrm>
              <a:off x="76200" y="381000"/>
              <a:ext cx="3080673" cy="1082948"/>
              <a:chOff x="69157" y="2610136"/>
              <a:chExt cx="3080673" cy="1082948"/>
            </a:xfrm>
            <a:noFill/>
          </p:grpSpPr>
          <p:grpSp>
            <p:nvGrpSpPr>
              <p:cNvPr id="19" name="Groupe 29"/>
              <p:cNvGrpSpPr/>
              <p:nvPr/>
            </p:nvGrpSpPr>
            <p:grpSpPr>
              <a:xfrm>
                <a:off x="69157" y="2610136"/>
                <a:ext cx="3080673" cy="1082948"/>
                <a:chOff x="69157" y="2610136"/>
                <a:chExt cx="3080673" cy="1082948"/>
              </a:xfrm>
              <a:grpFill/>
            </p:grpSpPr>
            <p:grpSp>
              <p:nvGrpSpPr>
                <p:cNvPr id="21" name="Group 7"/>
                <p:cNvGrpSpPr>
                  <a:grpSpLocks/>
                </p:cNvGrpSpPr>
                <p:nvPr/>
              </p:nvGrpSpPr>
              <p:grpSpPr bwMode="auto">
                <a:xfrm>
                  <a:off x="69157" y="2655642"/>
                  <a:ext cx="1683619" cy="1037442"/>
                  <a:chOff x="4886" y="3822"/>
                  <a:chExt cx="1186" cy="806"/>
                </a:xfrm>
                <a:grpFill/>
              </p:grpSpPr>
              <p:sp>
                <p:nvSpPr>
                  <p:cNvPr id="25" name="Zone de texte 2"/>
                  <p:cNvSpPr txBox="1">
                    <a:spLocks noChangeArrowheads="1"/>
                  </p:cNvSpPr>
                  <p:nvPr/>
                </p:nvSpPr>
                <p:spPr bwMode="auto">
                  <a:xfrm>
                    <a:off x="4886" y="4009"/>
                    <a:ext cx="905" cy="355"/>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6" name="Zone de texte 2"/>
                  <p:cNvSpPr txBox="1">
                    <a:spLocks noChangeArrowheads="1"/>
                  </p:cNvSpPr>
                  <p:nvPr/>
                </p:nvSpPr>
                <p:spPr bwMode="auto">
                  <a:xfrm>
                    <a:off x="5696" y="4302"/>
                    <a:ext cx="375" cy="326"/>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 name="Zone de texte 2"/>
                  <p:cNvSpPr txBox="1">
                    <a:spLocks noChangeArrowheads="1"/>
                  </p:cNvSpPr>
                  <p:nvPr/>
                </p:nvSpPr>
                <p:spPr bwMode="auto">
                  <a:xfrm>
                    <a:off x="5795" y="3822"/>
                    <a:ext cx="215" cy="316"/>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8" name="Zone de texte 2"/>
                  <p:cNvSpPr txBox="1">
                    <a:spLocks noChangeArrowheads="1"/>
                  </p:cNvSpPr>
                  <p:nvPr/>
                </p:nvSpPr>
                <p:spPr bwMode="auto">
                  <a:xfrm>
                    <a:off x="5723" y="3925"/>
                    <a:ext cx="349" cy="435"/>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4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2" name="Rectangle 21"/>
                <p:cNvSpPr/>
                <p:nvPr/>
              </p:nvSpPr>
              <p:spPr>
                <a:xfrm>
                  <a:off x="1671552" y="3143536"/>
                  <a:ext cx="1025016" cy="523220"/>
                </a:xfrm>
                <a:prstGeom prst="rect">
                  <a:avLst/>
                </a:prstGeom>
                <a:grpFill/>
              </p:spPr>
              <p:txBody>
                <a:bodyPr wrap="square">
                  <a:spAutoFit/>
                </a:bodyPr>
                <a:lstStyle/>
                <a:p>
                  <a:r>
                    <a:rPr lang="fr-FR" sz="2800" b="1" dirty="0" smtClean="0">
                      <a:solidFill>
                        <a:schemeClr val="bg1"/>
                      </a:solidFill>
                      <a:latin typeface="Times New Roman" pitchFamily="18" charset="0"/>
                      <a:ea typeface="Arial" pitchFamily="34" charset="0"/>
                      <a:cs typeface="Times New Roman" pitchFamily="18" charset="0"/>
                    </a:rPr>
                    <a:t>(1+i)</a:t>
                  </a:r>
                  <a:r>
                    <a:rPr lang="fr-FR" sz="2800" b="1" baseline="30000" dirty="0" smtClean="0">
                      <a:solidFill>
                        <a:schemeClr val="bg1"/>
                      </a:solidFill>
                      <a:latin typeface="Times New Roman" pitchFamily="18" charset="0"/>
                      <a:ea typeface="Arial" pitchFamily="34" charset="0"/>
                      <a:cs typeface="Times New Roman" pitchFamily="18" charset="0"/>
                    </a:rPr>
                    <a:t>t</a:t>
                  </a:r>
                  <a:r>
                    <a:rPr lang="fr-FR" sz="2800" b="1" dirty="0" smtClean="0">
                      <a:solidFill>
                        <a:schemeClr val="bg1"/>
                      </a:solidFill>
                      <a:latin typeface="Times New Roman" pitchFamily="18" charset="0"/>
                      <a:ea typeface="Arial" pitchFamily="34" charset="0"/>
                      <a:cs typeface="Times New Roman" pitchFamily="18" charset="0"/>
                    </a:rPr>
                    <a:t> </a:t>
                  </a:r>
                  <a:endParaRPr lang="fr-FR" sz="2800" dirty="0"/>
                </a:p>
              </p:txBody>
            </p:sp>
            <p:sp>
              <p:nvSpPr>
                <p:cNvPr id="23" name="Rectangle 22"/>
                <p:cNvSpPr/>
                <p:nvPr/>
              </p:nvSpPr>
              <p:spPr>
                <a:xfrm>
                  <a:off x="1800054" y="2610136"/>
                  <a:ext cx="744114" cy="523220"/>
                </a:xfrm>
                <a:prstGeom prst="rect">
                  <a:avLst/>
                </a:prstGeom>
                <a:grpFill/>
              </p:spPr>
              <p:txBody>
                <a:bodyPr wrap="square">
                  <a:spAutoFit/>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CF</a:t>
                  </a:r>
                  <a:r>
                    <a:rPr lang="fr-FR" sz="2800" b="1" baseline="-25000" dirty="0" smtClean="0">
                      <a:solidFill>
                        <a:schemeClr val="bg1"/>
                      </a:solidFill>
                      <a:latin typeface="Times New Roman" pitchFamily="18" charset="0"/>
                      <a:ea typeface="Arial" pitchFamily="34" charset="0"/>
                      <a:cs typeface="Times New Roman" pitchFamily="18" charset="0"/>
                    </a:rPr>
                    <a:t>t</a:t>
                  </a:r>
                  <a:endParaRPr lang="fr-FR" sz="2800" dirty="0" smtClean="0">
                    <a:solidFill>
                      <a:schemeClr val="bg1"/>
                    </a:solidFill>
                    <a:latin typeface="Times New Roman" pitchFamily="18" charset="0"/>
                    <a:cs typeface="Times New Roman" pitchFamily="18" charset="0"/>
                  </a:endParaRPr>
                </a:p>
              </p:txBody>
            </p:sp>
            <p:sp>
              <p:nvSpPr>
                <p:cNvPr id="24" name="Rectangle 23"/>
                <p:cNvSpPr/>
                <p:nvPr/>
              </p:nvSpPr>
              <p:spPr>
                <a:xfrm>
                  <a:off x="2634945" y="2866032"/>
                  <a:ext cx="514885" cy="523220"/>
                </a:xfrm>
                <a:prstGeom prst="rect">
                  <a:avLst/>
                </a:prstGeom>
                <a:grpFill/>
              </p:spPr>
              <p:txBody>
                <a:bodyPr wrap="none">
                  <a:spAutoFit/>
                </a:bodyPr>
                <a:lstStyle/>
                <a:p>
                  <a:r>
                    <a:rPr lang="ar-SA" sz="2800" b="1" dirty="0" smtClean="0">
                      <a:solidFill>
                        <a:schemeClr val="bg1"/>
                      </a:solidFill>
                      <a:latin typeface="Times New Roman" pitchFamily="18" charset="0"/>
                      <a:ea typeface="Arial" pitchFamily="34" charset="0"/>
                      <a:cs typeface="Times New Roman" pitchFamily="18" charset="0"/>
                    </a:rPr>
                    <a:t>ـ</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endParaRPr lang="fr-FR" sz="2800" dirty="0"/>
                </a:p>
              </p:txBody>
            </p:sp>
          </p:grpSp>
          <p:cxnSp>
            <p:nvCxnSpPr>
              <p:cNvPr id="20" name="Connecteur droit 19"/>
              <p:cNvCxnSpPr/>
              <p:nvPr/>
            </p:nvCxnSpPr>
            <p:spPr>
              <a:xfrm>
                <a:off x="1705968" y="3143536"/>
                <a:ext cx="866425" cy="1588"/>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6" name="Groupe 45"/>
            <p:cNvGrpSpPr/>
            <p:nvPr/>
          </p:nvGrpSpPr>
          <p:grpSpPr>
            <a:xfrm>
              <a:off x="3563245" y="421944"/>
              <a:ext cx="4818755" cy="940473"/>
              <a:chOff x="1451253" y="1637728"/>
              <a:chExt cx="4818755" cy="940473"/>
            </a:xfrm>
          </p:grpSpPr>
          <p:grpSp>
            <p:nvGrpSpPr>
              <p:cNvPr id="29" name="Groupe 28"/>
              <p:cNvGrpSpPr/>
              <p:nvPr/>
            </p:nvGrpSpPr>
            <p:grpSpPr>
              <a:xfrm>
                <a:off x="1451253" y="1637728"/>
                <a:ext cx="4818755" cy="940473"/>
                <a:chOff x="1451253" y="1828800"/>
                <a:chExt cx="4818755" cy="940473"/>
              </a:xfrm>
            </p:grpSpPr>
            <p:sp>
              <p:nvSpPr>
                <p:cNvPr id="41" name="Rectangle 17"/>
                <p:cNvSpPr>
                  <a:spLocks noChangeArrowheads="1"/>
                </p:cNvSpPr>
                <p:nvPr/>
              </p:nvSpPr>
              <p:spPr bwMode="auto">
                <a:xfrm>
                  <a:off x="1451253" y="2068776"/>
                  <a:ext cx="1278299"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en-US" sz="24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i</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en-US"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31" name="Groupe 60"/>
                <p:cNvGrpSpPr/>
                <p:nvPr/>
              </p:nvGrpSpPr>
              <p:grpSpPr>
                <a:xfrm>
                  <a:off x="2595344" y="1828800"/>
                  <a:ext cx="3674664" cy="940473"/>
                  <a:chOff x="4811976" y="206992"/>
                  <a:chExt cx="3674664" cy="940473"/>
                </a:xfrm>
              </p:grpSpPr>
              <p:sp>
                <p:nvSpPr>
                  <p:cNvPr id="33" name="Rectangle 32"/>
                  <p:cNvSpPr/>
                  <p:nvPr/>
                </p:nvSpPr>
                <p:spPr>
                  <a:xfrm>
                    <a:off x="4811976" y="685800"/>
                    <a:ext cx="1034257"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(1+ </a:t>
                    </a:r>
                    <a:r>
                      <a:rPr lang="en-US" sz="2400" b="1" dirty="0" err="1" smtClean="0">
                        <a:solidFill>
                          <a:schemeClr val="bg1"/>
                        </a:solidFill>
                        <a:latin typeface="Times New Roman" pitchFamily="18" charset="0"/>
                        <a:ea typeface="Calibri" pitchFamily="34" charset="0"/>
                        <a:cs typeface="Times New Roman" pitchFamily="18" charset="0"/>
                      </a:rPr>
                      <a:t>i</a:t>
                    </a:r>
                    <a:r>
                      <a:rPr lang="en-US" sz="2400" b="1" dirty="0" smtClean="0">
                        <a:solidFill>
                          <a:schemeClr val="bg1"/>
                        </a:solidFill>
                        <a:latin typeface="Times New Roman" pitchFamily="18" charset="0"/>
                        <a:ea typeface="Calibri" pitchFamily="34" charset="0"/>
                        <a:cs typeface="Times New Roman" pitchFamily="18" charset="0"/>
                      </a:rPr>
                      <a:t>)</a:t>
                    </a:r>
                    <a:r>
                      <a:rPr lang="en-US" sz="2400" b="1" baseline="30000" dirty="0" smtClean="0">
                        <a:solidFill>
                          <a:schemeClr val="bg1"/>
                        </a:solidFill>
                        <a:latin typeface="Times New Roman" pitchFamily="18" charset="0"/>
                        <a:ea typeface="Calibri" pitchFamily="34" charset="0"/>
                        <a:cs typeface="Times New Roman" pitchFamily="18" charset="0"/>
                      </a:rPr>
                      <a:t> 1</a:t>
                    </a:r>
                    <a:endParaRPr lang="fr-FR" sz="2400" dirty="0"/>
                  </a:p>
                </p:txBody>
              </p:sp>
              <p:sp>
                <p:nvSpPr>
                  <p:cNvPr id="34" name="Rectangle 33"/>
                  <p:cNvSpPr/>
                  <p:nvPr/>
                </p:nvSpPr>
                <p:spPr>
                  <a:xfrm>
                    <a:off x="6010696" y="685800"/>
                    <a:ext cx="1034257"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(1+ </a:t>
                    </a:r>
                    <a:r>
                      <a:rPr lang="en-US" sz="2400" b="1" dirty="0" err="1" smtClean="0">
                        <a:solidFill>
                          <a:schemeClr val="bg1"/>
                        </a:solidFill>
                        <a:latin typeface="Times New Roman" pitchFamily="18" charset="0"/>
                        <a:ea typeface="Calibri" pitchFamily="34" charset="0"/>
                        <a:cs typeface="Times New Roman" pitchFamily="18" charset="0"/>
                      </a:rPr>
                      <a:t>i</a:t>
                    </a:r>
                    <a:r>
                      <a:rPr lang="en-US" sz="2400" b="1" dirty="0" smtClean="0">
                        <a:solidFill>
                          <a:schemeClr val="bg1"/>
                        </a:solidFill>
                        <a:latin typeface="Times New Roman" pitchFamily="18" charset="0"/>
                        <a:ea typeface="Calibri" pitchFamily="34" charset="0"/>
                        <a:cs typeface="Times New Roman" pitchFamily="18" charset="0"/>
                      </a:rPr>
                      <a:t>)</a:t>
                    </a:r>
                    <a:r>
                      <a:rPr lang="en-US" sz="2400" b="1" baseline="30000" dirty="0" smtClean="0">
                        <a:solidFill>
                          <a:schemeClr val="bg1"/>
                        </a:solidFill>
                        <a:latin typeface="Times New Roman" pitchFamily="18" charset="0"/>
                        <a:ea typeface="Calibri" pitchFamily="34" charset="0"/>
                        <a:cs typeface="Times New Roman" pitchFamily="18" charset="0"/>
                      </a:rPr>
                      <a:t> 2</a:t>
                    </a:r>
                    <a:endParaRPr lang="fr-FR" sz="2400" dirty="0"/>
                  </a:p>
                </p:txBody>
              </p:sp>
              <p:sp>
                <p:nvSpPr>
                  <p:cNvPr id="35" name="Rectangle 34"/>
                  <p:cNvSpPr/>
                  <p:nvPr/>
                </p:nvSpPr>
                <p:spPr>
                  <a:xfrm>
                    <a:off x="4890448" y="228600"/>
                    <a:ext cx="877163"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2400 </a:t>
                    </a:r>
                    <a:endParaRPr lang="fr-FR" sz="2400" dirty="0"/>
                  </a:p>
                </p:txBody>
              </p:sp>
              <p:sp>
                <p:nvSpPr>
                  <p:cNvPr id="36" name="Rectangle 35"/>
                  <p:cNvSpPr/>
                  <p:nvPr/>
                </p:nvSpPr>
                <p:spPr>
                  <a:xfrm>
                    <a:off x="6128984" y="206992"/>
                    <a:ext cx="800219"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1430</a:t>
                    </a:r>
                    <a:endParaRPr lang="fr-FR" sz="2400" dirty="0"/>
                  </a:p>
                </p:txBody>
              </p:sp>
              <p:sp>
                <p:nvSpPr>
                  <p:cNvPr id="37" name="Rectangle 36"/>
                  <p:cNvSpPr/>
                  <p:nvPr/>
                </p:nvSpPr>
                <p:spPr>
                  <a:xfrm>
                    <a:off x="5757088" y="408296"/>
                    <a:ext cx="287258"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a:t>
                    </a:r>
                    <a:endParaRPr lang="fr-FR" sz="2400" dirty="0"/>
                  </a:p>
                </p:txBody>
              </p:sp>
              <p:sp>
                <p:nvSpPr>
                  <p:cNvPr id="39" name="Rectangle 38"/>
                  <p:cNvSpPr/>
                  <p:nvPr/>
                </p:nvSpPr>
                <p:spPr>
                  <a:xfrm>
                    <a:off x="6962640" y="457200"/>
                    <a:ext cx="1524000" cy="461665"/>
                  </a:xfrm>
                  <a:prstGeom prst="rect">
                    <a:avLst/>
                  </a:prstGeom>
                </p:spPr>
                <p:txBody>
                  <a:bodyPr wrap="square">
                    <a:spAutoFit/>
                  </a:bodyPr>
                  <a:lstStyle/>
                  <a:p>
                    <a:r>
                      <a:rPr lang="en-US" sz="2400" b="1" dirty="0" smtClean="0">
                        <a:solidFill>
                          <a:schemeClr val="bg1"/>
                        </a:solidFill>
                        <a:latin typeface="Times New Roman" pitchFamily="18" charset="0"/>
                        <a:ea typeface="Calibri" pitchFamily="34" charset="0"/>
                        <a:cs typeface="Times New Roman" pitchFamily="18" charset="0"/>
                      </a:rPr>
                      <a:t>- 1000</a:t>
                    </a:r>
                    <a:endParaRPr lang="fr-FR" sz="2400" dirty="0"/>
                  </a:p>
                </p:txBody>
              </p:sp>
            </p:grpSp>
          </p:grpSp>
          <p:cxnSp>
            <p:nvCxnSpPr>
              <p:cNvPr id="44" name="Connecteur droit 43"/>
              <p:cNvCxnSpPr/>
              <p:nvPr/>
            </p:nvCxnSpPr>
            <p:spPr>
              <a:xfrm>
                <a:off x="3886200" y="2133600"/>
                <a:ext cx="866425" cy="1588"/>
              </a:xfrm>
              <a:prstGeom prst="line">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5" name="Connecteur droit 44"/>
              <p:cNvCxnSpPr/>
              <p:nvPr/>
            </p:nvCxnSpPr>
            <p:spPr>
              <a:xfrm>
                <a:off x="2667000" y="2133600"/>
                <a:ext cx="866425" cy="1588"/>
              </a:xfrm>
              <a:prstGeom prst="line">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7" name="Flèche droite 626"/>
            <p:cNvSpPr>
              <a:spLocks noChangeArrowheads="1"/>
            </p:cNvSpPr>
            <p:nvPr/>
          </p:nvSpPr>
          <p:spPr bwMode="auto">
            <a:xfrm>
              <a:off x="3200400" y="84616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aphicFrame>
        <p:nvGraphicFramePr>
          <p:cNvPr id="48" name="Tableau 47"/>
          <p:cNvGraphicFramePr>
            <a:graphicFrameLocks noGrp="1"/>
          </p:cNvGraphicFramePr>
          <p:nvPr/>
        </p:nvGraphicFramePr>
        <p:xfrm>
          <a:off x="152400" y="1524000"/>
          <a:ext cx="8763000" cy="841248"/>
        </p:xfrm>
        <a:graphic>
          <a:graphicData uri="http://schemas.openxmlformats.org/drawingml/2006/table">
            <a:tbl>
              <a:tblPr/>
              <a:tblGrid>
                <a:gridCol w="977275"/>
                <a:gridCol w="836540"/>
                <a:gridCol w="976291"/>
                <a:gridCol w="977275"/>
                <a:gridCol w="882796"/>
                <a:gridCol w="977275"/>
                <a:gridCol w="871773"/>
                <a:gridCol w="2263775"/>
              </a:tblGrid>
              <a:tr h="0">
                <a:tc>
                  <a:txBody>
                    <a:bodyPr/>
                    <a:lstStyle/>
                    <a:p>
                      <a:pPr algn="ctr" rtl="1">
                        <a:lnSpc>
                          <a:spcPct val="115000"/>
                        </a:lnSpc>
                        <a:spcAft>
                          <a:spcPts val="0"/>
                        </a:spcAft>
                      </a:pPr>
                      <a:r>
                        <a:rPr lang="fr-FR" sz="2400" b="1" dirty="0">
                          <a:solidFill>
                            <a:schemeClr val="bg1"/>
                          </a:solidFill>
                          <a:latin typeface="Times New Roman" pitchFamily="18" charset="0"/>
                          <a:ea typeface="Calibri"/>
                          <a:cs typeface="Times New Roman" pitchFamily="18" charset="0"/>
                        </a:rPr>
                        <a:t>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fr-FR" sz="2400" b="1" dirty="0">
                          <a:solidFill>
                            <a:schemeClr val="bg1"/>
                          </a:solidFill>
                          <a:latin typeface="Times New Roman" pitchFamily="18" charset="0"/>
                          <a:ea typeface="Calibri"/>
                          <a:cs typeface="Times New Roman" pitchFamily="18" charset="0"/>
                        </a:rPr>
                        <a:t>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algn="ctr" rtl="1">
                        <a:lnSpc>
                          <a:spcPct val="115000"/>
                        </a:lnSpc>
                        <a:spcAft>
                          <a:spcPts val="0"/>
                        </a:spcAft>
                      </a:pPr>
                      <a:r>
                        <a:rPr lang="fr-FR" sz="2400" b="1">
                          <a:solidFill>
                            <a:schemeClr val="bg1"/>
                          </a:solidFill>
                          <a:latin typeface="Times New Roman" pitchFamily="18" charset="0"/>
                          <a:ea typeface="Calibri"/>
                          <a:cs typeface="Times New Roman" pitchFamily="18" charset="0"/>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fr-FR" sz="2400" b="1">
                          <a:solidFill>
                            <a:schemeClr val="bg1"/>
                          </a:solidFill>
                          <a:latin typeface="Times New Roman" pitchFamily="18" charset="0"/>
                          <a:ea typeface="Calibri"/>
                          <a:cs typeface="Times New Roman" pitchFamily="18" charset="0"/>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fr-FR" sz="2400" b="1" dirty="0">
                          <a:solidFill>
                            <a:schemeClr val="bg1"/>
                          </a:solidFill>
                          <a:latin typeface="Times New Roman" pitchFamily="18" charset="0"/>
                          <a:ea typeface="Calibri"/>
                          <a:cs typeface="Times New Roman" pitchFamily="18"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algn="ctr" rtl="1">
                        <a:lnSpc>
                          <a:spcPct val="115000"/>
                        </a:lnSpc>
                        <a:spcAft>
                          <a:spcPts val="0"/>
                        </a:spcAft>
                      </a:pPr>
                      <a:r>
                        <a:rPr lang="fr-FR" sz="2400" b="1" dirty="0">
                          <a:solidFill>
                            <a:schemeClr val="bg1"/>
                          </a:solidFill>
                          <a:latin typeface="Times New Roman" pitchFamily="18" charset="0"/>
                          <a:ea typeface="Calibri"/>
                          <a:cs typeface="Times New Roman"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DZ" sz="2400" b="1" dirty="0">
                          <a:solidFill>
                            <a:schemeClr val="bg1"/>
                          </a:solidFill>
                          <a:latin typeface="Times New Roman" pitchFamily="18" charset="0"/>
                          <a:ea typeface="Calibri"/>
                          <a:cs typeface="Times New Roman" pitchFamily="18" charset="0"/>
                        </a:rPr>
                        <a:t>0</a:t>
                      </a:r>
                      <a:endParaRPr lang="fr-FR" sz="24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just" rtl="1">
                        <a:lnSpc>
                          <a:spcPct val="115000"/>
                        </a:lnSpc>
                        <a:spcAft>
                          <a:spcPts val="0"/>
                        </a:spcAft>
                      </a:pPr>
                      <a:r>
                        <a:rPr lang="ar-DZ" sz="2400" b="1" dirty="0">
                          <a:solidFill>
                            <a:schemeClr val="bg1"/>
                          </a:solidFill>
                          <a:latin typeface="Times New Roman" pitchFamily="18" charset="0"/>
                          <a:ea typeface="Calibri"/>
                          <a:cs typeface="Times New Roman" pitchFamily="18" charset="0"/>
                        </a:rPr>
                        <a:t>معدل الخصم  </a:t>
                      </a:r>
                      <a:r>
                        <a:rPr lang="fr-FR" sz="2400" b="1" dirty="0">
                          <a:solidFill>
                            <a:schemeClr val="bg1"/>
                          </a:solidFill>
                          <a:latin typeface="Times New Roman" pitchFamily="18" charset="0"/>
                          <a:ea typeface="Calibri"/>
                          <a:cs typeface="Times New Roman" pitchFamily="18" charset="0"/>
                        </a:rPr>
                        <a:t>i</a:t>
                      </a:r>
                      <a:r>
                        <a:rPr lang="ar-DZ" sz="2400" b="1" dirty="0">
                          <a:solidFill>
                            <a:schemeClr val="bg1"/>
                          </a:solidFill>
                          <a:latin typeface="Times New Roman" pitchFamily="18" charset="0"/>
                          <a:ea typeface="Calibri"/>
                          <a:cs typeface="Times New Roman" pitchFamily="18" charset="0"/>
                        </a:rPr>
                        <a:t>(%) </a:t>
                      </a:r>
                      <a:endParaRPr lang="fr-FR" sz="24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rtl="1">
                        <a:lnSpc>
                          <a:spcPct val="115000"/>
                        </a:lnSpc>
                        <a:spcAft>
                          <a:spcPts val="0"/>
                        </a:spcAft>
                      </a:pPr>
                      <a:r>
                        <a:rPr lang="ar-SA" sz="2400" b="1">
                          <a:solidFill>
                            <a:schemeClr val="bg1"/>
                          </a:solidFill>
                          <a:latin typeface="Times New Roman" pitchFamily="18" charset="0"/>
                          <a:ea typeface="Calibri"/>
                          <a:cs typeface="Times New Roman" pitchFamily="18" charset="0"/>
                        </a:rPr>
                        <a:t>-15.30</a:t>
                      </a:r>
                      <a:endParaRPr lang="fr-FR" sz="24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400" b="1" dirty="0">
                          <a:solidFill>
                            <a:schemeClr val="bg1"/>
                          </a:solidFill>
                          <a:latin typeface="Times New Roman" pitchFamily="18" charset="0"/>
                          <a:ea typeface="Calibri"/>
                          <a:cs typeface="Times New Roman" pitchFamily="18" charset="0"/>
                        </a:rPr>
                        <a:t>0</a:t>
                      </a:r>
                      <a:endParaRPr lang="fr-FR" sz="24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algn="ctr" rtl="1">
                        <a:lnSpc>
                          <a:spcPct val="115000"/>
                        </a:lnSpc>
                        <a:spcAft>
                          <a:spcPts val="0"/>
                        </a:spcAft>
                      </a:pPr>
                      <a:r>
                        <a:rPr lang="ar-SA" sz="2400" b="1">
                          <a:solidFill>
                            <a:schemeClr val="bg1"/>
                          </a:solidFill>
                          <a:latin typeface="Times New Roman" pitchFamily="18" charset="0"/>
                          <a:ea typeface="Calibri"/>
                          <a:cs typeface="Times New Roman" pitchFamily="18" charset="0"/>
                        </a:rPr>
                        <a:t>6.94</a:t>
                      </a:r>
                      <a:endParaRPr lang="fr-FR" sz="24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400" b="1">
                          <a:solidFill>
                            <a:schemeClr val="bg1"/>
                          </a:solidFill>
                          <a:latin typeface="Times New Roman" pitchFamily="18" charset="0"/>
                          <a:ea typeface="Calibri"/>
                          <a:cs typeface="Times New Roman" pitchFamily="18" charset="0"/>
                        </a:rPr>
                        <a:t>5.67</a:t>
                      </a:r>
                      <a:endParaRPr lang="fr-FR" sz="24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400" b="1" dirty="0">
                          <a:solidFill>
                            <a:schemeClr val="bg1"/>
                          </a:solidFill>
                          <a:latin typeface="Times New Roman" pitchFamily="18" charset="0"/>
                          <a:ea typeface="Calibri"/>
                          <a:cs typeface="Times New Roman" pitchFamily="18" charset="0"/>
                        </a:rPr>
                        <a:t>0</a:t>
                      </a:r>
                      <a:endParaRPr lang="fr-FR" sz="24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00"/>
                    </a:solidFill>
                  </a:tcPr>
                </a:tc>
                <a:tc>
                  <a:txBody>
                    <a:bodyPr/>
                    <a:lstStyle/>
                    <a:p>
                      <a:pPr algn="ctr" rtl="1">
                        <a:lnSpc>
                          <a:spcPct val="115000"/>
                        </a:lnSpc>
                        <a:spcAft>
                          <a:spcPts val="0"/>
                        </a:spcAft>
                      </a:pPr>
                      <a:r>
                        <a:rPr lang="ar-DZ" sz="2400" b="1">
                          <a:solidFill>
                            <a:schemeClr val="bg1"/>
                          </a:solidFill>
                          <a:latin typeface="Times New Roman" pitchFamily="18" charset="0"/>
                          <a:ea typeface="Calibri"/>
                          <a:cs typeface="Times New Roman" pitchFamily="18" charset="0"/>
                        </a:rPr>
                        <a:t>-11.34</a:t>
                      </a:r>
                      <a:endParaRPr lang="fr-FR" sz="24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400" b="1" dirty="0">
                          <a:solidFill>
                            <a:schemeClr val="bg1"/>
                          </a:solidFill>
                          <a:latin typeface="Times New Roman" pitchFamily="18" charset="0"/>
                          <a:ea typeface="Calibri"/>
                          <a:cs typeface="Times New Roman" pitchFamily="18" charset="0"/>
                        </a:rPr>
                        <a:t>-30</a:t>
                      </a:r>
                      <a:endParaRPr lang="fr-FR" sz="24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rtl="1">
                        <a:lnSpc>
                          <a:spcPct val="115000"/>
                        </a:lnSpc>
                        <a:spcAft>
                          <a:spcPts val="0"/>
                        </a:spcAft>
                      </a:pPr>
                      <a:r>
                        <a:rPr lang="fr-FR" sz="2400" b="1" dirty="0">
                          <a:solidFill>
                            <a:schemeClr val="bg1"/>
                          </a:solidFill>
                          <a:latin typeface="Times New Roman" pitchFamily="18" charset="0"/>
                          <a:ea typeface="Calibri"/>
                          <a:cs typeface="Times New Roman" pitchFamily="18" charset="0"/>
                        </a:rPr>
                        <a:t>VAN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2" name="Rectangle 41"/>
          <p:cNvSpPr/>
          <p:nvPr/>
        </p:nvSpPr>
        <p:spPr>
          <a:xfrm>
            <a:off x="3810000" y="5344232"/>
            <a:ext cx="4779257" cy="461665"/>
          </a:xfrm>
          <a:prstGeom prst="rect">
            <a:avLst/>
          </a:prstGeom>
        </p:spPr>
        <p:txBody>
          <a:bodyPr wrap="none">
            <a:spAutoFit/>
          </a:bodyPr>
          <a:lstStyle/>
          <a:p>
            <a:r>
              <a:rPr lang="fr-FR" sz="2400" b="1" dirty="0" smtClean="0">
                <a:solidFill>
                  <a:schemeClr val="bg1"/>
                </a:solidFill>
                <a:latin typeface="Times New Roman" pitchFamily="18" charset="0"/>
                <a:ea typeface="Arial" pitchFamily="34" charset="0"/>
                <a:cs typeface="Times New Roman" pitchFamily="18" charset="0"/>
              </a:rPr>
              <a:t>VAN(0) = 2400 – 1430 – 1000 = </a:t>
            </a:r>
            <a:r>
              <a:rPr lang="fr-FR" sz="2400" b="1" dirty="0" smtClean="0">
                <a:solidFill>
                  <a:srgbClr val="FF0000"/>
                </a:solidFill>
                <a:latin typeface="Times New Roman" pitchFamily="18" charset="0"/>
                <a:ea typeface="Arial" pitchFamily="34" charset="0"/>
                <a:cs typeface="Times New Roman" pitchFamily="18" charset="0"/>
              </a:rPr>
              <a:t>- 30</a:t>
            </a:r>
            <a:endParaRPr lang="fr-FR" sz="2400" dirty="0">
              <a:solidFill>
                <a:srgbClr val="FF0000"/>
              </a:solidFill>
            </a:endParaRPr>
          </a:p>
        </p:txBody>
      </p:sp>
      <p:grpSp>
        <p:nvGrpSpPr>
          <p:cNvPr id="58" name="Groupe 57"/>
          <p:cNvGrpSpPr/>
          <p:nvPr/>
        </p:nvGrpSpPr>
        <p:grpSpPr>
          <a:xfrm>
            <a:off x="394821" y="3962400"/>
            <a:ext cx="4956258" cy="1528465"/>
            <a:chOff x="394821" y="3962400"/>
            <a:chExt cx="4956258" cy="1528465"/>
          </a:xfrm>
        </p:grpSpPr>
        <p:sp>
          <p:nvSpPr>
            <p:cNvPr id="43" name="Rectangle 42"/>
            <p:cNvSpPr/>
            <p:nvPr/>
          </p:nvSpPr>
          <p:spPr>
            <a:xfrm>
              <a:off x="394821" y="5029200"/>
              <a:ext cx="671979" cy="461665"/>
            </a:xfrm>
            <a:prstGeom prst="rect">
              <a:avLst/>
            </a:prstGeom>
          </p:spPr>
          <p:txBody>
            <a:bodyPr wrap="none">
              <a:spAutoFit/>
            </a:bodyPr>
            <a:lstStyle/>
            <a:p>
              <a:r>
                <a:rPr lang="fr-FR" sz="2400" b="1" dirty="0" smtClean="0">
                  <a:solidFill>
                    <a:schemeClr val="bg1"/>
                  </a:solidFill>
                  <a:latin typeface="Times New Roman" pitchFamily="18" charset="0"/>
                  <a:ea typeface="Arial" pitchFamily="34" charset="0"/>
                  <a:cs typeface="Times New Roman" pitchFamily="18" charset="0"/>
                </a:rPr>
                <a:t>- 30</a:t>
              </a:r>
              <a:endParaRPr lang="fr-FR" sz="2400" dirty="0"/>
            </a:p>
          </p:txBody>
        </p:sp>
        <p:cxnSp>
          <p:nvCxnSpPr>
            <p:cNvPr id="51" name="Connecteur droit 50"/>
            <p:cNvCxnSpPr/>
            <p:nvPr/>
          </p:nvCxnSpPr>
          <p:spPr>
            <a:xfrm rot="5400000">
              <a:off x="3797829" y="4038600"/>
              <a:ext cx="152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2" name="Connecteur droit 51"/>
            <p:cNvCxnSpPr/>
            <p:nvPr/>
          </p:nvCxnSpPr>
          <p:spPr>
            <a:xfrm rot="5400000">
              <a:off x="2330010" y="4037806"/>
              <a:ext cx="152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7" name="Connecteur droit 56"/>
            <p:cNvCxnSpPr/>
            <p:nvPr/>
          </p:nvCxnSpPr>
          <p:spPr>
            <a:xfrm rot="5400000">
              <a:off x="5274085" y="4037806"/>
              <a:ext cx="152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59" name="Rectangle 58"/>
          <p:cNvSpPr/>
          <p:nvPr/>
        </p:nvSpPr>
        <p:spPr>
          <a:xfrm>
            <a:off x="4724400" y="4876800"/>
            <a:ext cx="4038285" cy="461665"/>
          </a:xfrm>
          <a:prstGeom prst="rect">
            <a:avLst/>
          </a:prstGeom>
        </p:spPr>
        <p:txBody>
          <a:bodyPr wrap="none">
            <a:spAutoFit/>
          </a:bodyPr>
          <a:lstStyle/>
          <a:p>
            <a:pPr lvl="0" algn="just" rtl="1" fontAlgn="base">
              <a:spcBef>
                <a:spcPct val="0"/>
              </a:spcBef>
              <a:spcAft>
                <a:spcPts val="1000"/>
              </a:spcAft>
            </a:pPr>
            <a:r>
              <a:rPr lang="ar-DZ" sz="2400" b="1" dirty="0" smtClean="0">
                <a:solidFill>
                  <a:srgbClr val="C00000"/>
                </a:solidFill>
                <a:latin typeface="Times New Roman" pitchFamily="18" charset="0"/>
                <a:cs typeface="Times New Roman" pitchFamily="18" charset="0"/>
              </a:rPr>
              <a:t> نقطة التقاطع مع محور التراتيب: </a:t>
            </a:r>
            <a:r>
              <a:rPr lang="fr-FR" sz="2400" b="1" dirty="0" smtClean="0">
                <a:solidFill>
                  <a:srgbClr val="C00000"/>
                </a:solidFill>
                <a:latin typeface="Times New Roman" pitchFamily="18" charset="0"/>
                <a:cs typeface="Times New Roman" pitchFamily="18" charset="0"/>
              </a:rPr>
              <a:t>i= 0</a:t>
            </a:r>
            <a:endParaRPr lang="fr-FR" sz="2400" dirty="0" smtClean="0">
              <a:solidFill>
                <a:srgbClr val="C00000"/>
              </a:solidFill>
              <a:latin typeface="Times New Roman" pitchFamily="18" charset="0"/>
              <a:cs typeface="Times New Roman" pitchFamily="18" charset="0"/>
            </a:endParaRPr>
          </a:p>
        </p:txBody>
      </p:sp>
      <p:sp>
        <p:nvSpPr>
          <p:cNvPr id="60" name="Rectangle 59"/>
          <p:cNvSpPr/>
          <p:nvPr/>
        </p:nvSpPr>
        <p:spPr>
          <a:xfrm>
            <a:off x="4797753" y="6260068"/>
            <a:ext cx="3702488" cy="461665"/>
          </a:xfrm>
          <a:prstGeom prst="rect">
            <a:avLst/>
          </a:prstGeom>
        </p:spPr>
        <p:txBody>
          <a:bodyPr wrap="none">
            <a:spAutoFit/>
          </a:bodyPr>
          <a:lstStyle/>
          <a:p>
            <a:r>
              <a:rPr lang="fr-FR" sz="2400" b="1" dirty="0" smtClean="0">
                <a:solidFill>
                  <a:schemeClr val="bg1"/>
                </a:solidFill>
                <a:latin typeface="Times New Roman" pitchFamily="18" charset="0"/>
                <a:cs typeface="Times New Roman" pitchFamily="18" charset="0"/>
              </a:rPr>
              <a:t>TIR</a:t>
            </a:r>
            <a:r>
              <a:rPr lang="fr-FR" sz="2400" b="1" baseline="-25000" dirty="0" smtClean="0">
                <a:solidFill>
                  <a:srgbClr val="000000"/>
                </a:solidFill>
                <a:latin typeface="Times New Roman" pitchFamily="18" charset="0"/>
                <a:ea typeface="Arial" pitchFamily="34" charset="0"/>
                <a:cs typeface="Times New Roman" pitchFamily="18" charset="0"/>
              </a:rPr>
              <a:t>1</a:t>
            </a:r>
            <a:r>
              <a:rPr lang="fr-FR" sz="2400" b="1" dirty="0" smtClean="0">
                <a:solidFill>
                  <a:schemeClr val="bg1"/>
                </a:solidFill>
                <a:latin typeface="Times New Roman" pitchFamily="18" charset="0"/>
                <a:cs typeface="Times New Roman" pitchFamily="18" charset="0"/>
              </a:rPr>
              <a:t>= 10%;     TIR</a:t>
            </a:r>
            <a:r>
              <a:rPr lang="fr-FR" sz="2400" b="1" baseline="-25000" dirty="0" smtClean="0">
                <a:solidFill>
                  <a:srgbClr val="000000"/>
                </a:solidFill>
                <a:latin typeface="Times New Roman" pitchFamily="18" charset="0"/>
                <a:cs typeface="Times New Roman" pitchFamily="18" charset="0"/>
              </a:rPr>
              <a:t>2</a:t>
            </a:r>
            <a:r>
              <a:rPr lang="fr-FR" sz="2400" b="1" dirty="0" smtClean="0">
                <a:solidFill>
                  <a:schemeClr val="bg1"/>
                </a:solidFill>
                <a:latin typeface="Times New Roman" pitchFamily="18" charset="0"/>
                <a:cs typeface="Times New Roman" pitchFamily="18" charset="0"/>
              </a:rPr>
              <a:t>= 30%</a:t>
            </a:r>
            <a:endParaRPr lang="fr-FR" sz="2400" dirty="0"/>
          </a:p>
        </p:txBody>
      </p:sp>
      <p:sp>
        <p:nvSpPr>
          <p:cNvPr id="61" name="Rectangle 60"/>
          <p:cNvSpPr/>
          <p:nvPr/>
        </p:nvSpPr>
        <p:spPr>
          <a:xfrm>
            <a:off x="2339741" y="5813100"/>
            <a:ext cx="6347059" cy="461665"/>
          </a:xfrm>
          <a:prstGeom prst="rect">
            <a:avLst/>
          </a:prstGeom>
        </p:spPr>
        <p:txBody>
          <a:bodyPr wrap="none">
            <a:spAutoFit/>
          </a:bodyPr>
          <a:lstStyle/>
          <a:p>
            <a:pPr lvl="0" algn="just" rtl="1" fontAlgn="base">
              <a:spcBef>
                <a:spcPct val="0"/>
              </a:spcBef>
              <a:spcAft>
                <a:spcPts val="1000"/>
              </a:spcAft>
            </a:pPr>
            <a:r>
              <a:rPr lang="ar-DZ" sz="2400" b="1" dirty="0" smtClean="0">
                <a:solidFill>
                  <a:srgbClr val="C00000"/>
                </a:solidFill>
                <a:latin typeface="Times New Roman" pitchFamily="18" charset="0"/>
                <a:cs typeface="Times New Roman" pitchFamily="18" charset="0"/>
              </a:rPr>
              <a:t>نقط التقاطع مع محور الفواصل: </a:t>
            </a:r>
            <a:r>
              <a:rPr lang="fr-FR" sz="2400" b="1" dirty="0" smtClean="0">
                <a:solidFill>
                  <a:srgbClr val="C00000"/>
                </a:solidFill>
                <a:latin typeface="Times New Roman" pitchFamily="18" charset="0"/>
                <a:cs typeface="Times New Roman" pitchFamily="18" charset="0"/>
              </a:rPr>
              <a:t> VAN= 0</a:t>
            </a:r>
            <a:r>
              <a:rPr lang="ar-DZ" sz="2400" b="1" dirty="0" smtClean="0">
                <a:solidFill>
                  <a:srgbClr val="C00000"/>
                </a:solidFill>
                <a:latin typeface="Times New Roman" pitchFamily="18" charset="0"/>
                <a:cs typeface="Times New Roman" pitchFamily="18" charset="0"/>
              </a:rPr>
              <a:t>، </a:t>
            </a:r>
            <a:r>
              <a:rPr lang="ar-DZ" sz="2400" b="1" dirty="0" err="1" smtClean="0">
                <a:solidFill>
                  <a:srgbClr val="C00000"/>
                </a:solidFill>
                <a:latin typeface="Times New Roman" pitchFamily="18" charset="0"/>
                <a:cs typeface="Times New Roman" pitchFamily="18" charset="0"/>
              </a:rPr>
              <a:t>و</a:t>
            </a:r>
            <a:r>
              <a:rPr lang="fr-FR" sz="2400" b="1" dirty="0" smtClean="0">
                <a:solidFill>
                  <a:srgbClr val="C00000"/>
                </a:solidFill>
                <a:latin typeface="Times New Roman" pitchFamily="18" charset="0"/>
                <a:cs typeface="Times New Roman" pitchFamily="18" charset="0"/>
              </a:rPr>
              <a:t> </a:t>
            </a:r>
            <a:r>
              <a:rPr lang="ar-DZ" sz="2400" b="1" dirty="0" smtClean="0">
                <a:solidFill>
                  <a:srgbClr val="C00000"/>
                </a:solidFill>
                <a:latin typeface="Times New Roman" pitchFamily="18" charset="0"/>
                <a:cs typeface="Times New Roman" pitchFamily="18" charset="0"/>
              </a:rPr>
              <a:t>منه: </a:t>
            </a:r>
            <a:r>
              <a:rPr lang="fr-FR" sz="2400" b="1" dirty="0" smtClean="0">
                <a:solidFill>
                  <a:srgbClr val="C00000"/>
                </a:solidFill>
                <a:latin typeface="Times New Roman" pitchFamily="18" charset="0"/>
                <a:cs typeface="Times New Roman" pitchFamily="18" charset="0"/>
              </a:rPr>
              <a:t> i= TIR</a:t>
            </a:r>
            <a:endParaRPr lang="fr-FR" sz="2400" dirty="0" smtClean="0">
              <a:solidFill>
                <a:srgbClr val="C0000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12"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80916"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35" name="Groupe 34"/>
          <p:cNvGrpSpPr/>
          <p:nvPr/>
        </p:nvGrpSpPr>
        <p:grpSpPr>
          <a:xfrm>
            <a:off x="1905000" y="2808024"/>
            <a:ext cx="6934200" cy="523220"/>
            <a:chOff x="1981200" y="3352800"/>
            <a:chExt cx="6934200" cy="523220"/>
          </a:xfrm>
        </p:grpSpPr>
        <p:sp>
          <p:nvSpPr>
            <p:cNvPr id="80911" name="Flèche droite 626"/>
            <p:cNvSpPr>
              <a:spLocks noChangeArrowheads="1"/>
            </p:cNvSpPr>
            <p:nvPr/>
          </p:nvSpPr>
          <p:spPr bwMode="auto">
            <a:xfrm>
              <a:off x="1981200" y="35814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6" name="Rectangle 25"/>
            <p:cNvSpPr/>
            <p:nvPr/>
          </p:nvSpPr>
          <p:spPr>
            <a:xfrm>
              <a:off x="2514600" y="3352800"/>
              <a:ext cx="6400800" cy="523220"/>
            </a:xfrm>
            <a:prstGeom prst="rect">
              <a:avLst/>
            </a:prstGeom>
          </p:spPr>
          <p:txBody>
            <a:bodyPr wrap="square">
              <a:spAutoFit/>
            </a:bodyPr>
            <a:lstStyle/>
            <a:p>
              <a:r>
                <a:rPr lang="en-US" sz="2800" b="1" dirty="0" smtClean="0">
                  <a:solidFill>
                    <a:schemeClr val="bg1"/>
                  </a:solidFill>
                  <a:latin typeface="Times New Roman" pitchFamily="18" charset="0"/>
                  <a:ea typeface="Calibri" pitchFamily="34" charset="0"/>
                  <a:cs typeface="Times New Roman" pitchFamily="18" charset="0"/>
                </a:rPr>
                <a:t>2400(1+TIR)</a:t>
              </a:r>
              <a:r>
                <a:rPr lang="en-US" sz="2800" b="1" baseline="30000" dirty="0" smtClean="0">
                  <a:solidFill>
                    <a:schemeClr val="bg1"/>
                  </a:solidFill>
                  <a:latin typeface="Times New Roman" pitchFamily="18" charset="0"/>
                  <a:ea typeface="Calibri" pitchFamily="34" charset="0"/>
                  <a:cs typeface="Times New Roman" pitchFamily="18" charset="0"/>
                </a:rPr>
                <a:t>- 1</a:t>
              </a:r>
              <a:r>
                <a:rPr lang="en-US" sz="2800" b="1" dirty="0" smtClean="0">
                  <a:solidFill>
                    <a:schemeClr val="bg1"/>
                  </a:solidFill>
                  <a:latin typeface="Times New Roman" pitchFamily="18" charset="0"/>
                  <a:ea typeface="Calibri" pitchFamily="34" charset="0"/>
                  <a:cs typeface="Times New Roman" pitchFamily="18" charset="0"/>
                </a:rPr>
                <a:t>- 1430(1+TIR)</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-1000=0</a:t>
              </a:r>
              <a:endParaRPr lang="fr-FR" sz="2800" dirty="0"/>
            </a:p>
          </p:txBody>
        </p:sp>
      </p:grpSp>
      <p:grpSp>
        <p:nvGrpSpPr>
          <p:cNvPr id="36" name="Groupe 35"/>
          <p:cNvGrpSpPr/>
          <p:nvPr/>
        </p:nvGrpSpPr>
        <p:grpSpPr>
          <a:xfrm>
            <a:off x="1981200" y="4048780"/>
            <a:ext cx="6503304" cy="523220"/>
            <a:chOff x="1981200" y="3962400"/>
            <a:chExt cx="6503304" cy="523220"/>
          </a:xfrm>
        </p:grpSpPr>
        <p:sp>
          <p:nvSpPr>
            <p:cNvPr id="20" name="Rectangle 19"/>
            <p:cNvSpPr/>
            <p:nvPr/>
          </p:nvSpPr>
          <p:spPr>
            <a:xfrm>
              <a:off x="2514600" y="3962400"/>
              <a:ext cx="5969904" cy="523220"/>
            </a:xfrm>
            <a:prstGeom prst="rect">
              <a:avLst/>
            </a:prstGeom>
          </p:spPr>
          <p:txBody>
            <a:bodyPr wrap="none">
              <a:spAutoFit/>
            </a:bodyPr>
            <a:lstStyle/>
            <a:p>
              <a:pPr lvl="0" fontAlgn="base">
                <a:spcBef>
                  <a:spcPct val="0"/>
                </a:spcBef>
                <a:spcAft>
                  <a:spcPct val="0"/>
                </a:spcAft>
              </a:pPr>
              <a:r>
                <a:rPr lang="en-US" sz="2800" b="1" dirty="0" smtClean="0">
                  <a:solidFill>
                    <a:schemeClr val="bg1"/>
                  </a:solidFill>
                  <a:latin typeface="Times New Roman" pitchFamily="18" charset="0"/>
                  <a:ea typeface="Calibri" pitchFamily="34" charset="0"/>
                  <a:cs typeface="Times New Roman" pitchFamily="18" charset="0"/>
                </a:rPr>
                <a:t>2</a:t>
              </a:r>
              <a:r>
                <a:rPr lang="ar-DZ" sz="2800" b="1" dirty="0" smtClean="0">
                  <a:solidFill>
                    <a:schemeClr val="bg1"/>
                  </a:solidFill>
                  <a:latin typeface="Times New Roman" pitchFamily="18" charset="0"/>
                  <a:ea typeface="Calibri" pitchFamily="34" charset="0"/>
                  <a:cs typeface="Times New Roman" pitchFamily="18" charset="0"/>
                </a:rPr>
                <a:t>4</a:t>
              </a:r>
              <a:r>
                <a:rPr lang="en-US" sz="2800" b="1" dirty="0" smtClean="0">
                  <a:solidFill>
                    <a:schemeClr val="bg1"/>
                  </a:solidFill>
                  <a:latin typeface="Times New Roman" pitchFamily="18" charset="0"/>
                  <a:ea typeface="Calibri" pitchFamily="34" charset="0"/>
                  <a:cs typeface="Times New Roman" pitchFamily="18" charset="0"/>
                </a:rPr>
                <a:t>00 (1+TIR)- </a:t>
              </a:r>
              <a:r>
                <a:rPr lang="ar-DZ" sz="2800" b="1" dirty="0" smtClean="0">
                  <a:solidFill>
                    <a:schemeClr val="bg1"/>
                  </a:solidFill>
                  <a:latin typeface="Times New Roman" pitchFamily="18" charset="0"/>
                  <a:ea typeface="Calibri" pitchFamily="34" charset="0"/>
                  <a:cs typeface="Times New Roman" pitchFamily="18" charset="0"/>
                </a:rPr>
                <a:t>1430</a:t>
              </a:r>
              <a:r>
                <a:rPr lang="en-US" sz="2800" b="1" dirty="0" smtClean="0">
                  <a:solidFill>
                    <a:schemeClr val="bg1"/>
                  </a:solidFill>
                  <a:latin typeface="Times New Roman" pitchFamily="18" charset="0"/>
                  <a:ea typeface="Calibri" pitchFamily="34" charset="0"/>
                  <a:cs typeface="Times New Roman" pitchFamily="18" charset="0"/>
                </a:rPr>
                <a:t>- 1000(1+TIR)</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 0</a:t>
              </a:r>
              <a:endParaRPr lang="en-US" sz="2800" dirty="0" smtClean="0">
                <a:solidFill>
                  <a:schemeClr val="bg1"/>
                </a:solidFill>
                <a:latin typeface="Times New Roman" pitchFamily="18" charset="0"/>
                <a:cs typeface="Times New Roman" pitchFamily="18" charset="0"/>
              </a:endParaRPr>
            </a:p>
          </p:txBody>
        </p:sp>
        <p:sp>
          <p:nvSpPr>
            <p:cNvPr id="27" name="Flèche droite 626"/>
            <p:cNvSpPr>
              <a:spLocks noChangeArrowheads="1"/>
            </p:cNvSpPr>
            <p:nvPr/>
          </p:nvSpPr>
          <p:spPr bwMode="auto">
            <a:xfrm>
              <a:off x="1981200" y="41910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7" name="Groupe 36"/>
          <p:cNvGrpSpPr/>
          <p:nvPr/>
        </p:nvGrpSpPr>
        <p:grpSpPr>
          <a:xfrm>
            <a:off x="152400" y="4582180"/>
            <a:ext cx="6325144" cy="523220"/>
            <a:chOff x="76744" y="4648200"/>
            <a:chExt cx="6325144" cy="523220"/>
          </a:xfrm>
        </p:grpSpPr>
        <p:sp>
          <p:nvSpPr>
            <p:cNvPr id="80917" name="Rectangle 21"/>
            <p:cNvSpPr>
              <a:spLocks noChangeArrowheads="1"/>
            </p:cNvSpPr>
            <p:nvPr/>
          </p:nvSpPr>
          <p:spPr bwMode="auto">
            <a:xfrm>
              <a:off x="76744" y="4700572"/>
              <a:ext cx="1828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X =(1+TIR)</a:t>
              </a:r>
              <a:endParaRPr kumimoji="0" lang="en-US"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8" name="Rectangle 27"/>
            <p:cNvSpPr/>
            <p:nvPr/>
          </p:nvSpPr>
          <p:spPr>
            <a:xfrm>
              <a:off x="2438944" y="4648200"/>
              <a:ext cx="3962944" cy="523220"/>
            </a:xfrm>
            <a:prstGeom prst="rect">
              <a:avLst/>
            </a:prstGeom>
          </p:spPr>
          <p:txBody>
            <a:bodyPr wrap="none">
              <a:spAutoFit/>
            </a:bodyPr>
            <a:lstStyle/>
            <a:p>
              <a:r>
                <a:rPr lang="en-US" sz="2800" b="1" dirty="0" smtClean="0">
                  <a:solidFill>
                    <a:schemeClr val="bg1"/>
                  </a:solidFill>
                  <a:latin typeface="Times New Roman" pitchFamily="18" charset="0"/>
                  <a:ea typeface="Calibri" pitchFamily="34" charset="0"/>
                  <a:cs typeface="Times New Roman" pitchFamily="18" charset="0"/>
                </a:rPr>
                <a:t>2400 X -1430 -1000 X</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=0</a:t>
              </a:r>
              <a:endParaRPr lang="fr-FR" sz="2800" dirty="0"/>
            </a:p>
          </p:txBody>
        </p:sp>
        <p:sp>
          <p:nvSpPr>
            <p:cNvPr id="29" name="Flèche droite 626"/>
            <p:cNvSpPr>
              <a:spLocks noChangeArrowheads="1"/>
            </p:cNvSpPr>
            <p:nvPr/>
          </p:nvSpPr>
          <p:spPr bwMode="auto">
            <a:xfrm>
              <a:off x="1905000" y="48768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9" name="Groupe 38"/>
          <p:cNvGrpSpPr/>
          <p:nvPr/>
        </p:nvGrpSpPr>
        <p:grpSpPr>
          <a:xfrm>
            <a:off x="2003265" y="5115580"/>
            <a:ext cx="4549935" cy="523220"/>
            <a:chOff x="1905000" y="5334000"/>
            <a:chExt cx="4549935" cy="523220"/>
          </a:xfrm>
        </p:grpSpPr>
        <p:sp>
          <p:nvSpPr>
            <p:cNvPr id="25" name="Rectangle 24"/>
            <p:cNvSpPr/>
            <p:nvPr/>
          </p:nvSpPr>
          <p:spPr>
            <a:xfrm>
              <a:off x="2496800" y="5334000"/>
              <a:ext cx="3958135" cy="523220"/>
            </a:xfrm>
            <a:prstGeom prst="rect">
              <a:avLst/>
            </a:prstGeom>
          </p:spPr>
          <p:txBody>
            <a:bodyPr wrap="none">
              <a:spAutoFit/>
            </a:bodyPr>
            <a:lstStyle/>
            <a:p>
              <a:pPr lvl="0" fontAlgn="base">
                <a:spcBef>
                  <a:spcPct val="0"/>
                </a:spcBef>
                <a:spcAft>
                  <a:spcPct val="0"/>
                </a:spcAft>
              </a:pPr>
              <a:r>
                <a:rPr lang="en-US" sz="2800" b="1" dirty="0" smtClean="0">
                  <a:solidFill>
                    <a:schemeClr val="bg1"/>
                  </a:solidFill>
                  <a:latin typeface="Times New Roman" pitchFamily="18" charset="0"/>
                  <a:ea typeface="Calibri" pitchFamily="34" charset="0"/>
                  <a:cs typeface="Times New Roman" pitchFamily="18" charset="0"/>
                </a:rPr>
                <a:t>1000 X</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-2400 X +1430=0</a:t>
              </a:r>
              <a:endParaRPr lang="en-US" sz="4000" dirty="0" smtClean="0">
                <a:solidFill>
                  <a:schemeClr val="bg1"/>
                </a:solidFill>
                <a:latin typeface="Times New Roman" pitchFamily="18" charset="0"/>
                <a:cs typeface="Times New Roman" pitchFamily="18" charset="0"/>
              </a:endParaRPr>
            </a:p>
          </p:txBody>
        </p:sp>
        <p:sp>
          <p:nvSpPr>
            <p:cNvPr id="30" name="Flèche droite 626"/>
            <p:cNvSpPr>
              <a:spLocks noChangeArrowheads="1"/>
            </p:cNvSpPr>
            <p:nvPr/>
          </p:nvSpPr>
          <p:spPr bwMode="auto">
            <a:xfrm>
              <a:off x="1905000" y="55626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0920" name="Rectangle 24"/>
          <p:cNvSpPr>
            <a:spLocks noChangeArrowheads="1"/>
          </p:cNvSpPr>
          <p:nvPr/>
        </p:nvSpPr>
        <p:spPr bwMode="auto">
          <a:xfrm>
            <a:off x="2211797" y="6182380"/>
            <a:ext cx="1973617"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r" rtl="1" fontAlgn="base">
              <a:spcBef>
                <a:spcPct val="0"/>
              </a:spcBef>
              <a:spcAft>
                <a:spcPct val="0"/>
              </a:spcAft>
            </a:pPr>
            <a:r>
              <a:rPr lang="fr-FR" sz="2800" b="1" dirty="0" smtClean="0">
                <a:solidFill>
                  <a:schemeClr val="bg1"/>
                </a:solidFill>
              </a:rPr>
              <a:t>√∆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200     </a:t>
            </a:r>
            <a:endParaRPr kumimoji="0" lang="en-US"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4" name="Rectangle 33"/>
          <p:cNvSpPr/>
          <p:nvPr/>
        </p:nvSpPr>
        <p:spPr>
          <a:xfrm>
            <a:off x="304800" y="5648980"/>
            <a:ext cx="6146234" cy="523220"/>
          </a:xfrm>
          <a:prstGeom prst="rect">
            <a:avLst/>
          </a:prstGeom>
        </p:spPr>
        <p:txBody>
          <a:bodyPr wrap="none">
            <a:spAutoFit/>
          </a:bodyPr>
          <a:lstStyle/>
          <a:p>
            <a:r>
              <a:rPr lang="fr-FR" sz="2800" b="1" dirty="0" smtClean="0">
                <a:solidFill>
                  <a:schemeClr val="bg1"/>
                </a:solidFill>
                <a:latin typeface="Times New Roman" pitchFamily="18" charset="0"/>
                <a:ea typeface="Calibri" pitchFamily="34" charset="0"/>
                <a:cs typeface="Times New Roman" pitchFamily="18" charset="0"/>
              </a:rPr>
              <a:t>Δ</a:t>
            </a:r>
            <a:r>
              <a:rPr lang="en-US" sz="2800" b="1" dirty="0" smtClean="0">
                <a:solidFill>
                  <a:schemeClr val="bg1"/>
                </a:solidFill>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a:t>
            </a:r>
            <a:r>
              <a:rPr lang="en-US" sz="2800" b="1" dirty="0" smtClean="0">
                <a:solidFill>
                  <a:schemeClr val="bg1"/>
                </a:solidFill>
                <a:latin typeface="Times New Roman" pitchFamily="18" charset="0"/>
                <a:ea typeface="Calibri" pitchFamily="34" charset="0"/>
                <a:cs typeface="Times New Roman" pitchFamily="18" charset="0"/>
              </a:rPr>
              <a:t>2400)</a:t>
            </a:r>
            <a:r>
              <a:rPr lang="en-US" sz="2800" b="1" baseline="30000" dirty="0" smtClean="0">
                <a:solidFill>
                  <a:schemeClr val="bg1"/>
                </a:solidFill>
                <a:latin typeface="Times New Roman" pitchFamily="18" charset="0"/>
                <a:ea typeface="Calibri" pitchFamily="34" charset="0"/>
                <a:cs typeface="Times New Roman" pitchFamily="18" charset="0"/>
              </a:rPr>
              <a:t>2</a:t>
            </a:r>
            <a:r>
              <a:rPr lang="en-US" sz="2800" b="1" dirty="0" smtClean="0">
                <a:solidFill>
                  <a:schemeClr val="bg1"/>
                </a:solidFill>
                <a:latin typeface="Times New Roman" pitchFamily="18" charset="0"/>
                <a:ea typeface="Calibri" pitchFamily="34" charset="0"/>
                <a:cs typeface="Times New Roman" pitchFamily="18" charset="0"/>
              </a:rPr>
              <a:t>- 4(1000) (1430)</a:t>
            </a:r>
            <a:r>
              <a:rPr lang="ar-DZ" sz="2800" b="1" dirty="0" smtClean="0">
                <a:solidFill>
                  <a:schemeClr val="bg1"/>
                </a:solidFill>
                <a:latin typeface="Times New Roman" pitchFamily="18" charset="0"/>
                <a:ea typeface="Calibri" pitchFamily="34" charset="0"/>
                <a:cs typeface="Times New Roman" pitchFamily="18" charset="0"/>
              </a:rPr>
              <a:t> </a:t>
            </a:r>
            <a:r>
              <a:rPr lang="en-US" sz="2800" b="1" dirty="0" smtClean="0">
                <a:solidFill>
                  <a:schemeClr val="bg1"/>
                </a:solidFill>
                <a:latin typeface="Times New Roman" pitchFamily="18" charset="0"/>
                <a:ea typeface="Calibri" pitchFamily="34" charset="0"/>
                <a:cs typeface="Times New Roman" pitchFamily="18" charset="0"/>
              </a:rPr>
              <a:t>=40000 &gt;</a:t>
            </a:r>
            <a:r>
              <a:rPr lang="ar-DZ" sz="2800" b="1" dirty="0" smtClean="0">
                <a:solidFill>
                  <a:schemeClr val="bg1"/>
                </a:solidFill>
                <a:latin typeface="Times New Roman" pitchFamily="18" charset="0"/>
                <a:ea typeface="Calibri" pitchFamily="34" charset="0"/>
                <a:cs typeface="Times New Roman" pitchFamily="18" charset="0"/>
              </a:rPr>
              <a:t> </a:t>
            </a:r>
            <a:r>
              <a:rPr lang="fr-FR" sz="2800" b="1" dirty="0" smtClean="0">
                <a:solidFill>
                  <a:schemeClr val="bg1"/>
                </a:solidFill>
                <a:latin typeface="Times New Roman" pitchFamily="18" charset="0"/>
                <a:ea typeface="Calibri" pitchFamily="34" charset="0"/>
                <a:cs typeface="Times New Roman" pitchFamily="18" charset="0"/>
              </a:rPr>
              <a:t> 0</a:t>
            </a:r>
            <a:endParaRPr lang="fr-FR" sz="2800" dirty="0">
              <a:latin typeface="Times New Roman" pitchFamily="18" charset="0"/>
              <a:cs typeface="Times New Roman" pitchFamily="18" charset="0"/>
            </a:endParaRPr>
          </a:p>
        </p:txBody>
      </p:sp>
      <p:grpSp>
        <p:nvGrpSpPr>
          <p:cNvPr id="42" name="Groupe 41"/>
          <p:cNvGrpSpPr/>
          <p:nvPr/>
        </p:nvGrpSpPr>
        <p:grpSpPr>
          <a:xfrm>
            <a:off x="5715000" y="3483592"/>
            <a:ext cx="3202641" cy="473333"/>
            <a:chOff x="5902919" y="3429000"/>
            <a:chExt cx="3202641" cy="473333"/>
          </a:xfrm>
        </p:grpSpPr>
        <p:sp>
          <p:nvSpPr>
            <p:cNvPr id="40" name="Rectangle 39"/>
            <p:cNvSpPr/>
            <p:nvPr/>
          </p:nvSpPr>
          <p:spPr>
            <a:xfrm>
              <a:off x="7696200" y="3440668"/>
              <a:ext cx="1409360" cy="461665"/>
            </a:xfrm>
            <a:prstGeom prst="rect">
              <a:avLst/>
            </a:prstGeom>
          </p:spPr>
          <p:txBody>
            <a:bodyPr wrap="none">
              <a:spAutoFit/>
            </a:bodyPr>
            <a:lstStyle/>
            <a:p>
              <a:pPr lvl="0" algn="just" rtl="1" fontAlgn="base">
                <a:spcBef>
                  <a:spcPct val="0"/>
                </a:spcBef>
                <a:spcAft>
                  <a:spcPts val="1000"/>
                </a:spcAft>
              </a:pPr>
              <a:r>
                <a:rPr lang="ar-DZ" sz="2400" b="1" dirty="0" smtClean="0">
                  <a:solidFill>
                    <a:srgbClr val="FF0000"/>
                  </a:solidFill>
                  <a:latin typeface="Times New Roman" pitchFamily="18" charset="0"/>
                  <a:ea typeface="Arial" pitchFamily="34" charset="0"/>
                  <a:cs typeface="Times New Roman" pitchFamily="18" charset="0"/>
                </a:rPr>
                <a:t>بالضرب في </a:t>
              </a:r>
              <a:endParaRPr lang="fr-FR" sz="2400" dirty="0" smtClean="0">
                <a:solidFill>
                  <a:srgbClr val="FF0000"/>
                </a:solidFill>
                <a:latin typeface="Times New Roman" pitchFamily="18" charset="0"/>
                <a:cs typeface="Times New Roman" pitchFamily="18" charset="0"/>
              </a:endParaRPr>
            </a:p>
          </p:txBody>
        </p:sp>
        <p:sp>
          <p:nvSpPr>
            <p:cNvPr id="41" name="Rectangle 40"/>
            <p:cNvSpPr/>
            <p:nvPr/>
          </p:nvSpPr>
          <p:spPr>
            <a:xfrm>
              <a:off x="5902919" y="3429000"/>
              <a:ext cx="1972817" cy="461665"/>
            </a:xfrm>
            <a:prstGeom prst="rect">
              <a:avLst/>
            </a:prstGeom>
          </p:spPr>
          <p:txBody>
            <a:bodyPr wrap="square">
              <a:spAutoFit/>
            </a:bodyPr>
            <a:lstStyle/>
            <a:p>
              <a:pPr lvl="0" algn="ctr" fontAlgn="base">
                <a:spcBef>
                  <a:spcPct val="0"/>
                </a:spcBef>
                <a:spcAft>
                  <a:spcPts val="1000"/>
                </a:spcAft>
              </a:pPr>
              <a:r>
                <a:rPr lang="ar-DZ" sz="2400" b="1" dirty="0" smtClean="0">
                  <a:solidFill>
                    <a:srgbClr val="FF0000"/>
                  </a:solidFill>
                  <a:latin typeface="Times New Roman" pitchFamily="18" charset="0"/>
                  <a:ea typeface="Arial" pitchFamily="34" charset="0"/>
                  <a:cs typeface="Times New Roman" pitchFamily="18" charset="0"/>
                </a:rPr>
                <a:t> نجد:</a:t>
              </a:r>
              <a:r>
                <a:rPr lang="fr-FR" sz="2400" b="1" dirty="0" smtClean="0">
                  <a:solidFill>
                    <a:srgbClr val="FF0000"/>
                  </a:solidFill>
                  <a:latin typeface="Times New Roman" pitchFamily="18" charset="0"/>
                  <a:ea typeface="Arial" pitchFamily="34" charset="0"/>
                  <a:cs typeface="Times New Roman" pitchFamily="18" charset="0"/>
                </a:rPr>
                <a:t>(1+TIR)</a:t>
              </a:r>
              <a:r>
                <a:rPr lang="fr-FR" sz="2400" b="1" baseline="30000" dirty="0" smtClean="0">
                  <a:solidFill>
                    <a:srgbClr val="FF0000"/>
                  </a:solidFill>
                  <a:latin typeface="Times New Roman" pitchFamily="18" charset="0"/>
                  <a:ea typeface="Arial" pitchFamily="34" charset="0"/>
                  <a:cs typeface="Times New Roman" pitchFamily="18" charset="0"/>
                </a:rPr>
                <a:t>2</a:t>
              </a:r>
              <a:endParaRPr lang="fr-FR" sz="2400" b="1" dirty="0" smtClean="0">
                <a:solidFill>
                  <a:srgbClr val="FF0000"/>
                </a:solidFill>
                <a:latin typeface="Times New Roman" pitchFamily="18" charset="0"/>
                <a:cs typeface="Times New Roman" pitchFamily="18" charset="0"/>
              </a:endParaRPr>
            </a:p>
          </p:txBody>
        </p:sp>
      </p:grpSp>
      <p:sp>
        <p:nvSpPr>
          <p:cNvPr id="43" name="Rectangle 42"/>
          <p:cNvSpPr/>
          <p:nvPr/>
        </p:nvSpPr>
        <p:spPr>
          <a:xfrm>
            <a:off x="6858000" y="5105400"/>
            <a:ext cx="2050561" cy="461665"/>
          </a:xfrm>
          <a:prstGeom prst="rect">
            <a:avLst/>
          </a:prstGeom>
        </p:spPr>
        <p:txBody>
          <a:bodyPr wrap="none">
            <a:spAutoFit/>
          </a:bodyPr>
          <a:lstStyle/>
          <a:p>
            <a:pPr algn="r" rtl="1"/>
            <a:r>
              <a:rPr lang="ar-DZ" sz="2400" b="1" dirty="0" smtClean="0">
                <a:solidFill>
                  <a:srgbClr val="FF0000"/>
                </a:solidFill>
                <a:latin typeface="Times New Roman" pitchFamily="18" charset="0"/>
                <a:ea typeface="Arial" pitchFamily="34" charset="0"/>
                <a:cs typeface="Times New Roman" pitchFamily="18" charset="0"/>
              </a:rPr>
              <a:t>بالضرب</a:t>
            </a:r>
            <a:r>
              <a:rPr lang="fr-FR" sz="2400" b="1" dirty="0" smtClean="0">
                <a:solidFill>
                  <a:srgbClr val="FF0000"/>
                </a:solidFill>
                <a:latin typeface="Times New Roman" pitchFamily="18" charset="0"/>
                <a:ea typeface="Arial" pitchFamily="34" charset="0"/>
                <a:cs typeface="Times New Roman" pitchFamily="18" charset="0"/>
              </a:rPr>
              <a:t> </a:t>
            </a:r>
            <a:r>
              <a:rPr lang="ar-DZ" sz="2400" b="1" dirty="0" smtClean="0">
                <a:solidFill>
                  <a:srgbClr val="FF0000"/>
                </a:solidFill>
                <a:latin typeface="Times New Roman" pitchFamily="18" charset="0"/>
                <a:ea typeface="Arial" pitchFamily="34" charset="0"/>
                <a:cs typeface="Times New Roman" pitchFamily="18" charset="0"/>
              </a:rPr>
              <a:t> في (-) : </a:t>
            </a:r>
            <a:endParaRPr lang="fr-FR" sz="2400" dirty="0"/>
          </a:p>
        </p:txBody>
      </p:sp>
      <p:grpSp>
        <p:nvGrpSpPr>
          <p:cNvPr id="63" name="Groupe 62"/>
          <p:cNvGrpSpPr/>
          <p:nvPr/>
        </p:nvGrpSpPr>
        <p:grpSpPr>
          <a:xfrm>
            <a:off x="2514812" y="1021391"/>
            <a:ext cx="2895388" cy="461665"/>
            <a:chOff x="685800" y="838200"/>
            <a:chExt cx="2895388" cy="461665"/>
          </a:xfrm>
        </p:grpSpPr>
        <p:sp>
          <p:nvSpPr>
            <p:cNvPr id="38" name="Flèche droite 626"/>
            <p:cNvSpPr>
              <a:spLocks noChangeArrowheads="1"/>
            </p:cNvSpPr>
            <p:nvPr/>
          </p:nvSpPr>
          <p:spPr bwMode="auto">
            <a:xfrm>
              <a:off x="1981200" y="9906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44" name="Rectangle 17"/>
            <p:cNvSpPr>
              <a:spLocks noChangeArrowheads="1"/>
            </p:cNvSpPr>
            <p:nvPr/>
          </p:nvSpPr>
          <p:spPr bwMode="auto">
            <a:xfrm>
              <a:off x="2362200" y="838200"/>
              <a:ext cx="1218988"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 0</a:t>
              </a:r>
              <a:endParaRPr kumimoji="0" lang="en-US"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 name="Rectangle 17"/>
            <p:cNvSpPr>
              <a:spLocks noChangeArrowheads="1"/>
            </p:cNvSpPr>
            <p:nvPr/>
          </p:nvSpPr>
          <p:spPr bwMode="auto">
            <a:xfrm>
              <a:off x="685800" y="838200"/>
              <a:ext cx="1063946"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i</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TIR</a:t>
              </a:r>
              <a:endParaRPr kumimoji="0" lang="en-US"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64" name="Groupe 63"/>
          <p:cNvGrpSpPr/>
          <p:nvPr/>
        </p:nvGrpSpPr>
        <p:grpSpPr>
          <a:xfrm>
            <a:off x="304800" y="1637728"/>
            <a:ext cx="6622568" cy="940473"/>
            <a:chOff x="304800" y="1828800"/>
            <a:chExt cx="6622568" cy="940473"/>
          </a:xfrm>
        </p:grpSpPr>
        <p:grpSp>
          <p:nvGrpSpPr>
            <p:cNvPr id="46" name="Groupe 45"/>
            <p:cNvGrpSpPr/>
            <p:nvPr/>
          </p:nvGrpSpPr>
          <p:grpSpPr>
            <a:xfrm>
              <a:off x="304800" y="2096072"/>
              <a:ext cx="1866614" cy="461665"/>
              <a:chOff x="304800" y="3429000"/>
              <a:chExt cx="1866614" cy="461665"/>
            </a:xfrm>
          </p:grpSpPr>
          <p:sp>
            <p:nvSpPr>
              <p:cNvPr id="47" name="Flèche droite 626"/>
              <p:cNvSpPr>
                <a:spLocks noChangeArrowheads="1"/>
              </p:cNvSpPr>
              <p:nvPr/>
            </p:nvSpPr>
            <p:spPr bwMode="auto">
              <a:xfrm>
                <a:off x="1885664" y="35814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48" name="Rectangle 17"/>
              <p:cNvSpPr>
                <a:spLocks noChangeArrowheads="1"/>
              </p:cNvSpPr>
              <p:nvPr/>
            </p:nvSpPr>
            <p:spPr bwMode="auto">
              <a:xfrm>
                <a:off x="304800" y="3429000"/>
                <a:ext cx="1432187"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VAN(i)=0</a:t>
                </a:r>
                <a:endParaRPr kumimoji="0" lang="en-US"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61" name="Groupe 60"/>
            <p:cNvGrpSpPr/>
            <p:nvPr/>
          </p:nvGrpSpPr>
          <p:grpSpPr>
            <a:xfrm>
              <a:off x="2513456" y="1828800"/>
              <a:ext cx="4413912" cy="940473"/>
              <a:chOff x="4730088" y="206992"/>
              <a:chExt cx="4413912" cy="940473"/>
            </a:xfrm>
          </p:grpSpPr>
          <p:cxnSp>
            <p:nvCxnSpPr>
              <p:cNvPr id="56" name="Connecteur droit 55"/>
              <p:cNvCxnSpPr/>
              <p:nvPr/>
            </p:nvCxnSpPr>
            <p:spPr>
              <a:xfrm>
                <a:off x="4852920" y="685800"/>
                <a:ext cx="1143000" cy="1588"/>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4730088" y="685800"/>
                <a:ext cx="1420582"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(1+TIR)</a:t>
                </a:r>
                <a:r>
                  <a:rPr lang="en-US" sz="2400" b="1" baseline="30000" dirty="0" smtClean="0">
                    <a:solidFill>
                      <a:schemeClr val="bg1"/>
                    </a:solidFill>
                    <a:latin typeface="Times New Roman" pitchFamily="18" charset="0"/>
                    <a:ea typeface="Calibri" pitchFamily="34" charset="0"/>
                    <a:cs typeface="Times New Roman" pitchFamily="18" charset="0"/>
                  </a:rPr>
                  <a:t> 1</a:t>
                </a:r>
                <a:endParaRPr lang="fr-FR" sz="2400" dirty="0"/>
              </a:p>
            </p:txBody>
          </p:sp>
          <p:sp>
            <p:nvSpPr>
              <p:cNvPr id="51" name="Rectangle 50"/>
              <p:cNvSpPr/>
              <p:nvPr/>
            </p:nvSpPr>
            <p:spPr>
              <a:xfrm>
                <a:off x="6324600" y="685800"/>
                <a:ext cx="1420582"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(1+TIR)</a:t>
                </a:r>
                <a:r>
                  <a:rPr lang="en-US" sz="2400" b="1" baseline="30000" dirty="0" smtClean="0">
                    <a:solidFill>
                      <a:schemeClr val="bg1"/>
                    </a:solidFill>
                    <a:latin typeface="Times New Roman" pitchFamily="18" charset="0"/>
                    <a:ea typeface="Calibri" pitchFamily="34" charset="0"/>
                    <a:cs typeface="Times New Roman" pitchFamily="18" charset="0"/>
                  </a:rPr>
                  <a:t> 2</a:t>
                </a:r>
                <a:endParaRPr lang="fr-FR" sz="2400" dirty="0"/>
              </a:p>
            </p:txBody>
          </p:sp>
          <p:sp>
            <p:nvSpPr>
              <p:cNvPr id="52" name="Rectangle 51"/>
              <p:cNvSpPr/>
              <p:nvPr/>
            </p:nvSpPr>
            <p:spPr>
              <a:xfrm>
                <a:off x="4958688" y="228600"/>
                <a:ext cx="877163"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2400 </a:t>
                </a:r>
                <a:endParaRPr lang="fr-FR" sz="2400" dirty="0"/>
              </a:p>
            </p:txBody>
          </p:sp>
          <p:sp>
            <p:nvSpPr>
              <p:cNvPr id="53" name="Rectangle 52"/>
              <p:cNvSpPr/>
              <p:nvPr/>
            </p:nvSpPr>
            <p:spPr>
              <a:xfrm>
                <a:off x="6553200" y="206992"/>
                <a:ext cx="800219"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1430</a:t>
                </a:r>
                <a:endParaRPr lang="fr-FR" sz="2400" dirty="0"/>
              </a:p>
            </p:txBody>
          </p:sp>
          <p:sp>
            <p:nvSpPr>
              <p:cNvPr id="54" name="Rectangle 53"/>
              <p:cNvSpPr/>
              <p:nvPr/>
            </p:nvSpPr>
            <p:spPr>
              <a:xfrm>
                <a:off x="6080080" y="408296"/>
                <a:ext cx="287258" cy="461665"/>
              </a:xfrm>
              <a:prstGeom prst="rect">
                <a:avLst/>
              </a:prstGeom>
            </p:spPr>
            <p:txBody>
              <a:bodyPr wrap="none">
                <a:spAutoFit/>
              </a:bodyPr>
              <a:lstStyle/>
              <a:p>
                <a:r>
                  <a:rPr lang="en-US" sz="2400" b="1" dirty="0" smtClean="0">
                    <a:solidFill>
                      <a:schemeClr val="bg1"/>
                    </a:solidFill>
                    <a:latin typeface="Times New Roman" pitchFamily="18" charset="0"/>
                    <a:ea typeface="Calibri" pitchFamily="34" charset="0"/>
                    <a:cs typeface="Times New Roman" pitchFamily="18" charset="0"/>
                  </a:rPr>
                  <a:t>-</a:t>
                </a:r>
                <a:endParaRPr lang="fr-FR" sz="2400" dirty="0"/>
              </a:p>
            </p:txBody>
          </p:sp>
          <p:cxnSp>
            <p:nvCxnSpPr>
              <p:cNvPr id="57" name="Connecteur droit 56"/>
              <p:cNvCxnSpPr/>
              <p:nvPr/>
            </p:nvCxnSpPr>
            <p:spPr>
              <a:xfrm>
                <a:off x="6400800" y="685800"/>
                <a:ext cx="1143000" cy="1588"/>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7620000" y="457200"/>
                <a:ext cx="1524000" cy="461665"/>
              </a:xfrm>
              <a:prstGeom prst="rect">
                <a:avLst/>
              </a:prstGeom>
            </p:spPr>
            <p:txBody>
              <a:bodyPr wrap="square">
                <a:spAutoFit/>
              </a:bodyPr>
              <a:lstStyle/>
              <a:p>
                <a:r>
                  <a:rPr lang="en-US" sz="2400" b="1" dirty="0" smtClean="0">
                    <a:solidFill>
                      <a:schemeClr val="bg1"/>
                    </a:solidFill>
                    <a:latin typeface="Times New Roman" pitchFamily="18" charset="0"/>
                    <a:ea typeface="Calibri" pitchFamily="34" charset="0"/>
                    <a:cs typeface="Times New Roman" pitchFamily="18" charset="0"/>
                  </a:rPr>
                  <a:t>- 1000= 0</a:t>
                </a:r>
                <a:endParaRPr lang="fr-FR" sz="2400" dirty="0"/>
              </a:p>
            </p:txBody>
          </p:sp>
        </p:grpSp>
      </p:grpSp>
      <p:sp>
        <p:nvSpPr>
          <p:cNvPr id="62" name="Rectangle 61"/>
          <p:cNvSpPr/>
          <p:nvPr/>
        </p:nvSpPr>
        <p:spPr>
          <a:xfrm>
            <a:off x="5022014" y="457200"/>
            <a:ext cx="3664786" cy="523220"/>
          </a:xfrm>
          <a:prstGeom prst="rect">
            <a:avLst/>
          </a:prstGeom>
        </p:spPr>
        <p:txBody>
          <a:bodyPr wrap="none">
            <a:spAutoFit/>
          </a:bodyPr>
          <a:lstStyle/>
          <a:p>
            <a:pPr algn="r" rtl="1"/>
            <a:r>
              <a:rPr lang="ar-DZ" sz="2800" b="1" dirty="0" smtClean="0">
                <a:solidFill>
                  <a:srgbClr val="FF0000"/>
                </a:solidFill>
                <a:latin typeface="Times New Roman" pitchFamily="18" charset="0"/>
                <a:ea typeface="Times New Roman" pitchFamily="18" charset="0"/>
                <a:cs typeface="Times New Roman" pitchFamily="18" charset="0"/>
              </a:rPr>
              <a:t>2. حساب معدل العائد الداخلي:</a:t>
            </a:r>
            <a:endParaRPr lang="fr-FR" sz="2800"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e 34"/>
          <p:cNvGrpSpPr/>
          <p:nvPr/>
        </p:nvGrpSpPr>
        <p:grpSpPr>
          <a:xfrm>
            <a:off x="381000" y="228600"/>
            <a:ext cx="6934200" cy="914400"/>
            <a:chOff x="381000" y="381000"/>
            <a:chExt cx="6934200" cy="914400"/>
          </a:xfrm>
        </p:grpSpPr>
        <p:grpSp>
          <p:nvGrpSpPr>
            <p:cNvPr id="81922" name="Group 2"/>
            <p:cNvGrpSpPr>
              <a:grpSpLocks/>
            </p:cNvGrpSpPr>
            <p:nvPr/>
          </p:nvGrpSpPr>
          <p:grpSpPr bwMode="auto">
            <a:xfrm>
              <a:off x="381000" y="381000"/>
              <a:ext cx="4648006" cy="914400"/>
              <a:chOff x="443" y="8604"/>
              <a:chExt cx="3688" cy="612"/>
            </a:xfrm>
          </p:grpSpPr>
          <p:sp>
            <p:nvSpPr>
              <p:cNvPr id="81923" name="Zone de texte 2"/>
              <p:cNvSpPr txBox="1">
                <a:spLocks noChangeArrowheads="1"/>
              </p:cNvSpPr>
              <p:nvPr/>
            </p:nvSpPr>
            <p:spPr bwMode="auto">
              <a:xfrm>
                <a:off x="443" y="8763"/>
                <a:ext cx="605" cy="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4" name="Zone de texte 2"/>
              <p:cNvSpPr txBox="1">
                <a:spLocks noChangeArrowheads="1"/>
              </p:cNvSpPr>
              <p:nvPr/>
            </p:nvSpPr>
            <p:spPr bwMode="auto">
              <a:xfrm>
                <a:off x="1043" y="8655"/>
                <a:ext cx="1153" cy="3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2400- 200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5" name="Zone de texte 2"/>
              <p:cNvSpPr txBox="1">
                <a:spLocks noChangeArrowheads="1"/>
              </p:cNvSpPr>
              <p:nvPr/>
            </p:nvSpPr>
            <p:spPr bwMode="auto">
              <a:xfrm>
                <a:off x="1073" y="8934"/>
                <a:ext cx="1002" cy="2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 1000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6" name="Connecteur droit 578"/>
              <p:cNvSpPr>
                <a:spLocks noChangeShapeType="1"/>
              </p:cNvSpPr>
              <p:nvPr/>
            </p:nvSpPr>
            <p:spPr bwMode="auto">
              <a:xfrm>
                <a:off x="1163" y="8955"/>
                <a:ext cx="945"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81927" name="Zone de texte 2"/>
              <p:cNvSpPr txBox="1">
                <a:spLocks noChangeArrowheads="1"/>
              </p:cNvSpPr>
              <p:nvPr/>
            </p:nvSpPr>
            <p:spPr bwMode="auto">
              <a:xfrm>
                <a:off x="2227" y="8763"/>
                <a:ext cx="393" cy="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1928" name="Zone de texte 2"/>
              <p:cNvSpPr txBox="1">
                <a:spLocks noChangeArrowheads="1"/>
              </p:cNvSpPr>
              <p:nvPr/>
            </p:nvSpPr>
            <p:spPr bwMode="auto">
              <a:xfrm>
                <a:off x="2483" y="8604"/>
                <a:ext cx="741" cy="30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29" name="Zone de texte 2"/>
              <p:cNvSpPr txBox="1">
                <a:spLocks noChangeArrowheads="1"/>
              </p:cNvSpPr>
              <p:nvPr/>
            </p:nvSpPr>
            <p:spPr bwMode="auto">
              <a:xfrm>
                <a:off x="2498" y="8910"/>
                <a:ext cx="787" cy="2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1930" name="Connecteur droit 582"/>
              <p:cNvSpPr>
                <a:spLocks noChangeShapeType="1"/>
              </p:cNvSpPr>
              <p:nvPr/>
            </p:nvSpPr>
            <p:spPr bwMode="auto">
              <a:xfrm>
                <a:off x="2603" y="8943"/>
                <a:ext cx="510"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81931" name="Zone de texte 2"/>
              <p:cNvSpPr txBox="1">
                <a:spLocks noChangeArrowheads="1"/>
              </p:cNvSpPr>
              <p:nvPr/>
            </p:nvSpPr>
            <p:spPr bwMode="auto">
              <a:xfrm>
                <a:off x="3277" y="8793"/>
                <a:ext cx="854" cy="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1,10</a:t>
                </a:r>
                <a:endParaRPr lang="fr-FR" sz="2400" dirty="0" smtClean="0">
                  <a:solidFill>
                    <a:schemeClr val="bg1"/>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1933" name="Zone de texte 2"/>
            <p:cNvSpPr txBox="1">
              <a:spLocks noChangeArrowheads="1"/>
            </p:cNvSpPr>
            <p:nvPr/>
          </p:nvSpPr>
          <p:spPr bwMode="auto">
            <a:xfrm>
              <a:off x="5257800" y="671052"/>
              <a:ext cx="2057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1,10 </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 name="Flèche droite 626"/>
            <p:cNvSpPr>
              <a:spLocks noChangeArrowheads="1"/>
            </p:cNvSpPr>
            <p:nvPr/>
          </p:nvSpPr>
          <p:spPr bwMode="auto">
            <a:xfrm>
              <a:off x="4953000" y="808704"/>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3" name="Groupe 32"/>
          <p:cNvGrpSpPr/>
          <p:nvPr/>
        </p:nvGrpSpPr>
        <p:grpSpPr>
          <a:xfrm>
            <a:off x="304800" y="1676400"/>
            <a:ext cx="7010400" cy="914400"/>
            <a:chOff x="304800" y="1447800"/>
            <a:chExt cx="7010400" cy="914400"/>
          </a:xfrm>
        </p:grpSpPr>
        <p:grpSp>
          <p:nvGrpSpPr>
            <p:cNvPr id="15" name="Group 2"/>
            <p:cNvGrpSpPr>
              <a:grpSpLocks/>
            </p:cNvGrpSpPr>
            <p:nvPr/>
          </p:nvGrpSpPr>
          <p:grpSpPr bwMode="auto">
            <a:xfrm>
              <a:off x="304800" y="1447800"/>
              <a:ext cx="4648006" cy="914400"/>
              <a:chOff x="443" y="8604"/>
              <a:chExt cx="3688" cy="612"/>
            </a:xfrm>
          </p:grpSpPr>
          <p:sp>
            <p:nvSpPr>
              <p:cNvPr id="16" name="Zone de texte 2"/>
              <p:cNvSpPr txBox="1">
                <a:spLocks noChangeArrowheads="1"/>
              </p:cNvSpPr>
              <p:nvPr/>
            </p:nvSpPr>
            <p:spPr bwMode="auto">
              <a:xfrm>
                <a:off x="443" y="8763"/>
                <a:ext cx="605" cy="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ar-DZ"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Zone de texte 2"/>
              <p:cNvSpPr txBox="1">
                <a:spLocks noChangeArrowheads="1"/>
              </p:cNvSpPr>
              <p:nvPr/>
            </p:nvSpPr>
            <p:spPr bwMode="auto">
              <a:xfrm>
                <a:off x="1043" y="8655"/>
                <a:ext cx="1153" cy="3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2400</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1073" y="8934"/>
                <a:ext cx="1002" cy="2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 1000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Connecteur droit 578"/>
              <p:cNvSpPr>
                <a:spLocks noChangeShapeType="1"/>
              </p:cNvSpPr>
              <p:nvPr/>
            </p:nvSpPr>
            <p:spPr bwMode="auto">
              <a:xfrm>
                <a:off x="1163" y="8955"/>
                <a:ext cx="945"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0" name="Zone de texte 2"/>
              <p:cNvSpPr txBox="1">
                <a:spLocks noChangeArrowheads="1"/>
              </p:cNvSpPr>
              <p:nvPr/>
            </p:nvSpPr>
            <p:spPr bwMode="auto">
              <a:xfrm>
                <a:off x="2227" y="8763"/>
                <a:ext cx="393" cy="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21" name="Zone de texte 2"/>
              <p:cNvSpPr txBox="1">
                <a:spLocks noChangeArrowheads="1"/>
              </p:cNvSpPr>
              <p:nvPr/>
            </p:nvSpPr>
            <p:spPr bwMode="auto">
              <a:xfrm>
                <a:off x="2483" y="8604"/>
                <a:ext cx="741" cy="30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2600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Zone de texte 2"/>
              <p:cNvSpPr txBox="1">
                <a:spLocks noChangeArrowheads="1"/>
              </p:cNvSpPr>
              <p:nvPr/>
            </p:nvSpPr>
            <p:spPr bwMode="auto">
              <a:xfrm>
                <a:off x="2498" y="8910"/>
                <a:ext cx="787" cy="2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Connecteur droit 582"/>
              <p:cNvSpPr>
                <a:spLocks noChangeShapeType="1"/>
              </p:cNvSpPr>
              <p:nvPr/>
            </p:nvSpPr>
            <p:spPr bwMode="auto">
              <a:xfrm>
                <a:off x="2603" y="8943"/>
                <a:ext cx="510" cy="0"/>
              </a:xfrm>
              <a:prstGeom prst="line">
                <a:avLst/>
              </a:prstGeom>
              <a:noFill/>
              <a:ln w="9525" algn="ctr">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4" name="Zone de texte 2"/>
              <p:cNvSpPr txBox="1">
                <a:spLocks noChangeArrowheads="1"/>
              </p:cNvSpPr>
              <p:nvPr/>
            </p:nvSpPr>
            <p:spPr bwMode="auto">
              <a:xfrm>
                <a:off x="3277" y="8793"/>
                <a:ext cx="854" cy="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1,30</a:t>
                </a:r>
                <a:endParaRPr lang="fr-FR" sz="2400" dirty="0" smtClean="0">
                  <a:solidFill>
                    <a:schemeClr val="bg1"/>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81934" name="Zone de texte 2"/>
            <p:cNvSpPr txBox="1">
              <a:spLocks noChangeArrowheads="1"/>
            </p:cNvSpPr>
            <p:nvPr/>
          </p:nvSpPr>
          <p:spPr bwMode="auto">
            <a:xfrm>
              <a:off x="5257800" y="1691148"/>
              <a:ext cx="2057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8" name="Flèche droite 626"/>
            <p:cNvSpPr>
              <a:spLocks noChangeArrowheads="1"/>
            </p:cNvSpPr>
            <p:nvPr/>
          </p:nvSpPr>
          <p:spPr bwMode="auto">
            <a:xfrm>
              <a:off x="4972050" y="18288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8" name="Groupe 37"/>
          <p:cNvGrpSpPr/>
          <p:nvPr/>
        </p:nvGrpSpPr>
        <p:grpSpPr>
          <a:xfrm>
            <a:off x="5029200" y="1143000"/>
            <a:ext cx="3200400" cy="457200"/>
            <a:chOff x="6858000" y="1371600"/>
            <a:chExt cx="3200400" cy="457200"/>
          </a:xfrm>
        </p:grpSpPr>
        <p:sp>
          <p:nvSpPr>
            <p:cNvPr id="36" name="Zone de texte 2"/>
            <p:cNvSpPr txBox="1">
              <a:spLocks noChangeArrowheads="1"/>
            </p:cNvSpPr>
            <p:nvPr/>
          </p:nvSpPr>
          <p:spPr bwMode="auto">
            <a:xfrm>
              <a:off x="7315200" y="1371600"/>
              <a:ext cx="27432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400" b="1" dirty="0" smtClean="0">
                  <a:solidFill>
                    <a:schemeClr val="bg1"/>
                  </a:solidFill>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a:t>
              </a:r>
              <a:r>
                <a:rPr lang="fr-FR" sz="2400" b="1" dirty="0" smtClean="0">
                  <a:solidFill>
                    <a:schemeClr val="bg1"/>
                  </a:solidFill>
                  <a:latin typeface="Times New Roman" pitchFamily="18" charset="0"/>
                  <a:ea typeface="Arial" pitchFamily="34" charset="0"/>
                  <a:cs typeface="Times New Roman" pitchFamily="18" charset="0"/>
                </a:rPr>
                <a:t>= 10%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7" name="Flèche droite 626"/>
            <p:cNvSpPr>
              <a:spLocks noChangeArrowheads="1"/>
            </p:cNvSpPr>
            <p:nvPr/>
          </p:nvSpPr>
          <p:spPr bwMode="auto">
            <a:xfrm>
              <a:off x="6858000" y="16002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9" name="Groupe 38"/>
          <p:cNvGrpSpPr/>
          <p:nvPr/>
        </p:nvGrpSpPr>
        <p:grpSpPr>
          <a:xfrm>
            <a:off x="5029200" y="2438400"/>
            <a:ext cx="3505200" cy="457200"/>
            <a:chOff x="6858000" y="1371600"/>
            <a:chExt cx="3505200" cy="457200"/>
          </a:xfrm>
        </p:grpSpPr>
        <p:sp>
          <p:nvSpPr>
            <p:cNvPr id="40" name="Zone de texte 2"/>
            <p:cNvSpPr txBox="1">
              <a:spLocks noChangeArrowheads="1"/>
            </p:cNvSpPr>
            <p:nvPr/>
          </p:nvSpPr>
          <p:spPr bwMode="auto">
            <a:xfrm>
              <a:off x="7315200" y="1371600"/>
              <a:ext cx="3048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400" b="1" dirty="0" smtClean="0">
                  <a:solidFill>
                    <a:schemeClr val="bg1"/>
                  </a:solidFill>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 = 30%</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 name="Flèche droite 626"/>
            <p:cNvSpPr>
              <a:spLocks noChangeArrowheads="1"/>
            </p:cNvSpPr>
            <p:nvPr/>
          </p:nvSpPr>
          <p:spPr bwMode="auto">
            <a:xfrm>
              <a:off x="6858000" y="16002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1935" name="Rectangle 15"/>
          <p:cNvSpPr>
            <a:spLocks noChangeArrowheads="1"/>
          </p:cNvSpPr>
          <p:nvPr/>
        </p:nvSpPr>
        <p:spPr bwMode="auto">
          <a:xfrm>
            <a:off x="381000" y="2895600"/>
            <a:ext cx="8458200"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إن وجود قيمتين لمعدل العائد الداخلي، يطرح مشكلة: أي منهما يتم استخدامه لتقييم الاستثمار:</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إذا كان معدل الخصم الفعلي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 =14%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فبمقارنته بـ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TRI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س</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يكون الاستثمار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مرفوض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&lt; 14%</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أما إذا تمت المقارنة مع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فالاستثمار يكون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مقبول</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14%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&lt;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لذا في هذه الحالة لا نستعمل معيار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SA"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بل نلجأ لمعيار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457200" algn="just" defTabSz="91440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 =2400 ×1.14</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-1430 × 1.14</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- 2</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-1000 = 4.92 &gt;0</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الاستثمار مقبول،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VAN&gt;0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لكن الربح ضئيل جدا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مهملة أمام المبلغ المستثمر، وهو ما يوضحه مؤشر الربحية: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IP =4,92/1000 +1 =1.005</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24200" y="304801"/>
            <a:ext cx="5678706" cy="584775"/>
          </a:xfrm>
          <a:prstGeom prst="rect">
            <a:avLst/>
          </a:prstGeom>
        </p:spPr>
        <p:txBody>
          <a:bodyPr wrap="square">
            <a:spAutoFit/>
          </a:bodyPr>
          <a:lstStyle/>
          <a:p>
            <a:pPr algn="r" rtl="1"/>
            <a:r>
              <a:rPr lang="ar-DZ" sz="3200" b="1" dirty="0" smtClean="0">
                <a:solidFill>
                  <a:srgbClr val="FF0000"/>
                </a:solidFill>
                <a:latin typeface="Arial" pitchFamily="34" charset="0"/>
                <a:cs typeface="Arial" pitchFamily="34" charset="0"/>
              </a:rPr>
              <a:t>حل معادلة كثير حدود من الدرجة الثانية:</a:t>
            </a:r>
            <a:endParaRPr lang="fr-FR" sz="3200" dirty="0">
              <a:solidFill>
                <a:srgbClr val="FF0000"/>
              </a:solidFill>
              <a:latin typeface="Arial" pitchFamily="34" charset="0"/>
              <a:cs typeface="Arial" pitchFamily="34" charset="0"/>
            </a:endParaRPr>
          </a:p>
        </p:txBody>
      </p:sp>
      <p:sp>
        <p:nvSpPr>
          <p:cNvPr id="5" name="Rectangle 4"/>
          <p:cNvSpPr/>
          <p:nvPr/>
        </p:nvSpPr>
        <p:spPr>
          <a:xfrm>
            <a:off x="4672156" y="838200"/>
            <a:ext cx="2414444" cy="523220"/>
          </a:xfrm>
          <a:prstGeom prst="rect">
            <a:avLst/>
          </a:prstGeom>
          <a:solidFill>
            <a:srgbClr val="FFC000"/>
          </a:solidFill>
        </p:spPr>
        <p:txBody>
          <a:bodyPr wrap="square">
            <a:spAutoFit/>
          </a:bodyPr>
          <a:lstStyle/>
          <a:p>
            <a:r>
              <a:rPr lang="fr-FR" sz="2800" b="1" dirty="0" smtClean="0">
                <a:solidFill>
                  <a:schemeClr val="bg1"/>
                </a:solidFill>
                <a:latin typeface="Times New Roman" pitchFamily="18" charset="0"/>
                <a:cs typeface="Times New Roman" pitchFamily="18" charset="0"/>
              </a:rPr>
              <a:t>ax</a:t>
            </a:r>
            <a:r>
              <a:rPr lang="fr-FR" sz="2800" b="1" baseline="30000" dirty="0" smtClean="0">
                <a:solidFill>
                  <a:schemeClr val="bg1"/>
                </a:solidFill>
                <a:latin typeface="Times New Roman" pitchFamily="18" charset="0"/>
                <a:cs typeface="Times New Roman" pitchFamily="18" charset="0"/>
              </a:rPr>
              <a:t>2</a:t>
            </a:r>
            <a:r>
              <a:rPr lang="fr-FR" sz="2800" b="1" dirty="0" smtClean="0">
                <a:solidFill>
                  <a:schemeClr val="bg1"/>
                </a:solidFill>
                <a:latin typeface="Times New Roman" pitchFamily="18" charset="0"/>
                <a:cs typeface="Times New Roman" pitchFamily="18" charset="0"/>
              </a:rPr>
              <a:t> +bx + c =0</a:t>
            </a:r>
            <a:endParaRPr lang="fr-FR" sz="2800" dirty="0">
              <a:solidFill>
                <a:schemeClr val="bg1"/>
              </a:solidFill>
              <a:latin typeface="Times New Roman" pitchFamily="18" charset="0"/>
              <a:cs typeface="Times New Roman" pitchFamily="18" charset="0"/>
            </a:endParaRPr>
          </a:p>
        </p:txBody>
      </p:sp>
      <p:sp>
        <p:nvSpPr>
          <p:cNvPr id="6" name="Rectangle 5"/>
          <p:cNvSpPr/>
          <p:nvPr/>
        </p:nvSpPr>
        <p:spPr>
          <a:xfrm>
            <a:off x="685800" y="838200"/>
            <a:ext cx="3692036" cy="461665"/>
          </a:xfrm>
          <a:prstGeom prst="rect">
            <a:avLst/>
          </a:prstGeom>
        </p:spPr>
        <p:txBody>
          <a:bodyPr wrap="none">
            <a:spAutoFit/>
          </a:bodyPr>
          <a:lstStyle/>
          <a:p>
            <a:pPr algn="r" rtl="1"/>
            <a:r>
              <a:rPr lang="ar-SA" sz="2400" b="1" dirty="0" smtClean="0">
                <a:solidFill>
                  <a:schemeClr val="bg1"/>
                </a:solidFill>
              </a:rPr>
              <a:t>حيث: </a:t>
            </a:r>
            <a:r>
              <a:rPr lang="fr-FR" sz="2400" b="1" dirty="0" smtClean="0">
                <a:solidFill>
                  <a:schemeClr val="bg1"/>
                </a:solidFill>
              </a:rPr>
              <a:t>a</a:t>
            </a:r>
            <a:r>
              <a:rPr lang="ar-DZ" sz="2400" b="1" dirty="0" smtClean="0">
                <a:solidFill>
                  <a:schemeClr val="bg1"/>
                </a:solidFill>
              </a:rPr>
              <a:t>، </a:t>
            </a:r>
            <a:r>
              <a:rPr lang="fr-FR" sz="2400" b="1" dirty="0" smtClean="0">
                <a:solidFill>
                  <a:schemeClr val="bg1"/>
                </a:solidFill>
              </a:rPr>
              <a:t>b</a:t>
            </a:r>
            <a:r>
              <a:rPr lang="ar-DZ" sz="2400" b="1" dirty="0" smtClean="0">
                <a:solidFill>
                  <a:schemeClr val="bg1"/>
                </a:solidFill>
              </a:rPr>
              <a:t>، </a:t>
            </a:r>
            <a:r>
              <a:rPr lang="fr-FR" sz="2400" b="1" dirty="0" smtClean="0">
                <a:solidFill>
                  <a:schemeClr val="bg1"/>
                </a:solidFill>
              </a:rPr>
              <a:t>c</a:t>
            </a:r>
            <a:r>
              <a:rPr lang="ar-DZ" sz="2400" b="1" dirty="0" smtClean="0">
                <a:solidFill>
                  <a:schemeClr val="bg1"/>
                </a:solidFill>
              </a:rPr>
              <a:t> أعداد حقيقية معطاة.</a:t>
            </a:r>
            <a:endParaRPr lang="fr-FR" sz="2400" dirty="0">
              <a:solidFill>
                <a:schemeClr val="bg1"/>
              </a:solidFill>
            </a:endParaRPr>
          </a:p>
        </p:txBody>
      </p:sp>
      <p:grpSp>
        <p:nvGrpSpPr>
          <p:cNvPr id="2054" name="Group 6"/>
          <p:cNvGrpSpPr>
            <a:grpSpLocks/>
          </p:cNvGrpSpPr>
          <p:nvPr/>
        </p:nvGrpSpPr>
        <p:grpSpPr bwMode="auto">
          <a:xfrm>
            <a:off x="167173" y="1905000"/>
            <a:ext cx="1564640" cy="866140"/>
            <a:chOff x="885" y="2473"/>
            <a:chExt cx="1638" cy="837"/>
          </a:xfrm>
        </p:grpSpPr>
        <p:sp>
          <p:nvSpPr>
            <p:cNvPr id="2058" name="Text Box 10"/>
            <p:cNvSpPr txBox="1">
              <a:spLocks noChangeArrowheads="1"/>
            </p:cNvSpPr>
            <p:nvPr/>
          </p:nvSpPr>
          <p:spPr bwMode="auto">
            <a:xfrm>
              <a:off x="885" y="2653"/>
              <a:ext cx="795"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x</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7" name="Text Box 9"/>
            <p:cNvSpPr txBox="1">
              <a:spLocks noChangeArrowheads="1"/>
            </p:cNvSpPr>
            <p:nvPr/>
          </p:nvSpPr>
          <p:spPr bwMode="auto">
            <a:xfrm>
              <a:off x="1513" y="2473"/>
              <a:ext cx="1010" cy="3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90488"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 - √∆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6" name="Text Box 8"/>
            <p:cNvSpPr txBox="1">
              <a:spLocks noChangeArrowheads="1"/>
            </p:cNvSpPr>
            <p:nvPr/>
          </p:nvSpPr>
          <p:spPr bwMode="auto">
            <a:xfrm>
              <a:off x="1724" y="2868"/>
              <a:ext cx="600" cy="4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tab pos="90488"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2a</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5" name="AutoShape 7"/>
            <p:cNvSpPr>
              <a:spLocks noChangeShapeType="1"/>
            </p:cNvSpPr>
            <p:nvPr/>
          </p:nvSpPr>
          <p:spPr bwMode="auto">
            <a:xfrm>
              <a:off x="1560" y="2878"/>
              <a:ext cx="915"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grpSp>
      <p:grpSp>
        <p:nvGrpSpPr>
          <p:cNvPr id="2049" name="Group 1"/>
          <p:cNvGrpSpPr>
            <a:grpSpLocks/>
          </p:cNvGrpSpPr>
          <p:nvPr/>
        </p:nvGrpSpPr>
        <p:grpSpPr bwMode="auto">
          <a:xfrm>
            <a:off x="2133600" y="1949369"/>
            <a:ext cx="1673903" cy="764540"/>
            <a:chOff x="3075" y="2440"/>
            <a:chExt cx="2010" cy="756"/>
          </a:xfrm>
        </p:grpSpPr>
        <p:sp>
          <p:nvSpPr>
            <p:cNvPr id="2053" name="Text Box 5"/>
            <p:cNvSpPr txBox="1">
              <a:spLocks noChangeArrowheads="1"/>
            </p:cNvSpPr>
            <p:nvPr/>
          </p:nvSpPr>
          <p:spPr bwMode="auto">
            <a:xfrm>
              <a:off x="3075" y="2593"/>
              <a:ext cx="795"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x</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2" name="Text Box 4"/>
            <p:cNvSpPr txBox="1">
              <a:spLocks noChangeArrowheads="1"/>
            </p:cNvSpPr>
            <p:nvPr/>
          </p:nvSpPr>
          <p:spPr bwMode="auto">
            <a:xfrm>
              <a:off x="3840" y="2440"/>
              <a:ext cx="1245" cy="3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90488"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 + √∆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1" name="Text Box 3"/>
            <p:cNvSpPr txBox="1">
              <a:spLocks noChangeArrowheads="1"/>
            </p:cNvSpPr>
            <p:nvPr/>
          </p:nvSpPr>
          <p:spPr bwMode="auto">
            <a:xfrm>
              <a:off x="4152" y="2784"/>
              <a:ext cx="600" cy="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tab pos="90488"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2a</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0" name="AutoShape 2"/>
            <p:cNvSpPr>
              <a:spLocks noChangeShapeType="1"/>
            </p:cNvSpPr>
            <p:nvPr/>
          </p:nvSpPr>
          <p:spPr bwMode="auto">
            <a:xfrm>
              <a:off x="3979" y="2818"/>
              <a:ext cx="915" cy="0"/>
            </a:xfrm>
            <a:prstGeom prst="straightConnector1">
              <a:avLst/>
            </a:prstGeom>
            <a:noFill/>
            <a:ln w="254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grpSp>
      <p:sp>
        <p:nvSpPr>
          <p:cNvPr id="2059"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66" name="Rectangle 18"/>
          <p:cNvSpPr>
            <a:spLocks noChangeArrowheads="1"/>
          </p:cNvSpPr>
          <p:nvPr/>
        </p:nvSpPr>
        <p:spPr bwMode="auto">
          <a:xfrm>
            <a:off x="5747530" y="1463720"/>
            <a:ext cx="3140603"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r" rtl="1" eaLnBrk="0" fontAlgn="base" hangingPunct="0">
              <a:spcBef>
                <a:spcPct val="0"/>
              </a:spcBef>
              <a:spcAft>
                <a:spcPct val="0"/>
              </a:spcAf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مميز المعادلة:</a:t>
            </a:r>
            <a:r>
              <a:rPr lang="en-US" sz="2400" b="1" dirty="0" smtClean="0">
                <a:solidFill>
                  <a:srgbClr val="FF0000"/>
                </a:solidFill>
                <a:latin typeface="Times New Roman" pitchFamily="18" charset="0"/>
                <a:ea typeface="Calibri" pitchFamily="34" charset="0"/>
                <a:cs typeface="Times New Roman" pitchFamily="18" charset="0"/>
              </a:rPr>
              <a:t>Δ=</a:t>
            </a:r>
            <a:r>
              <a:rPr lang="fr-FR" sz="2400" b="1" dirty="0" smtClean="0">
                <a:solidFill>
                  <a:srgbClr val="FF0000"/>
                </a:solidFill>
                <a:latin typeface="Times New Roman" pitchFamily="18" charset="0"/>
                <a:ea typeface="Calibri" pitchFamily="34" charset="0"/>
                <a:cs typeface="Times New Roman" pitchFamily="18" charset="0"/>
              </a:rPr>
              <a:t> b</a:t>
            </a:r>
            <a:r>
              <a:rPr lang="fr-FR" sz="2400" b="1" baseline="30000" dirty="0" smtClean="0">
                <a:solidFill>
                  <a:srgbClr val="FF0000"/>
                </a:solidFill>
                <a:latin typeface="Times New Roman" pitchFamily="18" charset="0"/>
                <a:ea typeface="Calibri" pitchFamily="34" charset="0"/>
                <a:cs typeface="Times New Roman" pitchFamily="18" charset="0"/>
              </a:rPr>
              <a:t>2</a:t>
            </a:r>
            <a:r>
              <a:rPr lang="fr-FR" sz="2400" b="1" dirty="0" smtClean="0">
                <a:solidFill>
                  <a:srgbClr val="FF0000"/>
                </a:solidFill>
                <a:latin typeface="Times New Roman" pitchFamily="18" charset="0"/>
                <a:ea typeface="Calibri" pitchFamily="34" charset="0"/>
                <a:cs typeface="Times New Roman" pitchFamily="18" charset="0"/>
              </a:rPr>
              <a:t> – 4ac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9" name="Rectangle 18"/>
          <p:cNvSpPr/>
          <p:nvPr/>
        </p:nvSpPr>
        <p:spPr>
          <a:xfrm>
            <a:off x="3650075" y="2077785"/>
            <a:ext cx="5341526" cy="461665"/>
          </a:xfrm>
          <a:prstGeom prst="rect">
            <a:avLst/>
          </a:prstGeom>
        </p:spPr>
        <p:txBody>
          <a:bodyPr wrap="none">
            <a:spAutoFit/>
          </a:bodyPr>
          <a:lstStyle/>
          <a:p>
            <a:pPr algn="r" rtl="1"/>
            <a:r>
              <a:rPr lang="ar-DZ" sz="2400" b="1" dirty="0" smtClean="0">
                <a:solidFill>
                  <a:schemeClr val="bg1"/>
                </a:solidFill>
              </a:rPr>
              <a:t>إذا كان:</a:t>
            </a:r>
            <a:r>
              <a:rPr lang="en-US" sz="2400" b="1" dirty="0" smtClean="0">
                <a:solidFill>
                  <a:srgbClr val="FF0000"/>
                </a:solidFill>
              </a:rPr>
              <a:t>Δ &gt; 0 </a:t>
            </a:r>
            <a:r>
              <a:rPr lang="ar-SA" sz="2400" b="1" dirty="0" smtClean="0">
                <a:solidFill>
                  <a:schemeClr val="bg1"/>
                </a:solidFill>
              </a:rPr>
              <a:t>، فإنه يوجد حلين </a:t>
            </a:r>
            <a:r>
              <a:rPr lang="ar-DZ" sz="2400" b="1" dirty="0" smtClean="0">
                <a:solidFill>
                  <a:schemeClr val="bg1"/>
                </a:solidFill>
              </a:rPr>
              <a:t>حقيقيين </a:t>
            </a:r>
            <a:r>
              <a:rPr lang="ar-SA" sz="2400" b="1" dirty="0" smtClean="0">
                <a:solidFill>
                  <a:schemeClr val="bg1"/>
                </a:solidFill>
              </a:rPr>
              <a:t>مختلفين:</a:t>
            </a:r>
            <a:endParaRPr lang="fr-FR" sz="2400" dirty="0">
              <a:solidFill>
                <a:schemeClr val="bg1"/>
              </a:solidFill>
            </a:endParaRPr>
          </a:p>
        </p:txBody>
      </p:sp>
      <p:sp>
        <p:nvSpPr>
          <p:cNvPr id="20" name="Rectangle 19"/>
          <p:cNvSpPr/>
          <p:nvPr/>
        </p:nvSpPr>
        <p:spPr>
          <a:xfrm>
            <a:off x="1752600" y="2967335"/>
            <a:ext cx="7244688" cy="461665"/>
          </a:xfrm>
          <a:prstGeom prst="rect">
            <a:avLst/>
          </a:prstGeom>
        </p:spPr>
        <p:txBody>
          <a:bodyPr wrap="square">
            <a:spAutoFit/>
          </a:bodyPr>
          <a:lstStyle/>
          <a:p>
            <a:pPr algn="r" rtl="1"/>
            <a:r>
              <a:rPr lang="ar-DZ" sz="2400" b="1" dirty="0" smtClean="0">
                <a:solidFill>
                  <a:schemeClr val="bg1"/>
                </a:solidFill>
              </a:rPr>
              <a:t>إذا كان:</a:t>
            </a:r>
            <a:r>
              <a:rPr lang="en-US" sz="2400" b="1" dirty="0" smtClean="0">
                <a:solidFill>
                  <a:srgbClr val="FF0000"/>
                </a:solidFill>
              </a:rPr>
              <a:t>Δ = 0 </a:t>
            </a:r>
            <a:r>
              <a:rPr lang="ar-SA" sz="2400" b="1" dirty="0" smtClean="0">
                <a:solidFill>
                  <a:schemeClr val="bg1"/>
                </a:solidFill>
              </a:rPr>
              <a:t>، </a:t>
            </a:r>
            <a:r>
              <a:rPr lang="ar-DZ" sz="2400" b="1" dirty="0" smtClean="0">
                <a:solidFill>
                  <a:schemeClr val="bg1"/>
                </a:solidFill>
              </a:rPr>
              <a:t>المعادلة تقبل حلين حقيقيين متساويين( حل مضاعف)</a:t>
            </a:r>
            <a:r>
              <a:rPr lang="ar-SA" sz="2400" b="1" dirty="0" smtClean="0">
                <a:solidFill>
                  <a:schemeClr val="bg1"/>
                </a:solidFill>
              </a:rPr>
              <a:t>:</a:t>
            </a:r>
            <a:endParaRPr lang="fr-FR" sz="2400" dirty="0">
              <a:solidFill>
                <a:schemeClr val="bg1"/>
              </a:solidFill>
            </a:endParaRPr>
          </a:p>
        </p:txBody>
      </p:sp>
      <p:grpSp>
        <p:nvGrpSpPr>
          <p:cNvPr id="2067" name="Group 19"/>
          <p:cNvGrpSpPr>
            <a:grpSpLocks/>
          </p:cNvGrpSpPr>
          <p:nvPr/>
        </p:nvGrpSpPr>
        <p:grpSpPr bwMode="auto">
          <a:xfrm>
            <a:off x="95536" y="2784144"/>
            <a:ext cx="1752600" cy="788988"/>
            <a:chOff x="555" y="2743"/>
            <a:chExt cx="1740" cy="810"/>
          </a:xfrm>
        </p:grpSpPr>
        <p:sp>
          <p:nvSpPr>
            <p:cNvPr id="2068" name="Text Box 20"/>
            <p:cNvSpPr txBox="1">
              <a:spLocks noChangeArrowheads="1"/>
            </p:cNvSpPr>
            <p:nvPr/>
          </p:nvSpPr>
          <p:spPr bwMode="auto">
            <a:xfrm>
              <a:off x="555" y="2923"/>
              <a:ext cx="1245"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x</a:t>
              </a:r>
              <a:r>
                <a:rPr kumimoji="0" lang="fr-FR"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 </a:t>
              </a: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x</a:t>
              </a:r>
              <a:r>
                <a:rPr kumimoji="0" lang="fr-FR"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2 </a:t>
              </a: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069" name="Text Box 21"/>
            <p:cNvSpPr txBox="1">
              <a:spLocks noChangeArrowheads="1"/>
            </p:cNvSpPr>
            <p:nvPr/>
          </p:nvSpPr>
          <p:spPr bwMode="auto">
            <a:xfrm>
              <a:off x="1691" y="2743"/>
              <a:ext cx="585"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b </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070" name="Text Box 22"/>
            <p:cNvSpPr txBox="1">
              <a:spLocks noChangeArrowheads="1"/>
            </p:cNvSpPr>
            <p:nvPr/>
          </p:nvSpPr>
          <p:spPr bwMode="auto">
            <a:xfrm>
              <a:off x="1695" y="3103"/>
              <a:ext cx="600"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2071" name="AutoShape 23"/>
            <p:cNvCxnSpPr>
              <a:cxnSpLocks noChangeShapeType="1"/>
            </p:cNvCxnSpPr>
            <p:nvPr/>
          </p:nvCxnSpPr>
          <p:spPr bwMode="auto">
            <a:xfrm>
              <a:off x="1740" y="3178"/>
              <a:ext cx="495" cy="0"/>
            </a:xfrm>
            <a:prstGeom prst="straightConnector1">
              <a:avLst/>
            </a:prstGeom>
            <a:noFill/>
            <a:ln w="9525">
              <a:solidFill>
                <a:srgbClr val="000000"/>
              </a:solidFill>
              <a:round/>
              <a:headEnd/>
              <a:tailEnd/>
            </a:ln>
          </p:spPr>
        </p:cxnSp>
      </p:grpSp>
      <p:sp>
        <p:nvSpPr>
          <p:cNvPr id="2072" name="Rectangle 24"/>
          <p:cNvSpPr>
            <a:spLocks noChangeArrowheads="1"/>
          </p:cNvSpPr>
          <p:nvPr/>
        </p:nvSpPr>
        <p:spPr bwMode="auto">
          <a:xfrm>
            <a:off x="3755231" y="3581400"/>
            <a:ext cx="5236369"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إذا كان: </a:t>
            </a: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Δ &lt; 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فإن المعادلة لا تقبل أي حل حقيقي.</a:t>
            </a:r>
            <a:endParaRPr kumimoji="0" lang="ar-DZ"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7" name="Rectangle 26"/>
          <p:cNvSpPr/>
          <p:nvPr/>
        </p:nvSpPr>
        <p:spPr>
          <a:xfrm>
            <a:off x="381000" y="4114800"/>
            <a:ext cx="8458200" cy="461665"/>
          </a:xfrm>
          <a:prstGeom prst="rect">
            <a:avLst/>
          </a:prstGeom>
        </p:spPr>
        <p:txBody>
          <a:bodyPr wrap="square">
            <a:spAutoFit/>
          </a:bodyPr>
          <a:lstStyle/>
          <a:p>
            <a:pPr algn="just" rtl="1"/>
            <a:r>
              <a:rPr lang="ar-DZ" sz="2400" b="1" u="heavy" dirty="0" smtClean="0">
                <a:solidFill>
                  <a:srgbClr val="FF0000"/>
                </a:solidFill>
              </a:rPr>
              <a:t>ملاحظة:</a:t>
            </a:r>
            <a:r>
              <a:rPr lang="ar-DZ" sz="2400" b="1" dirty="0" smtClean="0">
                <a:solidFill>
                  <a:srgbClr val="FF0000"/>
                </a:solidFill>
              </a:rPr>
              <a:t> </a:t>
            </a:r>
            <a:r>
              <a:rPr lang="ar-DZ" sz="2400" b="1" dirty="0" smtClean="0">
                <a:solidFill>
                  <a:schemeClr val="bg1"/>
                </a:solidFill>
              </a:rPr>
              <a:t>إذا كان </a:t>
            </a:r>
            <a:r>
              <a:rPr lang="fr-FR" sz="2400" b="1" dirty="0" smtClean="0">
                <a:solidFill>
                  <a:schemeClr val="bg1"/>
                </a:solidFill>
              </a:rPr>
              <a:t>b</a:t>
            </a:r>
            <a:r>
              <a:rPr lang="ar-DZ" sz="2400" b="1" dirty="0" smtClean="0">
                <a:solidFill>
                  <a:schemeClr val="bg1"/>
                </a:solidFill>
              </a:rPr>
              <a:t> وزجي: </a:t>
            </a:r>
            <a:r>
              <a:rPr lang="ar-DZ" sz="2400" b="1" dirty="0" smtClean="0">
                <a:solidFill>
                  <a:srgbClr val="FF0000"/>
                </a:solidFill>
              </a:rPr>
              <a:t>'</a:t>
            </a:r>
            <a:r>
              <a:rPr lang="fr-FR" sz="2400" b="1" dirty="0" smtClean="0">
                <a:solidFill>
                  <a:srgbClr val="FF0000"/>
                </a:solidFill>
              </a:rPr>
              <a:t> b= 2b</a:t>
            </a:r>
            <a:r>
              <a:rPr lang="ar-DZ" sz="2400" b="1" dirty="0" smtClean="0">
                <a:solidFill>
                  <a:schemeClr val="bg1"/>
                </a:solidFill>
              </a:rPr>
              <a:t>، نستعمل المميز المختصر: </a:t>
            </a:r>
            <a:r>
              <a:rPr lang="en-US" sz="2400" b="1" dirty="0" smtClean="0">
                <a:solidFill>
                  <a:srgbClr val="FF0000"/>
                </a:solidFill>
              </a:rPr>
              <a:t>Δ' = b'</a:t>
            </a:r>
            <a:r>
              <a:rPr lang="en-US" sz="2400" b="1" baseline="30000" dirty="0" smtClean="0">
                <a:solidFill>
                  <a:srgbClr val="FF0000"/>
                </a:solidFill>
              </a:rPr>
              <a:t>2</a:t>
            </a:r>
            <a:r>
              <a:rPr lang="en-US" sz="2400" b="1" dirty="0" smtClean="0">
                <a:solidFill>
                  <a:srgbClr val="FF0000"/>
                </a:solidFill>
              </a:rPr>
              <a:t> - ac</a:t>
            </a:r>
            <a:endParaRPr lang="fr-FR" sz="2400" dirty="0">
              <a:solidFill>
                <a:srgbClr val="FF0000"/>
              </a:solidFill>
            </a:endParaRPr>
          </a:p>
        </p:txBody>
      </p:sp>
      <p:sp>
        <p:nvSpPr>
          <p:cNvPr id="28" name="Rectangle 27"/>
          <p:cNvSpPr/>
          <p:nvPr/>
        </p:nvSpPr>
        <p:spPr>
          <a:xfrm>
            <a:off x="3579543" y="4825624"/>
            <a:ext cx="5412058" cy="461665"/>
          </a:xfrm>
          <a:prstGeom prst="rect">
            <a:avLst/>
          </a:prstGeom>
        </p:spPr>
        <p:txBody>
          <a:bodyPr wrap="none">
            <a:spAutoFit/>
          </a:bodyPr>
          <a:lstStyle/>
          <a:p>
            <a:pPr algn="r" rtl="1"/>
            <a:r>
              <a:rPr lang="ar-DZ" sz="2400" b="1" dirty="0" smtClean="0">
                <a:solidFill>
                  <a:schemeClr val="bg1"/>
                </a:solidFill>
              </a:rPr>
              <a:t>إذا كان:</a:t>
            </a:r>
            <a:r>
              <a:rPr lang="en-US" sz="2400" b="1" dirty="0" smtClean="0">
                <a:solidFill>
                  <a:srgbClr val="FF0000"/>
                </a:solidFill>
              </a:rPr>
              <a:t>Δ</a:t>
            </a:r>
            <a:r>
              <a:rPr lang="fr-FR" sz="2400" b="1" dirty="0" smtClean="0">
                <a:solidFill>
                  <a:srgbClr val="FF0000"/>
                </a:solidFill>
              </a:rPr>
              <a:t>'</a:t>
            </a:r>
            <a:r>
              <a:rPr lang="en-US" sz="2400" b="1" dirty="0" smtClean="0">
                <a:solidFill>
                  <a:srgbClr val="FF0000"/>
                </a:solidFill>
              </a:rPr>
              <a:t> &gt; 0 </a:t>
            </a:r>
            <a:r>
              <a:rPr lang="ar-SA" sz="2400" b="1" dirty="0" smtClean="0">
                <a:solidFill>
                  <a:schemeClr val="bg1"/>
                </a:solidFill>
              </a:rPr>
              <a:t>، فإنه يوجد حلين حقيقيين مختلفين:</a:t>
            </a:r>
            <a:endParaRPr lang="fr-FR" sz="2400" dirty="0">
              <a:solidFill>
                <a:schemeClr val="bg1"/>
              </a:solidFill>
            </a:endParaRPr>
          </a:p>
        </p:txBody>
      </p:sp>
      <p:grpSp>
        <p:nvGrpSpPr>
          <p:cNvPr id="2073" name="Group 25"/>
          <p:cNvGrpSpPr>
            <a:grpSpLocks/>
          </p:cNvGrpSpPr>
          <p:nvPr/>
        </p:nvGrpSpPr>
        <p:grpSpPr bwMode="auto">
          <a:xfrm>
            <a:off x="2057400" y="4722128"/>
            <a:ext cx="1856550" cy="753535"/>
            <a:chOff x="3297" y="4366"/>
            <a:chExt cx="2226" cy="890"/>
          </a:xfrm>
        </p:grpSpPr>
        <p:sp>
          <p:nvSpPr>
            <p:cNvPr id="2074" name="Text Box 26"/>
            <p:cNvSpPr txBox="1">
              <a:spLocks noChangeArrowheads="1"/>
            </p:cNvSpPr>
            <p:nvPr/>
          </p:nvSpPr>
          <p:spPr bwMode="auto">
            <a:xfrm>
              <a:off x="3297" y="4594"/>
              <a:ext cx="795"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x</a:t>
              </a:r>
              <a:r>
                <a:rPr kumimoji="0" lang="fr-FR"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2 </a:t>
              </a: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sp>
          <p:nvSpPr>
            <p:cNvPr id="2075" name="Text Box 27"/>
            <p:cNvSpPr txBox="1">
              <a:spLocks noChangeArrowheads="1"/>
            </p:cNvSpPr>
            <p:nvPr/>
          </p:nvSpPr>
          <p:spPr bwMode="auto">
            <a:xfrm>
              <a:off x="3915" y="4366"/>
              <a:ext cx="1608"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 + √∆' </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76" name="Text Box 28"/>
            <p:cNvSpPr txBox="1">
              <a:spLocks noChangeArrowheads="1"/>
            </p:cNvSpPr>
            <p:nvPr/>
          </p:nvSpPr>
          <p:spPr bwMode="auto">
            <a:xfrm>
              <a:off x="4377" y="4806"/>
              <a:ext cx="465"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a:t>
              </a: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cxnSp>
          <p:nvCxnSpPr>
            <p:cNvPr id="2077" name="AutoShape 29"/>
            <p:cNvCxnSpPr>
              <a:cxnSpLocks noChangeShapeType="1"/>
            </p:cNvCxnSpPr>
            <p:nvPr/>
          </p:nvCxnSpPr>
          <p:spPr bwMode="auto">
            <a:xfrm>
              <a:off x="4151" y="4820"/>
              <a:ext cx="1080" cy="0"/>
            </a:xfrm>
            <a:prstGeom prst="straightConnector1">
              <a:avLst/>
            </a:prstGeom>
            <a:noFill/>
            <a:ln w="9525">
              <a:solidFill>
                <a:srgbClr val="000000"/>
              </a:solidFill>
              <a:round/>
              <a:headEnd/>
              <a:tailEnd/>
            </a:ln>
          </p:spPr>
        </p:cxnSp>
      </p:grpSp>
      <p:grpSp>
        <p:nvGrpSpPr>
          <p:cNvPr id="2078" name="Group 30"/>
          <p:cNvGrpSpPr>
            <a:grpSpLocks/>
          </p:cNvGrpSpPr>
          <p:nvPr/>
        </p:nvGrpSpPr>
        <p:grpSpPr bwMode="auto">
          <a:xfrm>
            <a:off x="152400" y="4754437"/>
            <a:ext cx="1809011" cy="739988"/>
            <a:chOff x="852" y="4442"/>
            <a:chExt cx="2169" cy="874"/>
          </a:xfrm>
        </p:grpSpPr>
        <p:sp>
          <p:nvSpPr>
            <p:cNvPr id="2079" name="Text Box 31"/>
            <p:cNvSpPr txBox="1">
              <a:spLocks noChangeArrowheads="1"/>
            </p:cNvSpPr>
            <p:nvPr/>
          </p:nvSpPr>
          <p:spPr bwMode="auto">
            <a:xfrm>
              <a:off x="852" y="4654"/>
              <a:ext cx="795"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1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80" name="Text Box 32"/>
            <p:cNvSpPr txBox="1">
              <a:spLocks noChangeArrowheads="1"/>
            </p:cNvSpPr>
            <p:nvPr/>
          </p:nvSpPr>
          <p:spPr bwMode="auto">
            <a:xfrm>
              <a:off x="1470" y="4442"/>
              <a:ext cx="1551"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 - √∆' </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81" name="Text Box 33"/>
            <p:cNvSpPr txBox="1">
              <a:spLocks noChangeArrowheads="1"/>
            </p:cNvSpPr>
            <p:nvPr/>
          </p:nvSpPr>
          <p:spPr bwMode="auto">
            <a:xfrm>
              <a:off x="1855" y="4866"/>
              <a:ext cx="480"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a:t>
              </a: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cxnSp>
          <p:nvCxnSpPr>
            <p:cNvPr id="2082" name="AutoShape 34"/>
            <p:cNvCxnSpPr>
              <a:cxnSpLocks noChangeShapeType="1"/>
            </p:cNvCxnSpPr>
            <p:nvPr/>
          </p:nvCxnSpPr>
          <p:spPr bwMode="auto">
            <a:xfrm>
              <a:off x="1642" y="4879"/>
              <a:ext cx="1080" cy="0"/>
            </a:xfrm>
            <a:prstGeom prst="straightConnector1">
              <a:avLst/>
            </a:prstGeom>
            <a:noFill/>
            <a:ln w="9525">
              <a:solidFill>
                <a:srgbClr val="000000"/>
              </a:solidFill>
              <a:round/>
              <a:headEnd/>
              <a:tailEnd/>
            </a:ln>
          </p:spPr>
        </p:cxnSp>
      </p:grpSp>
      <p:sp>
        <p:nvSpPr>
          <p:cNvPr id="39" name="Rectangle 38"/>
          <p:cNvSpPr/>
          <p:nvPr/>
        </p:nvSpPr>
        <p:spPr>
          <a:xfrm>
            <a:off x="1736680" y="5612648"/>
            <a:ext cx="7239000" cy="461665"/>
          </a:xfrm>
          <a:prstGeom prst="rect">
            <a:avLst/>
          </a:prstGeom>
        </p:spPr>
        <p:txBody>
          <a:bodyPr wrap="square">
            <a:spAutoFit/>
          </a:bodyPr>
          <a:lstStyle/>
          <a:p>
            <a:pPr algn="r" rtl="1"/>
            <a:r>
              <a:rPr lang="ar-DZ" sz="2400" b="1" dirty="0" smtClean="0">
                <a:solidFill>
                  <a:schemeClr val="bg1"/>
                </a:solidFill>
              </a:rPr>
              <a:t>إذا كان:</a:t>
            </a:r>
            <a:r>
              <a:rPr lang="en-US" sz="2400" b="1" dirty="0" smtClean="0">
                <a:solidFill>
                  <a:srgbClr val="FF0000"/>
                </a:solidFill>
              </a:rPr>
              <a:t>Δ</a:t>
            </a:r>
            <a:r>
              <a:rPr lang="fr-FR" sz="2400" b="1" dirty="0" smtClean="0">
                <a:solidFill>
                  <a:srgbClr val="FF0000"/>
                </a:solidFill>
              </a:rPr>
              <a:t>'</a:t>
            </a:r>
            <a:r>
              <a:rPr lang="en-US" sz="2400" b="1" dirty="0" smtClean="0">
                <a:solidFill>
                  <a:srgbClr val="FF0000"/>
                </a:solidFill>
              </a:rPr>
              <a:t> = 0 </a:t>
            </a:r>
            <a:r>
              <a:rPr lang="ar-SA" sz="2400" b="1" dirty="0" smtClean="0">
                <a:solidFill>
                  <a:schemeClr val="bg1"/>
                </a:solidFill>
              </a:rPr>
              <a:t>، </a:t>
            </a:r>
            <a:r>
              <a:rPr lang="ar-DZ" sz="2400" b="1" dirty="0" smtClean="0">
                <a:solidFill>
                  <a:schemeClr val="bg1"/>
                </a:solidFill>
              </a:rPr>
              <a:t>المعادلة تقبل حلين حقيقيين متساويين(حل مضاعف)</a:t>
            </a:r>
            <a:r>
              <a:rPr lang="ar-SA" sz="2400" b="1" dirty="0" smtClean="0">
                <a:solidFill>
                  <a:schemeClr val="bg1"/>
                </a:solidFill>
              </a:rPr>
              <a:t>:</a:t>
            </a:r>
            <a:endParaRPr lang="fr-FR" sz="2400" dirty="0">
              <a:solidFill>
                <a:schemeClr val="bg1"/>
              </a:solidFill>
            </a:endParaRPr>
          </a:p>
        </p:txBody>
      </p:sp>
      <p:grpSp>
        <p:nvGrpSpPr>
          <p:cNvPr id="2083" name="Group 35"/>
          <p:cNvGrpSpPr>
            <a:grpSpLocks/>
          </p:cNvGrpSpPr>
          <p:nvPr/>
        </p:nvGrpSpPr>
        <p:grpSpPr bwMode="auto">
          <a:xfrm>
            <a:off x="122832" y="5527344"/>
            <a:ext cx="1752839" cy="704850"/>
            <a:chOff x="1660" y="5370"/>
            <a:chExt cx="2165" cy="810"/>
          </a:xfrm>
        </p:grpSpPr>
        <p:sp>
          <p:nvSpPr>
            <p:cNvPr id="2084" name="Text Box 36"/>
            <p:cNvSpPr txBox="1">
              <a:spLocks noChangeArrowheads="1"/>
            </p:cNvSpPr>
            <p:nvPr/>
          </p:nvSpPr>
          <p:spPr bwMode="auto">
            <a:xfrm>
              <a:off x="1660" y="5550"/>
              <a:ext cx="1506"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1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2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85" name="Text Box 37"/>
            <p:cNvSpPr txBox="1">
              <a:spLocks noChangeArrowheads="1"/>
            </p:cNvSpPr>
            <p:nvPr/>
          </p:nvSpPr>
          <p:spPr bwMode="auto">
            <a:xfrm>
              <a:off x="3120" y="5370"/>
              <a:ext cx="705"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b' </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086" name="Text Box 38"/>
            <p:cNvSpPr txBox="1">
              <a:spLocks noChangeArrowheads="1"/>
            </p:cNvSpPr>
            <p:nvPr/>
          </p:nvSpPr>
          <p:spPr bwMode="auto">
            <a:xfrm>
              <a:off x="3291" y="5730"/>
              <a:ext cx="360" cy="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087" name="AutoShape 39"/>
            <p:cNvCxnSpPr>
              <a:cxnSpLocks noChangeShapeType="1"/>
            </p:cNvCxnSpPr>
            <p:nvPr/>
          </p:nvCxnSpPr>
          <p:spPr bwMode="auto">
            <a:xfrm>
              <a:off x="3210" y="5805"/>
              <a:ext cx="495" cy="0"/>
            </a:xfrm>
            <a:prstGeom prst="straightConnector1">
              <a:avLst/>
            </a:prstGeom>
            <a:noFill/>
            <a:ln w="31750">
              <a:solidFill>
                <a:srgbClr val="000000"/>
              </a:solidFill>
              <a:round/>
              <a:headEnd/>
              <a:tailEnd/>
            </a:ln>
          </p:spPr>
        </p:cxnSp>
      </p:grpSp>
      <p:sp>
        <p:nvSpPr>
          <p:cNvPr id="2088" name="Rectangle 40"/>
          <p:cNvSpPr>
            <a:spLocks noChangeArrowheads="1"/>
          </p:cNvSpPr>
          <p:nvPr/>
        </p:nvSpPr>
        <p:spPr bwMode="auto">
          <a:xfrm>
            <a:off x="3606424" y="6281384"/>
            <a:ext cx="533832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إذا كان: </a:t>
            </a: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Δ</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&lt; 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فإن المعادلة لا تقبل أي حل حقيقي.</a:t>
            </a:r>
            <a:endParaRPr kumimoji="0" lang="ar-DZ" sz="32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ChangeArrowheads="1"/>
          </p:cNvSpPr>
          <p:nvPr/>
        </p:nvSpPr>
        <p:spPr bwMode="auto">
          <a:xfrm>
            <a:off x="1981200" y="228600"/>
            <a:ext cx="67818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تمرين (2):  حالة غياب قيمة لمعدل العائد الداخلي</a:t>
            </a:r>
            <a:endParaRPr kumimoji="0" lang="ar-JO"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873442"/>
            <a:ext cx="8534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يقوم مقاول بتنفيذ مشروع سكني حصل عليه في مناقصة عمومية سنة 2016، وهو ما تطلب منه إنفاق استثماري 1000 في سنة 2016، وإنفاق تشغيلي 2000 في سنة 2017، وفي نهاية سنة 2018 قامت الدولة بتحويل مبلغ 2950 للحساب البنكي للمقاول بعد تسليمه المشروع السكني.</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JO"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المطلوب: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تحقق أنه لا توجد قيمة لمعدل العائد الداخلي، ماذا تستنتج؟</a:t>
            </a:r>
            <a:endParaRPr kumimoji="0" lang="ar-JO"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3"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9" name="Groupe 28"/>
          <p:cNvGrpSpPr/>
          <p:nvPr/>
        </p:nvGrpSpPr>
        <p:grpSpPr>
          <a:xfrm>
            <a:off x="228600" y="3318672"/>
            <a:ext cx="7673609" cy="990600"/>
            <a:chOff x="651688" y="3810000"/>
            <a:chExt cx="7673609" cy="990600"/>
          </a:xfrm>
        </p:grpSpPr>
        <p:sp>
          <p:nvSpPr>
            <p:cNvPr id="82954" name="Rectangle 10"/>
            <p:cNvSpPr>
              <a:spLocks noChangeArrowheads="1"/>
            </p:cNvSpPr>
            <p:nvPr/>
          </p:nvSpPr>
          <p:spPr bwMode="auto">
            <a:xfrm>
              <a:off x="651688" y="4016993"/>
              <a:ext cx="124308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bg1"/>
                  </a:solidFill>
                  <a:effectLst/>
                  <a:latin typeface="Times New Roman" pitchFamily="18" charset="0"/>
                  <a:cs typeface="Times New Roman" pitchFamily="18" charset="0"/>
                </a:rPr>
                <a:t>i= </a:t>
              </a:r>
              <a:r>
                <a:rPr lang="fr-FR" sz="2800" b="1" dirty="0" smtClean="0">
                  <a:solidFill>
                    <a:schemeClr val="bg1"/>
                  </a:solidFill>
                  <a:latin typeface="Times New Roman" pitchFamily="18" charset="0"/>
                  <a:cs typeface="Times New Roman" pitchFamily="18" charset="0"/>
                </a:rPr>
                <a:t>T</a:t>
              </a:r>
              <a:r>
                <a:rPr kumimoji="0" lang="en-US" sz="2800" b="1" i="0" u="none" strike="noStrike" cap="none" normalizeH="0" baseline="0" dirty="0" smtClean="0">
                  <a:ln>
                    <a:noFill/>
                  </a:ln>
                  <a:solidFill>
                    <a:schemeClr val="bg1"/>
                  </a:solidFill>
                  <a:effectLst/>
                  <a:latin typeface="Times New Roman" pitchFamily="18" charset="0"/>
                  <a:cs typeface="Times New Roman" pitchFamily="18" charset="0"/>
                </a:rPr>
                <a:t>IR</a:t>
              </a:r>
              <a:endParaRPr kumimoji="0" lang="en-US"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Rectangle 14"/>
            <p:cNvSpPr/>
            <p:nvPr/>
          </p:nvSpPr>
          <p:spPr>
            <a:xfrm>
              <a:off x="2185920" y="4016992"/>
              <a:ext cx="1391920" cy="523220"/>
            </a:xfrm>
            <a:prstGeom prst="rect">
              <a:avLst/>
            </a:prstGeom>
          </p:spPr>
          <p:txBody>
            <a:bodyPr wrap="square">
              <a:spAutoFit/>
            </a:bodyPr>
            <a:lstStyle/>
            <a:p>
              <a:r>
                <a:rPr lang="en-US" sz="2800" b="1" dirty="0" smtClean="0">
                  <a:solidFill>
                    <a:schemeClr val="bg1"/>
                  </a:solidFill>
                  <a:latin typeface="Times New Roman" pitchFamily="18" charset="0"/>
                  <a:cs typeface="Times New Roman" pitchFamily="18" charset="0"/>
                </a:rPr>
                <a:t>VAN=0 </a:t>
              </a:r>
              <a:endParaRPr lang="fr-FR" sz="2800" dirty="0"/>
            </a:p>
          </p:txBody>
        </p:sp>
        <p:grpSp>
          <p:nvGrpSpPr>
            <p:cNvPr id="26" name="Groupe 25"/>
            <p:cNvGrpSpPr/>
            <p:nvPr/>
          </p:nvGrpSpPr>
          <p:grpSpPr>
            <a:xfrm>
              <a:off x="3733730" y="3810000"/>
              <a:ext cx="4591567" cy="990600"/>
              <a:chOff x="3733730" y="3810000"/>
              <a:chExt cx="4591567" cy="990600"/>
            </a:xfrm>
          </p:grpSpPr>
          <p:grpSp>
            <p:nvGrpSpPr>
              <p:cNvPr id="82955" name="Group 11"/>
              <p:cNvGrpSpPr>
                <a:grpSpLocks/>
              </p:cNvGrpSpPr>
              <p:nvPr/>
            </p:nvGrpSpPr>
            <p:grpSpPr bwMode="auto">
              <a:xfrm>
                <a:off x="3733730" y="3810000"/>
                <a:ext cx="4591567" cy="990600"/>
                <a:chOff x="2664" y="13038"/>
                <a:chExt cx="4297" cy="945"/>
              </a:xfrm>
            </p:grpSpPr>
            <p:sp>
              <p:nvSpPr>
                <p:cNvPr id="82956" name="Text Box 12"/>
                <p:cNvSpPr txBox="1">
                  <a:spLocks noChangeArrowheads="1"/>
                </p:cNvSpPr>
                <p:nvPr/>
              </p:nvSpPr>
              <p:spPr bwMode="auto">
                <a:xfrm>
                  <a:off x="2664" y="13243"/>
                  <a:ext cx="1070" cy="429"/>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a:t>
                  </a:r>
                  <a:r>
                    <a:rPr lang="fr-FR" sz="2400" b="1" dirty="0" smtClean="0">
                      <a:solidFill>
                        <a:schemeClr val="bg1"/>
                      </a:solidFill>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7" name="Text Box 13"/>
                <p:cNvSpPr txBox="1">
                  <a:spLocks noChangeArrowheads="1"/>
                </p:cNvSpPr>
                <p:nvPr/>
              </p:nvSpPr>
              <p:spPr bwMode="auto">
                <a:xfrm>
                  <a:off x="3856" y="13038"/>
                  <a:ext cx="827" cy="450"/>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8" name="Text Box 14"/>
                <p:cNvSpPr txBox="1">
                  <a:spLocks noChangeArrowheads="1"/>
                </p:cNvSpPr>
                <p:nvPr/>
              </p:nvSpPr>
              <p:spPr bwMode="auto">
                <a:xfrm>
                  <a:off x="5179" y="13038"/>
                  <a:ext cx="809" cy="450"/>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59" name="Text Box 15"/>
                <p:cNvSpPr txBox="1">
                  <a:spLocks noChangeArrowheads="1"/>
                </p:cNvSpPr>
                <p:nvPr/>
              </p:nvSpPr>
              <p:spPr bwMode="auto">
                <a:xfrm>
                  <a:off x="3488" y="13488"/>
                  <a:ext cx="1388" cy="495"/>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TIR)</a:t>
                  </a:r>
                  <a:r>
                    <a:rPr lang="fr-FR" sz="2400" b="1" baseline="30000" dirty="0" smtClean="0">
                      <a:solidFill>
                        <a:schemeClr val="bg1"/>
                      </a:solidFill>
                      <a:latin typeface="Times New Roman" pitchFamily="18" charset="0"/>
                      <a:ea typeface="Arial" pitchFamily="34" charset="0"/>
                      <a:cs typeface="Times New Roman" pitchFamily="18" charset="0"/>
                    </a:rPr>
                    <a:t> </a:t>
                  </a:r>
                  <a:r>
                    <a:rPr lang="ar-DZ" sz="2400" b="1" baseline="30000" dirty="0" smtClean="0">
                      <a:solidFill>
                        <a:schemeClr val="bg1"/>
                      </a:solidFill>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60" name="Text Box 16"/>
                <p:cNvSpPr txBox="1">
                  <a:spLocks noChangeArrowheads="1"/>
                </p:cNvSpPr>
                <p:nvPr/>
              </p:nvSpPr>
              <p:spPr bwMode="auto">
                <a:xfrm>
                  <a:off x="4999" y="13488"/>
                  <a:ext cx="1425" cy="495"/>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TIR)</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61" name="Text Box 17"/>
                <p:cNvSpPr txBox="1">
                  <a:spLocks noChangeArrowheads="1"/>
                </p:cNvSpPr>
                <p:nvPr/>
              </p:nvSpPr>
              <p:spPr bwMode="auto">
                <a:xfrm>
                  <a:off x="4768" y="13269"/>
                  <a:ext cx="360" cy="330"/>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62" name="Text Box 18"/>
                <p:cNvSpPr txBox="1">
                  <a:spLocks noChangeArrowheads="1"/>
                </p:cNvSpPr>
                <p:nvPr/>
              </p:nvSpPr>
              <p:spPr bwMode="auto">
                <a:xfrm>
                  <a:off x="6301" y="13233"/>
                  <a:ext cx="660" cy="375"/>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82963" name="AutoShape 19"/>
                <p:cNvCxnSpPr>
                  <a:cxnSpLocks noChangeShapeType="1"/>
                </p:cNvCxnSpPr>
                <p:nvPr/>
              </p:nvCxnSpPr>
              <p:spPr bwMode="auto">
                <a:xfrm>
                  <a:off x="3710" y="13488"/>
                  <a:ext cx="1095" cy="0"/>
                </a:xfrm>
                <a:prstGeom prst="straightConnector1">
                  <a:avLst/>
                </a:prstGeom>
                <a:noFill/>
                <a:ln w="38100">
                  <a:solidFill>
                    <a:srgbClr val="000000"/>
                  </a:solidFill>
                  <a:round/>
                  <a:headEnd/>
                  <a:tailEnd/>
                </a:ln>
              </p:spPr>
            </p:cxnSp>
          </p:grpSp>
          <p:cxnSp>
            <p:nvCxnSpPr>
              <p:cNvPr id="25" name="AutoShape 19"/>
              <p:cNvCxnSpPr>
                <a:cxnSpLocks noChangeShapeType="1"/>
              </p:cNvCxnSpPr>
              <p:nvPr/>
            </p:nvCxnSpPr>
            <p:spPr bwMode="auto">
              <a:xfrm>
                <a:off x="6363782" y="4280848"/>
                <a:ext cx="1170064" cy="0"/>
              </a:xfrm>
              <a:prstGeom prst="straightConnector1">
                <a:avLst/>
              </a:prstGeom>
              <a:noFill/>
              <a:ln w="38100">
                <a:solidFill>
                  <a:srgbClr val="000000"/>
                </a:solidFill>
                <a:round/>
                <a:headEnd/>
                <a:tailEnd/>
              </a:ln>
            </p:spPr>
          </p:cxnSp>
        </p:grpSp>
        <p:sp>
          <p:nvSpPr>
            <p:cNvPr id="27" name="Flèche droite 626"/>
            <p:cNvSpPr>
              <a:spLocks noChangeArrowheads="1"/>
            </p:cNvSpPr>
            <p:nvPr/>
          </p:nvSpPr>
          <p:spPr bwMode="auto">
            <a:xfrm>
              <a:off x="3557520" y="4245592"/>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8" name="Flèche droite 626"/>
            <p:cNvSpPr>
              <a:spLocks noChangeArrowheads="1"/>
            </p:cNvSpPr>
            <p:nvPr/>
          </p:nvSpPr>
          <p:spPr bwMode="auto">
            <a:xfrm>
              <a:off x="1914104" y="4245592"/>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2979" name="Rectangle 35"/>
          <p:cNvSpPr>
            <a:spLocks noChangeArrowheads="1"/>
          </p:cNvSpPr>
          <p:nvPr/>
        </p:nvSpPr>
        <p:spPr bwMode="auto">
          <a:xfrm>
            <a:off x="533400" y="6320135"/>
            <a:ext cx="5638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fr-FR"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(-1000)</a:t>
            </a:r>
            <a:r>
              <a:rPr kumimoji="0" lang="fr-FR"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(2950)(-1000)= </a:t>
            </a:r>
            <a:r>
              <a:rPr kumimoji="0" lang="fr-FR" sz="24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3950000&gt; 0</a:t>
            </a:r>
            <a:endParaRPr kumimoji="0" lang="fr-FR" sz="2400" b="0" i="0" u="none" strike="noStrike" cap="none" normalizeH="0" baseline="0" dirty="0" smtClean="0">
              <a:ln>
                <a:noFill/>
              </a:ln>
              <a:solidFill>
                <a:srgbClr val="C00000"/>
              </a:solidFill>
              <a:effectLst/>
              <a:latin typeface="Times New Roman" pitchFamily="18" charset="0"/>
              <a:cs typeface="Times New Roman" pitchFamily="18" charset="0"/>
            </a:endParaRPr>
          </a:p>
        </p:txBody>
      </p:sp>
      <p:sp>
        <p:nvSpPr>
          <p:cNvPr id="38" name="Rectangle 37"/>
          <p:cNvSpPr/>
          <p:nvPr/>
        </p:nvSpPr>
        <p:spPr>
          <a:xfrm>
            <a:off x="685800" y="5747984"/>
            <a:ext cx="3472425" cy="461665"/>
          </a:xfrm>
          <a:prstGeom prst="rect">
            <a:avLst/>
          </a:prstGeom>
        </p:spPr>
        <p:txBody>
          <a:bodyPr wrap="none">
            <a:spAutoFit/>
          </a:bodyPr>
          <a:lstStyle/>
          <a:p>
            <a:pPr lvl="0" algn="just" fontAlgn="base">
              <a:spcBef>
                <a:spcPct val="0"/>
              </a:spcBef>
              <a:spcAft>
                <a:spcPts val="1000"/>
              </a:spcAft>
            </a:pPr>
            <a:r>
              <a:rPr lang="fr-FR" sz="2400" b="1" dirty="0" smtClean="0">
                <a:solidFill>
                  <a:srgbClr val="006600"/>
                </a:solidFill>
                <a:latin typeface="Times New Roman" pitchFamily="18" charset="0"/>
                <a:ea typeface="Arial" pitchFamily="34" charset="0"/>
                <a:cs typeface="Times New Roman" pitchFamily="18" charset="0"/>
              </a:rPr>
              <a:t>2950 X</a:t>
            </a:r>
            <a:r>
              <a:rPr lang="fr-FR" sz="2400" b="1" baseline="30000" dirty="0" smtClean="0">
                <a:solidFill>
                  <a:srgbClr val="006600"/>
                </a:solidFill>
                <a:latin typeface="Times New Roman" pitchFamily="18" charset="0"/>
                <a:ea typeface="Arial" pitchFamily="34" charset="0"/>
                <a:cs typeface="Times New Roman" pitchFamily="18" charset="0"/>
              </a:rPr>
              <a:t>2 </a:t>
            </a:r>
            <a:r>
              <a:rPr lang="fr-FR" sz="2400" b="1" dirty="0" smtClean="0">
                <a:solidFill>
                  <a:srgbClr val="006600"/>
                </a:solidFill>
                <a:latin typeface="Times New Roman" pitchFamily="18" charset="0"/>
                <a:ea typeface="Arial" pitchFamily="34" charset="0"/>
                <a:cs typeface="Times New Roman" pitchFamily="18" charset="0"/>
              </a:rPr>
              <a:t>-2000 X</a:t>
            </a:r>
            <a:r>
              <a:rPr lang="ar-DZ" sz="2400" b="1" dirty="0" smtClean="0">
                <a:solidFill>
                  <a:srgbClr val="006600"/>
                </a:solidFill>
                <a:latin typeface="Times New Roman" pitchFamily="18" charset="0"/>
                <a:ea typeface="Arial" pitchFamily="34" charset="0"/>
                <a:cs typeface="Times New Roman" pitchFamily="18" charset="0"/>
              </a:rPr>
              <a:t> </a:t>
            </a:r>
            <a:r>
              <a:rPr lang="fr-FR" sz="2400" b="1" dirty="0" smtClean="0">
                <a:solidFill>
                  <a:srgbClr val="006600"/>
                </a:solidFill>
                <a:latin typeface="Times New Roman" pitchFamily="18" charset="0"/>
                <a:ea typeface="Arial" pitchFamily="34" charset="0"/>
                <a:cs typeface="Times New Roman" pitchFamily="18" charset="0"/>
              </a:rPr>
              <a:t>-1000 =0</a:t>
            </a:r>
            <a:endParaRPr lang="fr-FR" sz="2400" dirty="0" smtClean="0">
              <a:solidFill>
                <a:srgbClr val="006600"/>
              </a:solidFill>
              <a:latin typeface="Times New Roman" pitchFamily="18" charset="0"/>
              <a:cs typeface="Times New Roman" pitchFamily="18" charset="0"/>
            </a:endParaRPr>
          </a:p>
        </p:txBody>
      </p:sp>
      <p:sp>
        <p:nvSpPr>
          <p:cNvPr id="40" name="Rectangle 39"/>
          <p:cNvSpPr/>
          <p:nvPr/>
        </p:nvSpPr>
        <p:spPr>
          <a:xfrm>
            <a:off x="7848600" y="3202672"/>
            <a:ext cx="817853" cy="523220"/>
          </a:xfrm>
          <a:prstGeom prst="rect">
            <a:avLst/>
          </a:prstGeom>
        </p:spPr>
        <p:txBody>
          <a:bodyPr wrap="none">
            <a:spAutoFit/>
          </a:bodyPr>
          <a:lstStyle/>
          <a:p>
            <a:r>
              <a:rPr lang="ar-DZ" sz="2800" b="1" dirty="0" smtClean="0">
                <a:solidFill>
                  <a:srgbClr val="FF0000"/>
                </a:solidFill>
                <a:latin typeface="Times New Roman" pitchFamily="18" charset="0"/>
                <a:cs typeface="Times New Roman" pitchFamily="18" charset="0"/>
              </a:rPr>
              <a:t>الحل:</a:t>
            </a:r>
            <a:endParaRPr lang="fr-FR" sz="2800" dirty="0"/>
          </a:p>
        </p:txBody>
      </p:sp>
      <p:sp>
        <p:nvSpPr>
          <p:cNvPr id="41" name="Rectangle 40"/>
          <p:cNvSpPr/>
          <p:nvPr/>
        </p:nvSpPr>
        <p:spPr>
          <a:xfrm>
            <a:off x="6629400" y="6324600"/>
            <a:ext cx="2424062" cy="523220"/>
          </a:xfrm>
          <a:prstGeom prst="rect">
            <a:avLst/>
          </a:prstGeom>
        </p:spPr>
        <p:txBody>
          <a:bodyPr wrap="none">
            <a:spAutoFit/>
          </a:bodyPr>
          <a:lstStyle/>
          <a:p>
            <a:r>
              <a:rPr lang="fr-FR" sz="2800" b="1" dirty="0" smtClean="0">
                <a:solidFill>
                  <a:schemeClr val="bg1"/>
                </a:solidFill>
              </a:rPr>
              <a:t>√∆</a:t>
            </a:r>
            <a:r>
              <a:rPr lang="en-US" sz="2800" b="1" dirty="0" smtClean="0">
                <a:solidFill>
                  <a:schemeClr val="bg1"/>
                </a:solidFill>
                <a:latin typeface="Times New Roman" pitchFamily="18" charset="0"/>
                <a:ea typeface="Times New Roman" pitchFamily="18" charset="0"/>
                <a:cs typeface="Times New Roman" pitchFamily="18" charset="0"/>
              </a:rPr>
              <a:t>' </a:t>
            </a:r>
            <a:r>
              <a:rPr lang="fr-FR" sz="2800" b="1" dirty="0" smtClean="0">
                <a:solidFill>
                  <a:schemeClr val="bg1"/>
                </a:solidFill>
              </a:rPr>
              <a:t>≈ 1987.46 </a:t>
            </a:r>
            <a:endParaRPr lang="fr-FR" sz="2800" dirty="0"/>
          </a:p>
        </p:txBody>
      </p:sp>
      <p:sp>
        <p:nvSpPr>
          <p:cNvPr id="48" name="Text Box 28"/>
          <p:cNvSpPr txBox="1">
            <a:spLocks noChangeArrowheads="1"/>
          </p:cNvSpPr>
          <p:nvPr/>
        </p:nvSpPr>
        <p:spPr bwMode="auto">
          <a:xfrm>
            <a:off x="609600" y="5157475"/>
            <a:ext cx="3886200" cy="45175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-1000 -2000 X+ 2950 X</a:t>
            </a:r>
            <a:r>
              <a:rPr kumimoji="0" lang="fr-FR" sz="2400" b="1" i="0" u="none" strike="noStrike" cap="none" normalizeH="0" baseline="30000" dirty="0" smtClean="0">
                <a:ln>
                  <a:noFill/>
                </a:ln>
                <a:solidFill>
                  <a:srgbClr val="FF0000"/>
                </a:solidFill>
                <a:effectLst/>
                <a:latin typeface="Times New Roman" pitchFamily="18" charset="0"/>
                <a:ea typeface="Arial" pitchFamily="34" charset="0"/>
                <a:cs typeface="Times New Roman" pitchFamily="18" charset="0"/>
              </a:rPr>
              <a:t>2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51" name="Groupe 50"/>
          <p:cNvGrpSpPr/>
          <p:nvPr/>
        </p:nvGrpSpPr>
        <p:grpSpPr>
          <a:xfrm>
            <a:off x="1371600" y="4356763"/>
            <a:ext cx="7477125" cy="762286"/>
            <a:chOff x="1371600" y="4356763"/>
            <a:chExt cx="7477125" cy="762286"/>
          </a:xfrm>
        </p:grpSpPr>
        <p:grpSp>
          <p:nvGrpSpPr>
            <p:cNvPr id="82964" name="Group 20"/>
            <p:cNvGrpSpPr>
              <a:grpSpLocks/>
            </p:cNvGrpSpPr>
            <p:nvPr/>
          </p:nvGrpSpPr>
          <p:grpSpPr bwMode="auto">
            <a:xfrm>
              <a:off x="6172200" y="4356763"/>
              <a:ext cx="2676525" cy="762286"/>
              <a:chOff x="8773" y="13682"/>
              <a:chExt cx="2535" cy="723"/>
            </a:xfrm>
          </p:grpSpPr>
          <p:sp>
            <p:nvSpPr>
              <p:cNvPr id="82965" name="Text Box 21"/>
              <p:cNvSpPr txBox="1">
                <a:spLocks noChangeArrowheads="1"/>
              </p:cNvSpPr>
              <p:nvPr/>
            </p:nvSpPr>
            <p:spPr bwMode="auto">
              <a:xfrm>
                <a:off x="8773" y="13832"/>
                <a:ext cx="660" cy="375"/>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66" name="Text Box 22"/>
              <p:cNvSpPr txBox="1">
                <a:spLocks noChangeArrowheads="1"/>
              </p:cNvSpPr>
              <p:nvPr/>
            </p:nvSpPr>
            <p:spPr bwMode="auto">
              <a:xfrm>
                <a:off x="9763" y="13682"/>
                <a:ext cx="360" cy="375"/>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67" name="Text Box 23"/>
              <p:cNvSpPr txBox="1">
                <a:spLocks noChangeArrowheads="1"/>
              </p:cNvSpPr>
              <p:nvPr/>
            </p:nvSpPr>
            <p:spPr bwMode="auto">
              <a:xfrm>
                <a:off x="9268" y="13982"/>
                <a:ext cx="1260" cy="423"/>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TIR)</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82968" name="AutoShape 24"/>
              <p:cNvCxnSpPr>
                <a:cxnSpLocks noChangeShapeType="1"/>
              </p:cNvCxnSpPr>
              <p:nvPr/>
            </p:nvCxnSpPr>
            <p:spPr bwMode="auto">
              <a:xfrm>
                <a:off x="9400" y="14057"/>
                <a:ext cx="930" cy="0"/>
              </a:xfrm>
              <a:prstGeom prst="straightConnector1">
                <a:avLst/>
              </a:prstGeom>
              <a:noFill/>
              <a:ln w="38100">
                <a:solidFill>
                  <a:srgbClr val="000000"/>
                </a:solidFill>
                <a:round/>
                <a:headEnd/>
                <a:tailEnd/>
              </a:ln>
            </p:spPr>
          </p:cxnSp>
          <p:sp>
            <p:nvSpPr>
              <p:cNvPr id="82969" name="Text Box 25"/>
              <p:cNvSpPr txBox="1">
                <a:spLocks noChangeArrowheads="1"/>
              </p:cNvSpPr>
              <p:nvPr/>
            </p:nvSpPr>
            <p:spPr bwMode="auto">
              <a:xfrm>
                <a:off x="10577" y="13832"/>
                <a:ext cx="731" cy="450"/>
              </a:xfrm>
              <a:prstGeom prst="rect">
                <a:avLst/>
              </a:prstGeom>
              <a:noFill/>
              <a:ln w="38100">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نضع</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82973" name="Group 29"/>
            <p:cNvGrpSpPr>
              <a:grpSpLocks/>
            </p:cNvGrpSpPr>
            <p:nvPr/>
          </p:nvGrpSpPr>
          <p:grpSpPr bwMode="auto">
            <a:xfrm>
              <a:off x="1371600" y="4419600"/>
              <a:ext cx="1600082" cy="685800"/>
              <a:chOff x="8623" y="14462"/>
              <a:chExt cx="1662" cy="660"/>
            </a:xfrm>
          </p:grpSpPr>
          <p:sp>
            <p:nvSpPr>
              <p:cNvPr id="82974" name="Text Box 30"/>
              <p:cNvSpPr txBox="1">
                <a:spLocks noChangeArrowheads="1"/>
              </p:cNvSpPr>
              <p:nvPr/>
            </p:nvSpPr>
            <p:spPr bwMode="auto">
              <a:xfrm>
                <a:off x="8623" y="14597"/>
                <a:ext cx="1020"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75" name="Text Box 31"/>
              <p:cNvSpPr txBox="1">
                <a:spLocks noChangeArrowheads="1"/>
              </p:cNvSpPr>
              <p:nvPr/>
            </p:nvSpPr>
            <p:spPr bwMode="auto">
              <a:xfrm>
                <a:off x="9485" y="14462"/>
                <a:ext cx="345"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76" name="Text Box 32"/>
              <p:cNvSpPr txBox="1">
                <a:spLocks noChangeArrowheads="1"/>
              </p:cNvSpPr>
              <p:nvPr/>
            </p:nvSpPr>
            <p:spPr bwMode="auto">
              <a:xfrm>
                <a:off x="9408" y="14747"/>
                <a:ext cx="540"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2977" name="Text Box 33"/>
              <p:cNvSpPr txBox="1">
                <a:spLocks noChangeArrowheads="1"/>
              </p:cNvSpPr>
              <p:nvPr/>
            </p:nvSpPr>
            <p:spPr bwMode="auto">
              <a:xfrm>
                <a:off x="9760" y="14556"/>
                <a:ext cx="525"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82978" name="AutoShape 34"/>
              <p:cNvCxnSpPr>
                <a:cxnSpLocks noChangeShapeType="1"/>
              </p:cNvCxnSpPr>
              <p:nvPr/>
            </p:nvCxnSpPr>
            <p:spPr bwMode="auto">
              <a:xfrm>
                <a:off x="9526" y="14842"/>
                <a:ext cx="270" cy="0"/>
              </a:xfrm>
              <a:prstGeom prst="straightConnector1">
                <a:avLst/>
              </a:prstGeom>
              <a:noFill/>
              <a:ln w="38100">
                <a:solidFill>
                  <a:srgbClr val="000000"/>
                </a:solidFill>
                <a:round/>
                <a:headEnd/>
                <a:tailEnd/>
              </a:ln>
            </p:spPr>
          </p:cxnSp>
        </p:grpSp>
        <p:grpSp>
          <p:nvGrpSpPr>
            <p:cNvPr id="42" name="Group 29"/>
            <p:cNvGrpSpPr>
              <a:grpSpLocks/>
            </p:cNvGrpSpPr>
            <p:nvPr/>
          </p:nvGrpSpPr>
          <p:grpSpPr bwMode="auto">
            <a:xfrm>
              <a:off x="3809998" y="4405952"/>
              <a:ext cx="1905271" cy="685800"/>
              <a:chOff x="9408" y="14462"/>
              <a:chExt cx="1979" cy="660"/>
            </a:xfrm>
          </p:grpSpPr>
          <p:sp>
            <p:nvSpPr>
              <p:cNvPr id="44" name="Text Box 31"/>
              <p:cNvSpPr txBox="1">
                <a:spLocks noChangeArrowheads="1"/>
              </p:cNvSpPr>
              <p:nvPr/>
            </p:nvSpPr>
            <p:spPr bwMode="auto">
              <a:xfrm>
                <a:off x="9485" y="14462"/>
                <a:ext cx="345"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 name="Text Box 32"/>
              <p:cNvSpPr txBox="1">
                <a:spLocks noChangeArrowheads="1"/>
              </p:cNvSpPr>
              <p:nvPr/>
            </p:nvSpPr>
            <p:spPr bwMode="auto">
              <a:xfrm>
                <a:off x="9408" y="14747"/>
                <a:ext cx="540"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6" name="Text Box 33"/>
              <p:cNvSpPr txBox="1">
                <a:spLocks noChangeArrowheads="1"/>
              </p:cNvSpPr>
              <p:nvPr/>
            </p:nvSpPr>
            <p:spPr bwMode="auto">
              <a:xfrm>
                <a:off x="9760" y="14556"/>
                <a:ext cx="1627"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a:t>
                </a:r>
                <a:r>
                  <a:rPr lang="ar-DZ" sz="2400" b="1" dirty="0" smtClean="0">
                    <a:solidFill>
                      <a:schemeClr val="bg1"/>
                    </a:solidFill>
                    <a:latin typeface="Times New Roman" pitchFamily="18" charset="0"/>
                    <a:ea typeface="Arial" pitchFamily="34" charset="0"/>
                    <a:cs typeface="Times New Roman" pitchFamily="18" charset="0"/>
                  </a:rPr>
                  <a:t> </a:t>
                </a:r>
                <a:r>
                  <a:rPr lang="fr-FR" sz="2400" b="1" dirty="0" smtClean="0">
                    <a:solidFill>
                      <a:schemeClr val="bg1"/>
                    </a:solidFill>
                    <a:latin typeface="Times New Roman" pitchFamily="18" charset="0"/>
                    <a:ea typeface="Arial" pitchFamily="34" charset="0"/>
                    <a:cs typeface="Times New Roman" pitchFamily="18" charset="0"/>
                  </a:rPr>
                  <a:t>TIR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47" name="AutoShape 34"/>
              <p:cNvCxnSpPr>
                <a:cxnSpLocks noChangeShapeType="1"/>
              </p:cNvCxnSpPr>
              <p:nvPr/>
            </p:nvCxnSpPr>
            <p:spPr bwMode="auto">
              <a:xfrm>
                <a:off x="9526" y="14842"/>
                <a:ext cx="270" cy="0"/>
              </a:xfrm>
              <a:prstGeom prst="straightConnector1">
                <a:avLst/>
              </a:prstGeom>
              <a:noFill/>
              <a:ln w="38100">
                <a:solidFill>
                  <a:srgbClr val="000000"/>
                </a:solidFill>
                <a:round/>
                <a:headEnd/>
                <a:tailEnd/>
              </a:ln>
            </p:spPr>
          </p:cxnSp>
        </p:grpSp>
        <p:sp>
          <p:nvSpPr>
            <p:cNvPr id="49" name="Flèche droite 626"/>
            <p:cNvSpPr>
              <a:spLocks noChangeArrowheads="1"/>
            </p:cNvSpPr>
            <p:nvPr/>
          </p:nvSpPr>
          <p:spPr bwMode="auto">
            <a:xfrm flipH="1">
              <a:off x="5715000" y="4724400"/>
              <a:ext cx="30480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50" name="Flèche droite 626"/>
            <p:cNvSpPr>
              <a:spLocks noChangeArrowheads="1"/>
            </p:cNvSpPr>
            <p:nvPr/>
          </p:nvSpPr>
          <p:spPr bwMode="auto">
            <a:xfrm flipH="1">
              <a:off x="3276600" y="4724400"/>
              <a:ext cx="30480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e 19"/>
          <p:cNvGrpSpPr/>
          <p:nvPr/>
        </p:nvGrpSpPr>
        <p:grpSpPr>
          <a:xfrm>
            <a:off x="76200" y="1853824"/>
            <a:ext cx="4095750" cy="838496"/>
            <a:chOff x="76200" y="1371600"/>
            <a:chExt cx="4095750" cy="838496"/>
          </a:xfrm>
        </p:grpSpPr>
        <p:grpSp>
          <p:nvGrpSpPr>
            <p:cNvPr id="10" name="Group 2"/>
            <p:cNvGrpSpPr>
              <a:grpSpLocks/>
            </p:cNvGrpSpPr>
            <p:nvPr/>
          </p:nvGrpSpPr>
          <p:grpSpPr bwMode="auto">
            <a:xfrm>
              <a:off x="76200" y="1371600"/>
              <a:ext cx="4092400" cy="838496"/>
              <a:chOff x="703" y="14861"/>
              <a:chExt cx="3148" cy="606"/>
            </a:xfrm>
          </p:grpSpPr>
          <p:sp>
            <p:nvSpPr>
              <p:cNvPr id="11" name="Text Box 3"/>
              <p:cNvSpPr txBox="1">
                <a:spLocks noChangeArrowheads="1"/>
              </p:cNvSpPr>
              <p:nvPr/>
            </p:nvSpPr>
            <p:spPr bwMode="auto">
              <a:xfrm>
                <a:off x="703" y="14957"/>
                <a:ext cx="586" cy="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Text Box 4"/>
              <p:cNvSpPr txBox="1">
                <a:spLocks noChangeArrowheads="1"/>
              </p:cNvSpPr>
              <p:nvPr/>
            </p:nvSpPr>
            <p:spPr bwMode="auto">
              <a:xfrm>
                <a:off x="1177" y="14861"/>
                <a:ext cx="1569" cy="3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1000+1987.46</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Text Box 5"/>
              <p:cNvSpPr txBox="1">
                <a:spLocks noChangeArrowheads="1"/>
              </p:cNvSpPr>
              <p:nvPr/>
            </p:nvSpPr>
            <p:spPr bwMode="auto">
              <a:xfrm>
                <a:off x="1522" y="15182"/>
                <a:ext cx="696" cy="2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4" name="AutoShape 6"/>
              <p:cNvCxnSpPr>
                <a:cxnSpLocks noChangeShapeType="1"/>
              </p:cNvCxnSpPr>
              <p:nvPr/>
            </p:nvCxnSpPr>
            <p:spPr bwMode="auto">
              <a:xfrm>
                <a:off x="1216" y="15182"/>
                <a:ext cx="1380" cy="0"/>
              </a:xfrm>
              <a:prstGeom prst="straightConnector1">
                <a:avLst/>
              </a:prstGeom>
              <a:noFill/>
              <a:ln w="38100">
                <a:solidFill>
                  <a:srgbClr val="000000"/>
                </a:solidFill>
                <a:round/>
                <a:headEnd/>
                <a:tailEnd/>
              </a:ln>
            </p:spPr>
          </p:cxnSp>
          <p:sp>
            <p:nvSpPr>
              <p:cNvPr id="15" name="Text Box 7"/>
              <p:cNvSpPr txBox="1">
                <a:spLocks noChangeArrowheads="1"/>
              </p:cNvSpPr>
              <p:nvPr/>
            </p:nvSpPr>
            <p:spPr bwMode="auto">
              <a:xfrm>
                <a:off x="2581" y="14957"/>
                <a:ext cx="1270" cy="34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ts val="1000"/>
                  </a:spcAft>
                </a:pPr>
                <a:r>
                  <a:rPr lang="fr-FR" sz="2400" b="1" dirty="0" smtClean="0">
                    <a:solidFill>
                      <a:srgbClr val="FF0000"/>
                    </a:solidFill>
                    <a:latin typeface="Times New Roman" pitchFamily="18" charset="0"/>
                    <a:ea typeface="Arial" pitchFamily="34" charset="0"/>
                    <a:cs typeface="Times New Roman" pitchFamily="18" charset="0"/>
                  </a:rPr>
                  <a:t>≈ </a:t>
                </a:r>
                <a:r>
                  <a:rPr lang="ar-SA" sz="2400" b="1" dirty="0" smtClean="0">
                    <a:solidFill>
                      <a:schemeClr val="bg1"/>
                    </a:solidFill>
                  </a:rPr>
                  <a:t>1</a:t>
                </a:r>
                <a:r>
                  <a:rPr lang="en-US" sz="2400" b="1" dirty="0" smtClean="0">
                    <a:solidFill>
                      <a:schemeClr val="bg1"/>
                    </a:solidFill>
                  </a:rPr>
                  <a:t>.01&gt;0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8" name="Flèche droite 626"/>
            <p:cNvSpPr>
              <a:spLocks noChangeArrowheads="1"/>
            </p:cNvSpPr>
            <p:nvPr/>
          </p:nvSpPr>
          <p:spPr bwMode="auto">
            <a:xfrm>
              <a:off x="3886200" y="166844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83978" name="Rectangle 10"/>
          <p:cNvSpPr>
            <a:spLocks noChangeArrowheads="1"/>
          </p:cNvSpPr>
          <p:nvPr/>
        </p:nvSpPr>
        <p:spPr bwMode="auto">
          <a:xfrm>
            <a:off x="152400" y="3460695"/>
            <a:ext cx="85344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240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لا يمكن لمعدل الخصم أن يكون سالبا، لأن ذلك يعني أن أصحاب رأس المال يقدمون رأس المال للمشروع، كما يقدمون له مكافأة عن رأس المال، وهذا غير منطقي، لأنه يحول معدل الخصم (تكلفة رأس المال) إلى معدل عائد يحصل عليه المشروع من مقدمي رأس المال( بنك ومساهمين).</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Rectangle 10"/>
          <p:cNvSpPr>
            <a:spLocks noChangeArrowheads="1"/>
          </p:cNvSpPr>
          <p:nvPr/>
        </p:nvSpPr>
        <p:spPr bwMode="auto">
          <a:xfrm>
            <a:off x="152400" y="5396805"/>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152400" algn="justLow" rtl="1" eaLnBrk="0" fontAlgn="base" hangingPunct="0">
              <a:spcBef>
                <a:spcPct val="0"/>
              </a:spcBef>
              <a:spcAft>
                <a:spcPct val="0"/>
              </a:spcAft>
            </a:pPr>
            <a:r>
              <a:rPr kumimoji="0" lang="ar-DZ"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نلاحظ أنه لا توجد قيم لـ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وبما أن معامل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X</a:t>
            </a:r>
            <a:r>
              <a:rPr kumimoji="0" lang="en-US"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هو 2950 موجب، والمعادلة تنعدم في -0.01 </a:t>
            </a:r>
            <a:r>
              <a:rPr kumimoji="0" lang="ar-DZ"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و</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- 4، فإن منحنى تغير القيمة الحالية الصفية بدلالة معدل الخصم تكون كما في الشكل:</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36" name="Groupe 35"/>
          <p:cNvGrpSpPr/>
          <p:nvPr/>
        </p:nvGrpSpPr>
        <p:grpSpPr>
          <a:xfrm>
            <a:off x="35900" y="228588"/>
            <a:ext cx="6892829" cy="876853"/>
            <a:chOff x="35900" y="228588"/>
            <a:chExt cx="6892829" cy="876853"/>
          </a:xfrm>
        </p:grpSpPr>
        <p:grpSp>
          <p:nvGrpSpPr>
            <p:cNvPr id="21" name="Groupe 20"/>
            <p:cNvGrpSpPr/>
            <p:nvPr/>
          </p:nvGrpSpPr>
          <p:grpSpPr>
            <a:xfrm>
              <a:off x="35900" y="228588"/>
              <a:ext cx="4536100" cy="838496"/>
              <a:chOff x="35900" y="228588"/>
              <a:chExt cx="4536100" cy="838496"/>
            </a:xfrm>
          </p:grpSpPr>
          <p:grpSp>
            <p:nvGrpSpPr>
              <p:cNvPr id="83970" name="Group 2"/>
              <p:cNvGrpSpPr>
                <a:grpSpLocks/>
              </p:cNvGrpSpPr>
              <p:nvPr/>
            </p:nvGrpSpPr>
            <p:grpSpPr bwMode="auto">
              <a:xfrm>
                <a:off x="35900" y="228588"/>
                <a:ext cx="4321200" cy="838496"/>
                <a:chOff x="672" y="14861"/>
                <a:chExt cx="3324" cy="606"/>
              </a:xfrm>
            </p:grpSpPr>
            <p:sp>
              <p:nvSpPr>
                <p:cNvPr id="83971" name="Text Box 3"/>
                <p:cNvSpPr txBox="1">
                  <a:spLocks noChangeArrowheads="1"/>
                </p:cNvSpPr>
                <p:nvPr/>
              </p:nvSpPr>
              <p:spPr bwMode="auto">
                <a:xfrm>
                  <a:off x="672" y="15006"/>
                  <a:ext cx="586" cy="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3972" name="Text Box 4"/>
                <p:cNvSpPr txBox="1">
                  <a:spLocks noChangeArrowheads="1"/>
                </p:cNvSpPr>
                <p:nvPr/>
              </p:nvSpPr>
              <p:spPr bwMode="auto">
                <a:xfrm>
                  <a:off x="1156" y="14861"/>
                  <a:ext cx="1569" cy="3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1000-1987.46</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3973" name="Text Box 5"/>
                <p:cNvSpPr txBox="1">
                  <a:spLocks noChangeArrowheads="1"/>
                </p:cNvSpPr>
                <p:nvPr/>
              </p:nvSpPr>
              <p:spPr bwMode="auto">
                <a:xfrm>
                  <a:off x="1501" y="15182"/>
                  <a:ext cx="696" cy="2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83974" name="AutoShape 6"/>
                <p:cNvCxnSpPr>
                  <a:cxnSpLocks noChangeShapeType="1"/>
                </p:cNvCxnSpPr>
                <p:nvPr/>
              </p:nvCxnSpPr>
              <p:spPr bwMode="auto">
                <a:xfrm>
                  <a:off x="1171" y="15182"/>
                  <a:ext cx="1380" cy="0"/>
                </a:xfrm>
                <a:prstGeom prst="straightConnector1">
                  <a:avLst/>
                </a:prstGeom>
                <a:noFill/>
                <a:ln w="38100">
                  <a:solidFill>
                    <a:srgbClr val="000000"/>
                  </a:solidFill>
                  <a:round/>
                  <a:headEnd/>
                  <a:tailEnd/>
                </a:ln>
              </p:spPr>
            </p:cxnSp>
            <p:sp>
              <p:nvSpPr>
                <p:cNvPr id="83975" name="Text Box 7"/>
                <p:cNvSpPr txBox="1">
                  <a:spLocks noChangeArrowheads="1"/>
                </p:cNvSpPr>
                <p:nvPr/>
              </p:nvSpPr>
              <p:spPr bwMode="auto">
                <a:xfrm>
                  <a:off x="2550" y="15006"/>
                  <a:ext cx="1446" cy="34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lang="fr-FR" sz="2400" b="1" dirty="0" smtClean="0">
                      <a:solidFill>
                        <a:srgbClr val="FF0000"/>
                      </a:solidFill>
                      <a:latin typeface="Times New Roman" pitchFamily="18" charset="0"/>
                      <a:ea typeface="Arial"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-0.3347&lt; 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9" name="Flèche droite 626"/>
              <p:cNvSpPr>
                <a:spLocks noChangeArrowheads="1"/>
              </p:cNvSpPr>
              <p:nvPr/>
            </p:nvSpPr>
            <p:spPr bwMode="auto">
              <a:xfrm>
                <a:off x="4286250" y="60960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3" name="Groupe 32"/>
            <p:cNvGrpSpPr/>
            <p:nvPr/>
          </p:nvGrpSpPr>
          <p:grpSpPr>
            <a:xfrm>
              <a:off x="4518977" y="270014"/>
              <a:ext cx="2409752" cy="835427"/>
              <a:chOff x="4442341" y="1121833"/>
              <a:chExt cx="2409752" cy="835427"/>
            </a:xfrm>
          </p:grpSpPr>
          <p:grpSp>
            <p:nvGrpSpPr>
              <p:cNvPr id="22" name="Group 29"/>
              <p:cNvGrpSpPr>
                <a:grpSpLocks/>
              </p:cNvGrpSpPr>
              <p:nvPr/>
            </p:nvGrpSpPr>
            <p:grpSpPr bwMode="auto">
              <a:xfrm>
                <a:off x="4442341" y="1121833"/>
                <a:ext cx="2409752" cy="835427"/>
                <a:chOff x="7776" y="14515"/>
                <a:chExt cx="2503" cy="804"/>
              </a:xfrm>
            </p:grpSpPr>
            <p:sp>
              <p:nvSpPr>
                <p:cNvPr id="24" name="Text Box 30"/>
                <p:cNvSpPr txBox="1">
                  <a:spLocks noChangeArrowheads="1"/>
                </p:cNvSpPr>
                <p:nvPr/>
              </p:nvSpPr>
              <p:spPr bwMode="auto">
                <a:xfrm>
                  <a:off x="7776" y="14689"/>
                  <a:ext cx="1187"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lang="fr-FR" sz="2400" b="1" baseline="-25000" dirty="0" smtClean="0">
                      <a:solidFill>
                        <a:schemeClr val="bg1"/>
                      </a:solidFill>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Text Box 31"/>
                <p:cNvSpPr txBox="1">
                  <a:spLocks noChangeArrowheads="1"/>
                </p:cNvSpPr>
                <p:nvPr/>
              </p:nvSpPr>
              <p:spPr bwMode="auto">
                <a:xfrm>
                  <a:off x="9178" y="14515"/>
                  <a:ext cx="345"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6" name="Text Box 32"/>
                <p:cNvSpPr txBox="1">
                  <a:spLocks noChangeArrowheads="1"/>
                </p:cNvSpPr>
                <p:nvPr/>
              </p:nvSpPr>
              <p:spPr bwMode="auto">
                <a:xfrm>
                  <a:off x="8689" y="14944"/>
                  <a:ext cx="1273"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-0.3347</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 name="Text Box 33"/>
                <p:cNvSpPr txBox="1">
                  <a:spLocks noChangeArrowheads="1"/>
                </p:cNvSpPr>
                <p:nvPr/>
              </p:nvSpPr>
              <p:spPr bwMode="auto">
                <a:xfrm>
                  <a:off x="9754" y="14674"/>
                  <a:ext cx="525" cy="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32" name="Connecteur droit 31"/>
              <p:cNvCxnSpPr/>
              <p:nvPr/>
            </p:nvCxnSpPr>
            <p:spPr>
              <a:xfrm>
                <a:off x="5445020" y="1537619"/>
                <a:ext cx="990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sp>
        <p:nvSpPr>
          <p:cNvPr id="34" name="Text Box 8"/>
          <p:cNvSpPr txBox="1">
            <a:spLocks noChangeArrowheads="1"/>
          </p:cNvSpPr>
          <p:nvPr/>
        </p:nvSpPr>
        <p:spPr bwMode="auto">
          <a:xfrm>
            <a:off x="4604126" y="1203280"/>
            <a:ext cx="4038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1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-4 ≈ -400% &lt;0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مرفوض</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5" name="Flèche droite 626"/>
          <p:cNvSpPr>
            <a:spLocks noChangeArrowheads="1"/>
          </p:cNvSpPr>
          <p:nvPr/>
        </p:nvSpPr>
        <p:spPr bwMode="auto">
          <a:xfrm>
            <a:off x="4312688" y="135568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nvGrpSpPr>
          <p:cNvPr id="43" name="Groupe 42"/>
          <p:cNvGrpSpPr/>
          <p:nvPr/>
        </p:nvGrpSpPr>
        <p:grpSpPr>
          <a:xfrm>
            <a:off x="4248992" y="1820921"/>
            <a:ext cx="1971449" cy="794903"/>
            <a:chOff x="4876800" y="1643497"/>
            <a:chExt cx="1971449" cy="794903"/>
          </a:xfrm>
        </p:grpSpPr>
        <p:sp>
          <p:nvSpPr>
            <p:cNvPr id="38" name="Text Box 30"/>
            <p:cNvSpPr txBox="1">
              <a:spLocks noChangeArrowheads="1"/>
            </p:cNvSpPr>
            <p:nvPr/>
          </p:nvSpPr>
          <p:spPr bwMode="auto">
            <a:xfrm>
              <a:off x="4876800" y="1783774"/>
              <a:ext cx="1142779" cy="3896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a:t>
              </a:r>
              <a:r>
                <a:rPr lang="fr-FR" sz="2400" b="1" baseline="-25000" dirty="0" smtClean="0">
                  <a:solidFill>
                    <a:schemeClr val="bg1"/>
                  </a:solidFill>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9" name="Text Box 31"/>
            <p:cNvSpPr txBox="1">
              <a:spLocks noChangeArrowheads="1"/>
            </p:cNvSpPr>
            <p:nvPr/>
          </p:nvSpPr>
          <p:spPr bwMode="auto">
            <a:xfrm>
              <a:off x="5961808" y="1643497"/>
              <a:ext cx="332147" cy="3896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0" name="Text Box 32"/>
            <p:cNvSpPr txBox="1">
              <a:spLocks noChangeArrowheads="1"/>
            </p:cNvSpPr>
            <p:nvPr/>
          </p:nvSpPr>
          <p:spPr bwMode="auto">
            <a:xfrm>
              <a:off x="5755073" y="2048742"/>
              <a:ext cx="781079" cy="3896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ar-SA" sz="2400" b="1" dirty="0" smtClean="0">
                  <a:solidFill>
                    <a:schemeClr val="bg1"/>
                  </a:solidFill>
                </a:rPr>
                <a:t>1</a:t>
              </a:r>
              <a:r>
                <a:rPr lang="en-US" sz="2400" b="1" dirty="0" smtClean="0">
                  <a:solidFill>
                    <a:schemeClr val="bg1"/>
                  </a:solidFill>
                </a:rPr>
                <a:t>.01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 name="Text Box 33"/>
            <p:cNvSpPr txBox="1">
              <a:spLocks noChangeArrowheads="1"/>
            </p:cNvSpPr>
            <p:nvPr/>
          </p:nvSpPr>
          <p:spPr bwMode="auto">
            <a:xfrm>
              <a:off x="6342808" y="1768467"/>
              <a:ext cx="505441" cy="3896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45" name="Groupe 44"/>
          <p:cNvGrpSpPr/>
          <p:nvPr/>
        </p:nvGrpSpPr>
        <p:grpSpPr>
          <a:xfrm>
            <a:off x="3962400" y="2773616"/>
            <a:ext cx="4572000" cy="457200"/>
            <a:chOff x="4572000" y="2514304"/>
            <a:chExt cx="4572000" cy="457200"/>
          </a:xfrm>
        </p:grpSpPr>
        <p:sp>
          <p:nvSpPr>
            <p:cNvPr id="37" name="Text Box 9"/>
            <p:cNvSpPr txBox="1">
              <a:spLocks noChangeArrowheads="1"/>
            </p:cNvSpPr>
            <p:nvPr/>
          </p:nvSpPr>
          <p:spPr bwMode="auto">
            <a:xfrm>
              <a:off x="4939352" y="2514304"/>
              <a:ext cx="4204648"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TIR</a:t>
              </a:r>
              <a:r>
                <a:rPr kumimoji="0" lang="fr-FR" sz="24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2</a:t>
              </a:r>
              <a:r>
                <a:rPr lang="fr-FR" sz="2400" b="1" dirty="0" smtClean="0">
                  <a:solidFill>
                    <a:srgbClr val="FF0000"/>
                  </a:solidFill>
                  <a:latin typeface="Times New Roman" pitchFamily="18" charset="0"/>
                  <a:ea typeface="Arial" pitchFamily="34" charset="0"/>
                  <a:cs typeface="Times New Roman" pitchFamily="18" charset="0"/>
                </a:rPr>
                <a:t>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a:t>
              </a:r>
              <a:r>
                <a:rPr lang="fr-FR" sz="2400" b="1" dirty="0" smtClean="0">
                  <a:solidFill>
                    <a:srgbClr val="FF0000"/>
                  </a:solidFill>
                  <a:latin typeface="Times New Roman" pitchFamily="18" charset="0"/>
                  <a:ea typeface="Arial" pitchFamily="34" charset="0"/>
                  <a:cs typeface="Times New Roman" pitchFamily="18" charset="0"/>
                </a:rPr>
                <a:t>0.01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-1% &lt;0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مرفوض</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44" name="Flèche droite 626"/>
            <p:cNvSpPr>
              <a:spLocks noChangeArrowheads="1"/>
            </p:cNvSpPr>
            <p:nvPr/>
          </p:nvSpPr>
          <p:spPr bwMode="auto">
            <a:xfrm>
              <a:off x="4572000" y="2680648"/>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cxnSp>
        <p:nvCxnSpPr>
          <p:cNvPr id="47" name="Connecteur droit 46"/>
          <p:cNvCxnSpPr/>
          <p:nvPr/>
        </p:nvCxnSpPr>
        <p:spPr>
          <a:xfrm>
            <a:off x="5230504" y="2209800"/>
            <a:ext cx="533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ChangeArrowheads="1"/>
          </p:cNvSpPr>
          <p:nvPr/>
        </p:nvSpPr>
        <p:spPr bwMode="auto">
          <a:xfrm>
            <a:off x="4744500" y="304800"/>
            <a:ext cx="4023858"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جدول تغير القيمة الحالية الصافية</a:t>
            </a:r>
            <a:endParaRPr kumimoji="0" lang="fr-FR"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15" name="Rectangle 14"/>
          <p:cNvSpPr/>
          <p:nvPr/>
        </p:nvSpPr>
        <p:spPr>
          <a:xfrm>
            <a:off x="381000" y="3119735"/>
            <a:ext cx="8534400" cy="461665"/>
          </a:xfrm>
          <a:prstGeom prst="rect">
            <a:avLst/>
          </a:prstGeom>
        </p:spPr>
        <p:txBody>
          <a:bodyPr wrap="square">
            <a:spAutoFit/>
          </a:bodyPr>
          <a:lstStyle/>
          <a:p>
            <a:pPr algn="r" rtl="1"/>
            <a:r>
              <a:rPr lang="ar-DZ" sz="2400" b="1" dirty="0" smtClean="0">
                <a:solidFill>
                  <a:srgbClr val="FF0000"/>
                </a:solidFill>
                <a:latin typeface="Times New Roman" pitchFamily="18" charset="0"/>
                <a:ea typeface="Times New Roman" pitchFamily="18" charset="0"/>
                <a:cs typeface="Times New Roman" pitchFamily="18" charset="0"/>
              </a:rPr>
              <a:t>نلاحظ أنه من أجل </a:t>
            </a:r>
            <a:r>
              <a:rPr lang="en-US" sz="2400" b="1" dirty="0" smtClean="0">
                <a:solidFill>
                  <a:srgbClr val="FF0000"/>
                </a:solidFill>
                <a:latin typeface="Times New Roman" pitchFamily="18" charset="0"/>
                <a:ea typeface="Times New Roman" pitchFamily="18" charset="0"/>
                <a:cs typeface="Times New Roman" pitchFamily="18" charset="0"/>
              </a:rPr>
              <a:t>i</a:t>
            </a:r>
            <a:r>
              <a:rPr lang="ar-DZ" sz="2400" b="1" dirty="0" smtClean="0">
                <a:solidFill>
                  <a:srgbClr val="FF0000"/>
                </a:solidFill>
                <a:latin typeface="Times New Roman" pitchFamily="18" charset="0"/>
                <a:ea typeface="Times New Roman" pitchFamily="18" charset="0"/>
                <a:cs typeface="Times New Roman" pitchFamily="18" charset="0"/>
              </a:rPr>
              <a:t> موجب تكون </a:t>
            </a:r>
            <a:r>
              <a:rPr lang="en-US" sz="2400" b="1" dirty="0" smtClean="0">
                <a:solidFill>
                  <a:srgbClr val="FF0000"/>
                </a:solidFill>
                <a:latin typeface="Times New Roman" pitchFamily="18" charset="0"/>
                <a:ea typeface="Times New Roman" pitchFamily="18" charset="0"/>
                <a:cs typeface="Times New Roman" pitchFamily="18" charset="0"/>
              </a:rPr>
              <a:t>VAN</a:t>
            </a:r>
            <a:r>
              <a:rPr lang="ar-DZ" sz="2400" b="1" dirty="0" smtClean="0">
                <a:solidFill>
                  <a:srgbClr val="FF0000"/>
                </a:solidFill>
                <a:latin typeface="Times New Roman" pitchFamily="18" charset="0"/>
                <a:ea typeface="Times New Roman" pitchFamily="18" charset="0"/>
                <a:cs typeface="Times New Roman" pitchFamily="18" charset="0"/>
              </a:rPr>
              <a:t> سالبة دائما، ومنه لا توجد قيمة لـ </a:t>
            </a:r>
            <a:r>
              <a:rPr lang="en-US" sz="2400" b="1" dirty="0" smtClean="0">
                <a:solidFill>
                  <a:srgbClr val="FF0000"/>
                </a:solidFill>
                <a:latin typeface="Times New Roman" pitchFamily="18" charset="0"/>
                <a:ea typeface="Times New Roman" pitchFamily="18" charset="0"/>
                <a:cs typeface="Times New Roman" pitchFamily="18" charset="0"/>
              </a:rPr>
              <a:t>TIR</a:t>
            </a:r>
            <a:endParaRPr lang="fr-FR" sz="2400" dirty="0">
              <a:solidFill>
                <a:srgbClr val="FF0000"/>
              </a:solidFill>
            </a:endParaRPr>
          </a:p>
        </p:txBody>
      </p:sp>
      <p:graphicFrame>
        <p:nvGraphicFramePr>
          <p:cNvPr id="16" name="Tableau 15"/>
          <p:cNvGraphicFramePr>
            <a:graphicFrameLocks noGrp="1"/>
          </p:cNvGraphicFramePr>
          <p:nvPr/>
        </p:nvGraphicFramePr>
        <p:xfrm>
          <a:off x="0" y="1524000"/>
          <a:ext cx="9143987" cy="1600200"/>
        </p:xfrm>
        <a:graphic>
          <a:graphicData uri="http://schemas.openxmlformats.org/drawingml/2006/table">
            <a:tbl>
              <a:tblPr rtl="1"/>
              <a:tblGrid>
                <a:gridCol w="1371600"/>
                <a:gridCol w="558254"/>
                <a:gridCol w="714168"/>
                <a:gridCol w="714168"/>
                <a:gridCol w="714168"/>
                <a:gridCol w="714168"/>
                <a:gridCol w="713229"/>
                <a:gridCol w="714168"/>
                <a:gridCol w="714168"/>
                <a:gridCol w="714168"/>
                <a:gridCol w="714168"/>
                <a:gridCol w="787560"/>
              </a:tblGrid>
              <a:tr h="408499">
                <a:tc>
                  <a:txBody>
                    <a:bodyPr/>
                    <a:lstStyle/>
                    <a:p>
                      <a:pPr marL="0" marR="0" algn="l" rtl="0">
                        <a:spcBef>
                          <a:spcPts val="0"/>
                        </a:spcBef>
                        <a:spcAft>
                          <a:spcPts val="0"/>
                        </a:spcAft>
                      </a:pPr>
                      <a:r>
                        <a:rPr lang="ar-DZ" sz="2000" b="1" dirty="0">
                          <a:solidFill>
                            <a:schemeClr val="bg1"/>
                          </a:solidFill>
                          <a:latin typeface="Times New Roman" pitchFamily="18" charset="0"/>
                          <a:ea typeface="Times New Roman"/>
                          <a:cs typeface="Times New Roman" pitchFamily="18" charset="0"/>
                        </a:rPr>
                        <a:t>معدل الخصم</a:t>
                      </a:r>
                      <a:endParaRPr lang="fr-FR" sz="2000" dirty="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dirty="0">
                          <a:solidFill>
                            <a:schemeClr val="bg1"/>
                          </a:solidFill>
                          <a:latin typeface="Times New Roman" pitchFamily="18" charset="0"/>
                          <a:ea typeface="Times New Roman"/>
                          <a:cs typeface="Times New Roman" pitchFamily="18" charset="0"/>
                        </a:rPr>
                        <a:t>0%</a:t>
                      </a:r>
                      <a:endParaRPr lang="fr-FR" sz="2000" dirty="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dirty="0">
                          <a:solidFill>
                            <a:schemeClr val="bg1"/>
                          </a:solidFill>
                          <a:latin typeface="Times New Roman" pitchFamily="18" charset="0"/>
                          <a:ea typeface="Times New Roman"/>
                          <a:cs typeface="Times New Roman" pitchFamily="18" charset="0"/>
                        </a:rPr>
                        <a:t>10%</a:t>
                      </a:r>
                      <a:endParaRPr lang="fr-FR" sz="2000" dirty="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20%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30%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40%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50%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60%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70%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80%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90%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DZ" sz="2000" b="1">
                          <a:solidFill>
                            <a:schemeClr val="bg1"/>
                          </a:solidFill>
                          <a:latin typeface="Times New Roman" pitchFamily="18" charset="0"/>
                          <a:ea typeface="Times New Roman"/>
                          <a:cs typeface="Times New Roman" pitchFamily="18" charset="0"/>
                        </a:rPr>
                        <a:t>100%</a:t>
                      </a:r>
                      <a:endParaRPr lang="fr-FR" sz="2000">
                        <a:solidFill>
                          <a:schemeClr val="bg1"/>
                        </a:solidFill>
                        <a:latin typeface="Times New Roman" pitchFamily="18" charset="0"/>
                        <a:ea typeface="Times New Roman"/>
                        <a:cs typeface="Times New Roman" pitchFamily="18" charset="0"/>
                      </a:endParaRPr>
                    </a:p>
                  </a:txBody>
                  <a:tcPr marL="67747" marR="677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1701">
                <a:tc>
                  <a:txBody>
                    <a:bodyPr/>
                    <a:lstStyle/>
                    <a:p>
                      <a:pPr marL="71755" marR="71755" algn="r" rtl="1">
                        <a:spcBef>
                          <a:spcPts val="0"/>
                        </a:spcBef>
                        <a:spcAft>
                          <a:spcPts val="0"/>
                        </a:spcAft>
                      </a:pPr>
                      <a:r>
                        <a:rPr lang="ar-DZ" sz="2000" b="1" dirty="0">
                          <a:solidFill>
                            <a:schemeClr val="bg1"/>
                          </a:solidFill>
                          <a:latin typeface="Times New Roman" pitchFamily="18" charset="0"/>
                          <a:ea typeface="Times New Roman"/>
                          <a:cs typeface="Times New Roman" pitchFamily="18" charset="0"/>
                        </a:rPr>
                        <a:t>ق </a:t>
                      </a:r>
                      <a:r>
                        <a:rPr lang="ar-DZ" sz="2000" b="1" dirty="0" err="1">
                          <a:solidFill>
                            <a:schemeClr val="bg1"/>
                          </a:solidFill>
                          <a:latin typeface="Times New Roman" pitchFamily="18" charset="0"/>
                          <a:ea typeface="Times New Roman"/>
                          <a:cs typeface="Times New Roman" pitchFamily="18" charset="0"/>
                        </a:rPr>
                        <a:t>ح</a:t>
                      </a:r>
                      <a:r>
                        <a:rPr lang="ar-DZ" sz="2000" b="1" dirty="0">
                          <a:solidFill>
                            <a:schemeClr val="bg1"/>
                          </a:solidFill>
                          <a:latin typeface="Times New Roman" pitchFamily="18" charset="0"/>
                          <a:ea typeface="Times New Roman"/>
                          <a:cs typeface="Times New Roman" pitchFamily="18" charset="0"/>
                        </a:rPr>
                        <a:t> ص</a:t>
                      </a:r>
                      <a:endParaRPr lang="fr-FR" sz="2000" dirty="0">
                        <a:solidFill>
                          <a:schemeClr val="bg1"/>
                        </a:solidFill>
                        <a:latin typeface="Times New Roman" pitchFamily="18" charset="0"/>
                        <a:ea typeface="Times New Roman"/>
                        <a:cs typeface="Times New Roman" pitchFamily="18" charset="0"/>
                      </a:endParaRPr>
                    </a:p>
                    <a:p>
                      <a:pPr marL="71755" marR="71755" algn="r" rtl="1">
                        <a:spcBef>
                          <a:spcPts val="0"/>
                        </a:spcBef>
                        <a:spcAft>
                          <a:spcPts val="0"/>
                        </a:spcAft>
                      </a:pPr>
                      <a:r>
                        <a:rPr lang="fr-FR" sz="2000" b="1" dirty="0">
                          <a:solidFill>
                            <a:schemeClr val="bg1"/>
                          </a:solidFill>
                          <a:latin typeface="Times New Roman" pitchFamily="18" charset="0"/>
                          <a:ea typeface="Times New Roman"/>
                          <a:cs typeface="Times New Roman" pitchFamily="18" charset="0"/>
                        </a:rPr>
                        <a:t>VAN</a:t>
                      </a:r>
                      <a:endParaRPr lang="fr-FR" sz="16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50</a:t>
                      </a:r>
                      <a:r>
                        <a:rPr lang="ar-DZ" sz="2400" b="1" dirty="0">
                          <a:solidFill>
                            <a:schemeClr val="bg1"/>
                          </a:solidFill>
                          <a:latin typeface="Times New Roman" pitchFamily="18" charset="0"/>
                          <a:ea typeface="Times New Roman"/>
                          <a:cs typeface="Times New Roman" pitchFamily="18" charset="0"/>
                        </a:rPr>
                        <a:t>-</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-380.01</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a:solidFill>
                            <a:schemeClr val="bg1"/>
                          </a:solidFill>
                          <a:latin typeface="Times New Roman" pitchFamily="18" charset="0"/>
                          <a:ea typeface="Times New Roman"/>
                          <a:cs typeface="Times New Roman" pitchFamily="18" charset="0"/>
                        </a:rPr>
                        <a:t>-618.05</a:t>
                      </a:r>
                      <a:endParaRPr lang="fr-FR" sz="240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-792.98</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a:solidFill>
                            <a:schemeClr val="bg1"/>
                          </a:solidFill>
                          <a:latin typeface="Times New Roman" pitchFamily="18" charset="0"/>
                          <a:ea typeface="Times New Roman"/>
                          <a:cs typeface="Times New Roman" pitchFamily="18" charset="0"/>
                        </a:rPr>
                        <a:t>-924.40</a:t>
                      </a:r>
                      <a:endParaRPr lang="fr-FR" sz="240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-1022.2</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-1097.6</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-1155.7</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-1200.6</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-1235.4</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r" rtl="1">
                        <a:spcBef>
                          <a:spcPts val="0"/>
                        </a:spcBef>
                        <a:spcAft>
                          <a:spcPts val="0"/>
                        </a:spcAft>
                      </a:pPr>
                      <a:r>
                        <a:rPr lang="en-US" sz="2400" b="1" dirty="0">
                          <a:solidFill>
                            <a:schemeClr val="bg1"/>
                          </a:solidFill>
                          <a:latin typeface="Times New Roman" pitchFamily="18" charset="0"/>
                          <a:ea typeface="Times New Roman"/>
                          <a:cs typeface="Times New Roman" pitchFamily="18" charset="0"/>
                        </a:rPr>
                        <a:t>-1262.5</a:t>
                      </a:r>
                      <a:endParaRPr lang="fr-FR" sz="2400" dirty="0">
                        <a:solidFill>
                          <a:schemeClr val="bg1"/>
                        </a:solidFill>
                        <a:latin typeface="Times New Roman" pitchFamily="18" charset="0"/>
                        <a:ea typeface="Times New Roman"/>
                        <a:cs typeface="Times New Roman" pitchFamily="18" charset="0"/>
                      </a:endParaRPr>
                    </a:p>
                  </a:txBody>
                  <a:tcPr marL="67747" marR="6774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19" name="Groupe 18"/>
          <p:cNvGrpSpPr/>
          <p:nvPr/>
        </p:nvGrpSpPr>
        <p:grpSpPr>
          <a:xfrm>
            <a:off x="304758" y="615595"/>
            <a:ext cx="6477042" cy="756005"/>
            <a:chOff x="304758" y="381000"/>
            <a:chExt cx="6477042" cy="756005"/>
          </a:xfrm>
        </p:grpSpPr>
        <p:grpSp>
          <p:nvGrpSpPr>
            <p:cNvPr id="20" name="Groupe 17"/>
            <p:cNvGrpSpPr/>
            <p:nvPr/>
          </p:nvGrpSpPr>
          <p:grpSpPr>
            <a:xfrm>
              <a:off x="304758" y="381000"/>
              <a:ext cx="2310868" cy="756005"/>
              <a:chOff x="297715" y="2610136"/>
              <a:chExt cx="2310868" cy="756005"/>
            </a:xfrm>
            <a:noFill/>
          </p:grpSpPr>
          <p:grpSp>
            <p:nvGrpSpPr>
              <p:cNvPr id="34" name="Groupe 29"/>
              <p:cNvGrpSpPr/>
              <p:nvPr/>
            </p:nvGrpSpPr>
            <p:grpSpPr>
              <a:xfrm>
                <a:off x="297715" y="2610136"/>
                <a:ext cx="2310868" cy="756005"/>
                <a:chOff x="297715" y="2610136"/>
                <a:chExt cx="2310868" cy="756005"/>
              </a:xfrm>
              <a:grpFill/>
            </p:grpSpPr>
            <p:grpSp>
              <p:nvGrpSpPr>
                <p:cNvPr id="36" name="Group 7"/>
                <p:cNvGrpSpPr>
                  <a:grpSpLocks/>
                </p:cNvGrpSpPr>
                <p:nvPr/>
              </p:nvGrpSpPr>
              <p:grpSpPr bwMode="auto">
                <a:xfrm>
                  <a:off x="297715" y="2614447"/>
                  <a:ext cx="1455068" cy="751694"/>
                  <a:chOff x="5047" y="3790"/>
                  <a:chExt cx="1025" cy="584"/>
                </a:xfrm>
                <a:grpFill/>
              </p:grpSpPr>
              <p:sp>
                <p:nvSpPr>
                  <p:cNvPr id="40" name="Zone de texte 2"/>
                  <p:cNvSpPr txBox="1">
                    <a:spLocks noChangeArrowheads="1"/>
                  </p:cNvSpPr>
                  <p:nvPr/>
                </p:nvSpPr>
                <p:spPr bwMode="auto">
                  <a:xfrm>
                    <a:off x="5047" y="3914"/>
                    <a:ext cx="744" cy="355"/>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VAN(i)=</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 name="Zone de texte 2"/>
                  <p:cNvSpPr txBox="1">
                    <a:spLocks noChangeArrowheads="1"/>
                  </p:cNvSpPr>
                  <p:nvPr/>
                </p:nvSpPr>
                <p:spPr bwMode="auto">
                  <a:xfrm>
                    <a:off x="5696" y="4132"/>
                    <a:ext cx="375" cy="242"/>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2" name="Zone de texte 2"/>
                  <p:cNvSpPr txBox="1">
                    <a:spLocks noChangeArrowheads="1"/>
                  </p:cNvSpPr>
                  <p:nvPr/>
                </p:nvSpPr>
                <p:spPr bwMode="auto">
                  <a:xfrm>
                    <a:off x="5728" y="3790"/>
                    <a:ext cx="215" cy="316"/>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3" name="Zone de texte 2"/>
                  <p:cNvSpPr txBox="1">
                    <a:spLocks noChangeArrowheads="1"/>
                  </p:cNvSpPr>
                  <p:nvPr/>
                </p:nvSpPr>
                <p:spPr bwMode="auto">
                  <a:xfrm>
                    <a:off x="5723" y="3925"/>
                    <a:ext cx="349" cy="435"/>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7" name="Rectangle 36"/>
                <p:cNvSpPr/>
                <p:nvPr/>
              </p:nvSpPr>
              <p:spPr>
                <a:xfrm>
                  <a:off x="1576016" y="2975216"/>
                  <a:ext cx="759805" cy="369332"/>
                </a:xfrm>
                <a:prstGeom prst="rect">
                  <a:avLst/>
                </a:prstGeom>
                <a:grpFill/>
              </p:spPr>
              <p:txBody>
                <a:bodyPr wrap="square">
                  <a:spAutoFit/>
                </a:bodyPr>
                <a:lstStyle/>
                <a:p>
                  <a:r>
                    <a:rPr lang="fr-FR" b="1" dirty="0" smtClean="0">
                      <a:solidFill>
                        <a:schemeClr val="bg1"/>
                      </a:solidFill>
                      <a:latin typeface="Times New Roman" pitchFamily="18" charset="0"/>
                      <a:ea typeface="Arial" pitchFamily="34" charset="0"/>
                      <a:cs typeface="Times New Roman" pitchFamily="18" charset="0"/>
                    </a:rPr>
                    <a:t>(1+i)</a:t>
                  </a:r>
                  <a:r>
                    <a:rPr lang="fr-FR" b="1" baseline="30000" dirty="0" smtClean="0">
                      <a:solidFill>
                        <a:schemeClr val="bg1"/>
                      </a:solidFill>
                      <a:latin typeface="Times New Roman" pitchFamily="18" charset="0"/>
                      <a:ea typeface="Arial" pitchFamily="34" charset="0"/>
                      <a:cs typeface="Times New Roman" pitchFamily="18" charset="0"/>
                    </a:rPr>
                    <a:t>t</a:t>
                  </a:r>
                  <a:r>
                    <a:rPr lang="fr-FR" b="1" dirty="0" smtClean="0">
                      <a:solidFill>
                        <a:schemeClr val="bg1"/>
                      </a:solidFill>
                      <a:latin typeface="Times New Roman" pitchFamily="18" charset="0"/>
                      <a:ea typeface="Arial" pitchFamily="34" charset="0"/>
                      <a:cs typeface="Times New Roman" pitchFamily="18" charset="0"/>
                    </a:rPr>
                    <a:t> </a:t>
                  </a:r>
                  <a:endParaRPr lang="fr-FR" dirty="0"/>
                </a:p>
              </p:txBody>
            </p:sp>
            <p:sp>
              <p:nvSpPr>
                <p:cNvPr id="38" name="Rectangle 37"/>
                <p:cNvSpPr/>
                <p:nvPr/>
              </p:nvSpPr>
              <p:spPr>
                <a:xfrm>
                  <a:off x="1593157" y="2610136"/>
                  <a:ext cx="555103" cy="369332"/>
                </a:xfrm>
                <a:prstGeom prst="rect">
                  <a:avLst/>
                </a:prstGeom>
                <a:grpFill/>
              </p:spPr>
              <p:txBody>
                <a:bodyPr wrap="square">
                  <a:spAutoFit/>
                </a:bodyPr>
                <a:lstStyle/>
                <a:p>
                  <a:pPr lvl="0" fontAlgn="base">
                    <a:spcBef>
                      <a:spcPct val="0"/>
                    </a:spcBef>
                    <a:spcAft>
                      <a:spcPts val="1000"/>
                    </a:spcAft>
                  </a:pPr>
                  <a:r>
                    <a:rPr lang="fr-FR" b="1" dirty="0" smtClean="0">
                      <a:solidFill>
                        <a:schemeClr val="bg1"/>
                      </a:solidFill>
                      <a:latin typeface="Times New Roman" pitchFamily="18" charset="0"/>
                      <a:ea typeface="Arial" pitchFamily="34" charset="0"/>
                      <a:cs typeface="Times New Roman" pitchFamily="18" charset="0"/>
                    </a:rPr>
                    <a:t>CF</a:t>
                  </a:r>
                  <a:r>
                    <a:rPr lang="fr-FR" b="1" baseline="-25000" dirty="0" smtClean="0">
                      <a:solidFill>
                        <a:schemeClr val="bg1"/>
                      </a:solidFill>
                      <a:latin typeface="Times New Roman" pitchFamily="18" charset="0"/>
                      <a:ea typeface="Arial" pitchFamily="34" charset="0"/>
                      <a:cs typeface="Times New Roman" pitchFamily="18" charset="0"/>
                    </a:rPr>
                    <a:t>t</a:t>
                  </a:r>
                  <a:endParaRPr lang="fr-FR" dirty="0" smtClean="0">
                    <a:solidFill>
                      <a:schemeClr val="bg1"/>
                    </a:solidFill>
                    <a:latin typeface="Times New Roman" pitchFamily="18" charset="0"/>
                    <a:cs typeface="Times New Roman" pitchFamily="18" charset="0"/>
                  </a:endParaRPr>
                </a:p>
              </p:txBody>
            </p:sp>
            <p:sp>
              <p:nvSpPr>
                <p:cNvPr id="39" name="Rectangle 38"/>
                <p:cNvSpPr/>
                <p:nvPr/>
              </p:nvSpPr>
              <p:spPr>
                <a:xfrm>
                  <a:off x="2210717" y="2756848"/>
                  <a:ext cx="397866" cy="369332"/>
                </a:xfrm>
                <a:prstGeom prst="rect">
                  <a:avLst/>
                </a:prstGeom>
                <a:grpFill/>
              </p:spPr>
              <p:txBody>
                <a:bodyPr wrap="none">
                  <a:spAutoFit/>
                </a:bodyPr>
                <a:lstStyle/>
                <a:p>
                  <a:r>
                    <a:rPr lang="ar-SA" b="1" dirty="0" smtClean="0">
                      <a:solidFill>
                        <a:schemeClr val="bg1"/>
                      </a:solidFill>
                      <a:latin typeface="Times New Roman" pitchFamily="18" charset="0"/>
                      <a:ea typeface="Arial" pitchFamily="34" charset="0"/>
                      <a:cs typeface="Times New Roman" pitchFamily="18" charset="0"/>
                    </a:rPr>
                    <a:t>ـ</a:t>
                  </a:r>
                  <a:r>
                    <a:rPr lang="fr-FR" b="1" dirty="0" smtClean="0">
                      <a:solidFill>
                        <a:schemeClr val="bg1"/>
                      </a:solidFill>
                      <a:latin typeface="Times New Roman" pitchFamily="18" charset="0"/>
                      <a:ea typeface="Arial" pitchFamily="34" charset="0"/>
                      <a:cs typeface="Times New Roman" pitchFamily="18" charset="0"/>
                    </a:rPr>
                    <a:t>I</a:t>
                  </a:r>
                  <a:r>
                    <a:rPr lang="fr-FR" b="1" baseline="-25000" dirty="0" smtClean="0">
                      <a:solidFill>
                        <a:schemeClr val="bg1"/>
                      </a:solidFill>
                      <a:latin typeface="Times New Roman" pitchFamily="18" charset="0"/>
                      <a:ea typeface="Arial" pitchFamily="34" charset="0"/>
                      <a:cs typeface="Times New Roman" pitchFamily="18" charset="0"/>
                    </a:rPr>
                    <a:t>0</a:t>
                  </a:r>
                  <a:endParaRPr lang="fr-FR" dirty="0"/>
                </a:p>
              </p:txBody>
            </p:sp>
          </p:grpSp>
          <p:cxnSp>
            <p:nvCxnSpPr>
              <p:cNvPr id="35" name="Connecteur droit 34"/>
              <p:cNvCxnSpPr/>
              <p:nvPr/>
            </p:nvCxnSpPr>
            <p:spPr>
              <a:xfrm flipV="1">
                <a:off x="1514896" y="2975216"/>
                <a:ext cx="611661" cy="4544"/>
              </a:xfrm>
              <a:prstGeom prst="line">
                <a:avLst/>
              </a:prstGeom>
              <a:grpFill/>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1" name="Groupe 45"/>
            <p:cNvGrpSpPr/>
            <p:nvPr/>
          </p:nvGrpSpPr>
          <p:grpSpPr>
            <a:xfrm>
              <a:off x="2895600" y="421944"/>
              <a:ext cx="3886200" cy="684364"/>
              <a:chOff x="783608" y="1637728"/>
              <a:chExt cx="3886200" cy="684364"/>
            </a:xfrm>
          </p:grpSpPr>
          <p:grpSp>
            <p:nvGrpSpPr>
              <p:cNvPr id="23" name="Groupe 28"/>
              <p:cNvGrpSpPr/>
              <p:nvPr/>
            </p:nvGrpSpPr>
            <p:grpSpPr>
              <a:xfrm>
                <a:off x="783608" y="1637728"/>
                <a:ext cx="3886200" cy="684364"/>
                <a:chOff x="783608" y="1828800"/>
                <a:chExt cx="3886200" cy="684364"/>
              </a:xfrm>
            </p:grpSpPr>
            <p:sp>
              <p:nvSpPr>
                <p:cNvPr id="26" name="Rectangle 17"/>
                <p:cNvSpPr>
                  <a:spLocks noChangeArrowheads="1"/>
                </p:cNvSpPr>
                <p:nvPr/>
              </p:nvSpPr>
              <p:spPr bwMode="auto">
                <a:xfrm>
                  <a:off x="783608" y="1945944"/>
                  <a:ext cx="100450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en-US"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i</a:t>
                  </a:r>
                  <a:r>
                    <a:rPr kumimoji="0" lang="en-US"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en-US"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27" name="Groupe 60"/>
                <p:cNvGrpSpPr/>
                <p:nvPr/>
              </p:nvGrpSpPr>
              <p:grpSpPr>
                <a:xfrm>
                  <a:off x="1760560" y="1828800"/>
                  <a:ext cx="2909248" cy="684364"/>
                  <a:chOff x="3977192" y="206992"/>
                  <a:chExt cx="2909248" cy="684364"/>
                </a:xfrm>
              </p:grpSpPr>
              <p:sp>
                <p:nvSpPr>
                  <p:cNvPr id="28" name="Rectangle 27"/>
                  <p:cNvSpPr/>
                  <p:nvPr/>
                </p:nvSpPr>
                <p:spPr>
                  <a:xfrm>
                    <a:off x="4026859" y="522024"/>
                    <a:ext cx="822661" cy="369332"/>
                  </a:xfrm>
                  <a:prstGeom prst="rect">
                    <a:avLst/>
                  </a:prstGeom>
                </p:spPr>
                <p:txBody>
                  <a:bodyPr wrap="none">
                    <a:spAutoFit/>
                  </a:bodyPr>
                  <a:lstStyle/>
                  <a:p>
                    <a:r>
                      <a:rPr lang="en-US" b="1" dirty="0" smtClean="0">
                        <a:solidFill>
                          <a:schemeClr val="bg1"/>
                        </a:solidFill>
                        <a:latin typeface="Times New Roman" pitchFamily="18" charset="0"/>
                        <a:ea typeface="Calibri" pitchFamily="34" charset="0"/>
                        <a:cs typeface="Times New Roman" pitchFamily="18" charset="0"/>
                      </a:rPr>
                      <a:t>(1+ </a:t>
                    </a:r>
                    <a:r>
                      <a:rPr lang="en-US" b="1" dirty="0" err="1" smtClean="0">
                        <a:solidFill>
                          <a:schemeClr val="bg1"/>
                        </a:solidFill>
                        <a:latin typeface="Times New Roman" pitchFamily="18" charset="0"/>
                        <a:ea typeface="Calibri" pitchFamily="34" charset="0"/>
                        <a:cs typeface="Times New Roman" pitchFamily="18" charset="0"/>
                      </a:rPr>
                      <a:t>i</a:t>
                    </a:r>
                    <a:r>
                      <a:rPr lang="en-US" b="1" dirty="0" smtClean="0">
                        <a:solidFill>
                          <a:schemeClr val="bg1"/>
                        </a:solidFill>
                        <a:latin typeface="Times New Roman" pitchFamily="18" charset="0"/>
                        <a:ea typeface="Calibri" pitchFamily="34" charset="0"/>
                        <a:cs typeface="Times New Roman" pitchFamily="18" charset="0"/>
                      </a:rPr>
                      <a:t>)</a:t>
                    </a:r>
                    <a:r>
                      <a:rPr lang="en-US" b="1" baseline="30000" dirty="0" smtClean="0">
                        <a:solidFill>
                          <a:schemeClr val="bg1"/>
                        </a:solidFill>
                        <a:latin typeface="Times New Roman" pitchFamily="18" charset="0"/>
                        <a:ea typeface="Calibri" pitchFamily="34" charset="0"/>
                        <a:cs typeface="Times New Roman" pitchFamily="18" charset="0"/>
                      </a:rPr>
                      <a:t> 1</a:t>
                    </a:r>
                    <a:endParaRPr lang="fr-FR" dirty="0"/>
                  </a:p>
                </p:txBody>
              </p:sp>
              <p:sp>
                <p:nvSpPr>
                  <p:cNvPr id="29" name="Rectangle 28"/>
                  <p:cNvSpPr/>
                  <p:nvPr/>
                </p:nvSpPr>
                <p:spPr>
                  <a:xfrm>
                    <a:off x="5225579" y="522024"/>
                    <a:ext cx="822661" cy="369332"/>
                  </a:xfrm>
                  <a:prstGeom prst="rect">
                    <a:avLst/>
                  </a:prstGeom>
                </p:spPr>
                <p:txBody>
                  <a:bodyPr wrap="none">
                    <a:spAutoFit/>
                  </a:bodyPr>
                  <a:lstStyle/>
                  <a:p>
                    <a:r>
                      <a:rPr lang="en-US" b="1" dirty="0" smtClean="0">
                        <a:solidFill>
                          <a:schemeClr val="bg1"/>
                        </a:solidFill>
                        <a:latin typeface="Times New Roman" pitchFamily="18" charset="0"/>
                        <a:ea typeface="Calibri" pitchFamily="34" charset="0"/>
                        <a:cs typeface="Times New Roman" pitchFamily="18" charset="0"/>
                      </a:rPr>
                      <a:t>(1+ </a:t>
                    </a:r>
                    <a:r>
                      <a:rPr lang="en-US" b="1" dirty="0" err="1" smtClean="0">
                        <a:solidFill>
                          <a:schemeClr val="bg1"/>
                        </a:solidFill>
                        <a:latin typeface="Times New Roman" pitchFamily="18" charset="0"/>
                        <a:ea typeface="Calibri" pitchFamily="34" charset="0"/>
                        <a:cs typeface="Times New Roman" pitchFamily="18" charset="0"/>
                      </a:rPr>
                      <a:t>i</a:t>
                    </a:r>
                    <a:r>
                      <a:rPr lang="en-US" b="1" dirty="0" smtClean="0">
                        <a:solidFill>
                          <a:schemeClr val="bg1"/>
                        </a:solidFill>
                        <a:latin typeface="Times New Roman" pitchFamily="18" charset="0"/>
                        <a:ea typeface="Calibri" pitchFamily="34" charset="0"/>
                        <a:cs typeface="Times New Roman" pitchFamily="18" charset="0"/>
                      </a:rPr>
                      <a:t>)</a:t>
                    </a:r>
                    <a:r>
                      <a:rPr lang="en-US" b="1" baseline="30000" dirty="0" smtClean="0">
                        <a:solidFill>
                          <a:schemeClr val="bg1"/>
                        </a:solidFill>
                        <a:latin typeface="Times New Roman" pitchFamily="18" charset="0"/>
                        <a:ea typeface="Calibri" pitchFamily="34" charset="0"/>
                        <a:cs typeface="Times New Roman" pitchFamily="18" charset="0"/>
                      </a:rPr>
                      <a:t> 2</a:t>
                    </a:r>
                    <a:endParaRPr lang="fr-FR" dirty="0"/>
                  </a:p>
                </p:txBody>
              </p:sp>
              <p:sp>
                <p:nvSpPr>
                  <p:cNvPr id="30" name="Rectangle 29"/>
                  <p:cNvSpPr/>
                  <p:nvPr/>
                </p:nvSpPr>
                <p:spPr>
                  <a:xfrm>
                    <a:off x="3977192" y="228600"/>
                    <a:ext cx="723275" cy="369332"/>
                  </a:xfrm>
                  <a:prstGeom prst="rect">
                    <a:avLst/>
                  </a:prstGeom>
                </p:spPr>
                <p:txBody>
                  <a:bodyPr wrap="none">
                    <a:spAutoFit/>
                  </a:bodyPr>
                  <a:lstStyle/>
                  <a:p>
                    <a:r>
                      <a:rPr lang="fr-FR" b="1" dirty="0" smtClean="0">
                        <a:solidFill>
                          <a:schemeClr val="bg1"/>
                        </a:solidFill>
                        <a:latin typeface="Times New Roman" pitchFamily="18" charset="0"/>
                        <a:cs typeface="Times New Roman" pitchFamily="18" charset="0"/>
                      </a:rPr>
                      <a:t>-2000</a:t>
                    </a:r>
                    <a:endParaRPr lang="fr-FR" dirty="0"/>
                  </a:p>
                </p:txBody>
              </p:sp>
              <p:sp>
                <p:nvSpPr>
                  <p:cNvPr id="31" name="Rectangle 30"/>
                  <p:cNvSpPr/>
                  <p:nvPr/>
                </p:nvSpPr>
                <p:spPr>
                  <a:xfrm>
                    <a:off x="5215728" y="206992"/>
                    <a:ext cx="646331" cy="369332"/>
                  </a:xfrm>
                  <a:prstGeom prst="rect">
                    <a:avLst/>
                  </a:prstGeom>
                </p:spPr>
                <p:txBody>
                  <a:bodyPr wrap="none">
                    <a:spAutoFit/>
                  </a:bodyPr>
                  <a:lstStyle/>
                  <a:p>
                    <a:r>
                      <a:rPr lang="ar-DZ" b="1" dirty="0" smtClean="0">
                        <a:solidFill>
                          <a:schemeClr val="bg1"/>
                        </a:solidFill>
                        <a:latin typeface="Times New Roman" pitchFamily="18" charset="0"/>
                        <a:ea typeface="Calibri" pitchFamily="34" charset="0"/>
                        <a:cs typeface="Times New Roman" pitchFamily="18" charset="0"/>
                      </a:rPr>
                      <a:t>2950</a:t>
                    </a:r>
                    <a:endParaRPr lang="fr-FR" dirty="0"/>
                  </a:p>
                </p:txBody>
              </p:sp>
              <p:sp>
                <p:nvSpPr>
                  <p:cNvPr id="32" name="Rectangle 31"/>
                  <p:cNvSpPr/>
                  <p:nvPr/>
                </p:nvSpPr>
                <p:spPr>
                  <a:xfrm>
                    <a:off x="4891592" y="353704"/>
                    <a:ext cx="316112" cy="369332"/>
                  </a:xfrm>
                  <a:prstGeom prst="rect">
                    <a:avLst/>
                  </a:prstGeom>
                </p:spPr>
                <p:txBody>
                  <a:bodyPr wrap="none">
                    <a:spAutoFit/>
                  </a:bodyPr>
                  <a:lstStyle/>
                  <a:p>
                    <a:r>
                      <a:rPr lang="ar-DZ" b="1" dirty="0" smtClean="0">
                        <a:solidFill>
                          <a:schemeClr val="bg1"/>
                        </a:solidFill>
                        <a:latin typeface="Times New Roman" pitchFamily="18" charset="0"/>
                        <a:ea typeface="Calibri" pitchFamily="34" charset="0"/>
                        <a:cs typeface="Times New Roman" pitchFamily="18" charset="0"/>
                      </a:rPr>
                      <a:t>+</a:t>
                    </a:r>
                    <a:endParaRPr lang="fr-FR" dirty="0"/>
                  </a:p>
                </p:txBody>
              </p:sp>
              <p:sp>
                <p:nvSpPr>
                  <p:cNvPr id="33" name="Rectangle 32"/>
                  <p:cNvSpPr/>
                  <p:nvPr/>
                </p:nvSpPr>
                <p:spPr>
                  <a:xfrm>
                    <a:off x="6048240" y="348016"/>
                    <a:ext cx="838200" cy="369332"/>
                  </a:xfrm>
                  <a:prstGeom prst="rect">
                    <a:avLst/>
                  </a:prstGeom>
                </p:spPr>
                <p:txBody>
                  <a:bodyPr wrap="square">
                    <a:spAutoFit/>
                  </a:bodyPr>
                  <a:lstStyle/>
                  <a:p>
                    <a:r>
                      <a:rPr lang="en-US" b="1" dirty="0" smtClean="0">
                        <a:solidFill>
                          <a:schemeClr val="bg1"/>
                        </a:solidFill>
                        <a:latin typeface="Times New Roman" pitchFamily="18" charset="0"/>
                        <a:ea typeface="Calibri" pitchFamily="34" charset="0"/>
                        <a:cs typeface="Times New Roman" pitchFamily="18" charset="0"/>
                      </a:rPr>
                      <a:t>- 1000</a:t>
                    </a:r>
                    <a:endParaRPr lang="fr-FR" dirty="0"/>
                  </a:p>
                </p:txBody>
              </p:sp>
            </p:grpSp>
          </p:grpSp>
          <p:cxnSp>
            <p:nvCxnSpPr>
              <p:cNvPr id="24" name="Connecteur droit 23"/>
              <p:cNvCxnSpPr/>
              <p:nvPr/>
            </p:nvCxnSpPr>
            <p:spPr>
              <a:xfrm>
                <a:off x="2993408" y="1953904"/>
                <a:ext cx="866425" cy="1588"/>
              </a:xfrm>
              <a:prstGeom prst="line">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a:off x="1774208" y="1953904"/>
                <a:ext cx="866425" cy="1588"/>
              </a:xfrm>
              <a:prstGeom prst="line">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2" name="Flèche droite 626"/>
            <p:cNvSpPr>
              <a:spLocks noChangeArrowheads="1"/>
            </p:cNvSpPr>
            <p:nvPr/>
          </p:nvSpPr>
          <p:spPr bwMode="auto">
            <a:xfrm>
              <a:off x="2577152" y="669880"/>
              <a:ext cx="285750" cy="152400"/>
            </a:xfrm>
            <a:prstGeom prst="rightArrow">
              <a:avLst>
                <a:gd name="adj1" fmla="val 50000"/>
                <a:gd name="adj2" fmla="val 107691"/>
              </a:avLst>
            </a:prstGeom>
            <a:noFill/>
            <a:ln w="222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51" name="Groupe 50"/>
          <p:cNvGrpSpPr/>
          <p:nvPr/>
        </p:nvGrpSpPr>
        <p:grpSpPr>
          <a:xfrm>
            <a:off x="189928" y="3810000"/>
            <a:ext cx="8762715" cy="5183967"/>
            <a:chOff x="189928" y="3810000"/>
            <a:chExt cx="8762715" cy="5183967"/>
          </a:xfrm>
        </p:grpSpPr>
        <p:grpSp>
          <p:nvGrpSpPr>
            <p:cNvPr id="84994" name="Group 2"/>
            <p:cNvGrpSpPr>
              <a:grpSpLocks/>
            </p:cNvGrpSpPr>
            <p:nvPr/>
          </p:nvGrpSpPr>
          <p:grpSpPr bwMode="auto">
            <a:xfrm>
              <a:off x="189928" y="3810000"/>
              <a:ext cx="8762715" cy="5183967"/>
              <a:chOff x="943" y="2634"/>
              <a:chExt cx="9595" cy="5087"/>
            </a:xfrm>
          </p:grpSpPr>
          <p:cxnSp>
            <p:nvCxnSpPr>
              <p:cNvPr id="84995" name="AutoShape 3"/>
              <p:cNvCxnSpPr>
                <a:cxnSpLocks noChangeShapeType="1"/>
              </p:cNvCxnSpPr>
              <p:nvPr/>
            </p:nvCxnSpPr>
            <p:spPr bwMode="auto">
              <a:xfrm flipV="1">
                <a:off x="6834" y="2648"/>
                <a:ext cx="1" cy="2505"/>
              </a:xfrm>
              <a:prstGeom prst="straightConnector1">
                <a:avLst/>
              </a:prstGeom>
              <a:noFill/>
              <a:ln w="31750">
                <a:solidFill>
                  <a:srgbClr val="000000"/>
                </a:solidFill>
                <a:round/>
                <a:headEnd/>
                <a:tailEnd type="triangle" w="med" len="med"/>
              </a:ln>
            </p:spPr>
          </p:cxnSp>
          <p:cxnSp>
            <p:nvCxnSpPr>
              <p:cNvPr id="84996" name="AutoShape 4"/>
              <p:cNvCxnSpPr>
                <a:cxnSpLocks noChangeShapeType="1"/>
              </p:cNvCxnSpPr>
              <p:nvPr/>
            </p:nvCxnSpPr>
            <p:spPr bwMode="auto">
              <a:xfrm>
                <a:off x="943" y="4195"/>
                <a:ext cx="9178" cy="12"/>
              </a:xfrm>
              <a:prstGeom prst="straightConnector1">
                <a:avLst/>
              </a:prstGeom>
              <a:noFill/>
              <a:ln w="31750">
                <a:solidFill>
                  <a:srgbClr val="000000"/>
                </a:solidFill>
                <a:round/>
                <a:headEnd/>
                <a:tailEnd type="triangle" w="med" len="med"/>
              </a:ln>
            </p:spPr>
          </p:cxnSp>
          <p:sp>
            <p:nvSpPr>
              <p:cNvPr id="84997" name="Text Box 5"/>
              <p:cNvSpPr txBox="1">
                <a:spLocks noChangeArrowheads="1"/>
              </p:cNvSpPr>
              <p:nvPr/>
            </p:nvSpPr>
            <p:spPr bwMode="auto">
              <a:xfrm>
                <a:off x="6244" y="2634"/>
                <a:ext cx="540" cy="750"/>
              </a:xfrm>
              <a:prstGeom prst="rect">
                <a:avLst/>
              </a:prstGeom>
              <a:noFill/>
              <a:ln w="31750">
                <a:noFill/>
                <a:miter lim="800000"/>
                <a:headEnd/>
                <a:tailEnd/>
              </a:ln>
            </p:spPr>
            <p:txBody>
              <a:bodyPr vert="ea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84998" name="Text Box 6"/>
              <p:cNvSpPr txBox="1">
                <a:spLocks noChangeArrowheads="1"/>
              </p:cNvSpPr>
              <p:nvPr/>
            </p:nvSpPr>
            <p:spPr bwMode="auto">
              <a:xfrm>
                <a:off x="8786" y="4356"/>
                <a:ext cx="1752" cy="450"/>
              </a:xfrm>
              <a:prstGeom prst="rect">
                <a:avLst/>
              </a:prstGeom>
              <a:noFill/>
              <a:ln w="31750">
                <a:no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lang="fr-FR" sz="2400" b="1" dirty="0" smtClean="0">
                    <a:solidFill>
                      <a:schemeClr val="bg1"/>
                    </a:solidFill>
                    <a:latin typeface="Times New Roman" pitchFamily="18" charset="0"/>
                    <a:ea typeface="Arial" pitchFamily="34" charset="0"/>
                    <a:cs typeface="Times New Roman" pitchFamily="18" charset="0"/>
                  </a:rPr>
                  <a:t>i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الخصم</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4999" name="Arc 7"/>
              <p:cNvSpPr>
                <a:spLocks/>
              </p:cNvSpPr>
              <p:nvPr/>
            </p:nvSpPr>
            <p:spPr bwMode="auto">
              <a:xfrm rot="13383184" flipV="1">
                <a:off x="1902" y="2912"/>
                <a:ext cx="5040" cy="4809"/>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85000" name="Text Box 8"/>
              <p:cNvSpPr txBox="1">
                <a:spLocks noChangeArrowheads="1"/>
              </p:cNvSpPr>
              <p:nvPr/>
            </p:nvSpPr>
            <p:spPr bwMode="auto">
              <a:xfrm>
                <a:off x="5833" y="4356"/>
                <a:ext cx="977" cy="420"/>
              </a:xfrm>
              <a:prstGeom prst="rect">
                <a:avLst/>
              </a:prstGeom>
              <a:noFill/>
              <a:ln w="31750">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-0.01</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5001" name="Text Box 9"/>
              <p:cNvSpPr txBox="1">
                <a:spLocks noChangeArrowheads="1"/>
              </p:cNvSpPr>
              <p:nvPr/>
            </p:nvSpPr>
            <p:spPr bwMode="auto">
              <a:xfrm>
                <a:off x="2724" y="4418"/>
                <a:ext cx="630" cy="420"/>
              </a:xfrm>
              <a:prstGeom prst="rect">
                <a:avLst/>
              </a:prstGeom>
              <a:noFill/>
              <a:ln w="317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-4</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5002" name="AutoShape 10"/>
              <p:cNvSpPr>
                <a:spLocks/>
              </p:cNvSpPr>
              <p:nvPr/>
            </p:nvSpPr>
            <p:spPr bwMode="auto">
              <a:xfrm rot="5400000">
                <a:off x="8382" y="2318"/>
                <a:ext cx="224" cy="3254"/>
              </a:xfrm>
              <a:prstGeom prst="leftBrace">
                <a:avLst>
                  <a:gd name="adj1" fmla="val 97135"/>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85003" name="Text Box 11"/>
              <p:cNvSpPr txBox="1">
                <a:spLocks noChangeArrowheads="1"/>
              </p:cNvSpPr>
              <p:nvPr/>
            </p:nvSpPr>
            <p:spPr bwMode="auto">
              <a:xfrm>
                <a:off x="6867" y="3060"/>
                <a:ext cx="3671" cy="765"/>
              </a:xfrm>
              <a:prstGeom prst="rect">
                <a:avLst/>
              </a:prstGeom>
              <a:solidFill>
                <a:srgbClr val="FFC000"/>
              </a:solidFill>
              <a:ln w="31750">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مشروع خاسر، لأن</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VAN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سالب مهما كان معدل الخصم</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45" name="Connecteur droit 44"/>
            <p:cNvCxnSpPr/>
            <p:nvPr/>
          </p:nvCxnSpPr>
          <p:spPr>
            <a:xfrm rot="5400000">
              <a:off x="1902109" y="5475643"/>
              <a:ext cx="449335" cy="13648"/>
            </a:xfrm>
            <a:prstGeom prst="line">
              <a:avLst/>
            </a:prstGeom>
            <a:ln w="2222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rot="5400000">
              <a:off x="4937644" y="5468772"/>
              <a:ext cx="607328" cy="32984"/>
            </a:xfrm>
            <a:prstGeom prst="line">
              <a:avLst/>
            </a:prstGeom>
            <a:ln w="22225">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5384</TotalTime>
  <Words>1209</Words>
  <Application>Microsoft Office PowerPoint</Application>
  <PresentationFormat>Affichage à l'écran (4:3)</PresentationFormat>
  <Paragraphs>260</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Apex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SALAH</cp:lastModifiedBy>
  <cp:revision>519</cp:revision>
  <dcterms:created xsi:type="dcterms:W3CDTF">2021-01-23T08:26:19Z</dcterms:created>
  <dcterms:modified xsi:type="dcterms:W3CDTF">2022-04-29T08:19:38Z</dcterms:modified>
</cp:coreProperties>
</file>