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DE8CD-C515-454E-9E7E-93757060D698}" type="datetimeFigureOut">
              <a:rPr lang="fr-FR" smtClean="0"/>
              <a:pPr/>
              <a:t>10/11/2021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599B-CB5D-461C-A4E8-B84F16BC83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DE8CD-C515-454E-9E7E-93757060D698}" type="datetimeFigureOut">
              <a:rPr lang="fr-FR" smtClean="0"/>
              <a:pPr/>
              <a:t>10/11/2021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599B-CB5D-461C-A4E8-B84F16BC83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DE8CD-C515-454E-9E7E-93757060D698}" type="datetimeFigureOut">
              <a:rPr lang="fr-FR" smtClean="0"/>
              <a:pPr/>
              <a:t>10/11/2021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599B-CB5D-461C-A4E8-B84F16BC83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DE8CD-C515-454E-9E7E-93757060D698}" type="datetimeFigureOut">
              <a:rPr lang="fr-FR" smtClean="0"/>
              <a:pPr/>
              <a:t>10/11/2021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599B-CB5D-461C-A4E8-B84F16BC83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DE8CD-C515-454E-9E7E-93757060D698}" type="datetimeFigureOut">
              <a:rPr lang="fr-FR" smtClean="0"/>
              <a:pPr/>
              <a:t>10/11/2021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599B-CB5D-461C-A4E8-B84F16BC83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DE8CD-C515-454E-9E7E-93757060D698}" type="datetimeFigureOut">
              <a:rPr lang="fr-FR" smtClean="0"/>
              <a:pPr/>
              <a:t>10/11/2021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599B-CB5D-461C-A4E8-B84F16BC83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DE8CD-C515-454E-9E7E-93757060D698}" type="datetimeFigureOut">
              <a:rPr lang="fr-FR" smtClean="0"/>
              <a:pPr/>
              <a:t>10/11/2021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599B-CB5D-461C-A4E8-B84F16BC83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DE8CD-C515-454E-9E7E-93757060D698}" type="datetimeFigureOut">
              <a:rPr lang="fr-FR" smtClean="0"/>
              <a:pPr/>
              <a:t>10/11/2021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599B-CB5D-461C-A4E8-B84F16BC83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DE8CD-C515-454E-9E7E-93757060D698}" type="datetimeFigureOut">
              <a:rPr lang="fr-FR" smtClean="0"/>
              <a:pPr/>
              <a:t>10/11/2021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599B-CB5D-461C-A4E8-B84F16BC83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DE8CD-C515-454E-9E7E-93757060D698}" type="datetimeFigureOut">
              <a:rPr lang="fr-FR" smtClean="0"/>
              <a:pPr/>
              <a:t>10/11/2021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599B-CB5D-461C-A4E8-B84F16BC83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DE8CD-C515-454E-9E7E-93757060D698}" type="datetimeFigureOut">
              <a:rPr lang="fr-FR" smtClean="0"/>
              <a:pPr/>
              <a:t>10/11/2021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EDB599B-CB5D-461C-A4E8-B84F16BC836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EDDE8CD-C515-454E-9E7E-93757060D698}" type="datetimeFigureOut">
              <a:rPr lang="fr-FR" smtClean="0"/>
              <a:pPr/>
              <a:t>10/11/2021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EDB599B-CB5D-461C-A4E8-B84F16BC8367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3000372"/>
            <a:ext cx="7854696" cy="3214710"/>
          </a:xfrm>
        </p:spPr>
        <p:txBody>
          <a:bodyPr>
            <a:normAutofit/>
          </a:bodyPr>
          <a:lstStyle/>
          <a:p>
            <a:pPr algn="l" rtl="1"/>
            <a:r>
              <a:rPr lang="ar-DZ" dirty="0" smtClean="0">
                <a:solidFill>
                  <a:schemeClr val="bg1"/>
                </a:solidFill>
              </a:rPr>
              <a:t>تحت إشراف الأستاذة :</a:t>
            </a:r>
          </a:p>
          <a:p>
            <a:pPr rtl="1"/>
            <a:r>
              <a:rPr lang="ar-DZ" dirty="0" smtClean="0">
                <a:solidFill>
                  <a:schemeClr val="bg1"/>
                </a:solidFill>
              </a:rPr>
              <a:t> </a:t>
            </a:r>
            <a:r>
              <a:rPr lang="ar-DZ" b="1" u="sng" dirty="0" smtClean="0">
                <a:solidFill>
                  <a:schemeClr val="bg1"/>
                </a:solidFill>
              </a:rPr>
              <a:t>المادة</a:t>
            </a:r>
            <a:r>
              <a:rPr lang="ar-DZ" dirty="0" smtClean="0">
                <a:solidFill>
                  <a:schemeClr val="bg1"/>
                </a:solidFill>
              </a:rPr>
              <a:t> : اليقظة </a:t>
            </a:r>
            <a:r>
              <a:rPr lang="ar-DZ" dirty="0" err="1" smtClean="0">
                <a:solidFill>
                  <a:schemeClr val="bg1"/>
                </a:solidFill>
              </a:rPr>
              <a:t>و</a:t>
            </a:r>
            <a:r>
              <a:rPr lang="ar-DZ" dirty="0" smtClean="0">
                <a:solidFill>
                  <a:schemeClr val="bg1"/>
                </a:solidFill>
              </a:rPr>
              <a:t> تسيير النزعات                               - </a:t>
            </a:r>
            <a:r>
              <a:rPr lang="ar-DZ" b="1" dirty="0" err="1" smtClean="0">
                <a:solidFill>
                  <a:schemeClr val="bg1"/>
                </a:solidFill>
              </a:rPr>
              <a:t>علالي</a:t>
            </a:r>
            <a:r>
              <a:rPr lang="ar-DZ" b="1" dirty="0" smtClean="0">
                <a:solidFill>
                  <a:schemeClr val="bg1"/>
                </a:solidFill>
              </a:rPr>
              <a:t> </a:t>
            </a:r>
            <a:endParaRPr lang="ar-DZ" dirty="0" smtClean="0">
              <a:solidFill>
                <a:schemeClr val="bg1"/>
              </a:solidFill>
            </a:endParaRPr>
          </a:p>
          <a:p>
            <a:pPr rtl="1"/>
            <a:r>
              <a:rPr lang="ar-DZ" dirty="0" smtClean="0">
                <a:solidFill>
                  <a:schemeClr val="bg1"/>
                </a:solidFill>
              </a:rPr>
              <a:t>          </a:t>
            </a:r>
            <a:r>
              <a:rPr lang="ar-DZ" b="1" u="sng" dirty="0" smtClean="0">
                <a:solidFill>
                  <a:schemeClr val="bg1"/>
                </a:solidFill>
              </a:rPr>
              <a:t>القسم</a:t>
            </a:r>
            <a:r>
              <a:rPr lang="ar-DZ" dirty="0" smtClean="0">
                <a:solidFill>
                  <a:schemeClr val="bg1"/>
                </a:solidFill>
              </a:rPr>
              <a:t> : السنة الثالثة ليسانس إدارة الموارد البشرية</a:t>
            </a:r>
            <a:endParaRPr lang="ar-DZ" b="1" dirty="0" smtClean="0">
              <a:solidFill>
                <a:schemeClr val="bg1"/>
              </a:solidFill>
            </a:endParaRPr>
          </a:p>
          <a:p>
            <a:pPr rtl="1"/>
            <a:r>
              <a:rPr lang="ar-DZ" dirty="0" smtClean="0">
                <a:solidFill>
                  <a:schemeClr val="bg1"/>
                </a:solidFill>
              </a:rPr>
              <a:t>-- تحت إشراف طلبة الفوج رقم 07 :             </a:t>
            </a:r>
          </a:p>
          <a:p>
            <a:pPr rtl="1"/>
            <a:r>
              <a:rPr lang="ar-DZ" dirty="0" smtClean="0">
                <a:solidFill>
                  <a:schemeClr val="bg1"/>
                </a:solidFill>
              </a:rPr>
              <a:t>        - </a:t>
            </a:r>
            <a:r>
              <a:rPr lang="ar-DZ" sz="1900" b="1" dirty="0" err="1" smtClean="0">
                <a:solidFill>
                  <a:schemeClr val="bg1"/>
                </a:solidFill>
              </a:rPr>
              <a:t>هدوف</a:t>
            </a:r>
            <a:r>
              <a:rPr lang="ar-DZ" sz="1900" b="1" dirty="0" smtClean="0">
                <a:solidFill>
                  <a:schemeClr val="bg1"/>
                </a:solidFill>
              </a:rPr>
              <a:t> محمد توفيق. </a:t>
            </a:r>
          </a:p>
          <a:p>
            <a:pPr rtl="1"/>
            <a:r>
              <a:rPr lang="ar-DZ" sz="1900" b="1" dirty="0" smtClean="0">
                <a:solidFill>
                  <a:schemeClr val="bg1"/>
                </a:solidFill>
              </a:rPr>
              <a:t>        - </a:t>
            </a:r>
            <a:r>
              <a:rPr lang="ar-DZ" sz="1900" b="1" dirty="0" err="1" smtClean="0">
                <a:solidFill>
                  <a:schemeClr val="bg1"/>
                </a:solidFill>
              </a:rPr>
              <a:t>ميساوي</a:t>
            </a:r>
            <a:r>
              <a:rPr lang="ar-DZ" sz="1900" b="1" dirty="0" smtClean="0">
                <a:solidFill>
                  <a:schemeClr val="bg1"/>
                </a:solidFill>
              </a:rPr>
              <a:t> أيوب .</a:t>
            </a:r>
          </a:p>
          <a:p>
            <a:pPr rtl="1"/>
            <a:r>
              <a:rPr lang="ar-DZ" sz="1900" b="1" dirty="0" smtClean="0">
                <a:solidFill>
                  <a:schemeClr val="bg1"/>
                </a:solidFill>
              </a:rPr>
              <a:t>     -منصور </a:t>
            </a:r>
            <a:r>
              <a:rPr lang="ar-DZ" sz="1900" b="1" dirty="0" err="1" smtClean="0">
                <a:solidFill>
                  <a:schemeClr val="bg1"/>
                </a:solidFill>
              </a:rPr>
              <a:t>اسحاق</a:t>
            </a:r>
            <a:r>
              <a:rPr lang="ar-DZ" sz="1900" b="1" dirty="0" smtClean="0">
                <a:solidFill>
                  <a:schemeClr val="bg1"/>
                </a:solidFill>
              </a:rPr>
              <a:t> .</a:t>
            </a:r>
            <a:endParaRPr lang="fr-FR" sz="1900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7158" y="1857364"/>
            <a:ext cx="814393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DZ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بحث المسؤولية الاجتماعية </a:t>
            </a:r>
            <a:r>
              <a:rPr lang="ar-DZ" sz="40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و</a:t>
            </a:r>
            <a:r>
              <a:rPr lang="ar-DZ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الأداء الاجتماعي</a:t>
            </a:r>
            <a:endParaRPr lang="fr-FR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28670"/>
            <a:ext cx="8329642" cy="5395930"/>
          </a:xfrm>
        </p:spPr>
        <p:txBody>
          <a:bodyPr/>
          <a:lstStyle/>
          <a:p>
            <a:pPr algn="ctr" rtl="1"/>
            <a:r>
              <a:rPr lang="ar-DZ" u="sng" dirty="0" smtClean="0"/>
              <a:t>خطة البحث : </a:t>
            </a:r>
          </a:p>
          <a:p>
            <a:pPr marL="912813" lvl="2" indent="-104775" algn="r" defTabSz="808038" rtl="1"/>
            <a:r>
              <a:rPr lang="ar-DZ" sz="2800" u="sng" dirty="0" smtClean="0"/>
              <a:t>المبحث الأول</a:t>
            </a:r>
            <a:r>
              <a:rPr lang="ar-DZ" sz="2800" dirty="0" smtClean="0"/>
              <a:t> </a:t>
            </a:r>
            <a:r>
              <a:rPr lang="ar-DZ" sz="2800" b="1" i="1" dirty="0" smtClean="0"/>
              <a:t>:</a:t>
            </a:r>
            <a:r>
              <a:rPr lang="ar-DZ" sz="2800" dirty="0" smtClean="0"/>
              <a:t> ماهية المسؤولية الاجتماعية </a:t>
            </a:r>
            <a:endParaRPr lang="fr-FR" sz="2800" dirty="0" smtClean="0"/>
          </a:p>
          <a:p>
            <a:pPr marL="452438" indent="-182563" algn="r" rtl="1"/>
            <a:r>
              <a:rPr lang="ar-DZ" sz="2400" u="sng" dirty="0" smtClean="0"/>
              <a:t>المطلب الأول</a:t>
            </a:r>
            <a:r>
              <a:rPr lang="ar-DZ" sz="2400" dirty="0" smtClean="0"/>
              <a:t> : تعريف المسؤولية الاجتماعية . </a:t>
            </a:r>
            <a:endParaRPr lang="fr-FR" sz="2400" dirty="0" smtClean="0"/>
          </a:p>
          <a:p>
            <a:pPr marL="452438" indent="-182563" algn="r" rtl="1"/>
            <a:r>
              <a:rPr lang="ar-DZ" sz="2400" dirty="0" smtClean="0"/>
              <a:t>ال</a:t>
            </a:r>
            <a:r>
              <a:rPr lang="ar-DZ" sz="2400" u="sng" dirty="0" smtClean="0"/>
              <a:t>مطلب الثاني</a:t>
            </a:r>
            <a:r>
              <a:rPr lang="ar-DZ" sz="2400" dirty="0" smtClean="0"/>
              <a:t> : أهمية المسؤولية الاجتماعية .</a:t>
            </a:r>
            <a:endParaRPr lang="fr-FR" sz="2400" dirty="0" smtClean="0"/>
          </a:p>
          <a:p>
            <a:pPr marL="452438" indent="-182563" algn="r" rtl="1"/>
            <a:r>
              <a:rPr lang="ar-DZ" sz="2400" u="sng" dirty="0" smtClean="0"/>
              <a:t>المطلب الثالث</a:t>
            </a:r>
            <a:r>
              <a:rPr lang="ar-DZ" sz="2400" dirty="0" smtClean="0"/>
              <a:t> : أبعاد </a:t>
            </a:r>
            <a:r>
              <a:rPr lang="ar-DZ" sz="2400" dirty="0" err="1" smtClean="0"/>
              <a:t>و</a:t>
            </a:r>
            <a:r>
              <a:rPr lang="ar-DZ" sz="2400" dirty="0" smtClean="0"/>
              <a:t> مبادئ المسؤولية الاجتماعية .</a:t>
            </a:r>
            <a:endParaRPr lang="fr-FR" sz="2400" dirty="0" smtClean="0"/>
          </a:p>
          <a:p>
            <a:pPr marL="452438" indent="-182563" algn="r" rtl="1"/>
            <a:r>
              <a:rPr lang="ar-DZ" sz="2400" dirty="0" smtClean="0"/>
              <a:t>ا</a:t>
            </a:r>
            <a:r>
              <a:rPr lang="ar-DZ" sz="2400" u="sng" dirty="0" smtClean="0"/>
              <a:t>لمطلب الرابع</a:t>
            </a:r>
            <a:r>
              <a:rPr lang="ar-DZ" sz="2400" dirty="0" smtClean="0"/>
              <a:t> : مجالات المسؤولية الاجتماعية</a:t>
            </a:r>
            <a:r>
              <a:rPr lang="fr-FR" sz="2400" dirty="0" smtClean="0"/>
              <a:t> </a:t>
            </a:r>
            <a:r>
              <a:rPr lang="ar-DZ" sz="2400" dirty="0" smtClean="0"/>
              <a:t> و نشاطاتها .</a:t>
            </a:r>
          </a:p>
          <a:p>
            <a:pPr marL="912813" lvl="2" indent="-104775" algn="r" rtl="1"/>
            <a:r>
              <a:rPr lang="ar-DZ" sz="2800" u="sng" dirty="0" smtClean="0"/>
              <a:t>المبحث الثاني</a:t>
            </a:r>
            <a:r>
              <a:rPr lang="ar-DZ" sz="2800" dirty="0" smtClean="0"/>
              <a:t> </a:t>
            </a:r>
            <a:r>
              <a:rPr lang="ar-DZ" sz="2800" b="1" i="1" dirty="0" smtClean="0"/>
              <a:t>:</a:t>
            </a:r>
            <a:r>
              <a:rPr lang="ar-DZ" sz="2800" dirty="0" smtClean="0"/>
              <a:t> الأداء الاجتماعي </a:t>
            </a:r>
          </a:p>
          <a:p>
            <a:pPr marL="452438" indent="-182563" algn="r" rtl="1"/>
            <a:r>
              <a:rPr lang="ar-DZ" sz="2800" dirty="0" err="1" smtClean="0"/>
              <a:t>ا</a:t>
            </a:r>
            <a:r>
              <a:rPr lang="ar-DZ" sz="2400" u="sng" dirty="0" err="1" smtClean="0"/>
              <a:t>المطلب</a:t>
            </a:r>
            <a:r>
              <a:rPr lang="ar-DZ" sz="2400" u="sng" dirty="0" smtClean="0"/>
              <a:t> الأول</a:t>
            </a:r>
            <a:r>
              <a:rPr lang="ar-DZ" sz="2400" dirty="0" smtClean="0"/>
              <a:t> : ماهية الأداء الاجتماعي . </a:t>
            </a:r>
            <a:endParaRPr lang="fr-FR" sz="2400" dirty="0" smtClean="0"/>
          </a:p>
          <a:p>
            <a:pPr marL="452438" indent="-182563" algn="r" rtl="1"/>
            <a:r>
              <a:rPr lang="ar-DZ" sz="2400" dirty="0" smtClean="0"/>
              <a:t>ال</a:t>
            </a:r>
            <a:r>
              <a:rPr lang="ar-DZ" sz="2400" u="sng" dirty="0" smtClean="0"/>
              <a:t>مطلب الثاني</a:t>
            </a:r>
            <a:r>
              <a:rPr lang="ar-DZ" sz="2400" dirty="0" smtClean="0"/>
              <a:t> </a:t>
            </a:r>
            <a:r>
              <a:rPr lang="ar-DZ" sz="2400" dirty="0" smtClean="0"/>
              <a:t>: مؤشرات الأداء الاجتماعي</a:t>
            </a:r>
            <a:endParaRPr lang="fr-FR" sz="2400" dirty="0" smtClean="0"/>
          </a:p>
          <a:p>
            <a:pPr marL="452438" indent="-182563" algn="r" rtl="1"/>
            <a:r>
              <a:rPr lang="ar-DZ" sz="2400" u="sng" dirty="0" smtClean="0"/>
              <a:t>المطلب الثالث</a:t>
            </a:r>
            <a:r>
              <a:rPr lang="ar-DZ" sz="2400" dirty="0" smtClean="0"/>
              <a:t> : </a:t>
            </a:r>
            <a:r>
              <a:rPr lang="ar-DZ" sz="2400" dirty="0" smtClean="0"/>
              <a:t>علاقة المسؤولية الاجتماعية بأداء المنظمة</a:t>
            </a:r>
            <a:r>
              <a:rPr lang="ar-DZ" sz="2400" dirty="0" smtClean="0"/>
              <a:t>..</a:t>
            </a:r>
            <a:endParaRPr lang="ar-DZ" sz="2400" dirty="0" smtClean="0"/>
          </a:p>
          <a:p>
            <a:pPr marL="912813" lvl="2" indent="-104775" algn="r" rtl="1"/>
            <a:endParaRPr lang="fr-FR" sz="2800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543956" cy="6072230"/>
          </a:xfrm>
        </p:spPr>
        <p:txBody>
          <a:bodyPr>
            <a:noAutofit/>
          </a:bodyPr>
          <a:lstStyle/>
          <a:p>
            <a:pPr marL="822325" lvl="4" indent="-196850" algn="r" rtl="1">
              <a:buClr>
                <a:schemeClr val="accent3"/>
              </a:buClr>
              <a:buSzPct val="95000"/>
            </a:pPr>
            <a:r>
              <a:rPr lang="ar-DZ" sz="1700" b="1" u="sng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المبحث الأول</a:t>
            </a:r>
            <a:r>
              <a:rPr lang="ar-DZ" sz="17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 </a:t>
            </a:r>
            <a:r>
              <a:rPr lang="ar-DZ" sz="1700" b="1" i="1" dirty="0" smtClean="0"/>
              <a:t>:</a:t>
            </a:r>
            <a:r>
              <a:rPr lang="ar-DZ" sz="1700" dirty="0" smtClean="0"/>
              <a:t> </a:t>
            </a:r>
            <a:r>
              <a:rPr lang="ar-DZ" sz="1700" dirty="0" smtClean="0">
                <a:ln>
                  <a:solidFill>
                    <a:sysClr val="windowText" lastClr="000000"/>
                  </a:solidFill>
                </a:ln>
              </a:rPr>
              <a:t>ماهية المسؤولية الاجتماعية </a:t>
            </a:r>
            <a:endParaRPr lang="fr-FR" sz="1700" dirty="0" smtClean="0">
              <a:ln>
                <a:solidFill>
                  <a:sysClr val="windowText" lastClr="000000"/>
                </a:solidFill>
              </a:ln>
            </a:endParaRPr>
          </a:p>
          <a:p>
            <a:pPr marL="452438" indent="-96838" algn="ctr" rtl="1">
              <a:lnSpc>
                <a:spcPct val="120000"/>
              </a:lnSpc>
            </a:pPr>
            <a:r>
              <a:rPr lang="ar-DZ" sz="1800" u="sng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المطلب الأول</a:t>
            </a:r>
            <a:r>
              <a:rPr lang="ar-DZ" sz="18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 </a:t>
            </a:r>
            <a:r>
              <a:rPr lang="ar-DZ" sz="1800" dirty="0" smtClean="0"/>
              <a:t>: </a:t>
            </a:r>
            <a:r>
              <a:rPr lang="ar-DZ" sz="1800" dirty="0" smtClean="0">
                <a:ln>
                  <a:solidFill>
                    <a:sysClr val="windowText" lastClr="000000"/>
                  </a:solidFill>
                </a:ln>
              </a:rPr>
              <a:t>تعريف المسؤولية الاجتماعية </a:t>
            </a:r>
            <a:r>
              <a:rPr lang="ar-DZ" sz="1800" dirty="0" smtClean="0"/>
              <a:t>. </a:t>
            </a:r>
            <a:endParaRPr lang="fr-FR" sz="1800" dirty="0" smtClean="0"/>
          </a:p>
          <a:p>
            <a:pPr marL="87313" indent="182563" algn="r" rtl="1">
              <a:lnSpc>
                <a:spcPct val="120000"/>
              </a:lnSpc>
              <a:buFontTx/>
              <a:buChar char="-"/>
            </a:pPr>
            <a:r>
              <a:rPr lang="ar-DZ" sz="1800" dirty="0" smtClean="0"/>
              <a:t>من الناحية اللغوية تعرف ” أن الإنسان </a:t>
            </a:r>
            <a:r>
              <a:rPr lang="ar-DZ" sz="1800" dirty="0" err="1" smtClean="0"/>
              <a:t>مسؤول</a:t>
            </a:r>
            <a:r>
              <a:rPr lang="ar-DZ" sz="1800" dirty="0" smtClean="0"/>
              <a:t> عن فعل قام </a:t>
            </a:r>
            <a:r>
              <a:rPr lang="ar-DZ" sz="1800" dirty="0" err="1" smtClean="0"/>
              <a:t>به</a:t>
            </a:r>
            <a:r>
              <a:rPr lang="ar-DZ" sz="1800" dirty="0" smtClean="0"/>
              <a:t> في الماضي،وخلف وراءه آثارا معينة </a:t>
            </a:r>
            <a:r>
              <a:rPr lang="ar-DZ" sz="1800" dirty="0" err="1" smtClean="0"/>
              <a:t>و</a:t>
            </a:r>
            <a:r>
              <a:rPr lang="ar-DZ" sz="1800" dirty="0" smtClean="0"/>
              <a:t> هو الذي يتحمل تبعة هذه الآثار </a:t>
            </a:r>
            <a:r>
              <a:rPr lang="ar-DZ" sz="1800" dirty="0" err="1" smtClean="0"/>
              <a:t>و</a:t>
            </a:r>
            <a:r>
              <a:rPr lang="ar-DZ" sz="1800" dirty="0" smtClean="0"/>
              <a:t> النتائج ”</a:t>
            </a:r>
          </a:p>
          <a:p>
            <a:pPr marL="87313" indent="182563" algn="r" rtl="1">
              <a:lnSpc>
                <a:spcPct val="120000"/>
              </a:lnSpc>
              <a:buFontTx/>
              <a:buChar char="-"/>
            </a:pPr>
            <a:r>
              <a:rPr lang="ar-DZ" sz="1800" dirty="0" smtClean="0"/>
              <a:t>من الناحية الاصطلاحية تعرف بأنها المعيار الاجتماعي الذي يقرر أن الأسرة أو الجماعة الاجتماعية الأكبر منها تعتبر </a:t>
            </a:r>
            <a:r>
              <a:rPr lang="ar-DZ" sz="1800" dirty="0" err="1" smtClean="0"/>
              <a:t>مسؤولة</a:t>
            </a:r>
            <a:r>
              <a:rPr lang="ar-DZ" sz="1800" dirty="0" smtClean="0"/>
              <a:t> عن سلوك أعضائها </a:t>
            </a:r>
            <a:r>
              <a:rPr lang="ar-DZ" sz="1800" dirty="0" err="1" smtClean="0"/>
              <a:t>و</a:t>
            </a:r>
            <a:r>
              <a:rPr lang="ar-DZ" sz="1800" dirty="0" smtClean="0"/>
              <a:t> لا بد من وضع هذه الجماعة في الاعتبار إذا ارتكب العضو أو مجموعة من الأعضاء أي سلوك انحرافي .</a:t>
            </a:r>
          </a:p>
          <a:p>
            <a:pPr marL="87313" indent="182563" algn="r" rtl="1">
              <a:lnSpc>
                <a:spcPct val="120000"/>
              </a:lnSpc>
              <a:buFontTx/>
              <a:buChar char="-"/>
            </a:pPr>
            <a:r>
              <a:rPr lang="ar-DZ" sz="1800" dirty="0" smtClean="0"/>
              <a:t>تعريف </a:t>
            </a:r>
            <a:r>
              <a:rPr lang="fr-FR" sz="1800" dirty="0" smtClean="0"/>
              <a:t>Drucker </a:t>
            </a:r>
            <a:r>
              <a:rPr lang="ar-DZ" sz="1800" dirty="0" smtClean="0"/>
              <a:t> الذي يرى أن المسؤولية الاجتماعية بأنها التزام المؤسسة تجاه المجتمـع الذي تعمل فيه”</a:t>
            </a:r>
          </a:p>
          <a:p>
            <a:pPr marL="87313" indent="182563" algn="r" rtl="1">
              <a:lnSpc>
                <a:spcPct val="120000"/>
              </a:lnSpc>
              <a:buFontTx/>
              <a:buChar char="-"/>
            </a:pPr>
            <a:r>
              <a:rPr lang="ar-DZ" sz="1800" dirty="0" smtClean="0"/>
              <a:t>يعرف</a:t>
            </a:r>
            <a:r>
              <a:rPr lang="fr-FR" sz="1800" dirty="0" smtClean="0"/>
              <a:t> </a:t>
            </a:r>
            <a:r>
              <a:rPr lang="ar-DZ" sz="1800" dirty="0" smtClean="0"/>
              <a:t> </a:t>
            </a:r>
            <a:r>
              <a:rPr lang="fr-FR" sz="1800" dirty="0" err="1" smtClean="0"/>
              <a:t>Miltonfridman</a:t>
            </a:r>
            <a:r>
              <a:rPr lang="ar-DZ" sz="1800" dirty="0" smtClean="0"/>
              <a:t>أن المسؤولية الاجتماعية وهي الوظيفة الأساسـية التي تنحصـر بالدرجـة الأولى في تعظيم الربح،وأن ممارستها للأنشطة ذات الطبيعة الاجتماعية سيقود إلـى زيـادة حقيقيـة علـى التكـاليف ،وسينعكس هذا سلبا على عوائدها الاستثمارية </a:t>
            </a:r>
            <a:r>
              <a:rPr lang="ar-DZ" sz="1800" dirty="0" err="1" smtClean="0"/>
              <a:t>و</a:t>
            </a:r>
            <a:r>
              <a:rPr lang="ar-DZ" sz="1800" dirty="0" smtClean="0"/>
              <a:t> أرباحها النهائية .</a:t>
            </a:r>
            <a:br>
              <a:rPr lang="ar-DZ" sz="1800" dirty="0" smtClean="0"/>
            </a:br>
            <a:r>
              <a:rPr lang="ar-DZ" sz="1800" dirty="0" smtClean="0"/>
              <a:t> و طرح </a:t>
            </a:r>
            <a:r>
              <a:rPr lang="fr-FR" sz="1800" dirty="0" err="1" smtClean="0"/>
              <a:t>Holms</a:t>
            </a:r>
            <a:r>
              <a:rPr lang="fr-FR" sz="1800" dirty="0" smtClean="0"/>
              <a:t> </a:t>
            </a:r>
            <a:r>
              <a:rPr lang="ar-DZ" sz="1800" dirty="0" smtClean="0"/>
              <a:t> وجهة نظر أخرى بشأن المسؤولية الاجتماعية </a:t>
            </a:r>
            <a:r>
              <a:rPr lang="ar-DZ" sz="1800" dirty="0" err="1" smtClean="0"/>
              <a:t>و</a:t>
            </a:r>
            <a:r>
              <a:rPr lang="ar-DZ" sz="1800" dirty="0" smtClean="0"/>
              <a:t> اعتبرها التزاما على المؤسسة تجاه المجتمع الذي تعمل </a:t>
            </a:r>
            <a:r>
              <a:rPr lang="ar-DZ" sz="1800" dirty="0" err="1" smtClean="0"/>
              <a:t>به</a:t>
            </a:r>
            <a:r>
              <a:rPr lang="ar-DZ" sz="1800" dirty="0" smtClean="0"/>
              <a:t> وذلك عن طريق المساهمة في مجموعة كبيرة من الأنشطة الاجتماعية مثل محاربـة الفقـر </a:t>
            </a:r>
            <a:r>
              <a:rPr lang="ar-DZ" sz="1800" dirty="0" err="1" smtClean="0"/>
              <a:t>و</a:t>
            </a:r>
            <a:r>
              <a:rPr lang="ar-DZ" sz="1800" dirty="0" smtClean="0"/>
              <a:t> تحسـين الخدمات الصحية ،ومكافحة التلوث </a:t>
            </a:r>
            <a:r>
              <a:rPr lang="ar-DZ" sz="1800" dirty="0" err="1" smtClean="0"/>
              <a:t>و</a:t>
            </a:r>
            <a:r>
              <a:rPr lang="ar-DZ" sz="1800" dirty="0" smtClean="0"/>
              <a:t> خلق فرص عمل </a:t>
            </a:r>
            <a:r>
              <a:rPr lang="ar-DZ" sz="1800" dirty="0" err="1" smtClean="0"/>
              <a:t>و</a:t>
            </a:r>
            <a:r>
              <a:rPr lang="ar-DZ" sz="1800" dirty="0" smtClean="0"/>
              <a:t> حل مشكلة الإسكان </a:t>
            </a:r>
            <a:r>
              <a:rPr lang="ar-DZ" sz="1800" dirty="0" err="1" smtClean="0"/>
              <a:t>و</a:t>
            </a:r>
            <a:r>
              <a:rPr lang="ar-DZ" sz="1800" dirty="0" smtClean="0"/>
              <a:t> المواصلات </a:t>
            </a:r>
            <a:r>
              <a:rPr lang="ar-DZ" sz="1800" dirty="0" err="1" smtClean="0"/>
              <a:t>و</a:t>
            </a:r>
            <a:r>
              <a:rPr lang="ar-DZ" sz="1800" dirty="0" smtClean="0"/>
              <a:t> غيرها.</a:t>
            </a:r>
          </a:p>
          <a:p>
            <a:pPr marL="87313" indent="95250" algn="r" rtl="1">
              <a:lnSpc>
                <a:spcPct val="120000"/>
              </a:lnSpc>
              <a:buNone/>
            </a:pPr>
            <a:r>
              <a:rPr lang="ar-DZ" sz="1800" dirty="0" smtClean="0"/>
              <a:t>     و بهذا نصل إلى تعريف إجرائي نوعا ما واضحا </a:t>
            </a:r>
            <a:r>
              <a:rPr lang="ar-DZ" sz="1800" dirty="0" err="1" smtClean="0"/>
              <a:t>و</a:t>
            </a:r>
            <a:r>
              <a:rPr lang="ar-DZ" sz="1800" dirty="0" smtClean="0"/>
              <a:t> شاملا لكل الجوانب الأساسية المتعلقة بالمسؤولية الاجتماعية على أنها التزام وواجب المؤسسة بهدف خدمة الاقتصاد </a:t>
            </a:r>
            <a:r>
              <a:rPr lang="ar-DZ" sz="1800" dirty="0" err="1" smtClean="0"/>
              <a:t>و</a:t>
            </a:r>
            <a:r>
              <a:rPr lang="ar-DZ" sz="1800" dirty="0" smtClean="0"/>
              <a:t> التنمية معا عن طريق الاهتمام بالأطراف الداخلية للمؤسسـة كالعاملين </a:t>
            </a:r>
            <a:r>
              <a:rPr lang="ar-DZ" sz="1800" dirty="0" err="1" smtClean="0"/>
              <a:t>و</a:t>
            </a:r>
            <a:r>
              <a:rPr lang="ar-DZ" sz="1800" dirty="0" smtClean="0"/>
              <a:t> الأطراف الخارجية كأفراد المجتمع </a:t>
            </a:r>
            <a:r>
              <a:rPr lang="ar-DZ" sz="1800" dirty="0" err="1" smtClean="0"/>
              <a:t>و</a:t>
            </a:r>
            <a:r>
              <a:rPr lang="ar-DZ" sz="1800" dirty="0" smtClean="0"/>
              <a:t> البيئة معا في تحقيق </a:t>
            </a:r>
            <a:r>
              <a:rPr lang="ar-DZ" sz="1800" dirty="0" smtClean="0"/>
              <a:t>الأهداف 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572296"/>
          </a:xfrm>
        </p:spPr>
        <p:txBody>
          <a:bodyPr>
            <a:noAutofit/>
          </a:bodyPr>
          <a:lstStyle/>
          <a:p>
            <a:pPr marL="273050" indent="-185738" algn="ctr" rtl="1"/>
            <a:r>
              <a:rPr lang="ar-DZ" sz="1800" b="1" u="dashLong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المطلب الثاني </a:t>
            </a:r>
            <a:r>
              <a:rPr lang="ar-DZ" sz="1800" dirty="0" smtClean="0"/>
              <a:t>: </a:t>
            </a:r>
            <a:r>
              <a:rPr lang="ar-DZ" sz="1800" dirty="0" smtClean="0">
                <a:ln>
                  <a:solidFill>
                    <a:sysClr val="windowText" lastClr="000000"/>
                  </a:solidFill>
                </a:ln>
              </a:rPr>
              <a:t>أهمية المسؤولية الاجتماعية</a:t>
            </a:r>
          </a:p>
          <a:p>
            <a:pPr algn="r" rtl="1">
              <a:buNone/>
            </a:pPr>
            <a:r>
              <a:rPr lang="ar-DZ" sz="1800" u="sng" dirty="0" smtClean="0">
                <a:solidFill>
                  <a:srgbClr val="FF0000"/>
                </a:solidFill>
              </a:rPr>
              <a:t>1-بالنسبة للمؤسسة : </a:t>
            </a:r>
          </a:p>
          <a:p>
            <a:pPr marL="273050" indent="-185738" algn="r" rtl="1"/>
            <a:r>
              <a:rPr lang="ar-DZ" sz="1800" dirty="0" smtClean="0"/>
              <a:t>المردود المادي </a:t>
            </a:r>
            <a:r>
              <a:rPr lang="ar-DZ" sz="1800" dirty="0" err="1" smtClean="0"/>
              <a:t>و</a:t>
            </a:r>
            <a:r>
              <a:rPr lang="ar-DZ" sz="1800" dirty="0" smtClean="0"/>
              <a:t> الأداء المتطور </a:t>
            </a:r>
            <a:r>
              <a:rPr lang="ar-DZ" sz="1800" dirty="0" err="1" smtClean="0"/>
              <a:t>و</a:t>
            </a:r>
            <a:r>
              <a:rPr lang="ar-DZ" sz="1800" dirty="0" smtClean="0"/>
              <a:t> القبول الاجتماعي مع المجتمع </a:t>
            </a:r>
            <a:r>
              <a:rPr lang="ar-DZ" sz="1800" dirty="0" err="1" smtClean="0"/>
              <a:t>و</a:t>
            </a:r>
            <a:r>
              <a:rPr lang="ar-DZ" sz="1800" dirty="0" smtClean="0"/>
              <a:t> غيرها .</a:t>
            </a:r>
          </a:p>
          <a:p>
            <a:pPr marL="273050" indent="-185738" algn="r" rtl="1"/>
            <a:r>
              <a:rPr lang="ar-DZ" sz="1800" dirty="0" smtClean="0"/>
              <a:t>زيادة الفوائد الاستثمارية </a:t>
            </a:r>
            <a:r>
              <a:rPr lang="ar-DZ" sz="1800" dirty="0" err="1" smtClean="0"/>
              <a:t>و</a:t>
            </a:r>
            <a:r>
              <a:rPr lang="ar-DZ" sz="1800" dirty="0" smtClean="0"/>
              <a:t> الأرباح .</a:t>
            </a:r>
          </a:p>
          <a:p>
            <a:pPr marL="273050" indent="-185738" algn="r" rtl="1"/>
            <a:r>
              <a:rPr lang="ar-DZ" sz="1800" dirty="0" smtClean="0"/>
              <a:t>تشكيل صورة ذهنية إيجابية عامة لدى أكبر عدد ممكن من العملاء </a:t>
            </a:r>
            <a:r>
              <a:rPr lang="ar-DZ" sz="1800" dirty="0" err="1" smtClean="0"/>
              <a:t>و</a:t>
            </a:r>
            <a:r>
              <a:rPr lang="ar-DZ" sz="1800" dirty="0" smtClean="0"/>
              <a:t> ضمان ولائهم للمؤسسة .</a:t>
            </a:r>
          </a:p>
          <a:p>
            <a:pPr marL="273050" indent="-185738" algn="r" rtl="1"/>
            <a:r>
              <a:rPr lang="ar-DZ" sz="1800" dirty="0" smtClean="0"/>
              <a:t>تحسين علاقات المؤسسة مع عناصر البيئة الخارجية .</a:t>
            </a:r>
          </a:p>
          <a:p>
            <a:pPr marL="273050" indent="-185738" algn="r" rtl="1">
              <a:buNone/>
            </a:pPr>
            <a:r>
              <a:rPr lang="ar-DZ" sz="18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2-</a:t>
            </a:r>
            <a:r>
              <a:rPr lang="ar-DZ" sz="1800" u="sng" dirty="0" smtClean="0">
                <a:solidFill>
                  <a:srgbClr val="FF0000"/>
                </a:solidFill>
              </a:rPr>
              <a:t> بالنسبة للمجتمع :</a:t>
            </a:r>
          </a:p>
          <a:p>
            <a:pPr marL="273050" indent="-185738" algn="r" rtl="1"/>
            <a:r>
              <a:rPr lang="ar-DZ" sz="1800" dirty="0" smtClean="0">
                <a:latin typeface="Arial" pitchFamily="34" charset="0"/>
                <a:cs typeface="Arial" pitchFamily="34" charset="0"/>
              </a:rPr>
              <a:t>- تحسين نوعية الحياة في المجتمع ،كالمساعدة في حل مشـاكل البطالـة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الفقـر ،وتحسـين الخـدمات الصـحية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التعليمية،وزيادة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المداخيل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و التعويضات للعاملين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عليه تحسين مستوى المعيشة .</a:t>
            </a:r>
          </a:p>
          <a:p>
            <a:pPr marL="273050" indent="-185738" algn="r" rtl="1"/>
            <a:r>
              <a:rPr lang="ar-DZ" sz="1800" dirty="0" smtClean="0">
                <a:latin typeface="Arial" pitchFamily="34" charset="0"/>
                <a:cs typeface="Arial" pitchFamily="34" charset="0"/>
              </a:rPr>
              <a:t>تحقيق الاستقرار الاجتماعي نتيجة لسيطرة مفاهيم العدالة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المساواة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تكافؤ الفرص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انتشار ثقافة تنظيميـة رائـدة على قاعدة المسؤولية الاجتماعية .</a:t>
            </a:r>
          </a:p>
          <a:p>
            <a:pPr marL="273050" indent="-185738" algn="ctr" rtl="1"/>
            <a:r>
              <a:rPr lang="ar-DZ" sz="1800" b="1" u="sng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المطلب الثالث</a:t>
            </a:r>
            <a:r>
              <a:rPr lang="ar-DZ" sz="18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 </a:t>
            </a:r>
            <a:r>
              <a:rPr lang="ar-DZ" sz="1800" dirty="0" smtClean="0"/>
              <a:t>: </a:t>
            </a:r>
            <a:r>
              <a:rPr lang="ar-DZ" sz="1800" dirty="0" smtClean="0">
                <a:ln>
                  <a:solidFill>
                    <a:sysClr val="windowText" lastClr="000000"/>
                  </a:solidFill>
                </a:ln>
              </a:rPr>
              <a:t>أبعاد </a:t>
            </a:r>
            <a:r>
              <a:rPr lang="ar-DZ" sz="1800" dirty="0" err="1" smtClean="0">
                <a:ln>
                  <a:solidFill>
                    <a:sysClr val="windowText" lastClr="000000"/>
                  </a:solidFill>
                </a:ln>
              </a:rPr>
              <a:t>و</a:t>
            </a:r>
            <a:r>
              <a:rPr lang="ar-DZ" sz="1800" dirty="0" smtClean="0">
                <a:ln>
                  <a:solidFill>
                    <a:sysClr val="windowText" lastClr="000000"/>
                  </a:solidFill>
                </a:ln>
              </a:rPr>
              <a:t> مبادئ المسؤولية الاجتماعية </a:t>
            </a:r>
          </a:p>
          <a:p>
            <a:pPr marL="273050" indent="-185738" algn="r" rtl="1">
              <a:buNone/>
            </a:pPr>
            <a:r>
              <a:rPr lang="ar-DZ" sz="1800" dirty="0" smtClean="0">
                <a:latin typeface="Arial" pitchFamily="34" charset="0"/>
                <a:cs typeface="Arial" pitchFamily="34" charset="0"/>
              </a:rPr>
              <a:t>   1-</a:t>
            </a:r>
            <a:r>
              <a:rPr lang="ar-DZ" sz="1800" u="sng" dirty="0" smtClean="0">
                <a:latin typeface="Arial" pitchFamily="34" charset="0"/>
                <a:cs typeface="Arial" pitchFamily="34" charset="0"/>
              </a:rPr>
              <a:t>أبعاد المسؤولية الاجتماعية 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: جاءت مساهمة </a:t>
            </a:r>
            <a:r>
              <a:rPr lang="fr-FR" sz="1800" dirty="0" err="1" smtClean="0">
                <a:latin typeface="Arial" pitchFamily="34" charset="0"/>
                <a:cs typeface="Arial" pitchFamily="34" charset="0"/>
              </a:rPr>
              <a:t>carroll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بنقلة نوعية في توسيع مفهوم المسؤولية الاجتماعية حيث تميزت بأربع لأبعاد : </a:t>
            </a:r>
          </a:p>
          <a:p>
            <a:pPr marL="273050" indent="-185738" algn="r" rtl="1">
              <a:buNone/>
            </a:pPr>
            <a:r>
              <a:rPr lang="ar-DZ" sz="18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ar-DZ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-1-</a:t>
            </a:r>
            <a:r>
              <a:rPr lang="ar-DZ" sz="18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البعد الاقتصادي</a:t>
            </a:r>
            <a:r>
              <a:rPr lang="ar-DZ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: 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حيث تمارس منظمة الأعمال أنشطة اقتصادية لتحقيق الكفاءة و الفعالية ,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تستخدم الموارد بشكل رشيد لإنتاج سلع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خدمات بنوعية راقية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توزع العوائد بشكل عادل على عوامل الإنتاج .</a:t>
            </a:r>
          </a:p>
          <a:p>
            <a:pPr marL="273050" indent="-185738" algn="r" rtl="1">
              <a:buNone/>
            </a:pPr>
            <a:r>
              <a:rPr lang="ar-DZ" sz="18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ar-DZ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-2-</a:t>
            </a:r>
            <a:r>
              <a:rPr lang="ar-DZ" sz="18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البعد القانوني </a:t>
            </a:r>
            <a:r>
              <a:rPr lang="ar-DZ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حيث يندرج في إطار الالتزام الواعي و الطوعي بالقوانين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التشريعات الحاكمة لمختلف الجوانب في المجتمع , سواء كان هذا في الاستثمار أو الأجور أو العمل أو البيئة أو المنافسة . </a:t>
            </a:r>
          </a:p>
          <a:p>
            <a:pPr marL="273050" indent="-185738" algn="r" rtl="1">
              <a:buNone/>
            </a:pPr>
            <a:r>
              <a:rPr lang="ar-DZ" sz="18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ar-DZ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-3-ا</a:t>
            </a:r>
            <a:r>
              <a:rPr lang="ar-DZ" sz="18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لبعد الأخلاقي </a:t>
            </a:r>
            <a:r>
              <a:rPr lang="ar-DZ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التي تراعي إليه منظمة الأعمال الجانب الأخلاقي في كل قراراتها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مسارها في الصناعة التي تعمل فيها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ذلك تجنبا لأي ضرر قد يلحق بالمجتمع . </a:t>
            </a:r>
          </a:p>
          <a:p>
            <a:pPr marL="273050" indent="-185738" algn="r" rtl="1">
              <a:buNone/>
            </a:pPr>
            <a:r>
              <a:rPr lang="ar-DZ" sz="1800" u="sng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ar-DZ" sz="18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-4-البعد الخير 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: الذي يشمل على التبرعات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الهبات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المساعدات الاجتماعية الخيرية .</a:t>
            </a:r>
            <a:endParaRPr lang="fr-FR" sz="1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501122" cy="5857916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 rtl="1">
              <a:buNone/>
            </a:pPr>
            <a:r>
              <a:rPr lang="ar-DZ" sz="18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ا</a:t>
            </a:r>
            <a:r>
              <a:rPr lang="ar-DZ" sz="1800" b="1" u="sng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لمطلب الرابع</a:t>
            </a:r>
            <a:r>
              <a:rPr lang="ar-DZ" sz="18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 </a:t>
            </a:r>
            <a:r>
              <a:rPr lang="ar-DZ" sz="1800" b="1" dirty="0" smtClean="0"/>
              <a:t>: </a:t>
            </a:r>
            <a:r>
              <a:rPr lang="ar-DZ" sz="1800" dirty="0" smtClean="0">
                <a:ln>
                  <a:solidFill>
                    <a:sysClr val="windowText" lastClr="000000"/>
                  </a:solidFill>
                </a:ln>
              </a:rPr>
              <a:t>مجالات المسؤولية الاجتماعية</a:t>
            </a:r>
            <a:r>
              <a:rPr lang="fr-FR" sz="1800" dirty="0" smtClean="0">
                <a:ln>
                  <a:solidFill>
                    <a:sysClr val="windowText" lastClr="000000"/>
                  </a:solidFill>
                </a:ln>
              </a:rPr>
              <a:t> </a:t>
            </a:r>
            <a:r>
              <a:rPr lang="ar-DZ" sz="1800" dirty="0" smtClean="0">
                <a:ln>
                  <a:solidFill>
                    <a:sysClr val="windowText" lastClr="000000"/>
                  </a:solidFill>
                </a:ln>
              </a:rPr>
              <a:t> و نشاطاتها</a:t>
            </a:r>
          </a:p>
          <a:p>
            <a:pPr algn="ctr" rtl="1">
              <a:buNone/>
            </a:pPr>
            <a:endParaRPr lang="ar-DZ" sz="1800" b="1" dirty="0"/>
          </a:p>
          <a:p>
            <a:pPr marL="182563" indent="-182563" algn="r" rtl="1">
              <a:buNone/>
            </a:pPr>
            <a:r>
              <a:rPr lang="ar-DZ" sz="1800" dirty="0" smtClean="0"/>
              <a:t>          بالنسبة لمجالات المسؤولية الاجتماعية ونشاطاتها فقد تعـددت واختلفت تبعا لاختلاف التعريفات </a:t>
            </a:r>
            <a:r>
              <a:rPr lang="ar-DZ" sz="1800" dirty="0" err="1" smtClean="0"/>
              <a:t>و</a:t>
            </a:r>
            <a:r>
              <a:rPr lang="ar-DZ" sz="1800" dirty="0" smtClean="0"/>
              <a:t> المفاهيم </a:t>
            </a:r>
            <a:r>
              <a:rPr lang="ar-DZ" sz="1800" dirty="0" err="1" smtClean="0"/>
              <a:t>و</a:t>
            </a:r>
            <a:r>
              <a:rPr lang="ar-DZ" sz="1800" dirty="0" smtClean="0"/>
              <a:t> تنوعها من قبل الباحثين ،كما يتغير </a:t>
            </a:r>
            <a:r>
              <a:rPr lang="ar-DZ" sz="1800" dirty="0" err="1" smtClean="0"/>
              <a:t>و</a:t>
            </a:r>
            <a:r>
              <a:rPr lang="ar-DZ" sz="1800" dirty="0" smtClean="0"/>
              <a:t> يختلف أبعاد المسؤولية الاجتماعية بناءا على درجة الضغط </a:t>
            </a:r>
            <a:r>
              <a:rPr lang="ar-DZ" sz="1800" dirty="0" err="1" smtClean="0"/>
              <a:t>و</a:t>
            </a:r>
            <a:r>
              <a:rPr lang="ar-DZ" sz="1800" dirty="0" smtClean="0"/>
              <a:t> الطلب المستمر من قبل العاملين </a:t>
            </a:r>
            <a:r>
              <a:rPr lang="ar-DZ" sz="1800" dirty="0" err="1" smtClean="0"/>
              <a:t>و</a:t>
            </a:r>
            <a:r>
              <a:rPr lang="ar-DZ" sz="1800" dirty="0" smtClean="0"/>
              <a:t> المستهلكين </a:t>
            </a:r>
            <a:r>
              <a:rPr lang="ar-DZ" sz="1800" dirty="0" err="1" smtClean="0"/>
              <a:t>و</a:t>
            </a:r>
            <a:r>
              <a:rPr lang="ar-DZ" sz="1800" dirty="0" smtClean="0"/>
              <a:t> المجتمع المحلي </a:t>
            </a:r>
            <a:r>
              <a:rPr lang="ar-DZ" sz="1800" dirty="0" err="1" smtClean="0"/>
              <a:t>و</a:t>
            </a:r>
            <a:r>
              <a:rPr lang="ar-DZ" sz="1800" dirty="0" smtClean="0"/>
              <a:t> الدولة </a:t>
            </a:r>
            <a:r>
              <a:rPr lang="ar-DZ" sz="1800" dirty="0" err="1" smtClean="0"/>
              <a:t>و</a:t>
            </a:r>
            <a:r>
              <a:rPr lang="ar-DZ" sz="1800" dirty="0" smtClean="0"/>
              <a:t> نجد منها ما يلي : </a:t>
            </a:r>
          </a:p>
          <a:p>
            <a:pPr marL="182563" indent="-182563" algn="r" rtl="1">
              <a:buNone/>
            </a:pPr>
            <a:endParaRPr lang="ar-DZ" sz="1800" dirty="0" smtClean="0"/>
          </a:p>
          <a:p>
            <a:pPr marL="182563" indent="-182563" algn="r" rtl="1">
              <a:buNone/>
            </a:pPr>
            <a:r>
              <a:rPr lang="ar-DZ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1- </a:t>
            </a:r>
            <a:r>
              <a:rPr lang="ar-DZ" sz="1800" u="sng" dirty="0" smtClean="0">
                <a:solidFill>
                  <a:srgbClr val="FF0000"/>
                </a:solidFill>
                <a:uFill>
                  <a:solidFill>
                    <a:schemeClr val="tx1">
                      <a:lumMod val="95000"/>
                      <a:lumOff val="5000"/>
                    </a:schemeClr>
                  </a:solidFill>
                </a:uFill>
                <a:latin typeface="Arial" pitchFamily="34" charset="0"/>
                <a:cs typeface="Arial" pitchFamily="34" charset="0"/>
              </a:rPr>
              <a:t>مجال الانخراط </a:t>
            </a:r>
            <a:r>
              <a:rPr lang="ar-DZ" sz="1800" u="sng" dirty="0" err="1" smtClean="0">
                <a:solidFill>
                  <a:srgbClr val="FF0000"/>
                </a:solidFill>
                <a:uFill>
                  <a:solidFill>
                    <a:schemeClr val="tx1">
                      <a:lumMod val="95000"/>
                      <a:lumOff val="5000"/>
                    </a:schemeClr>
                  </a:solidFill>
                </a:uFill>
                <a:latin typeface="Arial" pitchFamily="34" charset="0"/>
                <a:cs typeface="Arial" pitchFamily="34" charset="0"/>
              </a:rPr>
              <a:t>و</a:t>
            </a:r>
            <a:r>
              <a:rPr lang="ar-DZ" sz="1800" u="sng" dirty="0" smtClean="0">
                <a:solidFill>
                  <a:srgbClr val="FF0000"/>
                </a:solidFill>
                <a:uFill>
                  <a:solidFill>
                    <a:schemeClr val="tx1">
                      <a:lumMod val="95000"/>
                      <a:lumOff val="5000"/>
                    </a:schemeClr>
                  </a:solidFill>
                </a:uFill>
                <a:latin typeface="Arial" pitchFamily="34" charset="0"/>
                <a:cs typeface="Arial" pitchFamily="34" charset="0"/>
              </a:rPr>
              <a:t> التفاعل مع المجتمع المحلي</a:t>
            </a:r>
            <a:r>
              <a:rPr lang="ar-DZ" sz="1800" dirty="0" smtClean="0">
                <a:solidFill>
                  <a:srgbClr val="FF0000"/>
                </a:solidFill>
                <a:uFill>
                  <a:solidFill>
                    <a:schemeClr val="tx1">
                      <a:lumMod val="95000"/>
                      <a:lumOff val="5000"/>
                    </a:schemeClr>
                  </a:solidFill>
                </a:uFill>
                <a:latin typeface="Arial" pitchFamily="34" charset="0"/>
                <a:cs typeface="Arial" pitchFamily="34" charset="0"/>
              </a:rPr>
              <a:t> </a:t>
            </a:r>
            <a:r>
              <a:rPr lang="ar-DZ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DZ" sz="1800" dirty="0" err="1" smtClean="0"/>
              <a:t>و</a:t>
            </a:r>
            <a:r>
              <a:rPr lang="ar-DZ" sz="1800" dirty="0" smtClean="0"/>
              <a:t> يدل ّعلى ذلك الأعمال </a:t>
            </a:r>
            <a:r>
              <a:rPr lang="ar-DZ" sz="1800" dirty="0" err="1" smtClean="0"/>
              <a:t>و</a:t>
            </a:r>
            <a:r>
              <a:rPr lang="ar-DZ" sz="1800" dirty="0" smtClean="0"/>
              <a:t> الأنشطة التي تسعى إلى تحقيق مصـلحة المجتمع العام،ويشمل المجال دعم المال </a:t>
            </a:r>
            <a:r>
              <a:rPr lang="ar-DZ" sz="1800" dirty="0" err="1" smtClean="0"/>
              <a:t>و</a:t>
            </a:r>
            <a:r>
              <a:rPr lang="ar-DZ" sz="1800" dirty="0" smtClean="0"/>
              <a:t> الرعاية الصحية </a:t>
            </a:r>
            <a:r>
              <a:rPr lang="ar-DZ" sz="1800" dirty="0" err="1" smtClean="0"/>
              <a:t>و</a:t>
            </a:r>
            <a:r>
              <a:rPr lang="ar-DZ" sz="1800" dirty="0" smtClean="0"/>
              <a:t> تقديم المواصلات </a:t>
            </a:r>
            <a:r>
              <a:rPr lang="ar-DZ" sz="1800" dirty="0" err="1" smtClean="0"/>
              <a:t>و</a:t>
            </a:r>
            <a:r>
              <a:rPr lang="ar-DZ" sz="1800" dirty="0" smtClean="0"/>
              <a:t> الإسكان العام.....الخ .</a:t>
            </a:r>
          </a:p>
          <a:p>
            <a:pPr marL="182563" indent="-182563" algn="r" rtl="1">
              <a:buNone/>
            </a:pPr>
            <a:r>
              <a:rPr lang="ar-DZ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2-</a:t>
            </a:r>
            <a:r>
              <a:rPr lang="ar-DZ" sz="1800" b="1" dirty="0" smtClean="0"/>
              <a:t> </a:t>
            </a:r>
            <a:r>
              <a:rPr lang="ar-DZ" sz="1800" u="sng" dirty="0" smtClean="0">
                <a:solidFill>
                  <a:srgbClr val="FF0000"/>
                </a:solidFill>
                <a:uFill>
                  <a:solidFill>
                    <a:schemeClr val="tx1"/>
                  </a:solidFill>
                </a:uFill>
                <a:latin typeface="Arial" pitchFamily="34" charset="0"/>
                <a:cs typeface="Arial" pitchFamily="34" charset="0"/>
              </a:rPr>
              <a:t>مجال القوى البشرية</a:t>
            </a:r>
            <a:r>
              <a:rPr lang="ar-DZ" sz="1800" dirty="0" smtClean="0">
                <a:solidFill>
                  <a:srgbClr val="FF0000"/>
                </a:solidFill>
                <a:uFill>
                  <a:solidFill>
                    <a:schemeClr val="tx1"/>
                  </a:solidFill>
                </a:uFill>
                <a:latin typeface="Arial" pitchFamily="34" charset="0"/>
                <a:cs typeface="Arial" pitchFamily="34" charset="0"/>
              </a:rPr>
              <a:t> :</a:t>
            </a:r>
            <a:r>
              <a:rPr lang="ar-DZ" sz="1800" dirty="0" smtClean="0">
                <a:uFill>
                  <a:solidFill>
                    <a:schemeClr val="tx1"/>
                  </a:solidFill>
                </a:uFill>
                <a:latin typeface="Arial" pitchFamily="34" charset="0"/>
                <a:cs typeface="Arial" pitchFamily="34" charset="0"/>
              </a:rPr>
              <a:t> 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يركز هذا المجال على تحسين القوى العاملة في المؤسسة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تطويرها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خدمتها،ويتضـمن ذلك توفير فرص عمل متساوية ،وبرامج تدريبية ملائمة،وسياسات الترقية،والمحافظة على استقرار العـاملين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تـوفير بنية عمل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ظروف مناسبة .</a:t>
            </a:r>
          </a:p>
          <a:p>
            <a:pPr marL="182563" indent="-182563" algn="r" rtl="1">
              <a:buNone/>
            </a:pPr>
            <a:r>
              <a:rPr lang="ar-DZ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3- </a:t>
            </a:r>
            <a:r>
              <a:rPr lang="ar-DZ" sz="1800" u="sng" dirty="0" smtClean="0">
                <a:solidFill>
                  <a:srgbClr val="FF0000"/>
                </a:solidFill>
                <a:uFill>
                  <a:solidFill>
                    <a:schemeClr val="tx1"/>
                  </a:solidFill>
                </a:uFill>
                <a:latin typeface="Arial" pitchFamily="34" charset="0"/>
                <a:cs typeface="Arial" pitchFamily="34" charset="0"/>
              </a:rPr>
              <a:t>مجال الموارد المادية </a:t>
            </a:r>
            <a:r>
              <a:rPr lang="ar-DZ" sz="1800" u="sng" dirty="0" err="1" smtClean="0">
                <a:solidFill>
                  <a:srgbClr val="FF0000"/>
                </a:solidFill>
                <a:uFill>
                  <a:solidFill>
                    <a:schemeClr val="tx1"/>
                  </a:solidFill>
                </a:uFill>
                <a:latin typeface="Arial" pitchFamily="34" charset="0"/>
                <a:cs typeface="Arial" pitchFamily="34" charset="0"/>
              </a:rPr>
              <a:t>و</a:t>
            </a:r>
            <a:r>
              <a:rPr lang="ar-DZ" sz="1800" u="sng" dirty="0" smtClean="0">
                <a:solidFill>
                  <a:srgbClr val="FF0000"/>
                </a:solidFill>
                <a:uFill>
                  <a:solidFill>
                    <a:schemeClr val="tx1"/>
                  </a:solidFill>
                </a:uFill>
                <a:latin typeface="Arial" pitchFamily="34" charset="0"/>
                <a:cs typeface="Arial" pitchFamily="34" charset="0"/>
              </a:rPr>
              <a:t> المساهمات البيئية</a:t>
            </a:r>
            <a:r>
              <a:rPr lang="ar-DZ" sz="1800" dirty="0" smtClean="0">
                <a:solidFill>
                  <a:srgbClr val="FF0000"/>
                </a:solidFill>
                <a:uFill>
                  <a:solidFill>
                    <a:schemeClr val="tx1"/>
                  </a:solidFill>
                </a:uFill>
                <a:latin typeface="Arial" pitchFamily="34" charset="0"/>
                <a:cs typeface="Arial" pitchFamily="34" charset="0"/>
              </a:rPr>
              <a:t> </a:t>
            </a:r>
            <a:r>
              <a:rPr lang="ar-DZ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DZ" sz="1800" dirty="0" smtClean="0"/>
              <a:t>ويشمل الجوانب التي تعمل على الاهتمام بالموارد الطبيعية والمادية </a:t>
            </a:r>
            <a:r>
              <a:rPr lang="ar-DZ" sz="1800" dirty="0" err="1" smtClean="0"/>
              <a:t>و</a:t>
            </a:r>
            <a:r>
              <a:rPr lang="ar-DZ" sz="1800" dirty="0" smtClean="0"/>
              <a:t> حماية البيئة من التلوث المائي أو الهوائي </a:t>
            </a:r>
            <a:r>
              <a:rPr lang="ar-DZ" sz="1800" dirty="0" err="1" smtClean="0"/>
              <a:t>و</a:t>
            </a:r>
            <a:r>
              <a:rPr lang="ar-DZ" sz="1800" dirty="0" smtClean="0"/>
              <a:t> الضوضائي مع ضرورة استخدام المـوارد الطبيعيـة بصـورة اقتصـادية أخلاقية .</a:t>
            </a:r>
          </a:p>
          <a:p>
            <a:pPr marL="182563" indent="-182563" algn="r" rtl="1">
              <a:buNone/>
            </a:pPr>
            <a:r>
              <a:rPr lang="ar-DZ" sz="1800" u="sng" dirty="0" smtClean="0">
                <a:solidFill>
                  <a:srgbClr val="FF0000"/>
                </a:solidFill>
                <a:uFill>
                  <a:solidFill>
                    <a:schemeClr val="tx1"/>
                  </a:solidFill>
                </a:uFill>
                <a:latin typeface="Arial" pitchFamily="34" charset="0"/>
                <a:cs typeface="Arial" pitchFamily="34" charset="0"/>
              </a:rPr>
              <a:t>4- مجال المساهمات الخدمية والإنتاجية</a:t>
            </a:r>
            <a:r>
              <a:rPr lang="ar-DZ" sz="1800" dirty="0" smtClean="0">
                <a:solidFill>
                  <a:srgbClr val="FF0000"/>
                </a:solidFill>
                <a:uFill>
                  <a:solidFill>
                    <a:schemeClr val="tx1"/>
                  </a:solidFill>
                </a:uFill>
                <a:latin typeface="Arial" pitchFamily="34" charset="0"/>
                <a:cs typeface="Arial" pitchFamily="34" charset="0"/>
              </a:rPr>
              <a:t> : 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ويدل ذلك على قيام المؤسسة بالنشاطات التي تسعى لتحقيق رضا المستفيدين من خدماتها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سلعها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الاستجابة لشكاوي المستفيدين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تحسين جودة المنتج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صدق المعلومات من خلال برامج توعية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إعلامية 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للمنتج .</a:t>
            </a:r>
          </a:p>
          <a:p>
            <a:pPr marL="182563" indent="-182563" algn="r" rtl="1">
              <a:buNone/>
            </a:pPr>
            <a:r>
              <a:rPr lang="ar-DZ" sz="1800" dirty="0" smtClean="0"/>
              <a:t/>
            </a:r>
            <a:br>
              <a:rPr lang="ar-DZ" sz="1800" dirty="0" smtClean="0"/>
            </a:br>
            <a:r>
              <a:rPr lang="ar-DZ" sz="1800" dirty="0" smtClean="0"/>
              <a:t> </a:t>
            </a:r>
            <a:br>
              <a:rPr lang="ar-DZ" sz="1800" dirty="0" smtClean="0"/>
            </a:br>
            <a:r>
              <a:rPr lang="ar-DZ" sz="1800" dirty="0" smtClean="0"/>
              <a:t> </a:t>
            </a:r>
            <a:br>
              <a:rPr lang="ar-DZ" sz="1800" dirty="0" smtClean="0"/>
            </a:br>
            <a:r>
              <a:rPr lang="ar-DZ" sz="1800" dirty="0" smtClean="0"/>
              <a:t> </a:t>
            </a:r>
            <a:br>
              <a:rPr lang="ar-DZ" sz="1800" dirty="0" smtClean="0"/>
            </a:br>
            <a:r>
              <a:rPr lang="ar-DZ" sz="1800" dirty="0" smtClean="0"/>
              <a:t> </a:t>
            </a:r>
            <a:br>
              <a:rPr lang="ar-DZ" sz="1800" dirty="0" smtClean="0"/>
            </a:br>
            <a:endParaRPr lang="ar-DZ" sz="1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428604"/>
            <a:ext cx="8429684" cy="6286544"/>
          </a:xfrm>
        </p:spPr>
        <p:txBody>
          <a:bodyPr>
            <a:noAutofit/>
          </a:bodyPr>
          <a:lstStyle/>
          <a:p>
            <a:pPr marL="182563" lvl="2" indent="-182563" algn="r" rtl="1">
              <a:buClr>
                <a:schemeClr val="accent3"/>
              </a:buClr>
              <a:buSzPct val="95000"/>
            </a:pPr>
            <a:r>
              <a:rPr lang="ar-DZ" sz="1800" b="1" u="sng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المبحث الثاني</a:t>
            </a:r>
            <a:r>
              <a:rPr lang="ar-DZ" sz="18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 </a:t>
            </a:r>
            <a:r>
              <a:rPr lang="ar-DZ" sz="18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: الأداء الاجتماعي </a:t>
            </a:r>
          </a:p>
          <a:p>
            <a:pPr marL="182563" lvl="2" indent="-182563" algn="ctr" rtl="1">
              <a:buClr>
                <a:schemeClr val="accent3"/>
              </a:buClr>
              <a:buSzPct val="95000"/>
            </a:pPr>
            <a:r>
              <a:rPr lang="ar-DZ" sz="1800" b="1" u="sng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المطلب الأول</a:t>
            </a:r>
            <a:r>
              <a:rPr lang="ar-DZ" sz="1800" b="1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 : </a:t>
            </a:r>
            <a:r>
              <a:rPr lang="ar-DZ" sz="18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التعريف بالأداء الاجتماعي </a:t>
            </a:r>
          </a:p>
          <a:p>
            <a:pPr marL="182563" lvl="2" indent="-182563" algn="r" rtl="1">
              <a:buClr>
                <a:schemeClr val="accent3"/>
              </a:buClr>
              <a:buSzPct val="95000"/>
              <a:buNone/>
            </a:pPr>
            <a:r>
              <a:rPr lang="ar-DZ" sz="1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ar-DZ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1- </a:t>
            </a:r>
            <a:r>
              <a:rPr lang="ar-DZ" sz="1800" u="sng" dirty="0" smtClean="0">
                <a:solidFill>
                  <a:srgbClr val="FF0000"/>
                </a:solidFill>
                <a:uFill>
                  <a:solidFill>
                    <a:schemeClr val="tx1"/>
                  </a:solidFill>
                </a:uFill>
                <a:latin typeface="Arial" pitchFamily="34" charset="0"/>
                <a:cs typeface="Arial" pitchFamily="34" charset="0"/>
              </a:rPr>
              <a:t>تعريف الأداء </a:t>
            </a:r>
            <a:r>
              <a:rPr lang="ar-DZ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182563" lvl="2" indent="-182563" algn="r" rtl="1">
              <a:buClr>
                <a:schemeClr val="accent3"/>
              </a:buClr>
              <a:buSzPct val="95000"/>
              <a:buNone/>
            </a:pPr>
            <a:r>
              <a:rPr lang="ar-DZ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يعرف الأداء بأنه انعكاس لقدرة المنظمة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قابليتها على تحقيق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اهدافها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و لكيفية استخدام مواردها البشرية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المادية بالصورة التي تجعلها قادرة على تحقيق أهدافها ,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هو نوع من الرقابة اللاحقة , تظهر عند الاطلاع على النتائج . و بالرغم من ذلك فهي بالغة الأهمية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تكمل القيادة ,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الأداء اختصارا هو البحث عن تعظيم العلاقة بين النتائج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الوسائل وفقا لهدف مثبت سابقا . </a:t>
            </a:r>
          </a:p>
          <a:p>
            <a:pPr marL="182563" lvl="2" indent="-182563" algn="r" rtl="1">
              <a:buClr>
                <a:schemeClr val="accent3"/>
              </a:buClr>
              <a:buSzPct val="95000"/>
              <a:buNone/>
            </a:pPr>
            <a:r>
              <a:rPr lang="ar-DZ" sz="1800" u="sng" dirty="0" smtClean="0">
                <a:solidFill>
                  <a:srgbClr val="FF0000"/>
                </a:solidFill>
                <a:uFill>
                  <a:solidFill>
                    <a:schemeClr val="tx1"/>
                  </a:solidFill>
                </a:uFill>
                <a:latin typeface="Arial" pitchFamily="34" charset="0"/>
                <a:cs typeface="Arial" pitchFamily="34" charset="0"/>
              </a:rPr>
              <a:t>2- تعريف الأداء الاجتماعي </a:t>
            </a:r>
            <a:r>
              <a:rPr lang="ar-DZ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 </a:t>
            </a:r>
          </a:p>
          <a:p>
            <a:pPr marL="182563" lvl="2" indent="-182563" algn="r" rtl="1">
              <a:buClr>
                <a:schemeClr val="accent3"/>
              </a:buClr>
              <a:buSzPct val="95000"/>
              <a:buNone/>
            </a:pPr>
            <a:r>
              <a:rPr lang="ar-DZ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يقصد بالأداء الاجتماعي نجاح منظمة الأعمال في تحقيق أهدافها اجتماعية الموضوعة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المحددة سلفا . و يقسم الأداء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الى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قسمين قسم داخلي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خارجي ,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نجد أن الأداء الداخلي يرتبط بالعاملين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المالكين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اذ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الأداء الخارجي نعني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به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تجاه الزبائن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المجتمع المحلي أو الحكومة </a:t>
            </a:r>
            <a:r>
              <a:rPr lang="ar-DZ" sz="1800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 ذوي الاحتياجات الخاصة </a:t>
            </a:r>
            <a:r>
              <a:rPr lang="ar-DZ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182563" lvl="2" indent="-182563" algn="ctr" rtl="1">
              <a:buClr>
                <a:schemeClr val="accent3"/>
              </a:buClr>
              <a:buSzPct val="95000"/>
            </a:pPr>
            <a:r>
              <a:rPr lang="ar-DZ" sz="1800" b="1" u="dashLong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المطلب الثاني </a:t>
            </a:r>
            <a:r>
              <a:rPr lang="ar-DZ" sz="1800" dirty="0" smtClean="0"/>
              <a:t>:</a:t>
            </a:r>
            <a:r>
              <a:rPr lang="ar-DZ" sz="1800" dirty="0" smtClean="0">
                <a:ln>
                  <a:solidFill>
                    <a:sysClr val="windowText" lastClr="000000"/>
                  </a:solidFill>
                </a:ln>
              </a:rPr>
              <a:t>مؤشرات الأداء </a:t>
            </a:r>
            <a:r>
              <a:rPr lang="ar-DZ" sz="1800" dirty="0" smtClean="0">
                <a:ln>
                  <a:solidFill>
                    <a:sysClr val="windowText" lastClr="000000"/>
                  </a:solidFill>
                </a:ln>
              </a:rPr>
              <a:t>الاجتماعي</a:t>
            </a:r>
          </a:p>
          <a:p>
            <a:pPr marL="87313" lvl="2" indent="-87313" algn="r" rtl="1">
              <a:buClr>
                <a:schemeClr val="accent3"/>
              </a:buClr>
              <a:buSzPct val="95000"/>
              <a:buNone/>
            </a:pPr>
            <a:r>
              <a:rPr lang="ar-DZ" sz="2000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أولا: </a:t>
            </a:r>
            <a:r>
              <a:rPr lang="ar-DZ" sz="1800" dirty="0" smtClean="0">
                <a:solidFill>
                  <a:srgbClr val="FF0000"/>
                </a:solidFill>
              </a:rPr>
              <a:t>مؤشرات الأداء </a:t>
            </a:r>
            <a:r>
              <a:rPr lang="ar-DZ" sz="1800" dirty="0" smtClean="0">
                <a:solidFill>
                  <a:srgbClr val="FF0000"/>
                </a:solidFill>
              </a:rPr>
              <a:t>الاجتماعي </a:t>
            </a:r>
            <a:r>
              <a:rPr lang="ar-DZ" sz="1800" dirty="0" smtClean="0">
                <a:solidFill>
                  <a:srgbClr val="FF0000"/>
                </a:solidFill>
              </a:rPr>
              <a:t>تجاه </a:t>
            </a:r>
            <a:r>
              <a:rPr lang="ar-DZ" sz="1800" dirty="0" smtClean="0">
                <a:solidFill>
                  <a:srgbClr val="FF0000"/>
                </a:solidFill>
              </a:rPr>
              <a:t>العاملين :</a:t>
            </a:r>
            <a:r>
              <a:rPr lang="ar-DZ" sz="1800" dirty="0" smtClean="0"/>
              <a:t/>
            </a:r>
            <a:br>
              <a:rPr lang="ar-DZ" sz="1800" dirty="0" smtClean="0"/>
            </a:br>
            <a:r>
              <a:rPr lang="ar-DZ" sz="1800" dirty="0" smtClean="0"/>
              <a:t>         ويعرف </a:t>
            </a:r>
            <a:r>
              <a:rPr lang="ar-DZ" sz="1800" dirty="0" smtClean="0"/>
              <a:t>كذلك بالأداء </a:t>
            </a:r>
            <a:r>
              <a:rPr lang="ar-DZ" sz="1800" dirty="0" smtClean="0"/>
              <a:t>الاجتماعي الداخلي </a:t>
            </a:r>
            <a:r>
              <a:rPr lang="ar-DZ" sz="1800" dirty="0" smtClean="0"/>
              <a:t>والذي ربط بثلاث متغيرات </a:t>
            </a:r>
            <a:r>
              <a:rPr lang="ar-DZ" sz="1800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ysClr val="windowText" lastClr="000000"/>
                </a:solidFill>
              </a:rPr>
              <a:t>الاهتمام</a:t>
            </a:r>
            <a:r>
              <a:rPr lang="ar-DZ" sz="1800" dirty="0" smtClean="0"/>
              <a:t> </a:t>
            </a:r>
            <a:r>
              <a:rPr lang="ar-DZ" sz="1800" dirty="0" smtClean="0"/>
              <a:t>ويتضمن الارتباط العاطفي</a:t>
            </a:r>
            <a:br>
              <a:rPr lang="ar-DZ" sz="1800" dirty="0" smtClean="0"/>
            </a:br>
            <a:r>
              <a:rPr lang="ar-DZ" sz="1800" dirty="0" smtClean="0"/>
              <a:t> بالجماعة  </a:t>
            </a:r>
            <a:r>
              <a:rPr lang="ar-DZ" sz="1800" dirty="0" smtClean="0"/>
              <a:t>وحرص الفرد على سلامتها وتماسكها واستمرارها وتحقيق أهدافها ، </a:t>
            </a:r>
            <a:r>
              <a:rPr lang="ar-DZ" sz="1800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الفهم</a:t>
            </a:r>
            <a:r>
              <a:rPr lang="ar-DZ" sz="1800" dirty="0" smtClean="0"/>
              <a:t> </a:t>
            </a:r>
            <a:r>
              <a:rPr lang="ar-DZ" sz="1800" dirty="0" err="1" smtClean="0"/>
              <a:t>و</a:t>
            </a:r>
            <a:r>
              <a:rPr lang="ar-DZ" sz="1800" dirty="0" smtClean="0"/>
              <a:t> يقصد </a:t>
            </a:r>
            <a:r>
              <a:rPr lang="ar-DZ" sz="1800" dirty="0" err="1" smtClean="0"/>
              <a:t>به</a:t>
            </a:r>
            <a:r>
              <a:rPr lang="ar-DZ" sz="1800" dirty="0" smtClean="0"/>
              <a:t> إدراك الفرد</a:t>
            </a:r>
            <a:br>
              <a:rPr lang="ar-DZ" sz="1800" dirty="0" smtClean="0"/>
            </a:br>
            <a:r>
              <a:rPr lang="ar-DZ" sz="1800" dirty="0" smtClean="0"/>
              <a:t>للظروف المحيطة بالجماعة، ماضيها وحاضرها وقيمها </a:t>
            </a:r>
            <a:r>
              <a:rPr lang="ar-DZ" sz="1800" dirty="0" smtClean="0"/>
              <a:t>واتجاهاتها، </a:t>
            </a:r>
            <a:r>
              <a:rPr lang="ar-DZ" sz="1800" dirty="0" smtClean="0"/>
              <a:t>والأدوار المختلفة فيها. وكذلك فهم </a:t>
            </a:r>
            <a:r>
              <a:rPr lang="ar-DZ" sz="1800" dirty="0" smtClean="0"/>
              <a:t>الجماعة</a:t>
            </a:r>
            <a:r>
              <a:rPr lang="ar-DZ" sz="1800" dirty="0" smtClean="0"/>
              <a:t/>
            </a:r>
            <a:br>
              <a:rPr lang="ar-DZ" sz="1800" dirty="0" smtClean="0"/>
            </a:br>
            <a:r>
              <a:rPr lang="ar-DZ" sz="1800" dirty="0" smtClean="0"/>
              <a:t>للفرد من ناحية المغزى من أفعاله وتصرفاته </a:t>
            </a:r>
            <a:r>
              <a:rPr lang="ar-DZ" sz="1800" dirty="0" smtClean="0"/>
              <a:t>وقراراته </a:t>
            </a:r>
            <a:r>
              <a:rPr lang="ar-DZ" sz="1800" dirty="0" smtClean="0"/>
              <a:t>، </a:t>
            </a:r>
            <a:r>
              <a:rPr lang="ar-DZ" sz="1800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المشاركة</a:t>
            </a:r>
            <a:r>
              <a:rPr lang="ar-DZ" sz="1800" dirty="0" smtClean="0"/>
              <a:t> أي إشراك الفرد مع الآخرين في عمل </a:t>
            </a:r>
            <a:r>
              <a:rPr lang="ar-DZ" sz="1800" dirty="0" smtClean="0"/>
              <a:t>ما</a:t>
            </a:r>
            <a:r>
              <a:rPr lang="ar-DZ" sz="1800" dirty="0" smtClean="0"/>
              <a:t/>
            </a:r>
            <a:br>
              <a:rPr lang="ar-DZ" sz="1800" dirty="0" smtClean="0"/>
            </a:br>
            <a:r>
              <a:rPr lang="ar-DZ" sz="1800" dirty="0" smtClean="0"/>
              <a:t>يمليه الاهتمام وما يتطلبه الفهم بما </a:t>
            </a:r>
            <a:r>
              <a:rPr lang="ar-DZ" sz="1800" dirty="0" smtClean="0"/>
              <a:t>يساعد </a:t>
            </a:r>
            <a:r>
              <a:rPr lang="ar-DZ" sz="1800" dirty="0" smtClean="0"/>
              <a:t>في حل المشكلات والوصول إلى الأهداف والوصول إلى </a:t>
            </a:r>
            <a:r>
              <a:rPr lang="ar-DZ" sz="1800" dirty="0" smtClean="0"/>
              <a:t>الرفاهية </a:t>
            </a:r>
            <a:r>
              <a:rPr lang="ar-DZ" sz="1800" dirty="0" smtClean="0"/>
              <a:t>والمحافظة على </a:t>
            </a:r>
            <a:r>
              <a:rPr lang="ar-DZ" sz="1800" dirty="0" err="1" smtClean="0"/>
              <a:t>استمراريتها</a:t>
            </a:r>
            <a:r>
              <a:rPr lang="ar-DZ" sz="1800" dirty="0" smtClean="0"/>
              <a:t>  .</a:t>
            </a:r>
            <a:r>
              <a:rPr lang="ar-DZ" sz="1800" dirty="0" smtClean="0"/>
              <a:t> </a:t>
            </a:r>
            <a:r>
              <a:rPr lang="ar-DZ" sz="1800" dirty="0" smtClean="0"/>
              <a:t>و هو النشاط </a:t>
            </a:r>
            <a:r>
              <a:rPr lang="ar-DZ" sz="1800" dirty="0" err="1" smtClean="0"/>
              <a:t>المسؤول</a:t>
            </a:r>
            <a:r>
              <a:rPr lang="ar-DZ" sz="1800" dirty="0" smtClean="0"/>
              <a:t> </a:t>
            </a:r>
            <a:r>
              <a:rPr lang="ar-DZ" sz="1800" dirty="0" smtClean="0"/>
              <a:t>اجتماعيا والذي </a:t>
            </a:r>
            <a:r>
              <a:rPr lang="ar-DZ" sz="1800" dirty="0" smtClean="0"/>
              <a:t>تتبناه المؤسسة من أجل تحقيق </a:t>
            </a:r>
            <a:r>
              <a:rPr lang="ar-DZ" sz="1800" dirty="0" smtClean="0"/>
              <a:t>وظيفتها </a:t>
            </a:r>
            <a:r>
              <a:rPr lang="ar-DZ" sz="1800" dirty="0" err="1" smtClean="0"/>
              <a:t>الإجتماعية</a:t>
            </a:r>
            <a:r>
              <a:rPr lang="ar-DZ" sz="1800" dirty="0" smtClean="0"/>
              <a:t> ومسؤولية تطوير الأفراد العاملين في </a:t>
            </a:r>
            <a:r>
              <a:rPr lang="ar-DZ" sz="1800" dirty="0" smtClean="0"/>
              <a:t>المؤسسة، ومعاملتهم </a:t>
            </a:r>
            <a:r>
              <a:rPr lang="ar-DZ" sz="1800" dirty="0" smtClean="0"/>
              <a:t>بصورة إنسانية أكثر ما </a:t>
            </a:r>
            <a:r>
              <a:rPr lang="ar-DZ" sz="1800" dirty="0" smtClean="0"/>
              <a:t>يمكن .</a:t>
            </a:r>
            <a:r>
              <a:rPr lang="ar-DZ" sz="1800" dirty="0" smtClean="0"/>
              <a:t/>
            </a:r>
            <a:br>
              <a:rPr lang="ar-DZ" sz="1800" dirty="0" smtClean="0"/>
            </a:br>
            <a:r>
              <a:rPr lang="ar-DZ" sz="1800" dirty="0" smtClean="0"/>
              <a:t> </a:t>
            </a:r>
            <a:br>
              <a:rPr lang="ar-DZ" sz="1800" dirty="0" smtClean="0"/>
            </a:br>
            <a:r>
              <a:rPr lang="ar-DZ" sz="1800" dirty="0" smtClean="0"/>
              <a:t> </a:t>
            </a:r>
            <a:br>
              <a:rPr lang="ar-DZ" sz="1800" dirty="0" smtClean="0"/>
            </a:br>
            <a:r>
              <a:rPr lang="ar-DZ" sz="1800" dirty="0" smtClean="0"/>
              <a:t/>
            </a:r>
            <a:br>
              <a:rPr lang="ar-DZ" sz="1800" dirty="0" smtClean="0"/>
            </a:br>
            <a:r>
              <a:rPr lang="ar-DZ" sz="1800" dirty="0" smtClean="0"/>
              <a:t/>
            </a:r>
            <a:br>
              <a:rPr lang="ar-DZ" sz="1800" dirty="0" smtClean="0"/>
            </a:br>
            <a:endParaRPr lang="fr-FR" sz="1800" dirty="0" smtClean="0">
              <a:ln>
                <a:solidFill>
                  <a:sysClr val="windowText" lastClr="000000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0"/>
          </a:xfrm>
        </p:spPr>
        <p:txBody>
          <a:bodyPr>
            <a:noAutofit/>
          </a:bodyPr>
          <a:lstStyle/>
          <a:p>
            <a:pPr marL="273050" indent="82550" algn="r" rtl="1">
              <a:buNone/>
            </a:pPr>
            <a:r>
              <a:rPr lang="ar-DZ" sz="2000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ثانيا: </a:t>
            </a:r>
            <a:r>
              <a:rPr lang="ar-DZ" sz="1800" dirty="0" smtClean="0">
                <a:solidFill>
                  <a:srgbClr val="FF0000"/>
                </a:solidFill>
              </a:rPr>
              <a:t>مؤشر الأداء </a:t>
            </a:r>
            <a:r>
              <a:rPr lang="ar-DZ" sz="1800" dirty="0" err="1" smtClean="0">
                <a:solidFill>
                  <a:srgbClr val="FF0000"/>
                </a:solidFill>
              </a:rPr>
              <a:t>الإجتماعي</a:t>
            </a:r>
            <a:r>
              <a:rPr lang="ar-DZ" sz="1800" dirty="0" smtClean="0">
                <a:solidFill>
                  <a:srgbClr val="FF0000"/>
                </a:solidFill>
              </a:rPr>
              <a:t> تجاه العملاء وجودة </a:t>
            </a:r>
            <a:r>
              <a:rPr lang="ar-DZ" sz="1800" dirty="0" smtClean="0">
                <a:solidFill>
                  <a:srgbClr val="FF0000"/>
                </a:solidFill>
              </a:rPr>
              <a:t>الخدمات :</a:t>
            </a:r>
          </a:p>
          <a:p>
            <a:pPr marL="87313" indent="-87313" algn="r" rtl="1">
              <a:buNone/>
            </a:pPr>
            <a:r>
              <a:rPr lang="ar-DZ" sz="1800" dirty="0" smtClean="0"/>
              <a:t>      ويتبلور </a:t>
            </a:r>
            <a:r>
              <a:rPr lang="ar-DZ" sz="1800" dirty="0" smtClean="0"/>
              <a:t>الأداء </a:t>
            </a:r>
            <a:r>
              <a:rPr lang="ar-DZ" sz="1800" dirty="0" smtClean="0"/>
              <a:t>الاجتماعي </a:t>
            </a:r>
            <a:r>
              <a:rPr lang="ar-DZ" sz="1800" dirty="0" smtClean="0"/>
              <a:t>تجاههم ببذل كافة الجهود وتوفير كافة الظروف اللازمة لخلق وتعميق </a:t>
            </a:r>
            <a:r>
              <a:rPr lang="ar-DZ" sz="1800" dirty="0" smtClean="0"/>
              <a:t>حالة من الإشباع </a:t>
            </a:r>
            <a:r>
              <a:rPr lang="ar-DZ" sz="1800" dirty="0" smtClean="0"/>
              <a:t>والرضا عن السلع والخدمات المقدمة. حيث تتضمن تكاليف الرقابة على جودة الإنتاج </a:t>
            </a:r>
            <a:r>
              <a:rPr lang="ar-DZ" sz="1800" dirty="0" smtClean="0"/>
              <a:t>وتكاليف البحث والتطوير</a:t>
            </a:r>
            <a:r>
              <a:rPr lang="ar-DZ" sz="1800" dirty="0" smtClean="0"/>
              <a:t>، ثم تكاليف ضمانات المتابعة ما بعد البيع وتدريب وتطوير العاملين وغيرها من </a:t>
            </a:r>
            <a:r>
              <a:rPr lang="ar-DZ" sz="1800" dirty="0" smtClean="0"/>
              <a:t>الخدمات .</a:t>
            </a:r>
          </a:p>
          <a:p>
            <a:pPr marL="182563" indent="173038" algn="r" rtl="1">
              <a:buNone/>
            </a:pPr>
            <a:r>
              <a:rPr lang="ar-DZ" sz="1800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latin typeface="Arial" pitchFamily="34" charset="0"/>
                <a:cs typeface="Arial" pitchFamily="34" charset="0"/>
              </a:rPr>
              <a:t>ثالثا : </a:t>
            </a:r>
            <a:r>
              <a:rPr lang="ar-DZ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مؤشر الأداء </a:t>
            </a:r>
            <a:r>
              <a:rPr lang="ar-DZ" sz="1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الإجتماعي</a:t>
            </a:r>
            <a:r>
              <a:rPr lang="ar-DZ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تجاه المجتمع : </a:t>
            </a:r>
          </a:p>
          <a:p>
            <a:pPr marL="182563" indent="-95250" algn="r" rtl="1">
              <a:buNone/>
            </a:pPr>
            <a:r>
              <a:rPr lang="ar-DZ" sz="1900" dirty="0" smtClean="0"/>
              <a:t>     ويتضمن </a:t>
            </a:r>
            <a:r>
              <a:rPr lang="ar-DZ" sz="1900" dirty="0" smtClean="0"/>
              <a:t>كافة تكاليف الأداء التي تهدف إلى إسهامات المؤسسة في خدمة المجتمع مشتملة </a:t>
            </a:r>
            <a:r>
              <a:rPr lang="ar-DZ" sz="1900" dirty="0" smtClean="0"/>
              <a:t>بذلك </a:t>
            </a:r>
            <a:r>
              <a:rPr lang="ar-DZ" sz="1900" dirty="0" err="1" smtClean="0"/>
              <a:t>جمه</a:t>
            </a:r>
            <a:r>
              <a:rPr lang="ar-DZ" sz="1900" dirty="0" smtClean="0"/>
              <a:t> التبرعات </a:t>
            </a:r>
            <a:r>
              <a:rPr lang="ar-DZ" sz="1900" dirty="0" smtClean="0"/>
              <a:t>والمساهمات للمؤسسات التعليمية والثقافية والرياضية والخيرية ثم تكاليف الإسهامات في </a:t>
            </a:r>
            <a:r>
              <a:rPr lang="ar-DZ" sz="1900" dirty="0" smtClean="0"/>
              <a:t>برامج </a:t>
            </a:r>
            <a:r>
              <a:rPr lang="ar-DZ" sz="1900" dirty="0" smtClean="0"/>
              <a:t/>
            </a:r>
            <a:br>
              <a:rPr lang="ar-DZ" sz="1900" dirty="0" smtClean="0"/>
            </a:br>
            <a:r>
              <a:rPr lang="ar-DZ" sz="1900" dirty="0" smtClean="0"/>
              <a:t>التعليم والتدريب </a:t>
            </a:r>
            <a:r>
              <a:rPr lang="ar-DZ" sz="1900" dirty="0" err="1" smtClean="0"/>
              <a:t>الإجتماعي</a:t>
            </a:r>
            <a:r>
              <a:rPr lang="ar-DZ" sz="1900" dirty="0" smtClean="0"/>
              <a:t> ومشاريع التوعية </a:t>
            </a:r>
            <a:r>
              <a:rPr lang="ar-DZ" sz="1900" dirty="0" err="1" smtClean="0"/>
              <a:t>الإجتماعية</a:t>
            </a:r>
            <a:r>
              <a:rPr lang="ar-DZ" sz="1900" dirty="0" smtClean="0"/>
              <a:t>، وكذلك المساهمة في دعم البنية التحتية، </a:t>
            </a:r>
            <a:r>
              <a:rPr lang="ar-DZ" sz="1900" dirty="0" smtClean="0"/>
              <a:t>إنشاء الجسور والحدائق </a:t>
            </a:r>
            <a:r>
              <a:rPr lang="ar-DZ" sz="1900" dirty="0" smtClean="0"/>
              <a:t>، المساهمة في الحد من مشكلة البطالة، دعم بعض الأنشطة مثل الأندية الترفيهية، </a:t>
            </a:r>
            <a:r>
              <a:rPr lang="ar-DZ" sz="1900" dirty="0" smtClean="0"/>
              <a:t>احترام العادات </a:t>
            </a:r>
            <a:r>
              <a:rPr lang="ar-DZ" sz="1900" dirty="0" smtClean="0"/>
              <a:t>والتقاليد </a:t>
            </a:r>
            <a:r>
              <a:rPr lang="ar-DZ" sz="1900" dirty="0" smtClean="0"/>
              <a:t>.......الخ</a:t>
            </a: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 </a:t>
            </a:r>
            <a:r>
              <a:rPr lang="ar-DZ" sz="1800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رابعا </a:t>
            </a:r>
            <a:r>
              <a:rPr lang="ar-DZ" sz="1800" dirty="0" smtClean="0"/>
              <a:t>: </a:t>
            </a:r>
            <a:r>
              <a:rPr lang="ar-DZ" sz="1800" dirty="0" smtClean="0">
                <a:solidFill>
                  <a:srgbClr val="FF0000"/>
                </a:solidFill>
              </a:rPr>
              <a:t>مؤشر الأداء </a:t>
            </a:r>
            <a:r>
              <a:rPr lang="ar-DZ" sz="1800" dirty="0" err="1" smtClean="0">
                <a:solidFill>
                  <a:srgbClr val="FF0000"/>
                </a:solidFill>
              </a:rPr>
              <a:t>الإجتماعي</a:t>
            </a:r>
            <a:r>
              <a:rPr lang="ar-DZ" sz="1800" dirty="0" smtClean="0">
                <a:solidFill>
                  <a:srgbClr val="FF0000"/>
                </a:solidFill>
              </a:rPr>
              <a:t> تجاه </a:t>
            </a:r>
            <a:r>
              <a:rPr lang="ar-DZ" sz="1800" dirty="0" smtClean="0">
                <a:solidFill>
                  <a:srgbClr val="FF0000"/>
                </a:solidFill>
              </a:rPr>
              <a:t>البيئة :</a:t>
            </a: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/>
              <a:t>    </a:t>
            </a:r>
            <a:r>
              <a:rPr lang="ar-DZ" sz="1800" dirty="0" smtClean="0"/>
              <a:t>ويشمل </a:t>
            </a:r>
            <a:r>
              <a:rPr lang="ar-DZ" sz="1800" dirty="0" smtClean="0"/>
              <a:t>الأداء الاجتماعي تجاه البيئة كافة تكاليف الأداء </a:t>
            </a:r>
            <a:r>
              <a:rPr lang="ar-DZ" sz="1800" dirty="0" err="1" smtClean="0"/>
              <a:t>الإجتماعي</a:t>
            </a:r>
            <a:r>
              <a:rPr lang="ar-DZ" sz="1800" dirty="0" smtClean="0"/>
              <a:t> المضحى </a:t>
            </a:r>
            <a:r>
              <a:rPr lang="ar-DZ" sz="1800" dirty="0" err="1" smtClean="0"/>
              <a:t>بها</a:t>
            </a:r>
            <a:r>
              <a:rPr lang="ar-DZ" sz="1800" dirty="0" smtClean="0"/>
              <a:t> لحماية أفراد المجتمع </a:t>
            </a:r>
            <a:r>
              <a:rPr lang="ar-DZ" sz="1800" dirty="0" smtClean="0"/>
              <a:t>المحيط الذي </a:t>
            </a:r>
            <a:r>
              <a:rPr lang="ar-DZ" sz="1800" dirty="0" smtClean="0"/>
              <a:t>تعمل </a:t>
            </a:r>
            <a:r>
              <a:rPr lang="ar-DZ" sz="1800" dirty="0" smtClean="0"/>
              <a:t>المؤسسة </a:t>
            </a:r>
            <a:r>
              <a:rPr lang="ar-DZ" sz="1800" dirty="0" smtClean="0"/>
              <a:t>داخل نطاقه الجغرافي، حيث تحاول جاهدة رد الأضرار عن البيئة المحيطة </a:t>
            </a:r>
            <a:r>
              <a:rPr lang="ar-DZ" sz="1800" dirty="0" smtClean="0"/>
              <a:t>والمتولدة من </a:t>
            </a:r>
            <a:r>
              <a:rPr lang="ar-DZ" sz="1800" dirty="0" smtClean="0"/>
              <a:t>أنشطتها، وتشمل تكاليف حماية تلوث الهواء والبيئة البحرية والمزروعات والأعشاب الطبيعية </a:t>
            </a:r>
            <a:r>
              <a:rPr lang="ar-DZ" sz="1800" dirty="0" smtClean="0"/>
              <a:t>وتلوث المياه </a:t>
            </a:r>
            <a:r>
              <a:rPr lang="ar-DZ" sz="1800" dirty="0" smtClean="0"/>
              <a:t>وما إلى </a:t>
            </a:r>
            <a:r>
              <a:rPr lang="ar-DZ" sz="1800" dirty="0" smtClean="0"/>
              <a:t>ذلك .</a:t>
            </a:r>
            <a:r>
              <a:rPr lang="ar-DZ" dirty="0" smtClean="0"/>
              <a:t/>
            </a:r>
            <a:br>
              <a:rPr lang="ar-DZ" dirty="0" smtClean="0"/>
            </a:b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681682"/>
          </a:xfrm>
        </p:spPr>
        <p:txBody>
          <a:bodyPr>
            <a:noAutofit/>
          </a:bodyPr>
          <a:lstStyle/>
          <a:p>
            <a:pPr marL="273050" indent="-185738" algn="ctr" rtl="1"/>
            <a:r>
              <a:rPr lang="ar-DZ" sz="1800" b="1" u="sng" dirty="0" smtClean="0">
                <a:ln>
                  <a:solidFill>
                    <a:schemeClr val="tx1"/>
                  </a:solidFill>
                </a:ln>
              </a:rPr>
              <a:t>المطلب الثالث</a:t>
            </a:r>
            <a:r>
              <a:rPr lang="ar-DZ" sz="1800" b="1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ar-DZ" sz="1800" dirty="0" smtClean="0"/>
              <a:t>: </a:t>
            </a:r>
            <a:r>
              <a:rPr lang="ar-DZ" sz="1800" dirty="0" smtClean="0">
                <a:ln>
                  <a:solidFill>
                    <a:schemeClr val="tx1"/>
                  </a:solidFill>
                </a:ln>
              </a:rPr>
              <a:t>علاقة </a:t>
            </a:r>
            <a:r>
              <a:rPr lang="ar-DZ" sz="1800" dirty="0" smtClean="0">
                <a:ln>
                  <a:solidFill>
                    <a:schemeClr val="tx1"/>
                  </a:solidFill>
                </a:ln>
              </a:rPr>
              <a:t>المسؤولية الاجتماعية بأداء </a:t>
            </a:r>
            <a:r>
              <a:rPr lang="ar-DZ" sz="1800" dirty="0" smtClean="0">
                <a:ln>
                  <a:solidFill>
                    <a:schemeClr val="tx1"/>
                  </a:solidFill>
                </a:ln>
              </a:rPr>
              <a:t>المنظمة</a:t>
            </a:r>
            <a:endParaRPr lang="ar-DZ" dirty="0" smtClean="0"/>
          </a:p>
          <a:p>
            <a:pPr algn="r" rtl="1">
              <a:buNone/>
            </a:pPr>
            <a:r>
              <a:rPr lang="ar-DZ" dirty="0" smtClean="0"/>
              <a:t>                      </a:t>
            </a:r>
            <a:r>
              <a:rPr lang="ar-DZ" sz="1800" dirty="0" smtClean="0"/>
              <a:t> لتحقيق </a:t>
            </a:r>
            <a:r>
              <a:rPr lang="ar-DZ" sz="1800" dirty="0" smtClean="0"/>
              <a:t>أداء المنظمة بشكل جيد سواء الأداء المالي أو غير المالي استخدمنا بطاقة الأداء </a:t>
            </a:r>
            <a:r>
              <a:rPr lang="ar-DZ" sz="1800" dirty="0" smtClean="0"/>
              <a:t>المتوازن لقياس </a:t>
            </a:r>
            <a:r>
              <a:rPr lang="ar-DZ" sz="1800" dirty="0" smtClean="0"/>
              <a:t>الأداء، ويطلق عليها العديد من المصطلحات، منها: بطاقة الانجاز المتوازن، وبطاقة العلامات </a:t>
            </a:r>
            <a:r>
              <a:rPr lang="ar-DZ" sz="1800" dirty="0" smtClean="0"/>
              <a:t>المتوازنة، ويقصد </a:t>
            </a:r>
            <a:r>
              <a:rPr lang="ar-DZ" sz="1800" dirty="0" err="1" smtClean="0"/>
              <a:t>بها</a:t>
            </a:r>
            <a:r>
              <a:rPr lang="ar-DZ" sz="1800" dirty="0" smtClean="0"/>
              <a:t> تلك البطاقة التي تعنى بقياس الأداء المؤسسي على مستوى المنظمة ككل </a:t>
            </a:r>
            <a:r>
              <a:rPr lang="ar-DZ" sz="1800" dirty="0" err="1" smtClean="0"/>
              <a:t>و</a:t>
            </a:r>
            <a:r>
              <a:rPr lang="ar-DZ" sz="1800" dirty="0" smtClean="0"/>
              <a:t> . هي عبارة عن </a:t>
            </a:r>
            <a:r>
              <a:rPr lang="ar-DZ" sz="1800" dirty="0" smtClean="0"/>
              <a:t>أداة إدارية </a:t>
            </a:r>
            <a:r>
              <a:rPr lang="ar-DZ" sz="1800" dirty="0" smtClean="0"/>
              <a:t>من خلالها تدمج المؤشرات المالية وغير المالية لتزويد المديرين بمعلومات هامة وملائمة عن </a:t>
            </a:r>
            <a:r>
              <a:rPr lang="ar-DZ" sz="1800" dirty="0" smtClean="0"/>
              <a:t>أداء منظمتهم </a:t>
            </a:r>
            <a:r>
              <a:rPr lang="ar-DZ" sz="1800" dirty="0" smtClean="0"/>
              <a:t>خصوصا فيما يتعلق بتحقيق الأهداف الإستراتيجية، وتتكون من مجموعة من المبادئ </a:t>
            </a:r>
            <a:r>
              <a:rPr lang="ar-DZ" sz="1800" dirty="0" smtClean="0"/>
              <a:t>والتقنيات التحليلية </a:t>
            </a:r>
            <a:r>
              <a:rPr lang="ar-DZ" sz="1800" dirty="0" smtClean="0"/>
              <a:t>لتحسين أداء المنظمة وتحوي أربعة أبعاد رئيسية وهي: البعد المالي، بعد العملاء، بعد التعلم والنمو</a:t>
            </a:r>
            <a:r>
              <a:rPr lang="ar-DZ" sz="1800" dirty="0" smtClean="0"/>
              <a:t>،</a:t>
            </a:r>
            <a:r>
              <a:rPr lang="ar-DZ" sz="1800" dirty="0" smtClean="0"/>
              <a:t> وبعد إجراءات العمل </a:t>
            </a:r>
            <a:r>
              <a:rPr lang="ar-DZ" sz="1800" dirty="0" smtClean="0"/>
              <a:t>(العمليات الداخلية).</a:t>
            </a:r>
          </a:p>
          <a:p>
            <a:pPr algn="r" rtl="1">
              <a:buNone/>
            </a:pPr>
            <a:r>
              <a:rPr lang="ar-DZ" sz="1800" dirty="0" smtClean="0">
                <a:solidFill>
                  <a:srgbClr val="FF0000"/>
                </a:solidFill>
              </a:rPr>
              <a:t>البعد المالي : </a:t>
            </a:r>
            <a:r>
              <a:rPr lang="ar-DZ" sz="1800" dirty="0" smtClean="0"/>
              <a:t>فهو الصورة التي تبين مدى نجاح الإستراتيجية </a:t>
            </a:r>
            <a:r>
              <a:rPr lang="ar-DZ" sz="1800" dirty="0" smtClean="0"/>
              <a:t>التي تتبعها </a:t>
            </a:r>
            <a:r>
              <a:rPr lang="ar-DZ" sz="1800" dirty="0" smtClean="0"/>
              <a:t>المنظمة لتحقيق ربحية </a:t>
            </a:r>
            <a:r>
              <a:rPr lang="ar-DZ" sz="1800" dirty="0" smtClean="0"/>
              <a:t>المساهمين .</a:t>
            </a:r>
          </a:p>
          <a:p>
            <a:pPr algn="r" rtl="1">
              <a:buNone/>
            </a:pPr>
            <a:r>
              <a:rPr lang="ar-DZ" sz="1800" dirty="0" smtClean="0">
                <a:solidFill>
                  <a:srgbClr val="FF0000"/>
                </a:solidFill>
              </a:rPr>
              <a:t>بعد العملاء :</a:t>
            </a:r>
            <a:r>
              <a:rPr lang="ar-DZ" sz="1800" dirty="0" smtClean="0"/>
              <a:t> </a:t>
            </a:r>
            <a:r>
              <a:rPr lang="ar-DZ" sz="1800" dirty="0" smtClean="0"/>
              <a:t>إن رضا العميل يعد مؤشرا حاسما لمعرفة كيف تسير أمور المنظمة مع </a:t>
            </a:r>
            <a:r>
              <a:rPr lang="ar-DZ" sz="1800" dirty="0" smtClean="0"/>
              <a:t>عملائها </a:t>
            </a:r>
            <a:r>
              <a:rPr lang="ar-DZ" sz="1800" dirty="0" smtClean="0"/>
              <a:t>وهي عبارة عن خلق مميز لكل من المنتج، السعر، الخدمة، </a:t>
            </a:r>
            <a:r>
              <a:rPr lang="ar-DZ" sz="1800" dirty="0" smtClean="0"/>
              <a:t>العلاقة والصورة</a:t>
            </a:r>
            <a:r>
              <a:rPr lang="ar-DZ" sz="1800" dirty="0" smtClean="0"/>
              <a:t>، والتي تقدمها المنظمة لشريحة محددة من عملائها </a:t>
            </a:r>
            <a:r>
              <a:rPr lang="ar-DZ" sz="1800" dirty="0" smtClean="0"/>
              <a:t>بشكل أفضل </a:t>
            </a:r>
            <a:r>
              <a:rPr lang="ar-DZ" sz="1800" dirty="0" smtClean="0"/>
              <a:t>أو مختلف عن </a:t>
            </a:r>
            <a:r>
              <a:rPr lang="ar-DZ" sz="1800" dirty="0" smtClean="0"/>
              <a:t>منافسيها .</a:t>
            </a:r>
          </a:p>
          <a:p>
            <a:pPr algn="r" rtl="1">
              <a:buNone/>
            </a:pPr>
            <a:r>
              <a:rPr lang="ar-DZ" sz="1800" dirty="0" smtClean="0">
                <a:solidFill>
                  <a:srgbClr val="FF0000"/>
                </a:solidFill>
              </a:rPr>
              <a:t>بعد التعلم </a:t>
            </a:r>
            <a:r>
              <a:rPr lang="ar-DZ" sz="1800" dirty="0" err="1" smtClean="0">
                <a:solidFill>
                  <a:srgbClr val="FF0000"/>
                </a:solidFill>
              </a:rPr>
              <a:t>و</a:t>
            </a:r>
            <a:r>
              <a:rPr lang="ar-DZ" sz="1800" dirty="0" smtClean="0">
                <a:solidFill>
                  <a:srgbClr val="FF0000"/>
                </a:solidFill>
              </a:rPr>
              <a:t> النمو : </a:t>
            </a:r>
            <a:r>
              <a:rPr lang="ar-DZ" sz="1800" dirty="0" smtClean="0"/>
              <a:t>يركز هذا الجانب على القدرات والمهارات الداخلية والواجب تنميتها لتحقيق </a:t>
            </a:r>
            <a:r>
              <a:rPr lang="ar-DZ" sz="1800" dirty="0" smtClean="0"/>
              <a:t>أهداف المنظمة في </a:t>
            </a:r>
            <a:r>
              <a:rPr lang="ar-DZ" sz="1800" dirty="0" smtClean="0"/>
              <a:t>الأمد الطويل </a:t>
            </a:r>
            <a:r>
              <a:rPr lang="ar-DZ" sz="1800" dirty="0" smtClean="0"/>
              <a:t>.</a:t>
            </a:r>
          </a:p>
          <a:p>
            <a:pPr algn="r" rtl="1">
              <a:buNone/>
            </a:pPr>
            <a:r>
              <a:rPr lang="ar-DZ" sz="1800" dirty="0" smtClean="0">
                <a:solidFill>
                  <a:srgbClr val="FF0000"/>
                </a:solidFill>
              </a:rPr>
              <a:t>العمليات الداخلية: </a:t>
            </a:r>
            <a:r>
              <a:rPr lang="ar-DZ" sz="1800" dirty="0" smtClean="0"/>
              <a:t>وهي تلك العمليات التي تعد </a:t>
            </a:r>
            <a:r>
              <a:rPr lang="ar-DZ" sz="1800" dirty="0" err="1" smtClean="0"/>
              <a:t>مفتاحية</a:t>
            </a:r>
            <a:r>
              <a:rPr lang="ar-DZ" sz="1800" dirty="0" smtClean="0"/>
              <a:t> للمنظمة حيث يتم عرض الأعمال </a:t>
            </a:r>
            <a:r>
              <a:rPr lang="ar-DZ" sz="1800" dirty="0" smtClean="0"/>
              <a:t>المتميزة المقدمة </a:t>
            </a:r>
            <a:r>
              <a:rPr lang="ar-DZ" sz="1800" dirty="0" smtClean="0"/>
              <a:t>للزبائن والمساهمين من أجل ضمان تحقيق الربحية ورقم أعمال </a:t>
            </a:r>
            <a:r>
              <a:rPr lang="ar-DZ" sz="1800" dirty="0" smtClean="0"/>
              <a:t>مرتفع .</a:t>
            </a:r>
            <a:r>
              <a:rPr lang="ar-DZ" sz="1800" dirty="0" smtClean="0"/>
              <a:t/>
            </a:r>
            <a:br>
              <a:rPr lang="ar-DZ" sz="1800" dirty="0" smtClean="0"/>
            </a:br>
            <a:r>
              <a:rPr lang="ar-DZ" sz="1800" dirty="0" smtClean="0"/>
              <a:t> </a:t>
            </a:r>
            <a:br>
              <a:rPr lang="ar-DZ" sz="1800" dirty="0" smtClean="0"/>
            </a:br>
            <a:r>
              <a:rPr lang="ar-DZ" sz="1800" dirty="0" smtClean="0"/>
              <a:t> </a:t>
            </a: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/>
              <a:t> </a:t>
            </a:r>
            <a:br>
              <a:rPr lang="ar-DZ" dirty="0" smtClean="0"/>
            </a:br>
            <a:r>
              <a:rPr lang="ar-DZ" dirty="0" smtClean="0"/>
              <a:t> </a:t>
            </a:r>
            <a:br>
              <a:rPr lang="ar-DZ" dirty="0" smtClean="0"/>
            </a:br>
            <a:r>
              <a:rPr lang="ar-DZ" dirty="0" smtClean="0"/>
              <a:t> </a:t>
            </a:r>
            <a:br>
              <a:rPr lang="ar-DZ" dirty="0" smtClean="0"/>
            </a:br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1230</TotalTime>
  <Words>955</Words>
  <Application>Microsoft Office PowerPoint</Application>
  <PresentationFormat>Affichage à l'écran (4:3)</PresentationFormat>
  <Paragraphs>67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Débit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بحث المسؤولية الاجتماعية و الأداء الاجتماعي</dc:title>
  <dc:creator>HADOUF</dc:creator>
  <cp:lastModifiedBy>HADOUF</cp:lastModifiedBy>
  <cp:revision>106</cp:revision>
  <dcterms:created xsi:type="dcterms:W3CDTF">2021-11-08T15:14:33Z</dcterms:created>
  <dcterms:modified xsi:type="dcterms:W3CDTF">2021-11-11T00:26:22Z</dcterms:modified>
</cp:coreProperties>
</file>