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36" r:id="rId1"/>
  </p:sldMasterIdLst>
  <p:notesMasterIdLst>
    <p:notesMasterId r:id="rId18"/>
  </p:notesMasterIdLst>
  <p:sldIdLst>
    <p:sldId id="428" r:id="rId2"/>
    <p:sldId id="483" r:id="rId3"/>
    <p:sldId id="536" r:id="rId4"/>
    <p:sldId id="487" r:id="rId5"/>
    <p:sldId id="613" r:id="rId6"/>
    <p:sldId id="614" r:id="rId7"/>
    <p:sldId id="615" r:id="rId8"/>
    <p:sldId id="616" r:id="rId9"/>
    <p:sldId id="617" r:id="rId10"/>
    <p:sldId id="618" r:id="rId11"/>
    <p:sldId id="619" r:id="rId12"/>
    <p:sldId id="620" r:id="rId13"/>
    <p:sldId id="621" r:id="rId14"/>
    <p:sldId id="622" r:id="rId15"/>
    <p:sldId id="623" r:id="rId16"/>
    <p:sldId id="334" r:id="rId17"/>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advTm="30000">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3968" r:id="rId13"/>
    <p:sldLayoutId id="2147483969" r:id="rId14"/>
  </p:sldLayoutIdLst>
  <p:transition spd="med" advTm="30000">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advTm="30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3952066" y="500042"/>
            <a:ext cx="768117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200" dirty="0" smtClean="0">
                <a:latin typeface="Simplified Arabic" pitchFamily="18" charset="-78"/>
                <a:cs typeface="Simplified Arabic" pitchFamily="18" charset="-78"/>
              </a:rPr>
              <a:t>ووظيفة التعليم حسب تصورات ماركس له وظيفتين؛ فالوظيفة الأولى هي أنه أداة إيديولوجية في يد الطبقة الرأسمالية التي تعمل على تربية وتعليم الأفراد كيفية اكتساب الإيديولوجية الرأسمالية، وإخضاع الطبقة الكادحة والإبقاء على امتيازات الطبقة الحاكمة، أما الوظيفة الثانية فهي أنه بفضل التعليم والمعرفة يتم تحرير أبناء الطبقة العاملة مع إكسابها الإيديولوجية الشيوعية والإيمان </a:t>
            </a:r>
            <a:r>
              <a:rPr lang="ar-DZ" sz="3200" dirty="0" err="1" smtClean="0">
                <a:latin typeface="Simplified Arabic" pitchFamily="18" charset="-78"/>
                <a:cs typeface="Simplified Arabic" pitchFamily="18" charset="-78"/>
              </a:rPr>
              <a:t>بها</a:t>
            </a:r>
            <a:r>
              <a:rPr lang="ar-DZ" sz="3200" dirty="0" smtClean="0">
                <a:latin typeface="Simplified Arabic" pitchFamily="18" charset="-78"/>
                <a:cs typeface="Simplified Arabic" pitchFamily="18" charset="-78"/>
              </a:rPr>
              <a:t>، وضمان تعليم مجاني وموحد وموجه لجميع الناس حتى يرتقون في مستوياتهم المعرفية </a:t>
            </a:r>
            <a:r>
              <a:rPr lang="ar-DZ" sz="3200" dirty="0" err="1" smtClean="0">
                <a:latin typeface="Simplified Arabic" pitchFamily="18" charset="-78"/>
                <a:cs typeface="Simplified Arabic" pitchFamily="18" charset="-78"/>
              </a:rPr>
              <a:t>والمهارية</a:t>
            </a:r>
            <a:r>
              <a:rPr lang="ar-DZ" sz="3200" dirty="0" smtClean="0">
                <a:latin typeface="Simplified Arabic" pitchFamily="18" charset="-78"/>
                <a:cs typeface="Simplified Arabic" pitchFamily="18" charset="-78"/>
              </a:rPr>
              <a:t> التي تمنحهم القدرة على تحمل المسؤولية في المجتمع. </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355557" cy="571504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595008" y="357166"/>
            <a:ext cx="7286676" cy="6215106"/>
          </a:xfrm>
          <a:prstGeom prst="ellipse">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DZ" sz="3200" dirty="0" smtClean="0">
                <a:latin typeface="Simplified Arabic" pitchFamily="18" charset="-78"/>
                <a:cs typeface="Simplified Arabic" pitchFamily="18" charset="-78"/>
              </a:rPr>
              <a:t>وعليه فالمدرسة من خلال التعليم تعتبر المؤسسة الأساسية التي تعطي البعد الإيديولوجي للدولة، والدولة من خلال أجهزتها كالمؤسسات التعليمية والدينية والأسرة وغيرها تعمل على نشر إيديولوجية الطبقة السائدة</a:t>
            </a:r>
            <a:endParaRPr lang="ar-DZ" sz="3000" dirty="0" smtClean="0">
              <a:latin typeface="Simplified Arabic" pitchFamily="18" charset="-78"/>
              <a:cs typeface="Simplified Arabic" pitchFamily="18" charset="-78"/>
            </a:endParaRPr>
          </a:p>
        </p:txBody>
      </p:sp>
      <p:pic>
        <p:nvPicPr>
          <p:cNvPr id="3" name="Picture 2" descr="306764_513790645306139_80541800_n"/>
          <p:cNvPicPr>
            <a:picLocks noChangeAspect="1" noChangeArrowheads="1"/>
          </p:cNvPicPr>
          <p:nvPr/>
        </p:nvPicPr>
        <p:blipFill>
          <a:blip r:embed="rId2">
            <a:lum bright="10000"/>
          </a:blip>
          <a:stretch>
            <a:fillRect/>
          </a:stretch>
        </p:blipFill>
        <p:spPr bwMode="auto">
          <a:xfrm>
            <a:off x="451604" y="714356"/>
            <a:ext cx="3571900" cy="564360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advTm="6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594612" y="357166"/>
            <a:ext cx="9684495" cy="928694"/>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تصورات ماركس التربوية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7" name="Espace réservé du contenu 2"/>
          <p:cNvSpPr txBox="1">
            <a:spLocks/>
          </p:cNvSpPr>
          <p:nvPr/>
        </p:nvSpPr>
        <p:spPr>
          <a:xfrm>
            <a:off x="523042" y="1428736"/>
            <a:ext cx="11142803" cy="342902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أكد العلماء المعاصرين أمثال </a:t>
            </a:r>
            <a:r>
              <a:rPr lang="ar-DZ" sz="2800" dirty="0" err="1" smtClean="0">
                <a:latin typeface="Simplified Arabic" pitchFamily="18" charset="-78"/>
                <a:cs typeface="Simplified Arabic" pitchFamily="18" charset="-78"/>
              </a:rPr>
              <a:t>انطوني</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جيدنر</a:t>
            </a:r>
            <a:r>
              <a:rPr lang="ar-DZ" sz="2800" dirty="0" smtClean="0">
                <a:latin typeface="Simplified Arabic" pitchFamily="18" charset="-78"/>
                <a:cs typeface="Simplified Arabic" pitchFamily="18" charset="-78"/>
              </a:rPr>
              <a:t>؛ أن تصورات ماركس حول عملية التعليم والتربية في المجتمع الحديث، لم تكن محددة، وأنها لم تسهم بصورة مباشرة في مجال علم اجتماع التربية أو علم اجتماع التربوي التقليدي، حيث تبلورت أفكاره من خلال نسق أفكاره ونظريته عن التاريخ وعملية التطور التي تحدث حول أنماط أو أشكال التنظيم الاجتماعي، وطبيعة الجنس البشري الذي سعى إلى التملك.</a:t>
            </a:r>
            <a:endParaRPr lang="fr-FR" sz="2800" dirty="0">
              <a:latin typeface="Simplified Arabic" pitchFamily="18" charset="-78"/>
              <a:cs typeface="Simplified Arabic" pitchFamily="18" charset="-78"/>
            </a:endParaRPr>
          </a:p>
        </p:txBody>
      </p:sp>
      <p:sp>
        <p:nvSpPr>
          <p:cNvPr id="8" name="Espace réservé du contenu 2"/>
          <p:cNvSpPr txBox="1">
            <a:spLocks/>
          </p:cNvSpPr>
          <p:nvPr/>
        </p:nvSpPr>
        <p:spPr>
          <a:xfrm>
            <a:off x="523042" y="4857760"/>
            <a:ext cx="11142803" cy="150019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وطبقا لتصورات ماركس أن الناس سينتجون ويعيدون إنتاج ظروف عالمهم المادي، ويتعلمون وسائل الإنتاج عن طريق اكتساب قدرات جديدة تؤهلهم لإنتاج حاجياتهم الضرورية.</a:t>
            </a:r>
            <a:endParaRPr lang="fr-FR" sz="2800" dirty="0">
              <a:latin typeface="Simplified Arabic" pitchFamily="18" charset="-78"/>
              <a:cs typeface="Simplified Arabic" pitchFamily="18" charset="-78"/>
            </a:endParaRPr>
          </a:p>
        </p:txBody>
      </p:sp>
    </p:spTree>
  </p:cSld>
  <p:clrMapOvr>
    <a:masterClrMapping/>
  </p:clrMapOvr>
  <p:transition spd="med" advTm="6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trips(downLef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5023636" y="857232"/>
            <a:ext cx="6713647" cy="542928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حيث يوضح ماركس عند تصوره لعملية النشاط أو العمل، أن هذه العملية لا يمكن تحدديها إلا من خلال تعليم الإنسان، وفهمه وإدراكه لحقيق كل من عالمه المادي والطبقي، وأيضا نوعية حاجة الإنسان، فمن خلال العمل والإنتاج تستطيع الناس؛ ليس فقط إنتاج حاجاتهم الموضوعية التي تتمثل في العالم المادي، ولكن أيضا في نوعية الظروف التي تحدد علاقاتهم </a:t>
            </a:r>
            <a:r>
              <a:rPr lang="ar-DZ" sz="2800" dirty="0" err="1" smtClean="0">
                <a:latin typeface="Simplified Arabic" pitchFamily="18" charset="-78"/>
                <a:cs typeface="Simplified Arabic" pitchFamily="18" charset="-78"/>
              </a:rPr>
              <a:t>ببعضهم</a:t>
            </a:r>
            <a:r>
              <a:rPr lang="ar-DZ" sz="2800" dirty="0" smtClean="0">
                <a:latin typeface="Simplified Arabic" pitchFamily="18" charset="-78"/>
                <a:cs typeface="Simplified Arabic" pitchFamily="18" charset="-78"/>
              </a:rPr>
              <a:t> البعض، والتي تخلق الظروف الحقيقية.</a:t>
            </a:r>
            <a:endParaRPr lang="fr-FR" sz="2800" dirty="0">
              <a:latin typeface="Simplified Arabic" pitchFamily="18" charset="-78"/>
              <a:cs typeface="Simplified Arabic" pitchFamily="18" charset="-78"/>
            </a:endParaRPr>
          </a:p>
        </p:txBody>
      </p:sp>
      <p:pic>
        <p:nvPicPr>
          <p:cNvPr id="4" name="Image 3" descr="natrue_walk.jpg"/>
          <p:cNvPicPr>
            <a:picLocks noChangeAspect="1"/>
          </p:cNvPicPr>
          <p:nvPr/>
        </p:nvPicPr>
        <p:blipFill>
          <a:blip r:embed="rId2"/>
          <a:stretch>
            <a:fillRect/>
          </a:stretch>
        </p:blipFill>
        <p:spPr>
          <a:xfrm>
            <a:off x="239318" y="785794"/>
            <a:ext cx="4212813" cy="557216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9" presetClass="entr" presetSubtype="0" fill="hold" nodeType="withEffect">
                                  <p:stCondLst>
                                    <p:cond delay="50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txBox="1">
            <a:spLocks/>
          </p:cNvSpPr>
          <p:nvPr/>
        </p:nvSpPr>
        <p:spPr>
          <a:xfrm>
            <a:off x="451604" y="571480"/>
            <a:ext cx="11142803" cy="564360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268288" lvl="0" indent="-268288" algn="just" rtl="1">
              <a:lnSpc>
                <a:spcPct val="150000"/>
              </a:lnSpc>
            </a:pPr>
            <a:r>
              <a:rPr lang="ar-DZ" sz="2800" dirty="0" smtClean="0">
                <a:latin typeface="Simplified Arabic" pitchFamily="18" charset="-78"/>
                <a:cs typeface="Simplified Arabic" pitchFamily="18" charset="-78"/>
              </a:rPr>
              <a:t>- إن تحليلات ماركس التقليدية لم تتناول قضية التعليم والعملية التربوية كقضية مفصلية عن الأفكار الإيديولوجية لنظرية الصراع الطبقي، التي حددها ماركس خلال القرن التاسع عشر، والتي تمر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 مجموعة من المفاوضات التي تظهر في المجتمع الرأسمالي الغربي، والتي تصوراتها سوف تؤدي إلى تباعد هذا المجتمع وتحوله إلى المجتمع </a:t>
            </a:r>
            <a:r>
              <a:rPr lang="ar-DZ" sz="2800" dirty="0" err="1" smtClean="0">
                <a:latin typeface="Simplified Arabic" pitchFamily="18" charset="-78"/>
                <a:cs typeface="Simplified Arabic" pitchFamily="18" charset="-78"/>
              </a:rPr>
              <a:t>اللاطبقي</a:t>
            </a:r>
            <a:r>
              <a:rPr lang="ar-DZ" sz="2800" dirty="0" smtClean="0">
                <a:latin typeface="Simplified Arabic" pitchFamily="18" charset="-78"/>
                <a:cs typeface="Simplified Arabic" pitchFamily="18" charset="-78"/>
              </a:rPr>
              <a:t>، خاصة وأن علاقات الإنتاج تنتج عنها مجموعة من العلاقات الاجتماعية، وأنماط مختلفة من النظم الاجتماعي الذي تظهر فيها الطبقات المتصارعة، كما حدد ذلك من خلال تصوره لعملية التطور التاريخي، وأيضا لتغير البناءات الفوقية. الأنساق السياسية والثقافية والتربوية والقانونية والنظامية عمومًا التي تتبع مجموعة البناءات التحتية الاقتصادية لوسائل الإنتاج.</a:t>
            </a:r>
            <a:endParaRPr lang="fr-FR" sz="2800" dirty="0">
              <a:latin typeface="Simplified Arabic" pitchFamily="18" charset="-78"/>
              <a:cs typeface="Simplified Arabic" pitchFamily="18" charset="-78"/>
            </a:endParaRPr>
          </a:p>
        </p:txBody>
      </p:sp>
    </p:spTree>
  </p:cSld>
  <p:clrMapOvr>
    <a:masterClrMapping/>
  </p:clrMapOvr>
  <p:transition spd="med" advTm="60000">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5166512" y="428604"/>
            <a:ext cx="6286544" cy="5880716"/>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ctr" rtl="1">
              <a:lnSpc>
                <a:spcPct val="150000"/>
              </a:lnSpc>
            </a:pPr>
            <a:r>
              <a:rPr lang="ar-DZ" sz="3200" dirty="0" smtClean="0">
                <a:latin typeface="Simplified Arabic" pitchFamily="18" charset="-78"/>
                <a:cs typeface="Simplified Arabic" pitchFamily="18" charset="-78"/>
              </a:rPr>
              <a:t>لكن نفس السؤال لأن إلى أي حد أثرت هذه الأفكار على مجموعة التصورات الماركسية المحدثة والتي ركزت على دراسة العملية التربوية ومشكلة التعليم بصورة عامة.</a:t>
            </a:r>
            <a:endParaRPr lang="fr-FR" sz="2800" dirty="0">
              <a:latin typeface="Simplified Arabic" pitchFamily="18" charset="-78"/>
              <a:cs typeface="Simplified Arabic" pitchFamily="18" charset="-78"/>
            </a:endParaRPr>
          </a:p>
        </p:txBody>
      </p:sp>
      <p:pic>
        <p:nvPicPr>
          <p:cNvPr id="11" name="Image 10" descr="trainingame.jpg"/>
          <p:cNvPicPr>
            <a:picLocks noChangeAspect="1"/>
          </p:cNvPicPr>
          <p:nvPr/>
        </p:nvPicPr>
        <p:blipFill>
          <a:blip r:embed="rId2"/>
          <a:stretch>
            <a:fillRect/>
          </a:stretch>
        </p:blipFill>
        <p:spPr>
          <a:xfrm>
            <a:off x="237290" y="642918"/>
            <a:ext cx="4429156" cy="5643602"/>
          </a:xfrm>
          <a:prstGeom prst="rect">
            <a:avLst/>
          </a:prstGeom>
        </p:spPr>
      </p:pic>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2000"/>
                                        <p:tgtEl>
                                          <p:spTgt spid="6"/>
                                        </p:tgtEl>
                                      </p:cBhvr>
                                    </p:animEffect>
                                  </p:childTnLst>
                                </p:cTn>
                              </p:par>
                              <p:par>
                                <p:cTn id="8" presetID="21" presetClass="entr" presetSubtype="4" fill="hold" nodeType="withEffect">
                                  <p:stCondLst>
                                    <p:cond delay="500"/>
                                  </p:stCondLst>
                                  <p:childTnLst>
                                    <p:set>
                                      <p:cBhvr>
                                        <p:cTn id="9" dur="1" fill="hold">
                                          <p:stCondLst>
                                            <p:cond delay="0"/>
                                          </p:stCondLst>
                                        </p:cTn>
                                        <p:tgtEl>
                                          <p:spTgt spid="11"/>
                                        </p:tgtEl>
                                        <p:attrNameLst>
                                          <p:attrName>style.visibility</p:attrName>
                                        </p:attrNameLst>
                                      </p:cBhvr>
                                      <p:to>
                                        <p:strVal val="visible"/>
                                      </p:to>
                                    </p:set>
                                    <p:animEffect transition="in" filter="wheel(4)">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0" y="816770"/>
            <a:ext cx="12190413" cy="604123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tretch>
            <a:fillRect/>
          </a:stretch>
        </p:blipFill>
        <p:spPr>
          <a:xfrm>
            <a:off x="0" y="4269"/>
            <a:ext cx="12190413" cy="6849462"/>
          </a:xfrm>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09: كارل ماركس وإسقاطاته في المجال التربوي</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stretch>
            <a:fillRect/>
          </a:stretch>
        </p:blipFill>
        <p:spPr bwMode="auto">
          <a:xfrm>
            <a:off x="0" y="447"/>
            <a:ext cx="12190413" cy="6857106"/>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334214" y="5143512"/>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smtClean="0">
                <a:latin typeface="Simplified Arabic" pitchFamily="18" charset="-78"/>
                <a:cs typeface="Simplified Arabic" pitchFamily="18" charset="-78"/>
              </a:rPr>
              <a:t>كارل ماركس</a:t>
            </a:r>
            <a:endParaRPr lang="fr-FR" sz="4800" dirty="0">
              <a:solidFill>
                <a:schemeClr val="tx1"/>
              </a:solidFill>
              <a:latin typeface="Simplified Arabic" pitchFamily="18" charset="-78"/>
              <a:cs typeface="Simplified Arabic" pitchFamily="18" charset="-78"/>
            </a:endParaRPr>
          </a:p>
        </p:txBody>
      </p:sp>
    </p:spTree>
  </p:cSld>
  <p:clrMapOvr>
    <a:masterClrMapping/>
  </p:clrMapOvr>
  <p:transition spd="med" advTm="3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8"/>
                                        </p:tgtEl>
                                        <p:attrNameLst>
                                          <p:attrName>ppt_h</p:attrName>
                                        </p:attrNameLst>
                                      </p:cBhvr>
                                      <p:tavLst>
                                        <p:tav tm="0">
                                          <p:val>
                                            <p:strVal val="ppt_h"/>
                                          </p:val>
                                        </p:tav>
                                        <p:tav tm="100000">
                                          <p:val>
                                            <p:strVal val="ppt_h"/>
                                          </p:val>
                                        </p:tav>
                                      </p:tavLst>
                                    </p:anim>
                                    <p:anim calcmode="lin" valueType="num">
                                      <p:cBhvr>
                                        <p:cTn id="14" dur="5000"/>
                                        <p:tgtEl>
                                          <p:spTgt spid="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9- كارل ماركس (1818-1883):</a:t>
            </a:r>
            <a:endParaRPr lang="fr-FR" sz="3600" b="1"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500066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lnSpc>
                <a:spcPct val="150000"/>
              </a:lnSpc>
            </a:pPr>
            <a:r>
              <a:rPr lang="ar-DZ" sz="2900" dirty="0" smtClean="0">
                <a:latin typeface="Simplified Arabic" pitchFamily="18" charset="-78"/>
                <a:cs typeface="Simplified Arabic" pitchFamily="18" charset="-78"/>
              </a:rPr>
              <a:t>كارل </a:t>
            </a:r>
            <a:r>
              <a:rPr lang="ar-DZ" sz="2900" dirty="0" err="1" smtClean="0">
                <a:latin typeface="Simplified Arabic" pitchFamily="18" charset="-78"/>
                <a:cs typeface="Simplified Arabic" pitchFamily="18" charset="-78"/>
              </a:rPr>
              <a:t>هينريك</a:t>
            </a:r>
            <a:r>
              <a:rPr lang="ar-DZ" sz="2900" dirty="0" smtClean="0">
                <a:latin typeface="Simplified Arabic" pitchFamily="18" charset="-78"/>
                <a:cs typeface="Simplified Arabic" pitchFamily="18" charset="-78"/>
              </a:rPr>
              <a:t> ماركس، ولد في 5 مايو 1818 في مقاطعة الراين في </a:t>
            </a:r>
            <a:r>
              <a:rPr lang="ar-DZ" sz="2900" dirty="0" err="1" smtClean="0">
                <a:latin typeface="Simplified Arabic" pitchFamily="18" charset="-78"/>
                <a:cs typeface="Simplified Arabic" pitchFamily="18" charset="-78"/>
              </a:rPr>
              <a:t>ترير</a:t>
            </a:r>
            <a:r>
              <a:rPr lang="ar-DZ" sz="2900" dirty="0" smtClean="0">
                <a:latin typeface="Simplified Arabic" pitchFamily="18" charset="-78"/>
                <a:cs typeface="Simplified Arabic" pitchFamily="18" charset="-78"/>
              </a:rPr>
              <a:t> في بروسيا (ألمانيا حاليًا) وتوفي في 14 مارس 1883 في لندن في بريطانيا. </a:t>
            </a:r>
          </a:p>
          <a:p>
            <a:pPr indent="441325" algn="just" rtl="1">
              <a:lnSpc>
                <a:spcPct val="150000"/>
              </a:lnSpc>
            </a:pPr>
            <a:r>
              <a:rPr lang="ar-DZ" sz="2900" dirty="0" smtClean="0">
                <a:latin typeface="Simplified Arabic" pitchFamily="18" charset="-78"/>
                <a:cs typeface="Simplified Arabic" pitchFamily="18" charset="-78"/>
              </a:rPr>
              <a:t>ماركس من أسرة يهودية ألمانية واعتبر من أهم المنظرين الذين كان لهم فضل في نشأة علم الاجتماع من خلال تفسيره بأن الظواهر الاجتماعي لا تسير بطريقة عفوية أو تلقائية، وإنما بتأثير عوامل وقوانين تؤثر فيها، وكرس ماركس حياته لفحص ودراسة الإنسان في علاقته على المجتمع، وهذا الإنسان قابل للتطور والتحول لكن في إطار الجماعات والطبقات.</a:t>
            </a: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09256" y="500042"/>
            <a:ext cx="732398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200" dirty="0" smtClean="0">
                <a:latin typeface="Simplified Arabic" pitchFamily="18" charset="-78"/>
                <a:cs typeface="Simplified Arabic" pitchFamily="18" charset="-78"/>
              </a:rPr>
              <a:t>كارل ماركس رجل ثوري وعالم اجتماع ومؤرخ واقتصادي، نشر مع فريدريك </a:t>
            </a:r>
            <a:r>
              <a:rPr lang="ar-DZ" sz="3200" dirty="0" err="1" smtClean="0">
                <a:latin typeface="Simplified Arabic" pitchFamily="18" charset="-78"/>
                <a:cs typeface="Simplified Arabic" pitchFamily="18" charset="-78"/>
              </a:rPr>
              <a:t>إنجلز</a:t>
            </a:r>
            <a:r>
              <a:rPr lang="ar-DZ" sz="3200" dirty="0" smtClean="0">
                <a:latin typeface="Simplified Arabic" pitchFamily="18" charset="-78"/>
                <a:cs typeface="Simplified Arabic" pitchFamily="18" charset="-78"/>
              </a:rPr>
              <a:t> بيان الحزب الشيوعي المعروف بالبيان الشيوعي الذي يعد المنشور الأكثر شهرة في تاريخ الحركة الاشتراكية، بالإضافة إلى ذلك ألف ماركس كتاب (رأس المال) وهو أهم كتاب في الحركة الاشتراكية. شكلت هذه المؤلفات وغيرها من كتابات ماركس </a:t>
            </a:r>
            <a:r>
              <a:rPr lang="ar-DZ" sz="3200" dirty="0" err="1" smtClean="0">
                <a:latin typeface="Simplified Arabic" pitchFamily="18" charset="-78"/>
                <a:cs typeface="Simplified Arabic" pitchFamily="18" charset="-78"/>
              </a:rPr>
              <a:t>وإنجلز</a:t>
            </a:r>
            <a:r>
              <a:rPr lang="ar-DZ" sz="3200" dirty="0" smtClean="0">
                <a:latin typeface="Simplified Arabic" pitchFamily="18" charset="-78"/>
                <a:cs typeface="Simplified Arabic" pitchFamily="18" charset="-78"/>
              </a:rPr>
              <a:t> أساسات فكر الماركسية ومعتقدها.</a:t>
            </a:r>
            <a:endParaRPr lang="fr-FR" sz="28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rcRect l="14838"/>
          <a:stretch>
            <a:fillRect/>
          </a:stretch>
        </p:blipFill>
        <p:spPr>
          <a:xfrm>
            <a:off x="380166" y="642918"/>
            <a:ext cx="3474030" cy="5857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09256" y="642918"/>
            <a:ext cx="7323982"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lnSpc>
                <a:spcPct val="150000"/>
              </a:lnSpc>
            </a:pPr>
            <a:r>
              <a:rPr lang="ar-DZ" sz="3200" dirty="0" smtClean="0">
                <a:latin typeface="Simplified Arabic" pitchFamily="18" charset="-78"/>
                <a:cs typeface="Simplified Arabic" pitchFamily="18" charset="-78"/>
              </a:rPr>
              <a:t>ولقد ركز على عدة مفاهيم مثل الصراع والقوة... الخ، فالصراع عنده نشأ بين الجماعات والطبقات وبين الأفراد نتيجة للاختلاف في المصالح بينهم من ناحية، ونتيجة لأن البعض يحاولون الوصول إلى أهدافهم وأغراضهم الخاصة من خلال استخدامهم للبعض الآخر كوسيلة للوصول إلى ما يهدفون إليه من ناحية أخرى</a:t>
            </a:r>
            <a:r>
              <a:rPr lang="ar-SA" sz="3200" dirty="0" smtClean="0">
                <a:latin typeface="Simplified Arabic" pitchFamily="18" charset="-78"/>
                <a:cs typeface="Simplified Arabic" pitchFamily="18" charset="-78"/>
              </a:rPr>
              <a:t>.</a:t>
            </a:r>
            <a:endParaRPr lang="fr-FR" sz="32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tretch>
            <a:fillRect/>
          </a:stretch>
        </p:blipFill>
        <p:spPr>
          <a:xfrm>
            <a:off x="308728" y="928670"/>
            <a:ext cx="3643338" cy="5286412"/>
          </a:xfrm>
          <a:prstGeom prst="rect">
            <a:avLst/>
          </a:prstGeom>
        </p:spPr>
      </p:pic>
    </p:spTree>
  </p:cSld>
  <p:clrMapOvr>
    <a:masterClrMapping/>
  </p:clrMapOvr>
  <p:transition spd="med"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téléchargement (1).jpg"/>
          <p:cNvPicPr>
            <a:picLocks noChangeAspect="1"/>
          </p:cNvPicPr>
          <p:nvPr/>
        </p:nvPicPr>
        <p:blipFill>
          <a:blip r:embed="rId2" cstate="print"/>
          <a:stretch>
            <a:fillRect/>
          </a:stretch>
        </p:blipFill>
        <p:spPr>
          <a:xfrm>
            <a:off x="237290" y="857232"/>
            <a:ext cx="3143272" cy="5357850"/>
          </a:xfrm>
          <a:prstGeom prst="rect">
            <a:avLst/>
          </a:prstGeom>
        </p:spPr>
      </p:pic>
      <p:sp>
        <p:nvSpPr>
          <p:cNvPr id="6" name="Arrondir un rectangle avec un coin diagonal 5"/>
          <p:cNvSpPr/>
          <p:nvPr/>
        </p:nvSpPr>
        <p:spPr>
          <a:xfrm>
            <a:off x="3594876" y="642918"/>
            <a:ext cx="8038362"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lnSpc>
                <a:spcPct val="150000"/>
              </a:lnSpc>
            </a:pPr>
            <a:r>
              <a:rPr lang="ar-DZ" sz="3200" dirty="0" smtClean="0">
                <a:latin typeface="Simplified Arabic" pitchFamily="18" charset="-78"/>
                <a:cs typeface="Simplified Arabic" pitchFamily="18" charset="-78"/>
              </a:rPr>
              <a:t>كما يمثل مفهوم القوة مفهوما مركزيا في </a:t>
            </a:r>
            <a:r>
              <a:rPr lang="ar-DZ" sz="3200" dirty="0" err="1" smtClean="0">
                <a:latin typeface="Simplified Arabic" pitchFamily="18" charset="-78"/>
                <a:cs typeface="Simplified Arabic" pitchFamily="18" charset="-78"/>
              </a:rPr>
              <a:t>طروحاته</a:t>
            </a:r>
            <a:r>
              <a:rPr lang="ar-DZ" sz="3200" dirty="0" smtClean="0">
                <a:latin typeface="Simplified Arabic" pitchFamily="18" charset="-78"/>
                <a:cs typeface="Simplified Arabic" pitchFamily="18" charset="-78"/>
              </a:rPr>
              <a:t> وتتجسد وجوديا بالطبقات الاجتماعية، ويفترض أن مواقع الأفراد والجماعات من ملكية وسائل الإنتاج يحدد وضعهم الاجتماعي في بناء القوة داخل المجتمع، أي أن القوة في المجتمع هي امتلاك وسائل الإنتاج، ومؤشر التصنيف في طبقات هذا المجتمع مرتبط أساسا بمفهوم القوة والذي تسيطر عليه طبقة البورجوازيين التي تمتلك كل الوسائل</a:t>
            </a:r>
            <a:r>
              <a:rPr lang="ar-SA" sz="3200" dirty="0" smtClean="0">
                <a:latin typeface="Simplified Arabic" pitchFamily="18" charset="-78"/>
                <a:cs typeface="Simplified Arabic" pitchFamily="18" charset="-78"/>
              </a:rPr>
              <a:t>.</a:t>
            </a:r>
            <a:endParaRPr lang="fr-FR" sz="32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18" presetClass="entr" presetSubtype="12"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2000"/>
                                        <p:tgtEl>
                                          <p:spTgt spid="6"/>
                                        </p:tgtEl>
                                      </p:cBhvr>
                                    </p:animEffect>
                                  </p:childTnLst>
                                </p:cTn>
                              </p:par>
                            </p:childTnLst>
                          </p:cTn>
                        </p:par>
                        <p:par>
                          <p:cTn id="12" fill="hold">
                            <p:stCondLst>
                              <p:cond delay="45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3465</TotalTime>
  <Words>712</Words>
  <Application>Microsoft Office PowerPoint</Application>
  <PresentationFormat>Personnalisé</PresentationFormat>
  <Paragraphs>24</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400</cp:revision>
  <dcterms:created xsi:type="dcterms:W3CDTF">2019-10-06T17:17:35Z</dcterms:created>
  <dcterms:modified xsi:type="dcterms:W3CDTF">2022-09-07T19:08:34Z</dcterms:modified>
</cp:coreProperties>
</file>