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681" r:id="rId2"/>
    <p:sldId id="683" r:id="rId3"/>
    <p:sldId id="702" r:id="rId4"/>
    <p:sldId id="703" r:id="rId5"/>
    <p:sldId id="684" r:id="rId6"/>
    <p:sldId id="704" r:id="rId7"/>
    <p:sldId id="705" r:id="rId8"/>
    <p:sldId id="706" r:id="rId9"/>
    <p:sldId id="713" r:id="rId10"/>
    <p:sldId id="685" r:id="rId11"/>
    <p:sldId id="714" r:id="rId12"/>
    <p:sldId id="688" r:id="rId13"/>
    <p:sldId id="708" r:id="rId14"/>
    <p:sldId id="715" r:id="rId15"/>
    <p:sldId id="716" r:id="rId16"/>
    <p:sldId id="717" r:id="rId17"/>
    <p:sldId id="718" r:id="rId18"/>
  </p:sldIdLst>
  <p:sldSz cx="12192000" cy="6858000"/>
  <p:notesSz cx="6858000" cy="9144000"/>
  <p:custShowLst>
    <p:custShow name="Diaporama personnalisé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B1B4A"/>
    <a:srgbClr val="C2C923"/>
    <a:srgbClr val="42AFB6"/>
    <a:srgbClr val="007A7D"/>
    <a:srgbClr val="FCB414"/>
    <a:srgbClr val="282F39"/>
    <a:srgbClr val="074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EA427-0FB1-42F9-B3FA-25354F218CDE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ED027-6E7B-4804-AF4D-9FE12418D1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88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DF9411-EA7D-4D4E-A03E-C99257532632}"/>
              </a:ext>
            </a:extLst>
          </p:cNvPr>
          <p:cNvSpPr txBox="1"/>
          <p:nvPr/>
        </p:nvSpPr>
        <p:spPr>
          <a:xfrm>
            <a:off x="114300" y="1423944"/>
            <a:ext cx="876844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66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المالية العامة</a:t>
            </a:r>
          </a:p>
          <a:p>
            <a:pPr algn="ctr" rtl="1"/>
            <a:r>
              <a:rPr lang="ar-DZ" sz="8000" b="1" dirty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8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DZ" sz="8000" b="1" dirty="0" smtClean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النفقات العامة</a:t>
            </a:r>
          </a:p>
          <a:p>
            <a:pPr marL="571500" indent="-571500" algn="ctr" rtl="1">
              <a:buFont typeface="Wingdings" panose="05000000000000000000" pitchFamily="2" charset="2"/>
              <a:buChar char="Ø"/>
            </a:pPr>
            <a:r>
              <a:rPr lang="ar-DZ" sz="3600" b="1" dirty="0" smtClean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تعريف.</a:t>
            </a:r>
          </a:p>
          <a:p>
            <a:pPr marL="571500" indent="-571500" algn="ctr" rtl="1">
              <a:buFont typeface="Wingdings" panose="05000000000000000000" pitchFamily="2" charset="2"/>
              <a:buChar char="Ø"/>
            </a:pPr>
            <a:r>
              <a:rPr lang="ar-DZ" sz="3600" b="1" dirty="0" smtClean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الاركان.</a:t>
            </a:r>
          </a:p>
          <a:p>
            <a:pPr marL="571500" indent="-571500" algn="ctr" rtl="1">
              <a:buFont typeface="Wingdings" panose="05000000000000000000" pitchFamily="2" charset="2"/>
              <a:buChar char="Ø"/>
            </a:pPr>
            <a:r>
              <a:rPr lang="ar-DZ" sz="3600" b="1" dirty="0" smtClean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تقسيماتها</a:t>
            </a:r>
          </a:p>
          <a:p>
            <a:pPr marL="571500" indent="-571500" algn="ctr" rtl="1">
              <a:buFont typeface="Wingdings" panose="05000000000000000000" pitchFamily="2" charset="2"/>
              <a:buChar char="Ø"/>
            </a:pPr>
            <a:r>
              <a:rPr lang="ar-DZ" sz="3600" b="1" dirty="0" smtClean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ضوابط الانفاق العام</a:t>
            </a:r>
          </a:p>
          <a:p>
            <a:pPr marL="571500" indent="-571500" algn="ctr" rtl="1">
              <a:buFont typeface="Wingdings" panose="05000000000000000000" pitchFamily="2" charset="2"/>
              <a:buChar char="Ø"/>
            </a:pPr>
            <a:r>
              <a:rPr lang="ar-DZ" sz="3600" b="1" dirty="0" smtClean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ظاهرة تزايد النفقات العامة.</a:t>
            </a:r>
          </a:p>
          <a:p>
            <a:pPr algn="ctr" rtl="1"/>
            <a:endParaRPr lang="ar-DZ" sz="3600" b="1" dirty="0" smtClean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9EE5F9-048F-4911-9761-CFC212D7E093}"/>
              </a:ext>
            </a:extLst>
          </p:cNvPr>
          <p:cNvSpPr txBox="1"/>
          <p:nvPr/>
        </p:nvSpPr>
        <p:spPr>
          <a:xfrm>
            <a:off x="3074383" y="6002120"/>
            <a:ext cx="84531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500" b="1" dirty="0">
                <a:solidFill>
                  <a:srgbClr val="FFFFFF"/>
                </a:solidFill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أ</a:t>
            </a:r>
            <a:r>
              <a:rPr lang="ar-DZ" sz="3500" b="1" noProof="0" dirty="0" smtClean="0">
                <a:solidFill>
                  <a:srgbClr val="FFFFFF"/>
                </a:solidFill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. فلة عاشور جامعة محمد خيضر</a:t>
            </a:r>
            <a:endParaRPr kumimoji="0" lang="en-GB" sz="3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0306661" y="-880441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0682119" y="-733829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9611521" y="-1141075"/>
            <a:ext cx="556134" cy="7463630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71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9"/>
    </mc:Choice>
    <mc:Fallback xmlns="">
      <p:transition spd="slow" advTm="102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1742578"/>
            <a:ext cx="556134" cy="7463630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37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2020315" y="1414948"/>
            <a:ext cx="7301553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DZ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ضوابط الانفاق العام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3982472" y="3415531"/>
            <a:ext cx="3360071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تحقيق المنفعة العامة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40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3982472" y="4236717"/>
            <a:ext cx="3360071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 في النفقات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41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3982472" y="4991589"/>
            <a:ext cx="3360071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اتباع الإجراءات القانونية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593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8"/>
    </mc:Choice>
    <mc:Fallback xmlns="">
      <p:transition spd="slow" advTm="14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1742578"/>
            <a:ext cx="556134" cy="7463630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72869" y="675095"/>
            <a:ext cx="5114788" cy="144268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ظاهرة تزايد النفقات العامة</a:t>
            </a:r>
            <a:endParaRPr lang="fr-FR" sz="5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5239" y="3692493"/>
            <a:ext cx="2949846" cy="616256"/>
          </a:xfrm>
          <a:prstGeom prst="rect">
            <a:avLst/>
          </a:prstGeom>
          <a:solidFill>
            <a:srgbClr val="D60093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الأسباب الظاهرية</a:t>
            </a:r>
            <a:r>
              <a:rPr lang="fr-FR" sz="4000" b="1" dirty="0">
                <a:solidFill>
                  <a:schemeClr val="bg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54239" y="3734332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الأسباب الحقيقية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8287657" y="1393371"/>
            <a:ext cx="776059" cy="2501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244583" y="1424900"/>
            <a:ext cx="928286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9063716" y="1393371"/>
            <a:ext cx="0" cy="2299631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244583" y="1424900"/>
            <a:ext cx="0" cy="2268102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4498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"/>
    </mc:Choice>
    <mc:Fallback xmlns="">
      <p:transition spd="slow" advTm="5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1769931" y="816476"/>
            <a:ext cx="6833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6000" b="1" dirty="0" smtClean="0">
                <a:solidFill>
                  <a:srgbClr val="CB1B4A"/>
                </a:solidFill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أولا: الأسباب الظاهرية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2115759"/>
            <a:ext cx="556134" cy="8209993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2501952"/>
            <a:ext cx="8632054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تدهور قيمة النقود.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4736507"/>
            <a:ext cx="8632054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noProof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اختلاف الطرق الإحصائية والمحاسبية.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12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3592954"/>
            <a:ext cx="863205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noProof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</a:t>
            </a:r>
            <a:r>
              <a:rPr lang="ar-DZ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اتساع الرقعة الجغرافية وزيادة عدد السكان.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407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6"/>
    </mc:Choice>
    <mc:Fallback xmlns="">
      <p:transition spd="slow" advTm="30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2115759"/>
            <a:ext cx="556134" cy="8209993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1769931" y="816476"/>
            <a:ext cx="6833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6000" b="1" dirty="0" smtClean="0">
                <a:solidFill>
                  <a:srgbClr val="CB1B4A"/>
                </a:solidFill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ثانيا: الأسباب الحقيقية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14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2501952"/>
            <a:ext cx="8632054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الأسباب الإيديولوجية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15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4736507"/>
            <a:ext cx="8632054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noProof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الأسباب الإدارية.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16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3592954"/>
            <a:ext cx="863205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noProof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</a:t>
            </a:r>
            <a:r>
              <a:rPr lang="ar-DZ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الأسباب الاقتصادية.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17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5777840"/>
            <a:ext cx="8632054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4. الأسباب الاجتماعية والسياسية </a:t>
            </a:r>
            <a:r>
              <a:rPr lang="ar-DZ" sz="4000" b="1" dirty="0" err="1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والأمنية,,,,الخ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278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8"/>
    </mc:Choice>
    <mc:Fallback xmlns="">
      <p:transition spd="slow" advTm="23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02857" y="591819"/>
            <a:ext cx="5573485" cy="144268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8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الآثار الاقتصادية</a:t>
            </a:r>
            <a:endParaRPr lang="fr-FR" sz="8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82161" y="3595763"/>
            <a:ext cx="2949846" cy="616256"/>
          </a:xfrm>
          <a:prstGeom prst="rect">
            <a:avLst/>
          </a:prstGeom>
          <a:solidFill>
            <a:srgbClr val="D60093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الإعانات العينية</a:t>
            </a:r>
            <a:r>
              <a:rPr lang="fr-FR" sz="4000" b="1" dirty="0">
                <a:solidFill>
                  <a:schemeClr val="bg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22036" y="3599507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الاعانات والمنح النقدية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0" name="Connecteur droit 19"/>
          <p:cNvCxnSpPr>
            <a:stCxn id="17" idx="3"/>
          </p:cNvCxnSpPr>
          <p:nvPr/>
        </p:nvCxnSpPr>
        <p:spPr>
          <a:xfrm>
            <a:off x="8476342" y="1313160"/>
            <a:ext cx="1933561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endCxn id="17" idx="1"/>
          </p:cNvCxnSpPr>
          <p:nvPr/>
        </p:nvCxnSpPr>
        <p:spPr>
          <a:xfrm>
            <a:off x="1263145" y="1313160"/>
            <a:ext cx="1639712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10409903" y="1313160"/>
            <a:ext cx="0" cy="2367415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1247108" y="1313160"/>
            <a:ext cx="16037" cy="2406052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44356" y="3616681"/>
            <a:ext cx="2205504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سداد القروض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92933" y="3604584"/>
            <a:ext cx="2839338" cy="5744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شراء السلع والخدمات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7314955" y="2034501"/>
            <a:ext cx="14710" cy="158218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4490327" y="2034501"/>
            <a:ext cx="13938" cy="158218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75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1769931" y="816476"/>
            <a:ext cx="6833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6000" b="1" dirty="0" smtClean="0">
                <a:solidFill>
                  <a:srgbClr val="CB1B4A"/>
                </a:solidFill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أولا: الإعانات النقدية للعائلات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5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2501952"/>
            <a:ext cx="8632054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عرض العمل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4736507"/>
            <a:ext cx="8632054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noProof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إعادة توزيع الدخل.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7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3592954"/>
            <a:ext cx="863205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noProof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</a:t>
            </a:r>
            <a:r>
              <a:rPr lang="ar-DZ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الاستهلاك والادخار(اثر المضاعف وأثر المعجل).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816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2263417" y="1050622"/>
            <a:ext cx="6833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6000" b="1" dirty="0" smtClean="0">
                <a:solidFill>
                  <a:srgbClr val="CB1B4A"/>
                </a:solidFill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ثانيا: الإعانات النقدية للمنتجين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1683657" y="3162451"/>
            <a:ext cx="7862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6000" b="1" dirty="0" smtClean="0">
                <a:solidFill>
                  <a:srgbClr val="CB1B4A"/>
                </a:solidFill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ثالثا: الإعانات النقدية للعالم الخارجي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25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2147303" y="371402"/>
            <a:ext cx="6833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6000" b="1" dirty="0" smtClean="0">
                <a:solidFill>
                  <a:srgbClr val="CB1B4A"/>
                </a:solidFill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 شراء السلع والخدمات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B1B4A"/>
                </a:solidFill>
                <a:effectLst/>
                <a:uLnTx/>
                <a:uFillTx/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(النفقات</a:t>
            </a:r>
            <a:r>
              <a:rPr kumimoji="0" lang="ar-DZ" sz="6000" b="1" i="0" u="none" strike="noStrike" kern="1200" cap="none" spc="0" normalizeH="0" noProof="0" dirty="0" smtClean="0">
                <a:ln>
                  <a:noFill/>
                </a:ln>
                <a:solidFill>
                  <a:srgbClr val="CB1B4A"/>
                </a:solidFill>
                <a:effectLst/>
                <a:uLnTx/>
                <a:uFillTx/>
                <a:latin typeface="Traditional Arabic" panose="02020603050405020304" pitchFamily="18" charset="-78"/>
                <a:ea typeface="Noto Sans" panose="020B0502040504020204" pitchFamily="34"/>
                <a:cs typeface="Traditional Arabic" panose="02020603050405020304" pitchFamily="18" charset="-78"/>
              </a:rPr>
              <a:t> الحقيقية)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5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2501952"/>
            <a:ext cx="8632054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أثر عملية الشراء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7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1051489" y="3592954"/>
            <a:ext cx="863205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000" b="1" noProof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</a:t>
            </a:r>
            <a:r>
              <a:rPr lang="ar-DZ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أثر استخدام السلع والخدمات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378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1742578"/>
            <a:ext cx="556134" cy="7463630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2020315" y="1414948"/>
            <a:ext cx="7301553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DZ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تعريف النفقة العامة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15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3982472" y="4446045"/>
            <a:ext cx="3360071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 قابل للتقييم النقدي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23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457305" y="2817556"/>
            <a:ext cx="10656172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DZ" sz="4400" b="1" dirty="0" smtClean="0"/>
              <a:t>«كم </a:t>
            </a:r>
            <a:r>
              <a:rPr lang="ar-DZ" sz="4400" b="1" dirty="0"/>
              <a:t>قابل للتقييم النقدي يأمر بإنفاقه شخص من أشخاص القانون العام بغرض إشباع الحاجات </a:t>
            </a:r>
            <a:r>
              <a:rPr lang="ar-DZ" sz="4400" b="1" dirty="0" smtClean="0"/>
              <a:t>العامة.»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14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3982472" y="5267231"/>
            <a:ext cx="3360071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شخص عام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3982472" y="6022103"/>
            <a:ext cx="3360071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اشباع الحاجات العامة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849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2"/>
    </mc:Choice>
    <mc:Fallback xmlns="">
      <p:transition spd="slow" advTm="1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3" grpId="0" animBg="1"/>
      <p:bldP spid="1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1742578"/>
            <a:ext cx="556134" cy="7463630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26">
            <a:extLst>
              <a:ext uri="{FF2B5EF4-FFF2-40B4-BE49-F238E27FC236}">
                <a16:creationId xmlns:a16="http://schemas.microsoft.com/office/drawing/2014/main" xmlns="" id="{3F4585F9-9AF5-464B-A826-19AAA7DE2C73}"/>
              </a:ext>
            </a:extLst>
          </p:cNvPr>
          <p:cNvSpPr txBox="1"/>
          <p:nvPr/>
        </p:nvSpPr>
        <p:spPr>
          <a:xfrm>
            <a:off x="2020315" y="2551145"/>
            <a:ext cx="7301553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DZ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تقسيمات النفقات العامة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aditional Arabic" panose="02020603050405020304" pitchFamily="18" charset="-78"/>
              <a:ea typeface="Noto Sans" panose="020B0502040504020204" pitchFamily="34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107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"/>
    </mc:Choice>
    <mc:Fallback xmlns="">
      <p:transition spd="slow" advTm="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304985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57626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09535" y="1660883"/>
            <a:ext cx="3289229" cy="1442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التقسيم الوظيفي: من حيث الغرض المباشر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24337" y="3692493"/>
            <a:ext cx="2949846" cy="616256"/>
          </a:xfrm>
          <a:prstGeom prst="rect">
            <a:avLst/>
          </a:prstGeom>
          <a:solidFill>
            <a:srgbClr val="D60093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ar-DZ" sz="40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النفقات الاجتماعية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bg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54239" y="3734332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لنفقات الادارية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7298764" y="2049015"/>
            <a:ext cx="1764952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244583" y="2049015"/>
            <a:ext cx="1764952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9063716" y="2049015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2244583" y="2049015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31061" y="3692493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لنفقات الاقتصادية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16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"/>
    </mc:Choice>
    <mc:Fallback xmlns="">
      <p:transition spd="slow" advTm="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1742578"/>
            <a:ext cx="556134" cy="7463630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97411" y="684816"/>
            <a:ext cx="3744704" cy="1442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من حيث استخدام القوة الشرائية أو تحويلها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44780" y="2716426"/>
            <a:ext cx="2949846" cy="616256"/>
          </a:xfrm>
          <a:prstGeom prst="rect">
            <a:avLst/>
          </a:prstGeom>
          <a:solidFill>
            <a:srgbClr val="D60093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ar-DZ" sz="40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النفقات التحويلية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bg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64287" y="2758265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لنفقات الحقيقية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6" name="Connecteur droit 25"/>
          <p:cNvCxnSpPr/>
          <p:nvPr/>
        </p:nvCxnSpPr>
        <p:spPr>
          <a:xfrm>
            <a:off x="7342115" y="1085827"/>
            <a:ext cx="690364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927163" y="1085827"/>
            <a:ext cx="670248" cy="12879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8032479" y="1114278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2927163" y="1114278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4096994" y="3332682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1959101" y="3332682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927163" y="5018508"/>
            <a:ext cx="2516837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3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الإعانات الاجتماعية</a:t>
            </a:r>
            <a:endParaRPr lang="fr-FR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32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2277" y="5011688"/>
            <a:ext cx="222276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الإعانات الاقتصادية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36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1"/>
    </mc:Choice>
    <mc:Fallback xmlns="">
      <p:transition spd="slow" advTm="8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1742578"/>
            <a:ext cx="556134" cy="7463630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09535" y="1660883"/>
            <a:ext cx="3289229" cy="1442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الإعانات الاقتصادية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23841" y="3610277"/>
            <a:ext cx="2949846" cy="616256"/>
          </a:xfrm>
          <a:prstGeom prst="rect">
            <a:avLst/>
          </a:prstGeom>
          <a:solidFill>
            <a:srgbClr val="D60093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ar-DZ" sz="40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ctr">
              <a:spcAft>
                <a:spcPts val="0"/>
              </a:spcAft>
            </a:pPr>
            <a:r>
              <a:rPr lang="ar-D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إ.تحقيق</a:t>
            </a:r>
            <a:r>
              <a:rPr lang="ar-DZ" sz="4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التوازن</a:t>
            </a:r>
            <a:endParaRPr lang="fr-FR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bg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063716" y="3614021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اعانات </a:t>
            </a:r>
            <a:r>
              <a:rPr lang="ar-DZ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الاستغلال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7298764" y="2049015"/>
            <a:ext cx="2952819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088788" y="2049015"/>
            <a:ext cx="2920747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0251583" y="2051102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088788" y="2089739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-13964" y="3631195"/>
            <a:ext cx="2205504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إ.التجارة</a:t>
            </a:r>
            <a:r>
              <a:rPr lang="ar-DZ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الخارجية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34613" y="3619098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اعانات </a:t>
            </a:r>
            <a:r>
              <a:rPr lang="ar-DZ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التجهيز</a:t>
            </a: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7156635" y="3103565"/>
            <a:ext cx="4292" cy="52763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4332007" y="3103565"/>
            <a:ext cx="4292" cy="52763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3686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3"/>
    </mc:Choice>
    <mc:Fallback xmlns="">
      <p:transition spd="slow" advTm="13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1742578"/>
            <a:ext cx="556134" cy="7463630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9535" y="1660883"/>
            <a:ext cx="3289229" cy="1442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من حيث دوريتها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8709" y="3734332"/>
            <a:ext cx="2949846" cy="616256"/>
          </a:xfrm>
          <a:prstGeom prst="rect">
            <a:avLst/>
          </a:prstGeom>
          <a:solidFill>
            <a:srgbClr val="D60093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ar-DZ" sz="40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النفقات الغير عادية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bg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54239" y="3734332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النفقات العادية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7298764" y="2049015"/>
            <a:ext cx="1764952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244583" y="2049015"/>
            <a:ext cx="1764952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9063716" y="2049015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2244583" y="2049015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032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"/>
    </mc:Choice>
    <mc:Fallback xmlns="">
      <p:transition spd="slow" advTm="5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4C6FAE-F26E-4E16-A872-4299131ECDB5}"/>
              </a:ext>
            </a:extLst>
          </p:cNvPr>
          <p:cNvSpPr/>
          <p:nvPr/>
        </p:nvSpPr>
        <p:spPr>
          <a:xfrm rot="19061577">
            <a:off x="11057777" y="-1288656"/>
            <a:ext cx="548554" cy="5370184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8554 w 548554"/>
              <a:gd name="connsiteY2" fmla="*/ 6392775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6392775"/>
              <a:gd name="connsiteX1" fmla="*/ 548554 w 548554"/>
              <a:gd name="connsiteY1" fmla="*/ 489516 h 6392775"/>
              <a:gd name="connsiteX2" fmla="*/ 540729 w 548554"/>
              <a:gd name="connsiteY2" fmla="*/ 4792891 h 6392775"/>
              <a:gd name="connsiteX3" fmla="*/ 9539 w 548554"/>
              <a:gd name="connsiteY3" fmla="*/ 6392775 h 6392775"/>
              <a:gd name="connsiteX4" fmla="*/ 0 w 548554"/>
              <a:gd name="connsiteY4" fmla="*/ 0 h 6392775"/>
              <a:gd name="connsiteX0" fmla="*/ 0 w 548554"/>
              <a:gd name="connsiteY0" fmla="*/ 0 h 5370184"/>
              <a:gd name="connsiteX1" fmla="*/ 548554 w 548554"/>
              <a:gd name="connsiteY1" fmla="*/ 489516 h 5370184"/>
              <a:gd name="connsiteX2" fmla="*/ 540729 w 548554"/>
              <a:gd name="connsiteY2" fmla="*/ 4792891 h 5370184"/>
              <a:gd name="connsiteX3" fmla="*/ 8639 w 548554"/>
              <a:gd name="connsiteY3" fmla="*/ 5370184 h 5370184"/>
              <a:gd name="connsiteX4" fmla="*/ 0 w 548554"/>
              <a:gd name="connsiteY4" fmla="*/ 0 h 5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54" h="5370184">
                <a:moveTo>
                  <a:pt x="0" y="0"/>
                </a:moveTo>
                <a:lnTo>
                  <a:pt x="548554" y="489516"/>
                </a:lnTo>
                <a:cubicBezTo>
                  <a:pt x="545946" y="1923974"/>
                  <a:pt x="543337" y="3358433"/>
                  <a:pt x="540729" y="4792891"/>
                </a:cubicBezTo>
                <a:lnTo>
                  <a:pt x="8639" y="5370184"/>
                </a:lnTo>
                <a:cubicBezTo>
                  <a:pt x="5459" y="3239259"/>
                  <a:pt x="3180" y="213092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7E95EB1-1005-49A4-B60F-E441AEC9B9F1}"/>
              </a:ext>
            </a:extLst>
          </p:cNvPr>
          <p:cNvSpPr/>
          <p:nvPr/>
        </p:nvSpPr>
        <p:spPr>
          <a:xfrm rot="19061577">
            <a:off x="11428559" y="-1341297"/>
            <a:ext cx="530340" cy="4315546"/>
          </a:xfrm>
          <a:custGeom>
            <a:avLst/>
            <a:gdLst>
              <a:gd name="connsiteX0" fmla="*/ 0 w 539015"/>
              <a:gd name="connsiteY0" fmla="*/ 0 h 5903259"/>
              <a:gd name="connsiteX1" fmla="*/ 539015 w 539015"/>
              <a:gd name="connsiteY1" fmla="*/ 0 h 5903259"/>
              <a:gd name="connsiteX2" fmla="*/ 539015 w 539015"/>
              <a:gd name="connsiteY2" fmla="*/ 5903259 h 5903259"/>
              <a:gd name="connsiteX3" fmla="*/ 0 w 539015"/>
              <a:gd name="connsiteY3" fmla="*/ 5903259 h 5903259"/>
              <a:gd name="connsiteX4" fmla="*/ 0 w 539015"/>
              <a:gd name="connsiteY4" fmla="*/ 0 h 5903259"/>
              <a:gd name="connsiteX0" fmla="*/ 14223 w 539015"/>
              <a:gd name="connsiteY0" fmla="*/ 0 h 6365424"/>
              <a:gd name="connsiteX1" fmla="*/ 539015 w 539015"/>
              <a:gd name="connsiteY1" fmla="*/ 462165 h 6365424"/>
              <a:gd name="connsiteX2" fmla="*/ 539015 w 539015"/>
              <a:gd name="connsiteY2" fmla="*/ 6365424 h 6365424"/>
              <a:gd name="connsiteX3" fmla="*/ 0 w 539015"/>
              <a:gd name="connsiteY3" fmla="*/ 6365424 h 6365424"/>
              <a:gd name="connsiteX4" fmla="*/ 14223 w 539015"/>
              <a:gd name="connsiteY4" fmla="*/ 0 h 6365424"/>
              <a:gd name="connsiteX0" fmla="*/ 20423 w 539015"/>
              <a:gd name="connsiteY0" fmla="*/ 0 h 6376953"/>
              <a:gd name="connsiteX1" fmla="*/ 539015 w 539015"/>
              <a:gd name="connsiteY1" fmla="*/ 473694 h 6376953"/>
              <a:gd name="connsiteX2" fmla="*/ 539015 w 539015"/>
              <a:gd name="connsiteY2" fmla="*/ 6376953 h 6376953"/>
              <a:gd name="connsiteX3" fmla="*/ 0 w 539015"/>
              <a:gd name="connsiteY3" fmla="*/ 6376953 h 6376953"/>
              <a:gd name="connsiteX4" fmla="*/ 20423 w 539015"/>
              <a:gd name="connsiteY4" fmla="*/ 0 h 6376953"/>
              <a:gd name="connsiteX0" fmla="*/ 11748 w 530340"/>
              <a:gd name="connsiteY0" fmla="*/ 0 h 6376953"/>
              <a:gd name="connsiteX1" fmla="*/ 530340 w 530340"/>
              <a:gd name="connsiteY1" fmla="*/ 473694 h 6376953"/>
              <a:gd name="connsiteX2" fmla="*/ 530340 w 530340"/>
              <a:gd name="connsiteY2" fmla="*/ 6376953 h 6376953"/>
              <a:gd name="connsiteX3" fmla="*/ 0 w 530340"/>
              <a:gd name="connsiteY3" fmla="*/ 4315546 h 6376953"/>
              <a:gd name="connsiteX4" fmla="*/ 11748 w 530340"/>
              <a:gd name="connsiteY4" fmla="*/ 0 h 6376953"/>
              <a:gd name="connsiteX0" fmla="*/ 11748 w 530340"/>
              <a:gd name="connsiteY0" fmla="*/ 0 h 4315546"/>
              <a:gd name="connsiteX1" fmla="*/ 530340 w 530340"/>
              <a:gd name="connsiteY1" fmla="*/ 473694 h 4315546"/>
              <a:gd name="connsiteX2" fmla="*/ 524835 w 530340"/>
              <a:gd name="connsiteY2" fmla="*/ 3727355 h 4315546"/>
              <a:gd name="connsiteX3" fmla="*/ 0 w 530340"/>
              <a:gd name="connsiteY3" fmla="*/ 4315546 h 4315546"/>
              <a:gd name="connsiteX4" fmla="*/ 11748 w 530340"/>
              <a:gd name="connsiteY4" fmla="*/ 0 h 43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340" h="4315546">
                <a:moveTo>
                  <a:pt x="11748" y="0"/>
                </a:moveTo>
                <a:lnTo>
                  <a:pt x="530340" y="473694"/>
                </a:lnTo>
                <a:lnTo>
                  <a:pt x="524835" y="3727355"/>
                </a:lnTo>
                <a:lnTo>
                  <a:pt x="0" y="4315546"/>
                </a:lnTo>
                <a:cubicBezTo>
                  <a:pt x="6808" y="2189895"/>
                  <a:pt x="4940" y="2125651"/>
                  <a:pt x="117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7B9B140-1DB1-4E5F-B3AB-58AB69C3E5F2}"/>
              </a:ext>
            </a:extLst>
          </p:cNvPr>
          <p:cNvSpPr/>
          <p:nvPr/>
        </p:nvSpPr>
        <p:spPr>
          <a:xfrm rot="19061577">
            <a:off x="10574907" y="-1742578"/>
            <a:ext cx="556134" cy="7463630"/>
          </a:xfrm>
          <a:custGeom>
            <a:avLst/>
            <a:gdLst>
              <a:gd name="connsiteX0" fmla="*/ 0 w 539015"/>
              <a:gd name="connsiteY0" fmla="*/ 0 h 9625038"/>
              <a:gd name="connsiteX1" fmla="*/ 539015 w 539015"/>
              <a:gd name="connsiteY1" fmla="*/ 0 h 9625038"/>
              <a:gd name="connsiteX2" fmla="*/ 539015 w 539015"/>
              <a:gd name="connsiteY2" fmla="*/ 9625038 h 9625038"/>
              <a:gd name="connsiteX3" fmla="*/ 0 w 539015"/>
              <a:gd name="connsiteY3" fmla="*/ 9625038 h 9625038"/>
              <a:gd name="connsiteX4" fmla="*/ 0 w 539015"/>
              <a:gd name="connsiteY4" fmla="*/ 0 h 9625038"/>
              <a:gd name="connsiteX0" fmla="*/ 0 w 539187"/>
              <a:gd name="connsiteY0" fmla="*/ 0 h 9625038"/>
              <a:gd name="connsiteX1" fmla="*/ 539187 w 539187"/>
              <a:gd name="connsiteY1" fmla="*/ 1660179 h 9625038"/>
              <a:gd name="connsiteX2" fmla="*/ 539015 w 539187"/>
              <a:gd name="connsiteY2" fmla="*/ 9625038 h 9625038"/>
              <a:gd name="connsiteX3" fmla="*/ 0 w 539187"/>
              <a:gd name="connsiteY3" fmla="*/ 9625038 h 9625038"/>
              <a:gd name="connsiteX4" fmla="*/ 0 w 539187"/>
              <a:gd name="connsiteY4" fmla="*/ 0 h 9625038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9015 w 539187"/>
              <a:gd name="connsiteY2" fmla="*/ 8435571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5003 w 539187"/>
              <a:gd name="connsiteY0" fmla="*/ 0 h 8435571"/>
              <a:gd name="connsiteX1" fmla="*/ 539187 w 539187"/>
              <a:gd name="connsiteY1" fmla="*/ 470712 h 8435571"/>
              <a:gd name="connsiteX2" fmla="*/ 536097 w 539187"/>
              <a:gd name="connsiteY2" fmla="*/ 6844446 h 8435571"/>
              <a:gd name="connsiteX3" fmla="*/ 0 w 539187"/>
              <a:gd name="connsiteY3" fmla="*/ 8435571 h 8435571"/>
              <a:gd name="connsiteX4" fmla="*/ 5003 w 539187"/>
              <a:gd name="connsiteY4" fmla="*/ 0 h 8435571"/>
              <a:gd name="connsiteX0" fmla="*/ 16799 w 550983"/>
              <a:gd name="connsiteY0" fmla="*/ 0 h 7420235"/>
              <a:gd name="connsiteX1" fmla="*/ 550983 w 550983"/>
              <a:gd name="connsiteY1" fmla="*/ 470712 h 7420235"/>
              <a:gd name="connsiteX2" fmla="*/ 547893 w 550983"/>
              <a:gd name="connsiteY2" fmla="*/ 6844446 h 7420235"/>
              <a:gd name="connsiteX3" fmla="*/ 0 w 550983"/>
              <a:gd name="connsiteY3" fmla="*/ 7420235 h 7420235"/>
              <a:gd name="connsiteX4" fmla="*/ 16799 w 550983"/>
              <a:gd name="connsiteY4" fmla="*/ 0 h 7420235"/>
              <a:gd name="connsiteX0" fmla="*/ 21950 w 556134"/>
              <a:gd name="connsiteY0" fmla="*/ 0 h 7463630"/>
              <a:gd name="connsiteX1" fmla="*/ 556134 w 556134"/>
              <a:gd name="connsiteY1" fmla="*/ 470712 h 7463630"/>
              <a:gd name="connsiteX2" fmla="*/ 553044 w 556134"/>
              <a:gd name="connsiteY2" fmla="*/ 6844446 h 7463630"/>
              <a:gd name="connsiteX3" fmla="*/ 0 w 556134"/>
              <a:gd name="connsiteY3" fmla="*/ 7463630 h 7463630"/>
              <a:gd name="connsiteX4" fmla="*/ 21950 w 556134"/>
              <a:gd name="connsiteY4" fmla="*/ 0 h 746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134" h="7463630">
                <a:moveTo>
                  <a:pt x="21950" y="0"/>
                </a:moveTo>
                <a:lnTo>
                  <a:pt x="556134" y="470712"/>
                </a:lnTo>
                <a:cubicBezTo>
                  <a:pt x="556077" y="3125665"/>
                  <a:pt x="553101" y="4189493"/>
                  <a:pt x="553044" y="6844446"/>
                </a:cubicBezTo>
                <a:lnTo>
                  <a:pt x="0" y="7463630"/>
                </a:lnTo>
                <a:cubicBezTo>
                  <a:pt x="1668" y="4651773"/>
                  <a:pt x="20282" y="2811857"/>
                  <a:pt x="21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09535" y="1660883"/>
            <a:ext cx="3289229" cy="1442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من حيث نطاق سريانها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5239" y="3692493"/>
            <a:ext cx="2949846" cy="616256"/>
          </a:xfrm>
          <a:prstGeom prst="rect">
            <a:avLst/>
          </a:prstGeom>
          <a:solidFill>
            <a:srgbClr val="D60093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النفقات  المحلية</a:t>
            </a:r>
            <a:r>
              <a:rPr lang="fr-FR" sz="4000" b="1" dirty="0">
                <a:solidFill>
                  <a:schemeClr val="bg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54239" y="3734332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النفقات الوطنية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7298764" y="2049015"/>
            <a:ext cx="1764952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244583" y="2049015"/>
            <a:ext cx="1764952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9063716" y="2049015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244583" y="2049015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228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"/>
    </mc:Choice>
    <mc:Fallback xmlns="">
      <p:transition spd="slow" advTm="5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9535" y="1660883"/>
            <a:ext cx="3289229" cy="1442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من حيث طبيعتها المالية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9660" y="3713412"/>
            <a:ext cx="2949846" cy="616256"/>
          </a:xfrm>
          <a:prstGeom prst="rect">
            <a:avLst/>
          </a:prstGeom>
          <a:solidFill>
            <a:srgbClr val="D60093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ar-DZ" sz="40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النفقات المؤقتة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bg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54239" y="3734332"/>
            <a:ext cx="2839338" cy="574417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النفقات النهائية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7298764" y="2049015"/>
            <a:ext cx="1764952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244583" y="2049015"/>
            <a:ext cx="1764952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9063716" y="2049015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244583" y="2049015"/>
            <a:ext cx="0" cy="1643987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317203" y="3734331"/>
            <a:ext cx="2839338" cy="5744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</a:t>
            </a:r>
          </a:p>
          <a:p>
            <a:pPr algn="ctr">
              <a:spcAft>
                <a:spcPts val="0"/>
              </a:spcAft>
            </a:pPr>
            <a:r>
              <a:rPr lang="ar-DZ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النفقات الاحتمالية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fr-F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6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1|0.4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3|0.4|0.4|0.3|0.3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1|0.2|0.1|0.2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1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3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1|0.1|0.2|0.1|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.9|0.3"/>
</p:tagLst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31092</TotalTime>
  <Words>285</Words>
  <Application>Microsoft Office PowerPoint</Application>
  <PresentationFormat>Grand écran</PresentationFormat>
  <Paragraphs>122</Paragraphs>
  <Slides>17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  <vt:variant>
        <vt:lpstr>Diaporamas personnalisés</vt:lpstr>
      </vt:variant>
      <vt:variant>
        <vt:i4>1</vt:i4>
      </vt:variant>
    </vt:vector>
  </HeadingPairs>
  <TitlesOfParts>
    <vt:vector size="26" baseType="lpstr">
      <vt:lpstr>Arial</vt:lpstr>
      <vt:lpstr>Calibri</vt:lpstr>
      <vt:lpstr>Calibri Light</vt:lpstr>
      <vt:lpstr>Noto Sans</vt:lpstr>
      <vt:lpstr>Times New Roman</vt:lpstr>
      <vt:lpstr>Traditional Arabic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Diaporama personnalisé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Utilisateur Windows</cp:lastModifiedBy>
  <cp:revision>1181</cp:revision>
  <dcterms:created xsi:type="dcterms:W3CDTF">2017-12-05T16:25:52Z</dcterms:created>
  <dcterms:modified xsi:type="dcterms:W3CDTF">2022-03-10T19:33:03Z</dcterms:modified>
</cp:coreProperties>
</file>