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75" r:id="rId4"/>
    <p:sldId id="258" r:id="rId5"/>
    <p:sldId id="274" r:id="rId6"/>
    <p:sldId id="259" r:id="rId7"/>
    <p:sldId id="260" r:id="rId8"/>
    <p:sldId id="261" r:id="rId9"/>
    <p:sldId id="263" r:id="rId10"/>
    <p:sldId id="265" r:id="rId11"/>
    <p:sldId id="284"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3.jpeg"/><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jpeg"/><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sp>
        <p:nvSpPr>
          <p:cNvPr id="14" name="Text Box 13"/>
          <p:cNvSpPr txBox="1"/>
          <p:nvPr/>
        </p:nvSpPr>
        <p:spPr>
          <a:xfrm>
            <a:off x="3347720" y="285750"/>
            <a:ext cx="5868670" cy="1198880"/>
          </a:xfrm>
          <a:prstGeom prst="rect">
            <a:avLst/>
          </a:prstGeom>
          <a:noFill/>
        </p:spPr>
        <p:txBody>
          <a:bodyPr wrap="none" rtlCol="0" anchor="t">
            <a:spAutoFit/>
          </a:bodyPr>
          <a:p>
            <a:r>
              <a:rPr lang="en-US" b="1" dirty="0">
                <a:solidFill>
                  <a:schemeClr val="bg1"/>
                </a:solidFill>
                <a:effectLst/>
                <a:sym typeface="+mn-ea"/>
              </a:rPr>
              <a:t>Mohamed Kheider University of Biskra</a:t>
            </a:r>
            <a:br>
              <a:rPr lang="en-US" b="1" dirty="0">
                <a:solidFill>
                  <a:schemeClr val="bg1"/>
                </a:solidFill>
                <a:effectLst/>
                <a:sym typeface="+mn-ea"/>
              </a:rPr>
            </a:br>
            <a:r>
              <a:rPr lang="en-US" b="1" dirty="0">
                <a:solidFill>
                  <a:schemeClr val="bg1"/>
                </a:solidFill>
                <a:effectLst/>
                <a:sym typeface="+mn-ea"/>
              </a:rPr>
              <a:t>Faculty of Economic</a:t>
            </a:r>
            <a:r>
              <a:rPr lang="fr-FR" altLang="en-US" b="1" dirty="0">
                <a:solidFill>
                  <a:schemeClr val="bg1"/>
                </a:solidFill>
                <a:effectLst/>
                <a:sym typeface="+mn-ea"/>
              </a:rPr>
              <a:t>s</a:t>
            </a:r>
            <a:r>
              <a:rPr lang="en-US" b="1" dirty="0">
                <a:solidFill>
                  <a:schemeClr val="bg1"/>
                </a:solidFill>
                <a:effectLst/>
                <a:sym typeface="+mn-ea"/>
              </a:rPr>
              <a:t>, Commerc</a:t>
            </a:r>
            <a:r>
              <a:rPr lang="fr-FR" altLang="en-US" b="1" dirty="0">
                <a:solidFill>
                  <a:schemeClr val="bg1"/>
                </a:solidFill>
                <a:effectLst/>
                <a:sym typeface="+mn-ea"/>
              </a:rPr>
              <a:t>e</a:t>
            </a:r>
            <a:r>
              <a:rPr lang="en-US" b="1" dirty="0">
                <a:solidFill>
                  <a:schemeClr val="bg1"/>
                </a:solidFill>
                <a:effectLst/>
                <a:sym typeface="+mn-ea"/>
              </a:rPr>
              <a:t> and Management Sciences</a:t>
            </a:r>
            <a:br>
              <a:rPr lang="en-US" b="1" dirty="0">
                <a:solidFill>
                  <a:schemeClr val="bg1"/>
                </a:solidFill>
                <a:effectLst/>
                <a:sym typeface="+mn-ea"/>
              </a:rPr>
            </a:br>
            <a:r>
              <a:rPr lang="en-US" b="1" dirty="0">
                <a:solidFill>
                  <a:schemeClr val="bg1"/>
                </a:solidFill>
                <a:effectLst/>
                <a:sym typeface="+mn-ea"/>
              </a:rPr>
              <a:t>Department of Commercial Sciences</a:t>
            </a:r>
            <a:br>
              <a:rPr lang="en-US" b="1" dirty="0">
                <a:solidFill>
                  <a:schemeClr val="bg1"/>
                </a:solidFill>
                <a:effectLst/>
                <a:sym typeface="+mn-ea"/>
              </a:rPr>
            </a:br>
            <a:endParaRPr lang="en-US" b="1" dirty="0">
              <a:solidFill>
                <a:schemeClr val="bg1"/>
              </a:solidFill>
              <a:effectLst/>
              <a:sym typeface="+mn-ea"/>
            </a:endParaRPr>
          </a:p>
        </p:txBody>
      </p:sp>
      <p:pic>
        <p:nvPicPr>
          <p:cNvPr id="15" name="Content Placeholder 14" descr="Logo mémoire.jpg"/>
          <p:cNvPicPr>
            <a:picLocks noChangeAspect="1"/>
          </p:cNvPicPr>
          <p:nvPr>
            <p:ph idx="1"/>
          </p:nvPr>
        </p:nvPicPr>
        <p:blipFill>
          <a:blip r:embed="rId2" cstate="print"/>
          <a:stretch>
            <a:fillRect/>
          </a:stretch>
        </p:blipFill>
        <p:spPr>
          <a:xfrm>
            <a:off x="2459355" y="290195"/>
            <a:ext cx="694690" cy="1005840"/>
          </a:xfrm>
          <a:prstGeom prst="rect">
            <a:avLst/>
          </a:prstGeom>
          <a:effectLst>
            <a:outerShdw blurRad="50800" dist="38100" dir="2700000" algn="tl" rotWithShape="0">
              <a:prstClr val="black">
                <a:alpha val="40000"/>
              </a:prstClr>
            </a:outerShdw>
          </a:effectLst>
        </p:spPr>
      </p:pic>
      <p:sp>
        <p:nvSpPr>
          <p:cNvPr id="16" name="Text Box 15"/>
          <p:cNvSpPr txBox="1"/>
          <p:nvPr/>
        </p:nvSpPr>
        <p:spPr>
          <a:xfrm>
            <a:off x="1250315" y="2630170"/>
            <a:ext cx="9644380" cy="1660525"/>
          </a:xfrm>
          <a:prstGeom prst="rect">
            <a:avLst/>
          </a:prstGeom>
          <a:noFill/>
        </p:spPr>
        <p:txBody>
          <a:bodyPr wrap="square" rtlCol="0" anchor="t">
            <a:spAutoFit/>
          </a:bodyPr>
          <a:p>
            <a:pPr algn="l">
              <a:lnSpc>
                <a:spcPct val="150000"/>
              </a:lnSpc>
            </a:pPr>
            <a:r>
              <a:rPr lang="fr-FR" altLang="en-US" sz="2000" b="1" dirty="0">
                <a:solidFill>
                  <a:schemeClr val="bg1"/>
                </a:solidFill>
                <a:effectLst/>
                <a:sym typeface="+mn-ea"/>
              </a:rPr>
              <a:t>Course</a:t>
            </a:r>
            <a:r>
              <a:rPr lang="en-US" sz="2000" b="1" dirty="0">
                <a:solidFill>
                  <a:schemeClr val="bg1"/>
                </a:solidFill>
                <a:effectLst/>
                <a:sym typeface="+mn-ea"/>
              </a:rPr>
              <a:t>: English Language   </a:t>
            </a:r>
            <a:r>
              <a:rPr lang="ar-DZ" altLang="en-US" sz="2000" b="1" dirty="0">
                <a:solidFill>
                  <a:schemeClr val="bg1"/>
                </a:solidFill>
                <a:effectLst/>
                <a:sym typeface="+mn-ea"/>
              </a:rPr>
              <a:t>   </a:t>
            </a:r>
            <a:r>
              <a:rPr lang="en-US" sz="2000" b="1" dirty="0">
                <a:solidFill>
                  <a:schemeClr val="bg1"/>
                </a:solidFill>
                <a:effectLst/>
                <a:sym typeface="+mn-ea"/>
              </a:rPr>
              <a:t>                                                       </a:t>
            </a:r>
            <a:r>
              <a:rPr lang="fr-FR" altLang="en-US" sz="2000" b="1" dirty="0">
                <a:solidFill>
                  <a:schemeClr val="bg1"/>
                </a:solidFill>
                <a:effectLst/>
                <a:sym typeface="+mn-ea"/>
              </a:rPr>
              <a:t>   </a:t>
            </a:r>
            <a:r>
              <a:rPr lang="en-US" sz="2000" b="1" dirty="0">
                <a:solidFill>
                  <a:schemeClr val="bg1"/>
                </a:solidFill>
                <a:effectLst/>
                <a:sym typeface="+mn-ea"/>
              </a:rPr>
              <a:t> </a:t>
            </a:r>
            <a:r>
              <a:rPr lang="en-US" sz="2000" b="1" u="sng" dirty="0">
                <a:solidFill>
                  <a:schemeClr val="bg1"/>
                </a:solidFill>
                <a:effectLst/>
                <a:sym typeface="+mn-ea"/>
              </a:rPr>
              <a:t>Teacher:</a:t>
            </a:r>
            <a:r>
              <a:rPr lang="en-US" sz="2000" b="1" dirty="0">
                <a:solidFill>
                  <a:schemeClr val="bg1"/>
                </a:solidFill>
                <a:effectLst/>
                <a:sym typeface="+mn-ea"/>
              </a:rPr>
              <a:t> Mekhloufi Rania</a:t>
            </a:r>
            <a:r>
              <a:rPr lang="fr-FR" altLang="en-US" sz="2000" b="1" dirty="0">
                <a:solidFill>
                  <a:schemeClr val="bg1"/>
                </a:solidFill>
                <a:effectLst/>
                <a:sym typeface="+mn-ea"/>
              </a:rPr>
              <a:t> </a:t>
            </a:r>
            <a:endParaRPr lang="fr-FR" altLang="en-US" sz="2000" b="1" dirty="0">
              <a:solidFill>
                <a:schemeClr val="bg1"/>
              </a:solidFill>
              <a:effectLst/>
              <a:sym typeface="+mn-ea"/>
            </a:endParaRPr>
          </a:p>
          <a:p>
            <a:pPr algn="l">
              <a:lnSpc>
                <a:spcPct val="150000"/>
              </a:lnSpc>
            </a:pPr>
            <a:r>
              <a:rPr lang="fr-FR" sz="2000" b="1" u="sng" dirty="0">
                <a:solidFill>
                  <a:schemeClr val="bg1"/>
                </a:solidFill>
                <a:effectLst/>
                <a:sym typeface="+mn-ea"/>
              </a:rPr>
              <a:t>Grade</a:t>
            </a:r>
            <a:r>
              <a:rPr lang="en-US" sz="2000" b="1" dirty="0">
                <a:solidFill>
                  <a:schemeClr val="bg1"/>
                </a:solidFill>
                <a:effectLst/>
                <a:sym typeface="+mn-ea"/>
              </a:rPr>
              <a:t>: </a:t>
            </a:r>
            <a:r>
              <a:rPr lang="fr-FR" altLang="en-US" sz="2000" b="1" dirty="0">
                <a:solidFill>
                  <a:schemeClr val="bg1"/>
                </a:solidFill>
                <a:effectLst/>
                <a:sym typeface="+mn-ea"/>
              </a:rPr>
              <a:t>2 </a:t>
            </a:r>
            <a:r>
              <a:rPr lang="fr-FR" altLang="en-US" sz="2000" b="1" baseline="30000" dirty="0">
                <a:solidFill>
                  <a:schemeClr val="bg1"/>
                </a:solidFill>
                <a:effectLst/>
                <a:sym typeface="+mn-ea"/>
              </a:rPr>
              <a:t>nd  </a:t>
            </a:r>
            <a:r>
              <a:rPr lang="fr-FR" altLang="en-US" sz="2000" b="1" dirty="0">
                <a:solidFill>
                  <a:schemeClr val="bg1"/>
                </a:solidFill>
                <a:effectLst/>
                <a:sym typeface="+mn-ea"/>
              </a:rPr>
              <a:t>Year Bachelor Commercial Sciences                          </a:t>
            </a:r>
            <a:r>
              <a:rPr lang="fr-FR" altLang="en-US" sz="2000" b="1" u="sng" dirty="0">
                <a:solidFill>
                  <a:schemeClr val="bg1"/>
                </a:solidFill>
                <a:effectLst/>
                <a:sym typeface="+mn-ea"/>
              </a:rPr>
              <a:t>Group</a:t>
            </a:r>
            <a:r>
              <a:rPr lang="fr-FR" altLang="en-US" sz="2000" b="1" dirty="0">
                <a:solidFill>
                  <a:schemeClr val="bg1"/>
                </a:solidFill>
                <a:effectLst/>
                <a:sym typeface="+mn-ea"/>
              </a:rPr>
              <a:t>: (1,2,6)  </a:t>
            </a:r>
            <a:r>
              <a:rPr lang="fr-FR" altLang="en-US" sz="2400" b="1" dirty="0">
                <a:solidFill>
                  <a:srgbClr val="002060"/>
                </a:solidFill>
                <a:effectLst/>
                <a:sym typeface="+mn-ea"/>
              </a:rPr>
              <a:t>                                            </a:t>
            </a:r>
            <a:endParaRPr lang="en-US" sz="2400" b="1" dirty="0">
              <a:solidFill>
                <a:srgbClr val="002060"/>
              </a:solidFill>
              <a:effectLst/>
            </a:endParaRPr>
          </a:p>
          <a:p>
            <a:pPr algn="ctr">
              <a:lnSpc>
                <a:spcPct val="150000"/>
              </a:lnSpc>
            </a:pPr>
            <a:endParaRPr lang="en-US" sz="2400" b="1" dirty="0">
              <a:solidFill>
                <a:srgbClr val="002060"/>
              </a:solidFill>
              <a:effectLst/>
            </a:endParaRPr>
          </a:p>
        </p:txBody>
      </p:sp>
      <p:sp>
        <p:nvSpPr>
          <p:cNvPr id="17" name="Text Box 16"/>
          <p:cNvSpPr txBox="1"/>
          <p:nvPr/>
        </p:nvSpPr>
        <p:spPr>
          <a:xfrm>
            <a:off x="5306696" y="5434330"/>
            <a:ext cx="1548130" cy="737235"/>
          </a:xfrm>
          <a:prstGeom prst="rect">
            <a:avLst/>
          </a:prstGeom>
          <a:noFill/>
        </p:spPr>
        <p:txBody>
          <a:bodyPr wrap="none" rtlCol="0">
            <a:spAutoFit/>
          </a:bodyPr>
          <a:p>
            <a:pPr algn="ctr"/>
            <a:r>
              <a:rPr lang="en-US" sz="2400" b="1" dirty="0">
                <a:solidFill>
                  <a:schemeClr val="bg1"/>
                </a:solidFill>
                <a:effectLst/>
                <a:sym typeface="+mn-ea"/>
              </a:rPr>
              <a:t>2021</a:t>
            </a:r>
            <a:r>
              <a:rPr lang="fr-FR" altLang="en-US" sz="2400" b="1" dirty="0">
                <a:solidFill>
                  <a:schemeClr val="bg1"/>
                </a:solidFill>
                <a:effectLst/>
                <a:sym typeface="+mn-ea"/>
              </a:rPr>
              <a:t>/2022</a:t>
            </a:r>
            <a:br>
              <a:rPr lang="en-US" b="1" dirty="0">
                <a:solidFill>
                  <a:srgbClr val="002060"/>
                </a:solidFill>
                <a:effectLst/>
                <a:sym typeface="+mn-ea"/>
              </a:rPr>
            </a:br>
            <a:endParaRPr lang="en-US" b="1" dirty="0">
              <a:solidFill>
                <a:srgbClr val="002060"/>
              </a:solidFill>
              <a:effectLst/>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graphicFrame>
        <p:nvGraphicFramePr>
          <p:cNvPr id="3" name="Table 2"/>
          <p:cNvGraphicFramePr/>
          <p:nvPr/>
        </p:nvGraphicFramePr>
        <p:xfrm>
          <a:off x="3556000" y="2477770"/>
          <a:ext cx="0" cy="0"/>
        </p:xfrm>
        <a:graphic>
          <a:graphicData uri="http://schemas.openxmlformats.org/drawingml/2006/table">
            <a:tbl>
              <a:tblPr firstRow="1" bandRow="1">
                <a:tableStyleId>{5940675A-B579-460E-94D1-54222C63F5DA}</a:tableStyleId>
              </a:tblPr>
              <a:tblGrid>
                <a:gridCol w="0"/>
                <a:gridCol w="0"/>
                <a:gridCol w="0"/>
                <a:gridCol w="0"/>
                <a:gridCol w="0"/>
                <a:gridCol w="0"/>
              </a:tblGrid>
              <a:tr h="0">
                <a:tc>
                  <a:txBody>
                    <a:bodyPr/>
                    <a:p>
                      <a:pPr indent="0">
                        <a:buNone/>
                      </a:pPr>
                      <a:r>
                        <a:rPr lang="en-US" sz="1100" b="0">
                          <a:solidFill>
                            <a:srgbClr val="000000"/>
                          </a:solidFill>
                          <a:latin typeface="Times New Roman" panose="02020603050405020304" charset="0"/>
                          <a:cs typeface="Times New Roman" panose="02020603050405020304" charset="0"/>
                        </a:rPr>
                        <a:t>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Pronouns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Adjectives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Verbs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Prepositions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Articles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0">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bl>
          </a:graphicData>
        </a:graphic>
      </p:graphicFrame>
      <p:sp>
        <p:nvSpPr>
          <p:cNvPr id="2" name="Rounded Rectangle 1"/>
          <p:cNvSpPr/>
          <p:nvPr/>
        </p:nvSpPr>
        <p:spPr>
          <a:xfrm>
            <a:off x="816610" y="1068705"/>
            <a:ext cx="10841355" cy="914400"/>
          </a:xfrm>
          <a:prstGeom prst="roundRect">
            <a:avLst/>
          </a:prstGeom>
          <a:noFill/>
          <a:ln>
            <a:solidFill>
              <a:srgbClr val="FFFF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fr-FR" altLang="en-US" b="1">
                <a:solidFill>
                  <a:schemeClr val="accent2"/>
                </a:solidFill>
              </a:rPr>
              <a:t>Prepositions:</a:t>
            </a:r>
            <a:r>
              <a:rPr lang="fr-FR" altLang="en-US">
                <a:solidFill>
                  <a:schemeClr val="accent2"/>
                </a:solidFill>
              </a:rPr>
              <a:t> </a:t>
            </a:r>
            <a:r>
              <a:rPr lang="fr-FR" altLang="en-US" b="1">
                <a:solidFill>
                  <a:schemeClr val="bg1"/>
                </a:solidFill>
              </a:rPr>
              <a:t> in, to, with, from, of,  into, by, on.</a:t>
            </a:r>
            <a:endParaRPr lang="fr-FR" altLang="en-US" b="1">
              <a:solidFill>
                <a:schemeClr val="bg1"/>
              </a:solidFill>
            </a:endParaRPr>
          </a:p>
        </p:txBody>
      </p:sp>
      <p:sp>
        <p:nvSpPr>
          <p:cNvPr id="5" name="Rounded Rectangle 4"/>
          <p:cNvSpPr/>
          <p:nvPr/>
        </p:nvSpPr>
        <p:spPr>
          <a:xfrm>
            <a:off x="803910" y="3351530"/>
            <a:ext cx="10825480" cy="914400"/>
          </a:xfrm>
          <a:prstGeom prst="roundRect">
            <a:avLst/>
          </a:prstGeom>
          <a:noFill/>
          <a:ln>
            <a:solidFill>
              <a:srgbClr val="FFFF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fr-FR" altLang="en-US" b="1">
                <a:solidFill>
                  <a:schemeClr val="accent2"/>
                </a:solidFill>
              </a:rPr>
              <a:t>Conjunctions:</a:t>
            </a:r>
            <a:r>
              <a:rPr lang="fr-FR" altLang="en-US" b="1">
                <a:solidFill>
                  <a:schemeClr val="bg1"/>
                </a:solidFill>
              </a:rPr>
              <a:t> But, as, also.</a:t>
            </a:r>
            <a:r>
              <a:rPr lang="fr-FR" altLang="en-US">
                <a:solidFill>
                  <a:schemeClr val="bg1"/>
                </a:solidFill>
              </a:rPr>
              <a:t> </a:t>
            </a:r>
            <a:endParaRPr lang="fr-FR" altLang="en-US">
              <a:solidFill>
                <a:schemeClr val="bg1"/>
              </a:solidFill>
            </a:endParaRPr>
          </a:p>
        </p:txBody>
      </p:sp>
      <p:sp>
        <p:nvSpPr>
          <p:cNvPr id="6" name="Rounded Rectangle 5"/>
          <p:cNvSpPr/>
          <p:nvPr/>
        </p:nvSpPr>
        <p:spPr>
          <a:xfrm>
            <a:off x="807085" y="4486910"/>
            <a:ext cx="10888980" cy="914400"/>
          </a:xfrm>
          <a:prstGeom prst="roundRect">
            <a:avLst/>
          </a:prstGeom>
          <a:noFill/>
          <a:ln>
            <a:solidFill>
              <a:srgbClr val="FFFF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fr-FR" altLang="en-US" b="1">
                <a:solidFill>
                  <a:schemeClr val="accent2"/>
                </a:solidFill>
              </a:rPr>
              <a:t>Adverbs:</a:t>
            </a:r>
            <a:r>
              <a:rPr lang="fr-FR" altLang="en-US" b="1">
                <a:solidFill>
                  <a:schemeClr val="bg1"/>
                </a:solidFill>
              </a:rPr>
              <a:t> when, more.</a:t>
            </a:r>
            <a:r>
              <a:rPr lang="fr-FR" altLang="en-US">
                <a:solidFill>
                  <a:schemeClr val="bg1"/>
                </a:solidFill>
              </a:rPr>
              <a:t> </a:t>
            </a:r>
            <a:endParaRPr lang="fr-FR" altLang="en-US">
              <a:solidFill>
                <a:schemeClr val="bg1"/>
              </a:solidFill>
            </a:endParaRPr>
          </a:p>
        </p:txBody>
      </p:sp>
      <p:sp>
        <p:nvSpPr>
          <p:cNvPr id="4" name="Rounded Rectangle 3"/>
          <p:cNvSpPr/>
          <p:nvPr/>
        </p:nvSpPr>
        <p:spPr>
          <a:xfrm>
            <a:off x="822325" y="2252980"/>
            <a:ext cx="10825480" cy="914400"/>
          </a:xfrm>
          <a:prstGeom prst="roundRect">
            <a:avLst/>
          </a:prstGeom>
          <a:noFill/>
          <a:ln>
            <a:solidFill>
              <a:srgbClr val="FFFF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fr-FR" altLang="en-US" b="1">
                <a:solidFill>
                  <a:schemeClr val="accent2"/>
                </a:solidFill>
              </a:rPr>
              <a:t>Articles:</a:t>
            </a:r>
            <a:r>
              <a:rPr lang="fr-FR" altLang="en-US" b="1">
                <a:solidFill>
                  <a:schemeClr val="bg1"/>
                </a:solidFill>
              </a:rPr>
              <a:t> a, the.</a:t>
            </a:r>
            <a:r>
              <a:rPr lang="fr-FR" altLang="en-US">
                <a:solidFill>
                  <a:schemeClr val="bg1"/>
                </a:solidFill>
              </a:rPr>
              <a:t> </a:t>
            </a:r>
            <a:endParaRPr lang="fr-FR" altLang="en-US">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sp>
        <p:nvSpPr>
          <p:cNvPr id="2" name="Text Box 1"/>
          <p:cNvSpPr txBox="1"/>
          <p:nvPr/>
        </p:nvSpPr>
        <p:spPr>
          <a:xfrm>
            <a:off x="3006725" y="3146425"/>
            <a:ext cx="8905875" cy="768350"/>
          </a:xfrm>
          <a:prstGeom prst="rect">
            <a:avLst/>
          </a:prstGeom>
          <a:noFill/>
        </p:spPr>
        <p:txBody>
          <a:bodyPr wrap="square" rtlCol="0">
            <a:spAutoFit/>
          </a:bodyPr>
          <a:p>
            <a:r>
              <a:rPr lang="fr-FR" altLang="en-US" sz="4400" b="1">
                <a:solidFill>
                  <a:schemeClr val="bg1"/>
                </a:solidFill>
              </a:rPr>
              <a:t>THANK YOU FOR YOUR ATTENDANCE</a:t>
            </a:r>
            <a:endParaRPr lang="fr-FR" altLang="en-US" sz="4400" b="1">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sp>
        <p:nvSpPr>
          <p:cNvPr id="2" name="Text Box 1"/>
          <p:cNvSpPr txBox="1"/>
          <p:nvPr/>
        </p:nvSpPr>
        <p:spPr>
          <a:xfrm>
            <a:off x="2464435" y="1254125"/>
            <a:ext cx="7176770" cy="706755"/>
          </a:xfrm>
          <a:prstGeom prst="rect">
            <a:avLst/>
          </a:prstGeom>
          <a:noFill/>
        </p:spPr>
        <p:txBody>
          <a:bodyPr wrap="none" rtlCol="0">
            <a:spAutoFit/>
          </a:bodyPr>
          <a:p>
            <a:r>
              <a:rPr lang="fr-FR" altLang="en-US" sz="4000" b="1">
                <a:solidFill>
                  <a:srgbClr val="FFFF00"/>
                </a:solidFill>
              </a:rPr>
              <a:t>Lesson 2: Reading Task: Bill Gates</a:t>
            </a:r>
            <a:endParaRPr lang="fr-FR" altLang="en-US" sz="4000" b="1">
              <a:solidFill>
                <a:srgbClr val="FFFF00"/>
              </a:solidFill>
            </a:endParaRPr>
          </a:p>
        </p:txBody>
      </p:sp>
      <p:sp>
        <p:nvSpPr>
          <p:cNvPr id="3" name="Text Box 2"/>
          <p:cNvSpPr txBox="1"/>
          <p:nvPr/>
        </p:nvSpPr>
        <p:spPr>
          <a:xfrm>
            <a:off x="3705225" y="2541905"/>
            <a:ext cx="4373880" cy="1014730"/>
          </a:xfrm>
          <a:prstGeom prst="rect">
            <a:avLst/>
          </a:prstGeom>
          <a:noFill/>
        </p:spPr>
        <p:txBody>
          <a:bodyPr wrap="none" rtlCol="0">
            <a:spAutoFit/>
          </a:bodyPr>
          <a:p>
            <a:r>
              <a:rPr lang="fr-FR" altLang="en-US" sz="2000" b="1">
                <a:solidFill>
                  <a:schemeClr val="bg1"/>
                </a:solidFill>
              </a:rPr>
              <a:t>1. Recaptulation of the previous session</a:t>
            </a:r>
            <a:endParaRPr lang="fr-FR" altLang="en-US" sz="2000" b="1">
              <a:solidFill>
                <a:schemeClr val="bg1"/>
              </a:solidFill>
            </a:endParaRPr>
          </a:p>
          <a:p>
            <a:endParaRPr lang="fr-FR" altLang="en-US" sz="2000" b="1">
              <a:solidFill>
                <a:schemeClr val="bg1"/>
              </a:solidFill>
            </a:endParaRPr>
          </a:p>
          <a:p>
            <a:r>
              <a:rPr lang="fr-FR" altLang="en-US" sz="2000" b="1">
                <a:solidFill>
                  <a:schemeClr val="bg1"/>
                </a:solidFill>
              </a:rPr>
              <a:t>2. Reading Task + practice: Bill Gtes</a:t>
            </a:r>
            <a:endParaRPr lang="fr-FR" altLang="en-US" sz="2000" b="1">
              <a:solidFill>
                <a:schemeClr val="bg1"/>
              </a:solidFill>
            </a:endParaRPr>
          </a:p>
        </p:txBody>
      </p:sp>
      <p:sp>
        <p:nvSpPr>
          <p:cNvPr id="4" name="Text Box 3"/>
          <p:cNvSpPr txBox="1"/>
          <p:nvPr/>
        </p:nvSpPr>
        <p:spPr>
          <a:xfrm>
            <a:off x="509905" y="432435"/>
            <a:ext cx="1931670" cy="521970"/>
          </a:xfrm>
          <a:prstGeom prst="rect">
            <a:avLst/>
          </a:prstGeom>
          <a:noFill/>
        </p:spPr>
        <p:txBody>
          <a:bodyPr wrap="none" rtlCol="0">
            <a:spAutoFit/>
          </a:bodyPr>
          <a:p>
            <a:r>
              <a:rPr lang="fr-FR" altLang="en-US" sz="2800" b="1" u="sng">
                <a:solidFill>
                  <a:schemeClr val="bg1"/>
                </a:solidFill>
              </a:rPr>
              <a:t>20/10/2022</a:t>
            </a:r>
            <a:endParaRPr lang="fr-FR" altLang="en-US" sz="2800" b="1" u="sng">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0" y="-34290"/>
            <a:ext cx="12190095" cy="6892290"/>
          </a:xfrm>
          <a:prstGeom prst="rect">
            <a:avLst/>
          </a:prstGeom>
        </p:spPr>
      </p:pic>
      <p:sp>
        <p:nvSpPr>
          <p:cNvPr id="3" name="Oval 2"/>
          <p:cNvSpPr/>
          <p:nvPr/>
        </p:nvSpPr>
        <p:spPr>
          <a:xfrm>
            <a:off x="5304155" y="2279015"/>
            <a:ext cx="1611630" cy="1378585"/>
          </a:xfrm>
          <a:prstGeom prst="ellipse">
            <a:avLst/>
          </a:prstGeom>
          <a:noFill/>
          <a:ln w="28575" cmpd="sng">
            <a:solidFill>
              <a:srgbClr val="FFFF00"/>
            </a:solidFill>
            <a:prstDash val="solid"/>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b="1">
                <a:solidFill>
                  <a:schemeClr val="accent2"/>
                </a:solidFill>
                <a:sym typeface="+mn-ea"/>
              </a:rPr>
              <a:t>BUSINESS</a:t>
            </a:r>
            <a:endParaRPr lang="fr-FR" altLang="en-US" b="1">
              <a:solidFill>
                <a:schemeClr val="accent2"/>
              </a:solidFill>
              <a:sym typeface="+mn-ea"/>
            </a:endParaRPr>
          </a:p>
        </p:txBody>
      </p:sp>
      <p:cxnSp>
        <p:nvCxnSpPr>
          <p:cNvPr id="6" name="Straight Arrow Connector 5"/>
          <p:cNvCxnSpPr>
            <a:stCxn id="3" idx="6"/>
            <a:endCxn id="7" idx="1"/>
          </p:cNvCxnSpPr>
          <p:nvPr/>
        </p:nvCxnSpPr>
        <p:spPr>
          <a:xfrm flipV="1">
            <a:off x="6915785" y="2833370"/>
            <a:ext cx="745490" cy="135255"/>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7" name="Text Box 6"/>
          <p:cNvSpPr txBox="1"/>
          <p:nvPr/>
        </p:nvSpPr>
        <p:spPr>
          <a:xfrm>
            <a:off x="7661275" y="2372360"/>
            <a:ext cx="4109085" cy="922020"/>
          </a:xfrm>
          <a:prstGeom prst="rect">
            <a:avLst/>
          </a:prstGeom>
          <a:noFill/>
          <a:ln>
            <a:solidFill>
              <a:srgbClr val="FFFF00"/>
            </a:solidFill>
          </a:ln>
        </p:spPr>
        <p:txBody>
          <a:bodyPr wrap="square" rtlCol="0">
            <a:spAutoFit/>
          </a:bodyPr>
          <a:p>
            <a:pPr algn="just"/>
            <a:r>
              <a:rPr lang="fr-FR" altLang="en-US">
                <a:solidFill>
                  <a:schemeClr val="bg1"/>
                </a:solidFill>
              </a:rPr>
              <a:t>E</a:t>
            </a:r>
            <a:r>
              <a:rPr lang="en-US">
                <a:solidFill>
                  <a:schemeClr val="bg1"/>
                </a:solidFill>
              </a:rPr>
              <a:t>conomic activity</a:t>
            </a:r>
            <a:r>
              <a:rPr lang="fr-FR" altLang="en-US">
                <a:solidFill>
                  <a:schemeClr val="bg1"/>
                </a:solidFill>
              </a:rPr>
              <a:t>: </a:t>
            </a:r>
            <a:r>
              <a:rPr lang="en-US">
                <a:solidFill>
                  <a:schemeClr val="bg1"/>
                </a:solidFill>
              </a:rPr>
              <a:t>as it is conducted with the primary objective of earning money, i.e. for an economic motive.</a:t>
            </a:r>
            <a:endParaRPr lang="en-US">
              <a:solidFill>
                <a:schemeClr val="bg1"/>
              </a:solidFill>
            </a:endParaRPr>
          </a:p>
        </p:txBody>
      </p:sp>
      <p:cxnSp>
        <p:nvCxnSpPr>
          <p:cNvPr id="8" name="Straight Arrow Connector 7"/>
          <p:cNvCxnSpPr>
            <a:stCxn id="3" idx="5"/>
            <a:endCxn id="10" idx="1"/>
          </p:cNvCxnSpPr>
          <p:nvPr/>
        </p:nvCxnSpPr>
        <p:spPr>
          <a:xfrm>
            <a:off x="6679565" y="3455670"/>
            <a:ext cx="1029970" cy="55626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0" name="Text Box 9"/>
          <p:cNvSpPr txBox="1"/>
          <p:nvPr/>
        </p:nvSpPr>
        <p:spPr>
          <a:xfrm>
            <a:off x="7709535" y="3550920"/>
            <a:ext cx="4030345" cy="922020"/>
          </a:xfrm>
          <a:prstGeom prst="rect">
            <a:avLst/>
          </a:prstGeom>
          <a:noFill/>
          <a:ln>
            <a:solidFill>
              <a:srgbClr val="FFFF00"/>
            </a:solidFill>
          </a:ln>
        </p:spPr>
        <p:txBody>
          <a:bodyPr wrap="square" rtlCol="0">
            <a:spAutoFit/>
          </a:bodyPr>
          <a:p>
            <a:pPr algn="just"/>
            <a:r>
              <a:rPr lang="en-US">
                <a:solidFill>
                  <a:schemeClr val="bg1"/>
                </a:solidFill>
              </a:rPr>
              <a:t>Production of goods and services by business entities, with the aim of selling it further to the consumer, for profit</a:t>
            </a:r>
            <a:r>
              <a:rPr lang="fr-FR" altLang="en-US">
                <a:solidFill>
                  <a:schemeClr val="bg1"/>
                </a:solidFill>
              </a:rPr>
              <a:t>.</a:t>
            </a:r>
            <a:endParaRPr lang="fr-FR" altLang="en-US">
              <a:solidFill>
                <a:schemeClr val="bg1"/>
              </a:solidFill>
            </a:endParaRPr>
          </a:p>
        </p:txBody>
      </p:sp>
      <p:sp>
        <p:nvSpPr>
          <p:cNvPr id="11" name="Text Box 10"/>
          <p:cNvSpPr txBox="1"/>
          <p:nvPr/>
        </p:nvSpPr>
        <p:spPr>
          <a:xfrm>
            <a:off x="7209155" y="4947285"/>
            <a:ext cx="4693285" cy="922020"/>
          </a:xfrm>
          <a:prstGeom prst="rect">
            <a:avLst/>
          </a:prstGeom>
          <a:noFill/>
          <a:ln>
            <a:solidFill>
              <a:srgbClr val="FFFF00"/>
            </a:solidFill>
          </a:ln>
        </p:spPr>
        <p:txBody>
          <a:bodyPr wrap="square" rtlCol="0">
            <a:spAutoFit/>
          </a:bodyPr>
          <a:p>
            <a:pPr algn="just"/>
            <a:r>
              <a:rPr lang="en-US">
                <a:solidFill>
                  <a:schemeClr val="bg1"/>
                </a:solidFill>
              </a:rPr>
              <a:t>Continuity in dealings: business requires regularity in transactions</a:t>
            </a:r>
            <a:r>
              <a:rPr lang="fr-FR" altLang="en-US">
                <a:solidFill>
                  <a:schemeClr val="bg1"/>
                </a:solidFill>
              </a:rPr>
              <a:t>.</a:t>
            </a:r>
            <a:r>
              <a:rPr lang="en-US">
                <a:solidFill>
                  <a:schemeClr val="bg1"/>
                </a:solidFill>
              </a:rPr>
              <a:t> So the dealings must be carried out on a regular basis.</a:t>
            </a:r>
            <a:endParaRPr lang="en-US">
              <a:solidFill>
                <a:schemeClr val="bg1"/>
              </a:solidFill>
            </a:endParaRPr>
          </a:p>
        </p:txBody>
      </p:sp>
      <p:cxnSp>
        <p:nvCxnSpPr>
          <p:cNvPr id="12" name="Straight Arrow Connector 11"/>
          <p:cNvCxnSpPr/>
          <p:nvPr/>
        </p:nvCxnSpPr>
        <p:spPr>
          <a:xfrm>
            <a:off x="6219190" y="3659505"/>
            <a:ext cx="1489075" cy="1287145"/>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3" name="Text Box 12"/>
          <p:cNvSpPr txBox="1"/>
          <p:nvPr/>
        </p:nvSpPr>
        <p:spPr>
          <a:xfrm>
            <a:off x="3195320" y="417195"/>
            <a:ext cx="3851910" cy="922020"/>
          </a:xfrm>
          <a:prstGeom prst="rect">
            <a:avLst/>
          </a:prstGeom>
          <a:noFill/>
          <a:ln>
            <a:solidFill>
              <a:srgbClr val="FFFF00"/>
            </a:solidFill>
          </a:ln>
        </p:spPr>
        <p:txBody>
          <a:bodyPr wrap="square" rtlCol="0">
            <a:spAutoFit/>
          </a:bodyPr>
          <a:p>
            <a:pPr algn="just"/>
            <a:r>
              <a:rPr lang="en-US">
                <a:solidFill>
                  <a:schemeClr val="bg1"/>
                </a:solidFill>
              </a:rPr>
              <a:t>Profit earning: The basic purpose of business is to make the profit from its activities.</a:t>
            </a:r>
            <a:endParaRPr lang="en-US">
              <a:solidFill>
                <a:schemeClr val="bg1"/>
              </a:solidFill>
            </a:endParaRPr>
          </a:p>
        </p:txBody>
      </p:sp>
      <p:cxnSp>
        <p:nvCxnSpPr>
          <p:cNvPr id="14" name="Straight Arrow Connector 13"/>
          <p:cNvCxnSpPr>
            <a:stCxn id="3" idx="1"/>
            <a:endCxn id="13" idx="2"/>
          </p:cNvCxnSpPr>
          <p:nvPr/>
        </p:nvCxnSpPr>
        <p:spPr>
          <a:xfrm flipH="1" flipV="1">
            <a:off x="5121275" y="1339215"/>
            <a:ext cx="419100" cy="114173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5" name="Text Box 14"/>
          <p:cNvSpPr txBox="1"/>
          <p:nvPr/>
        </p:nvSpPr>
        <p:spPr>
          <a:xfrm>
            <a:off x="308610" y="1765935"/>
            <a:ext cx="4206875" cy="922020"/>
          </a:xfrm>
          <a:prstGeom prst="rect">
            <a:avLst/>
          </a:prstGeom>
          <a:noFill/>
          <a:ln>
            <a:solidFill>
              <a:srgbClr val="FFFF00"/>
            </a:solidFill>
          </a:ln>
        </p:spPr>
        <p:txBody>
          <a:bodyPr wrap="square" rtlCol="0">
            <a:spAutoFit/>
          </a:bodyPr>
          <a:p>
            <a:pPr algn="just"/>
            <a:r>
              <a:rPr lang="en-US">
                <a:solidFill>
                  <a:schemeClr val="bg1"/>
                </a:solidFill>
              </a:rPr>
              <a:t>Legal and Lawful: </a:t>
            </a:r>
            <a:r>
              <a:rPr lang="fr-FR" altLang="en-US">
                <a:solidFill>
                  <a:schemeClr val="bg1"/>
                </a:solidFill>
              </a:rPr>
              <a:t>business </a:t>
            </a:r>
            <a:r>
              <a:rPr lang="en-US">
                <a:solidFill>
                  <a:schemeClr val="bg1"/>
                </a:solidFill>
              </a:rPr>
              <a:t>should be legal in the eyes of the law, or else it will not be considered as business.</a:t>
            </a:r>
            <a:endParaRPr lang="en-US">
              <a:solidFill>
                <a:schemeClr val="bg1"/>
              </a:solidFill>
            </a:endParaRPr>
          </a:p>
        </p:txBody>
      </p:sp>
      <p:sp>
        <p:nvSpPr>
          <p:cNvPr id="16" name="Text Box 15"/>
          <p:cNvSpPr txBox="1"/>
          <p:nvPr/>
        </p:nvSpPr>
        <p:spPr>
          <a:xfrm>
            <a:off x="7360285" y="649605"/>
            <a:ext cx="4428490" cy="922020"/>
          </a:xfrm>
          <a:prstGeom prst="rect">
            <a:avLst/>
          </a:prstGeom>
          <a:noFill/>
          <a:ln>
            <a:solidFill>
              <a:srgbClr val="FFFF00"/>
            </a:solidFill>
          </a:ln>
        </p:spPr>
        <p:txBody>
          <a:bodyPr wrap="square" rtlCol="0">
            <a:spAutoFit/>
          </a:bodyPr>
          <a:p>
            <a:pPr algn="just"/>
            <a:r>
              <a:rPr lang="en-US">
                <a:solidFill>
                  <a:schemeClr val="bg1"/>
                </a:solidFill>
              </a:rPr>
              <a:t>Consumer satisfaction: The aim of business is to supply goods and services to consumers, so as to satisfy their wants,</a:t>
            </a:r>
            <a:endParaRPr lang="en-US">
              <a:solidFill>
                <a:schemeClr val="bg1"/>
              </a:solidFill>
            </a:endParaRPr>
          </a:p>
        </p:txBody>
      </p:sp>
      <p:sp>
        <p:nvSpPr>
          <p:cNvPr id="17" name="Text Box 16"/>
          <p:cNvSpPr txBox="1"/>
          <p:nvPr/>
        </p:nvSpPr>
        <p:spPr>
          <a:xfrm>
            <a:off x="324485" y="2999740"/>
            <a:ext cx="4642485" cy="1198880"/>
          </a:xfrm>
          <a:prstGeom prst="rect">
            <a:avLst/>
          </a:prstGeom>
          <a:noFill/>
          <a:ln>
            <a:solidFill>
              <a:srgbClr val="FFFF00"/>
            </a:solidFill>
          </a:ln>
        </p:spPr>
        <p:txBody>
          <a:bodyPr wrap="square" rtlCol="0">
            <a:spAutoFit/>
          </a:bodyPr>
          <a:p>
            <a:pPr algn="just"/>
            <a:r>
              <a:rPr lang="en-US">
                <a:solidFill>
                  <a:schemeClr val="bg1"/>
                </a:solidFill>
              </a:rPr>
              <a:t>Element of risk: business</a:t>
            </a:r>
            <a:r>
              <a:rPr lang="fr-FR" altLang="en-US">
                <a:solidFill>
                  <a:schemeClr val="bg1"/>
                </a:solidFill>
              </a:rPr>
              <a:t> is</a:t>
            </a:r>
            <a:r>
              <a:rPr lang="en-US">
                <a:solidFill>
                  <a:schemeClr val="bg1"/>
                </a:solidFill>
              </a:rPr>
              <a:t> concerned with exposure to loss</a:t>
            </a:r>
            <a:r>
              <a:rPr lang="fr-FR" altLang="en-US">
                <a:solidFill>
                  <a:schemeClr val="bg1"/>
                </a:solidFill>
              </a:rPr>
              <a:t> because of</a:t>
            </a:r>
            <a:r>
              <a:rPr lang="en-US">
                <a:solidFill>
                  <a:schemeClr val="bg1"/>
                </a:solidFill>
              </a:rPr>
              <a:t> factors </a:t>
            </a:r>
            <a:r>
              <a:rPr lang="fr-FR" altLang="en-US">
                <a:solidFill>
                  <a:schemeClr val="bg1"/>
                </a:solidFill>
              </a:rPr>
              <a:t>as</a:t>
            </a:r>
            <a:r>
              <a:rPr lang="en-US">
                <a:solidFill>
                  <a:schemeClr val="bg1"/>
                </a:solidFill>
              </a:rPr>
              <a:t>  a shift in demand, floods, fall in prices, strikes, lockout, money market fluctuation, etc.</a:t>
            </a:r>
            <a:endParaRPr lang="en-US">
              <a:solidFill>
                <a:schemeClr val="bg1"/>
              </a:solidFill>
            </a:endParaRPr>
          </a:p>
        </p:txBody>
      </p:sp>
      <p:cxnSp>
        <p:nvCxnSpPr>
          <p:cNvPr id="18" name="Straight Arrow Connector 17"/>
          <p:cNvCxnSpPr>
            <a:stCxn id="3" idx="7"/>
            <a:endCxn id="16" idx="2"/>
          </p:cNvCxnSpPr>
          <p:nvPr/>
        </p:nvCxnSpPr>
        <p:spPr>
          <a:xfrm flipV="1">
            <a:off x="6679565" y="1571625"/>
            <a:ext cx="2894965" cy="90932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3" idx="2"/>
            <a:endCxn id="15" idx="3"/>
          </p:cNvCxnSpPr>
          <p:nvPr/>
        </p:nvCxnSpPr>
        <p:spPr>
          <a:xfrm flipH="1" flipV="1">
            <a:off x="4515485" y="2226945"/>
            <a:ext cx="788670" cy="74168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20" name="Text Box 19"/>
          <p:cNvSpPr txBox="1"/>
          <p:nvPr/>
        </p:nvSpPr>
        <p:spPr>
          <a:xfrm>
            <a:off x="526415" y="4512945"/>
            <a:ext cx="5612765" cy="1476375"/>
          </a:xfrm>
          <a:prstGeom prst="rect">
            <a:avLst/>
          </a:prstGeom>
          <a:noFill/>
          <a:ln>
            <a:solidFill>
              <a:srgbClr val="FFFF00"/>
            </a:solidFill>
          </a:ln>
        </p:spPr>
        <p:txBody>
          <a:bodyPr wrap="square" rtlCol="0">
            <a:spAutoFit/>
          </a:bodyPr>
          <a:p>
            <a:pPr algn="just"/>
            <a:r>
              <a:rPr lang="en-US">
                <a:solidFill>
                  <a:schemeClr val="bg1"/>
                </a:solidFill>
              </a:rPr>
              <a:t>Uncertain return: In business, the return is never predictable and guaranteed, i.e. the amount of money which the business is going to reap is not certain. It may be possible that the business earns a huge profit or suffer heavy losses.</a:t>
            </a:r>
            <a:endParaRPr lang="en-US">
              <a:solidFill>
                <a:schemeClr val="bg1"/>
              </a:solidFill>
            </a:endParaRPr>
          </a:p>
        </p:txBody>
      </p:sp>
      <p:cxnSp>
        <p:nvCxnSpPr>
          <p:cNvPr id="21" name="Straight Arrow Connector 20"/>
          <p:cNvCxnSpPr/>
          <p:nvPr/>
        </p:nvCxnSpPr>
        <p:spPr>
          <a:xfrm flipH="1">
            <a:off x="5412740" y="3643630"/>
            <a:ext cx="496570" cy="86868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endCxn id="17" idx="3"/>
          </p:cNvCxnSpPr>
          <p:nvPr/>
        </p:nvCxnSpPr>
        <p:spPr>
          <a:xfrm flipH="1">
            <a:off x="4966970" y="3413760"/>
            <a:ext cx="463550" cy="18542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2" name="Text Box 1"/>
          <p:cNvSpPr txBox="1"/>
          <p:nvPr/>
        </p:nvSpPr>
        <p:spPr>
          <a:xfrm>
            <a:off x="0" y="0"/>
            <a:ext cx="3027680" cy="398780"/>
          </a:xfrm>
          <a:prstGeom prst="rect">
            <a:avLst/>
          </a:prstGeom>
          <a:noFill/>
        </p:spPr>
        <p:txBody>
          <a:bodyPr wrap="none" rtlCol="0">
            <a:spAutoFit/>
          </a:bodyPr>
          <a:p>
            <a:r>
              <a:rPr lang="fr-FR" altLang="en-US" sz="2000" b="1">
                <a:solidFill>
                  <a:schemeClr val="accent2"/>
                </a:solidFill>
              </a:rPr>
              <a:t>Characteristics of Business:</a:t>
            </a:r>
            <a:endParaRPr lang="fr-FR" altLang="en-US" sz="2000" b="1">
              <a:solidFill>
                <a:schemeClr val="accent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sp>
        <p:nvSpPr>
          <p:cNvPr id="2" name="Rounded Rectangle 1"/>
          <p:cNvSpPr/>
          <p:nvPr/>
        </p:nvSpPr>
        <p:spPr>
          <a:xfrm>
            <a:off x="5101590" y="851535"/>
            <a:ext cx="1938020" cy="1192530"/>
          </a:xfrm>
          <a:prstGeom prst="roundRect">
            <a:avLst/>
          </a:prstGeom>
          <a:noFill/>
          <a:ln>
            <a:solidFill>
              <a:srgbClr val="FFFF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sz="3200" b="1">
                <a:solidFill>
                  <a:schemeClr val="bg1"/>
                </a:solidFill>
              </a:rPr>
              <a:t>Business</a:t>
            </a:r>
            <a:endParaRPr lang="fr-FR" altLang="en-US" sz="3200" b="1">
              <a:solidFill>
                <a:schemeClr val="bg1"/>
              </a:solidFill>
            </a:endParaRPr>
          </a:p>
        </p:txBody>
      </p:sp>
      <p:sp>
        <p:nvSpPr>
          <p:cNvPr id="3" name="Oval 2"/>
          <p:cNvSpPr/>
          <p:nvPr/>
        </p:nvSpPr>
        <p:spPr>
          <a:xfrm>
            <a:off x="2138045" y="2231390"/>
            <a:ext cx="2030095" cy="1085215"/>
          </a:xfrm>
          <a:prstGeom prst="ellipse">
            <a:avLst/>
          </a:prstGeom>
          <a:noFill/>
          <a:ln>
            <a:solidFill>
              <a:srgbClr val="FFFF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sz="2400" b="1"/>
              <a:t>Industry</a:t>
            </a:r>
            <a:endParaRPr lang="fr-FR" altLang="en-US" sz="2400" b="1"/>
          </a:p>
        </p:txBody>
      </p:sp>
      <p:sp>
        <p:nvSpPr>
          <p:cNvPr id="4" name="Oval 3"/>
          <p:cNvSpPr/>
          <p:nvPr/>
        </p:nvSpPr>
        <p:spPr>
          <a:xfrm>
            <a:off x="7941945" y="2296160"/>
            <a:ext cx="2232025" cy="1085215"/>
          </a:xfrm>
          <a:prstGeom prst="ellipse">
            <a:avLst/>
          </a:prstGeom>
          <a:noFill/>
          <a:ln>
            <a:solidFill>
              <a:srgbClr val="FFFF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sz="2400" b="1"/>
              <a:t>Commerce</a:t>
            </a:r>
            <a:endParaRPr lang="fr-FR" altLang="en-US" sz="2400" b="1"/>
          </a:p>
        </p:txBody>
      </p:sp>
      <p:cxnSp>
        <p:nvCxnSpPr>
          <p:cNvPr id="5" name="Straight Arrow Connector 4"/>
          <p:cNvCxnSpPr>
            <a:stCxn id="2" idx="1"/>
            <a:endCxn id="3" idx="0"/>
          </p:cNvCxnSpPr>
          <p:nvPr/>
        </p:nvCxnSpPr>
        <p:spPr>
          <a:xfrm flipH="1">
            <a:off x="3153410" y="1447800"/>
            <a:ext cx="1948180" cy="78359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2" idx="3"/>
            <a:endCxn id="4" idx="0"/>
          </p:cNvCxnSpPr>
          <p:nvPr/>
        </p:nvCxnSpPr>
        <p:spPr>
          <a:xfrm>
            <a:off x="7039610" y="1447800"/>
            <a:ext cx="2018665" cy="84836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8" name="Text Box 7"/>
          <p:cNvSpPr txBox="1"/>
          <p:nvPr/>
        </p:nvSpPr>
        <p:spPr>
          <a:xfrm>
            <a:off x="1487170" y="3503295"/>
            <a:ext cx="3437890" cy="706755"/>
          </a:xfrm>
          <a:prstGeom prst="rect">
            <a:avLst/>
          </a:prstGeom>
          <a:noFill/>
        </p:spPr>
        <p:txBody>
          <a:bodyPr wrap="none" rtlCol="0">
            <a:spAutoFit/>
          </a:bodyPr>
          <a:p>
            <a:pPr algn="ctr"/>
            <a:r>
              <a:rPr lang="fr-FR" altLang="en-US" sz="2000" b="1">
                <a:solidFill>
                  <a:schemeClr val="bg1"/>
                </a:solidFill>
              </a:rPr>
              <a:t> the production stage</a:t>
            </a:r>
            <a:endParaRPr lang="fr-FR" altLang="en-US" sz="2000" b="1">
              <a:solidFill>
                <a:schemeClr val="bg1"/>
              </a:solidFill>
            </a:endParaRPr>
          </a:p>
          <a:p>
            <a:r>
              <a:rPr lang="fr-FR" altLang="en-US" sz="2000" b="1">
                <a:solidFill>
                  <a:schemeClr val="bg1"/>
                </a:solidFill>
              </a:rPr>
              <a:t>(producing goods and services)</a:t>
            </a:r>
            <a:endParaRPr lang="fr-FR" altLang="en-US" sz="2000" b="1">
              <a:solidFill>
                <a:schemeClr val="bg1"/>
              </a:solidFill>
            </a:endParaRPr>
          </a:p>
        </p:txBody>
      </p:sp>
      <p:sp>
        <p:nvSpPr>
          <p:cNvPr id="10" name="Text Box 9"/>
          <p:cNvSpPr txBox="1"/>
          <p:nvPr/>
        </p:nvSpPr>
        <p:spPr>
          <a:xfrm>
            <a:off x="7493000" y="3521075"/>
            <a:ext cx="4277360" cy="706755"/>
          </a:xfrm>
          <a:prstGeom prst="rect">
            <a:avLst/>
          </a:prstGeom>
          <a:noFill/>
        </p:spPr>
        <p:txBody>
          <a:bodyPr wrap="none" rtlCol="0">
            <a:spAutoFit/>
          </a:bodyPr>
          <a:p>
            <a:pPr algn="ctr"/>
            <a:r>
              <a:rPr lang="fr-FR" altLang="en-US" sz="2000" b="1">
                <a:solidFill>
                  <a:schemeClr val="bg1"/>
                </a:solidFill>
              </a:rPr>
              <a:t>the Commercial transaction stage</a:t>
            </a:r>
            <a:endParaRPr lang="fr-FR" altLang="en-US" sz="2000" b="1">
              <a:solidFill>
                <a:schemeClr val="bg1"/>
              </a:solidFill>
            </a:endParaRPr>
          </a:p>
          <a:p>
            <a:pPr algn="ctr"/>
            <a:r>
              <a:rPr lang="fr-FR" altLang="en-US" sz="2000" b="1">
                <a:solidFill>
                  <a:schemeClr val="bg1"/>
                </a:solidFill>
              </a:rPr>
              <a:t>(buying and selling goods and services)</a:t>
            </a:r>
            <a:endParaRPr lang="fr-FR" altLang="en-US" sz="2000" b="1">
              <a:solidFill>
                <a:schemeClr val="bg1"/>
              </a:solidFill>
            </a:endParaRPr>
          </a:p>
        </p:txBody>
      </p:sp>
      <p:sp>
        <p:nvSpPr>
          <p:cNvPr id="11" name="Text Box 10"/>
          <p:cNvSpPr txBox="1"/>
          <p:nvPr/>
        </p:nvSpPr>
        <p:spPr>
          <a:xfrm>
            <a:off x="465455" y="325755"/>
            <a:ext cx="2874645" cy="398780"/>
          </a:xfrm>
          <a:prstGeom prst="rect">
            <a:avLst/>
          </a:prstGeom>
          <a:noFill/>
        </p:spPr>
        <p:txBody>
          <a:bodyPr wrap="none" rtlCol="0">
            <a:spAutoFit/>
          </a:bodyPr>
          <a:p>
            <a:r>
              <a:rPr lang="fr-FR" altLang="en-US" sz="2000" b="1">
                <a:solidFill>
                  <a:schemeClr val="accent2"/>
                </a:solidFill>
              </a:rPr>
              <a:t>Classification of Business:</a:t>
            </a:r>
            <a:endParaRPr lang="fr-FR" altLang="en-US" sz="2000" b="1">
              <a:solidFill>
                <a:schemeClr val="accent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sp>
        <p:nvSpPr>
          <p:cNvPr id="2" name="Text Box 1"/>
          <p:cNvSpPr txBox="1"/>
          <p:nvPr/>
        </p:nvSpPr>
        <p:spPr>
          <a:xfrm>
            <a:off x="1814830" y="478790"/>
            <a:ext cx="8559800" cy="2091690"/>
          </a:xfrm>
          <a:prstGeom prst="rect">
            <a:avLst/>
          </a:prstGeom>
          <a:noFill/>
        </p:spPr>
        <p:txBody>
          <a:bodyPr wrap="square" rtlCol="0">
            <a:spAutoFit/>
          </a:bodyPr>
          <a:p>
            <a:pPr algn="ctr"/>
            <a:r>
              <a:rPr lang="ar-DZ" altLang="en-US" sz="2000" b="1">
                <a:solidFill>
                  <a:schemeClr val="accent4"/>
                </a:solidFill>
                <a:latin typeface="Times New Roman" panose="02020603050405020304" charset="0"/>
                <a:cs typeface="Times New Roman" panose="02020603050405020304" charset="0"/>
              </a:rPr>
              <a:t>What are the Parts of Speech?</a:t>
            </a:r>
            <a:endParaRPr lang="ar-DZ" altLang="en-US" sz="2000" b="1">
              <a:solidFill>
                <a:schemeClr val="accent4"/>
              </a:solidFill>
              <a:latin typeface="Times New Roman" panose="02020603050405020304" charset="0"/>
              <a:cs typeface="Times New Roman" panose="02020603050405020304" charset="0"/>
            </a:endParaRPr>
          </a:p>
          <a:p>
            <a:endParaRPr lang="ar-DZ" altLang="en-US" sz="2000" b="1">
              <a:solidFill>
                <a:schemeClr val="accent4"/>
              </a:solidFill>
              <a:latin typeface="Times New Roman" panose="02020603050405020304" charset="0"/>
              <a:cs typeface="Times New Roman" panose="02020603050405020304" charset="0"/>
            </a:endParaRPr>
          </a:p>
          <a:p>
            <a:pPr algn="just">
              <a:lnSpc>
                <a:spcPct val="150000"/>
              </a:lnSpc>
            </a:pPr>
            <a:r>
              <a:rPr lang="ar-DZ" altLang="en-US" sz="2000">
                <a:solidFill>
                  <a:schemeClr val="bg1"/>
                </a:solidFill>
                <a:latin typeface="Times New Roman" panose="02020603050405020304" charset="0"/>
                <a:cs typeface="Times New Roman" panose="02020603050405020304" charset="0"/>
              </a:rPr>
              <a:t>Parts of speech are the classification of words categorized by their roles and functions within the structure of the language. They play different roles in the structure of a language.  In English, there are </a:t>
            </a:r>
            <a:r>
              <a:rPr lang="fr-FR" altLang="ar-DZ" sz="2000">
                <a:solidFill>
                  <a:schemeClr val="bg1"/>
                </a:solidFill>
                <a:latin typeface="Times New Roman" panose="02020603050405020304" charset="0"/>
                <a:cs typeface="Times New Roman" panose="02020603050405020304" charset="0"/>
              </a:rPr>
              <a:t>nine </a:t>
            </a:r>
            <a:r>
              <a:rPr lang="ar-DZ" altLang="en-US" sz="2000">
                <a:solidFill>
                  <a:schemeClr val="bg1"/>
                </a:solidFill>
                <a:latin typeface="Times New Roman" panose="02020603050405020304" charset="0"/>
                <a:cs typeface="Times New Roman" panose="02020603050405020304" charset="0"/>
              </a:rPr>
              <a:t>parts of speech</a:t>
            </a:r>
            <a:endParaRPr lang="ar-DZ" altLang="en-US"/>
          </a:p>
        </p:txBody>
      </p:sp>
      <p:pic>
        <p:nvPicPr>
          <p:cNvPr id="3" name="Picture 2" descr="1634738722440"/>
          <p:cNvPicPr>
            <a:picLocks noChangeAspect="1"/>
          </p:cNvPicPr>
          <p:nvPr/>
        </p:nvPicPr>
        <p:blipFill>
          <a:blip r:embed="rId2"/>
          <a:stretch>
            <a:fillRect/>
          </a:stretch>
        </p:blipFill>
        <p:spPr>
          <a:xfrm>
            <a:off x="2393950" y="2700020"/>
            <a:ext cx="7000875" cy="331914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pic>
        <p:nvPicPr>
          <p:cNvPr id="3" name="Picture 2" descr="1634683370632 (1)"/>
          <p:cNvPicPr>
            <a:picLocks noChangeAspect="1"/>
          </p:cNvPicPr>
          <p:nvPr/>
        </p:nvPicPr>
        <p:blipFill>
          <a:blip r:embed="rId2"/>
          <a:stretch>
            <a:fillRect/>
          </a:stretch>
        </p:blipFill>
        <p:spPr>
          <a:xfrm>
            <a:off x="616585" y="306705"/>
            <a:ext cx="4801235" cy="6038850"/>
          </a:xfrm>
          <a:prstGeom prst="rect">
            <a:avLst/>
          </a:prstGeom>
        </p:spPr>
      </p:pic>
      <p:cxnSp>
        <p:nvCxnSpPr>
          <p:cNvPr id="2" name="Straight Arrow Connector 1"/>
          <p:cNvCxnSpPr/>
          <p:nvPr/>
        </p:nvCxnSpPr>
        <p:spPr>
          <a:xfrm flipV="1">
            <a:off x="5163820" y="1765300"/>
            <a:ext cx="1613535" cy="15875"/>
          </a:xfrm>
          <a:prstGeom prst="straightConnector1">
            <a:avLst/>
          </a:prstGeom>
          <a:ln w="73025" cmpd="sng">
            <a:solidFill>
              <a:schemeClr val="bg1"/>
            </a:solidFill>
            <a:tailEnd type="arrow" w="med" len="med"/>
          </a:ln>
        </p:spPr>
        <p:style>
          <a:lnRef idx="1">
            <a:schemeClr val="accent4"/>
          </a:lnRef>
          <a:fillRef idx="0">
            <a:schemeClr val="accent4"/>
          </a:fillRef>
          <a:effectRef idx="0">
            <a:schemeClr val="accent4"/>
          </a:effectRef>
          <a:fontRef idx="minor">
            <a:schemeClr val="tx1"/>
          </a:fontRef>
        </p:style>
      </p:cxnSp>
      <p:cxnSp>
        <p:nvCxnSpPr>
          <p:cNvPr id="6" name="Straight Arrow Connector 5"/>
          <p:cNvCxnSpPr/>
          <p:nvPr/>
        </p:nvCxnSpPr>
        <p:spPr>
          <a:xfrm flipV="1">
            <a:off x="5151120" y="1225550"/>
            <a:ext cx="1613535" cy="15875"/>
          </a:xfrm>
          <a:prstGeom prst="straightConnector1">
            <a:avLst/>
          </a:prstGeom>
          <a:ln w="73025" cmpd="sng">
            <a:solidFill>
              <a:schemeClr val="bg1"/>
            </a:solidFill>
            <a:tailEnd type="arrow" w="med" len="med"/>
          </a:ln>
        </p:spPr>
        <p:style>
          <a:lnRef idx="1">
            <a:schemeClr val="accent4"/>
          </a:lnRef>
          <a:fillRef idx="0">
            <a:schemeClr val="accent4"/>
          </a:fillRef>
          <a:effectRef idx="0">
            <a:schemeClr val="accent4"/>
          </a:effectRef>
          <a:fontRef idx="minor">
            <a:schemeClr val="tx1"/>
          </a:fontRef>
        </p:style>
      </p:cxnSp>
      <p:cxnSp>
        <p:nvCxnSpPr>
          <p:cNvPr id="7" name="Straight Arrow Connector 6"/>
          <p:cNvCxnSpPr/>
          <p:nvPr/>
        </p:nvCxnSpPr>
        <p:spPr>
          <a:xfrm flipV="1">
            <a:off x="5197475" y="2311400"/>
            <a:ext cx="1613535" cy="15875"/>
          </a:xfrm>
          <a:prstGeom prst="straightConnector1">
            <a:avLst/>
          </a:prstGeom>
          <a:ln w="73025" cmpd="sng">
            <a:solidFill>
              <a:schemeClr val="bg1"/>
            </a:solidFill>
            <a:tailEnd type="arrow" w="med" len="med"/>
          </a:ln>
        </p:spPr>
        <p:style>
          <a:lnRef idx="1">
            <a:schemeClr val="accent4"/>
          </a:lnRef>
          <a:fillRef idx="0">
            <a:schemeClr val="accent4"/>
          </a:fillRef>
          <a:effectRef idx="0">
            <a:schemeClr val="accent4"/>
          </a:effectRef>
          <a:fontRef idx="minor">
            <a:schemeClr val="tx1"/>
          </a:fontRef>
        </p:style>
      </p:cxnSp>
      <p:cxnSp>
        <p:nvCxnSpPr>
          <p:cNvPr id="8" name="Straight Arrow Connector 7"/>
          <p:cNvCxnSpPr/>
          <p:nvPr/>
        </p:nvCxnSpPr>
        <p:spPr>
          <a:xfrm flipV="1">
            <a:off x="5200650" y="2934335"/>
            <a:ext cx="1613535" cy="15875"/>
          </a:xfrm>
          <a:prstGeom prst="straightConnector1">
            <a:avLst/>
          </a:prstGeom>
          <a:ln w="73025" cmpd="sng">
            <a:solidFill>
              <a:schemeClr val="bg1"/>
            </a:solidFill>
            <a:tailEnd type="arrow" w="med" len="med"/>
          </a:ln>
        </p:spPr>
        <p:style>
          <a:lnRef idx="1">
            <a:schemeClr val="accent4"/>
          </a:lnRef>
          <a:fillRef idx="0">
            <a:schemeClr val="accent4"/>
          </a:fillRef>
          <a:effectRef idx="0">
            <a:schemeClr val="accent4"/>
          </a:effectRef>
          <a:fontRef idx="minor">
            <a:schemeClr val="tx1"/>
          </a:fontRef>
        </p:style>
      </p:cxnSp>
      <p:cxnSp>
        <p:nvCxnSpPr>
          <p:cNvPr id="10" name="Straight Arrow Connector 9"/>
          <p:cNvCxnSpPr>
            <a:endCxn id="21" idx="1"/>
          </p:cNvCxnSpPr>
          <p:nvPr/>
        </p:nvCxnSpPr>
        <p:spPr>
          <a:xfrm flipV="1">
            <a:off x="5156835" y="4173855"/>
            <a:ext cx="1164590" cy="4445"/>
          </a:xfrm>
          <a:prstGeom prst="straightConnector1">
            <a:avLst/>
          </a:prstGeom>
          <a:ln w="73025" cmpd="sng">
            <a:solidFill>
              <a:schemeClr val="bg1"/>
            </a:solidFill>
            <a:tailEnd type="arrow" w="med" len="med"/>
          </a:ln>
        </p:spPr>
        <p:style>
          <a:lnRef idx="1">
            <a:schemeClr val="accent4"/>
          </a:lnRef>
          <a:fillRef idx="0">
            <a:schemeClr val="accent4"/>
          </a:fillRef>
          <a:effectRef idx="0">
            <a:schemeClr val="accent4"/>
          </a:effectRef>
          <a:fontRef idx="minor">
            <a:schemeClr val="tx1"/>
          </a:fontRef>
        </p:style>
      </p:cxnSp>
      <p:cxnSp>
        <p:nvCxnSpPr>
          <p:cNvPr id="11" name="Straight Arrow Connector 10"/>
          <p:cNvCxnSpPr/>
          <p:nvPr/>
        </p:nvCxnSpPr>
        <p:spPr>
          <a:xfrm flipV="1">
            <a:off x="5299710" y="3560445"/>
            <a:ext cx="1613535" cy="15875"/>
          </a:xfrm>
          <a:prstGeom prst="straightConnector1">
            <a:avLst/>
          </a:prstGeom>
          <a:ln w="73025" cmpd="sng">
            <a:solidFill>
              <a:schemeClr val="bg1"/>
            </a:solidFill>
            <a:tailEnd type="arrow" w="med" len="med"/>
          </a:ln>
        </p:spPr>
        <p:style>
          <a:lnRef idx="1">
            <a:schemeClr val="accent4"/>
          </a:lnRef>
          <a:fillRef idx="0">
            <a:schemeClr val="accent4"/>
          </a:fillRef>
          <a:effectRef idx="0">
            <a:schemeClr val="accent4"/>
          </a:effectRef>
          <a:fontRef idx="minor">
            <a:schemeClr val="tx1"/>
          </a:fontRef>
        </p:style>
      </p:cxnSp>
      <p:cxnSp>
        <p:nvCxnSpPr>
          <p:cNvPr id="12" name="Straight Arrow Connector 11"/>
          <p:cNvCxnSpPr/>
          <p:nvPr/>
        </p:nvCxnSpPr>
        <p:spPr>
          <a:xfrm flipV="1">
            <a:off x="5187950" y="4845685"/>
            <a:ext cx="1613535" cy="15875"/>
          </a:xfrm>
          <a:prstGeom prst="straightConnector1">
            <a:avLst/>
          </a:prstGeom>
          <a:ln w="73025" cmpd="sng">
            <a:solidFill>
              <a:schemeClr val="bg1"/>
            </a:solidFill>
            <a:tailEnd type="arrow" w="med" len="med"/>
          </a:ln>
        </p:spPr>
        <p:style>
          <a:lnRef idx="1">
            <a:schemeClr val="accent4"/>
          </a:lnRef>
          <a:fillRef idx="0">
            <a:schemeClr val="accent4"/>
          </a:fillRef>
          <a:effectRef idx="0">
            <a:schemeClr val="accent4"/>
          </a:effectRef>
          <a:fontRef idx="minor">
            <a:schemeClr val="tx1"/>
          </a:fontRef>
        </p:style>
      </p:cxnSp>
      <p:cxnSp>
        <p:nvCxnSpPr>
          <p:cNvPr id="13" name="Straight Arrow Connector 12"/>
          <p:cNvCxnSpPr/>
          <p:nvPr/>
        </p:nvCxnSpPr>
        <p:spPr>
          <a:xfrm flipV="1">
            <a:off x="5141595" y="5387975"/>
            <a:ext cx="1613535" cy="15875"/>
          </a:xfrm>
          <a:prstGeom prst="straightConnector1">
            <a:avLst/>
          </a:prstGeom>
          <a:ln w="73025" cmpd="sng">
            <a:solidFill>
              <a:schemeClr val="bg1"/>
            </a:solidFill>
            <a:tailEnd type="arrow" w="med" len="med"/>
          </a:ln>
        </p:spPr>
        <p:style>
          <a:lnRef idx="1">
            <a:schemeClr val="accent4"/>
          </a:lnRef>
          <a:fillRef idx="0">
            <a:schemeClr val="accent4"/>
          </a:fillRef>
          <a:effectRef idx="0">
            <a:schemeClr val="accent4"/>
          </a:effectRef>
          <a:fontRef idx="minor">
            <a:schemeClr val="tx1"/>
          </a:fontRef>
        </p:style>
      </p:cxnSp>
      <p:cxnSp>
        <p:nvCxnSpPr>
          <p:cNvPr id="14" name="Straight Arrow Connector 13"/>
          <p:cNvCxnSpPr/>
          <p:nvPr/>
        </p:nvCxnSpPr>
        <p:spPr>
          <a:xfrm flipV="1">
            <a:off x="5187950" y="5977255"/>
            <a:ext cx="1613535" cy="15875"/>
          </a:xfrm>
          <a:prstGeom prst="straightConnector1">
            <a:avLst/>
          </a:prstGeom>
          <a:ln w="73025" cmpd="sng">
            <a:solidFill>
              <a:schemeClr val="bg1"/>
            </a:solidFill>
            <a:tailEnd type="arrow" w="med" len="med"/>
          </a:ln>
        </p:spPr>
        <p:style>
          <a:lnRef idx="1">
            <a:schemeClr val="accent4"/>
          </a:lnRef>
          <a:fillRef idx="0">
            <a:schemeClr val="accent4"/>
          </a:fillRef>
          <a:effectRef idx="0">
            <a:schemeClr val="accent4"/>
          </a:effectRef>
          <a:fontRef idx="minor">
            <a:schemeClr val="tx1"/>
          </a:fontRef>
        </p:style>
      </p:cxnSp>
      <p:sp>
        <p:nvSpPr>
          <p:cNvPr id="15" name="Text Box 14"/>
          <p:cNvSpPr txBox="1"/>
          <p:nvPr/>
        </p:nvSpPr>
        <p:spPr>
          <a:xfrm>
            <a:off x="6792595" y="1595755"/>
            <a:ext cx="4938395" cy="368300"/>
          </a:xfrm>
          <a:prstGeom prst="rect">
            <a:avLst/>
          </a:prstGeom>
          <a:noFill/>
        </p:spPr>
        <p:txBody>
          <a:bodyPr wrap="none" rtlCol="0">
            <a:spAutoFit/>
          </a:bodyPr>
          <a:p>
            <a:r>
              <a:rPr lang="fr-FR" altLang="en-US" b="1">
                <a:solidFill>
                  <a:srgbClr val="FFFF00"/>
                </a:solidFill>
              </a:rPr>
              <a:t>I , you, they, we , she , he , who , them , which , ....</a:t>
            </a:r>
            <a:endParaRPr lang="fr-FR" altLang="en-US" b="1">
              <a:solidFill>
                <a:srgbClr val="FFFF00"/>
              </a:solidFill>
            </a:endParaRPr>
          </a:p>
        </p:txBody>
      </p:sp>
      <p:sp>
        <p:nvSpPr>
          <p:cNvPr id="16" name="Text Box 15"/>
          <p:cNvSpPr txBox="1"/>
          <p:nvPr/>
        </p:nvSpPr>
        <p:spPr>
          <a:xfrm>
            <a:off x="6811010" y="2141220"/>
            <a:ext cx="4274185" cy="368300"/>
          </a:xfrm>
          <a:prstGeom prst="rect">
            <a:avLst/>
          </a:prstGeom>
          <a:noFill/>
        </p:spPr>
        <p:txBody>
          <a:bodyPr wrap="none" rtlCol="0">
            <a:spAutoFit/>
          </a:bodyPr>
          <a:p>
            <a:r>
              <a:rPr lang="fr-FR" altLang="en-US" b="1">
                <a:solidFill>
                  <a:srgbClr val="FFFF00"/>
                </a:solidFill>
              </a:rPr>
              <a:t>sing , buy , sell, drink, eat ,  be , demand.....</a:t>
            </a:r>
            <a:endParaRPr lang="fr-FR" altLang="en-US" b="1">
              <a:solidFill>
                <a:srgbClr val="FFFF00"/>
              </a:solidFill>
            </a:endParaRPr>
          </a:p>
        </p:txBody>
      </p:sp>
      <p:sp>
        <p:nvSpPr>
          <p:cNvPr id="17" name="Text Box 16"/>
          <p:cNvSpPr txBox="1"/>
          <p:nvPr/>
        </p:nvSpPr>
        <p:spPr>
          <a:xfrm>
            <a:off x="6823710" y="2774315"/>
            <a:ext cx="5236845" cy="368300"/>
          </a:xfrm>
          <a:prstGeom prst="rect">
            <a:avLst/>
          </a:prstGeom>
          <a:noFill/>
        </p:spPr>
        <p:txBody>
          <a:bodyPr wrap="none" rtlCol="0">
            <a:spAutoFit/>
          </a:bodyPr>
          <a:p>
            <a:r>
              <a:rPr lang="fr-FR" altLang="en-US" b="1">
                <a:solidFill>
                  <a:srgbClr val="FFFF00"/>
                </a:solidFill>
              </a:rPr>
              <a:t>Lazy , expensive, cheap ,  bright , large , cold , hot</a:t>
            </a:r>
            <a:r>
              <a:rPr lang="fr-FR" altLang="en-US" b="1">
                <a:solidFill>
                  <a:srgbClr val="FFFF00"/>
                </a:solidFill>
              </a:rPr>
              <a:t> , ....</a:t>
            </a:r>
            <a:endParaRPr lang="fr-FR" altLang="en-US" b="1">
              <a:solidFill>
                <a:srgbClr val="FFFF00"/>
              </a:solidFill>
            </a:endParaRPr>
          </a:p>
        </p:txBody>
      </p:sp>
      <p:sp>
        <p:nvSpPr>
          <p:cNvPr id="18" name="Text Box 17"/>
          <p:cNvSpPr txBox="1"/>
          <p:nvPr/>
        </p:nvSpPr>
        <p:spPr>
          <a:xfrm>
            <a:off x="6671310" y="1071245"/>
            <a:ext cx="4466590" cy="368300"/>
          </a:xfrm>
          <a:prstGeom prst="rect">
            <a:avLst/>
          </a:prstGeom>
          <a:noFill/>
        </p:spPr>
        <p:txBody>
          <a:bodyPr wrap="none" rtlCol="0">
            <a:spAutoFit/>
          </a:bodyPr>
          <a:p>
            <a:r>
              <a:rPr lang="fr-FR" altLang="en-US" b="1">
                <a:solidFill>
                  <a:srgbClr val="FFFF00"/>
                </a:solidFill>
              </a:rPr>
              <a:t>Freedom, Mohamed, Algeria, ship, bread , ....</a:t>
            </a:r>
            <a:endParaRPr lang="fr-FR" altLang="en-US" b="1">
              <a:solidFill>
                <a:srgbClr val="FFFF00"/>
              </a:solidFill>
            </a:endParaRPr>
          </a:p>
        </p:txBody>
      </p:sp>
      <p:sp>
        <p:nvSpPr>
          <p:cNvPr id="19" name="Text Box 18"/>
          <p:cNvSpPr txBox="1"/>
          <p:nvPr/>
        </p:nvSpPr>
        <p:spPr>
          <a:xfrm>
            <a:off x="6955155" y="3397250"/>
            <a:ext cx="1172210" cy="368300"/>
          </a:xfrm>
          <a:prstGeom prst="rect">
            <a:avLst/>
          </a:prstGeom>
          <a:noFill/>
        </p:spPr>
        <p:txBody>
          <a:bodyPr wrap="none" rtlCol="0">
            <a:spAutoFit/>
          </a:bodyPr>
          <a:p>
            <a:r>
              <a:rPr lang="fr-FR" altLang="en-US" b="1">
                <a:solidFill>
                  <a:srgbClr val="FFFF00"/>
                </a:solidFill>
              </a:rPr>
              <a:t>a , an , the</a:t>
            </a:r>
            <a:endParaRPr lang="fr-FR" altLang="en-US" b="1">
              <a:solidFill>
                <a:srgbClr val="FFFF00"/>
              </a:solidFill>
            </a:endParaRPr>
          </a:p>
        </p:txBody>
      </p:sp>
      <p:sp>
        <p:nvSpPr>
          <p:cNvPr id="21" name="Text Box 20"/>
          <p:cNvSpPr txBox="1"/>
          <p:nvPr/>
        </p:nvSpPr>
        <p:spPr>
          <a:xfrm>
            <a:off x="6321425" y="3989705"/>
            <a:ext cx="5602605" cy="368300"/>
          </a:xfrm>
          <a:prstGeom prst="rect">
            <a:avLst/>
          </a:prstGeom>
          <a:noFill/>
        </p:spPr>
        <p:txBody>
          <a:bodyPr wrap="none" rtlCol="0">
            <a:spAutoFit/>
          </a:bodyPr>
          <a:p>
            <a:r>
              <a:rPr lang="fr-FR" altLang="en-US" b="1">
                <a:solidFill>
                  <a:srgbClr val="FFFF00"/>
                </a:solidFill>
              </a:rPr>
              <a:t>sometimes , often , very , Carefully , terribly, easily, late...</a:t>
            </a:r>
            <a:endParaRPr lang="fr-FR" altLang="en-US" b="1">
              <a:solidFill>
                <a:srgbClr val="FFFF00"/>
              </a:solidFill>
            </a:endParaRPr>
          </a:p>
        </p:txBody>
      </p:sp>
      <p:sp>
        <p:nvSpPr>
          <p:cNvPr id="22" name="Text Box 21"/>
          <p:cNvSpPr txBox="1"/>
          <p:nvPr/>
        </p:nvSpPr>
        <p:spPr>
          <a:xfrm>
            <a:off x="6833870" y="4656455"/>
            <a:ext cx="2863215" cy="368300"/>
          </a:xfrm>
          <a:prstGeom prst="rect">
            <a:avLst/>
          </a:prstGeom>
          <a:noFill/>
        </p:spPr>
        <p:txBody>
          <a:bodyPr wrap="none" rtlCol="0">
            <a:spAutoFit/>
          </a:bodyPr>
          <a:p>
            <a:r>
              <a:rPr lang="fr-FR" altLang="en-US" b="1">
                <a:solidFill>
                  <a:srgbClr val="FFFF00"/>
                </a:solidFill>
              </a:rPr>
              <a:t>by, for, into, in,  at, out of.....</a:t>
            </a:r>
            <a:endParaRPr lang="fr-FR" altLang="en-US" b="1">
              <a:solidFill>
                <a:srgbClr val="FFFF00"/>
              </a:solidFill>
            </a:endParaRPr>
          </a:p>
        </p:txBody>
      </p:sp>
      <p:sp>
        <p:nvSpPr>
          <p:cNvPr id="23" name="Text Box 22"/>
          <p:cNvSpPr txBox="1"/>
          <p:nvPr/>
        </p:nvSpPr>
        <p:spPr>
          <a:xfrm>
            <a:off x="6833870" y="5215255"/>
            <a:ext cx="5114925" cy="368300"/>
          </a:xfrm>
          <a:prstGeom prst="rect">
            <a:avLst/>
          </a:prstGeom>
          <a:noFill/>
        </p:spPr>
        <p:txBody>
          <a:bodyPr wrap="none" rtlCol="0">
            <a:spAutoFit/>
          </a:bodyPr>
          <a:p>
            <a:r>
              <a:rPr lang="fr-FR" altLang="en-US" b="1">
                <a:solidFill>
                  <a:srgbClr val="FFFF00"/>
                </a:solidFill>
              </a:rPr>
              <a:t>and, but, because, with, so, thus, yet, however, or....</a:t>
            </a:r>
            <a:endParaRPr lang="fr-FR" altLang="en-US" b="1">
              <a:solidFill>
                <a:srgbClr val="FFFF00"/>
              </a:solidFill>
            </a:endParaRPr>
          </a:p>
        </p:txBody>
      </p:sp>
      <p:sp>
        <p:nvSpPr>
          <p:cNvPr id="24" name="Text Box 23"/>
          <p:cNvSpPr txBox="1"/>
          <p:nvPr/>
        </p:nvSpPr>
        <p:spPr>
          <a:xfrm>
            <a:off x="6849110" y="5804535"/>
            <a:ext cx="2883535" cy="368300"/>
          </a:xfrm>
          <a:prstGeom prst="rect">
            <a:avLst/>
          </a:prstGeom>
          <a:noFill/>
        </p:spPr>
        <p:txBody>
          <a:bodyPr wrap="none" rtlCol="0">
            <a:spAutoFit/>
          </a:bodyPr>
          <a:p>
            <a:r>
              <a:rPr lang="fr-FR" altLang="en-US" b="1">
                <a:solidFill>
                  <a:srgbClr val="FFFF00"/>
                </a:solidFill>
              </a:rPr>
              <a:t>ouch! / eek / alas / wow /... </a:t>
            </a:r>
            <a:endParaRPr lang="fr-FR" altLang="en-US" b="1">
              <a:solidFill>
                <a:srgbClr val="FFF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sp>
        <p:nvSpPr>
          <p:cNvPr id="2" name="Text Box 1"/>
          <p:cNvSpPr txBox="1"/>
          <p:nvPr/>
        </p:nvSpPr>
        <p:spPr>
          <a:xfrm>
            <a:off x="970915" y="401955"/>
            <a:ext cx="10020300" cy="5631180"/>
          </a:xfrm>
          <a:prstGeom prst="rect">
            <a:avLst/>
          </a:prstGeom>
          <a:noFill/>
        </p:spPr>
        <p:txBody>
          <a:bodyPr wrap="square" rtlCol="0">
            <a:spAutoFit/>
          </a:bodyPr>
          <a:p>
            <a:pPr algn="l"/>
            <a:r>
              <a:rPr lang="en-US" sz="2400" b="1">
                <a:solidFill>
                  <a:schemeClr val="accent2"/>
                </a:solidFill>
              </a:rPr>
              <a:t>Reading task </a:t>
            </a:r>
            <a:r>
              <a:rPr lang="fr-FR" altLang="en-US" sz="2400" b="1">
                <a:solidFill>
                  <a:schemeClr val="accent2"/>
                </a:solidFill>
              </a:rPr>
              <a:t>:</a:t>
            </a:r>
            <a:endParaRPr lang="en-US" b="1">
              <a:solidFill>
                <a:schemeClr val="accent2"/>
              </a:solidFill>
            </a:endParaRPr>
          </a:p>
          <a:p>
            <a:pPr algn="l"/>
            <a:endParaRPr lang="en-US"/>
          </a:p>
          <a:p>
            <a:pPr algn="l"/>
            <a:r>
              <a:rPr lang="en-US" b="1">
                <a:solidFill>
                  <a:schemeClr val="bg1"/>
                </a:solidFill>
              </a:rPr>
              <a:t>1 - Read the text carefully and answer the following questions.</a:t>
            </a:r>
            <a:endParaRPr lang="en-US" b="1">
              <a:solidFill>
                <a:schemeClr val="bg1"/>
              </a:solidFill>
            </a:endParaRPr>
          </a:p>
          <a:p>
            <a:pPr algn="l"/>
            <a:endParaRPr lang="en-US"/>
          </a:p>
          <a:p>
            <a:pPr algn="ctr"/>
            <a:r>
              <a:rPr lang="en-US" sz="2400" b="1">
                <a:solidFill>
                  <a:schemeClr val="accent2"/>
                </a:solidFill>
              </a:rPr>
              <a:t>Bill Gates</a:t>
            </a:r>
            <a:endParaRPr lang="en-US" sz="2400" b="1">
              <a:solidFill>
                <a:schemeClr val="accent2"/>
              </a:solidFill>
            </a:endParaRPr>
          </a:p>
          <a:p>
            <a:pPr algn="l"/>
            <a:endParaRPr lang="en-US"/>
          </a:p>
          <a:p>
            <a:pPr algn="just"/>
            <a:r>
              <a:rPr lang="en-US" sz="2400">
                <a:solidFill>
                  <a:schemeClr val="bg1"/>
                </a:solidFill>
              </a:rPr>
              <a:t>Bill Gates was born in Seattle, Washington. He has accomplished a lot in the business world, but his rise to fame came when he developed Microsoft. He co-founded the company in 1975 with business partner and childhood friend, Paul Allen. Microsoft became the world’s largest computer software company. Bill Gates was chairman of the company and Chief Executive Officer (CEO). He stepped down from his CEO position in January 2000, but continued as chairman and chief software architect. In February 2014 he stepped down as chairman of Microsoft and put more effort into a charity founded by him and his wife, The Bill and Melinda Gates Foundation. He also takes time to focus on climate change, global health and development, and education.</a:t>
            </a:r>
            <a:endParaRPr lang="en-US" sz="240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sp>
        <p:nvSpPr>
          <p:cNvPr id="2" name="Text Box 1"/>
          <p:cNvSpPr txBox="1"/>
          <p:nvPr/>
        </p:nvSpPr>
        <p:spPr>
          <a:xfrm>
            <a:off x="0" y="0"/>
            <a:ext cx="11010900" cy="5939155"/>
          </a:xfrm>
          <a:prstGeom prst="rect">
            <a:avLst/>
          </a:prstGeom>
          <a:noFill/>
        </p:spPr>
        <p:txBody>
          <a:bodyPr wrap="none" rtlCol="0">
            <a:spAutoFit/>
          </a:bodyPr>
          <a:p>
            <a:pPr algn="l"/>
            <a:r>
              <a:rPr lang="en-US" sz="2000" b="1">
                <a:solidFill>
                  <a:schemeClr val="bg1"/>
                </a:solidFill>
              </a:rPr>
              <a:t>2-Answer the following questions.</a:t>
            </a:r>
            <a:endParaRPr lang="en-US" sz="2000" b="1">
              <a:solidFill>
                <a:schemeClr val="bg1"/>
              </a:solidFill>
            </a:endParaRPr>
          </a:p>
          <a:p>
            <a:pPr algn="l">
              <a:lnSpc>
                <a:spcPct val="150000"/>
              </a:lnSpc>
            </a:pPr>
            <a:r>
              <a:rPr lang="en-US" sz="2000">
                <a:solidFill>
                  <a:schemeClr val="bg1"/>
                </a:solidFill>
              </a:rPr>
              <a:t>Bill Gates create... Google / Yelp /</a:t>
            </a:r>
            <a:r>
              <a:rPr lang="en-US" sz="2000">
                <a:solidFill>
                  <a:schemeClr val="tx1"/>
                </a:solidFill>
                <a:highlight>
                  <a:srgbClr val="FFFF00"/>
                </a:highlight>
              </a:rPr>
              <a:t> Microsoft </a:t>
            </a:r>
            <a:r>
              <a:rPr lang="en-US" sz="2000">
                <a:solidFill>
                  <a:schemeClr val="bg1"/>
                </a:solidFill>
              </a:rPr>
              <a:t>/ Laptops</a:t>
            </a:r>
            <a:endParaRPr lang="en-US" sz="2000">
              <a:solidFill>
                <a:schemeClr val="bg1"/>
              </a:solidFill>
            </a:endParaRPr>
          </a:p>
          <a:p>
            <a:pPr algn="l">
              <a:lnSpc>
                <a:spcPct val="150000"/>
              </a:lnSpc>
            </a:pPr>
            <a:r>
              <a:rPr lang="en-US" sz="2000">
                <a:solidFill>
                  <a:schemeClr val="bg1"/>
                </a:solidFill>
              </a:rPr>
              <a:t>Bill Gates was born in...Mississippi / Utah / </a:t>
            </a:r>
            <a:r>
              <a:rPr lang="en-US" sz="2000">
                <a:solidFill>
                  <a:schemeClr val="tx1"/>
                </a:solidFill>
                <a:highlight>
                  <a:srgbClr val="FFFF00"/>
                </a:highlight>
              </a:rPr>
              <a:t>Washington</a:t>
            </a:r>
            <a:r>
              <a:rPr lang="en-US" sz="2000">
                <a:solidFill>
                  <a:schemeClr val="bg1"/>
                </a:solidFill>
              </a:rPr>
              <a:t> / Texas</a:t>
            </a:r>
            <a:endParaRPr lang="en-US" sz="2000">
              <a:solidFill>
                <a:schemeClr val="bg1"/>
              </a:solidFill>
            </a:endParaRPr>
          </a:p>
          <a:p>
            <a:pPr algn="l">
              <a:lnSpc>
                <a:spcPct val="150000"/>
              </a:lnSpc>
            </a:pPr>
            <a:r>
              <a:rPr lang="en-US" sz="2000">
                <a:solidFill>
                  <a:schemeClr val="bg1"/>
                </a:solidFill>
              </a:rPr>
              <a:t>In what y</a:t>
            </a:r>
            <a:r>
              <a:rPr lang="fr-FR" altLang="en-US" sz="2000">
                <a:solidFill>
                  <a:schemeClr val="bg1"/>
                </a:solidFill>
              </a:rPr>
              <a:t>ear</a:t>
            </a:r>
            <a:r>
              <a:rPr lang="en-US" sz="2000">
                <a:solidFill>
                  <a:schemeClr val="bg1"/>
                </a:solidFill>
              </a:rPr>
              <a:t> did Bill Gates confound his company?...1980 / 1984 / </a:t>
            </a:r>
            <a:r>
              <a:rPr lang="en-US" sz="2000">
                <a:solidFill>
                  <a:schemeClr val="tx1"/>
                </a:solidFill>
                <a:highlight>
                  <a:srgbClr val="FFFF00"/>
                </a:highlight>
              </a:rPr>
              <a:t>1975</a:t>
            </a:r>
            <a:r>
              <a:rPr lang="en-US" sz="2000">
                <a:solidFill>
                  <a:schemeClr val="bg1"/>
                </a:solidFill>
              </a:rPr>
              <a:t> / 1982</a:t>
            </a:r>
            <a:endParaRPr lang="en-US" sz="2000">
              <a:solidFill>
                <a:schemeClr val="bg1"/>
              </a:solidFill>
            </a:endParaRPr>
          </a:p>
          <a:p>
            <a:pPr algn="l">
              <a:lnSpc>
                <a:spcPct val="150000"/>
              </a:lnSpc>
            </a:pPr>
            <a:r>
              <a:rPr lang="en-US" sz="2000">
                <a:solidFill>
                  <a:schemeClr val="bg1"/>
                </a:solidFill>
              </a:rPr>
              <a:t>What is the name of  Bill Gates’  wife?...Susan / Carol / </a:t>
            </a:r>
            <a:r>
              <a:rPr lang="en-US" sz="2000">
                <a:solidFill>
                  <a:schemeClr val="tx1"/>
                </a:solidFill>
                <a:highlight>
                  <a:srgbClr val="FFFF00"/>
                </a:highlight>
              </a:rPr>
              <a:t>Melinda</a:t>
            </a:r>
            <a:r>
              <a:rPr lang="en-US" sz="2000">
                <a:solidFill>
                  <a:schemeClr val="bg1"/>
                </a:solidFill>
              </a:rPr>
              <a:t> / Nancy</a:t>
            </a:r>
            <a:endParaRPr lang="en-US" sz="2000">
              <a:solidFill>
                <a:schemeClr val="bg1"/>
              </a:solidFill>
            </a:endParaRPr>
          </a:p>
          <a:p>
            <a:pPr algn="l">
              <a:lnSpc>
                <a:spcPct val="150000"/>
              </a:lnSpc>
            </a:pPr>
            <a:r>
              <a:rPr lang="en-US" sz="2000">
                <a:solidFill>
                  <a:schemeClr val="bg1"/>
                </a:solidFill>
              </a:rPr>
              <a:t>With whom did Bill Gates found the company?... </a:t>
            </a:r>
            <a:endParaRPr lang="en-US" sz="2000">
              <a:solidFill>
                <a:schemeClr val="bg1"/>
              </a:solidFill>
            </a:endParaRPr>
          </a:p>
          <a:p>
            <a:pPr algn="l">
              <a:lnSpc>
                <a:spcPct val="150000"/>
              </a:lnSpc>
            </a:pPr>
            <a:r>
              <a:rPr lang="en-US" sz="2000">
                <a:solidFill>
                  <a:schemeClr val="bg1"/>
                </a:solidFill>
              </a:rPr>
              <a:t>Paul Frank / </a:t>
            </a:r>
            <a:r>
              <a:rPr lang="en-US" sz="2000">
                <a:solidFill>
                  <a:schemeClr val="tx1"/>
                </a:solidFill>
                <a:highlight>
                  <a:srgbClr val="FFFF00"/>
                </a:highlight>
              </a:rPr>
              <a:t>Paul Allen</a:t>
            </a:r>
            <a:r>
              <a:rPr lang="en-US" sz="2000">
                <a:solidFill>
                  <a:schemeClr val="bg1"/>
                </a:solidFill>
              </a:rPr>
              <a:t> / Melinda Gates / Frank Allen</a:t>
            </a:r>
            <a:endParaRPr lang="en-US" sz="2000">
              <a:solidFill>
                <a:schemeClr val="bg1"/>
              </a:solidFill>
            </a:endParaRPr>
          </a:p>
          <a:p>
            <a:pPr algn="l">
              <a:lnSpc>
                <a:spcPct val="150000"/>
              </a:lnSpc>
            </a:pPr>
            <a:r>
              <a:rPr lang="en-US" sz="2000">
                <a:solidFill>
                  <a:schemeClr val="bg1"/>
                </a:solidFill>
              </a:rPr>
              <a:t>What role(s) did Bill Gates play in the company after January 2000?...</a:t>
            </a:r>
            <a:endParaRPr lang="en-US" sz="2000">
              <a:solidFill>
                <a:schemeClr val="bg1"/>
              </a:solidFill>
            </a:endParaRPr>
          </a:p>
          <a:p>
            <a:pPr algn="l">
              <a:lnSpc>
                <a:spcPct val="150000"/>
              </a:lnSpc>
            </a:pPr>
            <a:r>
              <a:rPr lang="en-US" sz="2000">
                <a:solidFill>
                  <a:schemeClr val="bg1"/>
                </a:solidFill>
              </a:rPr>
              <a:t>Game develoer / Chief software architect / </a:t>
            </a:r>
            <a:r>
              <a:rPr lang="en-US" sz="2000">
                <a:solidFill>
                  <a:schemeClr val="tx1"/>
                </a:solidFill>
                <a:highlight>
                  <a:srgbClr val="FFFF00"/>
                </a:highlight>
              </a:rPr>
              <a:t>Chairman and chief software architect</a:t>
            </a:r>
            <a:endParaRPr lang="en-US" sz="2000">
              <a:solidFill>
                <a:schemeClr val="bg1"/>
              </a:solidFill>
            </a:endParaRPr>
          </a:p>
          <a:p>
            <a:pPr algn="l">
              <a:lnSpc>
                <a:spcPct val="150000"/>
              </a:lnSpc>
            </a:pPr>
            <a:r>
              <a:rPr lang="en-US" sz="2000">
                <a:solidFill>
                  <a:schemeClr val="bg1"/>
                </a:solidFill>
              </a:rPr>
              <a:t>Which of following global issues is something Bill Gates Concentrates on?...</a:t>
            </a:r>
            <a:endParaRPr lang="en-US" sz="2000">
              <a:solidFill>
                <a:schemeClr val="bg1"/>
              </a:solidFill>
            </a:endParaRPr>
          </a:p>
          <a:p>
            <a:pPr algn="l">
              <a:lnSpc>
                <a:spcPct val="150000"/>
              </a:lnSpc>
            </a:pPr>
            <a:r>
              <a:rPr lang="en-US" sz="2000">
                <a:solidFill>
                  <a:schemeClr val="bg1"/>
                </a:solidFill>
              </a:rPr>
              <a:t>Human rights / Global trade / </a:t>
            </a:r>
            <a:r>
              <a:rPr lang="en-US" sz="2000">
                <a:solidFill>
                  <a:schemeClr val="tx1"/>
                </a:solidFill>
                <a:highlight>
                  <a:srgbClr val="FFFF00"/>
                </a:highlight>
              </a:rPr>
              <a:t>Climate C</a:t>
            </a:r>
            <a:r>
              <a:rPr lang="fr-FR" altLang="en-US" sz="2000">
                <a:solidFill>
                  <a:schemeClr val="tx1"/>
                </a:solidFill>
                <a:highlight>
                  <a:srgbClr val="FFFF00"/>
                </a:highlight>
              </a:rPr>
              <a:t>h</a:t>
            </a:r>
            <a:r>
              <a:rPr lang="en-US" sz="2000">
                <a:solidFill>
                  <a:schemeClr val="tx1"/>
                </a:solidFill>
                <a:highlight>
                  <a:srgbClr val="FFFF00"/>
                </a:highlight>
              </a:rPr>
              <a:t>ange</a:t>
            </a:r>
            <a:r>
              <a:rPr lang="en-US" sz="2000">
                <a:solidFill>
                  <a:schemeClr val="bg1"/>
                </a:solidFill>
              </a:rPr>
              <a:t> / Food security</a:t>
            </a:r>
            <a:endParaRPr lang="en-US" sz="2000">
              <a:solidFill>
                <a:schemeClr val="bg1"/>
              </a:solidFill>
            </a:endParaRPr>
          </a:p>
          <a:p>
            <a:pPr algn="l">
              <a:lnSpc>
                <a:spcPct val="150000"/>
              </a:lnSpc>
            </a:pPr>
            <a:r>
              <a:rPr lang="en-US" sz="2000">
                <a:solidFill>
                  <a:schemeClr val="bg1"/>
                </a:solidFill>
              </a:rPr>
              <a:t>What does CEO stand for?...</a:t>
            </a:r>
            <a:endParaRPr lang="en-US" sz="2000">
              <a:solidFill>
                <a:schemeClr val="bg1"/>
              </a:solidFill>
            </a:endParaRPr>
          </a:p>
          <a:p>
            <a:pPr algn="l">
              <a:lnSpc>
                <a:spcPct val="150000"/>
              </a:lnSpc>
            </a:pPr>
            <a:r>
              <a:rPr lang="en-US" sz="2000">
                <a:solidFill>
                  <a:schemeClr val="bg1"/>
                </a:solidFill>
              </a:rPr>
              <a:t>Chief Entity Organization / Current Employee Officer / </a:t>
            </a:r>
            <a:r>
              <a:rPr lang="en-US" sz="2000">
                <a:solidFill>
                  <a:schemeClr val="tx1"/>
                </a:solidFill>
                <a:highlight>
                  <a:srgbClr val="FFFF00"/>
                </a:highlight>
              </a:rPr>
              <a:t>Chief Executive Officer</a:t>
            </a:r>
            <a:r>
              <a:rPr lang="en-US" sz="2000">
                <a:solidFill>
                  <a:schemeClr val="bg1"/>
                </a:solidFill>
              </a:rPr>
              <a:t> / Credited Employee Officer</a:t>
            </a:r>
            <a:endParaRPr lang="en-US" sz="200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sp>
        <p:nvSpPr>
          <p:cNvPr id="100" name="Text Box 99"/>
          <p:cNvSpPr txBox="1"/>
          <p:nvPr/>
        </p:nvSpPr>
        <p:spPr>
          <a:xfrm>
            <a:off x="686435" y="563245"/>
            <a:ext cx="7670165" cy="645160"/>
          </a:xfrm>
          <a:prstGeom prst="rect">
            <a:avLst/>
          </a:prstGeom>
          <a:noFill/>
          <a:ln w="9525">
            <a:noFill/>
          </a:ln>
        </p:spPr>
        <p:txBody>
          <a:bodyPr wrap="square">
            <a:spAutoFit/>
          </a:bodyPr>
          <a:p>
            <a:pPr indent="0"/>
            <a:r>
              <a:rPr lang="en-US" b="1">
                <a:solidFill>
                  <a:schemeClr val="bg1"/>
                </a:solidFill>
                <a:latin typeface="Times New Roman" panose="02020603050405020304" charset="0"/>
                <a:ea typeface="SimSun" panose="02010600030101010101" pitchFamily="2" charset="-122"/>
              </a:rPr>
              <a:t>3 - Extract out the parts of speech from the</a:t>
            </a:r>
            <a:r>
              <a:rPr lang="fr-FR" altLang="en-US" b="1">
                <a:solidFill>
                  <a:schemeClr val="bg1"/>
                </a:solidFill>
                <a:latin typeface="Times New Roman" panose="02020603050405020304" charset="0"/>
                <a:ea typeface="SimSun" panose="02010600030101010101" pitchFamily="2" charset="-122"/>
              </a:rPr>
              <a:t> above</a:t>
            </a:r>
            <a:r>
              <a:rPr lang="en-US" b="1">
                <a:solidFill>
                  <a:schemeClr val="bg1"/>
                </a:solidFill>
                <a:latin typeface="Times New Roman" panose="02020603050405020304" charset="0"/>
                <a:ea typeface="SimSun" panose="02010600030101010101" pitchFamily="2" charset="-122"/>
              </a:rPr>
              <a:t> text.</a:t>
            </a:r>
            <a:r>
              <a:rPr lang="en-US" b="0">
                <a:solidFill>
                  <a:srgbClr val="000000"/>
                </a:solidFill>
                <a:latin typeface="Times New Roman" panose="02020603050405020304" charset="0"/>
                <a:ea typeface="SimSun" panose="02010600030101010101" pitchFamily="2" charset="-122"/>
              </a:rPr>
              <a:t> </a:t>
            </a:r>
            <a:endParaRPr lang="en-US"/>
          </a:p>
        </p:txBody>
      </p:sp>
      <p:graphicFrame>
        <p:nvGraphicFramePr>
          <p:cNvPr id="3" name="Table 2"/>
          <p:cNvGraphicFramePr/>
          <p:nvPr/>
        </p:nvGraphicFramePr>
        <p:xfrm>
          <a:off x="3556000" y="2477770"/>
          <a:ext cx="0" cy="0"/>
        </p:xfrm>
        <a:graphic>
          <a:graphicData uri="http://schemas.openxmlformats.org/drawingml/2006/table">
            <a:tbl>
              <a:tblPr firstRow="1" bandRow="1">
                <a:tableStyleId>{5940675A-B579-460E-94D1-54222C63F5DA}</a:tableStyleId>
              </a:tblPr>
              <a:tblGrid>
                <a:gridCol w="0"/>
                <a:gridCol w="0"/>
                <a:gridCol w="0"/>
                <a:gridCol w="0"/>
                <a:gridCol w="0"/>
                <a:gridCol w="0"/>
              </a:tblGrid>
              <a:tr h="0">
                <a:tc>
                  <a:txBody>
                    <a:bodyPr/>
                    <a:p>
                      <a:pPr indent="0">
                        <a:buNone/>
                      </a:pPr>
                      <a:r>
                        <a:rPr lang="en-US" sz="1100" b="0">
                          <a:solidFill>
                            <a:srgbClr val="000000"/>
                          </a:solidFill>
                          <a:latin typeface="Times New Roman" panose="02020603050405020304" charset="0"/>
                          <a:cs typeface="Times New Roman" panose="02020603050405020304" charset="0"/>
                        </a:rPr>
                        <a:t>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Pronouns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Adjectives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Verbs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Prepositions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Articles</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0">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100" b="0">
                          <a:solidFill>
                            <a:srgbClr val="000000"/>
                          </a:solidFill>
                          <a:latin typeface="Times New Roman" panose="02020603050405020304" charset="0"/>
                          <a:cs typeface="Times New Roman" panose="02020603050405020304" charset="0"/>
                        </a:rPr>
                        <a:t> </a:t>
                      </a:r>
                      <a:endParaRPr lang="en-US" sz="11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bl>
          </a:graphicData>
        </a:graphic>
      </p:graphicFrame>
      <p:sp>
        <p:nvSpPr>
          <p:cNvPr id="2" name="Rounded Rectangle 1"/>
          <p:cNvSpPr/>
          <p:nvPr/>
        </p:nvSpPr>
        <p:spPr>
          <a:xfrm>
            <a:off x="816610" y="1052830"/>
            <a:ext cx="10841355" cy="1162050"/>
          </a:xfrm>
          <a:prstGeom prst="roundRect">
            <a:avLst/>
          </a:prstGeom>
          <a:noFill/>
          <a:ln>
            <a:solidFill>
              <a:srgbClr val="FFFF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fr-FR" altLang="en-US" b="1">
                <a:solidFill>
                  <a:schemeClr val="accent2"/>
                </a:solidFill>
              </a:rPr>
              <a:t>Nouns</a:t>
            </a:r>
            <a:r>
              <a:rPr lang="fr-FR" altLang="en-US" b="1">
                <a:solidFill>
                  <a:schemeClr val="bg1"/>
                </a:solidFill>
              </a:rPr>
              <a:t>: Bill Gates, Seattle, Washington, Business, world, lot, rise, Fame, Microsoft, Company, partner, childhood, </a:t>
            </a:r>
            <a:endParaRPr lang="fr-FR" altLang="en-US" b="1">
              <a:solidFill>
                <a:schemeClr val="bg1"/>
              </a:solidFill>
            </a:endParaRPr>
          </a:p>
          <a:p>
            <a:pPr algn="l"/>
            <a:r>
              <a:rPr lang="fr-FR" altLang="en-US" b="1">
                <a:solidFill>
                  <a:schemeClr val="bg1"/>
                </a:solidFill>
              </a:rPr>
              <a:t>Firend, Paul Allen, computure, software, company, chairman, chief, executive, officer, position, January, architect, February, effort, chairity, wife, Melinda, Foundation, time, climate, change, global, health, development,  education.</a:t>
            </a:r>
            <a:endParaRPr lang="fr-FR" altLang="en-US" b="1">
              <a:solidFill>
                <a:schemeClr val="bg1"/>
              </a:solidFill>
            </a:endParaRPr>
          </a:p>
        </p:txBody>
      </p:sp>
      <p:sp>
        <p:nvSpPr>
          <p:cNvPr id="5" name="Rounded Rectangle 4"/>
          <p:cNvSpPr/>
          <p:nvPr/>
        </p:nvSpPr>
        <p:spPr>
          <a:xfrm>
            <a:off x="835025" y="2435860"/>
            <a:ext cx="10825480" cy="914400"/>
          </a:xfrm>
          <a:prstGeom prst="roundRect">
            <a:avLst/>
          </a:prstGeom>
          <a:noFill/>
          <a:ln>
            <a:solidFill>
              <a:srgbClr val="FFFF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fr-FR" altLang="en-US" b="1">
                <a:solidFill>
                  <a:schemeClr val="accent2"/>
                </a:solidFill>
              </a:rPr>
              <a:t>Pronouns:</a:t>
            </a:r>
            <a:r>
              <a:rPr lang="fr-FR" altLang="en-US" b="1">
                <a:solidFill>
                  <a:schemeClr val="bg1"/>
                </a:solidFill>
              </a:rPr>
              <a:t> he, his, him.</a:t>
            </a:r>
            <a:r>
              <a:rPr lang="fr-FR" altLang="en-US">
                <a:solidFill>
                  <a:schemeClr val="bg1"/>
                </a:solidFill>
              </a:rPr>
              <a:t> </a:t>
            </a:r>
            <a:endParaRPr lang="fr-FR" altLang="en-US">
              <a:solidFill>
                <a:schemeClr val="bg1"/>
              </a:solidFill>
            </a:endParaRPr>
          </a:p>
        </p:txBody>
      </p:sp>
      <p:sp>
        <p:nvSpPr>
          <p:cNvPr id="6" name="Rounded Rectangle 5"/>
          <p:cNvSpPr/>
          <p:nvPr/>
        </p:nvSpPr>
        <p:spPr>
          <a:xfrm>
            <a:off x="822960" y="3602990"/>
            <a:ext cx="10764520" cy="914400"/>
          </a:xfrm>
          <a:prstGeom prst="roundRect">
            <a:avLst/>
          </a:prstGeom>
          <a:noFill/>
          <a:ln>
            <a:solidFill>
              <a:srgbClr val="FFFF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fr-FR" altLang="en-US" b="1">
                <a:solidFill>
                  <a:schemeClr val="accent2"/>
                </a:solidFill>
              </a:rPr>
              <a:t>Adjectives:</a:t>
            </a:r>
            <a:r>
              <a:rPr lang="fr-FR" altLang="en-US" b="1">
                <a:solidFill>
                  <a:schemeClr val="bg1"/>
                </a:solidFill>
              </a:rPr>
              <a:t> largest.</a:t>
            </a:r>
            <a:r>
              <a:rPr lang="fr-FR" altLang="en-US">
                <a:solidFill>
                  <a:schemeClr val="bg1"/>
                </a:solidFill>
              </a:rPr>
              <a:t> </a:t>
            </a:r>
            <a:endParaRPr lang="fr-FR" altLang="en-US">
              <a:solidFill>
                <a:schemeClr val="bg1"/>
              </a:solidFill>
            </a:endParaRPr>
          </a:p>
        </p:txBody>
      </p:sp>
      <p:sp>
        <p:nvSpPr>
          <p:cNvPr id="7" name="Rounded Rectangle 6"/>
          <p:cNvSpPr/>
          <p:nvPr/>
        </p:nvSpPr>
        <p:spPr>
          <a:xfrm>
            <a:off x="779145" y="4738370"/>
            <a:ext cx="10764520" cy="914400"/>
          </a:xfrm>
          <a:prstGeom prst="roundRect">
            <a:avLst/>
          </a:prstGeom>
          <a:noFill/>
          <a:ln>
            <a:solidFill>
              <a:srgbClr val="FFFF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fr-FR" altLang="en-US" b="1">
                <a:solidFill>
                  <a:schemeClr val="accent2"/>
                </a:solidFill>
              </a:rPr>
              <a:t>Verbs:</a:t>
            </a:r>
            <a:r>
              <a:rPr lang="fr-FR" altLang="en-US" b="1">
                <a:solidFill>
                  <a:schemeClr val="bg1"/>
                </a:solidFill>
              </a:rPr>
              <a:t> was born, has accomplished, came, developed, co-founded, became, stepped down, continued, put, founded, takes, focus.</a:t>
            </a:r>
            <a:r>
              <a:rPr lang="fr-FR" altLang="en-US">
                <a:solidFill>
                  <a:schemeClr val="bg1"/>
                </a:solidFill>
              </a:rPr>
              <a:t> </a:t>
            </a:r>
            <a:endParaRPr lang="fr-FR" altLang="en-US">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4943</Words>
  <Application>WPS Presentation</Application>
  <PresentationFormat>Widescreen</PresentationFormat>
  <Paragraphs>164</Paragraphs>
  <Slides>11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11</vt:i4>
      </vt:variant>
    </vt:vector>
  </HeadingPairs>
  <TitlesOfParts>
    <vt:vector size="20" baseType="lpstr">
      <vt:lpstr>Arial</vt:lpstr>
      <vt:lpstr>SimSun</vt:lpstr>
      <vt:lpstr>Wingdings</vt:lpstr>
      <vt:lpstr>Times New Roman</vt:lpstr>
      <vt:lpstr>Calibri</vt:lpstr>
      <vt:lpstr>Microsoft YaHei</vt:lpstr>
      <vt:lpstr>Arial Unicode MS</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R-inf</cp:lastModifiedBy>
  <cp:revision>4</cp:revision>
  <dcterms:created xsi:type="dcterms:W3CDTF">2021-10-20T00:27:00Z</dcterms:created>
  <dcterms:modified xsi:type="dcterms:W3CDTF">2021-10-25T17:03:17Z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0C362AF07BF74200AD8AF9265ABF7BA2</vt:lpwstr>
  </property>
  <property fmtid="{D5CDD505-2E9C-101B-9397-08002B2CF9AE}" pid="3" name="KSOProductBuildVer">
    <vt:lpwstr>1033-11.2.0.10323</vt:lpwstr>
  </property>
</Properties>
</file>