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9"/>
  </p:notesMasterIdLst>
  <p:sldIdLst>
    <p:sldId id="256" r:id="rId2"/>
    <p:sldId id="30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98" r:id="rId13"/>
    <p:sldId id="268" r:id="rId14"/>
    <p:sldId id="269" r:id="rId15"/>
    <p:sldId id="270" r:id="rId16"/>
    <p:sldId id="271" r:id="rId17"/>
    <p:sldId id="272" r:id="rId18"/>
    <p:sldId id="288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76" r:id="rId28"/>
    <p:sldId id="283" r:id="rId29"/>
    <p:sldId id="284" r:id="rId30"/>
    <p:sldId id="299" r:id="rId31"/>
    <p:sldId id="282" r:id="rId32"/>
    <p:sldId id="266" r:id="rId33"/>
    <p:sldId id="267" r:id="rId34"/>
    <p:sldId id="286" r:id="rId35"/>
    <p:sldId id="285" r:id="rId36"/>
    <p:sldId id="289" r:id="rId37"/>
    <p:sldId id="290" r:id="rId38"/>
    <p:sldId id="291" r:id="rId39"/>
    <p:sldId id="287" r:id="rId40"/>
    <p:sldId id="300" r:id="rId41"/>
    <p:sldId id="292" r:id="rId42"/>
    <p:sldId id="301" r:id="rId43"/>
    <p:sldId id="293" r:id="rId44"/>
    <p:sldId id="294" r:id="rId45"/>
    <p:sldId id="295" r:id="rId46"/>
    <p:sldId id="296" r:id="rId47"/>
    <p:sldId id="297" r:id="rId48"/>
  </p:sldIdLst>
  <p:sldSz cx="9906000" cy="7620000"/>
  <p:notesSz cx="10234613" cy="71040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3101"/>
    <a:srgbClr val="FFFF99"/>
    <a:srgbClr val="66FF33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2787"/>
    <p:restoredTop sz="90929"/>
  </p:normalViewPr>
  <p:slideViewPr>
    <p:cSldViewPr>
      <p:cViewPr>
        <p:scale>
          <a:sx n="66" d="100"/>
          <a:sy n="66" d="100"/>
        </p:scale>
        <p:origin x="-1056" y="186"/>
      </p:cViewPr>
      <p:guideLst>
        <p:guide orient="horz" pos="240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8"/>
    </p:cViewPr>
  </p:sorterViewPr>
  <p:notesViewPr>
    <p:cSldViewPr>
      <p:cViewPr varScale="1">
        <p:scale>
          <a:sx n="38" d="100"/>
          <a:sy n="38" d="100"/>
        </p:scale>
        <p:origin x="-1530" y="-72"/>
      </p:cViewPr>
      <p:guideLst>
        <p:guide orient="horz" pos="2238"/>
        <p:guide pos="322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wmf"/><Relationship Id="rId4" Type="http://schemas.openxmlformats.org/officeDocument/2006/relationships/image" Target="../media/image36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drawings/_rels/vmlDrawing3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drawings/_rels/vmlDrawing3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434999" cy="355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69" tIns="48235" rIns="96469" bIns="48235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300" b="0"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99615" y="0"/>
            <a:ext cx="4434999" cy="355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69" tIns="48235" rIns="96469" bIns="48235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300" b="0"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307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3387725" y="533400"/>
            <a:ext cx="3460750" cy="26622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64615" y="3374941"/>
            <a:ext cx="7505383" cy="319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69" tIns="48235" rIns="96469" bIns="482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748180"/>
            <a:ext cx="4434999" cy="35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69" tIns="48235" rIns="96469" bIns="48235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300" b="0"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99615" y="6748180"/>
            <a:ext cx="4434999" cy="35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69" tIns="48235" rIns="96469" bIns="48235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300" b="0">
                <a:latin typeface="Times New Roman" pitchFamily="18" charset="0"/>
              </a:defRPr>
            </a:lvl1pPr>
          </a:lstStyle>
          <a:p>
            <a:fld id="{7F6EB7FA-8204-4CB3-9187-E50D3691069C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074E6F-D1D6-492E-A2DF-CC6ED6434024}" type="slidenum">
              <a:rPr lang="fr-FR"/>
              <a:pPr/>
              <a:t>3</a:t>
            </a:fld>
            <a:endParaRPr lang="fr-FR"/>
          </a:p>
        </p:txBody>
      </p:sp>
      <p:sp>
        <p:nvSpPr>
          <p:cNvPr id="81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366963"/>
            <a:ext cx="8420100" cy="1633537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4318000"/>
            <a:ext cx="6934200" cy="19478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304800"/>
            <a:ext cx="8915400" cy="1270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5300" y="1778000"/>
            <a:ext cx="89154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181850" y="304800"/>
            <a:ext cx="2228850" cy="6502400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534150" cy="6502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304800"/>
            <a:ext cx="8915400" cy="1270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5300" y="1778000"/>
            <a:ext cx="89154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895850"/>
            <a:ext cx="8420100" cy="15144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3228975"/>
            <a:ext cx="8420100" cy="16668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304800"/>
            <a:ext cx="8915400" cy="1270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95300" y="1778000"/>
            <a:ext cx="4381500" cy="5029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778000"/>
            <a:ext cx="4381500" cy="5029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304800"/>
            <a:ext cx="8915400" cy="127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704975"/>
            <a:ext cx="4376738" cy="7112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416175"/>
            <a:ext cx="4376738" cy="43910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704975"/>
            <a:ext cx="4378325" cy="7112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416175"/>
            <a:ext cx="4378325" cy="43910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304800"/>
            <a:ext cx="8915400" cy="1270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303213"/>
            <a:ext cx="3259138" cy="12906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303213"/>
            <a:ext cx="5537200" cy="65039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593850"/>
            <a:ext cx="3259138" cy="5213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5334000"/>
            <a:ext cx="5943600" cy="6302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81038"/>
            <a:ext cx="5943600" cy="457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964238"/>
            <a:ext cx="5943600" cy="893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23813" y="7281863"/>
            <a:ext cx="9882187" cy="338137"/>
          </a:xfrm>
          <a:prstGeom prst="rect">
            <a:avLst/>
          </a:prstGeom>
          <a:solidFill>
            <a:srgbClr val="FAFD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95587" tIns="47793" rIns="95587" bIns="47793" anchor="ctr"/>
          <a:lstStyle/>
          <a:p>
            <a:pPr algn="ctr" defTabSz="955675">
              <a:buFontTx/>
              <a:buNone/>
            </a:pPr>
            <a:r>
              <a:rPr lang="fr-FR" sz="1500" b="0"/>
              <a:t>POLE TEST &amp; MESURE</a:t>
            </a:r>
            <a:endParaRPr lang="fr-FR" sz="2500" b="0">
              <a:latin typeface="Times New Roman" pitchFamily="18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412750" y="6604000"/>
            <a:ext cx="2889250" cy="6715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4591" tIns="46466" rIns="94591" bIns="46466">
            <a:spAutoFit/>
          </a:bodyPr>
          <a:lstStyle/>
          <a:p>
            <a:pPr defTabSz="796925">
              <a:buFontTx/>
              <a:buNone/>
            </a:pPr>
            <a:r>
              <a:rPr lang="fr-FR" sz="1100"/>
              <a:t>DP_Fr  Sécurité électrique</a:t>
            </a:r>
          </a:p>
          <a:p>
            <a:pPr defTabSz="796925">
              <a:buFontTx/>
              <a:buNone/>
            </a:pPr>
            <a:r>
              <a:rPr lang="fr-FR" sz="1100"/>
              <a:t>&amp; Mesures Associées - AK06/01 -</a:t>
            </a:r>
            <a:r>
              <a:rPr lang="fr-FR" sz="1400"/>
              <a:t> </a:t>
            </a:r>
            <a:fld id="{099899C1-68D1-4941-B6EC-E36BD457FF68}" type="slidenum">
              <a:rPr lang="fr-FR" sz="1400"/>
              <a:pPr defTabSz="796925">
                <a:buFontTx/>
                <a:buNone/>
              </a:pPr>
              <a:t>‹N°›</a:t>
            </a:fld>
            <a:endParaRPr lang="fr-FR" sz="1400"/>
          </a:p>
          <a:p>
            <a:pPr defTabSz="796925">
              <a:buFontTx/>
              <a:buNone/>
            </a:pPr>
            <a:r>
              <a:rPr lang="fr-FR" sz="1300" b="0" i="1"/>
              <a:t>Personnel et Confidentiel</a:t>
            </a:r>
          </a:p>
        </p:txBody>
      </p:sp>
      <p:pic>
        <p:nvPicPr>
          <p:cNvPr id="1045" name="Picture 21" descr="P:\Clipart\LogoHCL.wmf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772400" y="6704013"/>
            <a:ext cx="19542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6" name="Picture 22"/>
          <p:cNvPicPr>
            <a:picLocks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459163" y="6637338"/>
            <a:ext cx="1824037" cy="6064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469900" y="685800"/>
            <a:ext cx="9207500" cy="74613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0171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0171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pitchFamily="18" charset="0"/>
        </a:defRPr>
      </a:lvl2pPr>
      <a:lvl3pPr algn="ctr" defTabSz="100171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pitchFamily="18" charset="0"/>
        </a:defRPr>
      </a:lvl3pPr>
      <a:lvl4pPr algn="ctr" defTabSz="100171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pitchFamily="18" charset="0"/>
        </a:defRPr>
      </a:lvl4pPr>
      <a:lvl5pPr algn="ctr" defTabSz="100171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pitchFamily="18" charset="0"/>
        </a:defRPr>
      </a:lvl5pPr>
      <a:lvl6pPr marL="457200" algn="ctr" defTabSz="100171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pitchFamily="18" charset="0"/>
        </a:defRPr>
      </a:lvl6pPr>
      <a:lvl7pPr marL="914400" algn="ctr" defTabSz="100171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pitchFamily="18" charset="0"/>
        </a:defRPr>
      </a:lvl7pPr>
      <a:lvl8pPr marL="1371600" algn="ctr" defTabSz="100171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pitchFamily="18" charset="0"/>
        </a:defRPr>
      </a:lvl8pPr>
      <a:lvl9pPr marL="1828800" algn="ctr" defTabSz="100171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 New Roman" pitchFamily="18" charset="0"/>
        </a:defRPr>
      </a:lvl9pPr>
    </p:titleStyle>
    <p:bodyStyle>
      <a:lvl1pPr marL="376238" indent="-376238" algn="l" defTabSz="1001713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14388" indent="-314325" algn="l" defTabSz="1001713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52538" indent="-250825" algn="l" defTabSz="1001713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52600" indent="-250825" algn="l" defTabSz="1001713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52663" indent="-249238" algn="l" defTabSz="1001713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09863" indent="-249238" algn="l" defTabSz="1001713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167063" indent="-249238" algn="l" defTabSz="1001713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624263" indent="-249238" algn="l" defTabSz="1001713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081463" indent="-249238" algn="l" defTabSz="1001713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2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17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20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4" Type="http://schemas.openxmlformats.org/officeDocument/2006/relationships/oleObject" Target="../embeddings/oleObject28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4" Type="http://schemas.openxmlformats.org/officeDocument/2006/relationships/oleObject" Target="../embeddings/oleObject30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4" Type="http://schemas.openxmlformats.org/officeDocument/2006/relationships/oleObject" Target="../embeddings/oleObject39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4" Type="http://schemas.openxmlformats.org/officeDocument/2006/relationships/oleObject" Target="../embeddings/oleObject42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5" Type="http://schemas.openxmlformats.org/officeDocument/2006/relationships/oleObject" Target="../embeddings/oleObject49.bin"/><Relationship Id="rId4" Type="http://schemas.openxmlformats.org/officeDocument/2006/relationships/oleObject" Target="../embeddings/oleObject48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4.v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5.vml"/><Relationship Id="rId5" Type="http://schemas.openxmlformats.org/officeDocument/2006/relationships/oleObject" Target="../embeddings/oleObject53.bin"/><Relationship Id="rId4" Type="http://schemas.openxmlformats.org/officeDocument/2006/relationships/oleObject" Target="../embeddings/oleObject52.bin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6.vml"/><Relationship Id="rId4" Type="http://schemas.openxmlformats.org/officeDocument/2006/relationships/oleObject" Target="../embeddings/oleObject55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7.vml"/><Relationship Id="rId4" Type="http://schemas.openxmlformats.org/officeDocument/2006/relationships/oleObject" Target="../embeddings/oleObject57.bin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18" name="Object 22"/>
          <p:cNvGraphicFramePr>
            <a:graphicFrameLocks noChangeAspect="1"/>
          </p:cNvGraphicFramePr>
          <p:nvPr/>
        </p:nvGraphicFramePr>
        <p:xfrm>
          <a:off x="2133600" y="838200"/>
          <a:ext cx="6192838" cy="5830888"/>
        </p:xfrm>
        <a:graphic>
          <a:graphicData uri="http://schemas.openxmlformats.org/presentationml/2006/ole">
            <p:oleObj spid="_x0000_s4118" name="Image Bitmap" r:id="rId3" imgW="6190476" imgH="5830114" progId="Paint.Picture">
              <p:embed/>
            </p:oleObj>
          </a:graphicData>
        </a:graphic>
      </p:graphicFrame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381000" y="228600"/>
            <a:ext cx="906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sz="4800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4117" name="WordArt 21"/>
          <p:cNvSpPr>
            <a:spLocks noChangeArrowheads="1" noChangeShapeType="1" noTextEdit="1"/>
          </p:cNvSpPr>
          <p:nvPr/>
        </p:nvSpPr>
        <p:spPr bwMode="auto">
          <a:xfrm>
            <a:off x="1981200" y="1828800"/>
            <a:ext cx="7010400" cy="2514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>
                        <a:gamma/>
                        <a:shade val="46275"/>
                        <a:invGamma/>
                      </a:srgbClr>
                    </a:gs>
                    <a:gs pos="100000">
                      <a:srgbClr val="FFFF00"/>
                    </a:gs>
                  </a:gsLst>
                  <a:lin ang="18900000" scaled="1"/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La Sécurité  Electrique</a:t>
            </a:r>
          </a:p>
          <a:p>
            <a:pPr algn="ctr"/>
            <a:r>
              <a:rPr lang="fr-FR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>
                        <a:gamma/>
                        <a:shade val="46275"/>
                        <a:invGamma/>
                      </a:srgbClr>
                    </a:gs>
                    <a:gs pos="100000">
                      <a:srgbClr val="FFFF00"/>
                    </a:gs>
                  </a:gsLst>
                  <a:lin ang="18900000" scaled="1"/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&amp;</a:t>
            </a:r>
          </a:p>
          <a:p>
            <a:pPr algn="ctr"/>
            <a:r>
              <a:rPr lang="fr-FR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>
                        <a:gamma/>
                        <a:shade val="46275"/>
                        <a:invGamma/>
                      </a:srgbClr>
                    </a:gs>
                    <a:gs pos="100000">
                      <a:srgbClr val="FFFF00"/>
                    </a:gs>
                  </a:gsLst>
                  <a:lin ang="18900000" scaled="1"/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Les Mesures Associées</a:t>
            </a:r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3886200" y="4876800"/>
            <a:ext cx="2728913" cy="117316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fr-FR" sz="2000"/>
              <a:t>Alain KOHLER</a:t>
            </a:r>
          </a:p>
          <a:p>
            <a:pPr algn="ctr">
              <a:buFontTx/>
              <a:buNone/>
            </a:pPr>
            <a:r>
              <a:rPr lang="fr-FR" sz="1400" b="0"/>
              <a:t>Chef de Marché</a:t>
            </a:r>
          </a:p>
          <a:p>
            <a:pPr algn="ctr">
              <a:buFontTx/>
              <a:buNone/>
            </a:pPr>
            <a:endParaRPr lang="fr-FR" sz="300"/>
          </a:p>
          <a:p>
            <a:pPr algn="ctr">
              <a:buFontTx/>
              <a:buNone/>
            </a:pPr>
            <a:r>
              <a:rPr lang="fr-FR" sz="2000"/>
              <a:t>Cécile LE GOUÉ </a:t>
            </a:r>
          </a:p>
          <a:p>
            <a:pPr algn="ctr">
              <a:buFontTx/>
              <a:buNone/>
            </a:pPr>
            <a:r>
              <a:rPr lang="fr-FR" sz="1400" b="0"/>
              <a:t>Chef de Produits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08000" y="838200"/>
            <a:ext cx="3302000" cy="67310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buFontTx/>
              <a:buNone/>
            </a:pPr>
            <a:r>
              <a:rPr lang="fr-FR" sz="3500">
                <a:effectLst>
                  <a:outerShdw blurRad="38100" dist="38100" dir="2700000" algn="tl">
                    <a:srgbClr val="C0C0C0"/>
                  </a:outerShdw>
                </a:effectLst>
              </a:rPr>
              <a:t>Le schéma</a:t>
            </a:r>
            <a:r>
              <a:rPr lang="fr-FR" sz="3500"/>
              <a:t> IT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5365750" y="1143000"/>
            <a:ext cx="2641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spcBef>
                <a:spcPct val="50000"/>
              </a:spcBef>
              <a:buFontTx/>
              <a:buNone/>
            </a:pPr>
            <a:r>
              <a:rPr lang="fr-FR" b="0">
                <a:effectLst>
                  <a:outerShdw blurRad="38100" dist="38100" dir="2700000" algn="tl">
                    <a:srgbClr val="C0C0C0"/>
                  </a:outerShdw>
                </a:effectLst>
              </a:rPr>
              <a:t>Client privé</a:t>
            </a:r>
            <a:endParaRPr lang="fr-FR" sz="3100" b="0">
              <a:solidFill>
                <a:srgbClr val="66FF33"/>
              </a:solidFill>
            </a:endParaRP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387350" y="1524000"/>
            <a:ext cx="2660650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 b="0"/>
              <a:t> </a:t>
            </a:r>
            <a:r>
              <a:rPr lang="fr-FR"/>
              <a:t>Installations   </a:t>
            </a:r>
          </a:p>
          <a:p>
            <a:pPr defTabSz="1001713">
              <a:buFontTx/>
              <a:buNone/>
            </a:pPr>
            <a:r>
              <a:rPr lang="fr-FR"/>
              <a:t>    sensibles aux  </a:t>
            </a:r>
          </a:p>
          <a:p>
            <a:pPr defTabSz="1001713">
              <a:buFontTx/>
              <a:buNone/>
            </a:pPr>
            <a:r>
              <a:rPr lang="fr-FR"/>
              <a:t>    coupures</a:t>
            </a:r>
          </a:p>
          <a:p>
            <a:pPr defTabSz="1001713">
              <a:buFontTx/>
              <a:buNone/>
            </a:pPr>
            <a:r>
              <a:rPr lang="fr-FR"/>
              <a:t>    (industrie,    </a:t>
            </a:r>
          </a:p>
          <a:p>
            <a:pPr defTabSz="1001713">
              <a:buFontTx/>
              <a:buNone/>
            </a:pPr>
            <a:r>
              <a:rPr lang="fr-FR"/>
              <a:t>     hôpitaux…)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374650" y="3429000"/>
            <a:ext cx="274955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 b="0"/>
              <a:t> </a:t>
            </a:r>
            <a:r>
              <a:rPr lang="fr-FR"/>
              <a:t>Le 1er défaut </a:t>
            </a:r>
          </a:p>
          <a:p>
            <a:pPr defTabSz="1001713">
              <a:buFontTx/>
              <a:buNone/>
            </a:pPr>
            <a:r>
              <a:rPr lang="fr-FR"/>
              <a:t>    est signalé par</a:t>
            </a:r>
          </a:p>
          <a:p>
            <a:pPr defTabSz="1001713">
              <a:buFontTx/>
              <a:buNone/>
            </a:pPr>
            <a:r>
              <a:rPr lang="fr-FR"/>
              <a:t>    le CPI</a:t>
            </a:r>
          </a:p>
          <a:p>
            <a:pPr defTabSz="1001713">
              <a:buFontTx/>
              <a:buNone/>
            </a:pPr>
            <a:endParaRPr lang="fr-FR" sz="1000"/>
          </a:p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/>
              <a:t> Le 2ème défaut  </a:t>
            </a:r>
          </a:p>
          <a:p>
            <a:pPr defTabSz="1001713">
              <a:buFontTx/>
              <a:buNone/>
            </a:pPr>
            <a:r>
              <a:rPr lang="fr-FR"/>
              <a:t>    est coupé par </a:t>
            </a:r>
          </a:p>
          <a:p>
            <a:pPr defTabSz="1001713">
              <a:buFontTx/>
              <a:buNone/>
            </a:pPr>
            <a:r>
              <a:rPr lang="fr-FR"/>
              <a:t>    un dispositif </a:t>
            </a:r>
          </a:p>
          <a:p>
            <a:pPr defTabSz="1001713">
              <a:buFontTx/>
              <a:buNone/>
            </a:pPr>
            <a:r>
              <a:rPr lang="fr-FR"/>
              <a:t>    contre  les </a:t>
            </a:r>
          </a:p>
          <a:p>
            <a:pPr defTabSz="1001713">
              <a:buFontTx/>
              <a:buNone/>
            </a:pPr>
            <a:r>
              <a:rPr lang="fr-FR"/>
              <a:t>    sur-intensités</a:t>
            </a:r>
          </a:p>
        </p:txBody>
      </p:sp>
      <p:sp>
        <p:nvSpPr>
          <p:cNvPr id="15375" name="Rectangle 15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15379" name="Object 19"/>
          <p:cNvGraphicFramePr>
            <a:graphicFrameLocks noChangeAspect="1"/>
          </p:cNvGraphicFramePr>
          <p:nvPr/>
        </p:nvGraphicFramePr>
        <p:xfrm>
          <a:off x="3013075" y="1685925"/>
          <a:ext cx="6850063" cy="3800475"/>
        </p:xfrm>
        <a:graphic>
          <a:graphicData uri="http://schemas.openxmlformats.org/presentationml/2006/ole">
            <p:oleObj spid="_x0000_s15379" name="Image Bitmap" r:id="rId3" imgW="6849431" imgH="3801006" progId="Paint.Picture">
              <p:embed/>
            </p:oleObj>
          </a:graphicData>
        </a:graphic>
      </p:graphicFrame>
      <p:graphicFrame>
        <p:nvGraphicFramePr>
          <p:cNvPr id="15380" name="Object 20"/>
          <p:cNvGraphicFramePr>
            <a:graphicFrameLocks noChangeAspect="1"/>
          </p:cNvGraphicFramePr>
          <p:nvPr/>
        </p:nvGraphicFramePr>
        <p:xfrm>
          <a:off x="3113088" y="5486400"/>
          <a:ext cx="6640512" cy="1076325"/>
        </p:xfrm>
        <a:graphic>
          <a:graphicData uri="http://schemas.openxmlformats.org/presentationml/2006/ole">
            <p:oleObj spid="_x0000_s15380" name="Image Bitmap" r:id="rId4" imgW="6638095" imgH="1076475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555625" y="5257800"/>
            <a:ext cx="8588375" cy="1346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96850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31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3100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Différentiel</a:t>
            </a:r>
            <a:r>
              <a:rPr lang="fr-FR" sz="31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r>
              <a:rPr lang="fr-FR"/>
              <a:t>Contrôler que les dispositifs de 					</a:t>
            </a:r>
          </a:p>
          <a:p>
            <a:pPr defTabSz="196850">
              <a:buFontTx/>
              <a:buNone/>
            </a:pPr>
            <a:r>
              <a:rPr lang="fr-FR"/>
              <a:t>														Courant CC de protection sont </a:t>
            </a:r>
          </a:p>
          <a:p>
            <a:pPr defTabSz="196850">
              <a:buFontTx/>
              <a:buNone/>
            </a:pPr>
            <a:r>
              <a:rPr lang="fr-FR"/>
              <a:t>														compatibles avec la sécurité</a:t>
            </a:r>
            <a:r>
              <a:rPr lang="fr-FR" sz="2600" b="0"/>
              <a:t>	 </a:t>
            </a:r>
          </a:p>
        </p:txBody>
      </p:sp>
      <p:sp>
        <p:nvSpPr>
          <p:cNvPr id="16394" name="AutoShape 10"/>
          <p:cNvSpPr>
            <a:spLocks noChangeArrowheads="1"/>
          </p:cNvSpPr>
          <p:nvPr/>
        </p:nvSpPr>
        <p:spPr bwMode="auto">
          <a:xfrm>
            <a:off x="2641600" y="1524000"/>
            <a:ext cx="825500" cy="254000"/>
          </a:xfrm>
          <a:prstGeom prst="notchedRightArrow">
            <a:avLst>
              <a:gd name="adj1" fmla="val 50000"/>
              <a:gd name="adj2" fmla="val 81250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6395" name="AutoShape 11"/>
          <p:cNvSpPr>
            <a:spLocks noChangeArrowheads="1"/>
          </p:cNvSpPr>
          <p:nvPr/>
        </p:nvSpPr>
        <p:spPr bwMode="auto">
          <a:xfrm>
            <a:off x="2724150" y="3471863"/>
            <a:ext cx="825500" cy="254000"/>
          </a:xfrm>
          <a:prstGeom prst="notchedRightArrow">
            <a:avLst>
              <a:gd name="adj1" fmla="val 50000"/>
              <a:gd name="adj2" fmla="val 81250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6396" name="AutoShape 12"/>
          <p:cNvSpPr>
            <a:spLocks noChangeArrowheads="1"/>
          </p:cNvSpPr>
          <p:nvPr/>
        </p:nvSpPr>
        <p:spPr bwMode="auto">
          <a:xfrm>
            <a:off x="2724150" y="4487863"/>
            <a:ext cx="825500" cy="254000"/>
          </a:xfrm>
          <a:prstGeom prst="notchedRightArrow">
            <a:avLst>
              <a:gd name="adj1" fmla="val 50000"/>
              <a:gd name="adj2" fmla="val 81250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6398" name="AutoShape 14"/>
          <p:cNvSpPr>
            <a:spLocks noChangeArrowheads="1"/>
          </p:cNvSpPr>
          <p:nvPr/>
        </p:nvSpPr>
        <p:spPr bwMode="auto">
          <a:xfrm>
            <a:off x="457200" y="857250"/>
            <a:ext cx="6705600" cy="514350"/>
          </a:xfrm>
          <a:prstGeom prst="homePlate">
            <a:avLst>
              <a:gd name="adj" fmla="val 157893"/>
            </a:avLst>
          </a:prstGeom>
          <a:solidFill>
            <a:schemeClr val="bg1"/>
          </a:solidFill>
          <a:ln w="57150">
            <a:solidFill>
              <a:srgbClr val="000099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762000">
              <a:buFontTx/>
              <a:buNone/>
            </a:pPr>
            <a:r>
              <a:rPr lang="fr-FR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QUELLES MESURES ET POURQUOI ?</a:t>
            </a:r>
            <a:endParaRPr lang="fr-FR" sz="35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544513" y="1538288"/>
            <a:ext cx="8599487" cy="16795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31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3100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Terre</a:t>
            </a:r>
            <a:r>
              <a:rPr lang="fr-FR" sz="3100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31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r>
              <a:rPr lang="fr-FR"/>
              <a:t>Contrôler que les courants de défauts</a:t>
            </a:r>
          </a:p>
          <a:p>
            <a:pPr>
              <a:buFontTx/>
              <a:buNone/>
            </a:pPr>
            <a:r>
              <a:rPr lang="fr-FR"/>
              <a:t> 		    	pourront s’écouler dans la terre et que</a:t>
            </a:r>
          </a:p>
          <a:p>
            <a:pPr>
              <a:buFontTx/>
              <a:buNone/>
            </a:pPr>
            <a:r>
              <a:rPr lang="fr-FR"/>
              <a:t> 	    		la tension de défaut ne dépassera pas</a:t>
            </a:r>
          </a:p>
          <a:p>
            <a:pPr>
              <a:buFontTx/>
              <a:buNone/>
            </a:pPr>
            <a:r>
              <a:rPr lang="fr-FR"/>
              <a:t> 			50 V ou 25 V</a:t>
            </a:r>
          </a:p>
        </p:txBody>
      </p:sp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547688" y="3276600"/>
            <a:ext cx="8596312" cy="9493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31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3100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Isolement</a:t>
            </a:r>
            <a:r>
              <a:rPr lang="fr-FR" sz="31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fr-FR"/>
              <a:t>Contrôler qu’aucun courant de fuite ne </a:t>
            </a:r>
          </a:p>
          <a:p>
            <a:pPr>
              <a:buFontTx/>
              <a:buNone/>
            </a:pPr>
            <a:r>
              <a:rPr lang="fr-FR"/>
              <a:t>			circulera dans l’installation </a:t>
            </a:r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549275" y="4267200"/>
            <a:ext cx="8594725" cy="9493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31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3100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Continuité</a:t>
            </a:r>
            <a:r>
              <a:rPr lang="fr-FR" sz="31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fr-FR"/>
              <a:t>Contrôler que la résistance du </a:t>
            </a:r>
          </a:p>
          <a:p>
            <a:pPr>
              <a:buFontTx/>
              <a:buNone/>
            </a:pPr>
            <a:r>
              <a:rPr lang="fr-FR"/>
              <a:t>			conducteur de masse (PE) est faible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3" name="Object 2051"/>
          <p:cNvGraphicFramePr>
            <a:graphicFrameLocks noChangeAspect="1"/>
          </p:cNvGraphicFramePr>
          <p:nvPr/>
        </p:nvGraphicFramePr>
        <p:xfrm>
          <a:off x="949325" y="1439863"/>
          <a:ext cx="3360738" cy="3613150"/>
        </p:xfrm>
        <a:graphic>
          <a:graphicData uri="http://schemas.openxmlformats.org/presentationml/2006/ole">
            <p:oleObj spid="_x0000_s51203" name="Clip" r:id="rId3" imgW="3025440" imgH="3252600" progId="MS_ClipArt_Gallery.2">
              <p:embed/>
            </p:oleObj>
          </a:graphicData>
        </a:graphic>
      </p:graphicFrame>
      <p:sp>
        <p:nvSpPr>
          <p:cNvPr id="51204" name="Rectangle 2052"/>
          <p:cNvSpPr>
            <a:spLocks noChangeArrowheads="1"/>
          </p:cNvSpPr>
          <p:nvPr/>
        </p:nvSpPr>
        <p:spPr bwMode="auto">
          <a:xfrm>
            <a:off x="2476500" y="3386138"/>
            <a:ext cx="6845300" cy="19304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100145" tIns="50073" rIns="100145" bIns="50073">
            <a:spAutoFit/>
          </a:bodyPr>
          <a:lstStyle/>
          <a:p>
            <a:pPr algn="ctr" defTabSz="1001713">
              <a:buFontTx/>
              <a:buNone/>
            </a:pPr>
            <a:r>
              <a:rPr lang="fr-FR" sz="5900">
                <a:effectLst>
                  <a:outerShdw blurRad="38100" dist="38100" dir="2700000" algn="tl">
                    <a:srgbClr val="C0C0C0"/>
                  </a:outerShdw>
                </a:effectLst>
              </a:rPr>
              <a:t>La mesure de terre</a:t>
            </a:r>
          </a:p>
          <a:p>
            <a:pPr algn="ctr" defTabSz="1001713">
              <a:buFontTx/>
              <a:buNone/>
            </a:pPr>
            <a:r>
              <a:rPr lang="fr-FR" sz="5900">
                <a:effectLst>
                  <a:outerShdw blurRad="38100" dist="38100" dir="2700000" algn="tl">
                    <a:srgbClr val="C0C0C0"/>
                  </a:outerShdw>
                </a:effectLst>
              </a:rPr>
              <a:t>et de résistivité</a:t>
            </a:r>
          </a:p>
        </p:txBody>
      </p:sp>
      <p:sp>
        <p:nvSpPr>
          <p:cNvPr id="51205" name="Rectangle 2053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1028"/>
          <p:cNvSpPr txBox="1">
            <a:spLocks noChangeArrowheads="1"/>
          </p:cNvSpPr>
          <p:nvPr/>
        </p:nvSpPr>
        <p:spPr bwMode="auto">
          <a:xfrm>
            <a:off x="344488" y="1454150"/>
            <a:ext cx="4953000" cy="485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Qu’est-ce que la résistivité </a:t>
            </a:r>
          </a:p>
          <a:p>
            <a:pPr defTabSz="1001713">
              <a:buFontTx/>
              <a:buNone/>
            </a:pP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d’un terrain ?</a:t>
            </a:r>
          </a:p>
          <a:p>
            <a:pPr defTabSz="1001713">
              <a:buFontTx/>
              <a:buNone/>
            </a:pPr>
            <a:endParaRPr lang="fr-FR" sz="1600" b="0"/>
          </a:p>
          <a:p>
            <a:pPr defTabSz="1001713">
              <a:buFontTx/>
              <a:buNone/>
            </a:pPr>
            <a:r>
              <a:rPr lang="fr-FR" sz="20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000">
                <a:solidFill>
                  <a:srgbClr val="FF3300"/>
                </a:solidFill>
              </a:rPr>
              <a:t> </a:t>
            </a:r>
            <a:r>
              <a:rPr lang="fr-FR"/>
              <a:t>Elle s'exprime en </a:t>
            </a:r>
            <a:r>
              <a:rPr lang="fr-FR">
                <a:sym typeface="Symbol" pitchFamily="18" charset="2"/>
              </a:rPr>
              <a:t></a:t>
            </a:r>
            <a:r>
              <a:rPr lang="fr-FR"/>
              <a:t> (Ohm) </a:t>
            </a:r>
          </a:p>
          <a:p>
            <a:pPr defTabSz="1001713">
              <a:buFontTx/>
              <a:buNone/>
            </a:pPr>
            <a:r>
              <a:rPr lang="fr-FR"/>
              <a:t>   par mètre et correspond à</a:t>
            </a:r>
          </a:p>
          <a:p>
            <a:pPr defTabSz="1001713">
              <a:buFontTx/>
              <a:buNone/>
            </a:pPr>
            <a:r>
              <a:rPr lang="fr-FR" sz="400"/>
              <a:t> </a:t>
            </a:r>
          </a:p>
          <a:p>
            <a:pPr algn="ctr" defTabSz="1001713">
              <a:buFontTx/>
              <a:buNone/>
            </a:pPr>
            <a:r>
              <a:rPr lang="fr-FR" sz="26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résistance théorique</a:t>
            </a:r>
            <a:r>
              <a:rPr lang="fr-FR" sz="2600" b="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 defTabSz="1001713">
              <a:buFontTx/>
              <a:buNone/>
            </a:pPr>
            <a:r>
              <a:rPr lang="fr-FR" sz="26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d'un cylindre de terrain</a:t>
            </a:r>
          </a:p>
          <a:p>
            <a:pPr algn="ctr" defTabSz="1001713">
              <a:buFontTx/>
              <a:buNone/>
            </a:pPr>
            <a:endParaRPr lang="fr-FR" sz="400">
              <a:solidFill>
                <a:schemeClr val="tx2"/>
              </a:solidFill>
            </a:endParaRPr>
          </a:p>
          <a:p>
            <a:pPr defTabSz="1001713">
              <a:buFontTx/>
              <a:buNone/>
            </a:pPr>
            <a:r>
              <a:rPr lang="fr-FR"/>
              <a:t>   de 1 m² de section</a:t>
            </a:r>
          </a:p>
          <a:p>
            <a:pPr defTabSz="1001713">
              <a:buFontTx/>
              <a:buNone/>
            </a:pPr>
            <a:r>
              <a:rPr lang="fr-FR"/>
              <a:t>   et de 1 m de longueur</a:t>
            </a:r>
            <a:endParaRPr lang="fr-FR" sz="2600" b="0">
              <a:solidFill>
                <a:schemeClr val="tx2"/>
              </a:solidFill>
            </a:endParaRPr>
          </a:p>
          <a:p>
            <a:pPr algn="ctr" defTabSz="1001713">
              <a:buFontTx/>
              <a:buNone/>
            </a:pPr>
            <a:endParaRPr lang="fr-FR" sz="1600" b="0">
              <a:solidFill>
                <a:schemeClr val="tx2"/>
              </a:solidFill>
            </a:endParaRPr>
          </a:p>
          <a:p>
            <a:pPr defTabSz="1001713">
              <a:buFontTx/>
              <a:buNone/>
            </a:pPr>
            <a:r>
              <a:rPr lang="fr-FR" sz="20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000">
                <a:solidFill>
                  <a:srgbClr val="FF3300"/>
                </a:solidFill>
              </a:rPr>
              <a:t> </a:t>
            </a:r>
            <a:r>
              <a:rPr lang="fr-FR"/>
              <a:t>Elle traduit la résistance</a:t>
            </a:r>
          </a:p>
          <a:p>
            <a:pPr defTabSz="1001713">
              <a:buFontTx/>
              <a:buNone/>
            </a:pPr>
            <a:r>
              <a:rPr lang="fr-FR"/>
              <a:t>   d’un terrain face à la </a:t>
            </a:r>
          </a:p>
          <a:p>
            <a:pPr defTabSz="1001713">
              <a:buFontTx/>
              <a:buNone/>
            </a:pPr>
            <a:r>
              <a:rPr lang="fr-FR"/>
              <a:t>   circulation d’un courant</a:t>
            </a:r>
          </a:p>
        </p:txBody>
      </p:sp>
      <p:sp>
        <p:nvSpPr>
          <p:cNvPr id="19463" name="Rectangle 1031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9464" name="AutoShape 1032"/>
          <p:cNvSpPr>
            <a:spLocks noChangeArrowheads="1"/>
          </p:cNvSpPr>
          <p:nvPr/>
        </p:nvSpPr>
        <p:spPr bwMode="auto">
          <a:xfrm>
            <a:off x="457200" y="857250"/>
            <a:ext cx="6019800" cy="514350"/>
          </a:xfrm>
          <a:prstGeom prst="homePlate">
            <a:avLst>
              <a:gd name="adj" fmla="val 141745"/>
            </a:avLst>
          </a:prstGeom>
          <a:solidFill>
            <a:schemeClr val="bg1"/>
          </a:solidFill>
          <a:ln w="57150">
            <a:solidFill>
              <a:srgbClr val="000099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762000">
              <a:buFontTx/>
              <a:buNone/>
            </a:pPr>
            <a:r>
              <a:rPr lang="fr-FR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RÉSISTIVITÉ DES SOLS</a:t>
            </a:r>
            <a:endParaRPr lang="fr-FR" sz="35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19472" name="Group 1040"/>
          <p:cNvGrpSpPr>
            <a:grpSpLocks/>
          </p:cNvGrpSpPr>
          <p:nvPr/>
        </p:nvGrpSpPr>
        <p:grpSpPr bwMode="auto">
          <a:xfrm>
            <a:off x="5486400" y="1560513"/>
            <a:ext cx="4257675" cy="4687887"/>
            <a:chOff x="3456" y="983"/>
            <a:chExt cx="2682" cy="2953"/>
          </a:xfrm>
        </p:grpSpPr>
        <p:graphicFrame>
          <p:nvGraphicFramePr>
            <p:cNvPr id="60416" name="Object 1024"/>
            <p:cNvGraphicFramePr>
              <a:graphicFrameLocks noChangeAspect="1"/>
            </p:cNvGraphicFramePr>
            <p:nvPr/>
          </p:nvGraphicFramePr>
          <p:xfrm>
            <a:off x="3456" y="983"/>
            <a:ext cx="2682" cy="2953"/>
          </p:xfrm>
          <a:graphic>
            <a:graphicData uri="http://schemas.openxmlformats.org/presentationml/2006/ole">
              <p:oleObj spid="_x0000_s60416" name="Image Bitmap" r:id="rId3" imgW="4258269" imgH="4686954" progId="Paint.Picture">
                <p:embed/>
              </p:oleObj>
            </a:graphicData>
          </a:graphic>
        </p:graphicFrame>
        <p:sp>
          <p:nvSpPr>
            <p:cNvPr id="19467" name="Text Box 1035"/>
            <p:cNvSpPr txBox="1">
              <a:spLocks noChangeArrowheads="1"/>
            </p:cNvSpPr>
            <p:nvPr/>
          </p:nvSpPr>
          <p:spPr bwMode="auto">
            <a:xfrm rot="-5400000">
              <a:off x="3096" y="2225"/>
              <a:ext cx="1073" cy="212"/>
            </a:xfrm>
            <a:prstGeom prst="rect">
              <a:avLst/>
            </a:prstGeom>
            <a:solidFill>
              <a:schemeClr val="bg1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sz="1600"/>
                <a:t>Longueur = 1 m</a:t>
              </a:r>
              <a:endParaRPr lang="fr-FR" sz="1800"/>
            </a:p>
          </p:txBody>
        </p:sp>
        <p:sp>
          <p:nvSpPr>
            <p:cNvPr id="19468" name="Text Box 1036"/>
            <p:cNvSpPr txBox="1">
              <a:spLocks noChangeArrowheads="1"/>
            </p:cNvSpPr>
            <p:nvPr/>
          </p:nvSpPr>
          <p:spPr bwMode="auto">
            <a:xfrm>
              <a:off x="3552" y="1104"/>
              <a:ext cx="995" cy="212"/>
            </a:xfrm>
            <a:prstGeom prst="rect">
              <a:avLst/>
            </a:prstGeom>
            <a:solidFill>
              <a:schemeClr val="bg1"/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sz="1600"/>
                <a:t>Section = 1 m</a:t>
              </a:r>
              <a:r>
                <a:rPr lang="fr-FR" sz="1600" baseline="30000"/>
                <a:t>2</a:t>
              </a:r>
              <a:endParaRPr lang="fr-FR" b="0"/>
            </a:p>
          </p:txBody>
        </p:sp>
        <p:sp>
          <p:nvSpPr>
            <p:cNvPr id="19469" name="Line 1037"/>
            <p:cNvSpPr>
              <a:spLocks noChangeShapeType="1"/>
            </p:cNvSpPr>
            <p:nvPr/>
          </p:nvSpPr>
          <p:spPr bwMode="auto">
            <a:xfrm>
              <a:off x="4056" y="1308"/>
              <a:ext cx="288" cy="28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9470" name="Freeform 1038"/>
            <p:cNvSpPr>
              <a:spLocks/>
            </p:cNvSpPr>
            <p:nvPr/>
          </p:nvSpPr>
          <p:spPr bwMode="auto">
            <a:xfrm>
              <a:off x="4665" y="1266"/>
              <a:ext cx="1296" cy="720"/>
            </a:xfrm>
            <a:custGeom>
              <a:avLst/>
              <a:gdLst/>
              <a:ahLst/>
              <a:cxnLst>
                <a:cxn ang="0">
                  <a:pos x="1296" y="720"/>
                </a:cxn>
                <a:cxn ang="0">
                  <a:pos x="1104" y="192"/>
                </a:cxn>
                <a:cxn ang="0">
                  <a:pos x="0" y="0"/>
                </a:cxn>
              </a:cxnLst>
              <a:rect l="0" t="0" r="r" b="b"/>
              <a:pathLst>
                <a:path w="1320" h="720">
                  <a:moveTo>
                    <a:pt x="1296" y="720"/>
                  </a:moveTo>
                  <a:cubicBezTo>
                    <a:pt x="1308" y="516"/>
                    <a:pt x="1320" y="312"/>
                    <a:pt x="1104" y="192"/>
                  </a:cubicBezTo>
                  <a:cubicBezTo>
                    <a:pt x="888" y="72"/>
                    <a:pt x="224" y="8"/>
                    <a:pt x="0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9471" name="Freeform 1039"/>
            <p:cNvSpPr>
              <a:spLocks/>
            </p:cNvSpPr>
            <p:nvPr/>
          </p:nvSpPr>
          <p:spPr bwMode="auto">
            <a:xfrm flipV="1">
              <a:off x="4665" y="2784"/>
              <a:ext cx="1296" cy="720"/>
            </a:xfrm>
            <a:custGeom>
              <a:avLst/>
              <a:gdLst/>
              <a:ahLst/>
              <a:cxnLst>
                <a:cxn ang="0">
                  <a:pos x="1296" y="720"/>
                </a:cxn>
                <a:cxn ang="0">
                  <a:pos x="1104" y="192"/>
                </a:cxn>
                <a:cxn ang="0">
                  <a:pos x="0" y="0"/>
                </a:cxn>
              </a:cxnLst>
              <a:rect l="0" t="0" r="r" b="b"/>
              <a:pathLst>
                <a:path w="1320" h="720">
                  <a:moveTo>
                    <a:pt x="1296" y="720"/>
                  </a:moveTo>
                  <a:cubicBezTo>
                    <a:pt x="1308" y="516"/>
                    <a:pt x="1320" y="312"/>
                    <a:pt x="1104" y="192"/>
                  </a:cubicBezTo>
                  <a:cubicBezTo>
                    <a:pt x="888" y="72"/>
                    <a:pt x="224" y="8"/>
                    <a:pt x="0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47650" y="1862138"/>
            <a:ext cx="4400550" cy="453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841" tIns="50421" rIns="100841" bIns="50421"/>
          <a:lstStyle/>
          <a:p>
            <a:pPr marL="412750" indent="-412750">
              <a:spcBef>
                <a:spcPct val="20000"/>
              </a:spcBef>
              <a:buFontTx/>
              <a:buNone/>
            </a:pPr>
            <a:r>
              <a:rPr lang="fr-FR" sz="20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000">
                <a:solidFill>
                  <a:srgbClr val="FF3300"/>
                </a:solidFill>
              </a:rPr>
              <a:t> </a:t>
            </a:r>
            <a:r>
              <a:rPr lang="fr-FR"/>
              <a:t>La résistivité des sols est</a:t>
            </a:r>
          </a:p>
          <a:p>
            <a:pPr marL="412750" indent="-412750">
              <a:spcBef>
                <a:spcPct val="20000"/>
              </a:spcBef>
              <a:buFontTx/>
              <a:buNone/>
            </a:pPr>
            <a:r>
              <a:rPr lang="fr-FR"/>
              <a:t>   très variable suivant les</a:t>
            </a:r>
          </a:p>
          <a:p>
            <a:pPr marL="412750" indent="-412750">
              <a:spcBef>
                <a:spcPct val="20000"/>
              </a:spcBef>
              <a:buFontTx/>
              <a:buNone/>
            </a:pPr>
            <a:r>
              <a:rPr lang="fr-FR"/>
              <a:t>   régions et la nature des </a:t>
            </a:r>
          </a:p>
          <a:p>
            <a:pPr marL="412750" indent="-412750">
              <a:spcBef>
                <a:spcPct val="20000"/>
              </a:spcBef>
              <a:buFontTx/>
              <a:buNone/>
            </a:pPr>
            <a:r>
              <a:rPr lang="fr-FR"/>
              <a:t>   terrains</a:t>
            </a:r>
            <a:endParaRPr lang="fr-FR" sz="2800" b="0">
              <a:solidFill>
                <a:schemeClr val="tx2"/>
              </a:solidFill>
            </a:endParaRPr>
          </a:p>
          <a:p>
            <a:pPr marL="412750" indent="-412750">
              <a:spcBef>
                <a:spcPct val="20000"/>
              </a:spcBef>
              <a:buFontTx/>
              <a:buNone/>
            </a:pPr>
            <a:endParaRPr lang="fr-FR" b="0">
              <a:solidFill>
                <a:schemeClr val="tx2"/>
              </a:solidFill>
            </a:endParaRPr>
          </a:p>
          <a:p>
            <a:pPr marL="412750" indent="-412750">
              <a:buFontTx/>
              <a:buNone/>
            </a:pPr>
            <a:r>
              <a:rPr lang="fr-FR" sz="20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000">
                <a:solidFill>
                  <a:srgbClr val="FF3300"/>
                </a:solidFill>
              </a:rPr>
              <a:t> </a:t>
            </a:r>
            <a:r>
              <a:rPr lang="fr-FR"/>
              <a:t>La résistivité dépend du </a:t>
            </a:r>
          </a:p>
          <a:p>
            <a:pPr marL="412750" indent="-412750">
              <a:buFontTx/>
              <a:buNone/>
            </a:pPr>
            <a:r>
              <a:rPr lang="fr-FR"/>
              <a:t>   taux d'humidité et de la</a:t>
            </a:r>
          </a:p>
          <a:p>
            <a:pPr marL="412750" indent="-412750">
              <a:buFontTx/>
              <a:buNone/>
            </a:pPr>
            <a:r>
              <a:rPr lang="fr-FR"/>
              <a:t>   température </a:t>
            </a:r>
          </a:p>
          <a:p>
            <a:pPr marL="412750" indent="-412750">
              <a:buFontTx/>
              <a:buNone/>
            </a:pPr>
            <a:endParaRPr lang="fr-FR"/>
          </a:p>
          <a:p>
            <a:pPr marL="412750" indent="-412750">
              <a:buFontTx/>
              <a:buNone/>
            </a:pPr>
            <a:r>
              <a:rPr lang="fr-FR" sz="20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000">
                <a:solidFill>
                  <a:srgbClr val="FF3300"/>
                </a:solidFill>
              </a:rPr>
              <a:t> </a:t>
            </a:r>
            <a:r>
              <a:rPr lang="fr-FR"/>
              <a:t>Le gel ou la sécheresse </a:t>
            </a:r>
          </a:p>
          <a:p>
            <a:pPr marL="412750" indent="-412750">
              <a:buFontTx/>
              <a:buNone/>
            </a:pPr>
            <a:r>
              <a:rPr lang="fr-FR"/>
              <a:t>   augmente la résistivité</a:t>
            </a:r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457200" y="857250"/>
            <a:ext cx="6019800" cy="514350"/>
          </a:xfrm>
          <a:prstGeom prst="homePlate">
            <a:avLst>
              <a:gd name="adj" fmla="val 141745"/>
            </a:avLst>
          </a:prstGeom>
          <a:solidFill>
            <a:schemeClr val="bg1"/>
          </a:solidFill>
          <a:ln w="57150">
            <a:solidFill>
              <a:srgbClr val="000099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762000">
              <a:buFontTx/>
              <a:buNone/>
            </a:pPr>
            <a:r>
              <a:rPr lang="fr-FR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RÉSISTIVITÉ DES SOLS (suite)</a:t>
            </a:r>
            <a:endParaRPr lang="fr-FR" sz="35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61440" name="Object 1024"/>
          <p:cNvGraphicFramePr>
            <a:graphicFrameLocks noChangeAspect="1"/>
          </p:cNvGraphicFramePr>
          <p:nvPr/>
        </p:nvGraphicFramePr>
        <p:xfrm>
          <a:off x="4724400" y="1436688"/>
          <a:ext cx="4953000" cy="5192712"/>
        </p:xfrm>
        <a:graphic>
          <a:graphicData uri="http://schemas.openxmlformats.org/presentationml/2006/ole">
            <p:oleObj spid="_x0000_s61440" name="Image Bitmap" r:id="rId3" imgW="4952381" imgH="5191850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768350" y="2057400"/>
            <a:ext cx="883285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841" tIns="50421" rIns="100841" bIns="50421"/>
          <a:lstStyle/>
          <a:p>
            <a:pPr marL="412750" indent="-412750">
              <a:spcBef>
                <a:spcPct val="20000"/>
              </a:spcBef>
              <a:buFontTx/>
              <a:buNone/>
            </a:pPr>
            <a:r>
              <a:rPr lang="fr-FR" sz="20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000">
                <a:solidFill>
                  <a:srgbClr val="FF3300"/>
                </a:solidFill>
              </a:rPr>
              <a:t> </a:t>
            </a:r>
            <a:r>
              <a:rPr lang="fr-FR"/>
              <a:t>Choisir quand c’est possible l’emplacement et la forme</a:t>
            </a:r>
          </a:p>
          <a:p>
            <a:pPr marL="412750" indent="-412750">
              <a:spcBef>
                <a:spcPct val="20000"/>
              </a:spcBef>
              <a:buFontTx/>
              <a:buNone/>
            </a:pPr>
            <a:r>
              <a:rPr lang="fr-FR"/>
              <a:t>   des prises de terre et réseaux de terre, avant leur</a:t>
            </a:r>
          </a:p>
          <a:p>
            <a:pPr marL="412750" indent="-412750">
              <a:spcBef>
                <a:spcPct val="20000"/>
              </a:spcBef>
              <a:buFontTx/>
              <a:buNone/>
            </a:pPr>
            <a:r>
              <a:rPr lang="fr-FR"/>
              <a:t>   construction</a:t>
            </a:r>
          </a:p>
          <a:p>
            <a:pPr marL="412750" indent="-412750">
              <a:spcBef>
                <a:spcPct val="20000"/>
              </a:spcBef>
              <a:buFontTx/>
              <a:buNone/>
            </a:pPr>
            <a:endParaRPr lang="fr-FR" sz="1600"/>
          </a:p>
          <a:p>
            <a:pPr marL="412750" indent="-412750">
              <a:spcBef>
                <a:spcPct val="20000"/>
              </a:spcBef>
              <a:buFontTx/>
              <a:buNone/>
            </a:pPr>
            <a:r>
              <a:rPr lang="fr-FR" sz="20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000">
                <a:solidFill>
                  <a:srgbClr val="FF3300"/>
                </a:solidFill>
              </a:rPr>
              <a:t> </a:t>
            </a:r>
            <a:r>
              <a:rPr lang="fr-FR"/>
              <a:t>Prévoir les caractéristiques électriques des prises de</a:t>
            </a:r>
          </a:p>
          <a:p>
            <a:pPr marL="412750" indent="-412750">
              <a:spcBef>
                <a:spcPct val="20000"/>
              </a:spcBef>
              <a:buFontTx/>
              <a:buNone/>
            </a:pPr>
            <a:r>
              <a:rPr lang="fr-FR"/>
              <a:t>   terre et réseaux de terre</a:t>
            </a:r>
          </a:p>
          <a:p>
            <a:pPr marL="412750" indent="-412750">
              <a:spcBef>
                <a:spcPct val="20000"/>
              </a:spcBef>
              <a:buFontTx/>
              <a:buNone/>
            </a:pPr>
            <a:endParaRPr lang="fr-FR" sz="1600"/>
          </a:p>
          <a:p>
            <a:pPr marL="412750" indent="-412750">
              <a:spcBef>
                <a:spcPct val="20000"/>
              </a:spcBef>
              <a:buFontTx/>
              <a:buNone/>
            </a:pPr>
            <a:r>
              <a:rPr lang="fr-FR" sz="20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000">
                <a:solidFill>
                  <a:srgbClr val="FF3300"/>
                </a:solidFill>
              </a:rPr>
              <a:t> </a:t>
            </a:r>
            <a:r>
              <a:rPr lang="fr-FR"/>
              <a:t>Optimiser les coûts de construction des prises de terre</a:t>
            </a:r>
          </a:p>
          <a:p>
            <a:pPr marL="412750" indent="-412750">
              <a:spcBef>
                <a:spcPct val="20000"/>
              </a:spcBef>
              <a:buFontTx/>
              <a:buNone/>
            </a:pPr>
            <a:r>
              <a:rPr lang="fr-FR"/>
              <a:t>   et réseaux de terre (gains de temps pour obtenir la</a:t>
            </a:r>
          </a:p>
          <a:p>
            <a:pPr marL="412750" indent="-412750">
              <a:spcBef>
                <a:spcPct val="20000"/>
              </a:spcBef>
              <a:buFontTx/>
              <a:buNone/>
            </a:pPr>
            <a:r>
              <a:rPr lang="fr-FR"/>
              <a:t>   résistance de terre souhaitée)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457200" y="1524000"/>
            <a:ext cx="60198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Pourquoi mesurer la résistivité ?</a:t>
            </a:r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77850" y="2201863"/>
            <a:ext cx="330200" cy="508000"/>
          </a:xfrm>
          <a:prstGeom prst="star5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21514" name="AutoShape 10"/>
          <p:cNvSpPr>
            <a:spLocks noChangeArrowheads="1"/>
          </p:cNvSpPr>
          <p:nvPr/>
        </p:nvSpPr>
        <p:spPr bwMode="auto">
          <a:xfrm>
            <a:off x="457200" y="857250"/>
            <a:ext cx="6019800" cy="514350"/>
          </a:xfrm>
          <a:prstGeom prst="homePlate">
            <a:avLst>
              <a:gd name="adj" fmla="val 141745"/>
            </a:avLst>
          </a:prstGeom>
          <a:solidFill>
            <a:schemeClr val="bg1"/>
          </a:solidFill>
          <a:ln w="57150">
            <a:solidFill>
              <a:srgbClr val="000099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762000">
              <a:buFontTx/>
              <a:buNone/>
            </a:pPr>
            <a:r>
              <a:rPr lang="fr-FR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RÉSISTIVITÉ DES SOLS (suite)</a:t>
            </a:r>
            <a:endParaRPr lang="fr-FR" sz="35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810000" y="5562600"/>
            <a:ext cx="4953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841" tIns="50421" rIns="100841" bIns="50421"/>
          <a:lstStyle/>
          <a:p>
            <a:pPr marL="412750" indent="-412750">
              <a:spcBef>
                <a:spcPct val="20000"/>
              </a:spcBef>
              <a:buFontTx/>
              <a:buNone/>
            </a:pPr>
            <a:r>
              <a:rPr lang="fr-FR" sz="1800">
                <a:latin typeface="Symbol" pitchFamily="18" charset="2"/>
              </a:rPr>
              <a:t>r</a:t>
            </a:r>
            <a:r>
              <a:rPr lang="fr-FR" sz="1800" b="0"/>
              <a:t> : </a:t>
            </a:r>
            <a:r>
              <a:rPr lang="fr-FR" sz="1800" b="0" i="1"/>
              <a:t>résistivité du sol à la profondeur</a:t>
            </a:r>
            <a:r>
              <a:rPr lang="fr-FR" sz="1800" b="0"/>
              <a:t> h (= 3/4</a:t>
            </a:r>
            <a:r>
              <a:rPr lang="fr-FR" sz="1800"/>
              <a:t>a</a:t>
            </a:r>
            <a:r>
              <a:rPr lang="fr-FR" sz="1800" b="0"/>
              <a:t>)</a:t>
            </a:r>
          </a:p>
          <a:p>
            <a:pPr marL="412750" indent="-412750">
              <a:spcBef>
                <a:spcPct val="20000"/>
              </a:spcBef>
              <a:buFontTx/>
              <a:buNone/>
            </a:pPr>
            <a:r>
              <a:rPr lang="fr-FR" sz="1800"/>
              <a:t>R</a:t>
            </a:r>
            <a:r>
              <a:rPr lang="fr-FR" sz="1800" b="0"/>
              <a:t> : </a:t>
            </a:r>
            <a:r>
              <a:rPr lang="fr-FR" sz="1800" b="0" i="1"/>
              <a:t>résistance lue sur l'appareil</a:t>
            </a:r>
            <a:r>
              <a:rPr lang="fr-FR" sz="1800" b="0"/>
              <a:t> </a:t>
            </a:r>
          </a:p>
          <a:p>
            <a:pPr marL="412750" indent="-412750">
              <a:spcBef>
                <a:spcPct val="20000"/>
              </a:spcBef>
              <a:buFontTx/>
              <a:buNone/>
            </a:pPr>
            <a:r>
              <a:rPr lang="fr-FR" sz="1800"/>
              <a:t>a</a:t>
            </a:r>
            <a:r>
              <a:rPr lang="fr-FR" sz="1800" b="0"/>
              <a:t> : </a:t>
            </a:r>
            <a:r>
              <a:rPr lang="fr-FR" sz="1800" b="0" i="1"/>
              <a:t>distance entre piquets</a:t>
            </a:r>
            <a:endParaRPr lang="fr-FR" b="0"/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533400" y="4064000"/>
            <a:ext cx="2667000" cy="110648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 b="0"/>
              <a:t> La valeur trouvée</a:t>
            </a:r>
          </a:p>
          <a:p>
            <a:pPr defTabSz="1001713">
              <a:buFontTx/>
              <a:buNone/>
            </a:pPr>
            <a:r>
              <a:rPr lang="fr-FR" sz="2200" b="0"/>
              <a:t>   doit être la plus  </a:t>
            </a:r>
          </a:p>
          <a:p>
            <a:pPr defTabSz="1001713">
              <a:buFontTx/>
              <a:buNone/>
            </a:pPr>
            <a:r>
              <a:rPr lang="fr-FR" sz="2200" b="0"/>
              <a:t>   faible possible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457200" y="1447800"/>
            <a:ext cx="60198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Comment mesurer la résistivité ?</a:t>
            </a: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22538" name="AutoShape 10"/>
          <p:cNvSpPr>
            <a:spLocks noChangeArrowheads="1"/>
          </p:cNvSpPr>
          <p:nvPr/>
        </p:nvSpPr>
        <p:spPr bwMode="auto">
          <a:xfrm>
            <a:off x="457200" y="857250"/>
            <a:ext cx="6019800" cy="514350"/>
          </a:xfrm>
          <a:prstGeom prst="homePlate">
            <a:avLst>
              <a:gd name="adj" fmla="val 141745"/>
            </a:avLst>
          </a:prstGeom>
          <a:solidFill>
            <a:schemeClr val="bg1"/>
          </a:solidFill>
          <a:ln w="57150">
            <a:solidFill>
              <a:srgbClr val="000099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762000">
              <a:buFontTx/>
              <a:buNone/>
            </a:pPr>
            <a:r>
              <a:rPr lang="fr-FR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RÉSISTIVITÉ DES SOLS (suite)</a:t>
            </a:r>
            <a:endParaRPr lang="fr-FR" sz="35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62464" name="Object 1024"/>
          <p:cNvGraphicFramePr>
            <a:graphicFrameLocks noChangeAspect="1"/>
          </p:cNvGraphicFramePr>
          <p:nvPr/>
        </p:nvGraphicFramePr>
        <p:xfrm>
          <a:off x="3122613" y="1905000"/>
          <a:ext cx="6630987" cy="3686175"/>
        </p:xfrm>
        <a:graphic>
          <a:graphicData uri="http://schemas.openxmlformats.org/presentationml/2006/ole">
            <p:oleObj spid="_x0000_s62464" name="Image Bitmap" r:id="rId3" imgW="6628571" imgH="3685714" progId="Paint.Picture">
              <p:embed/>
            </p:oleObj>
          </a:graphicData>
        </a:graphic>
      </p:graphicFrame>
      <p:graphicFrame>
        <p:nvGraphicFramePr>
          <p:cNvPr id="62465" name="Object 1025"/>
          <p:cNvGraphicFramePr>
            <a:graphicFrameLocks noChangeAspect="1"/>
          </p:cNvGraphicFramePr>
          <p:nvPr/>
        </p:nvGraphicFramePr>
        <p:xfrm>
          <a:off x="685800" y="2209800"/>
          <a:ext cx="2266950" cy="1571625"/>
        </p:xfrm>
        <a:graphic>
          <a:graphicData uri="http://schemas.openxmlformats.org/presentationml/2006/ole">
            <p:oleObj spid="_x0000_s62465" name="Image Bitmap" r:id="rId4" imgW="2266667" imgH="1571844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57200" y="1524000"/>
            <a:ext cx="7067550" cy="4984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spcBef>
                <a:spcPct val="50000"/>
              </a:spcBef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Quelle méthode utiliser suivant les cas ?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609600" y="5395913"/>
            <a:ext cx="4044950" cy="850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 b="0"/>
              <a:t> </a:t>
            </a:r>
            <a:r>
              <a:rPr lang="fr-FR"/>
              <a:t>Réseaux de terres  </a:t>
            </a:r>
          </a:p>
          <a:p>
            <a:pPr defTabSz="1001713">
              <a:buFontTx/>
              <a:buNone/>
            </a:pPr>
            <a:r>
              <a:rPr lang="fr-FR"/>
              <a:t>   multiples en parallèle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334000" y="2133600"/>
            <a:ext cx="4267200" cy="14605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200" b="0">
                <a:solidFill>
                  <a:schemeClr val="accent2"/>
                </a:solidFill>
              </a:rPr>
              <a:t> </a:t>
            </a:r>
            <a:r>
              <a:rPr lang="fr-FR" sz="2200" b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Méthode des 62%</a:t>
            </a:r>
          </a:p>
          <a:p>
            <a:pPr defTabSz="1001713">
              <a:buFontTx/>
              <a:buNone/>
            </a:pPr>
            <a:r>
              <a:rPr lang="fr-FR" sz="15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200" b="0">
                <a:solidFill>
                  <a:schemeClr val="accent2"/>
                </a:solidFill>
              </a:rPr>
              <a:t> </a:t>
            </a:r>
            <a:r>
              <a:rPr lang="fr-FR" sz="2200" b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Méthode en triangle</a:t>
            </a:r>
          </a:p>
          <a:p>
            <a:pPr defTabSz="1001713">
              <a:buFontTx/>
              <a:buNone/>
            </a:pPr>
            <a:r>
              <a:rPr lang="fr-FR" sz="15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200" b="0">
                <a:solidFill>
                  <a:schemeClr val="accent2"/>
                </a:solidFill>
              </a:rPr>
              <a:t> </a:t>
            </a:r>
            <a:r>
              <a:rPr lang="fr-FR" sz="2200" b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Méthode variante des 62%</a:t>
            </a:r>
          </a:p>
          <a:p>
            <a:pPr defTabSz="1001713">
              <a:buFontTx/>
              <a:buNone/>
            </a:pPr>
            <a:r>
              <a:rPr lang="fr-FR" sz="15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200" b="0">
                <a:solidFill>
                  <a:schemeClr val="accent2"/>
                </a:solidFill>
              </a:rPr>
              <a:t> </a:t>
            </a:r>
            <a:r>
              <a:rPr lang="fr-FR" sz="2200" b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Mesure de boucle Phase-PE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5334000" y="4024313"/>
            <a:ext cx="4267200" cy="7905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200" b="0">
                <a:solidFill>
                  <a:schemeClr val="accent2"/>
                </a:solidFill>
              </a:rPr>
              <a:t> </a:t>
            </a:r>
            <a:r>
              <a:rPr lang="fr-FR" sz="2200" b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Méthode variante des 62%</a:t>
            </a:r>
          </a:p>
          <a:p>
            <a:pPr defTabSz="1001713">
              <a:buFontTx/>
              <a:buNone/>
            </a:pPr>
            <a:r>
              <a:rPr lang="fr-FR" sz="15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200" b="0">
                <a:solidFill>
                  <a:schemeClr val="accent2"/>
                </a:solidFill>
              </a:rPr>
              <a:t> </a:t>
            </a:r>
            <a:r>
              <a:rPr lang="fr-FR" sz="2200" b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Mesure de boucle Phase-PE</a:t>
            </a:r>
          </a:p>
        </p:txBody>
      </p:sp>
      <p:sp>
        <p:nvSpPr>
          <p:cNvPr id="23581" name="Text Box 29"/>
          <p:cNvSpPr txBox="1">
            <a:spLocks noChangeArrowheads="1"/>
          </p:cNvSpPr>
          <p:nvPr/>
        </p:nvSpPr>
        <p:spPr bwMode="auto">
          <a:xfrm>
            <a:off x="5334000" y="5424488"/>
            <a:ext cx="4267200" cy="7905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200" b="0">
                <a:solidFill>
                  <a:schemeClr val="accent2"/>
                </a:solidFill>
              </a:rPr>
              <a:t> </a:t>
            </a:r>
            <a:r>
              <a:rPr lang="fr-FR" sz="2200" b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Pince de terre</a:t>
            </a:r>
          </a:p>
          <a:p>
            <a:pPr defTabSz="1001713">
              <a:buFontTx/>
              <a:buNone/>
            </a:pPr>
            <a:r>
              <a:rPr lang="fr-FR" sz="15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200" b="0">
                <a:solidFill>
                  <a:schemeClr val="accent2"/>
                </a:solidFill>
              </a:rPr>
              <a:t> </a:t>
            </a:r>
            <a:r>
              <a:rPr lang="fr-FR" sz="2200" b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Méthode variante des 62%</a:t>
            </a:r>
          </a:p>
        </p:txBody>
      </p:sp>
      <p:sp>
        <p:nvSpPr>
          <p:cNvPr id="23582" name="AutoShape 30"/>
          <p:cNvSpPr>
            <a:spLocks noChangeArrowheads="1"/>
          </p:cNvSpPr>
          <p:nvPr/>
        </p:nvSpPr>
        <p:spPr bwMode="auto">
          <a:xfrm>
            <a:off x="457200" y="857250"/>
            <a:ext cx="4419600" cy="514350"/>
          </a:xfrm>
          <a:prstGeom prst="homePlate">
            <a:avLst>
              <a:gd name="adj" fmla="val 104066"/>
            </a:avLst>
          </a:prstGeom>
          <a:solidFill>
            <a:schemeClr val="bg1"/>
          </a:solidFill>
          <a:ln w="57150">
            <a:solidFill>
              <a:srgbClr val="000099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762000">
              <a:buFontTx/>
              <a:buNone/>
            </a:pPr>
            <a:r>
              <a:rPr lang="fr-FR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MESURE DE TERRE</a:t>
            </a:r>
            <a:endParaRPr lang="fr-FR" sz="35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3583" name="Rectangle 31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23584" name="Rectangle 32"/>
          <p:cNvSpPr>
            <a:spLocks noChangeArrowheads="1"/>
          </p:cNvSpPr>
          <p:nvPr/>
        </p:nvSpPr>
        <p:spPr bwMode="auto">
          <a:xfrm>
            <a:off x="609600" y="2298700"/>
            <a:ext cx="4038600" cy="12065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 b="0"/>
              <a:t> </a:t>
            </a:r>
            <a:r>
              <a:rPr lang="fr-FR"/>
              <a:t>Bâtiment à la campagne,</a:t>
            </a:r>
          </a:p>
          <a:p>
            <a:pPr>
              <a:buFontTx/>
              <a:buNone/>
            </a:pPr>
            <a:r>
              <a:rPr lang="fr-FR"/>
              <a:t>   avec possibilité de   </a:t>
            </a:r>
          </a:p>
          <a:p>
            <a:pPr>
              <a:buFontTx/>
              <a:buNone/>
            </a:pPr>
            <a:r>
              <a:rPr lang="fr-FR"/>
              <a:t>   planter des piquets</a:t>
            </a:r>
          </a:p>
        </p:txBody>
      </p:sp>
      <p:sp>
        <p:nvSpPr>
          <p:cNvPr id="23585" name="AutoShape 33"/>
          <p:cNvSpPr>
            <a:spLocks noChangeArrowheads="1"/>
          </p:cNvSpPr>
          <p:nvPr/>
        </p:nvSpPr>
        <p:spPr bwMode="auto">
          <a:xfrm>
            <a:off x="4648200" y="2514600"/>
            <a:ext cx="685800" cy="6858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23586" name="Rectangle 34"/>
          <p:cNvSpPr>
            <a:spLocks noChangeArrowheads="1"/>
          </p:cNvSpPr>
          <p:nvPr/>
        </p:nvSpPr>
        <p:spPr bwMode="auto">
          <a:xfrm>
            <a:off x="609600" y="3822700"/>
            <a:ext cx="4038600" cy="12065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 b="0"/>
              <a:t> </a:t>
            </a:r>
            <a:r>
              <a:rPr lang="fr-FR"/>
              <a:t>Bâtiment en milieu </a:t>
            </a:r>
          </a:p>
          <a:p>
            <a:pPr>
              <a:buFontTx/>
              <a:buNone/>
            </a:pPr>
            <a:r>
              <a:rPr lang="fr-FR"/>
              <a:t>   urbain, sans possibilité </a:t>
            </a:r>
          </a:p>
          <a:p>
            <a:pPr>
              <a:buFontTx/>
              <a:buNone/>
            </a:pPr>
            <a:r>
              <a:rPr lang="fr-FR"/>
              <a:t>   de planter des piquets</a:t>
            </a:r>
          </a:p>
        </p:txBody>
      </p:sp>
      <p:sp>
        <p:nvSpPr>
          <p:cNvPr id="23587" name="AutoShape 35"/>
          <p:cNvSpPr>
            <a:spLocks noChangeArrowheads="1"/>
          </p:cNvSpPr>
          <p:nvPr/>
        </p:nvSpPr>
        <p:spPr bwMode="auto">
          <a:xfrm>
            <a:off x="4648200" y="4086225"/>
            <a:ext cx="685800" cy="6858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23588" name="AutoShape 36"/>
          <p:cNvSpPr>
            <a:spLocks noChangeArrowheads="1"/>
          </p:cNvSpPr>
          <p:nvPr/>
        </p:nvSpPr>
        <p:spPr bwMode="auto">
          <a:xfrm>
            <a:off x="4648200" y="5486400"/>
            <a:ext cx="685800" cy="6858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2051"/>
          <p:cNvSpPr txBox="1">
            <a:spLocks noChangeArrowheads="1"/>
          </p:cNvSpPr>
          <p:nvPr/>
        </p:nvSpPr>
        <p:spPr bwMode="auto">
          <a:xfrm>
            <a:off x="457200" y="1524000"/>
            <a:ext cx="6629400" cy="4984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spcBef>
                <a:spcPct val="50000"/>
              </a:spcBef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Quelle valeur de terre faut-il trouver ?</a:t>
            </a:r>
          </a:p>
        </p:txBody>
      </p:sp>
      <p:sp>
        <p:nvSpPr>
          <p:cNvPr id="40969" name="AutoShape 2057"/>
          <p:cNvSpPr>
            <a:spLocks noChangeArrowheads="1"/>
          </p:cNvSpPr>
          <p:nvPr/>
        </p:nvSpPr>
        <p:spPr bwMode="auto">
          <a:xfrm>
            <a:off x="457200" y="857250"/>
            <a:ext cx="5715000" cy="514350"/>
          </a:xfrm>
          <a:prstGeom prst="homePlate">
            <a:avLst>
              <a:gd name="adj" fmla="val 134568"/>
            </a:avLst>
          </a:prstGeom>
          <a:solidFill>
            <a:schemeClr val="bg1"/>
          </a:solidFill>
          <a:ln w="57150">
            <a:solidFill>
              <a:srgbClr val="000099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762000">
              <a:buFontTx/>
              <a:buNone/>
            </a:pPr>
            <a:r>
              <a:rPr lang="fr-FR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MESURE DE TERRE (suite)</a:t>
            </a:r>
            <a:endParaRPr lang="fr-FR" sz="35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970" name="Rectangle 2058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40971" name="Rectangle 2059"/>
          <p:cNvSpPr>
            <a:spLocks noChangeArrowheads="1"/>
          </p:cNvSpPr>
          <p:nvPr/>
        </p:nvSpPr>
        <p:spPr bwMode="auto">
          <a:xfrm>
            <a:off x="609600" y="2057400"/>
            <a:ext cx="8461375" cy="11874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 b="0"/>
              <a:t> </a:t>
            </a:r>
            <a:r>
              <a:rPr lang="fr-FR"/>
              <a:t>Aucune tension supérieure à 50 V en milieu sec et</a:t>
            </a:r>
          </a:p>
          <a:p>
            <a:pPr>
              <a:buFontTx/>
              <a:buNone/>
            </a:pPr>
            <a:r>
              <a:rPr lang="fr-FR"/>
              <a:t>  25 V en milieu humide ne doit apparaître sur les masses</a:t>
            </a:r>
          </a:p>
          <a:p>
            <a:pPr>
              <a:buFontTx/>
              <a:buNone/>
            </a:pPr>
            <a:r>
              <a:rPr lang="fr-FR"/>
              <a:t>  accessibles par les utilisateurs</a:t>
            </a:r>
          </a:p>
        </p:txBody>
      </p:sp>
      <p:graphicFrame>
        <p:nvGraphicFramePr>
          <p:cNvPr id="63488" name="Object 2048"/>
          <p:cNvGraphicFramePr>
            <a:graphicFrameLocks noChangeAspect="1"/>
          </p:cNvGraphicFramePr>
          <p:nvPr/>
        </p:nvGraphicFramePr>
        <p:xfrm>
          <a:off x="609600" y="3733800"/>
          <a:ext cx="9059863" cy="2352675"/>
        </p:xfrm>
        <a:graphic>
          <a:graphicData uri="http://schemas.openxmlformats.org/presentationml/2006/ole">
            <p:oleObj spid="_x0000_s63488" name="Image Bitmap" r:id="rId3" imgW="9057143" imgH="2352381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026"/>
          <p:cNvSpPr txBox="1">
            <a:spLocks noChangeArrowheads="1"/>
          </p:cNvSpPr>
          <p:nvPr/>
        </p:nvSpPr>
        <p:spPr bwMode="auto">
          <a:xfrm>
            <a:off x="381000" y="838200"/>
            <a:ext cx="38100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Méthode des 62%</a:t>
            </a:r>
          </a:p>
        </p:txBody>
      </p:sp>
      <p:sp>
        <p:nvSpPr>
          <p:cNvPr id="24587" name="Text Box 1035"/>
          <p:cNvSpPr txBox="1">
            <a:spLocks noChangeArrowheads="1"/>
          </p:cNvSpPr>
          <p:nvPr/>
        </p:nvSpPr>
        <p:spPr bwMode="auto">
          <a:xfrm>
            <a:off x="3384550" y="5164138"/>
            <a:ext cx="6273800" cy="12604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buFontTx/>
              <a:buNone/>
            </a:pPr>
            <a:r>
              <a:rPr lang="fr-FR" i="1">
                <a:effectLst>
                  <a:outerShdw blurRad="38100" dist="38100" dir="2700000" algn="tl">
                    <a:srgbClr val="C0C0C0"/>
                  </a:outerShdw>
                </a:effectLst>
              </a:rPr>
              <a:t>Issue de nombreux essais de terrain,</a:t>
            </a:r>
            <a:endParaRPr lang="fr-FR" sz="2600" b="0" i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defTabSz="1001713">
              <a:buFontTx/>
              <a:buNone/>
            </a:pPr>
            <a:r>
              <a:rPr lang="fr-FR" sz="2600" b="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c’est la seule méthode</a:t>
            </a:r>
          </a:p>
          <a:p>
            <a:pPr algn="ctr" defTabSz="1001713">
              <a:buFontTx/>
              <a:buNone/>
            </a:pPr>
            <a:r>
              <a:rPr lang="fr-FR" sz="2600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qui donne des résultats fiables !</a:t>
            </a:r>
            <a:endParaRPr lang="fr-FR" sz="2600" b="0" i="1">
              <a:solidFill>
                <a:schemeClr val="tx2"/>
              </a:solidFill>
            </a:endParaRPr>
          </a:p>
        </p:txBody>
      </p:sp>
      <p:sp>
        <p:nvSpPr>
          <p:cNvPr id="24589" name="Text Box 1037"/>
          <p:cNvSpPr txBox="1">
            <a:spLocks noChangeArrowheads="1"/>
          </p:cNvSpPr>
          <p:nvPr/>
        </p:nvSpPr>
        <p:spPr bwMode="auto">
          <a:xfrm>
            <a:off x="685800" y="3367088"/>
            <a:ext cx="2286000" cy="711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000"/>
              <a:t>ES</a:t>
            </a:r>
            <a:r>
              <a:rPr lang="fr-FR" sz="2000" b="0"/>
              <a:t> = 62% de la </a:t>
            </a:r>
          </a:p>
          <a:p>
            <a:pPr defTabSz="1001713">
              <a:buFontTx/>
              <a:buNone/>
            </a:pPr>
            <a:r>
              <a:rPr lang="fr-FR" sz="2000" b="0"/>
              <a:t>         distance EH</a:t>
            </a:r>
          </a:p>
        </p:txBody>
      </p:sp>
      <p:sp>
        <p:nvSpPr>
          <p:cNvPr id="24590" name="Text Box 1038"/>
          <p:cNvSpPr txBox="1">
            <a:spLocks noChangeArrowheads="1"/>
          </p:cNvSpPr>
          <p:nvPr/>
        </p:nvSpPr>
        <p:spPr bwMode="auto">
          <a:xfrm>
            <a:off x="669925" y="4343400"/>
            <a:ext cx="2806700" cy="1989138"/>
          </a:xfrm>
          <a:prstGeom prst="rect">
            <a:avLst/>
          </a:prstGeom>
          <a:solidFill>
            <a:srgbClr val="FFCCFF"/>
          </a:solidFill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 b="0"/>
              <a:t> </a:t>
            </a:r>
            <a:r>
              <a:rPr lang="fr-FR" sz="2000" u="sng">
                <a:solidFill>
                  <a:schemeClr val="tx2"/>
                </a:solidFill>
              </a:rPr>
              <a:t>ATTENTION</a:t>
            </a:r>
            <a:r>
              <a:rPr lang="fr-FR" sz="2000">
                <a:solidFill>
                  <a:schemeClr val="tx2"/>
                </a:solidFill>
              </a:rPr>
              <a:t> :</a:t>
            </a:r>
          </a:p>
          <a:p>
            <a:pPr defTabSz="1001713">
              <a:buFontTx/>
              <a:buNone/>
            </a:pPr>
            <a:r>
              <a:rPr lang="fr-FR" sz="2000">
                <a:solidFill>
                  <a:schemeClr val="tx2"/>
                </a:solidFill>
              </a:rPr>
              <a:t>Dans un bâtiment</a:t>
            </a:r>
          </a:p>
          <a:p>
            <a:pPr defTabSz="1001713">
              <a:buFontTx/>
              <a:buNone/>
            </a:pPr>
            <a:r>
              <a:rPr lang="fr-FR" sz="2000">
                <a:solidFill>
                  <a:schemeClr val="tx2"/>
                </a:solidFill>
              </a:rPr>
              <a:t>neuf, toujours  </a:t>
            </a:r>
          </a:p>
          <a:p>
            <a:pPr defTabSz="1001713">
              <a:buFontTx/>
              <a:buNone/>
            </a:pPr>
            <a:r>
              <a:rPr lang="fr-FR" sz="2000">
                <a:solidFill>
                  <a:schemeClr val="tx2"/>
                </a:solidFill>
              </a:rPr>
              <a:t>déconnecter la  </a:t>
            </a:r>
          </a:p>
          <a:p>
            <a:pPr defTabSz="1001713">
              <a:buFontTx/>
              <a:buNone/>
            </a:pPr>
            <a:r>
              <a:rPr lang="fr-FR" sz="2000">
                <a:solidFill>
                  <a:schemeClr val="tx2"/>
                </a:solidFill>
              </a:rPr>
              <a:t>barrette de terre </a:t>
            </a:r>
          </a:p>
          <a:p>
            <a:pPr defTabSz="1001713">
              <a:buFontTx/>
              <a:buNone/>
            </a:pPr>
            <a:r>
              <a:rPr lang="fr-FR" sz="2000">
                <a:solidFill>
                  <a:schemeClr val="tx2"/>
                </a:solidFill>
              </a:rPr>
              <a:t>avant la mesure</a:t>
            </a:r>
            <a:endParaRPr lang="fr-FR"/>
          </a:p>
        </p:txBody>
      </p:sp>
      <p:sp>
        <p:nvSpPr>
          <p:cNvPr id="24591" name="Rectangle 1039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64512" name="Object 2048"/>
          <p:cNvGraphicFramePr>
            <a:graphicFrameLocks noChangeAspect="1"/>
          </p:cNvGraphicFramePr>
          <p:nvPr/>
        </p:nvGraphicFramePr>
        <p:xfrm>
          <a:off x="3124200" y="1295400"/>
          <a:ext cx="6602413" cy="3781425"/>
        </p:xfrm>
        <a:graphic>
          <a:graphicData uri="http://schemas.openxmlformats.org/presentationml/2006/ole">
            <p:oleObj spid="_x0000_s64512" name="Image Bitmap" r:id="rId3" imgW="6601746" imgH="3780952" progId="Paint.Picture">
              <p:embed/>
            </p:oleObj>
          </a:graphicData>
        </a:graphic>
      </p:graphicFrame>
      <p:graphicFrame>
        <p:nvGraphicFramePr>
          <p:cNvPr id="64513" name="Object 2049"/>
          <p:cNvGraphicFramePr>
            <a:graphicFrameLocks noChangeAspect="1"/>
          </p:cNvGraphicFramePr>
          <p:nvPr/>
        </p:nvGraphicFramePr>
        <p:xfrm>
          <a:off x="620713" y="1676400"/>
          <a:ext cx="2503487" cy="1581150"/>
        </p:xfrm>
        <a:graphic>
          <a:graphicData uri="http://schemas.openxmlformats.org/presentationml/2006/ole">
            <p:oleObj spid="_x0000_s64513" name="Image Bitmap" r:id="rId4" imgW="2505425" imgH="1580952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026"/>
          <p:cNvSpPr>
            <a:spLocks noChangeArrowheads="1"/>
          </p:cNvSpPr>
          <p:nvPr/>
        </p:nvSpPr>
        <p:spPr bwMode="auto">
          <a:xfrm>
            <a:off x="381000" y="152400"/>
            <a:ext cx="90678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55299" name="AutoShape 1027"/>
          <p:cNvSpPr>
            <a:spLocks noChangeArrowheads="1"/>
          </p:cNvSpPr>
          <p:nvPr/>
        </p:nvSpPr>
        <p:spPr bwMode="auto">
          <a:xfrm>
            <a:off x="3124200" y="806450"/>
            <a:ext cx="3276600" cy="336550"/>
          </a:xfrm>
          <a:prstGeom prst="homePlate">
            <a:avLst>
              <a:gd name="adj" fmla="val 243396"/>
            </a:avLst>
          </a:prstGeom>
          <a:solidFill>
            <a:schemeClr val="bg1"/>
          </a:solidFill>
          <a:ln w="5715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defTabSz="762000">
              <a:buFontTx/>
              <a:buNone/>
            </a:pPr>
            <a:r>
              <a:rPr lang="fr-FR" sz="1600" i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SOMMAIRE</a:t>
            </a:r>
            <a:endParaRPr lang="fr-FR" sz="1600" b="0" u="sng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55300" name="Rectangle 1028"/>
          <p:cNvSpPr>
            <a:spLocks noChangeArrowheads="1"/>
          </p:cNvSpPr>
          <p:nvPr/>
        </p:nvSpPr>
        <p:spPr bwMode="auto">
          <a:xfrm>
            <a:off x="457200" y="1166813"/>
            <a:ext cx="7467600" cy="52038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fr-FR" sz="1200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L’ÉLECTRICITÉ : </a:t>
            </a:r>
            <a:r>
              <a:rPr lang="fr-FR" sz="1200" i="1"/>
              <a:t>Une énergie à bien maîtriser !</a:t>
            </a:r>
          </a:p>
          <a:p>
            <a:pPr>
              <a:buFontTx/>
              <a:buNone/>
            </a:pPr>
            <a:r>
              <a:rPr lang="fr-FR" sz="1200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NORMES APPLICABLES</a:t>
            </a:r>
          </a:p>
          <a:p>
            <a:pPr>
              <a:buFontTx/>
              <a:buNone/>
            </a:pPr>
            <a:r>
              <a:rPr lang="fr-FR" sz="1200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SCHÉMAS DE LIAISONS A LA TERRE -SLT- (ou RÉGIMES DE NEUTRE)</a:t>
            </a:r>
          </a:p>
          <a:p>
            <a:pPr>
              <a:buFontTx/>
              <a:buNone/>
            </a:pPr>
            <a:r>
              <a:rPr lang="fr-FR" sz="1200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fr-FR" sz="1200" i="1"/>
              <a:t>Schémas TT  -  TN  -  IT  -  TN-C et TN-S</a:t>
            </a:r>
          </a:p>
          <a:p>
            <a:pPr>
              <a:buFontTx/>
              <a:buNone/>
            </a:pPr>
            <a:r>
              <a:rPr lang="fr-FR" sz="1200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QUELLES MESURES ET POURQUOI ?</a:t>
            </a:r>
          </a:p>
          <a:p>
            <a:pPr>
              <a:buFontTx/>
              <a:buNone/>
            </a:pPr>
            <a:r>
              <a:rPr lang="fr-FR" sz="1200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fr-FR" sz="1200" i="1"/>
              <a:t>Terre - Isolement - Continuité - Différentiels</a:t>
            </a:r>
            <a:endParaRPr lang="fr-FR" sz="1200" i="1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Tx/>
              <a:buNone/>
            </a:pPr>
            <a:r>
              <a:rPr lang="fr-FR" sz="1200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MESURE DE TERRE ET DE RÉSISTIVITÉ</a:t>
            </a:r>
          </a:p>
          <a:p>
            <a:pPr>
              <a:buFontTx/>
              <a:buNone/>
            </a:pPr>
            <a:r>
              <a:rPr lang="fr-FR" sz="1200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</a:t>
            </a:r>
            <a:r>
              <a:rPr lang="fr-FR" sz="1200" i="1"/>
              <a:t>LA RÉSISTIVITÉ DES SOLS</a:t>
            </a:r>
          </a:p>
          <a:p>
            <a:pPr>
              <a:buFontTx/>
              <a:buNone/>
            </a:pPr>
            <a:r>
              <a:rPr lang="fr-FR" sz="1200" i="1"/>
              <a:t>	Pourquoi, comment mesurer la résistivité ?</a:t>
            </a:r>
          </a:p>
          <a:p>
            <a:pPr>
              <a:buFontTx/>
              <a:buNone/>
            </a:pPr>
            <a:r>
              <a:rPr lang="fr-FR" sz="1200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</a:t>
            </a:r>
            <a:r>
              <a:rPr lang="fr-FR" sz="1200" i="1"/>
              <a:t>LA MESURE DE TERRE</a:t>
            </a:r>
          </a:p>
          <a:p>
            <a:pPr>
              <a:buFontTx/>
              <a:buNone/>
            </a:pPr>
            <a:r>
              <a:rPr lang="fr-FR" sz="1200" i="1"/>
              <a:t>	Quelle méthode utiliser suivant les cas ?</a:t>
            </a:r>
          </a:p>
          <a:p>
            <a:pPr>
              <a:buFontTx/>
              <a:buNone/>
            </a:pPr>
            <a:r>
              <a:rPr lang="fr-FR" sz="1200" i="1"/>
              <a:t>	Quelle valeur de Terre faut-il trouver ?</a:t>
            </a:r>
          </a:p>
          <a:p>
            <a:pPr>
              <a:buFontTx/>
              <a:buNone/>
            </a:pPr>
            <a:r>
              <a:rPr lang="fr-FR" sz="1200" i="1"/>
              <a:t>	Méthode des 62 %, en triangle, variante des 62 %</a:t>
            </a:r>
          </a:p>
          <a:p>
            <a:pPr>
              <a:buFontTx/>
              <a:buNone/>
            </a:pPr>
            <a:r>
              <a:rPr lang="fr-FR" sz="1200" i="1"/>
              <a:t>	Mesure de boucle Phase-PE, de couplage</a:t>
            </a:r>
          </a:p>
          <a:p>
            <a:pPr>
              <a:buFontTx/>
              <a:buNone/>
            </a:pPr>
            <a:r>
              <a:rPr lang="fr-FR" sz="1200" i="1"/>
              <a:t>	La Pince de Terre (Principe et Applications)</a:t>
            </a:r>
          </a:p>
          <a:p>
            <a:pPr>
              <a:buFontTx/>
              <a:buNone/>
            </a:pPr>
            <a:r>
              <a:rPr lang="fr-FR" sz="1200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MESURE D'ISOLEMENT</a:t>
            </a:r>
          </a:p>
          <a:p>
            <a:pPr>
              <a:buFontTx/>
              <a:buNone/>
            </a:pPr>
            <a:r>
              <a:rPr lang="fr-FR" sz="1200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fr-FR" sz="1200" i="1"/>
              <a:t>Pourquoi mesurer l'isolement ?</a:t>
            </a:r>
          </a:p>
          <a:p>
            <a:pPr>
              <a:buFontTx/>
              <a:buNone/>
            </a:pPr>
            <a:r>
              <a:rPr lang="fr-FR" sz="1200" i="1"/>
              <a:t>	Isolement entre conducteurs, de l'ensemble de l'installation par rapport à la Terre</a:t>
            </a:r>
          </a:p>
          <a:p>
            <a:pPr>
              <a:buFontTx/>
              <a:buNone/>
            </a:pPr>
            <a:r>
              <a:rPr lang="fr-FR" sz="1200" i="1"/>
              <a:t>	Aspect normatif : valeurs d'isolement minimum</a:t>
            </a:r>
          </a:p>
          <a:p>
            <a:pPr>
              <a:buFontTx/>
              <a:buNone/>
            </a:pPr>
            <a:r>
              <a:rPr lang="fr-FR" sz="1200" i="1"/>
              <a:t>	Intérêt d'un circuit de garde</a:t>
            </a:r>
          </a:p>
          <a:p>
            <a:pPr>
              <a:buFontTx/>
              <a:buNone/>
            </a:pPr>
            <a:r>
              <a:rPr lang="fr-FR" sz="1200" i="1"/>
              <a:t>	Influence de l'environnement</a:t>
            </a:r>
          </a:p>
          <a:p>
            <a:pPr>
              <a:buFontTx/>
              <a:buNone/>
            </a:pPr>
            <a:r>
              <a:rPr lang="fr-FR" sz="1200" i="1"/>
              <a:t>	Ratios de qualité de l'isolement</a:t>
            </a:r>
          </a:p>
          <a:p>
            <a:pPr>
              <a:buFontTx/>
              <a:buNone/>
            </a:pPr>
            <a:r>
              <a:rPr lang="fr-FR" sz="1200" i="1"/>
              <a:t>	La mesure d'isolement sous tension</a:t>
            </a:r>
          </a:p>
          <a:p>
            <a:pPr>
              <a:buFontTx/>
              <a:buNone/>
            </a:pPr>
            <a:r>
              <a:rPr lang="fr-FR" sz="1200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MESURE DE CONTINUITÉ</a:t>
            </a:r>
          </a:p>
          <a:p>
            <a:pPr>
              <a:buFontTx/>
              <a:buNone/>
            </a:pPr>
            <a:r>
              <a:rPr lang="fr-FR" sz="1200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 CONTRÔLE DES DISPOSITIFS DE PROTECTION</a:t>
            </a:r>
            <a:r>
              <a:rPr lang="fr-FR" sz="1200" i="1"/>
              <a:t> (DDR, fusibles, disjoncteurs)</a:t>
            </a:r>
          </a:p>
          <a:p>
            <a:pPr>
              <a:buFontTx/>
              <a:buNone/>
            </a:pPr>
            <a:r>
              <a:rPr lang="fr-FR" sz="1200" i="1"/>
              <a:t>	Le test de disjoncteurs différentiels (DDR)</a:t>
            </a:r>
          </a:p>
          <a:p>
            <a:pPr>
              <a:buFontTx/>
              <a:buNone/>
            </a:pPr>
            <a:r>
              <a:rPr lang="fr-FR" sz="1200" i="1"/>
              <a:t>	La mesure du courant de court-circuit</a:t>
            </a:r>
          </a:p>
          <a:p>
            <a:pPr>
              <a:buFontTx/>
              <a:buNone/>
            </a:pPr>
            <a:r>
              <a:rPr lang="fr-FR" sz="1200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CONCLUSIONS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419100" y="1439863"/>
            <a:ext cx="5067300" cy="48863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/>
              <a:t> Le piquet tension</a:t>
            </a:r>
            <a:r>
              <a:rPr lang="fr-FR" sz="2600" b="0">
                <a:solidFill>
                  <a:schemeClr val="tx2"/>
                </a:solidFill>
              </a:rPr>
              <a:t> "</a:t>
            </a:r>
            <a:r>
              <a:rPr lang="fr-FR" sz="2600">
                <a:solidFill>
                  <a:schemeClr val="tx2"/>
                </a:solidFill>
              </a:rPr>
              <a:t>S</a:t>
            </a:r>
            <a:r>
              <a:rPr lang="fr-FR" sz="2600" b="0">
                <a:solidFill>
                  <a:schemeClr val="tx2"/>
                </a:solidFill>
              </a:rPr>
              <a:t>" </a:t>
            </a:r>
            <a:r>
              <a:rPr lang="fr-FR"/>
              <a:t>doit être dans une zone neutre de référence (0 V) hors des </a:t>
            </a:r>
            <a:r>
              <a:rPr lang="fr-FR" u="sng"/>
              <a:t>zones</a:t>
            </a:r>
            <a:r>
              <a:rPr lang="fr-FR"/>
              <a:t> </a:t>
            </a:r>
            <a:r>
              <a:rPr lang="fr-FR" u="sng"/>
              <a:t>d'influence</a:t>
            </a:r>
            <a:r>
              <a:rPr lang="fr-FR"/>
              <a:t> des piquets</a:t>
            </a:r>
            <a:r>
              <a:rPr lang="fr-FR" sz="2600" b="0">
                <a:solidFill>
                  <a:schemeClr val="tx2"/>
                </a:solidFill>
              </a:rPr>
              <a:t> "</a:t>
            </a:r>
            <a:r>
              <a:rPr lang="fr-FR" sz="2600">
                <a:solidFill>
                  <a:schemeClr val="tx2"/>
                </a:solidFill>
              </a:rPr>
              <a:t>E</a:t>
            </a:r>
            <a:r>
              <a:rPr lang="fr-FR" sz="2600" b="0">
                <a:solidFill>
                  <a:schemeClr val="tx2"/>
                </a:solidFill>
              </a:rPr>
              <a:t>" </a:t>
            </a:r>
            <a:r>
              <a:rPr lang="fr-FR"/>
              <a:t>et </a:t>
            </a:r>
            <a:r>
              <a:rPr lang="fr-FR" sz="2600" b="0">
                <a:solidFill>
                  <a:schemeClr val="tx2"/>
                </a:solidFill>
              </a:rPr>
              <a:t>"</a:t>
            </a:r>
            <a:r>
              <a:rPr lang="fr-FR" sz="2600">
                <a:solidFill>
                  <a:schemeClr val="tx2"/>
                </a:solidFill>
              </a:rPr>
              <a:t>H</a:t>
            </a:r>
            <a:r>
              <a:rPr lang="fr-FR" sz="2600" b="0">
                <a:solidFill>
                  <a:schemeClr val="tx2"/>
                </a:solidFill>
              </a:rPr>
              <a:t>"</a:t>
            </a:r>
          </a:p>
          <a:p>
            <a:pPr defTabSz="1001713">
              <a:buFontTx/>
              <a:buNone/>
            </a:pPr>
            <a:endParaRPr lang="fr-FR" sz="26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defTabSz="1001713">
              <a:buFontTx/>
              <a:buNone/>
            </a:pPr>
            <a:r>
              <a:rPr lang="fr-FR" sz="2600" i="1">
                <a:effectLst>
                  <a:outerShdw blurRad="38100" dist="38100" dir="2700000" algn="tl">
                    <a:srgbClr val="C0C0C0"/>
                  </a:outerShdw>
                </a:effectLst>
              </a:rPr>
              <a:t>Distance EH &gt; 25 m</a:t>
            </a:r>
          </a:p>
          <a:p>
            <a:pPr algn="ctr" defTabSz="1001713">
              <a:buFontTx/>
              <a:buNone/>
            </a:pPr>
            <a:r>
              <a:rPr lang="fr-FR" sz="2600" i="1">
                <a:effectLst>
                  <a:outerShdw blurRad="38100" dist="38100" dir="2700000" algn="tl">
                    <a:srgbClr val="C0C0C0"/>
                  </a:outerShdw>
                </a:effectLst>
              </a:rPr>
              <a:t>(EDF préconise 100 mètres)</a:t>
            </a:r>
            <a:endParaRPr lang="fr-FR" sz="26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defTabSz="1001713">
              <a:buFontTx/>
              <a:buNone/>
            </a:pPr>
            <a:endParaRPr lang="fr-FR" sz="2600" b="0"/>
          </a:p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/>
              <a:t> Vérification : il faut déplacer le piquet </a:t>
            </a:r>
            <a:r>
              <a:rPr lang="fr-FR" b="0"/>
              <a:t>"</a:t>
            </a:r>
            <a:r>
              <a:rPr lang="fr-FR"/>
              <a:t>S</a:t>
            </a:r>
            <a:r>
              <a:rPr lang="fr-FR" b="0"/>
              <a:t>"</a:t>
            </a:r>
            <a:r>
              <a:rPr lang="fr-FR"/>
              <a:t> de +/- 10% en avant ou en arrière</a:t>
            </a:r>
            <a:r>
              <a:rPr lang="fr-FR" sz="2600" b="0"/>
              <a:t>         </a:t>
            </a:r>
          </a:p>
          <a:p>
            <a:pPr defTabSz="1001713">
              <a:buFontTx/>
              <a:buNone/>
            </a:pPr>
            <a:endParaRPr lang="fr-FR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defTabSz="1001713">
              <a:buFontTx/>
              <a:buNone/>
            </a:pPr>
            <a:r>
              <a:rPr lang="fr-FR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mesure ne doit pas changer !</a:t>
            </a:r>
            <a:endParaRPr lang="fr-FR" sz="26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495300" y="3556000"/>
            <a:ext cx="825500" cy="254000"/>
          </a:xfrm>
          <a:prstGeom prst="notchedRightArrow">
            <a:avLst>
              <a:gd name="adj1" fmla="val 50000"/>
              <a:gd name="adj2" fmla="val 81250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381000" y="838200"/>
            <a:ext cx="51054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Méthode des 62% (suite)</a:t>
            </a: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65536" name="Object 2048"/>
          <p:cNvGraphicFramePr>
            <a:graphicFrameLocks noChangeAspect="1"/>
          </p:cNvGraphicFramePr>
          <p:nvPr/>
        </p:nvGraphicFramePr>
        <p:xfrm>
          <a:off x="5562600" y="1295400"/>
          <a:ext cx="4191000" cy="4610100"/>
        </p:xfrm>
        <a:graphic>
          <a:graphicData uri="http://schemas.openxmlformats.org/presentationml/2006/ole">
            <p:oleObj spid="_x0000_s65536" name="Image Bitmap" r:id="rId3" imgW="4191585" imgH="4610744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330200" y="1693863"/>
            <a:ext cx="3937000" cy="42767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buFontTx/>
              <a:buNone/>
            </a:pPr>
            <a:r>
              <a:rPr lang="fr-FR" sz="2600" i="1">
                <a:effectLst>
                  <a:outerShdw blurRad="38100" dist="38100" dir="2700000" algn="tl">
                    <a:srgbClr val="C0C0C0"/>
                  </a:outerShdw>
                </a:effectLst>
              </a:rPr>
              <a:t>Cette méthode</a:t>
            </a:r>
          </a:p>
          <a:p>
            <a:pPr algn="ctr" defTabSz="1001713">
              <a:buFontTx/>
              <a:buNone/>
            </a:pPr>
            <a:r>
              <a:rPr lang="fr-FR" sz="2600" i="1">
                <a:effectLst>
                  <a:outerShdw blurRad="38100" dist="38100" dir="2700000" algn="tl">
                    <a:srgbClr val="C0C0C0"/>
                  </a:outerShdw>
                </a:effectLst>
              </a:rPr>
              <a:t> donne des résultats moins fiables que</a:t>
            </a:r>
          </a:p>
          <a:p>
            <a:pPr algn="ctr" defTabSz="1001713">
              <a:buFontTx/>
              <a:buNone/>
            </a:pPr>
            <a:r>
              <a:rPr lang="fr-FR" sz="2600" i="1">
                <a:effectLst>
                  <a:outerShdw blurRad="38100" dist="38100" dir="2700000" algn="tl">
                    <a:srgbClr val="C0C0C0"/>
                  </a:outerShdw>
                </a:effectLst>
              </a:rPr>
              <a:t> la méthode des 62%</a:t>
            </a:r>
            <a:endParaRPr lang="fr-FR" sz="2600" b="0">
              <a:solidFill>
                <a:schemeClr val="tx2"/>
              </a:solidFill>
            </a:endParaRPr>
          </a:p>
          <a:p>
            <a:pPr algn="ctr" defTabSz="1001713">
              <a:buFontTx/>
              <a:buNone/>
            </a:pPr>
            <a:endParaRPr lang="fr-FR" sz="2600" b="0">
              <a:solidFill>
                <a:schemeClr val="tx2"/>
              </a:solidFill>
            </a:endParaRPr>
          </a:p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/>
              <a:t> En effet, les distances  </a:t>
            </a:r>
          </a:p>
          <a:p>
            <a:pPr defTabSz="1001713">
              <a:buFontTx/>
              <a:buNone/>
            </a:pPr>
            <a:r>
              <a:rPr lang="fr-FR"/>
              <a:t>   entre piquets étant</a:t>
            </a:r>
          </a:p>
          <a:p>
            <a:pPr defTabSz="1001713">
              <a:buFontTx/>
              <a:buNone/>
            </a:pPr>
            <a:r>
              <a:rPr lang="fr-FR"/>
              <a:t>   plus faibles, les risques </a:t>
            </a:r>
          </a:p>
          <a:p>
            <a:pPr defTabSz="1001713">
              <a:buFontTx/>
              <a:buNone/>
            </a:pPr>
            <a:r>
              <a:rPr lang="fr-FR"/>
              <a:t>   de chevauchement des  </a:t>
            </a:r>
          </a:p>
          <a:p>
            <a:pPr defTabSz="1001713">
              <a:buFontTx/>
              <a:buNone/>
            </a:pPr>
            <a:r>
              <a:rPr lang="fr-FR"/>
              <a:t>   zones d’influence sont  </a:t>
            </a:r>
          </a:p>
          <a:p>
            <a:pPr defTabSz="1001713">
              <a:buFontTx/>
              <a:buNone/>
            </a:pPr>
            <a:r>
              <a:rPr lang="fr-FR"/>
              <a:t>   plus forts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381000" y="838200"/>
            <a:ext cx="40386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Méthode en triangle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66560" name="Object 2048"/>
          <p:cNvGraphicFramePr>
            <a:graphicFrameLocks noChangeAspect="1"/>
          </p:cNvGraphicFramePr>
          <p:nvPr/>
        </p:nvGraphicFramePr>
        <p:xfrm>
          <a:off x="4376738" y="1414463"/>
          <a:ext cx="5219700" cy="4629150"/>
        </p:xfrm>
        <a:graphic>
          <a:graphicData uri="http://schemas.openxmlformats.org/presentationml/2006/ole">
            <p:oleObj spid="_x0000_s66560" name="Image Bitmap" r:id="rId3" imgW="5219048" imgH="4629796" progId="Paint.Picture">
              <p:embed/>
            </p:oleObj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431800" y="1600200"/>
            <a:ext cx="3397250" cy="33877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/>
              <a:t> Cette méthode est   </a:t>
            </a:r>
          </a:p>
          <a:p>
            <a:pPr defTabSz="1001713">
              <a:buFontTx/>
              <a:buNone/>
            </a:pPr>
            <a:r>
              <a:rPr lang="fr-FR"/>
              <a:t>   identique et aussi  </a:t>
            </a:r>
          </a:p>
          <a:p>
            <a:pPr defTabSz="1001713">
              <a:buFontTx/>
              <a:buNone/>
            </a:pPr>
            <a:r>
              <a:rPr lang="fr-FR"/>
              <a:t>   précise que la  </a:t>
            </a:r>
          </a:p>
          <a:p>
            <a:pPr defTabSz="1001713">
              <a:buFontTx/>
              <a:buNone/>
            </a:pPr>
            <a:r>
              <a:rPr lang="fr-FR"/>
              <a:t>   méthode 62% </a:t>
            </a:r>
          </a:p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/>
              <a:t> La mesure est </a:t>
            </a:r>
          </a:p>
          <a:p>
            <a:pPr defTabSz="1001713">
              <a:buFontTx/>
              <a:buNone/>
            </a:pPr>
            <a:r>
              <a:rPr lang="fr-FR"/>
              <a:t>   alimentée à partir  </a:t>
            </a:r>
          </a:p>
          <a:p>
            <a:pPr defTabSz="1001713">
              <a:buFontTx/>
              <a:buNone/>
            </a:pPr>
            <a:r>
              <a:rPr lang="fr-FR"/>
              <a:t>   du secteur</a:t>
            </a:r>
          </a:p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/>
              <a:t> un seul piquet </a:t>
            </a:r>
            <a:r>
              <a:rPr lang="fr-FR" b="0"/>
              <a:t>"</a:t>
            </a:r>
            <a:r>
              <a:rPr lang="fr-FR"/>
              <a:t>S</a:t>
            </a:r>
            <a:r>
              <a:rPr lang="fr-FR" b="0"/>
              <a:t>"</a:t>
            </a:r>
            <a:endParaRPr lang="fr-FR"/>
          </a:p>
          <a:p>
            <a:pPr defTabSz="1001713">
              <a:buFontTx/>
              <a:buNone/>
            </a:pPr>
            <a:r>
              <a:rPr lang="fr-FR"/>
              <a:t>   est à planter </a:t>
            </a: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3994150" y="5562600"/>
            <a:ext cx="5530850" cy="8953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spcBef>
                <a:spcPct val="50000"/>
              </a:spcBef>
              <a:buFontTx/>
              <a:buNone/>
            </a:pPr>
            <a:r>
              <a:rPr lang="fr-FR" sz="2600" i="1">
                <a:effectLst>
                  <a:outerShdw blurRad="38100" dist="38100" dir="2700000" algn="tl">
                    <a:srgbClr val="C0C0C0"/>
                  </a:outerShdw>
                </a:effectLst>
              </a:rPr>
              <a:t>Cette méthode donne la valeur exacte de la Terre du client (RE)</a:t>
            </a:r>
          </a:p>
        </p:txBody>
      </p: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381000" y="838200"/>
            <a:ext cx="51054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Méthode variante des 62 %</a:t>
            </a: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67584" name="Object 0"/>
          <p:cNvGraphicFramePr>
            <a:graphicFrameLocks noChangeAspect="1"/>
          </p:cNvGraphicFramePr>
          <p:nvPr/>
        </p:nvGraphicFramePr>
        <p:xfrm>
          <a:off x="3886200" y="1819275"/>
          <a:ext cx="5802313" cy="3667125"/>
        </p:xfrm>
        <a:graphic>
          <a:graphicData uri="http://schemas.openxmlformats.org/presentationml/2006/ole">
            <p:oleObj spid="_x0000_s67584" name="Image Bitmap" r:id="rId3" imgW="5800000" imgH="3666667" progId="Paint.Picture">
              <p:embed/>
            </p:oleObj>
          </a:graphicData>
        </a:graphic>
      </p:graphicFrame>
      <p:sp>
        <p:nvSpPr>
          <p:cNvPr id="29714" name="Text Box 18"/>
          <p:cNvSpPr txBox="1">
            <a:spLocks noChangeArrowheads="1"/>
          </p:cNvSpPr>
          <p:nvPr/>
        </p:nvSpPr>
        <p:spPr bwMode="auto">
          <a:xfrm>
            <a:off x="4591050" y="1392238"/>
            <a:ext cx="762000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spcBef>
                <a:spcPct val="50000"/>
              </a:spcBef>
              <a:buFontTx/>
              <a:buNone/>
            </a:pP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EDF</a:t>
            </a:r>
            <a:endParaRPr lang="fr-FR" sz="3100" b="0"/>
          </a:p>
        </p:txBody>
      </p:sp>
      <p:sp>
        <p:nvSpPr>
          <p:cNvPr id="29715" name="Text Box 19"/>
          <p:cNvSpPr txBox="1">
            <a:spLocks noChangeArrowheads="1"/>
          </p:cNvSpPr>
          <p:nvPr/>
        </p:nvSpPr>
        <p:spPr bwMode="auto">
          <a:xfrm>
            <a:off x="6526213" y="1371600"/>
            <a:ext cx="2641600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spcBef>
                <a:spcPct val="50000"/>
              </a:spcBef>
              <a:buFontTx/>
              <a:buNone/>
            </a:pP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Schéma TT</a:t>
            </a:r>
            <a:endParaRPr lang="fr-FR"/>
          </a:p>
        </p:txBody>
      </p:sp>
      <p:sp>
        <p:nvSpPr>
          <p:cNvPr id="29716" name="Rectangle 20"/>
          <p:cNvSpPr>
            <a:spLocks noChangeArrowheads="1"/>
          </p:cNvSpPr>
          <p:nvPr/>
        </p:nvSpPr>
        <p:spPr bwMode="auto">
          <a:xfrm>
            <a:off x="742950" y="5334000"/>
            <a:ext cx="2609850" cy="476250"/>
          </a:xfrm>
          <a:prstGeom prst="rect">
            <a:avLst/>
          </a:prstGeom>
          <a:solidFill>
            <a:schemeClr val="bg1"/>
          </a:solidFill>
          <a:ln w="19050">
            <a:solidFill>
              <a:srgbClr val="FF33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Mesures rapides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336550" y="1354138"/>
            <a:ext cx="3549650" cy="418306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 b="0" i="1">
                <a:solidFill>
                  <a:schemeClr val="tx2"/>
                </a:solidFill>
              </a:rPr>
              <a:t> Dans ce schéma, les terres sont fonctionnelles et non de sécurité puisque les courants de défauts se rebouclent principalement dans le neutre</a:t>
            </a:r>
            <a:endParaRPr lang="fr-FR" sz="2600" b="0" i="1">
              <a:solidFill>
                <a:schemeClr val="tx2"/>
              </a:solidFill>
            </a:endParaRPr>
          </a:p>
          <a:p>
            <a:pPr algn="ctr" defTabSz="1001713">
              <a:buFontTx/>
              <a:buNone/>
            </a:pPr>
            <a:endParaRPr lang="fr-FR" sz="1400" b="0"/>
          </a:p>
          <a:p>
            <a:pPr algn="just"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 b="0" i="1">
                <a:solidFill>
                  <a:schemeClr val="tx2"/>
                </a:solidFill>
              </a:rPr>
              <a:t> </a:t>
            </a:r>
            <a:r>
              <a:rPr lang="fr-FR" sz="2000"/>
              <a:t>On peut tout de même  </a:t>
            </a:r>
          </a:p>
          <a:p>
            <a:pPr algn="just" defTabSz="1001713">
              <a:buFontTx/>
              <a:buNone/>
            </a:pPr>
            <a:r>
              <a:rPr lang="fr-FR" sz="2000"/>
              <a:t>   mesurer sélectivement  </a:t>
            </a:r>
          </a:p>
          <a:p>
            <a:pPr algn="just" defTabSz="1001713">
              <a:buFontTx/>
              <a:buNone/>
            </a:pPr>
            <a:r>
              <a:rPr lang="fr-FR" sz="2000"/>
              <a:t>   chaque mise à la terre du </a:t>
            </a:r>
          </a:p>
          <a:p>
            <a:pPr algn="just" defTabSz="1001713">
              <a:buFontTx/>
              <a:buNone/>
            </a:pPr>
            <a:r>
              <a:rPr lang="fr-FR" sz="2000"/>
              <a:t>   PEN grâce à une pince de </a:t>
            </a:r>
          </a:p>
          <a:p>
            <a:pPr algn="just" defTabSz="1001713">
              <a:buFontTx/>
              <a:buNone/>
            </a:pPr>
            <a:r>
              <a:rPr lang="fr-FR" sz="2000"/>
              <a:t>   courant associée au </a:t>
            </a:r>
          </a:p>
          <a:p>
            <a:pPr algn="just" defTabSz="1001713">
              <a:buFontTx/>
              <a:buNone/>
            </a:pPr>
            <a:r>
              <a:rPr lang="fr-FR" sz="2000"/>
              <a:t>   contrôleur multifonction</a:t>
            </a:r>
            <a:endParaRPr lang="fr-FR" sz="2600" b="0"/>
          </a:p>
        </p:txBody>
      </p:sp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685800" y="5753100"/>
            <a:ext cx="8839200" cy="790575"/>
          </a:xfrm>
          <a:prstGeom prst="rect">
            <a:avLst/>
          </a:prstGeom>
          <a:solidFill>
            <a:schemeClr val="bg1"/>
          </a:solidFill>
          <a:ln w="19050">
            <a:solidFill>
              <a:srgbClr val="FF33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100145" tIns="50073" rIns="100145" bIns="50073">
            <a:spAutoFit/>
          </a:bodyPr>
          <a:lstStyle/>
          <a:p>
            <a:pPr defTabSz="1001713">
              <a:spcBef>
                <a:spcPct val="50000"/>
              </a:spcBef>
              <a:buFontTx/>
              <a:buNone/>
            </a:pPr>
            <a:r>
              <a:rPr lang="fr-FR" sz="2200" b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terre globale n’a pas vraiment de sens ici. La tension de défaut et l’impédance de la boucle Phase-PE sont plus intéressantes</a:t>
            </a:r>
            <a:endParaRPr lang="fr-FR" sz="2200" b="0">
              <a:solidFill>
                <a:schemeClr val="tx2"/>
              </a:solidFill>
            </a:endParaRPr>
          </a:p>
        </p:txBody>
      </p:sp>
      <p:graphicFrame>
        <p:nvGraphicFramePr>
          <p:cNvPr id="68608" name="Object 1024"/>
          <p:cNvGraphicFramePr>
            <a:graphicFrameLocks noChangeAspect="1"/>
          </p:cNvGraphicFramePr>
          <p:nvPr/>
        </p:nvGraphicFramePr>
        <p:xfrm>
          <a:off x="3817938" y="1752600"/>
          <a:ext cx="6011862" cy="3962400"/>
        </p:xfrm>
        <a:graphic>
          <a:graphicData uri="http://schemas.openxmlformats.org/presentationml/2006/ole">
            <p:oleObj spid="_x0000_s68608" name="Image Bitmap" r:id="rId3" imgW="6009524" imgH="3962953" progId="Paint.Picture">
              <p:embed/>
            </p:oleObj>
          </a:graphicData>
        </a:graphic>
      </p:graphicFrame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6400800" y="1295400"/>
            <a:ext cx="2641600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spcBef>
                <a:spcPct val="50000"/>
              </a:spcBef>
              <a:buFontTx/>
              <a:buNone/>
            </a:pP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Schéma TT</a:t>
            </a:r>
            <a:endParaRPr lang="fr-FR"/>
          </a:p>
        </p:txBody>
      </p:sp>
      <p:sp>
        <p:nvSpPr>
          <p:cNvPr id="30741" name="Text Box 21"/>
          <p:cNvSpPr txBox="1">
            <a:spLocks noChangeArrowheads="1"/>
          </p:cNvSpPr>
          <p:nvPr/>
        </p:nvSpPr>
        <p:spPr bwMode="auto">
          <a:xfrm>
            <a:off x="381000" y="838200"/>
            <a:ext cx="59436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Méthode variante des 62 % (suite)</a:t>
            </a:r>
          </a:p>
        </p:txBody>
      </p:sp>
      <p:sp>
        <p:nvSpPr>
          <p:cNvPr id="30742" name="Rectangle 22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247650" y="1828800"/>
            <a:ext cx="2724150" cy="33623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 b="0" i="1">
                <a:solidFill>
                  <a:schemeClr val="tx2"/>
                </a:solidFill>
              </a:rPr>
              <a:t> </a:t>
            </a:r>
            <a:r>
              <a:rPr lang="fr-FR" sz="2000"/>
              <a:t>Avant la mesure, </a:t>
            </a:r>
          </a:p>
          <a:p>
            <a:pPr defTabSz="1001713">
              <a:buFontTx/>
              <a:buNone/>
            </a:pPr>
            <a:r>
              <a:rPr lang="fr-FR" sz="2000"/>
              <a:t>   vérifier que  </a:t>
            </a:r>
          </a:p>
          <a:p>
            <a:pPr defTabSz="1001713">
              <a:buFontTx/>
              <a:buNone/>
            </a:pPr>
            <a:r>
              <a:rPr lang="fr-FR" sz="2000"/>
              <a:t>   l’installation n'est </a:t>
            </a:r>
          </a:p>
          <a:p>
            <a:pPr defTabSz="1001713">
              <a:buFontTx/>
              <a:buNone/>
            </a:pPr>
            <a:r>
              <a:rPr lang="fr-FR" sz="2000"/>
              <a:t>   pas en état de </a:t>
            </a:r>
          </a:p>
          <a:p>
            <a:pPr defTabSz="1001713">
              <a:buFontTx/>
              <a:buNone/>
            </a:pPr>
            <a:r>
              <a:rPr lang="fr-FR" sz="2000"/>
              <a:t>   premier défaut non  </a:t>
            </a:r>
          </a:p>
          <a:p>
            <a:pPr defTabSz="1001713">
              <a:buFontTx/>
              <a:buNone/>
            </a:pPr>
            <a:r>
              <a:rPr lang="fr-FR" sz="2000"/>
              <a:t>   corrigé</a:t>
            </a:r>
            <a:endParaRPr lang="fr-FR" sz="2600" b="0"/>
          </a:p>
          <a:p>
            <a:pPr algn="ctr" defTabSz="1001713">
              <a:buFontTx/>
              <a:buNone/>
            </a:pPr>
            <a:endParaRPr lang="fr-FR" sz="2600" b="0"/>
          </a:p>
          <a:p>
            <a:pPr algn="ctr" defTabSz="1001713">
              <a:buFontTx/>
              <a:buNone/>
            </a:pP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Le transformateur ne doit pas être</a:t>
            </a:r>
          </a:p>
          <a:p>
            <a:pPr algn="ctr" defTabSz="1001713">
              <a:buFontTx/>
              <a:buNone/>
            </a:pP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isolé de la terre</a:t>
            </a:r>
            <a:endParaRPr lang="fr-FR" sz="2200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219200" y="5888038"/>
            <a:ext cx="8197850" cy="455612"/>
          </a:xfrm>
          <a:prstGeom prst="rect">
            <a:avLst/>
          </a:prstGeom>
          <a:solidFill>
            <a:schemeClr val="bg1"/>
          </a:solidFill>
          <a:ln w="19050">
            <a:solidFill>
              <a:srgbClr val="FF33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200" b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mesure donne la valeur exacte de la terre des masses (R</a:t>
            </a:r>
            <a:r>
              <a:rPr lang="fr-FR" sz="2200" b="0" baseline="-25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fr-FR" sz="2200" b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fr-FR" sz="2600" b="0">
              <a:solidFill>
                <a:schemeClr val="accent1"/>
              </a:solidFill>
            </a:endParaRPr>
          </a:p>
        </p:txBody>
      </p:sp>
      <p:graphicFrame>
        <p:nvGraphicFramePr>
          <p:cNvPr id="69632" name="Object 0"/>
          <p:cNvGraphicFramePr>
            <a:graphicFrameLocks noChangeAspect="1"/>
          </p:cNvGraphicFramePr>
          <p:nvPr/>
        </p:nvGraphicFramePr>
        <p:xfrm>
          <a:off x="2971800" y="1905000"/>
          <a:ext cx="6869113" cy="3781425"/>
        </p:xfrm>
        <a:graphic>
          <a:graphicData uri="http://schemas.openxmlformats.org/presentationml/2006/ole">
            <p:oleObj spid="_x0000_s69632" name="Image Bitmap" r:id="rId3" imgW="6866667" imgH="3780952" progId="Paint.Picture">
              <p:embed/>
            </p:oleObj>
          </a:graphicData>
        </a:graphic>
      </p:graphicFrame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381000" y="838200"/>
            <a:ext cx="59436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Méthode variante des 62 % (suite)</a:t>
            </a:r>
          </a:p>
        </p:txBody>
      </p:sp>
      <p:sp>
        <p:nvSpPr>
          <p:cNvPr id="31758" name="Rectangle 14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6400800" y="1447800"/>
            <a:ext cx="2641600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spcBef>
                <a:spcPct val="50000"/>
              </a:spcBef>
              <a:buFontTx/>
              <a:buNone/>
            </a:pP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Schéma IT</a:t>
            </a:r>
            <a:endParaRPr lang="fr-F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1028"/>
          <p:cNvSpPr txBox="1">
            <a:spLocks noChangeArrowheads="1"/>
          </p:cNvSpPr>
          <p:nvPr/>
        </p:nvSpPr>
        <p:spPr bwMode="auto">
          <a:xfrm>
            <a:off x="412750" y="1371600"/>
            <a:ext cx="3549650" cy="50403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 b="0" i="1">
                <a:solidFill>
                  <a:schemeClr val="tx2"/>
                </a:solidFill>
              </a:rPr>
              <a:t> </a:t>
            </a:r>
            <a:r>
              <a:rPr lang="fr-FR" sz="2000" u="sng"/>
              <a:t>But </a:t>
            </a:r>
            <a:r>
              <a:rPr lang="fr-FR" sz="2000"/>
              <a:t>:</a:t>
            </a:r>
          </a:p>
          <a:p>
            <a:pPr defTabSz="1001713">
              <a:buFontTx/>
              <a:buNone/>
            </a:pPr>
            <a:endParaRPr lang="fr-FR" sz="1000"/>
          </a:p>
          <a:p>
            <a:pPr defTabSz="1001713">
              <a:buFontTx/>
              <a:buNone/>
            </a:pPr>
            <a:r>
              <a:rPr lang="fr-FR" sz="2000"/>
              <a:t>   Mesurer la terre  </a:t>
            </a:r>
          </a:p>
          <a:p>
            <a:pPr defTabSz="1001713">
              <a:buFontTx/>
              <a:buNone/>
            </a:pPr>
            <a:r>
              <a:rPr lang="fr-FR" sz="2000"/>
              <a:t>   rapidement en milieu </a:t>
            </a:r>
          </a:p>
          <a:p>
            <a:pPr defTabSz="1001713">
              <a:buFontTx/>
              <a:buNone/>
            </a:pPr>
            <a:r>
              <a:rPr lang="fr-FR" sz="2000"/>
              <a:t>   urbain sans planter</a:t>
            </a:r>
          </a:p>
          <a:p>
            <a:pPr defTabSz="1001713">
              <a:buFontTx/>
              <a:buNone/>
            </a:pPr>
            <a:r>
              <a:rPr lang="fr-FR" sz="2000"/>
              <a:t>   de piquets</a:t>
            </a:r>
            <a:endParaRPr lang="fr-FR" sz="2600" b="0"/>
          </a:p>
          <a:p>
            <a:pPr algn="ctr" defTabSz="1001713">
              <a:buFontTx/>
              <a:buNone/>
            </a:pPr>
            <a:endParaRPr lang="fr-FR" sz="1800" b="0"/>
          </a:p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 b="0" i="1">
                <a:solidFill>
                  <a:schemeClr val="tx2"/>
                </a:solidFill>
              </a:rPr>
              <a:t> </a:t>
            </a:r>
            <a:r>
              <a:rPr lang="fr-FR" sz="2000" u="sng"/>
              <a:t>La mesure inclut</a:t>
            </a:r>
            <a:r>
              <a:rPr lang="fr-FR" sz="2000"/>
              <a:t> :</a:t>
            </a:r>
          </a:p>
          <a:p>
            <a:pPr defTabSz="1001713">
              <a:buFontTx/>
              <a:buNone/>
            </a:pPr>
            <a:endParaRPr lang="fr-FR" sz="1000"/>
          </a:p>
          <a:p>
            <a:pPr defTabSz="1001713">
              <a:buFontTx/>
              <a:buNone/>
            </a:pPr>
            <a:r>
              <a:rPr lang="fr-FR" sz="2000"/>
              <a:t>   - Terre à mesurer</a:t>
            </a:r>
          </a:p>
          <a:p>
            <a:pPr defTabSz="1001713">
              <a:buFontTx/>
              <a:buNone/>
            </a:pPr>
            <a:r>
              <a:rPr lang="fr-FR" sz="2000"/>
              <a:t>   - Terre du transfo</a:t>
            </a:r>
          </a:p>
          <a:p>
            <a:pPr defTabSz="1001713">
              <a:buFontTx/>
              <a:buNone/>
            </a:pPr>
            <a:r>
              <a:rPr lang="fr-FR" sz="2000"/>
              <a:t>   - R interne transfo</a:t>
            </a:r>
          </a:p>
          <a:p>
            <a:pPr defTabSz="1001713">
              <a:buFontTx/>
              <a:buNone/>
            </a:pPr>
            <a:r>
              <a:rPr lang="fr-FR" sz="2000"/>
              <a:t>   - R câbles</a:t>
            </a:r>
          </a:p>
          <a:p>
            <a:pPr defTabSz="1001713">
              <a:buFontTx/>
              <a:buNone/>
            </a:pPr>
            <a:endParaRPr lang="fr-FR" sz="2000"/>
          </a:p>
          <a:p>
            <a:pPr algn="ctr" defTabSz="1001713">
              <a:buFontTx/>
              <a:buNone/>
            </a:pPr>
            <a:r>
              <a:rPr lang="fr-FR" sz="31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Soit environ la</a:t>
            </a:r>
          </a:p>
          <a:p>
            <a:pPr algn="ctr" defTabSz="1001713">
              <a:buFontTx/>
              <a:buNone/>
            </a:pPr>
            <a:r>
              <a:rPr lang="fr-FR" sz="31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Terre à mesurer</a:t>
            </a:r>
            <a:endParaRPr lang="fr-FR" sz="2600" b="0"/>
          </a:p>
        </p:txBody>
      </p:sp>
      <p:sp>
        <p:nvSpPr>
          <p:cNvPr id="32774" name="Text Box 1030"/>
          <p:cNvSpPr txBox="1">
            <a:spLocks noChangeArrowheads="1"/>
          </p:cNvSpPr>
          <p:nvPr/>
        </p:nvSpPr>
        <p:spPr bwMode="auto">
          <a:xfrm>
            <a:off x="4343400" y="5772150"/>
            <a:ext cx="4876800" cy="790575"/>
          </a:xfrm>
          <a:prstGeom prst="rect">
            <a:avLst/>
          </a:prstGeom>
          <a:solidFill>
            <a:schemeClr val="bg1"/>
          </a:solidFill>
          <a:ln w="19050">
            <a:solidFill>
              <a:srgbClr val="FF33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200" b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mesure est une mesure par excès </a:t>
            </a:r>
          </a:p>
          <a:p>
            <a:pPr defTabSz="1001713">
              <a:buFontTx/>
              <a:buNone/>
            </a:pPr>
            <a:r>
              <a:rPr lang="fr-FR" sz="2200" b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(valeur réelle toujours inférieure)</a:t>
            </a:r>
            <a:endParaRPr lang="fr-FR" sz="2600" b="0">
              <a:solidFill>
                <a:schemeClr val="accent1"/>
              </a:solidFill>
            </a:endParaRPr>
          </a:p>
        </p:txBody>
      </p:sp>
      <p:sp>
        <p:nvSpPr>
          <p:cNvPr id="32782" name="Text Box 1038"/>
          <p:cNvSpPr txBox="1">
            <a:spLocks noChangeArrowheads="1"/>
          </p:cNvSpPr>
          <p:nvPr/>
        </p:nvSpPr>
        <p:spPr bwMode="auto">
          <a:xfrm>
            <a:off x="381000" y="838200"/>
            <a:ext cx="59436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Mesure de boucle Phase-PE</a:t>
            </a:r>
          </a:p>
        </p:txBody>
      </p:sp>
      <p:sp>
        <p:nvSpPr>
          <p:cNvPr id="32783" name="Rectangle 1039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32784" name="Text Box 1040"/>
          <p:cNvSpPr txBox="1">
            <a:spLocks noChangeArrowheads="1"/>
          </p:cNvSpPr>
          <p:nvPr/>
        </p:nvSpPr>
        <p:spPr bwMode="auto">
          <a:xfrm>
            <a:off x="6400800" y="1620838"/>
            <a:ext cx="2641600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spcBef>
                <a:spcPct val="50000"/>
              </a:spcBef>
              <a:buFontTx/>
              <a:buNone/>
            </a:pP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Schéma TT</a:t>
            </a:r>
            <a:endParaRPr lang="fr-FR"/>
          </a:p>
        </p:txBody>
      </p:sp>
      <p:graphicFrame>
        <p:nvGraphicFramePr>
          <p:cNvPr id="70656" name="Object 1024"/>
          <p:cNvGraphicFramePr>
            <a:graphicFrameLocks noChangeAspect="1"/>
          </p:cNvGraphicFramePr>
          <p:nvPr/>
        </p:nvGraphicFramePr>
        <p:xfrm>
          <a:off x="3970338" y="2057400"/>
          <a:ext cx="5707062" cy="3667125"/>
        </p:xfrm>
        <a:graphic>
          <a:graphicData uri="http://schemas.openxmlformats.org/presentationml/2006/ole">
            <p:oleObj spid="_x0000_s70656" name="Image Bitmap" r:id="rId3" imgW="5706272" imgH="3666667" progId="Paint.Picture">
              <p:embed/>
            </p:oleObj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247650" y="1296988"/>
            <a:ext cx="3549650" cy="508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buFontTx/>
              <a:buNone/>
            </a:pPr>
            <a:endParaRPr lang="fr-FR" sz="2600" b="0"/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730250" y="1481138"/>
            <a:ext cx="8413750" cy="484346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Schéma TN :</a:t>
            </a:r>
            <a:r>
              <a:rPr lang="fr-FR" sz="31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fr-FR" sz="2000"/>
              <a:t>La mesure de boucle Phase-PE fournit</a:t>
            </a:r>
          </a:p>
          <a:p>
            <a:pPr defTabSz="1001713">
              <a:buFontTx/>
              <a:buNone/>
            </a:pPr>
            <a:r>
              <a:rPr lang="fr-FR" sz="2000"/>
              <a:t>			la résistance de la boucle de défaut.  </a:t>
            </a:r>
          </a:p>
          <a:p>
            <a:pPr defTabSz="1001713">
              <a:buFontTx/>
              <a:buNone/>
            </a:pPr>
            <a:r>
              <a:rPr lang="fr-FR" sz="2000"/>
              <a:t>			Cela permet de calculer le courant de </a:t>
            </a:r>
          </a:p>
          <a:p>
            <a:pPr defTabSz="1001713">
              <a:buFontTx/>
              <a:buNone/>
            </a:pPr>
            <a:r>
              <a:rPr lang="fr-FR" sz="2000"/>
              <a:t>			court-circuit et donc de dimensionner</a:t>
            </a:r>
          </a:p>
          <a:p>
            <a:pPr defTabSz="1001713">
              <a:buFontTx/>
              <a:buNone/>
            </a:pPr>
            <a:r>
              <a:rPr lang="fr-FR" sz="2000"/>
              <a:t>			les fusibles ou disjoncteurs, mais aussi </a:t>
            </a:r>
          </a:p>
          <a:p>
            <a:pPr defTabSz="1001713">
              <a:buFontTx/>
              <a:buNone/>
            </a:pPr>
            <a:r>
              <a:rPr lang="fr-FR" sz="2000"/>
              <a:t>			de vérifier la tension de défaut</a:t>
            </a:r>
          </a:p>
          <a:p>
            <a:pPr defTabSz="1001713">
              <a:buFontTx/>
              <a:buNone/>
            </a:pPr>
            <a:r>
              <a:rPr lang="fr-FR" sz="2600" b="0"/>
              <a:t>                             	</a:t>
            </a:r>
            <a:endParaRPr lang="fr-FR" sz="310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Schéma IT :</a:t>
            </a:r>
            <a:r>
              <a:rPr lang="fr-FR" sz="2600" b="0"/>
              <a:t>        </a:t>
            </a:r>
            <a:r>
              <a:rPr lang="fr-FR" sz="2600" b="0">
                <a:solidFill>
                  <a:schemeClr val="tx2"/>
                </a:solidFill>
              </a:rPr>
              <a:t>	</a:t>
            </a:r>
            <a:r>
              <a:rPr lang="fr-FR" sz="2000"/>
              <a:t>La mesure de boucle Phase-PE inclut </a:t>
            </a:r>
          </a:p>
          <a:p>
            <a:pPr defTabSz="1001713">
              <a:buFontTx/>
              <a:buNone/>
            </a:pPr>
            <a:r>
              <a:rPr lang="fr-FR" sz="2000"/>
              <a:t>			la forte impédance de mise à la terre du</a:t>
            </a:r>
          </a:p>
          <a:p>
            <a:pPr defTabSz="1001713">
              <a:buFontTx/>
              <a:buNone/>
            </a:pPr>
            <a:r>
              <a:rPr lang="fr-FR" sz="2000"/>
              <a:t>			transformateur. La mesure fournit donc </a:t>
            </a:r>
          </a:p>
          <a:p>
            <a:pPr defTabSz="1001713">
              <a:buFontTx/>
              <a:buNone/>
            </a:pPr>
            <a:r>
              <a:rPr lang="fr-FR" sz="2000"/>
              <a:t>			la résistance de la boucle de 1er défaut</a:t>
            </a:r>
          </a:p>
          <a:p>
            <a:pPr defTabSz="1001713">
              <a:buFontTx/>
              <a:buNone/>
            </a:pPr>
            <a:r>
              <a:rPr lang="fr-FR" sz="2000"/>
              <a:t>			et non pas la terre. Si le transfo est isolé,</a:t>
            </a:r>
          </a:p>
          <a:p>
            <a:pPr defTabSz="1001713">
              <a:buFontTx/>
              <a:buNone/>
            </a:pPr>
            <a:r>
              <a:rPr lang="fr-FR" sz="2000"/>
              <a:t>			la mesure est erronée.</a:t>
            </a:r>
          </a:p>
          <a:p>
            <a:pPr defTabSz="1001713">
              <a:buFontTx/>
              <a:buNone/>
            </a:pPr>
            <a:endParaRPr lang="fr-FR" sz="2600" b="0"/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381000" y="838200"/>
            <a:ext cx="68580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Mesure de boucle Phase-PE (suite)</a:t>
            </a: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495300" y="2540000"/>
            <a:ext cx="5524500" cy="23018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000">
                <a:solidFill>
                  <a:schemeClr val="accent2"/>
                </a:solidFill>
              </a:rPr>
              <a:t>1)</a:t>
            </a:r>
            <a:r>
              <a:rPr lang="fr-FR" sz="2200" b="0"/>
              <a:t> </a:t>
            </a:r>
            <a:r>
              <a:rPr lang="fr-FR" sz="2000"/>
              <a:t>Mesurer la terre des masses </a:t>
            </a:r>
          </a:p>
          <a:p>
            <a:pPr defTabSz="1001713">
              <a:buFontTx/>
              <a:buNone/>
            </a:pPr>
            <a:r>
              <a:rPr lang="fr-FR" sz="2000"/>
              <a:t>    (méthode 62%)</a:t>
            </a:r>
          </a:p>
          <a:p>
            <a:pPr defTabSz="1001713">
              <a:spcBef>
                <a:spcPct val="50000"/>
              </a:spcBef>
              <a:buFontTx/>
              <a:buNone/>
            </a:pPr>
            <a:endParaRPr lang="fr-FR" sz="900" b="0"/>
          </a:p>
          <a:p>
            <a:pPr defTabSz="1001713">
              <a:buFontTx/>
              <a:buNone/>
            </a:pPr>
            <a:r>
              <a:rPr lang="fr-FR" sz="2000">
                <a:solidFill>
                  <a:schemeClr val="accent2"/>
                </a:solidFill>
              </a:rPr>
              <a:t>2)</a:t>
            </a:r>
            <a:r>
              <a:rPr lang="fr-FR" sz="2000"/>
              <a:t> Mesurer la terre du neutre</a:t>
            </a:r>
          </a:p>
          <a:p>
            <a:pPr defTabSz="1001713">
              <a:buFontTx/>
              <a:buNone/>
            </a:pPr>
            <a:r>
              <a:rPr lang="fr-FR" sz="2000"/>
              <a:t>    (méthode 62%)</a:t>
            </a:r>
            <a:endParaRPr lang="fr-FR" sz="2200" b="0"/>
          </a:p>
          <a:p>
            <a:pPr defTabSz="1001713">
              <a:buFontTx/>
              <a:buNone/>
            </a:pPr>
            <a:endParaRPr lang="fr-FR" sz="900" b="0"/>
          </a:p>
          <a:p>
            <a:pPr defTabSz="1001713">
              <a:buFontTx/>
              <a:buNone/>
            </a:pPr>
            <a:r>
              <a:rPr lang="fr-FR" sz="2000">
                <a:solidFill>
                  <a:schemeClr val="accent2"/>
                </a:solidFill>
              </a:rPr>
              <a:t>3)</a:t>
            </a:r>
            <a:r>
              <a:rPr lang="fr-FR" sz="2000"/>
              <a:t> Mesurer la résistance masses / neutre   </a:t>
            </a:r>
          </a:p>
          <a:p>
            <a:pPr defTabSz="1001713">
              <a:buFontTx/>
              <a:buNone/>
            </a:pPr>
            <a:r>
              <a:rPr lang="fr-FR" sz="2000"/>
              <a:t>    (voir schéma 4 fils ci-contre)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495300" y="1439863"/>
            <a:ext cx="5530850" cy="7715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spcBef>
                <a:spcPct val="50000"/>
              </a:spcBef>
              <a:buFontTx/>
              <a:buNone/>
            </a:pPr>
            <a:r>
              <a:rPr lang="fr-FR" sz="22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Couplage = influence d’une terre sur une autre (en cas de foudre...)</a:t>
            </a:r>
            <a:endParaRPr lang="fr-FR" sz="2200" b="0">
              <a:solidFill>
                <a:srgbClr val="66FF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381000" y="838200"/>
            <a:ext cx="54864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Mesure de couplage</a:t>
            </a:r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71680" name="Object 0"/>
          <p:cNvGraphicFramePr>
            <a:graphicFrameLocks noChangeAspect="1"/>
          </p:cNvGraphicFramePr>
          <p:nvPr/>
        </p:nvGraphicFramePr>
        <p:xfrm>
          <a:off x="6096000" y="914400"/>
          <a:ext cx="3095625" cy="3848100"/>
        </p:xfrm>
        <a:graphic>
          <a:graphicData uri="http://schemas.openxmlformats.org/presentationml/2006/ole">
            <p:oleObj spid="_x0000_s71680" name="Image Bitmap" r:id="rId3" imgW="3095238" imgH="3847619" progId="Paint.Picture">
              <p:embed/>
            </p:oleObj>
          </a:graphicData>
        </a:graphic>
      </p:graphicFrame>
      <p:graphicFrame>
        <p:nvGraphicFramePr>
          <p:cNvPr id="71681" name="Object 1"/>
          <p:cNvGraphicFramePr>
            <a:graphicFrameLocks noChangeAspect="1"/>
          </p:cNvGraphicFramePr>
          <p:nvPr/>
        </p:nvGraphicFramePr>
        <p:xfrm>
          <a:off x="1893888" y="4953000"/>
          <a:ext cx="6564312" cy="1619250"/>
        </p:xfrm>
        <a:graphic>
          <a:graphicData uri="http://schemas.openxmlformats.org/presentationml/2006/ole">
            <p:oleObj spid="_x0000_s71681" name="Image Bitmap" r:id="rId4" imgW="6563641" imgH="1619476" progId="Paint.Picture">
              <p:embed/>
            </p:oleObj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476250" y="1270000"/>
            <a:ext cx="3943350" cy="12382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spcBef>
                <a:spcPct val="50000"/>
              </a:spcBef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Principe :</a:t>
            </a:r>
            <a:endParaRPr lang="fr-FR" sz="31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defTabSz="1001713">
              <a:spcBef>
                <a:spcPct val="50000"/>
              </a:spcBef>
              <a:buFontTx/>
              <a:buNone/>
            </a:pPr>
            <a:r>
              <a:rPr lang="fr-FR" sz="31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 = E</a:t>
            </a:r>
            <a:r>
              <a:rPr lang="fr-F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générée</a:t>
            </a:r>
            <a:r>
              <a:rPr lang="fr-FR" sz="31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/ </a:t>
            </a:r>
            <a:r>
              <a:rPr lang="fr-FR" sz="31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</a:t>
            </a:r>
            <a:r>
              <a:rPr lang="fr-F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mesuré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4375150" y="1354138"/>
            <a:ext cx="5118100" cy="22050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spcBef>
                <a:spcPct val="50000"/>
              </a:spcBef>
              <a:buFontTx/>
              <a:buNone/>
            </a:pPr>
            <a:r>
              <a:rPr lang="fr-FR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Réseau de terres en parallèle</a:t>
            </a:r>
            <a:endParaRPr lang="fr-FR" sz="2600" b="0">
              <a:solidFill>
                <a:schemeClr val="tx2"/>
              </a:solidFill>
            </a:endParaRPr>
          </a:p>
          <a:p>
            <a:pPr algn="ctr" defTabSz="1001713">
              <a:spcBef>
                <a:spcPct val="50000"/>
              </a:spcBef>
              <a:buFontTx/>
              <a:buNone/>
            </a:pPr>
            <a:endParaRPr lang="fr-FR" sz="3200" b="0">
              <a:solidFill>
                <a:schemeClr val="tx2"/>
              </a:solidFill>
            </a:endParaRPr>
          </a:p>
          <a:p>
            <a:pPr algn="ctr" defTabSz="1001713">
              <a:spcBef>
                <a:spcPct val="50000"/>
              </a:spcBef>
              <a:buFontTx/>
              <a:buNone/>
            </a:pPr>
            <a:r>
              <a:rPr lang="fr-FR" sz="2000"/>
              <a:t>La résistance équivalente aux terres en parallèle avec la terre à mesurer est négligeable</a:t>
            </a:r>
            <a:endParaRPr lang="fr-FR" sz="2600" b="0">
              <a:solidFill>
                <a:schemeClr val="tx2"/>
              </a:solidFill>
            </a:endParaRPr>
          </a:p>
        </p:txBody>
      </p:sp>
      <p:sp>
        <p:nvSpPr>
          <p:cNvPr id="35849" name="AutoShape 9"/>
          <p:cNvSpPr>
            <a:spLocks noChangeArrowheads="1"/>
          </p:cNvSpPr>
          <p:nvPr/>
        </p:nvSpPr>
        <p:spPr bwMode="auto">
          <a:xfrm>
            <a:off x="6604000" y="1947863"/>
            <a:ext cx="660400" cy="508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1"/>
          </a:soli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381000" y="838200"/>
            <a:ext cx="54864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LA PINCE DE TERRE</a:t>
            </a:r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72704" name="Object 1024"/>
          <p:cNvGraphicFramePr>
            <a:graphicFrameLocks noChangeAspect="1"/>
          </p:cNvGraphicFramePr>
          <p:nvPr/>
        </p:nvGraphicFramePr>
        <p:xfrm>
          <a:off x="4286250" y="3752850"/>
          <a:ext cx="5391150" cy="2647950"/>
        </p:xfrm>
        <a:graphic>
          <a:graphicData uri="http://schemas.openxmlformats.org/presentationml/2006/ole">
            <p:oleObj spid="_x0000_s72704" name="Image Bitmap" r:id="rId3" imgW="5390476" imgH="2647619" progId="Paint.Picture">
              <p:embed/>
            </p:oleObj>
          </a:graphicData>
        </a:graphic>
      </p:graphicFrame>
      <p:graphicFrame>
        <p:nvGraphicFramePr>
          <p:cNvPr id="72705" name="Object 1025"/>
          <p:cNvGraphicFramePr>
            <a:graphicFrameLocks noChangeAspect="1"/>
          </p:cNvGraphicFramePr>
          <p:nvPr/>
        </p:nvGraphicFramePr>
        <p:xfrm>
          <a:off x="914400" y="2590800"/>
          <a:ext cx="2847975" cy="3867150"/>
        </p:xfrm>
        <a:graphic>
          <a:graphicData uri="http://schemas.openxmlformats.org/presentationml/2006/ole">
            <p:oleObj spid="_x0000_s72705" name="Image Bitmap" r:id="rId4" imgW="2847619" imgH="3866667" progId="Paint.Picture">
              <p:embed/>
            </p:oleObj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728" name="Object 0"/>
          <p:cNvGraphicFramePr>
            <a:graphicFrameLocks/>
          </p:cNvGraphicFramePr>
          <p:nvPr/>
        </p:nvGraphicFramePr>
        <p:xfrm>
          <a:off x="768350" y="4086225"/>
          <a:ext cx="3797300" cy="2200275"/>
        </p:xfrm>
        <a:graphic>
          <a:graphicData uri="http://schemas.openxmlformats.org/presentationml/2006/ole">
            <p:oleObj spid="_x0000_s73728" name="Dessin Designer 3.1" r:id="rId3" imgW="5178240" imgH="3817800" progId="Designer">
              <p:embed/>
            </p:oleObj>
          </a:graphicData>
        </a:graphic>
      </p:graphicFrame>
      <p:graphicFrame>
        <p:nvGraphicFramePr>
          <p:cNvPr id="73729" name="Object 1"/>
          <p:cNvGraphicFramePr>
            <a:graphicFrameLocks/>
          </p:cNvGraphicFramePr>
          <p:nvPr/>
        </p:nvGraphicFramePr>
        <p:xfrm>
          <a:off x="5695950" y="1354138"/>
          <a:ext cx="3549650" cy="2286000"/>
        </p:xfrm>
        <a:graphic>
          <a:graphicData uri="http://schemas.openxmlformats.org/presentationml/2006/ole">
            <p:oleObj spid="_x0000_s73729" name="Document" r:id="rId4" imgW="3824921" imgH="2019048" progId="Word.Document.8">
              <p:embed/>
            </p:oleObj>
          </a:graphicData>
        </a:graphic>
      </p:graphicFrame>
      <p:graphicFrame>
        <p:nvGraphicFramePr>
          <p:cNvPr id="73730" name="Object 2"/>
          <p:cNvGraphicFramePr>
            <a:graphicFrameLocks/>
          </p:cNvGraphicFramePr>
          <p:nvPr/>
        </p:nvGraphicFramePr>
        <p:xfrm>
          <a:off x="5695950" y="4114800"/>
          <a:ext cx="3549650" cy="2200275"/>
        </p:xfrm>
        <a:graphic>
          <a:graphicData uri="http://schemas.openxmlformats.org/presentationml/2006/ole">
            <p:oleObj spid="_x0000_s73730" name="Document" r:id="rId5" imgW="3758730" imgH="2006349" progId="Word.Document.8">
              <p:embed/>
            </p:oleObj>
          </a:graphicData>
        </a:graphic>
      </p:graphicFrame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412750" y="3810000"/>
            <a:ext cx="4540250" cy="508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spcBef>
                <a:spcPct val="50000"/>
              </a:spcBef>
              <a:buFontTx/>
              <a:buNone/>
            </a:pPr>
            <a:endParaRPr lang="fr-FR" sz="2600" b="0"/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609600" y="3697288"/>
            <a:ext cx="4724400" cy="4064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spcBef>
                <a:spcPct val="50000"/>
              </a:spcBef>
              <a:buFontTx/>
              <a:buNone/>
            </a:pPr>
            <a:r>
              <a:rPr lang="fr-FR" sz="2000" b="0">
                <a:solidFill>
                  <a:schemeClr val="accent2"/>
                </a:solidFill>
              </a:rPr>
              <a:t>Terre masses &amp; neutre transfos MTBT</a:t>
            </a:r>
            <a:endParaRPr lang="fr-FR" sz="2200" b="0">
              <a:solidFill>
                <a:schemeClr val="tx2"/>
              </a:solidFill>
            </a:endParaRP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642938" y="6270625"/>
            <a:ext cx="4495800" cy="4064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spcBef>
                <a:spcPct val="50000"/>
              </a:spcBef>
              <a:buFontTx/>
              <a:buNone/>
            </a:pPr>
            <a:r>
              <a:rPr lang="fr-FR" sz="2000" b="0">
                <a:solidFill>
                  <a:schemeClr val="accent2"/>
                </a:solidFill>
              </a:rPr>
              <a:t>Continuité des boucles fond de fouille</a:t>
            </a:r>
            <a:endParaRPr lang="fr-FR" sz="2200" b="0">
              <a:solidFill>
                <a:schemeClr val="tx2"/>
              </a:solidFill>
            </a:endParaRP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5581650" y="3595688"/>
            <a:ext cx="3867150" cy="4064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spcBef>
                <a:spcPct val="50000"/>
              </a:spcBef>
              <a:buFontTx/>
              <a:buNone/>
            </a:pPr>
            <a:r>
              <a:rPr lang="fr-FR" sz="2000" b="0">
                <a:solidFill>
                  <a:schemeClr val="accent2"/>
                </a:solidFill>
              </a:rPr>
              <a:t>Terre des bâtiments Faradisés</a:t>
            </a:r>
            <a:endParaRPr lang="fr-FR" sz="2200" b="0">
              <a:solidFill>
                <a:schemeClr val="tx2"/>
              </a:solidFill>
            </a:endParaRP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5570538" y="6324600"/>
            <a:ext cx="2216150" cy="4064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spcBef>
                <a:spcPct val="50000"/>
              </a:spcBef>
              <a:buFontTx/>
              <a:buNone/>
            </a:pPr>
            <a:r>
              <a:rPr lang="fr-FR" sz="2000" b="0">
                <a:solidFill>
                  <a:schemeClr val="accent2"/>
                </a:solidFill>
              </a:rPr>
              <a:t>Lignes télécoms</a:t>
            </a:r>
            <a:endParaRPr lang="fr-FR" sz="2000" b="0">
              <a:solidFill>
                <a:schemeClr val="tx2"/>
              </a:solidFill>
            </a:endParaRPr>
          </a:p>
        </p:txBody>
      </p:sp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381000" y="838200"/>
            <a:ext cx="64008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LA PINCE DE TERRE - Applications</a:t>
            </a:r>
          </a:p>
        </p:txBody>
      </p:sp>
      <p:sp>
        <p:nvSpPr>
          <p:cNvPr id="36878" name="Rectangle 14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73731" name="Object 3"/>
          <p:cNvGraphicFramePr>
            <a:graphicFrameLocks noChangeAspect="1"/>
          </p:cNvGraphicFramePr>
          <p:nvPr/>
        </p:nvGraphicFramePr>
        <p:xfrm>
          <a:off x="714375" y="1304925"/>
          <a:ext cx="3933825" cy="2495550"/>
        </p:xfrm>
        <a:graphic>
          <a:graphicData uri="http://schemas.openxmlformats.org/presentationml/2006/ole">
            <p:oleObj spid="_x0000_s73731" name="Image Bitmap" r:id="rId6" imgW="3933333" imgH="2495238" progId="Paint.Picture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320" name="Object 1024"/>
          <p:cNvGraphicFramePr>
            <a:graphicFrameLocks noChangeAspect="1"/>
          </p:cNvGraphicFramePr>
          <p:nvPr/>
        </p:nvGraphicFramePr>
        <p:xfrm>
          <a:off x="6477000" y="2517775"/>
          <a:ext cx="2981325" cy="2928938"/>
        </p:xfrm>
        <a:graphic>
          <a:graphicData uri="http://schemas.openxmlformats.org/presentationml/2006/ole">
            <p:oleObj spid="_x0000_s56320" name="Clip" r:id="rId4" imgW="4016520" imgH="3945240" progId="MS_ClipArt_Gallery.2">
              <p:embed/>
            </p:oleObj>
          </a:graphicData>
        </a:graphic>
      </p:graphicFrame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381000" y="190500"/>
            <a:ext cx="90678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457200" y="857250"/>
            <a:ext cx="7772400" cy="514350"/>
          </a:xfrm>
          <a:prstGeom prst="homePlate">
            <a:avLst>
              <a:gd name="adj" fmla="val 183012"/>
            </a:avLst>
          </a:prstGeom>
          <a:solidFill>
            <a:schemeClr val="bg1"/>
          </a:solidFill>
          <a:ln w="57150">
            <a:solidFill>
              <a:srgbClr val="000099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762000">
              <a:buFontTx/>
              <a:buNone/>
            </a:pPr>
            <a:r>
              <a:rPr lang="fr-FR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L’électricité : Une énergie à bien maîtriser !</a:t>
            </a: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762000" y="1765300"/>
            <a:ext cx="8439150" cy="29289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1800" b="0"/>
              <a:t>1)</a:t>
            </a:r>
            <a:r>
              <a:rPr lang="fr-FR" sz="1800"/>
              <a:t> UNE INSTALLATION ÉLECTRIQUE MAL RÉALISÉE OU MAL CONTRÔLÉE</a:t>
            </a:r>
          </a:p>
          <a:p>
            <a:pPr>
              <a:buFontTx/>
              <a:buNone/>
            </a:pPr>
            <a:r>
              <a:rPr lang="fr-FR" sz="1800"/>
              <a:t>    PEUT PRÉSENTER DES RISQUES :</a:t>
            </a:r>
            <a:r>
              <a:rPr lang="fr-FR" sz="1800" b="0"/>
              <a:t/>
            </a:r>
            <a:br>
              <a:rPr lang="fr-FR" sz="1800" b="0"/>
            </a:br>
            <a:endParaRPr lang="fr-FR" sz="1800" b="0"/>
          </a:p>
          <a:p>
            <a:pPr>
              <a:buFontTx/>
              <a:buNone/>
            </a:pPr>
            <a:endParaRPr lang="fr-FR" sz="1800" b="0"/>
          </a:p>
          <a:p>
            <a:pPr>
              <a:buFontTx/>
              <a:buNone/>
            </a:pPr>
            <a:endParaRPr lang="fr-FR" sz="1800" b="0"/>
          </a:p>
          <a:p>
            <a:pPr>
              <a:buFontTx/>
              <a:buNone/>
            </a:pPr>
            <a:r>
              <a:rPr lang="fr-FR" sz="1800" b="0">
                <a:sym typeface="Wingdings" pitchFamily="2" charset="2"/>
              </a:rPr>
              <a:t>	</a:t>
            </a:r>
            <a:r>
              <a:rPr lang="fr-FR" sz="18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1800" b="0">
                <a:sym typeface="Wingdings" pitchFamily="2" charset="2"/>
              </a:rPr>
              <a:t> </a:t>
            </a:r>
            <a:r>
              <a:rPr lang="fr-FR" sz="2000"/>
              <a:t>Électrocution des personnes</a:t>
            </a:r>
            <a:endParaRPr lang="fr-FR" sz="1800" b="0"/>
          </a:p>
          <a:p>
            <a:pPr>
              <a:buFontTx/>
              <a:buNone/>
            </a:pPr>
            <a:endParaRPr lang="fr-FR" sz="1800" b="0">
              <a:sym typeface="Wingdings" pitchFamily="2" charset="2"/>
            </a:endParaRPr>
          </a:p>
          <a:p>
            <a:pPr>
              <a:buFontTx/>
              <a:buNone/>
            </a:pPr>
            <a:r>
              <a:rPr lang="fr-FR" sz="1800" b="0">
                <a:sym typeface="Wingdings" pitchFamily="2" charset="2"/>
              </a:rPr>
              <a:t>	</a:t>
            </a:r>
            <a:r>
              <a:rPr lang="fr-FR" sz="18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1800" b="0">
                <a:sym typeface="Wingdings" pitchFamily="2" charset="2"/>
              </a:rPr>
              <a:t> </a:t>
            </a:r>
            <a:r>
              <a:rPr lang="fr-FR" sz="2000"/>
              <a:t>Risques d’incendie</a:t>
            </a:r>
            <a:endParaRPr lang="fr-FR" sz="1800" b="0"/>
          </a:p>
          <a:p>
            <a:pPr>
              <a:buFontTx/>
              <a:buNone/>
            </a:pPr>
            <a:endParaRPr lang="fr-FR" sz="1800" b="0">
              <a:sym typeface="Wingdings" pitchFamily="2" charset="2"/>
            </a:endParaRPr>
          </a:p>
          <a:p>
            <a:pPr>
              <a:buFontTx/>
              <a:buNone/>
            </a:pPr>
            <a:r>
              <a:rPr lang="fr-FR" sz="1800" b="0">
                <a:sym typeface="Wingdings" pitchFamily="2" charset="2"/>
              </a:rPr>
              <a:t>	</a:t>
            </a:r>
            <a:r>
              <a:rPr lang="fr-FR" sz="18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1800" b="0">
                <a:sym typeface="Wingdings" pitchFamily="2" charset="2"/>
              </a:rPr>
              <a:t> </a:t>
            </a:r>
            <a:r>
              <a:rPr lang="fr-FR" sz="2000"/>
              <a:t>Non disponibilité de l ’énergie</a:t>
            </a:r>
            <a:endParaRPr lang="fr-FR" sz="1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2" name="Object 0"/>
          <p:cNvGraphicFramePr>
            <a:graphicFrameLocks noChangeAspect="1"/>
          </p:cNvGraphicFramePr>
          <p:nvPr/>
        </p:nvGraphicFramePr>
        <p:xfrm>
          <a:off x="949325" y="1439863"/>
          <a:ext cx="3360738" cy="3613150"/>
        </p:xfrm>
        <a:graphic>
          <a:graphicData uri="http://schemas.openxmlformats.org/presentationml/2006/ole">
            <p:oleObj spid="_x0000_s74752" name="Clip" r:id="rId3" imgW="3025440" imgH="3252600" progId="MS_ClipArt_Gallery.2">
              <p:embed/>
            </p:oleObj>
          </a:graphicData>
        </a:graphic>
      </p:graphicFrame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614738" y="3386138"/>
            <a:ext cx="4572000" cy="18986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100145" tIns="50073" rIns="100145" bIns="50073">
            <a:spAutoFit/>
          </a:bodyPr>
          <a:lstStyle/>
          <a:p>
            <a:pPr algn="ctr" defTabSz="1001713">
              <a:buFontTx/>
              <a:buNone/>
            </a:pPr>
            <a:r>
              <a:rPr lang="fr-FR" sz="5900">
                <a:effectLst>
                  <a:outerShdw blurRad="38100" dist="38100" dir="2700000" algn="tl">
                    <a:srgbClr val="C0C0C0"/>
                  </a:outerShdw>
                </a:effectLst>
              </a:rPr>
              <a:t>La mesure</a:t>
            </a:r>
          </a:p>
          <a:p>
            <a:pPr algn="ctr" defTabSz="1001713">
              <a:buFontTx/>
              <a:buNone/>
            </a:pPr>
            <a:r>
              <a:rPr lang="fr-FR" sz="5900">
                <a:effectLst>
                  <a:outerShdw blurRad="38100" dist="38100" dir="2700000" algn="tl">
                    <a:srgbClr val="C0C0C0"/>
                  </a:outerShdw>
                </a:effectLst>
              </a:rPr>
              <a:t> d’isolement</a:t>
            </a: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31" name="Text Box 15"/>
          <p:cNvSpPr txBox="1">
            <a:spLocks noChangeArrowheads="1"/>
          </p:cNvSpPr>
          <p:nvPr/>
        </p:nvSpPr>
        <p:spPr bwMode="auto">
          <a:xfrm>
            <a:off x="685800" y="1693863"/>
            <a:ext cx="9080500" cy="4244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Une baisse du niveau d’isolement signifie :</a:t>
            </a:r>
            <a:endParaRPr lang="fr-FR" sz="2600" i="1">
              <a:solidFill>
                <a:srgbClr val="66FF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defTabSz="1001713">
              <a:buFontTx/>
              <a:buNone/>
            </a:pPr>
            <a:endParaRPr lang="fr-FR" sz="1100" b="0"/>
          </a:p>
          <a:p>
            <a:pPr defTabSz="1001713">
              <a:buFontTx/>
              <a:buNone/>
            </a:pPr>
            <a:r>
              <a:rPr lang="fr-FR"/>
              <a:t>- Un danger potentiel d’électrocution des personnes</a:t>
            </a:r>
          </a:p>
          <a:p>
            <a:pPr defTabSz="1001713">
              <a:buFontTx/>
              <a:buNone/>
            </a:pPr>
            <a:r>
              <a:rPr lang="fr-FR"/>
              <a:t>- Un danger pour les installations et les matériels :</a:t>
            </a:r>
          </a:p>
          <a:p>
            <a:pPr defTabSz="1001713">
              <a:buFontTx/>
              <a:buNone/>
            </a:pPr>
            <a:r>
              <a:rPr lang="fr-FR"/>
              <a:t>  court-circuit, incendie…</a:t>
            </a:r>
            <a:endParaRPr lang="fr-FR" sz="2600" b="0">
              <a:solidFill>
                <a:schemeClr val="tx2"/>
              </a:solidFill>
            </a:endParaRPr>
          </a:p>
          <a:p>
            <a:pPr defTabSz="1001713">
              <a:buFontTx/>
              <a:buNone/>
            </a:pPr>
            <a:endParaRPr lang="fr-FR" sz="2600" b="0"/>
          </a:p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mesure de la résistance d’isolement permet :</a:t>
            </a:r>
            <a:endParaRPr lang="fr-FR" sz="2600" b="0"/>
          </a:p>
          <a:p>
            <a:pPr defTabSz="1001713">
              <a:buFontTx/>
              <a:buNone/>
            </a:pPr>
            <a:endParaRPr lang="fr-FR" sz="1100" b="0"/>
          </a:p>
          <a:p>
            <a:pPr defTabSz="1001713">
              <a:buFontTx/>
              <a:buNone/>
            </a:pPr>
            <a:r>
              <a:rPr lang="fr-FR"/>
              <a:t>- La sécurisation pour les personnes</a:t>
            </a:r>
          </a:p>
          <a:p>
            <a:pPr defTabSz="1001713">
              <a:buFontTx/>
              <a:buNone/>
            </a:pPr>
            <a:r>
              <a:rPr lang="fr-FR"/>
              <a:t>  des installations et matériels électriques utilisés</a:t>
            </a:r>
          </a:p>
          <a:p>
            <a:pPr defTabSz="1001713">
              <a:buFontTx/>
              <a:buNone/>
            </a:pPr>
            <a:r>
              <a:rPr lang="fr-FR"/>
              <a:t>- La surveillance du vieillissement des machines</a:t>
            </a:r>
          </a:p>
          <a:p>
            <a:pPr defTabSz="1001713">
              <a:buFontTx/>
              <a:buNone/>
            </a:pPr>
            <a:r>
              <a:rPr lang="fr-FR"/>
              <a:t>  et ainsi la réduction des temps d’immobilisation</a:t>
            </a:r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381000" y="838200"/>
            <a:ext cx="64008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Pourquoi mesurer l'isolement ?</a:t>
            </a:r>
          </a:p>
        </p:txBody>
      </p:sp>
      <p:sp>
        <p:nvSpPr>
          <p:cNvPr id="34833" name="Rectangle 17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393700" y="1296988"/>
            <a:ext cx="3568700" cy="52784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 i="1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But</a:t>
            </a:r>
            <a:r>
              <a:rPr lang="fr-FR" sz="26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:</a:t>
            </a:r>
            <a:endParaRPr lang="fr-FR" sz="2600" b="0" u="sng">
              <a:solidFill>
                <a:schemeClr val="tx2"/>
              </a:solidFill>
            </a:endParaRPr>
          </a:p>
          <a:p>
            <a:pPr defTabSz="1001713">
              <a:buFontTx/>
              <a:buNone/>
            </a:pPr>
            <a:endParaRPr lang="fr-FR" sz="1300" b="0"/>
          </a:p>
          <a:p>
            <a:pPr defTabSz="1001713">
              <a:buFontTx/>
              <a:buNone/>
            </a:pPr>
            <a:r>
              <a:rPr lang="fr-FR"/>
              <a:t>Vérifier qu’aucun conducteur n’a subi de dommage mécanique lors de l’installation</a:t>
            </a:r>
            <a:endParaRPr lang="fr-FR" sz="2600" b="0"/>
          </a:p>
          <a:p>
            <a:pPr defTabSz="1001713">
              <a:buFontTx/>
              <a:buNone/>
            </a:pPr>
            <a:endParaRPr lang="fr-FR" sz="1800" b="0"/>
          </a:p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 i="1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Méthode</a:t>
            </a:r>
            <a:r>
              <a:rPr lang="fr-FR" sz="26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:</a:t>
            </a:r>
            <a:endParaRPr lang="fr-FR" sz="2600" b="0">
              <a:solidFill>
                <a:srgbClr val="66FF33"/>
              </a:solidFill>
            </a:endParaRPr>
          </a:p>
          <a:p>
            <a:pPr defTabSz="1001713">
              <a:buFontTx/>
              <a:buNone/>
            </a:pPr>
            <a:endParaRPr lang="fr-FR" sz="1300" b="0"/>
          </a:p>
          <a:p>
            <a:pPr defTabSz="1001713">
              <a:buFontTx/>
              <a:buNone/>
            </a:pPr>
            <a:r>
              <a:rPr lang="fr-FR"/>
              <a:t>La mesure est faite avant la mise en service, récepteurs débranchés, sur une installation hors tension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381000" y="838200"/>
            <a:ext cx="64008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Isolement entre conducteurs</a:t>
            </a:r>
          </a:p>
        </p:txBody>
      </p:sp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75776" name="Object 0"/>
          <p:cNvGraphicFramePr>
            <a:graphicFrameLocks noChangeAspect="1"/>
          </p:cNvGraphicFramePr>
          <p:nvPr/>
        </p:nvGraphicFramePr>
        <p:xfrm>
          <a:off x="3894138" y="2143125"/>
          <a:ext cx="5935662" cy="3876675"/>
        </p:xfrm>
        <a:graphic>
          <a:graphicData uri="http://schemas.openxmlformats.org/presentationml/2006/ole">
            <p:oleObj spid="_x0000_s75776" name="Image Bitmap" r:id="rId3" imgW="5934903" imgH="3877216" progId="Paint.Picture">
              <p:embed/>
            </p:oleObj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457200" y="1778000"/>
            <a:ext cx="3352800" cy="480536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 i="1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But</a:t>
            </a:r>
            <a:r>
              <a:rPr lang="fr-FR" sz="26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:</a:t>
            </a:r>
            <a:endParaRPr lang="fr-FR" sz="1300" b="0"/>
          </a:p>
          <a:p>
            <a:pPr defTabSz="1001713">
              <a:buFontTx/>
              <a:buNone/>
            </a:pPr>
            <a:r>
              <a:rPr lang="fr-FR"/>
              <a:t>Vérifier que tous les conducteurs sont</a:t>
            </a:r>
          </a:p>
          <a:p>
            <a:pPr defTabSz="1001713">
              <a:buFontTx/>
              <a:buNone/>
            </a:pPr>
            <a:r>
              <a:rPr lang="fr-FR"/>
              <a:t>isolés de la terre</a:t>
            </a:r>
            <a:endParaRPr lang="fr-FR" sz="2600" b="0"/>
          </a:p>
          <a:p>
            <a:pPr defTabSz="1001713">
              <a:buFontTx/>
              <a:buNone/>
            </a:pPr>
            <a:endParaRPr lang="fr-FR" sz="1300" b="0"/>
          </a:p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 i="1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Méthode</a:t>
            </a:r>
            <a:r>
              <a:rPr lang="fr-FR" sz="26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:</a:t>
            </a:r>
            <a:endParaRPr lang="fr-FR" sz="1300" b="0"/>
          </a:p>
          <a:p>
            <a:pPr defTabSz="1001713">
              <a:buFontTx/>
              <a:buNone/>
            </a:pPr>
            <a:r>
              <a:rPr lang="fr-FR"/>
              <a:t>La mesure est faite</a:t>
            </a:r>
          </a:p>
          <a:p>
            <a:pPr defTabSz="1001713">
              <a:buFontTx/>
              <a:buNone/>
            </a:pPr>
            <a:r>
              <a:rPr lang="fr-FR"/>
              <a:t>avant la mise en service, conducteurs actifs reliés, récepteurs branchés, installation hors tension</a:t>
            </a:r>
            <a:endParaRPr lang="fr-FR" sz="2600" b="0"/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381000" y="838200"/>
            <a:ext cx="9220200" cy="8953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Isolement de l'ensemble de l'installation par rapport </a:t>
            </a:r>
          </a:p>
          <a:p>
            <a:pPr defTabSz="1001713">
              <a:buFontTx/>
              <a:buNone/>
            </a:pP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à la Terre</a:t>
            </a: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76800" name="Object 1024"/>
          <p:cNvGraphicFramePr>
            <a:graphicFrameLocks noChangeAspect="1"/>
          </p:cNvGraphicFramePr>
          <p:nvPr/>
        </p:nvGraphicFramePr>
        <p:xfrm>
          <a:off x="3733800" y="2371725"/>
          <a:ext cx="6030913" cy="3876675"/>
        </p:xfrm>
        <a:graphic>
          <a:graphicData uri="http://schemas.openxmlformats.org/presentationml/2006/ole">
            <p:oleObj spid="_x0000_s76800" name="Image Bitmap" r:id="rId3" imgW="6028571" imgH="3877216" progId="Paint.Picture">
              <p:embed/>
            </p:oleObj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412750" y="1608138"/>
            <a:ext cx="9264650" cy="528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spcBef>
                <a:spcPct val="50000"/>
              </a:spcBef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NF C 15-100 exige les valeurs minimum ci-dessous :</a:t>
            </a: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381000" y="838200"/>
            <a:ext cx="90678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Aspect normatif : valeurs d'isolements minimum</a:t>
            </a: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77824" name="Object 1024"/>
          <p:cNvGraphicFramePr>
            <a:graphicFrameLocks noChangeAspect="1"/>
          </p:cNvGraphicFramePr>
          <p:nvPr/>
        </p:nvGraphicFramePr>
        <p:xfrm>
          <a:off x="569913" y="2105025"/>
          <a:ext cx="9183687" cy="2466975"/>
        </p:xfrm>
        <a:graphic>
          <a:graphicData uri="http://schemas.openxmlformats.org/presentationml/2006/ole">
            <p:oleObj spid="_x0000_s77824" name="Image Bitmap" r:id="rId3" imgW="9180952" imgH="2467319" progId="Paint.Picture">
              <p:embed/>
            </p:oleObj>
          </a:graphicData>
        </a:graphic>
      </p:graphicFrame>
      <p:graphicFrame>
        <p:nvGraphicFramePr>
          <p:cNvPr id="77825" name="Object 1025"/>
          <p:cNvGraphicFramePr>
            <a:graphicFrameLocks noChangeAspect="1"/>
          </p:cNvGraphicFramePr>
          <p:nvPr/>
        </p:nvGraphicFramePr>
        <p:xfrm>
          <a:off x="903288" y="4800600"/>
          <a:ext cx="8545512" cy="1514475"/>
        </p:xfrm>
        <a:graphic>
          <a:graphicData uri="http://schemas.openxmlformats.org/presentationml/2006/ole">
            <p:oleObj spid="_x0000_s77825" name="Image Bitmap" r:id="rId4" imgW="8542857" imgH="1514686" progId="Paint.Picture">
              <p:embed/>
            </p:oleObj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412750" y="1524000"/>
            <a:ext cx="4235450" cy="49133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Au-delà de 1G</a:t>
            </a:r>
            <a:r>
              <a:rPr lang="fr-FR">
                <a:sym typeface="Symbol" pitchFamily="18" charset="2"/>
              </a:rPr>
              <a:t>, </a:t>
            </a:r>
          </a:p>
          <a:p>
            <a:pPr defTabSz="1001713">
              <a:buFontTx/>
              <a:buNone/>
            </a:pPr>
            <a:r>
              <a:rPr lang="fr-FR">
                <a:sym typeface="Symbol" pitchFamily="18" charset="2"/>
              </a:rPr>
              <a:t>   l’influence de courants      </a:t>
            </a:r>
          </a:p>
          <a:p>
            <a:pPr defTabSz="1001713">
              <a:buFontTx/>
              <a:buNone/>
            </a:pPr>
            <a:r>
              <a:rPr lang="fr-FR">
                <a:sym typeface="Symbol" pitchFamily="18" charset="2"/>
              </a:rPr>
              <a:t>   parasites à la surface  </a:t>
            </a:r>
          </a:p>
          <a:p>
            <a:pPr defTabSz="1001713">
              <a:buFontTx/>
              <a:buNone/>
            </a:pPr>
            <a:r>
              <a:rPr lang="fr-FR">
                <a:sym typeface="Symbol" pitchFamily="18" charset="2"/>
              </a:rPr>
              <a:t>   d’un éventuel isolant  </a:t>
            </a:r>
          </a:p>
          <a:p>
            <a:pPr defTabSz="1001713">
              <a:buFontTx/>
              <a:buNone/>
            </a:pPr>
            <a:r>
              <a:rPr lang="fr-FR">
                <a:sym typeface="Symbol" pitchFamily="18" charset="2"/>
              </a:rPr>
              <a:t>   entre les deux points de  </a:t>
            </a:r>
          </a:p>
          <a:p>
            <a:pPr defTabSz="1001713">
              <a:buFontTx/>
              <a:buNone/>
            </a:pPr>
            <a:r>
              <a:rPr lang="fr-FR">
                <a:sym typeface="Symbol" pitchFamily="18" charset="2"/>
              </a:rPr>
              <a:t>   mesure fausse le résultat</a:t>
            </a:r>
            <a:endParaRPr lang="fr-FR" sz="2600" b="0">
              <a:solidFill>
                <a:schemeClr val="tx2"/>
              </a:solidFill>
              <a:sym typeface="Symbol" pitchFamily="18" charset="2"/>
            </a:endParaRPr>
          </a:p>
          <a:p>
            <a:pPr algn="ctr" defTabSz="1001713">
              <a:buFontTx/>
              <a:buNone/>
            </a:pPr>
            <a:endParaRPr lang="fr-FR" sz="1800" b="0">
              <a:solidFill>
                <a:schemeClr val="tx2"/>
              </a:solidFill>
              <a:sym typeface="Symbol" pitchFamily="18" charset="2"/>
            </a:endParaRPr>
          </a:p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Un circuit de garde</a:t>
            </a:r>
            <a:r>
              <a:rPr lang="fr-FR" sz="2600" b="0">
                <a:solidFill>
                  <a:schemeClr val="tx2"/>
                </a:solidFill>
                <a:sym typeface="Symbol" pitchFamily="18" charset="2"/>
              </a:rPr>
              <a:t>   </a:t>
            </a:r>
          </a:p>
          <a:p>
            <a:pPr defTabSz="1001713">
              <a:buFontTx/>
              <a:buNone/>
            </a:pPr>
            <a:r>
              <a:rPr lang="fr-FR" sz="2600" b="0">
                <a:solidFill>
                  <a:schemeClr val="tx2"/>
                </a:solidFill>
                <a:sym typeface="Symbol" pitchFamily="18" charset="2"/>
              </a:rPr>
              <a:t>   </a:t>
            </a:r>
            <a:r>
              <a:rPr lang="fr-FR">
                <a:sym typeface="Symbol" pitchFamily="18" charset="2"/>
              </a:rPr>
              <a:t>permet de sortir ces   </a:t>
            </a:r>
          </a:p>
          <a:p>
            <a:pPr defTabSz="1001713">
              <a:buFontTx/>
              <a:buNone/>
            </a:pPr>
            <a:r>
              <a:rPr lang="fr-FR">
                <a:sym typeface="Symbol" pitchFamily="18" charset="2"/>
              </a:rPr>
              <a:t>   courants parasites du </a:t>
            </a:r>
          </a:p>
          <a:p>
            <a:pPr defTabSz="1001713">
              <a:buFontTx/>
              <a:buNone/>
            </a:pPr>
            <a:r>
              <a:rPr lang="fr-FR">
                <a:sym typeface="Symbol" pitchFamily="18" charset="2"/>
              </a:rPr>
              <a:t>   circuit de mesure et ainsi </a:t>
            </a:r>
          </a:p>
          <a:p>
            <a:pPr defTabSz="1001713">
              <a:buFontTx/>
              <a:buNone/>
            </a:pPr>
            <a:r>
              <a:rPr lang="fr-FR">
                <a:sym typeface="Symbol" pitchFamily="18" charset="2"/>
              </a:rPr>
              <a:t>   de garantir la précision </a:t>
            </a:r>
          </a:p>
          <a:p>
            <a:pPr defTabSz="1001713">
              <a:buFontTx/>
              <a:buNone/>
            </a:pPr>
            <a:r>
              <a:rPr lang="fr-FR">
                <a:sym typeface="Symbol" pitchFamily="18" charset="2"/>
              </a:rPr>
              <a:t>   du résultat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381000" y="838200"/>
            <a:ext cx="90678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Intérêt d'un circuit de garde</a:t>
            </a:r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78848" name="Object 1024"/>
          <p:cNvGraphicFramePr>
            <a:graphicFrameLocks noChangeAspect="1"/>
          </p:cNvGraphicFramePr>
          <p:nvPr/>
        </p:nvGraphicFramePr>
        <p:xfrm>
          <a:off x="4876800" y="1819275"/>
          <a:ext cx="4848225" cy="4429125"/>
        </p:xfrm>
        <a:graphic>
          <a:graphicData uri="http://schemas.openxmlformats.org/presentationml/2006/ole">
            <p:oleObj spid="_x0000_s78848" name="Image Bitmap" r:id="rId3" imgW="4847619" imgH="4428571" progId="Paint.Picture">
              <p:embed/>
            </p:oleObj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2" name="Object 0">
            <a:hlinkClick r:id="" action="ppaction://ole?verb=0"/>
          </p:cNvPr>
          <p:cNvGraphicFramePr>
            <a:graphicFrameLocks/>
          </p:cNvGraphicFramePr>
          <p:nvPr/>
        </p:nvGraphicFramePr>
        <p:xfrm>
          <a:off x="6829425" y="1693863"/>
          <a:ext cx="1676400" cy="1422400"/>
        </p:xfrm>
        <a:graphic>
          <a:graphicData uri="http://schemas.openxmlformats.org/presentationml/2006/ole">
            <p:oleObj spid="_x0000_s79872" name="Clip" r:id="rId3" imgW="4211280" imgH="3571560" progId="MS_ClipArt_Gallery.2">
              <p:embed/>
            </p:oleObj>
          </a:graphicData>
        </a:graphic>
      </p:graphicFrame>
      <p:graphicFrame>
        <p:nvGraphicFramePr>
          <p:cNvPr id="79873" name="Object 1">
            <a:hlinkClick r:id="" action="ppaction://ole?verb=0"/>
          </p:cNvPr>
          <p:cNvGraphicFramePr>
            <a:graphicFrameLocks/>
          </p:cNvGraphicFramePr>
          <p:nvPr/>
        </p:nvGraphicFramePr>
        <p:xfrm>
          <a:off x="5861050" y="3725863"/>
          <a:ext cx="3302000" cy="592137"/>
        </p:xfrm>
        <a:graphic>
          <a:graphicData uri="http://schemas.openxmlformats.org/presentationml/2006/ole">
            <p:oleObj spid="_x0000_s79873" name="Clip" r:id="rId4" imgW="6902280" imgH="982440" progId="MS_ClipArt_Gallery.2">
              <p:embed/>
            </p:oleObj>
          </a:graphicData>
        </a:graphic>
      </p:graphicFrame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495300" y="1524000"/>
            <a:ext cx="5295900" cy="31194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L’isolement est très sensible  </a:t>
            </a:r>
          </a:p>
          <a:p>
            <a:pPr defTabSz="1001713">
              <a:buFontTx/>
              <a:buNone/>
            </a:pPr>
            <a:r>
              <a:rPr lang="fr-FR" sz="2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aux variations de température   </a:t>
            </a:r>
          </a:p>
          <a:p>
            <a:pPr defTabSz="1001713">
              <a:buFontTx/>
              <a:buNone/>
            </a:pPr>
            <a:r>
              <a:rPr lang="fr-FR" sz="2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et d’hygrométrie</a:t>
            </a:r>
            <a:endParaRPr lang="fr-FR" sz="26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defTabSz="1001713">
              <a:buFontTx/>
              <a:buNone/>
            </a:pPr>
            <a:endParaRPr lang="fr-FR" sz="18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/>
              <a:t>Il est donc important de noter les  </a:t>
            </a:r>
          </a:p>
          <a:p>
            <a:pPr defTabSz="1001713">
              <a:buFontTx/>
              <a:buNone/>
            </a:pPr>
            <a:r>
              <a:rPr lang="fr-FR"/>
              <a:t>   conditions de T° / HR lors des </a:t>
            </a:r>
          </a:p>
          <a:p>
            <a:pPr defTabSz="1001713">
              <a:buFontTx/>
              <a:buNone/>
            </a:pPr>
            <a:r>
              <a:rPr lang="fr-FR"/>
              <a:t>   mesures d’isolement,</a:t>
            </a:r>
          </a:p>
          <a:p>
            <a:pPr defTabSz="1001713">
              <a:buFontTx/>
              <a:buNone/>
            </a:pPr>
            <a:r>
              <a:rPr lang="fr-FR"/>
              <a:t>   surtout si celles-ci est élevées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685800" y="5029200"/>
            <a:ext cx="8915400" cy="1216025"/>
          </a:xfrm>
          <a:prstGeom prst="rect">
            <a:avLst/>
          </a:prstGeom>
          <a:solidFill>
            <a:schemeClr val="bg1"/>
          </a:solidFill>
          <a:ln w="19050">
            <a:solidFill>
              <a:srgbClr val="FF33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u="sng"/>
              <a:t>Important</a:t>
            </a:r>
            <a:r>
              <a:rPr lang="fr-FR"/>
              <a:t> : l’isolement d’une machine tournante</a:t>
            </a:r>
          </a:p>
          <a:p>
            <a:pPr defTabSz="1001713">
              <a:buFontTx/>
              <a:buNone/>
            </a:pPr>
            <a:r>
              <a:rPr lang="fr-FR"/>
              <a:t>	        est divisé par deux pour chaque augmentation </a:t>
            </a:r>
          </a:p>
          <a:p>
            <a:pPr defTabSz="1001713">
              <a:buFontTx/>
              <a:buNone/>
            </a:pPr>
            <a:r>
              <a:rPr lang="fr-FR"/>
              <a:t> 	        de température de 10°C (et inversement)</a:t>
            </a:r>
            <a:endParaRPr lang="fr-FR" sz="2600" b="0"/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381000" y="838200"/>
            <a:ext cx="53340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Influence de l'environnement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Text Box 1028"/>
          <p:cNvSpPr txBox="1">
            <a:spLocks noChangeArrowheads="1"/>
          </p:cNvSpPr>
          <p:nvPr/>
        </p:nvSpPr>
        <p:spPr bwMode="auto">
          <a:xfrm>
            <a:off x="457200" y="1270000"/>
            <a:ext cx="5238750" cy="19891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mesure d’isolement sur des </a:t>
            </a:r>
          </a:p>
          <a:p>
            <a:pPr defTabSz="1001713">
              <a:buFontTx/>
              <a:buNone/>
            </a:pPr>
            <a:r>
              <a:rPr lang="fr-F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éléments capacitifs ou inductifs</a:t>
            </a:r>
          </a:p>
          <a:p>
            <a:pPr defTabSz="1001713">
              <a:buFontTx/>
              <a:buNone/>
            </a:pPr>
            <a:r>
              <a:rPr lang="fr-F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(moteurs, longs câbles…) est</a:t>
            </a:r>
          </a:p>
          <a:p>
            <a:pPr defTabSz="1001713">
              <a:buFontTx/>
              <a:buNone/>
            </a:pPr>
            <a:r>
              <a:rPr lang="fr-F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instable car elle implique </a:t>
            </a:r>
          </a:p>
          <a:p>
            <a:pPr defTabSz="1001713">
              <a:buFontTx/>
              <a:buNone/>
            </a:pPr>
            <a:r>
              <a:rPr lang="fr-F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3 courants lors du test :</a:t>
            </a:r>
          </a:p>
        </p:txBody>
      </p:sp>
      <p:sp>
        <p:nvSpPr>
          <p:cNvPr id="43013" name="Text Box 1029"/>
          <p:cNvSpPr txBox="1">
            <a:spLocks noChangeArrowheads="1"/>
          </p:cNvSpPr>
          <p:nvPr/>
        </p:nvSpPr>
        <p:spPr bwMode="auto">
          <a:xfrm>
            <a:off x="400050" y="5341938"/>
            <a:ext cx="6000750" cy="863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Un 3</a:t>
            </a:r>
            <a:r>
              <a:rPr lang="fr-FR" sz="2200" baseline="30000">
                <a:effectLst>
                  <a:outerShdw blurRad="38100" dist="38100" dir="2700000" algn="tl">
                    <a:srgbClr val="C0C0C0"/>
                  </a:outerShdw>
                </a:effectLst>
              </a:rPr>
              <a:t>ème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 courant « de fuite »</a:t>
            </a:r>
            <a:endParaRPr lang="fr-FR" sz="2200" b="0">
              <a:solidFill>
                <a:schemeClr val="tx2"/>
              </a:solidFill>
            </a:endParaRPr>
          </a:p>
          <a:p>
            <a:pPr defTabSz="1001713">
              <a:buFontTx/>
              <a:buNone/>
            </a:pPr>
            <a:r>
              <a:rPr lang="fr-FR" sz="2200" b="0">
                <a:solidFill>
                  <a:schemeClr val="tx2"/>
                </a:solidFill>
              </a:rPr>
              <a:t>   constant, seul représentatif de l’isolement</a:t>
            </a:r>
          </a:p>
        </p:txBody>
      </p:sp>
      <p:sp>
        <p:nvSpPr>
          <p:cNvPr id="43014" name="Text Box 1030"/>
          <p:cNvSpPr txBox="1">
            <a:spLocks noChangeArrowheads="1"/>
          </p:cNvSpPr>
          <p:nvPr/>
        </p:nvSpPr>
        <p:spPr bwMode="auto">
          <a:xfrm>
            <a:off x="412750" y="3200400"/>
            <a:ext cx="5118100" cy="22336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Un 1</a:t>
            </a:r>
            <a:r>
              <a:rPr lang="fr-FR" sz="2200" baseline="30000">
                <a:effectLst>
                  <a:outerShdw blurRad="38100" dist="38100" dir="2700000" algn="tl">
                    <a:srgbClr val="C0C0C0"/>
                  </a:outerShdw>
                </a:effectLst>
              </a:rPr>
              <a:t>er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 courant « capacitif »</a:t>
            </a:r>
            <a:r>
              <a:rPr lang="fr-FR" sz="2200" b="0">
                <a:solidFill>
                  <a:schemeClr val="tx2"/>
                </a:solidFill>
              </a:rPr>
              <a:t> </a:t>
            </a:r>
          </a:p>
          <a:p>
            <a:pPr defTabSz="1001713">
              <a:buFontTx/>
              <a:buNone/>
            </a:pPr>
            <a:r>
              <a:rPr lang="fr-FR" sz="2200" b="0">
                <a:solidFill>
                  <a:schemeClr val="tx2"/>
                </a:solidFill>
              </a:rPr>
              <a:t>   qui s’annule dès la composante  </a:t>
            </a:r>
          </a:p>
          <a:p>
            <a:pPr defTabSz="1001713">
              <a:buFontTx/>
              <a:buNone/>
            </a:pPr>
            <a:r>
              <a:rPr lang="fr-FR" sz="2200" b="0">
                <a:solidFill>
                  <a:schemeClr val="tx2"/>
                </a:solidFill>
              </a:rPr>
              <a:t>   capacitive chargée</a:t>
            </a:r>
          </a:p>
          <a:p>
            <a:pPr defTabSz="1001713"/>
            <a:endParaRPr lang="fr-FR" sz="800">
              <a:solidFill>
                <a:schemeClr val="tx2"/>
              </a:solidFill>
            </a:endParaRPr>
          </a:p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>
                <a:solidFill>
                  <a:schemeClr val="tx2"/>
                </a:solidFill>
              </a:rPr>
              <a:t>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Un 2</a:t>
            </a:r>
            <a:r>
              <a:rPr lang="fr-FR" sz="2200" baseline="30000">
                <a:effectLst>
                  <a:outerShdw blurRad="38100" dist="38100" dir="2700000" algn="tl">
                    <a:srgbClr val="C0C0C0"/>
                  </a:outerShdw>
                </a:effectLst>
              </a:rPr>
              <a:t>ème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 courant « d’absorption  </a:t>
            </a:r>
          </a:p>
          <a:p>
            <a:pPr defTabSz="1001713">
              <a:buFontTx/>
              <a:buNone/>
            </a:pP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  diélectrique »</a:t>
            </a:r>
            <a:r>
              <a:rPr lang="fr-FR" sz="2200" b="0">
                <a:solidFill>
                  <a:schemeClr val="tx2"/>
                </a:solidFill>
              </a:rPr>
              <a:t> </a:t>
            </a:r>
          </a:p>
          <a:p>
            <a:pPr defTabSz="1001713">
              <a:buFontTx/>
              <a:buNone/>
            </a:pPr>
            <a:r>
              <a:rPr lang="fr-FR" sz="2200" b="0">
                <a:solidFill>
                  <a:schemeClr val="tx2"/>
                </a:solidFill>
              </a:rPr>
              <a:t>  qui s’annule après le courant capacitif</a:t>
            </a:r>
          </a:p>
        </p:txBody>
      </p:sp>
      <p:sp>
        <p:nvSpPr>
          <p:cNvPr id="43015" name="Rectangle 1031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43016" name="Text Box 1032"/>
          <p:cNvSpPr txBox="1">
            <a:spLocks noChangeArrowheads="1"/>
          </p:cNvSpPr>
          <p:nvPr/>
        </p:nvSpPr>
        <p:spPr bwMode="auto">
          <a:xfrm>
            <a:off x="381000" y="838200"/>
            <a:ext cx="53340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Ratios de qualité d'isolement</a:t>
            </a:r>
          </a:p>
        </p:txBody>
      </p:sp>
      <p:graphicFrame>
        <p:nvGraphicFramePr>
          <p:cNvPr id="80896" name="Object 1024"/>
          <p:cNvGraphicFramePr>
            <a:graphicFrameLocks noChangeAspect="1"/>
          </p:cNvGraphicFramePr>
          <p:nvPr/>
        </p:nvGraphicFramePr>
        <p:xfrm>
          <a:off x="5715000" y="1752600"/>
          <a:ext cx="4029075" cy="3867150"/>
        </p:xfrm>
        <a:graphic>
          <a:graphicData uri="http://schemas.openxmlformats.org/presentationml/2006/ole">
            <p:oleObj spid="_x0000_s80896" name="Image Bitmap" r:id="rId3" imgW="4029637" imgH="3866667" progId="Paint.Picture">
              <p:embed/>
            </p:oleObj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412750" y="1354138"/>
            <a:ext cx="9245600" cy="12922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La mesure d'un bon isolement</a:t>
            </a:r>
            <a:r>
              <a:rPr lang="fr-FR" sz="26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fr-FR" sz="26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</a:t>
            </a:r>
            <a:r>
              <a:rPr lang="fr-FR" sz="28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FUITE</a:t>
            </a:r>
            <a:r>
              <a:rPr lang="fr-FR" sz="26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faible et constant)</a:t>
            </a:r>
            <a:r>
              <a:rPr lang="fr-FR" sz="260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</a:p>
          <a:p>
            <a:pPr defTabSz="1001713">
              <a:buFontTx/>
              <a:buNone/>
            </a:pPr>
            <a:r>
              <a:rPr lang="fr-FR" sz="26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  sera donc perturbée au départ par les courants parasites</a:t>
            </a:r>
          </a:p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mesure va croître dans le temps</a:t>
            </a:r>
          </a:p>
        </p:txBody>
      </p:sp>
      <p:sp>
        <p:nvSpPr>
          <p:cNvPr id="44038" name="AutoShape 6"/>
          <p:cNvSpPr>
            <a:spLocks noChangeArrowheads="1"/>
          </p:cNvSpPr>
          <p:nvPr/>
        </p:nvSpPr>
        <p:spPr bwMode="auto">
          <a:xfrm>
            <a:off x="762000" y="2616200"/>
            <a:ext cx="5410200" cy="279400"/>
          </a:xfrm>
          <a:prstGeom prst="rightArrow">
            <a:avLst>
              <a:gd name="adj1" fmla="val 40176"/>
              <a:gd name="adj2" fmla="val 261947"/>
            </a:avLst>
          </a:prstGeom>
          <a:solidFill>
            <a:schemeClr val="tx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44041" name="Rectangle 9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381000" y="838200"/>
            <a:ext cx="66294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Ratios de qualité d'isolement (suite)</a:t>
            </a:r>
          </a:p>
        </p:txBody>
      </p:sp>
      <p:graphicFrame>
        <p:nvGraphicFramePr>
          <p:cNvPr id="81920" name="Object 1024"/>
          <p:cNvGraphicFramePr>
            <a:graphicFrameLocks noChangeAspect="1"/>
          </p:cNvGraphicFramePr>
          <p:nvPr/>
        </p:nvGraphicFramePr>
        <p:xfrm>
          <a:off x="784225" y="2962275"/>
          <a:ext cx="8955088" cy="3667125"/>
        </p:xfrm>
        <a:graphic>
          <a:graphicData uri="http://schemas.openxmlformats.org/presentationml/2006/ole">
            <p:oleObj spid="_x0000_s81920" name="Image Bitmap" r:id="rId3" imgW="8952381" imgH="3666667" progId="Paint.Picture">
              <p:embed/>
            </p:oleObj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381000" y="1524000"/>
            <a:ext cx="3886200" cy="495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9102" tIns="48682" rIns="99102" bIns="48682"/>
          <a:lstStyle/>
          <a:p>
            <a:pPr marL="412750" indent="-412750" algn="ctr" defTabSz="1096963">
              <a:spcBef>
                <a:spcPct val="20000"/>
              </a:spcBef>
              <a:buFontTx/>
              <a:buNone/>
            </a:pPr>
            <a:r>
              <a:rPr lang="fr-FR" sz="32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Utilisation d'une</a:t>
            </a:r>
          </a:p>
          <a:p>
            <a:pPr marL="412750" indent="-412750" algn="ctr" defTabSz="1096963">
              <a:spcBef>
                <a:spcPct val="20000"/>
              </a:spcBef>
              <a:buFontTx/>
              <a:buNone/>
            </a:pPr>
            <a:r>
              <a:rPr lang="fr-FR" sz="32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"pince de fuite"</a:t>
            </a:r>
            <a:endParaRPr lang="fr-FR" sz="3400">
              <a:solidFill>
                <a:srgbClr val="FAFD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12750" indent="-412750" algn="ctr" defTabSz="1096963">
              <a:spcBef>
                <a:spcPct val="20000"/>
              </a:spcBef>
              <a:buFontTx/>
              <a:buNone/>
            </a:pPr>
            <a:endParaRPr lang="fr-FR" sz="2000" b="0">
              <a:solidFill>
                <a:srgbClr val="00FF00"/>
              </a:solidFill>
            </a:endParaRPr>
          </a:p>
          <a:p>
            <a:pPr marL="412750" indent="-412750" defTabSz="1096963">
              <a:spcBef>
                <a:spcPct val="20000"/>
              </a:spcBef>
              <a:buFontTx/>
              <a:buNone/>
            </a:pPr>
            <a:r>
              <a:rPr lang="fr-FR" sz="19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9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Sans défaut d’isolement :</a:t>
            </a:r>
            <a:endParaRPr lang="fr-FR" sz="2800" b="0">
              <a:solidFill>
                <a:schemeClr val="tx2"/>
              </a:solidFill>
            </a:endParaRPr>
          </a:p>
          <a:p>
            <a:pPr marL="412750" indent="-412750" algn="ctr" defTabSz="1096963">
              <a:spcBef>
                <a:spcPct val="20000"/>
              </a:spcBef>
              <a:buFontTx/>
              <a:buNone/>
            </a:pPr>
            <a:r>
              <a:rPr lang="fr-FR" sz="280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lang="fr-FR" sz="2800" b="0">
                <a:solidFill>
                  <a:schemeClr val="tx2"/>
                </a:solidFill>
              </a:rPr>
              <a:t> entrant = </a:t>
            </a:r>
            <a:r>
              <a:rPr lang="fr-FR" sz="280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lang="fr-FR" sz="2800" b="0">
                <a:solidFill>
                  <a:schemeClr val="tx2"/>
                </a:solidFill>
              </a:rPr>
              <a:t> sortant</a:t>
            </a:r>
          </a:p>
          <a:p>
            <a:pPr marL="412750" indent="-412750" algn="ctr" defTabSz="1096963">
              <a:spcBef>
                <a:spcPct val="20000"/>
              </a:spcBef>
              <a:buFontTx/>
              <a:buNone/>
            </a:pPr>
            <a:r>
              <a:rPr lang="fr-FR" sz="2800" b="0">
                <a:solidFill>
                  <a:schemeClr val="tx2"/>
                </a:solidFill>
              </a:rPr>
              <a:t>Mesure = 0</a:t>
            </a:r>
          </a:p>
          <a:p>
            <a:pPr marL="412750" indent="-412750" algn="ctr" defTabSz="1096963">
              <a:spcBef>
                <a:spcPct val="20000"/>
              </a:spcBef>
              <a:buFontTx/>
              <a:buNone/>
            </a:pPr>
            <a:endParaRPr lang="fr-FR" sz="1000" b="0">
              <a:solidFill>
                <a:schemeClr val="tx2"/>
              </a:solidFill>
            </a:endParaRPr>
          </a:p>
          <a:p>
            <a:pPr marL="412750" indent="-412750" defTabSz="1096963">
              <a:spcBef>
                <a:spcPct val="20000"/>
              </a:spcBef>
              <a:buFontTx/>
              <a:buNone/>
            </a:pPr>
            <a:r>
              <a:rPr lang="fr-FR" sz="19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9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Avec défaut d’isolement :</a:t>
            </a:r>
            <a:endParaRPr lang="fr-FR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12750" indent="-412750" algn="ctr" defTabSz="1096963">
              <a:spcBef>
                <a:spcPct val="20000"/>
              </a:spcBef>
              <a:buFontTx/>
              <a:buNone/>
            </a:pPr>
            <a:r>
              <a:rPr lang="fr-FR" sz="280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lang="fr-FR" sz="2800" b="0">
                <a:solidFill>
                  <a:schemeClr val="tx2"/>
                </a:solidFill>
              </a:rPr>
              <a:t> entrant = </a:t>
            </a:r>
            <a:r>
              <a:rPr lang="fr-FR" sz="280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lang="fr-FR" sz="2800" b="0">
                <a:solidFill>
                  <a:schemeClr val="tx2"/>
                </a:solidFill>
              </a:rPr>
              <a:t> sortant</a:t>
            </a:r>
          </a:p>
          <a:p>
            <a:pPr marL="412750" indent="-412750" algn="ctr" defTabSz="1096963">
              <a:spcBef>
                <a:spcPct val="20000"/>
              </a:spcBef>
              <a:buFontTx/>
              <a:buNone/>
            </a:pPr>
            <a:r>
              <a:rPr lang="fr-FR" sz="2800" b="0">
                <a:solidFill>
                  <a:schemeClr val="tx2"/>
                </a:solidFill>
              </a:rPr>
              <a:t>Mesure = </a:t>
            </a:r>
            <a:r>
              <a:rPr lang="fr-FR" sz="280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lang="fr-FR" sz="2000" b="0">
                <a:solidFill>
                  <a:schemeClr val="tx2"/>
                </a:solidFill>
              </a:rPr>
              <a:t>fuite</a:t>
            </a:r>
            <a:endParaRPr lang="fr-FR" sz="2800" b="0">
              <a:solidFill>
                <a:schemeClr val="tx2"/>
              </a:solidFill>
            </a:endParaRP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5118100" y="5080000"/>
            <a:ext cx="4127500" cy="1216025"/>
          </a:xfrm>
          <a:prstGeom prst="rect">
            <a:avLst/>
          </a:prstGeom>
          <a:solidFill>
            <a:schemeClr val="bg1"/>
          </a:solidFill>
          <a:ln w="19050">
            <a:solidFill>
              <a:srgbClr val="FF33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100145" tIns="50073" rIns="100145" bIns="50073">
            <a:spAutoFit/>
          </a:bodyPr>
          <a:lstStyle/>
          <a:p>
            <a:pPr defTabSz="1001713">
              <a:spcBef>
                <a:spcPct val="50000"/>
              </a:spcBef>
              <a:buFontTx/>
              <a:buNone/>
            </a:pPr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Ce cas est fréquent dans les installations IT qui ne peuvent être interrompues</a:t>
            </a:r>
            <a:endParaRPr lang="fr-FR" sz="2600" b="0"/>
          </a:p>
        </p:txBody>
      </p:sp>
      <p:sp>
        <p:nvSpPr>
          <p:cNvPr id="39948" name="Rectangle 12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39949" name="Text Box 13"/>
          <p:cNvSpPr txBox="1">
            <a:spLocks noChangeArrowheads="1"/>
          </p:cNvSpPr>
          <p:nvPr/>
        </p:nvSpPr>
        <p:spPr bwMode="auto">
          <a:xfrm>
            <a:off x="381000" y="838200"/>
            <a:ext cx="66294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La mesure d'isolement sous tension</a:t>
            </a:r>
          </a:p>
        </p:txBody>
      </p:sp>
      <p:graphicFrame>
        <p:nvGraphicFramePr>
          <p:cNvPr id="82944" name="Object 1024"/>
          <p:cNvGraphicFramePr>
            <a:graphicFrameLocks noChangeAspect="1"/>
          </p:cNvGraphicFramePr>
          <p:nvPr/>
        </p:nvGraphicFramePr>
        <p:xfrm>
          <a:off x="4267200" y="1647825"/>
          <a:ext cx="5592763" cy="3305175"/>
        </p:xfrm>
        <a:graphic>
          <a:graphicData uri="http://schemas.openxmlformats.org/presentationml/2006/ole">
            <p:oleObj spid="_x0000_s82944" name="Image Bitmap" r:id="rId3" imgW="5590476" imgH="3304762" progId="Paint.Picture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4" name="Object 1024"/>
          <p:cNvGraphicFramePr>
            <a:graphicFrameLocks noChangeAspect="1"/>
          </p:cNvGraphicFramePr>
          <p:nvPr/>
        </p:nvGraphicFramePr>
        <p:xfrm>
          <a:off x="387350" y="2286000"/>
          <a:ext cx="2032000" cy="1252538"/>
        </p:xfrm>
        <a:graphic>
          <a:graphicData uri="http://schemas.openxmlformats.org/presentationml/2006/ole">
            <p:oleObj spid="_x0000_s57344" name="Clip" r:id="rId3" imgW="1383840" imgH="852840" progId="MS_ClipArt_Gallery.2">
              <p:embed/>
            </p:oleObj>
          </a:graphicData>
        </a:graphic>
      </p:graphicFrame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381000" y="152400"/>
            <a:ext cx="60198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457200" y="857250"/>
            <a:ext cx="8534400" cy="514350"/>
          </a:xfrm>
          <a:prstGeom prst="homePlate">
            <a:avLst>
              <a:gd name="adj" fmla="val 200955"/>
            </a:avLst>
          </a:prstGeom>
          <a:solidFill>
            <a:schemeClr val="bg1"/>
          </a:solidFill>
          <a:ln w="57150">
            <a:solidFill>
              <a:srgbClr val="000099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762000">
              <a:buFontTx/>
              <a:buNone/>
            </a:pPr>
            <a:r>
              <a:rPr lang="fr-FR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L’électricité : Une énergie à bien maîtriser ! (suite)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762000" y="1524000"/>
            <a:ext cx="7499350" cy="3667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1800" b="0"/>
              <a:t>2)</a:t>
            </a:r>
            <a:r>
              <a:rPr lang="fr-FR" sz="1800"/>
              <a:t> EXEMPLE DES RISQUES ENCOURUS PAR LE CORPS HUMAIN : </a:t>
            </a: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2693988" y="2695575"/>
            <a:ext cx="4773612" cy="8858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</a:pPr>
            <a:r>
              <a:rPr lang="fr-FR" sz="2600" i="1">
                <a:solidFill>
                  <a:srgbClr val="FF3300"/>
                </a:solidFill>
              </a:rPr>
              <a:t>Effets d’un courant alternatif </a:t>
            </a:r>
          </a:p>
          <a:p>
            <a:pPr algn="ctr">
              <a:buFontTx/>
              <a:buNone/>
            </a:pPr>
            <a:r>
              <a:rPr lang="fr-FR" sz="2600" i="1">
                <a:solidFill>
                  <a:srgbClr val="FF3300"/>
                </a:solidFill>
              </a:rPr>
              <a:t>(15Hz à 1000Hz)</a:t>
            </a:r>
          </a:p>
        </p:txBody>
      </p:sp>
      <p:graphicFrame>
        <p:nvGraphicFramePr>
          <p:cNvPr id="57345" name="Object 1025"/>
          <p:cNvGraphicFramePr>
            <a:graphicFrameLocks noChangeAspect="1"/>
          </p:cNvGraphicFramePr>
          <p:nvPr/>
        </p:nvGraphicFramePr>
        <p:xfrm>
          <a:off x="7620000" y="2209800"/>
          <a:ext cx="1619250" cy="1571625"/>
        </p:xfrm>
        <a:graphic>
          <a:graphicData uri="http://schemas.openxmlformats.org/presentationml/2006/ole">
            <p:oleObj spid="_x0000_s57345" name="Image Bitmap" r:id="rId4" imgW="1619476" imgH="1571844" progId="Paint.Picture">
              <p:embed/>
            </p:oleObj>
          </a:graphicData>
        </a:graphic>
      </p:graphicFrame>
      <p:graphicFrame>
        <p:nvGraphicFramePr>
          <p:cNvPr id="57346" name="Object 1026"/>
          <p:cNvGraphicFramePr>
            <a:graphicFrameLocks noChangeAspect="1"/>
          </p:cNvGraphicFramePr>
          <p:nvPr/>
        </p:nvGraphicFramePr>
        <p:xfrm>
          <a:off x="1676400" y="4038600"/>
          <a:ext cx="6402388" cy="2228850"/>
        </p:xfrm>
        <a:graphic>
          <a:graphicData uri="http://schemas.openxmlformats.org/presentationml/2006/ole">
            <p:oleObj spid="_x0000_s57346" name="Image Bitmap" r:id="rId5" imgW="6400000" imgH="2228571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968" name="Object 1024"/>
          <p:cNvGraphicFramePr>
            <a:graphicFrameLocks noChangeAspect="1"/>
          </p:cNvGraphicFramePr>
          <p:nvPr/>
        </p:nvGraphicFramePr>
        <p:xfrm>
          <a:off x="949325" y="1439863"/>
          <a:ext cx="3360738" cy="3613150"/>
        </p:xfrm>
        <a:graphic>
          <a:graphicData uri="http://schemas.openxmlformats.org/presentationml/2006/ole">
            <p:oleObj spid="_x0000_s83968" name="Clip" r:id="rId3" imgW="3025440" imgH="3252600" progId="MS_ClipArt_Gallery.2">
              <p:embed/>
            </p:oleObj>
          </a:graphicData>
        </a:graphic>
      </p:graphicFrame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3386138" y="3386138"/>
            <a:ext cx="5029200" cy="19304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100145" tIns="50073" rIns="100145" bIns="50073">
            <a:spAutoFit/>
          </a:bodyPr>
          <a:lstStyle/>
          <a:p>
            <a:pPr algn="ctr" defTabSz="1001713">
              <a:buFontTx/>
              <a:buNone/>
            </a:pPr>
            <a:r>
              <a:rPr lang="fr-FR" sz="5900">
                <a:effectLst>
                  <a:outerShdw blurRad="38100" dist="38100" dir="2700000" algn="tl">
                    <a:srgbClr val="C0C0C0"/>
                  </a:outerShdw>
                </a:effectLst>
              </a:rPr>
              <a:t>La mesure</a:t>
            </a:r>
          </a:p>
          <a:p>
            <a:pPr algn="ctr" defTabSz="1001713">
              <a:buFontTx/>
              <a:buNone/>
            </a:pPr>
            <a:r>
              <a:rPr lang="fr-FR" sz="5900">
                <a:effectLst>
                  <a:outerShdw blurRad="38100" dist="38100" dir="2700000" algn="tl">
                    <a:srgbClr val="C0C0C0"/>
                  </a:outerShdw>
                </a:effectLst>
              </a:rPr>
              <a:t> de continuité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457200" y="1354138"/>
            <a:ext cx="3486150" cy="2235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>
                <a:solidFill>
                  <a:schemeClr val="accent2"/>
                </a:solidFill>
              </a:rPr>
              <a:t>La NF C 15-100</a:t>
            </a:r>
            <a:r>
              <a:rPr lang="fr-FR" sz="2600" b="0">
                <a:solidFill>
                  <a:schemeClr val="tx2"/>
                </a:solidFill>
              </a:rPr>
              <a:t>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recommande de faire </a:t>
            </a:r>
          </a:p>
          <a:p>
            <a:pPr defTabSz="1001713">
              <a:buFontTx/>
              <a:buNone/>
            </a:pP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la mesure avec un</a:t>
            </a:r>
            <a:endParaRPr lang="fr-FR" sz="2600" b="0">
              <a:solidFill>
                <a:schemeClr val="tx2"/>
              </a:solidFill>
            </a:endParaRPr>
          </a:p>
          <a:p>
            <a:pPr defTabSz="1001713">
              <a:buFontTx/>
              <a:buNone/>
            </a:pPr>
            <a:r>
              <a:rPr lang="fr-FR" sz="2600">
                <a:solidFill>
                  <a:schemeClr val="accent2"/>
                </a:solidFill>
              </a:rPr>
              <a:t>courant de 200 mA</a:t>
            </a:r>
            <a:r>
              <a:rPr lang="fr-FR" sz="2600" b="0">
                <a:solidFill>
                  <a:schemeClr val="tx2"/>
                </a:solidFill>
              </a:rPr>
              <a:t>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sous une tension à vide </a:t>
            </a:r>
          </a:p>
          <a:p>
            <a:pPr defTabSz="1001713">
              <a:buFontTx/>
              <a:buNone/>
            </a:pP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de 4 à 24V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381000" y="3816350"/>
            <a:ext cx="3733800" cy="14414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Le but est de vérifier la résistance du conducteur </a:t>
            </a:r>
          </a:p>
          <a:p>
            <a:pPr defTabSz="1001713">
              <a:buFontTx/>
              <a:buNone/>
            </a:pP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de masses (PE) qui écoule les défauts à la terre.</a:t>
            </a:r>
          </a:p>
        </p:txBody>
      </p:sp>
      <p:sp>
        <p:nvSpPr>
          <p:cNvPr id="45068" name="Rectangle 12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45069" name="Text Box 13"/>
          <p:cNvSpPr txBox="1">
            <a:spLocks noChangeArrowheads="1"/>
          </p:cNvSpPr>
          <p:nvPr/>
        </p:nvSpPr>
        <p:spPr bwMode="auto">
          <a:xfrm>
            <a:off x="381000" y="838200"/>
            <a:ext cx="66294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La mesure de continuité</a:t>
            </a:r>
          </a:p>
        </p:txBody>
      </p:sp>
      <p:graphicFrame>
        <p:nvGraphicFramePr>
          <p:cNvPr id="84992" name="Object 0"/>
          <p:cNvGraphicFramePr>
            <a:graphicFrameLocks noChangeAspect="1"/>
          </p:cNvGraphicFramePr>
          <p:nvPr/>
        </p:nvGraphicFramePr>
        <p:xfrm>
          <a:off x="4065588" y="1514475"/>
          <a:ext cx="5688012" cy="3667125"/>
        </p:xfrm>
        <a:graphic>
          <a:graphicData uri="http://schemas.openxmlformats.org/presentationml/2006/ole">
            <p:oleObj spid="_x0000_s84992" name="Image Bitmap" r:id="rId3" imgW="5687219" imgH="3666667" progId="Paint.Picture">
              <p:embed/>
            </p:oleObj>
          </a:graphicData>
        </a:graphic>
      </p:graphicFrame>
      <p:graphicFrame>
        <p:nvGraphicFramePr>
          <p:cNvPr id="84993" name="Object 1"/>
          <p:cNvGraphicFramePr>
            <a:graphicFrameLocks noChangeAspect="1"/>
          </p:cNvGraphicFramePr>
          <p:nvPr/>
        </p:nvGraphicFramePr>
        <p:xfrm>
          <a:off x="685800" y="5410200"/>
          <a:ext cx="3019425" cy="971550"/>
        </p:xfrm>
        <a:graphic>
          <a:graphicData uri="http://schemas.openxmlformats.org/presentationml/2006/ole">
            <p:oleObj spid="_x0000_s84993" name="Image Bitmap" r:id="rId4" imgW="3019048" imgH="971686" progId="Paint.Picture">
              <p:embed/>
            </p:oleObj>
          </a:graphicData>
        </a:graphic>
      </p:graphicFrame>
      <p:graphicFrame>
        <p:nvGraphicFramePr>
          <p:cNvPr id="84994" name="Object 2"/>
          <p:cNvGraphicFramePr>
            <a:graphicFrameLocks noChangeAspect="1"/>
          </p:cNvGraphicFramePr>
          <p:nvPr/>
        </p:nvGraphicFramePr>
        <p:xfrm>
          <a:off x="4205288" y="5286375"/>
          <a:ext cx="5478462" cy="1228725"/>
        </p:xfrm>
        <a:graphic>
          <a:graphicData uri="http://schemas.openxmlformats.org/presentationml/2006/ole">
            <p:oleObj spid="_x0000_s84994" name="Image Bitmap" r:id="rId5" imgW="5477640" imgH="1228571" progId="Paint.Picture">
              <p:embed/>
            </p:oleObj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016" name="Object 1024"/>
          <p:cNvGraphicFramePr>
            <a:graphicFrameLocks noChangeAspect="1"/>
          </p:cNvGraphicFramePr>
          <p:nvPr/>
        </p:nvGraphicFramePr>
        <p:xfrm>
          <a:off x="371475" y="931863"/>
          <a:ext cx="3360738" cy="3613150"/>
        </p:xfrm>
        <a:graphic>
          <a:graphicData uri="http://schemas.openxmlformats.org/presentationml/2006/ole">
            <p:oleObj spid="_x0000_s86016" name="Clip" r:id="rId3" imgW="3025440" imgH="3252600" progId="MS_ClipArt_Gallery.2">
              <p:embed/>
            </p:oleObj>
          </a:graphicData>
        </a:graphic>
      </p:graphicFrame>
      <p:sp>
        <p:nvSpPr>
          <p:cNvPr id="54275" name="Rectangle 1027"/>
          <p:cNvSpPr>
            <a:spLocks noChangeArrowheads="1"/>
          </p:cNvSpPr>
          <p:nvPr/>
        </p:nvSpPr>
        <p:spPr bwMode="auto">
          <a:xfrm>
            <a:off x="1222375" y="2963863"/>
            <a:ext cx="8683625" cy="250348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lIns="100145" tIns="50073" rIns="100145" bIns="50073">
            <a:spAutoFit/>
          </a:bodyPr>
          <a:lstStyle/>
          <a:p>
            <a:pPr algn="ctr" defTabSz="1001713">
              <a:buFontTx/>
              <a:buNone/>
            </a:pPr>
            <a:r>
              <a:rPr lang="fr-FR" sz="4800">
                <a:effectLst>
                  <a:outerShdw blurRad="38100" dist="38100" dir="2700000" algn="tl">
                    <a:srgbClr val="C0C0C0"/>
                  </a:outerShdw>
                </a:effectLst>
              </a:rPr>
              <a:t>Le contrôle des</a:t>
            </a:r>
          </a:p>
          <a:p>
            <a:pPr algn="ctr" defTabSz="1001713">
              <a:buFontTx/>
              <a:buNone/>
            </a:pPr>
            <a:r>
              <a:rPr lang="fr-FR" sz="4800">
                <a:effectLst>
                  <a:outerShdw blurRad="38100" dist="38100" dir="2700000" algn="tl">
                    <a:srgbClr val="C0C0C0"/>
                  </a:outerShdw>
                </a:effectLst>
              </a:rPr>
              <a:t>dispositifs de protection </a:t>
            </a:r>
          </a:p>
          <a:p>
            <a:pPr algn="ctr" defTabSz="1001713">
              <a:buFontTx/>
              <a:buNone/>
            </a:pPr>
            <a:r>
              <a:rPr lang="fr-FR" sz="4800">
                <a:effectLst>
                  <a:outerShdw blurRad="38100" dist="38100" dir="2700000" algn="tl">
                    <a:srgbClr val="C0C0C0"/>
                  </a:outerShdw>
                </a:effectLst>
              </a:rPr>
              <a:t>(DDR, fusibles, disjoncteurs)</a:t>
            </a:r>
            <a:r>
              <a:rPr lang="fr-FR" sz="59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54276" name="Rectangle 1028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96" name="Object 16"/>
          <p:cNvGraphicFramePr>
            <a:graphicFrameLocks noChangeAspect="1"/>
          </p:cNvGraphicFramePr>
          <p:nvPr/>
        </p:nvGraphicFramePr>
        <p:xfrm>
          <a:off x="533400" y="4572000"/>
          <a:ext cx="9117013" cy="1990725"/>
        </p:xfrm>
        <a:graphic>
          <a:graphicData uri="http://schemas.openxmlformats.org/presentationml/2006/ole">
            <p:oleObj spid="_x0000_s46096" name="Image Bitmap" r:id="rId3" imgW="9116698" imgH="1991003" progId="Paint.Picture">
              <p:embed/>
            </p:oleObj>
          </a:graphicData>
        </a:graphic>
      </p:graphicFrame>
      <p:sp>
        <p:nvSpPr>
          <p:cNvPr id="46091" name="Rectangle 11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46092" name="Text Box 12"/>
          <p:cNvSpPr txBox="1">
            <a:spLocks noChangeArrowheads="1"/>
          </p:cNvSpPr>
          <p:nvPr/>
        </p:nvSpPr>
        <p:spPr bwMode="auto">
          <a:xfrm>
            <a:off x="381000" y="838200"/>
            <a:ext cx="78486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Le test de Disjoncteurs Différentiels (DDR)</a:t>
            </a:r>
          </a:p>
        </p:txBody>
      </p:sp>
      <p:graphicFrame>
        <p:nvGraphicFramePr>
          <p:cNvPr id="46095" name="Object 15"/>
          <p:cNvGraphicFramePr>
            <a:graphicFrameLocks noChangeAspect="1"/>
          </p:cNvGraphicFramePr>
          <p:nvPr/>
        </p:nvGraphicFramePr>
        <p:xfrm>
          <a:off x="4160838" y="1390650"/>
          <a:ext cx="5592762" cy="3562350"/>
        </p:xfrm>
        <a:graphic>
          <a:graphicData uri="http://schemas.openxmlformats.org/presentationml/2006/ole">
            <p:oleObj spid="_x0000_s46095" name="Image Bitmap" r:id="rId4" imgW="5590476" imgH="3561905" progId="Paint.Picture">
              <p:embed/>
            </p:oleObj>
          </a:graphicData>
        </a:graphic>
      </p:graphicFrame>
      <p:graphicFrame>
        <p:nvGraphicFramePr>
          <p:cNvPr id="46097" name="Object 17"/>
          <p:cNvGraphicFramePr>
            <a:graphicFrameLocks noChangeAspect="1"/>
          </p:cNvGraphicFramePr>
          <p:nvPr/>
        </p:nvGraphicFramePr>
        <p:xfrm>
          <a:off x="533400" y="1295400"/>
          <a:ext cx="3543300" cy="3086100"/>
        </p:xfrm>
        <a:graphic>
          <a:graphicData uri="http://schemas.openxmlformats.org/presentationml/2006/ole">
            <p:oleObj spid="_x0000_s46097" name="Image Bitmap" r:id="rId5" imgW="3543795" imgH="3086531" progId="Paint.Picture">
              <p:embed/>
            </p:oleObj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330200" y="1477963"/>
            <a:ext cx="9328150" cy="44799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35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Mesures possibles :</a:t>
            </a:r>
            <a:endParaRPr lang="fr-FR" sz="3500">
              <a:solidFill>
                <a:srgbClr val="66FF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defTabSz="1001713">
              <a:buFontTx/>
              <a:buNone/>
            </a:pPr>
            <a:endParaRPr lang="fr-FR" sz="1400">
              <a:solidFill>
                <a:srgbClr val="66FF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defTabSz="1001713">
              <a:buFontTx/>
              <a:buNone/>
            </a:pPr>
            <a:r>
              <a:rPr lang="fr-FR" sz="2600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Tension de défaut :</a:t>
            </a:r>
            <a:r>
              <a:rPr lang="fr-FR" sz="2600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essai avec</a:t>
            </a:r>
            <a:r>
              <a:rPr lang="fr-FR" sz="2600" b="0">
                <a:solidFill>
                  <a:schemeClr val="tx2"/>
                </a:solidFill>
              </a:rPr>
              <a:t>  </a:t>
            </a:r>
            <a:r>
              <a:rPr lang="fr-FR" sz="260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lang="fr-FR" sz="2600">
                <a:solidFill>
                  <a:schemeClr val="tx2"/>
                </a:solidFill>
              </a:rPr>
              <a:t> &lt;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50%</a:t>
            </a:r>
            <a:r>
              <a:rPr lang="fr-FR" sz="2600" b="0">
                <a:solidFill>
                  <a:schemeClr val="tx2"/>
                </a:solidFill>
              </a:rPr>
              <a:t> </a:t>
            </a:r>
            <a:r>
              <a:rPr lang="fr-FR" sz="260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lang="fr-FR" sz="3500" baseline="-25000">
                <a:solidFill>
                  <a:schemeClr val="tx2"/>
                </a:solidFill>
              </a:rPr>
              <a:t>dn</a:t>
            </a:r>
            <a:r>
              <a:rPr lang="fr-FR" sz="2600">
                <a:solidFill>
                  <a:schemeClr val="tx2"/>
                </a:solidFill>
              </a:rPr>
              <a:t> 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de la résistance</a:t>
            </a:r>
            <a:r>
              <a:rPr lang="fr-FR" sz="2600" b="0">
                <a:solidFill>
                  <a:schemeClr val="tx2"/>
                </a:solidFill>
              </a:rPr>
              <a:t>   </a:t>
            </a:r>
          </a:p>
          <a:p>
            <a:pPr defTabSz="1001713">
              <a:buFontTx/>
              <a:buNone/>
            </a:pPr>
            <a:r>
              <a:rPr lang="fr-FR" sz="2600" b="0">
                <a:solidFill>
                  <a:schemeClr val="tx2"/>
                </a:solidFill>
              </a:rPr>
              <a:t>  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de boucle et de la tension de défaut</a:t>
            </a:r>
            <a:r>
              <a:rPr lang="fr-FR" sz="2600" b="0">
                <a:solidFill>
                  <a:schemeClr val="tx2"/>
                </a:solidFill>
              </a:rPr>
              <a:t> </a:t>
            </a:r>
            <a:r>
              <a:rPr lang="fr-FR" sz="2600">
                <a:solidFill>
                  <a:schemeClr val="tx2"/>
                </a:solidFill>
              </a:rPr>
              <a:t>( U</a:t>
            </a:r>
            <a:r>
              <a:rPr lang="fr-FR" sz="3500" baseline="-25000">
                <a:solidFill>
                  <a:schemeClr val="tx2"/>
                </a:solidFill>
              </a:rPr>
              <a:t>F</a:t>
            </a:r>
            <a:r>
              <a:rPr lang="fr-FR" sz="2600">
                <a:solidFill>
                  <a:schemeClr val="tx2"/>
                </a:solidFill>
              </a:rPr>
              <a:t> = R</a:t>
            </a:r>
            <a:r>
              <a:rPr lang="fr-FR" sz="3500" baseline="-25000">
                <a:solidFill>
                  <a:schemeClr val="tx2"/>
                </a:solidFill>
              </a:rPr>
              <a:t>boucle </a:t>
            </a:r>
            <a:r>
              <a:rPr lang="fr-FR" sz="2600">
                <a:solidFill>
                  <a:schemeClr val="tx2"/>
                </a:solidFill>
              </a:rPr>
              <a:t>x I</a:t>
            </a:r>
            <a:r>
              <a:rPr lang="fr-FR" sz="3500" baseline="-25000">
                <a:solidFill>
                  <a:schemeClr val="tx2"/>
                </a:solidFill>
              </a:rPr>
              <a:t>dn</a:t>
            </a:r>
            <a:r>
              <a:rPr lang="fr-FR" sz="2600">
                <a:solidFill>
                  <a:schemeClr val="tx2"/>
                </a:solidFill>
              </a:rPr>
              <a:t> )</a:t>
            </a:r>
            <a:endParaRPr lang="fr-FR" sz="2600" b="0">
              <a:solidFill>
                <a:schemeClr val="tx2"/>
              </a:solidFill>
            </a:endParaRPr>
          </a:p>
          <a:p>
            <a:pPr defTabSz="1001713">
              <a:buFontTx/>
              <a:buNone/>
            </a:pPr>
            <a:endParaRPr lang="fr-FR" sz="1000" b="0">
              <a:solidFill>
                <a:schemeClr val="tx2"/>
              </a:solidFill>
            </a:endParaRPr>
          </a:p>
          <a:p>
            <a:pPr defTabSz="1001713">
              <a:buFontTx/>
              <a:buNone/>
            </a:pPr>
            <a:r>
              <a:rPr lang="fr-FR" sz="2600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Non déclenchement à 50% I</a:t>
            </a:r>
            <a:r>
              <a:rPr lang="fr-FR" sz="3500" baseline="-25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dn</a:t>
            </a:r>
            <a:r>
              <a:rPr lang="fr-FR" sz="2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:</a:t>
            </a:r>
            <a:r>
              <a:rPr lang="fr-FR" sz="2600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defTabSz="1001713">
              <a:buFontTx/>
              <a:buNone/>
            </a:pPr>
            <a:r>
              <a:rPr lang="fr-FR" sz="2600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essai avec courant</a:t>
            </a:r>
            <a:r>
              <a:rPr lang="fr-FR" sz="2600" b="0">
                <a:solidFill>
                  <a:schemeClr val="tx2"/>
                </a:solidFill>
              </a:rPr>
              <a:t>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constant égal à</a:t>
            </a:r>
            <a:r>
              <a:rPr lang="fr-FR" sz="2600" b="0">
                <a:solidFill>
                  <a:schemeClr val="tx2"/>
                </a:solidFill>
              </a:rPr>
              <a:t>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50%</a:t>
            </a:r>
            <a:r>
              <a:rPr lang="fr-FR" sz="2600" b="0">
                <a:solidFill>
                  <a:schemeClr val="tx2"/>
                </a:solidFill>
              </a:rPr>
              <a:t> </a:t>
            </a:r>
            <a:r>
              <a:rPr lang="fr-FR" sz="260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lang="fr-FR" sz="3500" baseline="-25000">
                <a:solidFill>
                  <a:schemeClr val="tx2"/>
                </a:solidFill>
              </a:rPr>
              <a:t>dn</a:t>
            </a:r>
            <a:endParaRPr lang="fr-FR" sz="2600" b="0">
              <a:solidFill>
                <a:schemeClr val="tx2"/>
              </a:solidFill>
            </a:endParaRPr>
          </a:p>
          <a:p>
            <a:pPr defTabSz="1001713">
              <a:buFontTx/>
              <a:buNone/>
            </a:pPr>
            <a:endParaRPr lang="fr-FR" sz="1000" b="0">
              <a:solidFill>
                <a:schemeClr val="tx2"/>
              </a:solidFill>
            </a:endParaRPr>
          </a:p>
          <a:p>
            <a:pPr defTabSz="1001713">
              <a:buFontTx/>
              <a:buNone/>
            </a:pPr>
            <a:r>
              <a:rPr lang="fr-FR" sz="2600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Temps de déclenchement :</a:t>
            </a:r>
            <a:r>
              <a:rPr lang="fr-FR" sz="2600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defTabSz="1001713">
              <a:buFontTx/>
              <a:buNone/>
            </a:pPr>
            <a:r>
              <a:rPr lang="fr-FR" sz="2600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essai avec courant constant</a:t>
            </a:r>
            <a:r>
              <a:rPr lang="fr-FR" sz="2600" b="0">
                <a:solidFill>
                  <a:schemeClr val="tx2"/>
                </a:solidFill>
              </a:rPr>
              <a:t>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égal</a:t>
            </a:r>
            <a:r>
              <a:rPr lang="fr-FR" sz="2600" b="0">
                <a:solidFill>
                  <a:schemeClr val="tx2"/>
                </a:solidFill>
              </a:rPr>
              <a:t>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à</a:t>
            </a:r>
            <a:r>
              <a:rPr lang="fr-FR" sz="2600" b="0">
                <a:solidFill>
                  <a:schemeClr val="tx2"/>
                </a:solidFill>
              </a:rPr>
              <a:t> </a:t>
            </a:r>
            <a:r>
              <a:rPr lang="fr-FR" sz="260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lang="fr-FR" sz="3500" baseline="-25000">
                <a:solidFill>
                  <a:schemeClr val="tx2"/>
                </a:solidFill>
              </a:rPr>
              <a:t>dn</a:t>
            </a:r>
            <a:r>
              <a:rPr lang="fr-FR" sz="2600">
                <a:solidFill>
                  <a:schemeClr val="tx2"/>
                </a:solidFill>
              </a:rPr>
              <a:t>, 2 x </a:t>
            </a:r>
            <a:r>
              <a:rPr lang="fr-FR" sz="260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lang="fr-FR" sz="3500" baseline="-25000">
                <a:solidFill>
                  <a:schemeClr val="tx2"/>
                </a:solidFill>
              </a:rPr>
              <a:t>dn</a:t>
            </a:r>
            <a:r>
              <a:rPr lang="fr-FR" sz="2600" b="0">
                <a:solidFill>
                  <a:schemeClr val="tx2"/>
                </a:solidFill>
              </a:rPr>
              <a:t>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ou</a:t>
            </a:r>
            <a:r>
              <a:rPr lang="fr-FR" sz="2600" b="0">
                <a:solidFill>
                  <a:schemeClr val="tx2"/>
                </a:solidFill>
              </a:rPr>
              <a:t> </a:t>
            </a:r>
            <a:r>
              <a:rPr lang="fr-FR" sz="2600">
                <a:solidFill>
                  <a:schemeClr val="tx2"/>
                </a:solidFill>
              </a:rPr>
              <a:t>5 x </a:t>
            </a:r>
            <a:r>
              <a:rPr lang="fr-FR" sz="260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lang="fr-FR" sz="3500" baseline="-25000">
                <a:solidFill>
                  <a:schemeClr val="tx2"/>
                </a:solidFill>
              </a:rPr>
              <a:t>dn</a:t>
            </a:r>
            <a:endParaRPr lang="fr-FR" sz="2600" b="0">
              <a:solidFill>
                <a:schemeClr val="tx2"/>
              </a:solidFill>
            </a:endParaRPr>
          </a:p>
          <a:p>
            <a:pPr defTabSz="1001713">
              <a:buFontTx/>
              <a:buNone/>
            </a:pPr>
            <a:endParaRPr lang="fr-FR" sz="1000" b="0">
              <a:solidFill>
                <a:schemeClr val="tx2"/>
              </a:solidFill>
            </a:endParaRPr>
          </a:p>
          <a:p>
            <a:pPr defTabSz="1001713">
              <a:buFontTx/>
              <a:buNone/>
            </a:pPr>
            <a:r>
              <a:rPr lang="fr-FR" sz="2600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Courant de déclenchement :</a:t>
            </a:r>
            <a:r>
              <a:rPr lang="fr-FR" sz="2600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defTabSz="1001713">
              <a:buFontTx/>
              <a:buNone/>
            </a:pPr>
            <a:r>
              <a:rPr lang="fr-FR" sz="2600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essai avec rampe de courant</a:t>
            </a:r>
            <a:r>
              <a:rPr lang="fr-FR" sz="2600" b="0">
                <a:solidFill>
                  <a:schemeClr val="tx2"/>
                </a:solidFill>
              </a:rPr>
              <a:t>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allant de 50%</a:t>
            </a:r>
            <a:r>
              <a:rPr lang="fr-FR" sz="2600" b="0">
                <a:solidFill>
                  <a:schemeClr val="tx2"/>
                </a:solidFill>
              </a:rPr>
              <a:t> </a:t>
            </a:r>
            <a:r>
              <a:rPr lang="fr-FR" sz="260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lang="fr-FR" sz="3500" baseline="-25000">
                <a:solidFill>
                  <a:schemeClr val="tx2"/>
                </a:solidFill>
              </a:rPr>
              <a:t>dn</a:t>
            </a:r>
            <a:r>
              <a:rPr lang="fr-FR" sz="2600" b="0">
                <a:solidFill>
                  <a:schemeClr val="tx2"/>
                </a:solidFill>
              </a:rPr>
              <a:t> </a:t>
            </a: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jusqu’à</a:t>
            </a:r>
            <a:r>
              <a:rPr lang="fr-FR" sz="2600" b="0">
                <a:solidFill>
                  <a:schemeClr val="tx2"/>
                </a:solidFill>
              </a:rPr>
              <a:t> </a:t>
            </a:r>
            <a:r>
              <a:rPr lang="fr-FR" sz="260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lang="fr-FR" sz="3500" baseline="-25000">
                <a:solidFill>
                  <a:schemeClr val="tx2"/>
                </a:solidFill>
              </a:rPr>
              <a:t>n</a:t>
            </a:r>
            <a:r>
              <a:rPr lang="fr-FR" sz="2600">
                <a:solidFill>
                  <a:schemeClr val="tx2"/>
                </a:solidFill>
              </a:rPr>
              <a:t> &gt; </a:t>
            </a:r>
            <a:r>
              <a:rPr lang="fr-FR" sz="260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lang="fr-FR" sz="3500" baseline="-25000">
                <a:solidFill>
                  <a:schemeClr val="tx2"/>
                </a:solidFill>
              </a:rPr>
              <a:t>dn</a:t>
            </a:r>
            <a:endParaRPr lang="fr-FR" sz="3500" b="0" baseline="-25000">
              <a:solidFill>
                <a:schemeClr val="tx2"/>
              </a:solidFill>
            </a:endParaRP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381000" y="838200"/>
            <a:ext cx="78486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Le test de Disjoncteurs Différentiels (suite)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95288" y="2116138"/>
            <a:ext cx="3795712" cy="30543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 schéma TN,</a:t>
            </a:r>
            <a:endParaRPr lang="fr-FR" sz="2600" b="0"/>
          </a:p>
          <a:p>
            <a:pPr defTabSz="1001713">
              <a:buFontTx/>
              <a:buNone/>
            </a:pPr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   sauf présence de DDR,</a:t>
            </a:r>
          </a:p>
          <a:p>
            <a:pPr defTabSz="1001713">
              <a:buFontTx/>
              <a:buNone/>
            </a:pPr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   la protection est  </a:t>
            </a:r>
          </a:p>
          <a:p>
            <a:pPr defTabSz="1001713">
              <a:buFontTx/>
              <a:buNone/>
            </a:pPr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   assurée par des  </a:t>
            </a:r>
          </a:p>
          <a:p>
            <a:pPr defTabSz="1001713">
              <a:buFontTx/>
              <a:buNone/>
            </a:pPr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   dispositifs contre </a:t>
            </a:r>
          </a:p>
          <a:p>
            <a:pPr defTabSz="1001713">
              <a:buFontTx/>
              <a:buNone/>
            </a:pPr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   les sur-intensités</a:t>
            </a:r>
          </a:p>
          <a:p>
            <a:pPr defTabSz="1001713">
              <a:buFontTx/>
              <a:buNone/>
            </a:pPr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  (fusibles, disjoncteurs)</a:t>
            </a:r>
          </a:p>
          <a:p>
            <a:pPr defTabSz="1001713">
              <a:buFontTx/>
              <a:buNone/>
            </a:pPr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   dès le 1er défaut</a:t>
            </a:r>
            <a:endParaRPr lang="fr-FR" sz="22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5200650" y="1354138"/>
            <a:ext cx="3714750" cy="4984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spcBef>
                <a:spcPct val="50000"/>
              </a:spcBef>
              <a:buFontTx/>
              <a:buNone/>
            </a:pPr>
            <a:r>
              <a:rPr lang="fr-FR" sz="2600">
                <a:effectLst>
                  <a:outerShdw blurRad="38100" dist="38100" dir="2700000" algn="tl">
                    <a:srgbClr val="C0C0C0"/>
                  </a:outerShdw>
                </a:effectLst>
              </a:rPr>
              <a:t>Schéma TN</a:t>
            </a:r>
            <a:endParaRPr lang="fr-FR" sz="2600">
              <a:solidFill>
                <a:srgbClr val="66FF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381000" y="838200"/>
            <a:ext cx="78486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La mesure du courant de court-circuit</a:t>
            </a:r>
          </a:p>
        </p:txBody>
      </p:sp>
      <p:graphicFrame>
        <p:nvGraphicFramePr>
          <p:cNvPr id="87040" name="Object 0"/>
          <p:cNvGraphicFramePr>
            <a:graphicFrameLocks noChangeAspect="1"/>
          </p:cNvGraphicFramePr>
          <p:nvPr/>
        </p:nvGraphicFramePr>
        <p:xfrm>
          <a:off x="4227513" y="1752600"/>
          <a:ext cx="5526087" cy="3657600"/>
        </p:xfrm>
        <a:graphic>
          <a:graphicData uri="http://schemas.openxmlformats.org/presentationml/2006/ole">
            <p:oleObj spid="_x0000_s87040" name="Image Bitmap" r:id="rId3" imgW="5525271" imgH="3657143" progId="Paint.Picture">
              <p:embed/>
            </p:oleObj>
          </a:graphicData>
        </a:graphic>
      </p:graphicFrame>
      <p:graphicFrame>
        <p:nvGraphicFramePr>
          <p:cNvPr id="87041" name="Object 1"/>
          <p:cNvGraphicFramePr>
            <a:graphicFrameLocks noChangeAspect="1"/>
          </p:cNvGraphicFramePr>
          <p:nvPr/>
        </p:nvGraphicFramePr>
        <p:xfrm>
          <a:off x="1589088" y="5514975"/>
          <a:ext cx="6869112" cy="1114425"/>
        </p:xfrm>
        <a:graphic>
          <a:graphicData uri="http://schemas.openxmlformats.org/presentationml/2006/ole">
            <p:oleObj spid="_x0000_s87041" name="Image Bitmap" r:id="rId4" imgW="6866667" imgH="1114581" progId="Paint.Picture">
              <p:embed/>
            </p:oleObj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476250" y="1354138"/>
            <a:ext cx="3486150" cy="40036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1800"/>
              <a:t>Dans ce schéma, </a:t>
            </a:r>
          </a:p>
          <a:p>
            <a:pPr defTabSz="1001713">
              <a:buFontTx/>
              <a:buNone/>
            </a:pPr>
            <a:r>
              <a:rPr lang="fr-FR" sz="1800"/>
              <a:t>   la protection est assurée</a:t>
            </a:r>
          </a:p>
          <a:p>
            <a:pPr defTabSz="1001713">
              <a:buFontTx/>
              <a:buNone/>
            </a:pPr>
            <a:r>
              <a:rPr lang="fr-FR" sz="1800"/>
              <a:t>   par des dispositifs</a:t>
            </a:r>
            <a:r>
              <a:rPr lang="fr-FR" sz="1800" b="0"/>
              <a:t> </a:t>
            </a:r>
            <a:r>
              <a:rPr lang="fr-FR" sz="1800"/>
              <a:t>contre</a:t>
            </a:r>
          </a:p>
          <a:p>
            <a:pPr defTabSz="1001713">
              <a:buFontTx/>
              <a:buNone/>
            </a:pPr>
            <a:r>
              <a:rPr lang="fr-FR" sz="1800"/>
              <a:t>   les sur-intensités</a:t>
            </a:r>
          </a:p>
          <a:p>
            <a:pPr defTabSz="1001713">
              <a:buFontTx/>
              <a:buNone/>
            </a:pPr>
            <a:r>
              <a:rPr lang="fr-FR" sz="1800"/>
              <a:t>   (fusibles, disjoncteurs)</a:t>
            </a:r>
            <a:r>
              <a:rPr lang="fr-FR" sz="1800" b="0"/>
              <a:t> </a:t>
            </a:r>
          </a:p>
          <a:p>
            <a:pPr defTabSz="1001713">
              <a:buFontTx/>
              <a:buNone/>
            </a:pPr>
            <a:r>
              <a:rPr lang="fr-FR" sz="1800"/>
              <a:t>   dès le</a:t>
            </a:r>
            <a:r>
              <a:rPr lang="fr-FR" sz="2200" b="0">
                <a:solidFill>
                  <a:schemeClr val="tx2"/>
                </a:solidFill>
              </a:rPr>
              <a:t> </a:t>
            </a:r>
            <a:r>
              <a:rPr lang="fr-FR" sz="1800"/>
              <a:t>2</a:t>
            </a:r>
            <a:r>
              <a:rPr lang="fr-FR" sz="2200" baseline="-25000">
                <a:solidFill>
                  <a:schemeClr val="tx2"/>
                </a:solidFill>
              </a:rPr>
              <a:t>ème</a:t>
            </a:r>
            <a:r>
              <a:rPr lang="fr-FR" sz="2200" b="0">
                <a:solidFill>
                  <a:schemeClr val="tx2"/>
                </a:solidFill>
              </a:rPr>
              <a:t> </a:t>
            </a:r>
            <a:r>
              <a:rPr lang="fr-FR" sz="1800"/>
              <a:t>défaut</a:t>
            </a:r>
            <a:endParaRPr lang="fr-FR" sz="1800" b="0"/>
          </a:p>
          <a:p>
            <a:pPr defTabSz="1001713">
              <a:buFontTx/>
              <a:buNone/>
            </a:pPr>
            <a:endParaRPr lang="fr-FR" sz="1000" b="0"/>
          </a:p>
          <a:p>
            <a:pPr defTabSz="1001713">
              <a:buFontTx/>
              <a:buNone/>
            </a:pPr>
            <a:r>
              <a:rPr lang="fr-FR" sz="15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1800"/>
              <a:t>Dans la formule ci-dessous, </a:t>
            </a:r>
          </a:p>
          <a:p>
            <a:pPr defTabSz="1001713">
              <a:buFontTx/>
              <a:buNone/>
            </a:pPr>
            <a:r>
              <a:rPr lang="fr-FR" sz="1800"/>
              <a:t>   il faut venir remplacer</a:t>
            </a:r>
            <a:endParaRPr lang="fr-FR" sz="2000"/>
          </a:p>
          <a:p>
            <a:pPr defTabSz="1001713">
              <a:buFontTx/>
              <a:buNone/>
            </a:pPr>
            <a:r>
              <a:rPr lang="fr-FR" sz="2200" b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</a:t>
            </a:r>
            <a:r>
              <a:rPr lang="fr-FR" sz="2000" b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 </a:t>
            </a:r>
            <a:r>
              <a:rPr lang="fr-FR" sz="2000" b="0" baseline="-25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phase-neutre</a:t>
            </a:r>
            <a:r>
              <a:rPr lang="fr-FR" sz="2200" b="0"/>
              <a:t> </a:t>
            </a:r>
          </a:p>
          <a:p>
            <a:pPr defTabSz="1001713">
              <a:buFontTx/>
              <a:buNone/>
            </a:pPr>
            <a:r>
              <a:rPr lang="fr-FR" sz="1800"/>
              <a:t>   par</a:t>
            </a:r>
            <a:r>
              <a:rPr lang="fr-FR" sz="2200" b="0"/>
              <a:t>   </a:t>
            </a:r>
            <a:r>
              <a:rPr lang="fr-FR" sz="2000" b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</a:t>
            </a:r>
            <a:r>
              <a:rPr lang="fr-FR" sz="2000" b="0" baseline="-25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phase-phase</a:t>
            </a:r>
            <a:r>
              <a:rPr lang="fr-FR" sz="2200" b="0"/>
              <a:t> </a:t>
            </a:r>
          </a:p>
          <a:p>
            <a:pPr defTabSz="1001713">
              <a:buFontTx/>
              <a:buNone/>
            </a:pPr>
            <a:r>
              <a:rPr lang="fr-FR" sz="800"/>
              <a:t>  </a:t>
            </a:r>
          </a:p>
          <a:p>
            <a:pPr defTabSz="1001713">
              <a:buFontTx/>
              <a:buNone/>
            </a:pPr>
            <a:r>
              <a:rPr lang="fr-FR" sz="2000"/>
              <a:t>  </a:t>
            </a:r>
            <a:r>
              <a:rPr lang="fr-FR" sz="1800"/>
              <a:t>si le neutre n’est pas     </a:t>
            </a:r>
          </a:p>
          <a:p>
            <a:pPr defTabSz="1001713">
              <a:buFontTx/>
              <a:buNone/>
            </a:pPr>
            <a:r>
              <a:rPr lang="fr-FR" sz="1800"/>
              <a:t>  distribué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5200650" y="1354138"/>
            <a:ext cx="3714750" cy="4984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spcBef>
                <a:spcPct val="50000"/>
              </a:spcBef>
              <a:buFontTx/>
              <a:buNone/>
            </a:pPr>
            <a:r>
              <a:rPr lang="fr-FR" sz="2600">
                <a:effectLst>
                  <a:outerShdw blurRad="38100" dist="38100" dir="2700000" algn="tl">
                    <a:srgbClr val="C0C0C0"/>
                  </a:outerShdw>
                </a:effectLst>
              </a:rPr>
              <a:t>Schéma IT</a:t>
            </a:r>
            <a:endParaRPr lang="fr-FR" sz="2600">
              <a:solidFill>
                <a:srgbClr val="66FF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9164" name="Rectangle 12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49165" name="Text Box 13"/>
          <p:cNvSpPr txBox="1">
            <a:spLocks noChangeArrowheads="1"/>
          </p:cNvSpPr>
          <p:nvPr/>
        </p:nvSpPr>
        <p:spPr bwMode="auto">
          <a:xfrm>
            <a:off x="381000" y="838200"/>
            <a:ext cx="78486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La mesure du courant de court-circuit (suite)</a:t>
            </a:r>
          </a:p>
        </p:txBody>
      </p:sp>
      <p:graphicFrame>
        <p:nvGraphicFramePr>
          <p:cNvPr id="49166" name="Object 14"/>
          <p:cNvGraphicFramePr>
            <a:graphicFrameLocks noChangeAspect="1"/>
          </p:cNvGraphicFramePr>
          <p:nvPr/>
        </p:nvGraphicFramePr>
        <p:xfrm>
          <a:off x="4038600" y="1828800"/>
          <a:ext cx="5773738" cy="3190875"/>
        </p:xfrm>
        <a:graphic>
          <a:graphicData uri="http://schemas.openxmlformats.org/presentationml/2006/ole">
            <p:oleObj spid="_x0000_s49166" name="Image Bitmap" r:id="rId3" imgW="5772956" imgH="3191320" progId="Paint.Picture">
              <p:embed/>
            </p:oleObj>
          </a:graphicData>
        </a:graphic>
      </p:graphicFrame>
      <p:graphicFrame>
        <p:nvGraphicFramePr>
          <p:cNvPr id="49167" name="Object 15"/>
          <p:cNvGraphicFramePr>
            <a:graphicFrameLocks noChangeAspect="1"/>
          </p:cNvGraphicFramePr>
          <p:nvPr/>
        </p:nvGraphicFramePr>
        <p:xfrm>
          <a:off x="990600" y="5410200"/>
          <a:ext cx="8488363" cy="1114425"/>
        </p:xfrm>
        <a:graphic>
          <a:graphicData uri="http://schemas.openxmlformats.org/presentationml/2006/ole">
            <p:oleObj spid="_x0000_s49167" name="Image Bitmap" r:id="rId4" imgW="8485714" imgH="1114581" progId="Paint.Picture">
              <p:embed/>
            </p:oleObj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928688" y="3429000"/>
            <a:ext cx="8305800" cy="8953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Les mesures nécessaires pour garantir cette   </a:t>
            </a:r>
          </a:p>
          <a:p>
            <a:pPr defTabSz="1001713">
              <a:buFontTx/>
              <a:buNone/>
            </a:pPr>
            <a:r>
              <a:rPr lang="fr-FR" sz="26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sécurité sont simples à mettre en œuvre…</a:t>
            </a:r>
            <a:endParaRPr lang="fr-FR" sz="2600">
              <a:solidFill>
                <a:srgbClr val="66FF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381000" y="838200"/>
            <a:ext cx="3048000" cy="4984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CONCLUSION</a:t>
            </a: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914400" y="1474788"/>
            <a:ext cx="8305800" cy="1573212"/>
          </a:xfrm>
          <a:prstGeom prst="rect">
            <a:avLst/>
          </a:prstGeom>
          <a:solidFill>
            <a:schemeClr val="bg1"/>
          </a:solidFill>
          <a:ln w="19050">
            <a:solidFill>
              <a:srgbClr val="FF33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fr-FR" sz="32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sécurité des personnes</a:t>
            </a:r>
          </a:p>
          <a:p>
            <a:pPr algn="ctr">
              <a:buFontTx/>
              <a:buNone/>
            </a:pPr>
            <a:r>
              <a:rPr lang="fr-FR" sz="32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 trop importante </a:t>
            </a:r>
          </a:p>
          <a:p>
            <a:pPr algn="ctr">
              <a:buFontTx/>
              <a:buNone/>
            </a:pPr>
            <a:r>
              <a:rPr lang="fr-FR" sz="32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pour être négligée !</a:t>
            </a:r>
            <a:endParaRPr lang="fr-FR" sz="2600">
              <a:solidFill>
                <a:srgbClr val="66FF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928688" y="4895850"/>
            <a:ext cx="8305800" cy="8953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26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26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Utilisez des appareils "métrologiques" et </a:t>
            </a:r>
          </a:p>
          <a:p>
            <a:pPr defTabSz="1001713">
              <a:buFontTx/>
              <a:buNone/>
            </a:pPr>
            <a:r>
              <a:rPr lang="fr-FR" sz="26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respectant en tous points les normes en vigueur.</a:t>
            </a:r>
            <a:endParaRPr lang="fr-FR" sz="2600">
              <a:solidFill>
                <a:srgbClr val="66FF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457200" y="857250"/>
            <a:ext cx="4800600" cy="514350"/>
          </a:xfrm>
          <a:prstGeom prst="homePlate">
            <a:avLst>
              <a:gd name="adj" fmla="val 113037"/>
            </a:avLst>
          </a:prstGeom>
          <a:solidFill>
            <a:schemeClr val="bg1"/>
          </a:solidFill>
          <a:ln w="57150">
            <a:solidFill>
              <a:srgbClr val="000099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762000">
              <a:buFontTx/>
              <a:buNone/>
            </a:pPr>
            <a:r>
              <a:rPr lang="fr-FR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NORMES APPLICABLES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457200" y="1657350"/>
            <a:ext cx="4387850" cy="3667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1800"/>
              <a:t>AUX INSTALLATIONS ÉLECTRIQUES :</a:t>
            </a:r>
            <a:endParaRPr lang="fr-FR" sz="3500"/>
          </a:p>
        </p:txBody>
      </p:sp>
      <p:graphicFrame>
        <p:nvGraphicFramePr>
          <p:cNvPr id="58368" name="Object 1024"/>
          <p:cNvGraphicFramePr>
            <a:graphicFrameLocks noChangeAspect="1"/>
          </p:cNvGraphicFramePr>
          <p:nvPr/>
        </p:nvGraphicFramePr>
        <p:xfrm>
          <a:off x="808038" y="2590800"/>
          <a:ext cx="8793162" cy="3352800"/>
        </p:xfrm>
        <a:graphic>
          <a:graphicData uri="http://schemas.openxmlformats.org/presentationml/2006/ole">
            <p:oleObj spid="_x0000_s58368" name="Image Bitmap" r:id="rId3" imgW="8790476" imgH="3352381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-8502650" y="1439863"/>
            <a:ext cx="8007350" cy="618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841" tIns="50421" rIns="100841" bIns="50421"/>
          <a:lstStyle/>
          <a:p>
            <a:pPr marL="207963" indent="-207963" defTabSz="835025">
              <a:spcBef>
                <a:spcPct val="20000"/>
              </a:spcBef>
              <a:buFontTx/>
              <a:buNone/>
            </a:pPr>
            <a:endParaRPr lang="fr-FR" sz="2600" b="0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0566400" y="1185863"/>
            <a:ext cx="10494963" cy="516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841" tIns="50421" rIns="100841" bIns="50421"/>
          <a:lstStyle/>
          <a:p>
            <a:pPr marL="207963" indent="-207963" defTabSz="835025">
              <a:spcBef>
                <a:spcPct val="20000"/>
              </a:spcBef>
              <a:buFontTx/>
              <a:buNone/>
            </a:pPr>
            <a:endParaRPr lang="fr-FR" sz="2600" b="0"/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1905000" y="2667000"/>
            <a:ext cx="73152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just" defTabSz="1001713">
              <a:spcBef>
                <a:spcPct val="50000"/>
              </a:spcBef>
              <a:buFontTx/>
              <a:buNone/>
            </a:pPr>
            <a:r>
              <a:rPr lang="fr-FR"/>
              <a:t>A protéger les personnes et les biens contre les défauts d’isolements</a:t>
            </a:r>
            <a:endParaRPr lang="fr-FR" sz="2600" b="0" i="1">
              <a:solidFill>
                <a:schemeClr val="accent1"/>
              </a:solidFill>
            </a:endParaRP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1905000" y="4724400"/>
            <a:ext cx="73914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just" defTabSz="1001713">
              <a:spcBef>
                <a:spcPct val="50000"/>
              </a:spcBef>
              <a:buFontTx/>
              <a:buNone/>
            </a:pPr>
            <a:r>
              <a:rPr lang="fr-FR"/>
              <a:t>Ils offrent la même efficacité en ce qui concerne la sécurité des personnes mais diffèrent en terme de disponibilité de l’énergie et de maintenance</a:t>
            </a:r>
            <a:endParaRPr lang="fr-FR" sz="2600" b="0" i="1">
              <a:solidFill>
                <a:schemeClr val="accent1"/>
              </a:solidFill>
            </a:endParaRPr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1278" name="AutoShape 14"/>
          <p:cNvSpPr>
            <a:spLocks noChangeArrowheads="1"/>
          </p:cNvSpPr>
          <p:nvPr/>
        </p:nvSpPr>
        <p:spPr bwMode="auto">
          <a:xfrm>
            <a:off x="457200" y="857250"/>
            <a:ext cx="8610600" cy="879475"/>
          </a:xfrm>
          <a:prstGeom prst="homePlate">
            <a:avLst>
              <a:gd name="adj" fmla="val 118575"/>
            </a:avLst>
          </a:prstGeom>
          <a:solidFill>
            <a:schemeClr val="bg1"/>
          </a:solidFill>
          <a:ln w="57150">
            <a:solidFill>
              <a:srgbClr val="000099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762000">
              <a:buFontTx/>
              <a:buNone/>
            </a:pPr>
            <a:r>
              <a:rPr lang="fr-FR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SCHÉMAS DE LIAISONS A LA TERRE -SLT-</a:t>
            </a:r>
          </a:p>
          <a:p>
            <a:pPr defTabSz="762000">
              <a:buFontTx/>
              <a:buNone/>
            </a:pPr>
            <a:r>
              <a:rPr lang="fr-FR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(ou RÉGIMES DE NEUTRE)</a:t>
            </a:r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533400" y="2032000"/>
            <a:ext cx="3452813" cy="3968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180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1800">
                <a:sym typeface="Wingdings" pitchFamily="2" charset="2"/>
              </a:rPr>
              <a:t> </a:t>
            </a:r>
            <a:r>
              <a:rPr lang="fr-FR" sz="2000"/>
              <a:t>A QUOI SERVENT-ILS ? :</a:t>
            </a:r>
            <a:endParaRPr lang="fr-FR" sz="3500"/>
          </a:p>
        </p:txBody>
      </p:sp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533400" y="4103688"/>
            <a:ext cx="4794250" cy="3968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180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1800">
                <a:sym typeface="Wingdings" pitchFamily="2" charset="2"/>
              </a:rPr>
              <a:t> </a:t>
            </a:r>
            <a:r>
              <a:rPr lang="fr-FR" sz="2000"/>
              <a:t>EN QUOI SONT-ILS DIFFÉRENTS ? :</a:t>
            </a:r>
          </a:p>
        </p:txBody>
      </p:sp>
      <p:sp>
        <p:nvSpPr>
          <p:cNvPr id="11281" name="AutoShape 17"/>
          <p:cNvSpPr>
            <a:spLocks noChangeArrowheads="1"/>
          </p:cNvSpPr>
          <p:nvPr/>
        </p:nvSpPr>
        <p:spPr bwMode="auto">
          <a:xfrm>
            <a:off x="685800" y="2819400"/>
            <a:ext cx="1066800" cy="533400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1282" name="AutoShape 18"/>
          <p:cNvSpPr>
            <a:spLocks noChangeArrowheads="1"/>
          </p:cNvSpPr>
          <p:nvPr/>
        </p:nvSpPr>
        <p:spPr bwMode="auto">
          <a:xfrm>
            <a:off x="685800" y="4876800"/>
            <a:ext cx="1066800" cy="533400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762000" y="4270375"/>
            <a:ext cx="87503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just" defTabSz="1001713">
              <a:buFontTx/>
              <a:buNone/>
            </a:pPr>
            <a:r>
              <a:rPr lang="fr-FR" sz="2600">
                <a:solidFill>
                  <a:srgbClr val="FF310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Schéma TT :</a:t>
            </a:r>
            <a:r>
              <a:rPr lang="fr-FR" sz="3100">
                <a:solidFill>
                  <a:srgbClr val="FF3300"/>
                </a:solidFill>
              </a:rPr>
              <a:t>	</a:t>
            </a:r>
            <a:r>
              <a:rPr lang="fr-FR" sz="31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fr-FR" sz="2000" b="0"/>
              <a:t>- Neutre du transformateur à la </a:t>
            </a:r>
            <a:r>
              <a:rPr lang="fr-FR" sz="2000">
                <a:solidFill>
                  <a:srgbClr val="FF3300"/>
                </a:solidFill>
              </a:rPr>
              <a:t>T</a:t>
            </a:r>
            <a:r>
              <a:rPr lang="fr-FR" sz="2000" b="0"/>
              <a:t>erre</a:t>
            </a:r>
          </a:p>
          <a:p>
            <a:pPr algn="just" defTabSz="1001713">
              <a:buFontTx/>
              <a:buNone/>
            </a:pPr>
            <a:r>
              <a:rPr lang="fr-FR" sz="2000" b="0"/>
              <a:t>                     		- Liaison des Masses à la </a:t>
            </a:r>
            <a:r>
              <a:rPr lang="fr-FR" sz="2000">
                <a:solidFill>
                  <a:srgbClr val="FF3300"/>
                </a:solidFill>
              </a:rPr>
              <a:t>T</a:t>
            </a:r>
            <a:r>
              <a:rPr lang="fr-FR" sz="2000" b="0"/>
              <a:t>erre</a:t>
            </a:r>
          </a:p>
          <a:p>
            <a:pPr algn="just" defTabSz="1001713">
              <a:buFontTx/>
              <a:buNone/>
            </a:pPr>
            <a:endParaRPr lang="fr-FR" sz="20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defTabSz="1001713">
              <a:buFontTx/>
              <a:buNone/>
            </a:pP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Schéma TN :	</a:t>
            </a:r>
            <a:r>
              <a:rPr lang="fr-FR" sz="2600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fr-FR" sz="2000" b="0"/>
              <a:t>- Neutre du transformateur à la </a:t>
            </a:r>
            <a:r>
              <a:rPr lang="fr-FR" sz="2000">
                <a:solidFill>
                  <a:srgbClr val="FF3300"/>
                </a:solidFill>
              </a:rPr>
              <a:t>T</a:t>
            </a:r>
            <a:r>
              <a:rPr lang="fr-FR" sz="2000" b="0"/>
              <a:t>erre</a:t>
            </a:r>
          </a:p>
          <a:p>
            <a:pPr algn="just" defTabSz="1001713">
              <a:buFontTx/>
              <a:buNone/>
            </a:pPr>
            <a:r>
              <a:rPr lang="fr-FR" sz="2000" b="0"/>
              <a:t>                               	- Liaison des Masses reliées au </a:t>
            </a:r>
            <a:r>
              <a:rPr lang="fr-FR" sz="2000">
                <a:solidFill>
                  <a:srgbClr val="FF3300"/>
                </a:solidFill>
              </a:rPr>
              <a:t>N</a:t>
            </a:r>
            <a:r>
              <a:rPr lang="fr-FR" sz="2000" b="0"/>
              <a:t>eutre</a:t>
            </a:r>
          </a:p>
          <a:p>
            <a:pPr algn="just" defTabSz="1001713">
              <a:buFontTx/>
              <a:buNone/>
            </a:pPr>
            <a:endParaRPr lang="fr-FR" sz="200" b="0"/>
          </a:p>
          <a:p>
            <a:pPr algn="just" defTabSz="1001713">
              <a:buFontTx/>
              <a:buNone/>
            </a:pPr>
            <a:r>
              <a:rPr lang="fr-FR" sz="2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Schéma  IT :</a:t>
            </a:r>
            <a:r>
              <a:rPr lang="fr-FR" sz="2600" b="0"/>
              <a:t>        	</a:t>
            </a:r>
            <a:r>
              <a:rPr lang="fr-FR" sz="2000" b="0"/>
              <a:t>- Neutre </a:t>
            </a:r>
            <a:r>
              <a:rPr lang="fr-FR" sz="2000">
                <a:solidFill>
                  <a:srgbClr val="FF3300"/>
                </a:solidFill>
              </a:rPr>
              <a:t>I</a:t>
            </a:r>
            <a:r>
              <a:rPr lang="fr-FR" sz="2000" b="0"/>
              <a:t>mpédant ou </a:t>
            </a:r>
            <a:r>
              <a:rPr lang="fr-FR" sz="2000" b="0">
                <a:solidFill>
                  <a:srgbClr val="FF3300"/>
                </a:solidFill>
              </a:rPr>
              <a:t>I</a:t>
            </a:r>
            <a:r>
              <a:rPr lang="fr-FR" sz="2000" b="0"/>
              <a:t>solé de la Terre</a:t>
            </a:r>
          </a:p>
          <a:p>
            <a:pPr algn="just" defTabSz="1001713">
              <a:buFontTx/>
              <a:buNone/>
            </a:pPr>
            <a:r>
              <a:rPr lang="fr-FR" sz="2000" b="0"/>
              <a:t>                               	- Liaison des Masses reliées à la </a:t>
            </a:r>
            <a:r>
              <a:rPr lang="fr-FR" sz="2000">
                <a:solidFill>
                  <a:srgbClr val="FF3300"/>
                </a:solidFill>
              </a:rPr>
              <a:t>T</a:t>
            </a:r>
            <a:r>
              <a:rPr lang="fr-FR" sz="2000" b="0"/>
              <a:t>erre</a:t>
            </a: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2297" name="AutoShape 9"/>
          <p:cNvSpPr>
            <a:spLocks noChangeArrowheads="1"/>
          </p:cNvSpPr>
          <p:nvPr/>
        </p:nvSpPr>
        <p:spPr bwMode="auto">
          <a:xfrm>
            <a:off x="457200" y="857250"/>
            <a:ext cx="8610600" cy="514350"/>
          </a:xfrm>
          <a:prstGeom prst="homePlate">
            <a:avLst>
              <a:gd name="adj" fmla="val 202749"/>
            </a:avLst>
          </a:prstGeom>
          <a:solidFill>
            <a:schemeClr val="bg1"/>
          </a:solidFill>
          <a:ln w="57150">
            <a:solidFill>
              <a:srgbClr val="000099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762000">
              <a:buFontTx/>
              <a:buNone/>
            </a:pPr>
            <a:r>
              <a:rPr lang="fr-FR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SCHÉMAS DE LIAISONS A LA TERRE -SLT-   (suite)</a:t>
            </a: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533400" y="1524000"/>
            <a:ext cx="3930650" cy="3968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1800">
                <a:solidFill>
                  <a:srgbClr val="FF3300"/>
                </a:solidFill>
                <a:sym typeface="Wingdings" pitchFamily="2" charset="2"/>
              </a:rPr>
              <a:t></a:t>
            </a:r>
            <a:r>
              <a:rPr lang="fr-FR" sz="1800">
                <a:sym typeface="Wingdings" pitchFamily="2" charset="2"/>
              </a:rPr>
              <a:t> </a:t>
            </a:r>
            <a:r>
              <a:rPr lang="fr-FR" sz="2000"/>
              <a:t>QUE SIGNIFIE LEUR NOM ? :</a:t>
            </a:r>
            <a:endParaRPr lang="fr-FR" sz="3500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838200" y="2149475"/>
            <a:ext cx="1981200" cy="508000"/>
          </a:xfrm>
          <a:prstGeom prst="homePlate">
            <a:avLst>
              <a:gd name="adj" fmla="val 97500"/>
            </a:avLst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fr-FR" sz="2600">
                <a:solidFill>
                  <a:schemeClr val="tx2"/>
                </a:solidFill>
              </a:rPr>
              <a:t>1</a:t>
            </a:r>
            <a:r>
              <a:rPr lang="fr-FR" sz="2600" baseline="30000">
                <a:solidFill>
                  <a:schemeClr val="tx2"/>
                </a:solidFill>
              </a:rPr>
              <a:t>ère</a:t>
            </a:r>
            <a:r>
              <a:rPr lang="fr-FR" sz="2600">
                <a:solidFill>
                  <a:schemeClr val="tx2"/>
                </a:solidFill>
              </a:rPr>
              <a:t> lettre</a:t>
            </a:r>
            <a:endParaRPr lang="fr-FR" sz="2600" b="0">
              <a:solidFill>
                <a:schemeClr val="accent1"/>
              </a:solidFill>
            </a:endParaRPr>
          </a:p>
        </p:txBody>
      </p:sp>
      <p:sp>
        <p:nvSpPr>
          <p:cNvPr id="12303" name="AutoShape 15"/>
          <p:cNvSpPr>
            <a:spLocks noChangeArrowheads="1"/>
          </p:cNvSpPr>
          <p:nvPr/>
        </p:nvSpPr>
        <p:spPr bwMode="auto">
          <a:xfrm>
            <a:off x="838200" y="2921000"/>
            <a:ext cx="1981200" cy="508000"/>
          </a:xfrm>
          <a:prstGeom prst="homePlate">
            <a:avLst>
              <a:gd name="adj" fmla="val 97500"/>
            </a:avLst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fr-FR" sz="2600">
                <a:solidFill>
                  <a:schemeClr val="tx2"/>
                </a:solidFill>
              </a:rPr>
              <a:t>2</a:t>
            </a:r>
            <a:r>
              <a:rPr lang="fr-FR" sz="2600" baseline="30000">
                <a:solidFill>
                  <a:schemeClr val="tx2"/>
                </a:solidFill>
              </a:rPr>
              <a:t>ème</a:t>
            </a:r>
            <a:r>
              <a:rPr lang="fr-FR" sz="2600">
                <a:solidFill>
                  <a:schemeClr val="tx2"/>
                </a:solidFill>
              </a:rPr>
              <a:t> lettre</a:t>
            </a:r>
            <a:endParaRPr lang="fr-FR" sz="2600" b="0">
              <a:solidFill>
                <a:schemeClr val="accent1"/>
              </a:solidFill>
            </a:endParaRPr>
          </a:p>
        </p:txBody>
      </p:sp>
      <p:sp>
        <p:nvSpPr>
          <p:cNvPr id="12304" name="Rectangle 16"/>
          <p:cNvSpPr>
            <a:spLocks noChangeArrowheads="1"/>
          </p:cNvSpPr>
          <p:nvPr/>
        </p:nvSpPr>
        <p:spPr bwMode="auto">
          <a:xfrm>
            <a:off x="3276600" y="2028825"/>
            <a:ext cx="5465763" cy="14001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/>
              <a:t>Liaison du Neutre du transformateur</a:t>
            </a:r>
          </a:p>
          <a:p>
            <a:pPr>
              <a:buFontTx/>
              <a:buNone/>
            </a:pPr>
            <a:r>
              <a:rPr lang="fr-FR"/>
              <a:t>par rapport à la Terre</a:t>
            </a:r>
            <a:endParaRPr lang="fr-FR" sz="2600" b="0"/>
          </a:p>
          <a:p>
            <a:pPr>
              <a:buFontTx/>
              <a:buNone/>
            </a:pPr>
            <a:endParaRPr lang="fr-FR" sz="1400" b="0"/>
          </a:p>
          <a:p>
            <a:pPr>
              <a:buFontTx/>
              <a:buNone/>
            </a:pPr>
            <a:r>
              <a:rPr lang="fr-FR"/>
              <a:t>Liaison des Masses de l’installation</a:t>
            </a:r>
            <a:endParaRPr lang="fr-FR" sz="2600" b="0"/>
          </a:p>
        </p:txBody>
      </p:sp>
      <p:sp>
        <p:nvSpPr>
          <p:cNvPr id="12305" name="Rectangle 17"/>
          <p:cNvSpPr>
            <a:spLocks noChangeArrowheads="1"/>
          </p:cNvSpPr>
          <p:nvPr/>
        </p:nvSpPr>
        <p:spPr bwMode="auto">
          <a:xfrm>
            <a:off x="1371600" y="3657600"/>
            <a:ext cx="7427913" cy="508000"/>
          </a:xfrm>
          <a:prstGeom prst="rect">
            <a:avLst/>
          </a:prstGeom>
          <a:solidFill>
            <a:schemeClr val="bg1"/>
          </a:solidFill>
          <a:ln w="19050">
            <a:solidFill>
              <a:srgbClr val="FF33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2600" i="1">
                <a:solidFill>
                  <a:schemeClr val="accent2"/>
                </a:solidFill>
              </a:rPr>
              <a:t>Les 3 schémas définis dans la norme CEI 364</a:t>
            </a:r>
            <a:r>
              <a:rPr lang="fr-FR" sz="2600" b="0" i="1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>
            <a:off x="838200" y="5105400"/>
            <a:ext cx="8305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12307" name="Line 19"/>
          <p:cNvSpPr>
            <a:spLocks noChangeShapeType="1"/>
          </p:cNvSpPr>
          <p:nvPr/>
        </p:nvSpPr>
        <p:spPr bwMode="auto">
          <a:xfrm>
            <a:off x="838200" y="5838825"/>
            <a:ext cx="8305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85800" y="1460500"/>
            <a:ext cx="2590800" cy="67310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Le schéma</a:t>
            </a:r>
            <a:r>
              <a:rPr lang="fr-FR" sz="3500"/>
              <a:t> TT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4800600" y="1447800"/>
            <a:ext cx="762000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spcBef>
                <a:spcPct val="50000"/>
              </a:spcBef>
              <a:buFontTx/>
              <a:buNone/>
            </a:pP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EDF</a:t>
            </a:r>
            <a:endParaRPr lang="fr-FR" sz="3100" b="0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6654800" y="1450975"/>
            <a:ext cx="2641600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spcBef>
                <a:spcPct val="50000"/>
              </a:spcBef>
              <a:buFontTx/>
              <a:buNone/>
            </a:pPr>
            <a:r>
              <a:rPr lang="fr-FR" sz="2200">
                <a:effectLst>
                  <a:outerShdw blurRad="38100" dist="38100" dir="2700000" algn="tl">
                    <a:srgbClr val="C0C0C0"/>
                  </a:outerShdw>
                </a:effectLst>
              </a:rPr>
              <a:t>Client privé</a:t>
            </a:r>
            <a:endParaRPr lang="fr-FR"/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330200" y="2136775"/>
            <a:ext cx="39370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 b="0"/>
              <a:t> </a:t>
            </a:r>
            <a:r>
              <a:rPr lang="fr-FR"/>
              <a:t>Obligatoire pour  </a:t>
            </a:r>
          </a:p>
          <a:p>
            <a:pPr defTabSz="1001713">
              <a:buFontTx/>
              <a:buNone/>
            </a:pPr>
            <a:r>
              <a:rPr lang="fr-FR"/>
              <a:t>    toutes les installations  </a:t>
            </a:r>
          </a:p>
          <a:p>
            <a:pPr defTabSz="1001713">
              <a:buFontTx/>
              <a:buNone/>
            </a:pPr>
            <a:r>
              <a:rPr lang="fr-FR"/>
              <a:t>    des particuliers</a:t>
            </a:r>
            <a:endParaRPr lang="fr-FR" sz="2600" b="0"/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333375" y="3471863"/>
            <a:ext cx="3943350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 b="0">
                <a:sym typeface="Wingdings" pitchFamily="2" charset="2"/>
              </a:rPr>
              <a:t> </a:t>
            </a:r>
            <a:r>
              <a:rPr lang="fr-FR"/>
              <a:t>Coupure du 1er défaut,               </a:t>
            </a:r>
          </a:p>
          <a:p>
            <a:pPr defTabSz="1001713">
              <a:buFontTx/>
              <a:buNone/>
            </a:pPr>
            <a:r>
              <a:rPr lang="fr-FR"/>
              <a:t>    par le DDR, dès que :</a:t>
            </a:r>
          </a:p>
          <a:p>
            <a:pPr defTabSz="1001713">
              <a:buFontTx/>
              <a:buNone/>
            </a:pPr>
            <a:endParaRPr lang="fr-FR" sz="1400"/>
          </a:p>
          <a:p>
            <a:pPr defTabSz="1001713">
              <a:buFontTx/>
              <a:buNone/>
            </a:pPr>
            <a:r>
              <a:rPr lang="fr-FR"/>
              <a:t>   U</a:t>
            </a:r>
            <a:r>
              <a:rPr lang="fr-FR" baseline="-25000"/>
              <a:t>L</a:t>
            </a:r>
            <a:r>
              <a:rPr lang="fr-FR"/>
              <a:t> = 50V  </a:t>
            </a:r>
            <a:r>
              <a:rPr lang="fr-FR" sz="2000"/>
              <a:t>(milieu sec)</a:t>
            </a:r>
            <a:endParaRPr lang="fr-FR"/>
          </a:p>
          <a:p>
            <a:pPr defTabSz="1001713">
              <a:buFontTx/>
              <a:buNone/>
            </a:pPr>
            <a:r>
              <a:rPr lang="fr-FR"/>
              <a:t>   U</a:t>
            </a:r>
            <a:r>
              <a:rPr lang="fr-FR" baseline="-25000"/>
              <a:t>L</a:t>
            </a:r>
            <a:r>
              <a:rPr lang="fr-FR"/>
              <a:t> = 25V  </a:t>
            </a:r>
            <a:r>
              <a:rPr lang="fr-FR" sz="2000"/>
              <a:t>(milieu humide)</a:t>
            </a:r>
            <a:endParaRPr lang="fr-FR" sz="2600" b="0"/>
          </a:p>
        </p:txBody>
      </p:sp>
      <p:sp>
        <p:nvSpPr>
          <p:cNvPr id="13334" name="Rectangle 22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3335" name="AutoShape 23"/>
          <p:cNvSpPr>
            <a:spLocks noChangeArrowheads="1"/>
          </p:cNvSpPr>
          <p:nvPr/>
        </p:nvSpPr>
        <p:spPr bwMode="auto">
          <a:xfrm>
            <a:off x="457200" y="857250"/>
            <a:ext cx="8610600" cy="514350"/>
          </a:xfrm>
          <a:prstGeom prst="homePlate">
            <a:avLst>
              <a:gd name="adj" fmla="val 202749"/>
            </a:avLst>
          </a:prstGeom>
          <a:solidFill>
            <a:schemeClr val="bg1"/>
          </a:solidFill>
          <a:ln w="57150">
            <a:solidFill>
              <a:srgbClr val="000099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762000">
              <a:buFontTx/>
              <a:buNone/>
            </a:pPr>
            <a:r>
              <a:rPr lang="fr-FR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SCHÉMAS DE LIAISONS A LA TERRE (suite)</a:t>
            </a:r>
          </a:p>
        </p:txBody>
      </p:sp>
      <p:graphicFrame>
        <p:nvGraphicFramePr>
          <p:cNvPr id="13489" name="Object 177"/>
          <p:cNvGraphicFramePr>
            <a:graphicFrameLocks noChangeAspect="1"/>
          </p:cNvGraphicFramePr>
          <p:nvPr/>
        </p:nvGraphicFramePr>
        <p:xfrm>
          <a:off x="4191000" y="1828800"/>
          <a:ext cx="5535613" cy="3467100"/>
        </p:xfrm>
        <a:graphic>
          <a:graphicData uri="http://schemas.openxmlformats.org/presentationml/2006/ole">
            <p:oleObj spid="_x0000_s13489" name="Image Bitmap" r:id="rId3" imgW="5533333" imgH="3467584" progId="Paint.Picture">
              <p:embed/>
            </p:oleObj>
          </a:graphicData>
        </a:graphic>
      </p:graphicFrame>
      <p:graphicFrame>
        <p:nvGraphicFramePr>
          <p:cNvPr id="13490" name="Object 178"/>
          <p:cNvGraphicFramePr>
            <a:graphicFrameLocks noChangeAspect="1"/>
          </p:cNvGraphicFramePr>
          <p:nvPr/>
        </p:nvGraphicFramePr>
        <p:xfrm>
          <a:off x="1055688" y="5334000"/>
          <a:ext cx="8012112" cy="1209675"/>
        </p:xfrm>
        <a:graphic>
          <a:graphicData uri="http://schemas.openxmlformats.org/presentationml/2006/ole">
            <p:oleObj spid="_x0000_s13490" name="Image Bitmap" r:id="rId4" imgW="8009524" imgH="1209524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57200" y="838200"/>
            <a:ext cx="4953000" cy="67310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buFontTx/>
              <a:buNone/>
            </a:pPr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Les schémas</a:t>
            </a:r>
            <a:r>
              <a:rPr lang="fr-FR" sz="3500">
                <a:effectLst>
                  <a:outerShdw blurRad="38100" dist="38100" dir="2700000" algn="tl">
                    <a:srgbClr val="C0C0C0"/>
                  </a:outerShdw>
                </a:effectLst>
              </a:rPr>
              <a:t> TN-C </a:t>
            </a:r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et</a:t>
            </a:r>
            <a:r>
              <a:rPr lang="fr-FR" sz="3500">
                <a:effectLst>
                  <a:outerShdw blurRad="38100" dist="38100" dir="2700000" algn="tl">
                    <a:srgbClr val="C0C0C0"/>
                  </a:outerShdw>
                </a:effectLst>
              </a:rPr>
              <a:t> TN-S</a:t>
            </a:r>
            <a:endParaRPr lang="fr-FR" sz="3500"/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553200" y="1354138"/>
            <a:ext cx="1905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algn="ctr" defTabSz="1001713">
              <a:spcBef>
                <a:spcPct val="50000"/>
              </a:spcBef>
              <a:buFontTx/>
              <a:buNone/>
            </a:pPr>
            <a:r>
              <a:rPr lang="fr-FR" b="0">
                <a:effectLst>
                  <a:outerShdw blurRad="38100" dist="38100" dir="2700000" algn="tl">
                    <a:srgbClr val="C0C0C0"/>
                  </a:outerShdw>
                </a:effectLst>
              </a:rPr>
              <a:t>Client privé</a:t>
            </a:r>
            <a:endParaRPr lang="fr-FR" sz="3100" b="0"/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381000" y="1693863"/>
            <a:ext cx="38671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/>
              <a:t> Installations tertiaires </a:t>
            </a:r>
          </a:p>
          <a:p>
            <a:pPr defTabSz="1001713">
              <a:buFontTx/>
              <a:buNone/>
            </a:pPr>
            <a:r>
              <a:rPr lang="fr-FR"/>
              <a:t>    ou industrielles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381000" y="2605088"/>
            <a:ext cx="4019550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/>
              <a:t> Coupure du 1er défaut,            </a:t>
            </a:r>
          </a:p>
          <a:p>
            <a:pPr defTabSz="1001713">
              <a:buFontTx/>
              <a:buNone/>
            </a:pPr>
            <a:r>
              <a:rPr lang="fr-FR"/>
              <a:t>    par un dispositif contre </a:t>
            </a:r>
          </a:p>
          <a:p>
            <a:pPr defTabSz="1001713">
              <a:buFontTx/>
              <a:buNone/>
            </a:pPr>
            <a:r>
              <a:rPr lang="fr-FR"/>
              <a:t>    les sur-intensités  </a:t>
            </a:r>
          </a:p>
          <a:p>
            <a:pPr defTabSz="1001713">
              <a:buFontTx/>
              <a:buNone/>
            </a:pPr>
            <a:r>
              <a:rPr lang="fr-FR"/>
              <a:t>   (fusibles ou disjoncteur)</a:t>
            </a: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376238" y="4367213"/>
            <a:ext cx="386715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145" tIns="50073" rIns="100145" bIns="50073">
            <a:spAutoFit/>
          </a:bodyPr>
          <a:lstStyle/>
          <a:p>
            <a:pPr defTabSz="1001713">
              <a:buFontTx/>
              <a:buNone/>
            </a:pPr>
            <a:r>
              <a:rPr lang="fr-FR" sz="2600" b="0">
                <a:solidFill>
                  <a:schemeClr val="accent2"/>
                </a:solidFill>
                <a:sym typeface="Wingdings" pitchFamily="2" charset="2"/>
              </a:rPr>
              <a:t></a:t>
            </a:r>
            <a:r>
              <a:rPr lang="fr-FR" sz="2600" b="0"/>
              <a:t> </a:t>
            </a:r>
            <a:r>
              <a:rPr lang="fr-FR"/>
              <a:t>Un schéma TN-S en </a:t>
            </a:r>
          </a:p>
          <a:p>
            <a:pPr defTabSz="1001713">
              <a:buFontTx/>
              <a:buNone/>
            </a:pPr>
            <a:r>
              <a:rPr lang="fr-FR"/>
              <a:t>    aval permet d’utiliser </a:t>
            </a:r>
          </a:p>
          <a:p>
            <a:pPr defTabSz="1001713">
              <a:buFontTx/>
              <a:buNone/>
            </a:pPr>
            <a:r>
              <a:rPr lang="fr-FR"/>
              <a:t>    des DDR</a:t>
            </a:r>
          </a:p>
        </p:txBody>
      </p:sp>
      <p:sp>
        <p:nvSpPr>
          <p:cNvPr id="14355" name="Rectangle 19"/>
          <p:cNvSpPr>
            <a:spLocks noChangeArrowheads="1"/>
          </p:cNvSpPr>
          <p:nvPr/>
        </p:nvSpPr>
        <p:spPr bwMode="auto">
          <a:xfrm>
            <a:off x="381000" y="152400"/>
            <a:ext cx="5791200" cy="419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1001713">
              <a:buFontTx/>
              <a:buNone/>
            </a:pPr>
            <a:r>
              <a:rPr lang="fr-FR">
                <a:solidFill>
                  <a:schemeClr val="tx2"/>
                </a:solidFill>
              </a:rPr>
              <a:t>Direction des Marchés : FORMATION</a:t>
            </a:r>
            <a:endParaRPr lang="fr-FR" b="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59392" name="Object 1024"/>
          <p:cNvGraphicFramePr>
            <a:graphicFrameLocks noChangeAspect="1"/>
          </p:cNvGraphicFramePr>
          <p:nvPr/>
        </p:nvGraphicFramePr>
        <p:xfrm>
          <a:off x="4267200" y="1752600"/>
          <a:ext cx="5602288" cy="3724275"/>
        </p:xfrm>
        <a:graphic>
          <a:graphicData uri="http://schemas.openxmlformats.org/presentationml/2006/ole">
            <p:oleObj spid="_x0000_s59392" name="Image Bitmap" r:id="rId3" imgW="5601482" imgH="3723810" progId="Paint.Picture">
              <p:embed/>
            </p:oleObj>
          </a:graphicData>
        </a:graphic>
      </p:graphicFrame>
      <p:graphicFrame>
        <p:nvGraphicFramePr>
          <p:cNvPr id="59393" name="Object 1025"/>
          <p:cNvGraphicFramePr>
            <a:graphicFrameLocks noChangeAspect="1"/>
          </p:cNvGraphicFramePr>
          <p:nvPr/>
        </p:nvGraphicFramePr>
        <p:xfrm>
          <a:off x="2876550" y="5486400"/>
          <a:ext cx="5200650" cy="1200150"/>
        </p:xfrm>
        <a:graphic>
          <a:graphicData uri="http://schemas.openxmlformats.org/presentationml/2006/ole">
            <p:oleObj spid="_x0000_s59393" name="Image Bitmap" r:id="rId4" imgW="5200000" imgH="1200318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uvelle présentation">
  <a:themeElements>
    <a:clrScheme name="Nouvelle pré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ouvelle pré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Office\Modèles\Modèles de présentation\BLOCNOTE.POT</Template>
  <TotalTime>7004</TotalTime>
  <Words>2350</Words>
  <Application>Microsoft PowerPoint</Application>
  <PresentationFormat>Personnalisé</PresentationFormat>
  <Paragraphs>526</Paragraphs>
  <Slides>47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4</vt:i4>
      </vt:variant>
      <vt:variant>
        <vt:lpstr>Titres des diapositives</vt:lpstr>
      </vt:variant>
      <vt:variant>
        <vt:i4>47</vt:i4>
      </vt:variant>
    </vt:vector>
  </HeadingPairs>
  <TitlesOfParts>
    <vt:vector size="56" baseType="lpstr">
      <vt:lpstr>Times New Roman</vt:lpstr>
      <vt:lpstr>Arial</vt:lpstr>
      <vt:lpstr>Wingdings</vt:lpstr>
      <vt:lpstr>Symbol</vt:lpstr>
      <vt:lpstr>Nouvelle présentation</vt:lpstr>
      <vt:lpstr>Microsoft Clip Gallery</vt:lpstr>
      <vt:lpstr>Dessin Designer 3.1</vt:lpstr>
      <vt:lpstr>Document Microsoft Word</vt:lpstr>
      <vt:lpstr>Image Bitmap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</vt:vector>
  </TitlesOfParts>
  <Company>CHAUVIN ARNOUX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Direction des marchés : Formation</dc:title>
  <dc:subject>LA SECURITE ELECTRIQUE</dc:subject>
  <dc:creator>Alain KOHLER</dc:creator>
  <cp:lastModifiedBy>lenovo</cp:lastModifiedBy>
  <cp:revision>127</cp:revision>
  <cp:lastPrinted>1999-05-31T11:49:10Z</cp:lastPrinted>
  <dcterms:created xsi:type="dcterms:W3CDTF">1999-05-14T15:02:53Z</dcterms:created>
  <dcterms:modified xsi:type="dcterms:W3CDTF">2022-02-17T09:09:33Z</dcterms:modified>
</cp:coreProperties>
</file>