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265" r:id="rId2"/>
    <p:sldId id="261" r:id="rId3"/>
    <p:sldId id="262" r:id="rId4"/>
    <p:sldId id="263" r:id="rId5"/>
    <p:sldId id="266" r:id="rId6"/>
    <p:sldId id="264" r:id="rId7"/>
    <p:sldId id="259" r:id="rId8"/>
    <p:sldId id="260" r:id="rId9"/>
    <p:sldId id="257" r:id="rId10"/>
    <p:sldId id="258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50"/>
    <a:srgbClr val="00071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0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868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AE15A3-1979-4FB9-B4B9-1BECBC01D0BE}" type="datetimeFigureOut">
              <a:rPr lang="fr-FR" smtClean="0"/>
              <a:pPr/>
              <a:t>31/03/2022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50A10F-3084-4480-805E-A4C68F6F68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D77466-F4CD-4154-872E-510BD7896C86}" type="datetimeFigureOut">
              <a:rPr lang="fr-FR" smtClean="0"/>
              <a:pPr/>
              <a:t>31/03/2022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A0F03-983B-4504-A447-4D8CA2752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7" name="Content Placeholder 14" descr="Logo mémoire.jpg"/>
          <p:cNvPicPr>
            <a:picLocks noChangeAspect="1"/>
          </p:cNvPicPr>
          <p:nvPr userDrawn="1"/>
        </p:nvPicPr>
        <p:blipFill>
          <a:blip r:embed="rId2" cstate="print">
            <a:lum bright="-20000" contrast="40000"/>
          </a:blip>
          <a:stretch>
            <a:fillRect/>
          </a:stretch>
        </p:blipFill>
        <p:spPr>
          <a:xfrm>
            <a:off x="8501090" y="214291"/>
            <a:ext cx="428628" cy="565183"/>
          </a:xfrm>
          <a:prstGeom prst="roundRect">
            <a:avLst/>
          </a:prstGeom>
          <a:ln w="88900" cap="sq">
            <a:solidFill>
              <a:srgbClr val="FFFFFF"/>
            </a:solidFill>
            <a:miter lim="800000"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Arrondir un rectangle avec un coin diagonal 7"/>
          <p:cNvSpPr/>
          <p:nvPr userDrawn="1"/>
        </p:nvSpPr>
        <p:spPr>
          <a:xfrm>
            <a:off x="214282" y="214291"/>
            <a:ext cx="3357586" cy="285752"/>
          </a:xfrm>
          <a:prstGeom prst="round2DiagRect">
            <a:avLst/>
          </a:prstGeom>
          <a:solidFill>
            <a:srgbClr val="00B050">
              <a:alpha val="40000"/>
            </a:srgbClr>
          </a:solidFill>
          <a:ln>
            <a:noFill/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u="sng" dirty="0" smtClean="0"/>
              <a:t>On</a:t>
            </a:r>
            <a:r>
              <a:rPr lang="fr-FR" sz="1600" b="1" dirty="0" smtClean="0"/>
              <a:t>  31/03/2022 </a:t>
            </a:r>
            <a:r>
              <a:rPr lang="fr-FR" sz="1600" b="1" u="sng" dirty="0" err="1" smtClean="0"/>
              <a:t>At</a:t>
            </a:r>
            <a:r>
              <a:rPr lang="fr-FR" sz="1600" b="1" dirty="0" smtClean="0"/>
              <a:t> 9:00 H – 10:00 H</a:t>
            </a:r>
            <a:endParaRPr lang="fr-FR" sz="16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31/03/2022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31/03/2022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31/03/2022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31/03/2022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31/03/2022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31/03/2022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1181C-1074-432A-B387-AA01656656EB}" type="datetimeFigureOut">
              <a:rPr lang="fr-FR" smtClean="0"/>
              <a:pPr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jim.smith@realitytv.co.uk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14" descr="Logo mémoire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lum bright="-20000" contrast="40000"/>
          </a:blip>
          <a:stretch>
            <a:fillRect/>
          </a:stretch>
        </p:blipFill>
        <p:spPr>
          <a:xfrm>
            <a:off x="928663" y="2000241"/>
            <a:ext cx="1207283" cy="1591908"/>
          </a:xfrm>
          <a:prstGeom prst="roundRect">
            <a:avLst/>
          </a:prstGeom>
          <a:ln w="88900" cap="sq">
            <a:solidFill>
              <a:srgbClr val="FFFFFF"/>
            </a:solidFill>
            <a:miter lim="800000"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2643174" y="1928801"/>
            <a:ext cx="5643602" cy="2500331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Arial" pitchFamily="34" charset="0"/>
              </a:rPr>
              <a:t>Mohamed </a:t>
            </a:r>
            <a:r>
              <a:rPr kumimoji="0" lang="en-US" altLang="zh-CN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Arial" pitchFamily="34" charset="0"/>
              </a:rPr>
              <a:t>Khider</a:t>
            </a: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Arial" pitchFamily="34" charset="0"/>
              </a:rPr>
              <a:t> University of </a:t>
            </a:r>
            <a:r>
              <a:rPr kumimoji="0" lang="en-US" altLang="zh-CN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Arial" pitchFamily="34" charset="0"/>
              </a:rPr>
              <a:t>Biskra</a:t>
            </a:r>
            <a:endParaRPr kumimoji="0" lang="fr-FR" sz="16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Arial" pitchFamily="34" charset="0"/>
              </a:rPr>
              <a:t>Faculty of Economics, Commerce and Management Sciences</a:t>
            </a:r>
            <a:endParaRPr kumimoji="0" lang="fr-FR" sz="16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Arial" pitchFamily="34" charset="0"/>
              </a:rPr>
              <a:t>Department of Commercial Sciences</a:t>
            </a:r>
            <a:endParaRPr kumimoji="0" lang="fr-FR" sz="16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SimSun" pitchFamily="2" charset="-122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Arial" pitchFamily="34" charset="0"/>
              </a:rPr>
              <a:t>M1 Finance and International Commerce 2021/2022</a:t>
            </a:r>
            <a:endParaRPr kumimoji="0" lang="fr-FR" sz="16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SimSun" pitchFamily="2" charset="-122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Arial" pitchFamily="34" charset="0"/>
              </a:rPr>
              <a:t>Course  of  English Language</a:t>
            </a:r>
            <a:endParaRPr kumimoji="0" lang="fr-FR" sz="16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SimSun" pitchFamily="2" charset="-122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072198" y="5929331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/>
              <a:t>Teacher</a:t>
            </a:r>
            <a:r>
              <a:rPr lang="fr-FR" b="1" dirty="0" smtClean="0"/>
              <a:t>: </a:t>
            </a:r>
            <a:r>
              <a:rPr lang="fr-FR" b="1" dirty="0" err="1" smtClean="0"/>
              <a:t>Mekhloufi</a:t>
            </a:r>
            <a:r>
              <a:rPr lang="fr-FR" b="1" dirty="0" smtClean="0"/>
              <a:t> </a:t>
            </a:r>
            <a:r>
              <a:rPr lang="fr-FR" b="1" dirty="0" err="1" smtClean="0"/>
              <a:t>Rania</a:t>
            </a:r>
            <a:endParaRPr lang="fr-FR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71472" y="1643050"/>
            <a:ext cx="807249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fr-FR" sz="4400" b="1" dirty="0" err="1" smtClean="0"/>
              <a:t>Thank</a:t>
            </a:r>
            <a:r>
              <a:rPr lang="fr-FR" sz="4400" b="1" dirty="0" smtClean="0"/>
              <a:t> You For </a:t>
            </a:r>
            <a:r>
              <a:rPr lang="fr-FR" sz="4400" b="1" dirty="0" err="1" smtClean="0"/>
              <a:t>Your</a:t>
            </a:r>
            <a:r>
              <a:rPr lang="fr-FR" sz="4400" b="1" dirty="0" smtClean="0"/>
              <a:t> ATTENTION</a:t>
            </a:r>
          </a:p>
          <a:p>
            <a:pPr algn="ctr">
              <a:lnSpc>
                <a:spcPct val="200000"/>
              </a:lnSpc>
            </a:pPr>
            <a:r>
              <a:rPr lang="fr-FR" sz="4400" b="1" dirty="0" smtClean="0"/>
              <a:t>                Have A NICE DAY </a:t>
            </a:r>
            <a:endParaRPr lang="fr-FR" sz="44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ndir un rectangle avec un coin diagonal 3"/>
          <p:cNvSpPr/>
          <p:nvPr/>
        </p:nvSpPr>
        <p:spPr>
          <a:xfrm>
            <a:off x="2714612" y="1785927"/>
            <a:ext cx="3500462" cy="642941"/>
          </a:xfrm>
          <a:prstGeom prst="round2DiagRect">
            <a:avLst/>
          </a:prstGeom>
          <a:noFill/>
          <a:ln>
            <a:solidFill>
              <a:schemeClr val="tx1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 03</a:t>
            </a:r>
            <a:endParaRPr lang="fr-FR" sz="4800" b="1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Arrondir un rectangle avec un coin diagonal 5"/>
          <p:cNvSpPr/>
          <p:nvPr/>
        </p:nvSpPr>
        <p:spPr>
          <a:xfrm>
            <a:off x="642910" y="3643314"/>
            <a:ext cx="8072462" cy="1000132"/>
          </a:xfrm>
          <a:prstGeom prst="round2DiagRect">
            <a:avLst/>
          </a:prstGeom>
          <a:noFill/>
          <a:ln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54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Writing a Job Application</a:t>
            </a:r>
            <a:endParaRPr lang="fr-FR" sz="5400" b="1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85720" y="1214422"/>
            <a:ext cx="842968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r-FR" sz="2800" b="1" dirty="0" smtClean="0"/>
              <a:t> Before </a:t>
            </a:r>
            <a:r>
              <a:rPr lang="fr-FR" sz="2800" b="1" dirty="0" err="1" smtClean="0"/>
              <a:t>you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start</a:t>
            </a:r>
            <a:endParaRPr lang="fr-FR" sz="2800" b="1" dirty="0" smtClean="0"/>
          </a:p>
          <a:p>
            <a:pPr>
              <a:buFont typeface="Wingdings" pitchFamily="2" charset="2"/>
              <a:buChar char="v"/>
            </a:pPr>
            <a:endParaRPr lang="fr-FR" sz="2800" b="1" dirty="0" smtClean="0"/>
          </a:p>
          <a:p>
            <a:endParaRPr lang="fr-FR" sz="2800" b="1" dirty="0" smtClean="0"/>
          </a:p>
          <a:p>
            <a:pPr>
              <a:buFont typeface="Arial" pitchFamily="34" charset="0"/>
              <a:buChar char="•"/>
            </a:pPr>
            <a:endParaRPr lang="fr-FR" dirty="0" smtClean="0"/>
          </a:p>
          <a:p>
            <a:r>
              <a:rPr lang="fr-FR" sz="2400" dirty="0" smtClean="0"/>
              <a:t>1   When you apply for a job, you write a letter of application. What information should you put into your letter? Make a list</a:t>
            </a:r>
            <a:endParaRPr lang="fr-FR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914400" y="714356"/>
            <a:ext cx="8229600" cy="1000133"/>
          </a:xfrm>
        </p:spPr>
        <p:txBody>
          <a:bodyPr>
            <a:noAutofit/>
          </a:bodyPr>
          <a:lstStyle/>
          <a:p>
            <a:pPr algn="l">
              <a:buFont typeface="Wingdings" pitchFamily="2" charset="2"/>
              <a:buChar char="v"/>
            </a:pPr>
            <a:r>
              <a:rPr lang="fr-FR" sz="2800" b="1" dirty="0" smtClean="0"/>
              <a:t> Reading</a:t>
            </a:r>
            <a:br>
              <a:rPr lang="fr-FR" sz="2800" b="1" dirty="0" smtClean="0"/>
            </a:br>
            <a:r>
              <a:rPr lang="fr-FR" sz="2400" dirty="0" smtClean="0"/>
              <a:t>2   Look </a:t>
            </a:r>
            <a:r>
              <a:rPr lang="fr-FR" sz="2400" dirty="0" err="1" smtClean="0"/>
              <a:t>at</a:t>
            </a:r>
            <a:r>
              <a:rPr lang="fr-FR" sz="2400" dirty="0" smtClean="0"/>
              <a:t> this </a:t>
            </a:r>
            <a:r>
              <a:rPr lang="fr-FR" sz="2400" dirty="0" err="1" smtClean="0"/>
              <a:t>advert</a:t>
            </a:r>
            <a:r>
              <a:rPr lang="fr-FR" sz="2400" dirty="0" smtClean="0"/>
              <a:t>. </a:t>
            </a:r>
            <a:r>
              <a:rPr lang="fr-FR" sz="2400" dirty="0" err="1" smtClean="0"/>
              <a:t>Would</a:t>
            </a:r>
            <a:r>
              <a:rPr lang="fr-FR" sz="2400" dirty="0" smtClean="0"/>
              <a:t> </a:t>
            </a:r>
            <a:r>
              <a:rPr lang="fr-FR" sz="2400" dirty="0" err="1" smtClean="0"/>
              <a:t>you</a:t>
            </a:r>
            <a:r>
              <a:rPr lang="fr-FR" sz="2400" dirty="0" smtClean="0"/>
              <a:t> </a:t>
            </a:r>
            <a:r>
              <a:rPr lang="fr-FR" sz="2400" dirty="0" err="1" smtClean="0"/>
              <a:t>like</a:t>
            </a:r>
            <a:r>
              <a:rPr lang="fr-FR" sz="2400" dirty="0" smtClean="0"/>
              <a:t> this job?</a:t>
            </a:r>
            <a:endParaRPr lang="fr-FR" sz="2800" dirty="0"/>
          </a:p>
        </p:txBody>
      </p:sp>
      <p:sp>
        <p:nvSpPr>
          <p:cNvPr id="4" name="ZoneTexte 3"/>
          <p:cNvSpPr txBox="1"/>
          <p:nvPr/>
        </p:nvSpPr>
        <p:spPr>
          <a:xfrm>
            <a:off x="3000364" y="2214554"/>
            <a:ext cx="3286148" cy="461665"/>
          </a:xfrm>
          <a:prstGeom prst="rect">
            <a:avLst/>
          </a:prstGeom>
          <a:noFill/>
          <a:ln w="57150">
            <a:solidFill>
              <a:srgbClr val="92D05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Crew Members Wanted</a:t>
            </a:r>
            <a:endParaRPr lang="fr-FR" sz="2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000100" y="2786058"/>
            <a:ext cx="7429552" cy="3831818"/>
          </a:xfrm>
          <a:prstGeom prst="rect">
            <a:avLst/>
          </a:prstGeom>
          <a:noFill/>
          <a:ln w="57150">
            <a:solidFill>
              <a:srgbClr val="FFFF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fr-FR" b="1" dirty="0" smtClean="0"/>
          </a:p>
          <a:p>
            <a:pPr>
              <a:lnSpc>
                <a:spcPct val="150000"/>
              </a:lnSpc>
            </a:pPr>
            <a:r>
              <a:rPr lang="fr-FR" b="1" dirty="0" err="1" smtClean="0"/>
              <a:t>We</a:t>
            </a:r>
            <a:r>
              <a:rPr lang="fr-FR" b="1" dirty="0" smtClean="0"/>
              <a:t> are planning an </a:t>
            </a:r>
            <a:r>
              <a:rPr lang="fr-FR" b="1" dirty="0" err="1" smtClean="0"/>
              <a:t>expedition</a:t>
            </a:r>
            <a:r>
              <a:rPr lang="fr-FR" b="1" dirty="0" smtClean="0"/>
              <a:t> to </a:t>
            </a:r>
            <a:r>
              <a:rPr lang="fr-FR" b="1" dirty="0" err="1" smtClean="0"/>
              <a:t>sail</a:t>
            </a:r>
            <a:r>
              <a:rPr lang="fr-FR" b="1" dirty="0" smtClean="0"/>
              <a:t> the Atlantic Ocean in a </a:t>
            </a:r>
            <a:r>
              <a:rPr lang="fr-FR" b="1" dirty="0" err="1" smtClean="0"/>
              <a:t>replica</a:t>
            </a:r>
            <a:r>
              <a:rPr lang="fr-FR" b="1" dirty="0" smtClean="0"/>
              <a:t> of the </a:t>
            </a:r>
            <a:r>
              <a:rPr lang="fr-FR" b="1" dirty="0" err="1" smtClean="0"/>
              <a:t>ship</a:t>
            </a:r>
            <a:r>
              <a:rPr lang="fr-FR" b="1" dirty="0" smtClean="0"/>
              <a:t> </a:t>
            </a:r>
            <a:r>
              <a:rPr lang="fr-FR" b="1" dirty="0" err="1" smtClean="0"/>
              <a:t>used</a:t>
            </a:r>
            <a:r>
              <a:rPr lang="fr-FR" b="1" dirty="0" smtClean="0"/>
              <a:t> by Christopher Columbus in 1492. </a:t>
            </a:r>
            <a:r>
              <a:rPr lang="fr-FR" b="1" dirty="0" err="1" smtClean="0"/>
              <a:t>We</a:t>
            </a:r>
            <a:r>
              <a:rPr lang="fr-FR" b="1" dirty="0" smtClean="0"/>
              <a:t> are </a:t>
            </a:r>
            <a:r>
              <a:rPr lang="fr-FR" b="1" dirty="0" err="1" smtClean="0"/>
              <a:t>looking</a:t>
            </a:r>
            <a:r>
              <a:rPr lang="fr-FR" b="1" dirty="0" smtClean="0"/>
              <a:t> for </a:t>
            </a:r>
            <a:r>
              <a:rPr lang="fr-FR" b="1" dirty="0" err="1" smtClean="0"/>
              <a:t>two</a:t>
            </a:r>
            <a:r>
              <a:rPr lang="fr-FR" b="1" dirty="0" smtClean="0"/>
              <a:t> </a:t>
            </a:r>
            <a:r>
              <a:rPr lang="fr-FR" b="1" dirty="0" err="1" smtClean="0"/>
              <a:t>young</a:t>
            </a:r>
            <a:r>
              <a:rPr lang="fr-FR" b="1" dirty="0" smtClean="0"/>
              <a:t>, fit and enthusiastic people to </a:t>
            </a:r>
            <a:r>
              <a:rPr lang="fr-FR" b="1" dirty="0" err="1" smtClean="0"/>
              <a:t>join</a:t>
            </a:r>
            <a:r>
              <a:rPr lang="fr-FR" b="1" dirty="0" smtClean="0"/>
              <a:t> </a:t>
            </a:r>
            <a:r>
              <a:rPr lang="fr-FR" b="1" dirty="0" err="1" smtClean="0"/>
              <a:t>our</a:t>
            </a:r>
            <a:r>
              <a:rPr lang="fr-FR" b="1" dirty="0" smtClean="0"/>
              <a:t> </a:t>
            </a:r>
            <a:r>
              <a:rPr lang="fr-FR" b="1" dirty="0" err="1" smtClean="0"/>
              <a:t>crew</a:t>
            </a:r>
            <a:r>
              <a:rPr lang="fr-FR" b="1" dirty="0" smtClean="0"/>
              <a:t>. You </a:t>
            </a:r>
            <a:r>
              <a:rPr lang="fr-FR" b="1" dirty="0" err="1" smtClean="0"/>
              <a:t>need</a:t>
            </a:r>
            <a:r>
              <a:rPr lang="fr-FR" b="1" dirty="0" smtClean="0"/>
              <a:t> to </a:t>
            </a:r>
            <a:r>
              <a:rPr lang="fr-FR" b="1" dirty="0" err="1" smtClean="0"/>
              <a:t>be</a:t>
            </a:r>
            <a:r>
              <a:rPr lang="fr-FR" b="1" dirty="0" smtClean="0"/>
              <a:t> hard-</a:t>
            </a:r>
            <a:r>
              <a:rPr lang="fr-FR" b="1" dirty="0" err="1" smtClean="0"/>
              <a:t>working</a:t>
            </a:r>
            <a:r>
              <a:rPr lang="fr-FR" b="1" dirty="0" smtClean="0"/>
              <a:t>, flexible and good </a:t>
            </a:r>
            <a:r>
              <a:rPr lang="fr-FR" b="1" dirty="0" err="1" smtClean="0"/>
              <a:t>at</a:t>
            </a:r>
            <a:r>
              <a:rPr lang="fr-FR" b="1" dirty="0" smtClean="0"/>
              <a:t> </a:t>
            </a:r>
            <a:r>
              <a:rPr lang="fr-FR" b="1" dirty="0" err="1" smtClean="0"/>
              <a:t>working</a:t>
            </a:r>
            <a:r>
              <a:rPr lang="fr-FR" b="1" dirty="0" smtClean="0"/>
              <a:t> in a team. </a:t>
            </a:r>
            <a:r>
              <a:rPr lang="fr-FR" b="1" dirty="0" err="1" smtClean="0"/>
              <a:t>Travel</a:t>
            </a:r>
            <a:r>
              <a:rPr lang="fr-FR" b="1" dirty="0" smtClean="0"/>
              <a:t> </a:t>
            </a:r>
            <a:r>
              <a:rPr lang="fr-FR" b="1" dirty="0" err="1" smtClean="0"/>
              <a:t>experience</a:t>
            </a:r>
            <a:r>
              <a:rPr lang="fr-FR" b="1" dirty="0" smtClean="0"/>
              <a:t> </a:t>
            </a:r>
            <a:r>
              <a:rPr lang="fr-FR" b="1" dirty="0" err="1" smtClean="0"/>
              <a:t>is</a:t>
            </a:r>
            <a:r>
              <a:rPr lang="fr-FR" b="1" dirty="0" smtClean="0"/>
              <a:t> </a:t>
            </a:r>
            <a:r>
              <a:rPr lang="fr-FR" b="1" dirty="0" smtClean="0">
                <a:solidFill>
                  <a:srgbClr val="FFFF00"/>
                </a:solidFill>
              </a:rPr>
              <a:t>essential</a:t>
            </a:r>
            <a:r>
              <a:rPr lang="fr-FR" b="1" dirty="0" smtClean="0"/>
              <a:t>. </a:t>
            </a:r>
            <a:r>
              <a:rPr lang="fr-FR" b="1" dirty="0" err="1" smtClean="0"/>
              <a:t>Experience</a:t>
            </a:r>
            <a:r>
              <a:rPr lang="fr-FR" b="1" dirty="0" smtClean="0"/>
              <a:t> of </a:t>
            </a:r>
            <a:r>
              <a:rPr lang="fr-FR" b="1" dirty="0" err="1" smtClean="0"/>
              <a:t>sailing</a:t>
            </a:r>
            <a:r>
              <a:rPr lang="fr-FR" b="1" dirty="0" smtClean="0"/>
              <a:t> </a:t>
            </a:r>
            <a:r>
              <a:rPr lang="fr-FR" b="1" dirty="0" err="1" smtClean="0"/>
              <a:t>would</a:t>
            </a:r>
            <a:r>
              <a:rPr lang="fr-FR" b="1" dirty="0" smtClean="0"/>
              <a:t> </a:t>
            </a:r>
            <a:r>
              <a:rPr lang="fr-FR" b="1" dirty="0" err="1" smtClean="0"/>
              <a:t>be</a:t>
            </a:r>
            <a:r>
              <a:rPr lang="fr-FR" b="1" dirty="0" smtClean="0"/>
              <a:t> an </a:t>
            </a:r>
            <a:r>
              <a:rPr lang="fr-FR" b="1" dirty="0" err="1" smtClean="0">
                <a:solidFill>
                  <a:srgbClr val="FFFF00"/>
                </a:solidFill>
              </a:rPr>
              <a:t>advantage</a:t>
            </a:r>
            <a:r>
              <a:rPr lang="fr-FR" b="1" dirty="0" smtClean="0"/>
              <a:t>. </a:t>
            </a:r>
            <a:r>
              <a:rPr lang="fr-FR" b="1" dirty="0" err="1" smtClean="0"/>
              <a:t>We</a:t>
            </a:r>
            <a:r>
              <a:rPr lang="fr-FR" b="1" dirty="0" smtClean="0"/>
              <a:t> </a:t>
            </a:r>
            <a:r>
              <a:rPr lang="fr-FR" b="1" dirty="0" err="1" smtClean="0"/>
              <a:t>offer</a:t>
            </a:r>
            <a:r>
              <a:rPr lang="fr-FR" b="1" dirty="0" smtClean="0"/>
              <a:t> a </a:t>
            </a:r>
            <a:r>
              <a:rPr lang="fr-FR" b="1" dirty="0" smtClean="0">
                <a:solidFill>
                  <a:srgbClr val="FFFF00"/>
                </a:solidFill>
              </a:rPr>
              <a:t>unique</a:t>
            </a:r>
            <a:r>
              <a:rPr lang="fr-FR" b="1" dirty="0" smtClean="0"/>
              <a:t> oppertunity for the right people. </a:t>
            </a:r>
            <a:r>
              <a:rPr lang="fr-FR" b="1" dirty="0" err="1" smtClean="0"/>
              <a:t>Apply</a:t>
            </a:r>
            <a:r>
              <a:rPr lang="fr-FR" b="1" dirty="0" smtClean="0"/>
              <a:t> in writing, </a:t>
            </a:r>
            <a:r>
              <a:rPr lang="fr-FR" b="1" dirty="0" err="1" smtClean="0"/>
              <a:t>with</a:t>
            </a:r>
            <a:r>
              <a:rPr lang="fr-FR" b="1" dirty="0" smtClean="0"/>
              <a:t> </a:t>
            </a:r>
            <a:r>
              <a:rPr lang="fr-FR" b="1" dirty="0" err="1" smtClean="0"/>
              <a:t>your</a:t>
            </a:r>
            <a:r>
              <a:rPr lang="fr-FR" b="1" dirty="0" smtClean="0"/>
              <a:t> CV, to:  </a:t>
            </a:r>
            <a:r>
              <a:rPr lang="fr-FR" b="1" dirty="0" smtClean="0">
                <a:hlinkClick r:id="rId2"/>
              </a:rPr>
              <a:t>jim.smith@realitytv.co.uk</a:t>
            </a:r>
            <a:endParaRPr lang="fr-FR" b="1" dirty="0" smtClean="0"/>
          </a:p>
          <a:p>
            <a:pPr>
              <a:lnSpc>
                <a:spcPct val="150000"/>
              </a:lnSpc>
            </a:pPr>
            <a:endParaRPr lang="fr-FR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14282" y="785794"/>
            <a:ext cx="8572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3  Read this advice for writing a letter of application, then read the letter from helen king. Is Helen right  for the ‘job’ . Does she follow the advice.   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785786" y="2214554"/>
            <a:ext cx="7643866" cy="4154984"/>
          </a:xfrm>
          <a:prstGeom prst="rect">
            <a:avLst/>
          </a:prstGeom>
          <a:noFill/>
          <a:ln w="38100">
            <a:solidFill>
              <a:srgbClr val="FFFF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400" dirty="0" smtClean="0"/>
              <a:t>Read the </a:t>
            </a:r>
            <a:r>
              <a:rPr lang="fr-FR" sz="2400" dirty="0" err="1" smtClean="0"/>
              <a:t>advertisement</a:t>
            </a:r>
            <a:r>
              <a:rPr lang="fr-FR" sz="2400" dirty="0" smtClean="0"/>
              <a:t>. </a:t>
            </a:r>
            <a:r>
              <a:rPr lang="fr-FR" sz="2400" dirty="0" err="1" smtClean="0"/>
              <a:t>Think</a:t>
            </a:r>
            <a:r>
              <a:rPr lang="fr-FR" sz="2400" dirty="0" smtClean="0"/>
              <a:t> about </a:t>
            </a:r>
            <a:r>
              <a:rPr lang="fr-FR" sz="2400" dirty="0" err="1" smtClean="0"/>
              <a:t>exactly</a:t>
            </a:r>
            <a:r>
              <a:rPr lang="fr-FR" sz="2400" dirty="0" smtClean="0"/>
              <a:t> </a:t>
            </a:r>
            <a:r>
              <a:rPr lang="fr-FR" sz="2400" dirty="0" err="1" smtClean="0"/>
              <a:t>what</a:t>
            </a:r>
            <a:r>
              <a:rPr lang="fr-FR" sz="2400" dirty="0" smtClean="0"/>
              <a:t> </a:t>
            </a:r>
            <a:r>
              <a:rPr lang="fr-FR" sz="2400" dirty="0" err="1" smtClean="0"/>
              <a:t>kind</a:t>
            </a:r>
            <a:r>
              <a:rPr lang="fr-FR" sz="2400" dirty="0" smtClean="0"/>
              <a:t> of </a:t>
            </a:r>
            <a:r>
              <a:rPr lang="fr-FR" sz="2400" dirty="0" err="1" smtClean="0"/>
              <a:t>person</a:t>
            </a:r>
            <a:r>
              <a:rPr lang="fr-FR" sz="2400" dirty="0" smtClean="0"/>
              <a:t> the organisation </a:t>
            </a:r>
            <a:r>
              <a:rPr lang="fr-FR" sz="2400" dirty="0" err="1" smtClean="0"/>
              <a:t>wants</a:t>
            </a:r>
            <a:r>
              <a:rPr lang="fr-FR" sz="2400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fr-FR" sz="2400" dirty="0" smtClean="0"/>
              <a:t>Look </a:t>
            </a:r>
            <a:r>
              <a:rPr lang="fr-FR" sz="2400" dirty="0" err="1" smtClean="0"/>
              <a:t>at</a:t>
            </a:r>
            <a:r>
              <a:rPr lang="fr-FR" sz="2400" dirty="0" smtClean="0"/>
              <a:t> the </a:t>
            </a:r>
            <a:r>
              <a:rPr lang="fr-FR" sz="2400" dirty="0" err="1" smtClean="0"/>
              <a:t>personal</a:t>
            </a:r>
            <a:r>
              <a:rPr lang="fr-FR" sz="2400" dirty="0" smtClean="0"/>
              <a:t> </a:t>
            </a:r>
            <a:r>
              <a:rPr lang="fr-FR" sz="2400" dirty="0" err="1" smtClean="0"/>
              <a:t>qualities</a:t>
            </a:r>
            <a:r>
              <a:rPr lang="fr-FR" sz="2400" dirty="0" smtClean="0"/>
              <a:t> (hard-</a:t>
            </a:r>
            <a:r>
              <a:rPr lang="fr-FR" sz="2400" dirty="0" err="1" smtClean="0"/>
              <a:t>working</a:t>
            </a:r>
            <a:r>
              <a:rPr lang="fr-FR" sz="2400" dirty="0" smtClean="0"/>
              <a:t>, enthusiastic) and the </a:t>
            </a:r>
            <a:r>
              <a:rPr lang="fr-FR" sz="2400" dirty="0" err="1" smtClean="0"/>
              <a:t>experience</a:t>
            </a:r>
            <a:r>
              <a:rPr lang="fr-FR" sz="2400" dirty="0" smtClean="0"/>
              <a:t> </a:t>
            </a:r>
            <a:r>
              <a:rPr lang="fr-FR" sz="2400" dirty="0" err="1" smtClean="0"/>
              <a:t>they</a:t>
            </a:r>
            <a:r>
              <a:rPr lang="fr-FR" sz="2400" dirty="0" smtClean="0"/>
              <a:t> </a:t>
            </a:r>
            <a:r>
              <a:rPr lang="fr-FR" sz="2400" dirty="0" err="1" smtClean="0"/>
              <a:t>ask</a:t>
            </a:r>
            <a:r>
              <a:rPr lang="fr-FR" sz="2400" dirty="0" smtClean="0"/>
              <a:t> for. Talk about </a:t>
            </a:r>
            <a:r>
              <a:rPr lang="fr-FR" sz="2400" dirty="0" err="1" smtClean="0"/>
              <a:t>them</a:t>
            </a:r>
            <a:r>
              <a:rPr lang="fr-FR" sz="2400" dirty="0" smtClean="0"/>
              <a:t> in </a:t>
            </a:r>
            <a:r>
              <a:rPr lang="fr-FR" sz="2400" dirty="0" err="1" smtClean="0"/>
              <a:t>your</a:t>
            </a:r>
            <a:r>
              <a:rPr lang="fr-FR" sz="2400" dirty="0" smtClean="0"/>
              <a:t> </a:t>
            </a:r>
            <a:r>
              <a:rPr lang="fr-FR" sz="2400" dirty="0" err="1" smtClean="0"/>
              <a:t>letter</a:t>
            </a:r>
            <a:r>
              <a:rPr lang="fr-FR" sz="2400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fr-FR" sz="2400" dirty="0" err="1" smtClean="0"/>
              <a:t>Your</a:t>
            </a:r>
            <a:r>
              <a:rPr lang="fr-FR" sz="2400" dirty="0" smtClean="0"/>
              <a:t> </a:t>
            </a:r>
            <a:r>
              <a:rPr lang="fr-FR" sz="2400" dirty="0" err="1" smtClean="0"/>
              <a:t>letter</a:t>
            </a:r>
            <a:r>
              <a:rPr lang="fr-FR" sz="2400" dirty="0" smtClean="0"/>
              <a:t> </a:t>
            </a:r>
            <a:r>
              <a:rPr lang="fr-FR" sz="2400" dirty="0" err="1" smtClean="0"/>
              <a:t>should</a:t>
            </a:r>
            <a:r>
              <a:rPr lang="fr-FR" sz="2400" dirty="0" smtClean="0"/>
              <a:t> </a:t>
            </a:r>
            <a:r>
              <a:rPr lang="fr-FR" sz="2400" dirty="0" err="1" smtClean="0"/>
              <a:t>be</a:t>
            </a:r>
            <a:r>
              <a:rPr lang="fr-FR" sz="2400" dirty="0" smtClean="0"/>
              <a:t> </a:t>
            </a:r>
            <a:r>
              <a:rPr lang="fr-FR" sz="2400" dirty="0" err="1" smtClean="0"/>
              <a:t>polite</a:t>
            </a:r>
            <a:r>
              <a:rPr lang="fr-FR" sz="2400" dirty="0" smtClean="0"/>
              <a:t> and </a:t>
            </a:r>
            <a:r>
              <a:rPr lang="fr-FR" sz="2400" dirty="0" err="1" smtClean="0">
                <a:solidFill>
                  <a:srgbClr val="FFFF00"/>
                </a:solidFill>
              </a:rPr>
              <a:t>formal</a:t>
            </a:r>
            <a:r>
              <a:rPr lang="fr-FR" sz="2400" dirty="0" smtClean="0"/>
              <a:t>:</a:t>
            </a:r>
          </a:p>
          <a:p>
            <a:pPr marL="627063">
              <a:buFont typeface="Arial" pitchFamily="34" charset="0"/>
              <a:buChar char="•"/>
            </a:pPr>
            <a:r>
              <a:rPr lang="fr-FR" sz="2400" dirty="0" smtClean="0"/>
              <a:t>Say </a:t>
            </a:r>
            <a:r>
              <a:rPr lang="fr-FR" sz="2400" dirty="0" err="1" smtClean="0"/>
              <a:t>where</a:t>
            </a:r>
            <a:r>
              <a:rPr lang="fr-FR" sz="2400" dirty="0" smtClean="0"/>
              <a:t> </a:t>
            </a:r>
            <a:r>
              <a:rPr lang="fr-FR" sz="2400" dirty="0" err="1" smtClean="0"/>
              <a:t>you</a:t>
            </a:r>
            <a:r>
              <a:rPr lang="fr-FR" sz="2400" dirty="0" smtClean="0"/>
              <a:t> </a:t>
            </a:r>
            <a:r>
              <a:rPr lang="fr-FR" sz="2400" dirty="0" err="1" smtClean="0"/>
              <a:t>saw</a:t>
            </a:r>
            <a:r>
              <a:rPr lang="fr-FR" sz="2400" dirty="0" smtClean="0"/>
              <a:t> the </a:t>
            </a:r>
            <a:r>
              <a:rPr lang="fr-FR" sz="2400" dirty="0" err="1" smtClean="0"/>
              <a:t>advertisement</a:t>
            </a:r>
            <a:r>
              <a:rPr lang="fr-FR" sz="2400" dirty="0" smtClean="0"/>
              <a:t>.</a:t>
            </a:r>
          </a:p>
          <a:p>
            <a:pPr marL="627063">
              <a:buFont typeface="Arial" pitchFamily="34" charset="0"/>
              <a:buChar char="•"/>
            </a:pPr>
            <a:r>
              <a:rPr lang="fr-FR" sz="2400" dirty="0" smtClean="0"/>
              <a:t>Say </a:t>
            </a:r>
            <a:r>
              <a:rPr lang="fr-FR" sz="2400" dirty="0" err="1" smtClean="0"/>
              <a:t>why</a:t>
            </a:r>
            <a:r>
              <a:rPr lang="fr-FR" sz="2400" dirty="0" smtClean="0"/>
              <a:t> </a:t>
            </a:r>
            <a:r>
              <a:rPr lang="fr-FR" sz="2400" dirty="0" err="1" smtClean="0"/>
              <a:t>you</a:t>
            </a:r>
            <a:r>
              <a:rPr lang="fr-FR" sz="2400" dirty="0" smtClean="0"/>
              <a:t> are </a:t>
            </a:r>
            <a:r>
              <a:rPr lang="fr-FR" sz="2400" dirty="0" err="1" smtClean="0"/>
              <a:t>applying</a:t>
            </a:r>
            <a:r>
              <a:rPr lang="fr-FR" sz="2400" dirty="0" smtClean="0"/>
              <a:t>.</a:t>
            </a:r>
          </a:p>
          <a:p>
            <a:pPr marL="627063">
              <a:buFont typeface="Arial" pitchFamily="34" charset="0"/>
              <a:buChar char="•"/>
            </a:pPr>
            <a:r>
              <a:rPr lang="fr-FR" sz="2400" dirty="0" err="1" smtClean="0"/>
              <a:t>Give</a:t>
            </a:r>
            <a:r>
              <a:rPr lang="fr-FR" sz="2400" dirty="0" smtClean="0"/>
              <a:t> a short </a:t>
            </a:r>
            <a:r>
              <a:rPr lang="fr-FR" sz="2400" dirty="0" err="1" smtClean="0">
                <a:solidFill>
                  <a:srgbClr val="FFFF00"/>
                </a:solidFill>
              </a:rPr>
              <a:t>summary</a:t>
            </a:r>
            <a:r>
              <a:rPr lang="fr-FR" sz="2400" dirty="0" smtClean="0"/>
              <a:t> of </a:t>
            </a:r>
            <a:r>
              <a:rPr lang="fr-FR" sz="2400" dirty="0" err="1" smtClean="0"/>
              <a:t>your</a:t>
            </a:r>
            <a:r>
              <a:rPr lang="fr-FR" sz="2400" dirty="0" smtClean="0"/>
              <a:t> </a:t>
            </a:r>
            <a:r>
              <a:rPr lang="fr-FR" sz="2400" dirty="0" err="1" smtClean="0"/>
              <a:t>experience</a:t>
            </a:r>
            <a:r>
              <a:rPr lang="fr-FR" sz="2400" dirty="0" smtClean="0"/>
              <a:t>.</a:t>
            </a:r>
          </a:p>
          <a:p>
            <a:pPr marL="627063">
              <a:buFont typeface="Arial" pitchFamily="34" charset="0"/>
              <a:buChar char="•"/>
            </a:pPr>
            <a:r>
              <a:rPr lang="fr-FR" sz="2400" dirty="0" smtClean="0"/>
              <a:t>Talk about </a:t>
            </a:r>
            <a:r>
              <a:rPr lang="fr-FR" sz="2400" dirty="0" err="1" smtClean="0"/>
              <a:t>personal</a:t>
            </a:r>
            <a:r>
              <a:rPr lang="fr-FR" sz="2400" dirty="0" smtClean="0"/>
              <a:t> </a:t>
            </a:r>
            <a:r>
              <a:rPr lang="fr-FR" sz="2400" dirty="0" err="1" smtClean="0"/>
              <a:t>qualities</a:t>
            </a:r>
            <a:r>
              <a:rPr lang="fr-FR" sz="2400" dirty="0" smtClean="0"/>
              <a:t>.</a:t>
            </a:r>
          </a:p>
          <a:p>
            <a:pPr marL="627063">
              <a:buFont typeface="Arial" pitchFamily="34" charset="0"/>
              <a:buChar char="•"/>
            </a:pPr>
            <a:r>
              <a:rPr lang="fr-FR" sz="2400" dirty="0" err="1" smtClean="0"/>
              <a:t>Include</a:t>
            </a:r>
            <a:r>
              <a:rPr lang="fr-FR" sz="2400" dirty="0" smtClean="0"/>
              <a:t> a </a:t>
            </a:r>
            <a:r>
              <a:rPr lang="fr-FR" sz="2400" dirty="0" err="1" smtClean="0"/>
              <a:t>closing</a:t>
            </a:r>
            <a:r>
              <a:rPr lang="fr-FR" sz="2400" dirty="0" smtClean="0"/>
              <a:t> </a:t>
            </a:r>
            <a:r>
              <a:rPr lang="fr-FR" sz="2400" dirty="0" err="1" smtClean="0"/>
              <a:t>statment</a:t>
            </a:r>
            <a:endParaRPr lang="fr-FR" sz="24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lum bright="-40000" contrast="40000"/>
          </a:blip>
          <a:srcRect/>
          <a:stretch>
            <a:fillRect/>
          </a:stretch>
        </p:blipFill>
        <p:spPr bwMode="auto">
          <a:xfrm>
            <a:off x="642910" y="857233"/>
            <a:ext cx="7143800" cy="54292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2500298" y="1071547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Lesson 03: 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000232" y="2714620"/>
            <a:ext cx="4786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start</a:t>
            </a:r>
            <a:endParaRPr lang="fr-F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85720" y="1071546"/>
            <a:ext cx="80724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4  Match  the gaps(1 – 7) in the </a:t>
            </a:r>
            <a:r>
              <a:rPr lang="fr-FR" sz="2400" dirty="0" err="1" smtClean="0"/>
              <a:t>letter</a:t>
            </a:r>
            <a:r>
              <a:rPr lang="fr-FR" sz="2400" dirty="0" smtClean="0"/>
              <a:t> </a:t>
            </a:r>
            <a:r>
              <a:rPr lang="fr-FR" sz="2400" dirty="0" err="1" smtClean="0"/>
              <a:t>with</a:t>
            </a:r>
            <a:r>
              <a:rPr lang="fr-FR" sz="2400" dirty="0" smtClean="0"/>
              <a:t> the phrases (a – g)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1714480" y="1928802"/>
            <a:ext cx="5214974" cy="4154984"/>
          </a:xfrm>
          <a:prstGeom prst="rect">
            <a:avLst/>
          </a:prstGeom>
          <a:noFill/>
          <a:ln w="38100">
            <a:solidFill>
              <a:srgbClr val="92D05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endParaRPr lang="fr-FR" sz="2400" dirty="0" smtClean="0"/>
          </a:p>
          <a:p>
            <a:pPr marL="342900" indent="-342900">
              <a:buAutoNum type="alphaLcParenR"/>
            </a:pPr>
            <a:endParaRPr lang="fr-FR" sz="2400" dirty="0" smtClean="0"/>
          </a:p>
          <a:p>
            <a:pPr marL="342900" indent="-342900">
              <a:buAutoNum type="alphaLcParenR"/>
            </a:pPr>
            <a:r>
              <a:rPr lang="fr-FR" sz="2400" dirty="0" smtClean="0"/>
              <a:t>As </a:t>
            </a:r>
            <a:r>
              <a:rPr lang="fr-FR" sz="2400" dirty="0" err="1" smtClean="0"/>
              <a:t>you</a:t>
            </a:r>
            <a:r>
              <a:rPr lang="fr-FR" sz="2400" dirty="0" smtClean="0"/>
              <a:t> </a:t>
            </a:r>
            <a:r>
              <a:rPr lang="fr-FR" sz="2400" dirty="0" err="1" smtClean="0"/>
              <a:t>can</a:t>
            </a:r>
            <a:r>
              <a:rPr lang="fr-FR" sz="2400" dirty="0" smtClean="0"/>
              <a:t> </a:t>
            </a:r>
            <a:r>
              <a:rPr lang="fr-FR" sz="2400" dirty="0" err="1" smtClean="0"/>
              <a:t>see</a:t>
            </a:r>
            <a:r>
              <a:rPr lang="fr-FR" sz="2400" dirty="0" smtClean="0"/>
              <a:t> from </a:t>
            </a:r>
            <a:r>
              <a:rPr lang="fr-FR" sz="2400" dirty="0" err="1" smtClean="0"/>
              <a:t>my</a:t>
            </a:r>
            <a:r>
              <a:rPr lang="fr-FR" sz="2400" dirty="0" smtClean="0"/>
              <a:t> CV...... </a:t>
            </a:r>
            <a:r>
              <a:rPr lang="fr-FR" sz="2400" b="1" dirty="0" smtClean="0">
                <a:solidFill>
                  <a:srgbClr val="FF0000"/>
                </a:solidFill>
              </a:rPr>
              <a:t>(3)</a:t>
            </a:r>
          </a:p>
          <a:p>
            <a:pPr marL="342900" indent="-342900">
              <a:buAutoNum type="alphaLcParenR"/>
            </a:pPr>
            <a:r>
              <a:rPr lang="fr-FR" sz="2400" dirty="0" smtClean="0"/>
              <a:t>I </a:t>
            </a:r>
            <a:r>
              <a:rPr lang="fr-FR" sz="2400" dirty="0" err="1" smtClean="0"/>
              <a:t>am</a:t>
            </a:r>
            <a:r>
              <a:rPr lang="fr-FR" sz="2400" dirty="0" smtClean="0"/>
              <a:t> </a:t>
            </a:r>
            <a:r>
              <a:rPr lang="fr-FR" sz="2400" dirty="0" err="1" smtClean="0"/>
              <a:t>willing</a:t>
            </a:r>
            <a:r>
              <a:rPr lang="fr-FR" sz="2400" dirty="0" smtClean="0"/>
              <a:t> to .......</a:t>
            </a:r>
            <a:r>
              <a:rPr lang="fr-FR" sz="2400" b="1" dirty="0" smtClean="0">
                <a:solidFill>
                  <a:srgbClr val="FF0000"/>
                </a:solidFill>
              </a:rPr>
              <a:t>(5)</a:t>
            </a:r>
          </a:p>
          <a:p>
            <a:pPr marL="342900" indent="-342900">
              <a:buAutoNum type="alphaLcParenR"/>
            </a:pPr>
            <a:r>
              <a:rPr lang="fr-FR" sz="2400" dirty="0" err="1" smtClean="0"/>
              <a:t>Ibelieve</a:t>
            </a:r>
            <a:r>
              <a:rPr lang="fr-FR" sz="2400" dirty="0" smtClean="0"/>
              <a:t> </a:t>
            </a:r>
            <a:r>
              <a:rPr lang="fr-FR" sz="2400" dirty="0" err="1" smtClean="0"/>
              <a:t>that</a:t>
            </a:r>
            <a:r>
              <a:rPr lang="fr-FR" sz="2400" dirty="0" smtClean="0"/>
              <a:t>.......</a:t>
            </a:r>
            <a:r>
              <a:rPr lang="fr-FR" sz="2400" b="1" dirty="0" smtClean="0">
                <a:solidFill>
                  <a:srgbClr val="FF0000"/>
                </a:solidFill>
              </a:rPr>
              <a:t>(2)</a:t>
            </a:r>
          </a:p>
          <a:p>
            <a:pPr marL="342900" indent="-342900">
              <a:buAutoNum type="alphaLcParenR"/>
            </a:pPr>
            <a:r>
              <a:rPr lang="fr-FR" sz="2400" dirty="0" smtClean="0"/>
              <a:t>I look </a:t>
            </a:r>
            <a:r>
              <a:rPr lang="fr-FR" sz="2400" dirty="0" err="1" smtClean="0"/>
              <a:t>forward</a:t>
            </a:r>
            <a:r>
              <a:rPr lang="fr-FR" sz="2400" dirty="0" smtClean="0"/>
              <a:t> to.........</a:t>
            </a:r>
            <a:r>
              <a:rPr lang="fr-FR" sz="2400" b="1" dirty="0" smtClean="0">
                <a:solidFill>
                  <a:srgbClr val="FF0000"/>
                </a:solidFill>
              </a:rPr>
              <a:t>(7)</a:t>
            </a:r>
          </a:p>
          <a:p>
            <a:pPr marL="342900" indent="-342900">
              <a:buAutoNum type="alphaLcParenR"/>
            </a:pPr>
            <a:r>
              <a:rPr lang="fr-FR" sz="2400" dirty="0" err="1" smtClean="0"/>
              <a:t>Ido</a:t>
            </a:r>
            <a:r>
              <a:rPr lang="fr-FR" sz="2400" dirty="0" smtClean="0"/>
              <a:t> not have ...........</a:t>
            </a:r>
            <a:r>
              <a:rPr lang="fr-FR" sz="2400" b="1" dirty="0" smtClean="0">
                <a:solidFill>
                  <a:srgbClr val="FF0000"/>
                </a:solidFill>
              </a:rPr>
              <a:t>(4)</a:t>
            </a:r>
          </a:p>
          <a:p>
            <a:pPr marL="342900" indent="-342900">
              <a:buAutoNum type="alphaLcParenR"/>
            </a:pPr>
            <a:r>
              <a:rPr lang="fr-FR" sz="2400" dirty="0" err="1" smtClean="0"/>
              <a:t>Iam</a:t>
            </a:r>
            <a:r>
              <a:rPr lang="fr-FR" sz="2400" dirty="0" smtClean="0"/>
              <a:t> writing  in </a:t>
            </a:r>
            <a:r>
              <a:rPr lang="fr-FR" sz="2400" dirty="0" err="1" smtClean="0"/>
              <a:t>response</a:t>
            </a:r>
            <a:r>
              <a:rPr lang="fr-FR" sz="2400" dirty="0" smtClean="0"/>
              <a:t> to ........</a:t>
            </a:r>
            <a:r>
              <a:rPr lang="fr-FR" sz="2400" b="1" dirty="0" smtClean="0">
                <a:solidFill>
                  <a:srgbClr val="FF0000"/>
                </a:solidFill>
              </a:rPr>
              <a:t>(1)</a:t>
            </a:r>
          </a:p>
          <a:p>
            <a:pPr marL="342900" indent="-342900">
              <a:buAutoNum type="alphaLcParenR"/>
            </a:pPr>
            <a:r>
              <a:rPr lang="fr-FR" sz="2400" dirty="0" err="1" smtClean="0"/>
              <a:t>Please</a:t>
            </a:r>
            <a:r>
              <a:rPr lang="fr-FR" sz="2400" dirty="0" smtClean="0"/>
              <a:t> do not </a:t>
            </a:r>
            <a:r>
              <a:rPr lang="fr-FR" sz="2400" dirty="0" err="1" smtClean="0"/>
              <a:t>hesitate</a:t>
            </a:r>
            <a:r>
              <a:rPr lang="fr-FR" sz="2400" dirty="0" smtClean="0"/>
              <a:t> to............</a:t>
            </a:r>
            <a:r>
              <a:rPr lang="fr-FR" sz="2400" b="1" dirty="0" smtClean="0">
                <a:solidFill>
                  <a:srgbClr val="FF0000"/>
                </a:solidFill>
              </a:rPr>
              <a:t>(6)</a:t>
            </a:r>
          </a:p>
          <a:p>
            <a:pPr marL="342900" indent="-342900">
              <a:buAutoNum type="alphaLcParenR"/>
            </a:pPr>
            <a:endParaRPr lang="fr-FR" sz="2400" dirty="0" smtClean="0"/>
          </a:p>
          <a:p>
            <a:pPr marL="342900" indent="-342900">
              <a:buAutoNum type="alphaLcParenR"/>
            </a:pPr>
            <a:endParaRPr lang="fr-FR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85720" y="1071546"/>
            <a:ext cx="864399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r-FR" sz="2800" b="1" dirty="0" err="1" smtClean="0"/>
              <a:t>Vocabulary</a:t>
            </a:r>
            <a:endParaRPr lang="fr-FR" sz="2800" b="1" dirty="0" smtClean="0"/>
          </a:p>
          <a:p>
            <a:r>
              <a:rPr lang="fr-FR" sz="2400" dirty="0" smtClean="0"/>
              <a:t>5  Complete the </a:t>
            </a:r>
            <a:r>
              <a:rPr lang="fr-FR" sz="2400" dirty="0" err="1" smtClean="0"/>
              <a:t>definition</a:t>
            </a:r>
            <a:r>
              <a:rPr lang="fr-FR" sz="2400" dirty="0" smtClean="0"/>
              <a:t> </a:t>
            </a:r>
            <a:r>
              <a:rPr lang="fr-FR" sz="2400" dirty="0" err="1" smtClean="0"/>
              <a:t>with</a:t>
            </a:r>
            <a:r>
              <a:rPr lang="fr-FR" sz="2400" dirty="0" smtClean="0"/>
              <a:t> the </a:t>
            </a:r>
            <a:r>
              <a:rPr lang="fr-FR" sz="2400" dirty="0" err="1" smtClean="0">
                <a:solidFill>
                  <a:srgbClr val="FFFF00"/>
                </a:solidFill>
              </a:rPr>
              <a:t>highlighted</a:t>
            </a:r>
            <a:r>
              <a:rPr lang="fr-FR" sz="2400" dirty="0" smtClean="0"/>
              <a:t> </a:t>
            </a:r>
            <a:r>
              <a:rPr lang="fr-FR" sz="2400" dirty="0" err="1" smtClean="0"/>
              <a:t>words</a:t>
            </a:r>
            <a:r>
              <a:rPr lang="fr-FR" sz="2400" dirty="0" smtClean="0"/>
              <a:t> from the </a:t>
            </a:r>
            <a:r>
              <a:rPr lang="fr-FR" sz="2400" dirty="0" err="1" smtClean="0"/>
              <a:t>advert</a:t>
            </a:r>
            <a:r>
              <a:rPr lang="fr-FR" sz="2400" dirty="0" smtClean="0"/>
              <a:t> and the advice.</a:t>
            </a:r>
            <a:endParaRPr lang="fr-FR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1500166" y="2571744"/>
            <a:ext cx="6715172" cy="3693319"/>
          </a:xfrm>
          <a:prstGeom prst="rect">
            <a:avLst/>
          </a:prstGeom>
          <a:noFill/>
          <a:ln w="38100">
            <a:solidFill>
              <a:srgbClr val="92D05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fr-FR" dirty="0" smtClean="0"/>
          </a:p>
          <a:p>
            <a:pPr marL="177800">
              <a:lnSpc>
                <a:spcPct val="150000"/>
              </a:lnSpc>
            </a:pPr>
            <a:r>
              <a:rPr lang="fr-FR" dirty="0" smtClean="0"/>
              <a:t>1/ ............................... </a:t>
            </a:r>
            <a:r>
              <a:rPr lang="fr-FR" dirty="0" err="1" smtClean="0"/>
              <a:t>Means</a:t>
            </a:r>
            <a:r>
              <a:rPr lang="fr-FR" dirty="0" smtClean="0"/>
              <a:t> </a:t>
            </a:r>
            <a:r>
              <a:rPr lang="fr-FR" dirty="0" err="1" smtClean="0"/>
              <a:t>very</a:t>
            </a:r>
            <a:r>
              <a:rPr lang="fr-FR" dirty="0" smtClean="0"/>
              <a:t> </a:t>
            </a:r>
            <a:r>
              <a:rPr lang="fr-FR" dirty="0" err="1" smtClean="0"/>
              <a:t>usual</a:t>
            </a:r>
            <a:r>
              <a:rPr lang="fr-FR" dirty="0" smtClean="0"/>
              <a:t>.</a:t>
            </a:r>
          </a:p>
          <a:p>
            <a:pPr marL="177800">
              <a:lnSpc>
                <a:spcPct val="150000"/>
              </a:lnSpc>
            </a:pPr>
            <a:r>
              <a:rPr lang="fr-FR" dirty="0" smtClean="0"/>
              <a:t>2/ An ........................</a:t>
            </a:r>
            <a:r>
              <a:rPr lang="fr-FR" dirty="0" err="1" smtClean="0"/>
              <a:t>helps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do </a:t>
            </a:r>
            <a:r>
              <a:rPr lang="fr-FR" dirty="0" err="1" smtClean="0"/>
              <a:t>better</a:t>
            </a:r>
            <a:r>
              <a:rPr lang="fr-FR" dirty="0" smtClean="0"/>
              <a:t> </a:t>
            </a:r>
            <a:r>
              <a:rPr lang="fr-FR" dirty="0" err="1" smtClean="0"/>
              <a:t>than</a:t>
            </a:r>
            <a:r>
              <a:rPr lang="fr-FR" dirty="0" smtClean="0"/>
              <a:t> </a:t>
            </a:r>
            <a:r>
              <a:rPr lang="fr-FR" dirty="0" err="1" smtClean="0"/>
              <a:t>other</a:t>
            </a:r>
            <a:r>
              <a:rPr lang="fr-FR" dirty="0" smtClean="0"/>
              <a:t> people.</a:t>
            </a:r>
          </a:p>
          <a:p>
            <a:pPr marL="177800">
              <a:lnSpc>
                <a:spcPct val="150000"/>
              </a:lnSpc>
            </a:pPr>
            <a:r>
              <a:rPr lang="fr-FR" dirty="0" smtClean="0"/>
              <a:t>3/  ............................... </a:t>
            </a:r>
            <a:r>
              <a:rPr lang="fr-FR" dirty="0" err="1" smtClean="0"/>
              <a:t>Means</a:t>
            </a:r>
            <a:r>
              <a:rPr lang="fr-FR" dirty="0" smtClean="0"/>
              <a:t> </a:t>
            </a:r>
            <a:r>
              <a:rPr lang="fr-FR" dirty="0" err="1" smtClean="0"/>
              <a:t>very</a:t>
            </a:r>
            <a:r>
              <a:rPr lang="fr-FR" dirty="0" smtClean="0"/>
              <a:t> important or </a:t>
            </a:r>
            <a:r>
              <a:rPr lang="fr-FR" dirty="0" err="1" smtClean="0"/>
              <a:t>necessary</a:t>
            </a:r>
            <a:r>
              <a:rPr lang="fr-FR" dirty="0" smtClean="0"/>
              <a:t>.</a:t>
            </a:r>
          </a:p>
          <a:p>
            <a:pPr marL="177800">
              <a:lnSpc>
                <a:spcPct val="150000"/>
              </a:lnSpc>
            </a:pPr>
            <a:r>
              <a:rPr lang="fr-FR" dirty="0" smtClean="0"/>
              <a:t>4/ A ............................ Is a short description of </a:t>
            </a:r>
            <a:r>
              <a:rPr lang="fr-FR" dirty="0" err="1" smtClean="0"/>
              <a:t>something</a:t>
            </a:r>
            <a:r>
              <a:rPr lang="fr-FR" dirty="0" smtClean="0"/>
              <a:t>, </a:t>
            </a:r>
            <a:r>
              <a:rPr lang="fr-FR" dirty="0" err="1" smtClean="0"/>
              <a:t>with</a:t>
            </a:r>
            <a:r>
              <a:rPr lang="fr-FR" dirty="0" smtClean="0"/>
              <a:t> no </a:t>
            </a:r>
            <a:r>
              <a:rPr lang="fr-FR" dirty="0" err="1" smtClean="0"/>
              <a:t>details</a:t>
            </a:r>
            <a:r>
              <a:rPr lang="fr-FR" dirty="0" smtClean="0"/>
              <a:t>.</a:t>
            </a:r>
          </a:p>
          <a:p>
            <a:pPr marL="177800">
              <a:lnSpc>
                <a:spcPct val="150000"/>
              </a:lnSpc>
            </a:pPr>
            <a:r>
              <a:rPr lang="fr-FR" dirty="0" smtClean="0"/>
              <a:t>5/ .............................. </a:t>
            </a:r>
            <a:r>
              <a:rPr lang="fr-FR" dirty="0" err="1" smtClean="0"/>
              <a:t>Means</a:t>
            </a:r>
            <a:r>
              <a:rPr lang="fr-FR" dirty="0" smtClean="0"/>
              <a:t> </a:t>
            </a:r>
            <a:r>
              <a:rPr lang="fr-FR" dirty="0" err="1" smtClean="0"/>
              <a:t>serious</a:t>
            </a:r>
            <a:r>
              <a:rPr lang="fr-FR" dirty="0" smtClean="0"/>
              <a:t> and </a:t>
            </a:r>
            <a:r>
              <a:rPr lang="fr-FR" dirty="0" err="1" smtClean="0"/>
              <a:t>businesslike</a:t>
            </a:r>
            <a:r>
              <a:rPr lang="fr-FR" dirty="0" smtClean="0"/>
              <a:t>.</a:t>
            </a:r>
          </a:p>
          <a:p>
            <a:pPr>
              <a:lnSpc>
                <a:spcPct val="150000"/>
              </a:lnSpc>
            </a:pPr>
            <a:endParaRPr lang="fr-FR" dirty="0" smtClean="0"/>
          </a:p>
          <a:p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2357422" y="3000372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Unique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357422" y="3429000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FF0000"/>
                </a:solidFill>
              </a:rPr>
              <a:t>Advantage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357422" y="3786190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Essential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2428860" y="4214818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FF0000"/>
                </a:solidFill>
              </a:rPr>
              <a:t>Summary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500298" y="5072074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FF0000"/>
                </a:solidFill>
              </a:rPr>
              <a:t>Formal</a:t>
            </a:r>
            <a:endParaRPr lang="fr-F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85720" y="785794"/>
            <a:ext cx="864399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r-FR" sz="2800" b="1" dirty="0" err="1" smtClean="0"/>
              <a:t>Writing</a:t>
            </a:r>
            <a:r>
              <a:rPr lang="fr-FR" sz="2800" b="1" dirty="0" smtClean="0"/>
              <a:t> :  </a:t>
            </a:r>
            <a:endParaRPr lang="fr-FR" b="1" dirty="0" smtClean="0"/>
          </a:p>
          <a:p>
            <a:r>
              <a:rPr lang="fr-FR" sz="2400" dirty="0" smtClean="0"/>
              <a:t>6    You </a:t>
            </a:r>
            <a:r>
              <a:rPr lang="fr-FR" sz="2400" dirty="0" err="1" smtClean="0"/>
              <a:t>want</a:t>
            </a:r>
            <a:r>
              <a:rPr lang="fr-FR" sz="2400" dirty="0" smtClean="0"/>
              <a:t> to </a:t>
            </a:r>
            <a:r>
              <a:rPr lang="fr-FR" sz="2400" dirty="0" err="1" smtClean="0"/>
              <a:t>apply</a:t>
            </a:r>
            <a:r>
              <a:rPr lang="fr-FR" sz="2400" dirty="0" smtClean="0"/>
              <a:t> for the job in the </a:t>
            </a:r>
            <a:r>
              <a:rPr lang="fr-FR" sz="2400" dirty="0" err="1" smtClean="0"/>
              <a:t>advert</a:t>
            </a:r>
            <a:r>
              <a:rPr lang="fr-FR" sz="2400" dirty="0" smtClean="0"/>
              <a:t> </a:t>
            </a:r>
            <a:r>
              <a:rPr lang="fr-FR" sz="2400" dirty="0" err="1" smtClean="0"/>
              <a:t>below</a:t>
            </a:r>
            <a:r>
              <a:rPr lang="fr-FR" sz="2400" dirty="0" smtClean="0"/>
              <a:t>. </a:t>
            </a:r>
            <a:r>
              <a:rPr lang="fr-FR" sz="2400" dirty="0" err="1" smtClean="0"/>
              <a:t>Make</a:t>
            </a:r>
            <a:r>
              <a:rPr lang="fr-FR" sz="2400" dirty="0" smtClean="0"/>
              <a:t> a </a:t>
            </a:r>
            <a:r>
              <a:rPr lang="fr-FR" sz="2400" dirty="0" err="1" smtClean="0"/>
              <a:t>list</a:t>
            </a:r>
            <a:r>
              <a:rPr lang="fr-FR" sz="2400" dirty="0" smtClean="0"/>
              <a:t> of </a:t>
            </a:r>
            <a:r>
              <a:rPr lang="fr-FR" sz="2400" dirty="0" err="1" smtClean="0"/>
              <a:t>your</a:t>
            </a:r>
            <a:r>
              <a:rPr lang="fr-FR" sz="2400" dirty="0" smtClean="0"/>
              <a:t> </a:t>
            </a:r>
            <a:r>
              <a:rPr lang="fr-FR" sz="2400" dirty="0" err="1" smtClean="0"/>
              <a:t>personal</a:t>
            </a:r>
            <a:r>
              <a:rPr lang="fr-FR" sz="2400" dirty="0" smtClean="0"/>
              <a:t> </a:t>
            </a:r>
            <a:r>
              <a:rPr lang="fr-FR" sz="2400" dirty="0" err="1" smtClean="0"/>
              <a:t>qualities</a:t>
            </a:r>
            <a:r>
              <a:rPr lang="fr-FR" sz="2400" dirty="0" smtClean="0"/>
              <a:t>. </a:t>
            </a:r>
            <a:r>
              <a:rPr lang="fr-FR" sz="2400" dirty="0" err="1" smtClean="0"/>
              <a:t>Invent</a:t>
            </a:r>
            <a:r>
              <a:rPr lang="fr-FR" sz="2400" dirty="0" smtClean="0"/>
              <a:t> </a:t>
            </a:r>
            <a:r>
              <a:rPr lang="fr-FR" sz="2400" dirty="0" err="1" smtClean="0"/>
              <a:t>experience</a:t>
            </a:r>
            <a:r>
              <a:rPr lang="fr-FR" sz="2400" dirty="0" smtClean="0"/>
              <a:t> </a:t>
            </a:r>
            <a:r>
              <a:rPr lang="fr-FR" sz="2400" dirty="0" err="1" smtClean="0"/>
              <a:t>that</a:t>
            </a:r>
            <a:r>
              <a:rPr lang="fr-FR" sz="2400" dirty="0" smtClean="0"/>
              <a:t> </a:t>
            </a:r>
            <a:r>
              <a:rPr lang="fr-FR" sz="2400" dirty="0" err="1" smtClean="0"/>
              <a:t>would</a:t>
            </a:r>
            <a:r>
              <a:rPr lang="fr-FR" sz="2400" dirty="0" smtClean="0"/>
              <a:t> </a:t>
            </a:r>
            <a:r>
              <a:rPr lang="fr-FR" sz="2400" dirty="0" err="1" smtClean="0"/>
              <a:t>be</a:t>
            </a:r>
            <a:r>
              <a:rPr lang="fr-FR" sz="2400" dirty="0" smtClean="0"/>
              <a:t> </a:t>
            </a:r>
            <a:r>
              <a:rPr lang="fr-FR" sz="2400" dirty="0" err="1" smtClean="0"/>
              <a:t>useful</a:t>
            </a:r>
            <a:r>
              <a:rPr lang="fr-FR" sz="2400" dirty="0" smtClean="0"/>
              <a:t> for the job, then </a:t>
            </a:r>
            <a:r>
              <a:rPr lang="fr-FR" sz="2400" dirty="0" err="1" smtClean="0"/>
              <a:t>write</a:t>
            </a:r>
            <a:r>
              <a:rPr lang="fr-FR" sz="2400" dirty="0" smtClean="0"/>
              <a:t> a </a:t>
            </a:r>
            <a:r>
              <a:rPr lang="fr-FR" sz="2400" dirty="0" err="1" smtClean="0"/>
              <a:t>letter</a:t>
            </a:r>
            <a:r>
              <a:rPr lang="fr-FR" sz="2400" dirty="0" smtClean="0"/>
              <a:t> </a:t>
            </a:r>
            <a:r>
              <a:rPr lang="fr-FR" sz="2400" dirty="0" err="1" smtClean="0"/>
              <a:t>applying</a:t>
            </a:r>
            <a:r>
              <a:rPr lang="fr-FR" sz="2400" dirty="0" smtClean="0"/>
              <a:t> for the job</a:t>
            </a:r>
            <a:endParaRPr lang="fr-FR" sz="24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lum bright="-20000" contrast="40000"/>
          </a:blip>
          <a:srcRect/>
          <a:stretch>
            <a:fillRect/>
          </a:stretch>
        </p:blipFill>
        <p:spPr bwMode="auto">
          <a:xfrm>
            <a:off x="1571604" y="2714620"/>
            <a:ext cx="5572164" cy="3500462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sp>
        <p:nvSpPr>
          <p:cNvPr id="4" name="ZoneTexte 3"/>
          <p:cNvSpPr txBox="1"/>
          <p:nvPr/>
        </p:nvSpPr>
        <p:spPr>
          <a:xfrm>
            <a:off x="2143108" y="785794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FF00"/>
                </a:solidFill>
              </a:rPr>
              <a:t>Home </a:t>
            </a:r>
            <a:r>
              <a:rPr lang="fr-FR" sz="2800" b="1" dirty="0" err="1" smtClean="0">
                <a:solidFill>
                  <a:srgbClr val="FFFF00"/>
                </a:solidFill>
              </a:rPr>
              <a:t>work</a:t>
            </a:r>
            <a:endParaRPr lang="fr-FR" sz="2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</TotalTime>
  <Words>471</Words>
  <Application>Microsoft Office PowerPoint</Application>
  <PresentationFormat>Affichage à l'écran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Diapositive 1</vt:lpstr>
      <vt:lpstr>Diapositive 2</vt:lpstr>
      <vt:lpstr>Diapositive 3</vt:lpstr>
      <vt:lpstr> Reading 2   Look at this advert. Would you like this job?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commerce</dc:title>
  <dc:creator>Utilisateur Windows</dc:creator>
  <cp:lastModifiedBy>Utilisateur Windows</cp:lastModifiedBy>
  <cp:revision>61</cp:revision>
  <dcterms:created xsi:type="dcterms:W3CDTF">2022-03-29T21:04:09Z</dcterms:created>
  <dcterms:modified xsi:type="dcterms:W3CDTF">2022-03-31T10:10:04Z</dcterms:modified>
</cp:coreProperties>
</file>