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gif" ContentType="image/gif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70" r:id="rId4"/>
    <p:sldId id="272" r:id="rId5"/>
    <p:sldId id="258" r:id="rId6"/>
    <p:sldId id="271" r:id="rId7"/>
    <p:sldId id="259" r:id="rId8"/>
    <p:sldId id="273" r:id="rId9"/>
    <p:sldId id="27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8844"/>
    <a:srgbClr val="FF00FF"/>
    <a:srgbClr val="FF6699"/>
    <a:srgbClr val="3333CC"/>
    <a:srgbClr val="FF9900"/>
    <a:srgbClr val="AA763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025" autoAdjust="0"/>
    <p:restoredTop sz="94660"/>
  </p:normalViewPr>
  <p:slideViewPr>
    <p:cSldViewPr snapToGrid="0">
      <p:cViewPr varScale="1">
        <p:scale>
          <a:sx n="88" d="100"/>
          <a:sy n="88" d="100"/>
        </p:scale>
        <p:origin x="-235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549E31-3EF7-4690-9240-711942A9A63C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DZ"/>
        </a:p>
      </dgm:t>
    </dgm:pt>
    <dgm:pt modelId="{E34220E8-E4EB-4DF6-A19F-BB6FA401A346}">
      <dgm:prSet phldrT="[Texte]" custT="1"/>
      <dgm:spPr/>
      <dgm:t>
        <a:bodyPr/>
        <a:lstStyle/>
        <a:p>
          <a:pPr rtl="1"/>
          <a:r>
            <a:rPr lang="ar-DZ" sz="24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أنترانت الموارد البشرية</a:t>
          </a:r>
        </a:p>
      </dgm:t>
    </dgm:pt>
    <dgm:pt modelId="{5434E133-F92D-4930-A326-60A834EE9CD1}" type="parTrans" cxnId="{056D34FB-75F4-4B05-A3F9-7DBD987127C0}">
      <dgm:prSet/>
      <dgm:spPr/>
      <dgm:t>
        <a:bodyPr/>
        <a:lstStyle/>
        <a:p>
          <a:pPr rtl="1"/>
          <a:endParaRPr lang="ar-DZ"/>
        </a:p>
      </dgm:t>
    </dgm:pt>
    <dgm:pt modelId="{42DCBE26-E8BD-4EDA-83AC-0FA3744902CD}" type="sibTrans" cxnId="{056D34FB-75F4-4B05-A3F9-7DBD987127C0}">
      <dgm:prSet/>
      <dgm:spPr/>
      <dgm:t>
        <a:bodyPr/>
        <a:lstStyle/>
        <a:p>
          <a:pPr rtl="1"/>
          <a:endParaRPr lang="ar-DZ"/>
        </a:p>
      </dgm:t>
    </dgm:pt>
    <dgm:pt modelId="{87C6FB7D-03F3-4A74-949A-D6D397DC0DC9}">
      <dgm:prSet phldrT="[Texte]" custT="1"/>
      <dgm:spPr/>
      <dgm:t>
        <a:bodyPr/>
        <a:lstStyle/>
        <a:p>
          <a:pPr rtl="1"/>
          <a:r>
            <a:rPr lang="ar-DZ" sz="24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البرمجيات</a:t>
          </a:r>
          <a:r>
            <a:rPr lang="ar-DZ" sz="2400" b="1" baseline="0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 التعاونية</a:t>
          </a:r>
        </a:p>
      </dgm:t>
    </dgm:pt>
    <dgm:pt modelId="{5F531D8C-F709-48F0-89F3-FE4B71BBD4CE}" type="parTrans" cxnId="{FB9A0854-E6FF-4A1B-8127-37527A1A90EA}">
      <dgm:prSet/>
      <dgm:spPr/>
      <dgm:t>
        <a:bodyPr/>
        <a:lstStyle/>
        <a:p>
          <a:pPr rtl="1"/>
          <a:endParaRPr lang="ar-DZ"/>
        </a:p>
      </dgm:t>
    </dgm:pt>
    <dgm:pt modelId="{0CB6B2DE-2E5D-4284-A58F-192558932B23}" type="sibTrans" cxnId="{FB9A0854-E6FF-4A1B-8127-37527A1A90EA}">
      <dgm:prSet/>
      <dgm:spPr/>
      <dgm:t>
        <a:bodyPr/>
        <a:lstStyle/>
        <a:p>
          <a:pPr rtl="1"/>
          <a:endParaRPr lang="ar-DZ"/>
        </a:p>
      </dgm:t>
    </dgm:pt>
    <dgm:pt modelId="{18ABAA45-0668-49A4-981C-5C2DE35B6FF0}">
      <dgm:prSet custT="1"/>
      <dgm:spPr/>
      <dgm:t>
        <a:bodyPr/>
        <a:lstStyle/>
        <a:p>
          <a:r>
            <a:rPr lang="ar-DZ" sz="28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البرمجيات التكاملية </a:t>
          </a:r>
          <a:endParaRPr lang="fr-FR" sz="2800" b="1" dirty="0">
            <a:solidFill>
              <a:schemeClr val="tx1"/>
            </a:solidFill>
            <a:latin typeface="Traditional Arabic" panose="02020603050405020304" pitchFamily="18" charset="-78"/>
            <a:cs typeface="Traditional Arabic" panose="02020603050405020304" pitchFamily="18" charset="-78"/>
          </a:endParaRPr>
        </a:p>
      </dgm:t>
    </dgm:pt>
    <dgm:pt modelId="{92B69A87-E0F1-4B4C-B622-6BB376B8A4CB}" type="parTrans" cxnId="{48557AD2-8A3D-4A24-BD14-380BC01EE4B1}">
      <dgm:prSet/>
      <dgm:spPr/>
    </dgm:pt>
    <dgm:pt modelId="{092BF9C3-D54A-4174-AB4C-3FD5662F9CDD}" type="sibTrans" cxnId="{48557AD2-8A3D-4A24-BD14-380BC01EE4B1}">
      <dgm:prSet/>
      <dgm:spPr/>
    </dgm:pt>
    <dgm:pt modelId="{81E28AE7-48E2-49F5-B1B0-62FCE30A6C9A}" type="pres">
      <dgm:prSet presAssocID="{92549E31-3EF7-4690-9240-711942A9A63C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E117B8D6-1D9E-405A-8718-B3D9835224E3}" type="pres">
      <dgm:prSet presAssocID="{E34220E8-E4EB-4DF6-A19F-BB6FA401A346}" presName="composite" presStyleCnt="0"/>
      <dgm:spPr/>
    </dgm:pt>
    <dgm:pt modelId="{DEF9EF66-DDB7-425D-B233-125DA35911FA}" type="pres">
      <dgm:prSet presAssocID="{E34220E8-E4EB-4DF6-A19F-BB6FA401A346}" presName="bentUpArrow1" presStyleLbl="alignImgPlace1" presStyleIdx="0" presStyleCnt="2"/>
      <dgm:spPr/>
    </dgm:pt>
    <dgm:pt modelId="{D3FCFEBB-1B21-4445-8F2A-55BBAAEEB207}" type="pres">
      <dgm:prSet presAssocID="{E34220E8-E4EB-4DF6-A19F-BB6FA401A346}" presName="ParentText" presStyleLbl="node1" presStyleIdx="0" presStyleCnt="3" custScaleX="315431" custScaleY="80476" custLinFactNeighborX="-3256" custLinFactNeighborY="-155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C724C2B-C433-4686-8C2B-DAA8C44519B0}" type="pres">
      <dgm:prSet presAssocID="{E34220E8-E4EB-4DF6-A19F-BB6FA401A346}" presName="ChildText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4547C7B7-3241-4EDF-9352-27267E282482}" type="pres">
      <dgm:prSet presAssocID="{42DCBE26-E8BD-4EDA-83AC-0FA3744902CD}" presName="sibTrans" presStyleCnt="0"/>
      <dgm:spPr/>
    </dgm:pt>
    <dgm:pt modelId="{FDBDC0A9-088D-479B-931D-692761D9102D}" type="pres">
      <dgm:prSet presAssocID="{87C6FB7D-03F3-4A74-949A-D6D397DC0DC9}" presName="composite" presStyleCnt="0"/>
      <dgm:spPr/>
    </dgm:pt>
    <dgm:pt modelId="{44206C7D-3FEE-48C1-B1EF-4E9B2B683035}" type="pres">
      <dgm:prSet presAssocID="{87C6FB7D-03F3-4A74-949A-D6D397DC0DC9}" presName="bentUpArrow1" presStyleLbl="alignImgPlace1" presStyleIdx="1" presStyleCnt="2"/>
      <dgm:spPr/>
    </dgm:pt>
    <dgm:pt modelId="{31BC3531-6186-4E99-9537-63301CAD5523}" type="pres">
      <dgm:prSet presAssocID="{87C6FB7D-03F3-4A74-949A-D6D397DC0DC9}" presName="ParentText" presStyleLbl="node1" presStyleIdx="1" presStyleCnt="3" custScaleX="289408" custScaleY="74448" custLinFactNeighborX="2140" custLinFactNeighborY="-101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026DD8D-9743-4759-81A7-C09A9E48FCAF}" type="pres">
      <dgm:prSet presAssocID="{87C6FB7D-03F3-4A74-949A-D6D397DC0DC9}" presName="ChildText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2F75AE7F-93BE-43B2-85E3-0456B3124663}" type="pres">
      <dgm:prSet presAssocID="{0CB6B2DE-2E5D-4284-A58F-192558932B23}" presName="sibTrans" presStyleCnt="0"/>
      <dgm:spPr/>
    </dgm:pt>
    <dgm:pt modelId="{D5829278-B004-481D-8FAE-6762C709807D}" type="pres">
      <dgm:prSet presAssocID="{18ABAA45-0668-49A4-981C-5C2DE35B6FF0}" presName="composite" presStyleCnt="0"/>
      <dgm:spPr/>
    </dgm:pt>
    <dgm:pt modelId="{405E24E7-545F-4BB8-AE0C-5951ACBCFE3B}" type="pres">
      <dgm:prSet presAssocID="{18ABAA45-0668-49A4-981C-5C2DE35B6FF0}" presName="ParentText" presStyleLbl="node1" presStyleIdx="2" presStyleCnt="3" custScaleX="213773" custLinFactNeighborX="-6749" custLinFactNeighborY="206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56D34FB-75F4-4B05-A3F9-7DBD987127C0}" srcId="{92549E31-3EF7-4690-9240-711942A9A63C}" destId="{E34220E8-E4EB-4DF6-A19F-BB6FA401A346}" srcOrd="0" destOrd="0" parTransId="{5434E133-F92D-4930-A326-60A834EE9CD1}" sibTransId="{42DCBE26-E8BD-4EDA-83AC-0FA3744902CD}"/>
    <dgm:cxn modelId="{69767C83-80B8-42D4-B300-3379391177BF}" type="presOf" srcId="{87C6FB7D-03F3-4A74-949A-D6D397DC0DC9}" destId="{31BC3531-6186-4E99-9537-63301CAD5523}" srcOrd="0" destOrd="0" presId="urn:microsoft.com/office/officeart/2005/8/layout/StepDownProcess"/>
    <dgm:cxn modelId="{86932680-812C-4AF2-B88D-8FDE3DD2BB1B}" type="presOf" srcId="{E34220E8-E4EB-4DF6-A19F-BB6FA401A346}" destId="{D3FCFEBB-1B21-4445-8F2A-55BBAAEEB207}" srcOrd="0" destOrd="0" presId="urn:microsoft.com/office/officeart/2005/8/layout/StepDownProcess"/>
    <dgm:cxn modelId="{1A54F1C5-2249-498D-9262-0844B1DE2CF4}" type="presOf" srcId="{18ABAA45-0668-49A4-981C-5C2DE35B6FF0}" destId="{405E24E7-545F-4BB8-AE0C-5951ACBCFE3B}" srcOrd="0" destOrd="0" presId="urn:microsoft.com/office/officeart/2005/8/layout/StepDownProcess"/>
    <dgm:cxn modelId="{FB9A0854-E6FF-4A1B-8127-37527A1A90EA}" srcId="{92549E31-3EF7-4690-9240-711942A9A63C}" destId="{87C6FB7D-03F3-4A74-949A-D6D397DC0DC9}" srcOrd="1" destOrd="0" parTransId="{5F531D8C-F709-48F0-89F3-FE4B71BBD4CE}" sibTransId="{0CB6B2DE-2E5D-4284-A58F-192558932B23}"/>
    <dgm:cxn modelId="{75D4077D-4BA6-4364-99CE-3220A5F33863}" type="presOf" srcId="{92549E31-3EF7-4690-9240-711942A9A63C}" destId="{81E28AE7-48E2-49F5-B1B0-62FCE30A6C9A}" srcOrd="0" destOrd="0" presId="urn:microsoft.com/office/officeart/2005/8/layout/StepDownProcess"/>
    <dgm:cxn modelId="{48557AD2-8A3D-4A24-BD14-380BC01EE4B1}" srcId="{92549E31-3EF7-4690-9240-711942A9A63C}" destId="{18ABAA45-0668-49A4-981C-5C2DE35B6FF0}" srcOrd="2" destOrd="0" parTransId="{92B69A87-E0F1-4B4C-B622-6BB376B8A4CB}" sibTransId="{092BF9C3-D54A-4174-AB4C-3FD5662F9CDD}"/>
    <dgm:cxn modelId="{FF09B365-B879-4CBA-9292-48F9E6D041A9}" type="presParOf" srcId="{81E28AE7-48E2-49F5-B1B0-62FCE30A6C9A}" destId="{E117B8D6-1D9E-405A-8718-B3D9835224E3}" srcOrd="0" destOrd="0" presId="urn:microsoft.com/office/officeart/2005/8/layout/StepDownProcess"/>
    <dgm:cxn modelId="{22586EB2-E252-4829-950D-DA3116C0FE47}" type="presParOf" srcId="{E117B8D6-1D9E-405A-8718-B3D9835224E3}" destId="{DEF9EF66-DDB7-425D-B233-125DA35911FA}" srcOrd="0" destOrd="0" presId="urn:microsoft.com/office/officeart/2005/8/layout/StepDownProcess"/>
    <dgm:cxn modelId="{FCF2BF85-6B69-4034-AC0B-F9C04937A8BC}" type="presParOf" srcId="{E117B8D6-1D9E-405A-8718-B3D9835224E3}" destId="{D3FCFEBB-1B21-4445-8F2A-55BBAAEEB207}" srcOrd="1" destOrd="0" presId="urn:microsoft.com/office/officeart/2005/8/layout/StepDownProcess"/>
    <dgm:cxn modelId="{7FF9690B-E46C-4B01-B6EA-9BC9C4B96EF3}" type="presParOf" srcId="{E117B8D6-1D9E-405A-8718-B3D9835224E3}" destId="{4C724C2B-C433-4686-8C2B-DAA8C44519B0}" srcOrd="2" destOrd="0" presId="urn:microsoft.com/office/officeart/2005/8/layout/StepDownProcess"/>
    <dgm:cxn modelId="{568E009D-E3CB-46C3-866C-35E66A27593B}" type="presParOf" srcId="{81E28AE7-48E2-49F5-B1B0-62FCE30A6C9A}" destId="{4547C7B7-3241-4EDF-9352-27267E282482}" srcOrd="1" destOrd="0" presId="urn:microsoft.com/office/officeart/2005/8/layout/StepDownProcess"/>
    <dgm:cxn modelId="{1C3F27F3-A459-4D88-A3EC-E8AD0A7D1B66}" type="presParOf" srcId="{81E28AE7-48E2-49F5-B1B0-62FCE30A6C9A}" destId="{FDBDC0A9-088D-479B-931D-692761D9102D}" srcOrd="2" destOrd="0" presId="urn:microsoft.com/office/officeart/2005/8/layout/StepDownProcess"/>
    <dgm:cxn modelId="{9BA28547-979C-4C13-954B-2D74ACDE10FF}" type="presParOf" srcId="{FDBDC0A9-088D-479B-931D-692761D9102D}" destId="{44206C7D-3FEE-48C1-B1EF-4E9B2B683035}" srcOrd="0" destOrd="0" presId="urn:microsoft.com/office/officeart/2005/8/layout/StepDownProcess"/>
    <dgm:cxn modelId="{669212F0-6571-4700-AC73-632F670AE4CA}" type="presParOf" srcId="{FDBDC0A9-088D-479B-931D-692761D9102D}" destId="{31BC3531-6186-4E99-9537-63301CAD5523}" srcOrd="1" destOrd="0" presId="urn:microsoft.com/office/officeart/2005/8/layout/StepDownProcess"/>
    <dgm:cxn modelId="{469F3651-82BE-40D4-9A0A-BFF9ABF9E169}" type="presParOf" srcId="{FDBDC0A9-088D-479B-931D-692761D9102D}" destId="{3026DD8D-9743-4759-81A7-C09A9E48FCAF}" srcOrd="2" destOrd="0" presId="urn:microsoft.com/office/officeart/2005/8/layout/StepDownProcess"/>
    <dgm:cxn modelId="{069C922C-33B7-4845-9465-C3271178A156}" type="presParOf" srcId="{81E28AE7-48E2-49F5-B1B0-62FCE30A6C9A}" destId="{2F75AE7F-93BE-43B2-85E3-0456B3124663}" srcOrd="3" destOrd="0" presId="urn:microsoft.com/office/officeart/2005/8/layout/StepDownProcess"/>
    <dgm:cxn modelId="{8EF47DCC-9E3F-4CB4-91AD-B15195755D02}" type="presParOf" srcId="{81E28AE7-48E2-49F5-B1B0-62FCE30A6C9A}" destId="{D5829278-B004-481D-8FAE-6762C709807D}" srcOrd="4" destOrd="0" presId="urn:microsoft.com/office/officeart/2005/8/layout/StepDownProcess"/>
    <dgm:cxn modelId="{7E8DFEF8-8089-45B7-B9D6-AB8D6C22029A}" type="presParOf" srcId="{D5829278-B004-481D-8FAE-6762C709807D}" destId="{405E24E7-545F-4BB8-AE0C-5951ACBCFE3B}" srcOrd="0" destOrd="0" presId="urn:microsoft.com/office/officeart/2005/8/layout/StepDownProcess"/>
  </dgm:cxnLst>
  <dgm:bg>
    <a:blipFill>
      <a:blip xmlns:r="http://schemas.openxmlformats.org/officeDocument/2006/relationships" r:embed="rId1"/>
      <a:tile tx="0" ty="0" sx="100000" sy="100000" flip="none" algn="tl"/>
    </a:blipFill>
  </dgm:bg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79DC22-1962-422D-AEC8-FA3D1467161E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313D36D-0F6B-46C2-96AD-56EEC28EBA30}">
      <dgm:prSet phldrT="[Texte]" custT="1"/>
      <dgm:spPr>
        <a:solidFill>
          <a:srgbClr val="FFC000"/>
        </a:solidFill>
      </dgm:spPr>
      <dgm:t>
        <a:bodyPr/>
        <a:lstStyle/>
        <a:p>
          <a:r>
            <a:rPr lang="ar-DZ" sz="28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تسيير المعرفة و التكوين </a:t>
          </a:r>
          <a:endParaRPr lang="fr-FR" sz="2800" b="1" dirty="0">
            <a:solidFill>
              <a:schemeClr val="tx1"/>
            </a:solidFill>
            <a:latin typeface="Traditional Arabic" panose="02020603050405020304" pitchFamily="18" charset="-78"/>
            <a:cs typeface="Traditional Arabic" panose="02020603050405020304" pitchFamily="18" charset="-78"/>
          </a:endParaRPr>
        </a:p>
      </dgm:t>
    </dgm:pt>
    <dgm:pt modelId="{E0ABB8B3-95E2-4B4E-B979-860D19E54462}" type="parTrans" cxnId="{E9847095-7F30-4180-A0CF-F0D9D76D8ED7}">
      <dgm:prSet/>
      <dgm:spPr/>
      <dgm:t>
        <a:bodyPr/>
        <a:lstStyle/>
        <a:p>
          <a:endParaRPr lang="fr-FR"/>
        </a:p>
      </dgm:t>
    </dgm:pt>
    <dgm:pt modelId="{6740178E-E07F-430E-A2CF-B93DED689928}" type="sibTrans" cxnId="{E9847095-7F30-4180-A0CF-F0D9D76D8ED7}">
      <dgm:prSet/>
      <dgm:spPr/>
      <dgm:t>
        <a:bodyPr/>
        <a:lstStyle/>
        <a:p>
          <a:endParaRPr lang="fr-FR"/>
        </a:p>
      </dgm:t>
    </dgm:pt>
    <dgm:pt modelId="{7A70FA32-B1D5-4F49-A5DA-DE3B0B8C49B3}">
      <dgm:prSet phldrT="[Texte]" custT="1"/>
      <dgm:spPr>
        <a:solidFill>
          <a:srgbClr val="FFC000"/>
        </a:solidFill>
      </dgm:spPr>
      <dgm:t>
        <a:bodyPr/>
        <a:lstStyle/>
        <a:p>
          <a:r>
            <a:rPr lang="ar-DZ" sz="28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أداة للتواصل مع الوحدات التشغيلية </a:t>
          </a:r>
          <a:endParaRPr lang="fr-FR" sz="2800" b="1" dirty="0">
            <a:solidFill>
              <a:schemeClr val="tx1"/>
            </a:solidFill>
            <a:latin typeface="Traditional Arabic" panose="02020603050405020304" pitchFamily="18" charset="-78"/>
            <a:cs typeface="Traditional Arabic" panose="02020603050405020304" pitchFamily="18" charset="-78"/>
          </a:endParaRPr>
        </a:p>
      </dgm:t>
    </dgm:pt>
    <dgm:pt modelId="{039D3CE7-29FD-4EDD-9F9C-440076EE4D7D}" type="parTrans" cxnId="{8C02812D-A23D-472A-BDC1-373F9642903B}">
      <dgm:prSet/>
      <dgm:spPr/>
      <dgm:t>
        <a:bodyPr/>
        <a:lstStyle/>
        <a:p>
          <a:endParaRPr lang="fr-FR"/>
        </a:p>
      </dgm:t>
    </dgm:pt>
    <dgm:pt modelId="{90237309-84C9-4C6E-8767-ACDE33B01475}" type="sibTrans" cxnId="{8C02812D-A23D-472A-BDC1-373F9642903B}">
      <dgm:prSet/>
      <dgm:spPr/>
      <dgm:t>
        <a:bodyPr/>
        <a:lstStyle/>
        <a:p>
          <a:endParaRPr lang="fr-FR"/>
        </a:p>
      </dgm:t>
    </dgm:pt>
    <dgm:pt modelId="{0B77E96E-DD21-47F9-B8DC-5677F5C7897D}">
      <dgm:prSet phldrT="[Texte]" custT="1"/>
      <dgm:spPr>
        <a:solidFill>
          <a:srgbClr val="FFC000"/>
        </a:solidFill>
      </dgm:spPr>
      <dgm:t>
        <a:bodyPr/>
        <a:lstStyle/>
        <a:p>
          <a:r>
            <a:rPr lang="ar-DZ" sz="28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أداة داخلية </a:t>
          </a:r>
          <a:r>
            <a:rPr lang="ar-DZ" sz="2800" b="1" dirty="0" err="1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لادارة</a:t>
          </a:r>
          <a:r>
            <a:rPr lang="ar-DZ" sz="28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 الموارد البشرية </a:t>
          </a:r>
          <a:endParaRPr lang="fr-FR" sz="2800" b="1" dirty="0">
            <a:solidFill>
              <a:schemeClr val="tx1"/>
            </a:solidFill>
            <a:latin typeface="Traditional Arabic" panose="02020603050405020304" pitchFamily="18" charset="-78"/>
            <a:cs typeface="Traditional Arabic" panose="02020603050405020304" pitchFamily="18" charset="-78"/>
          </a:endParaRPr>
        </a:p>
      </dgm:t>
    </dgm:pt>
    <dgm:pt modelId="{F2CEEA15-97CB-4F3A-8B39-589362EDD382}" type="parTrans" cxnId="{B6F8C18A-3BF7-4E68-9BA2-2575E2A1372B}">
      <dgm:prSet/>
      <dgm:spPr/>
      <dgm:t>
        <a:bodyPr/>
        <a:lstStyle/>
        <a:p>
          <a:endParaRPr lang="fr-FR"/>
        </a:p>
      </dgm:t>
    </dgm:pt>
    <dgm:pt modelId="{F651D538-558C-4368-A8AA-6870EE8EF4CD}" type="sibTrans" cxnId="{B6F8C18A-3BF7-4E68-9BA2-2575E2A1372B}">
      <dgm:prSet/>
      <dgm:spPr/>
      <dgm:t>
        <a:bodyPr/>
        <a:lstStyle/>
        <a:p>
          <a:endParaRPr lang="fr-FR"/>
        </a:p>
      </dgm:t>
    </dgm:pt>
    <dgm:pt modelId="{4282FDD0-6D5A-4082-ABF8-4F09A1C35441}">
      <dgm:prSet phldrT="[Texte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dgm:style>
      </dgm:prSet>
      <dgm:spPr>
        <a:noFill/>
        <a:ln>
          <a:noFill/>
        </a:ln>
      </dgm:spPr>
      <dgm:t>
        <a:bodyPr/>
        <a:lstStyle/>
        <a:p>
          <a:r>
            <a:rPr lang="ar-DZ" sz="28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مجالات تطبيقها في وظيفة الموارد البشرية </a:t>
          </a:r>
          <a:endParaRPr lang="fr-FR" sz="2800" b="1" dirty="0">
            <a:solidFill>
              <a:schemeClr val="tx1"/>
            </a:solidFill>
            <a:latin typeface="Traditional Arabic" panose="02020603050405020304" pitchFamily="18" charset="-78"/>
            <a:cs typeface="Traditional Arabic" panose="02020603050405020304" pitchFamily="18" charset="-78"/>
          </a:endParaRPr>
        </a:p>
      </dgm:t>
    </dgm:pt>
    <dgm:pt modelId="{26032778-0C9C-4F61-AF83-E0C4A578AD82}" type="sibTrans" cxnId="{063B1966-7EAF-4FC8-AB68-47D4C425B403}">
      <dgm:prSet/>
      <dgm:spPr/>
      <dgm:t>
        <a:bodyPr/>
        <a:lstStyle/>
        <a:p>
          <a:endParaRPr lang="fr-FR"/>
        </a:p>
      </dgm:t>
    </dgm:pt>
    <dgm:pt modelId="{B114C177-09A1-41A7-8A64-1795FD16C375}" type="parTrans" cxnId="{063B1966-7EAF-4FC8-AB68-47D4C425B403}">
      <dgm:prSet/>
      <dgm:spPr/>
      <dgm:t>
        <a:bodyPr/>
        <a:lstStyle/>
        <a:p>
          <a:endParaRPr lang="fr-FR"/>
        </a:p>
      </dgm:t>
    </dgm:pt>
    <dgm:pt modelId="{B8A997DD-A712-4327-8BDD-113984C0398A}" type="pres">
      <dgm:prSet presAssocID="{2779DC22-1962-422D-AEC8-FA3D1467161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155EE69-D059-433D-B553-47802BB4FC76}" type="pres">
      <dgm:prSet presAssocID="{4282FDD0-6D5A-4082-ABF8-4F09A1C35441}" presName="roof" presStyleLbl="dkBgShp" presStyleIdx="0" presStyleCnt="2"/>
      <dgm:spPr/>
      <dgm:t>
        <a:bodyPr/>
        <a:lstStyle/>
        <a:p>
          <a:endParaRPr lang="fr-FR"/>
        </a:p>
      </dgm:t>
    </dgm:pt>
    <dgm:pt modelId="{8E8B109B-3557-4E22-87ED-C9C4B38F1630}" type="pres">
      <dgm:prSet presAssocID="{4282FDD0-6D5A-4082-ABF8-4F09A1C35441}" presName="pillars" presStyleCnt="0"/>
      <dgm:spPr/>
    </dgm:pt>
    <dgm:pt modelId="{9B0737DD-E145-4155-BAF2-D444F40CAA73}" type="pres">
      <dgm:prSet presAssocID="{4282FDD0-6D5A-4082-ABF8-4F09A1C35441}" presName="pillar1" presStyleLbl="node1" presStyleIdx="0" presStyleCnt="3" custLinFactNeighborX="1152" custLinFactNeighborY="-122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A3A4BC8-45A7-4471-85E0-3D02107C127D}" type="pres">
      <dgm:prSet presAssocID="{7A70FA32-B1D5-4F49-A5DA-DE3B0B8C49B3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DA08310-9AEF-40D2-AA7D-2FC24331DC02}" type="pres">
      <dgm:prSet presAssocID="{0B77E96E-DD21-47F9-B8DC-5677F5C7897D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48F276-C6C1-44A2-BC88-CCE9B42D2B35}" type="pres">
      <dgm:prSet presAssocID="{4282FDD0-6D5A-4082-ABF8-4F09A1C35441}" presName="base" presStyleLbl="dkBgShp" presStyleIdx="1" presStyleCnt="2"/>
      <dgm:spPr/>
    </dgm:pt>
  </dgm:ptLst>
  <dgm:cxnLst>
    <dgm:cxn modelId="{E9847095-7F30-4180-A0CF-F0D9D76D8ED7}" srcId="{4282FDD0-6D5A-4082-ABF8-4F09A1C35441}" destId="{2313D36D-0F6B-46C2-96AD-56EEC28EBA30}" srcOrd="0" destOrd="0" parTransId="{E0ABB8B3-95E2-4B4E-B979-860D19E54462}" sibTransId="{6740178E-E07F-430E-A2CF-B93DED689928}"/>
    <dgm:cxn modelId="{D329989D-E031-47DE-8AAC-1569E8EE60FD}" type="presOf" srcId="{2779DC22-1962-422D-AEC8-FA3D1467161E}" destId="{B8A997DD-A712-4327-8BDD-113984C0398A}" srcOrd="0" destOrd="0" presId="urn:microsoft.com/office/officeart/2005/8/layout/hList3"/>
    <dgm:cxn modelId="{A4D04903-5C8C-4E95-87EA-1D9AB8004C65}" type="presOf" srcId="{4282FDD0-6D5A-4082-ABF8-4F09A1C35441}" destId="{B155EE69-D059-433D-B553-47802BB4FC76}" srcOrd="0" destOrd="0" presId="urn:microsoft.com/office/officeart/2005/8/layout/hList3"/>
    <dgm:cxn modelId="{CFA1FC15-68DF-4270-849B-6FB80FC3ADA9}" type="presOf" srcId="{2313D36D-0F6B-46C2-96AD-56EEC28EBA30}" destId="{9B0737DD-E145-4155-BAF2-D444F40CAA73}" srcOrd="0" destOrd="0" presId="urn:microsoft.com/office/officeart/2005/8/layout/hList3"/>
    <dgm:cxn modelId="{8AC547C3-1661-4231-B410-ED5B8092FD2A}" type="presOf" srcId="{7A70FA32-B1D5-4F49-A5DA-DE3B0B8C49B3}" destId="{AA3A4BC8-45A7-4471-85E0-3D02107C127D}" srcOrd="0" destOrd="0" presId="urn:microsoft.com/office/officeart/2005/8/layout/hList3"/>
    <dgm:cxn modelId="{063B1966-7EAF-4FC8-AB68-47D4C425B403}" srcId="{2779DC22-1962-422D-AEC8-FA3D1467161E}" destId="{4282FDD0-6D5A-4082-ABF8-4F09A1C35441}" srcOrd="0" destOrd="0" parTransId="{B114C177-09A1-41A7-8A64-1795FD16C375}" sibTransId="{26032778-0C9C-4F61-AF83-E0C4A578AD82}"/>
    <dgm:cxn modelId="{EA6F83DD-4E45-4CAE-BD33-5E827E75C20E}" type="presOf" srcId="{0B77E96E-DD21-47F9-B8DC-5677F5C7897D}" destId="{DDA08310-9AEF-40D2-AA7D-2FC24331DC02}" srcOrd="0" destOrd="0" presId="urn:microsoft.com/office/officeart/2005/8/layout/hList3"/>
    <dgm:cxn modelId="{B6F8C18A-3BF7-4E68-9BA2-2575E2A1372B}" srcId="{4282FDD0-6D5A-4082-ABF8-4F09A1C35441}" destId="{0B77E96E-DD21-47F9-B8DC-5677F5C7897D}" srcOrd="2" destOrd="0" parTransId="{F2CEEA15-97CB-4F3A-8B39-589362EDD382}" sibTransId="{F651D538-558C-4368-A8AA-6870EE8EF4CD}"/>
    <dgm:cxn modelId="{8C02812D-A23D-472A-BDC1-373F9642903B}" srcId="{4282FDD0-6D5A-4082-ABF8-4F09A1C35441}" destId="{7A70FA32-B1D5-4F49-A5DA-DE3B0B8C49B3}" srcOrd="1" destOrd="0" parTransId="{039D3CE7-29FD-4EDD-9F9C-440076EE4D7D}" sibTransId="{90237309-84C9-4C6E-8767-ACDE33B01475}"/>
    <dgm:cxn modelId="{4673FB07-C058-4B13-8B81-44866D19A346}" type="presParOf" srcId="{B8A997DD-A712-4327-8BDD-113984C0398A}" destId="{B155EE69-D059-433D-B553-47802BB4FC76}" srcOrd="0" destOrd="0" presId="urn:microsoft.com/office/officeart/2005/8/layout/hList3"/>
    <dgm:cxn modelId="{158ACA2F-30A2-4136-9E9C-548084D1DAA7}" type="presParOf" srcId="{B8A997DD-A712-4327-8BDD-113984C0398A}" destId="{8E8B109B-3557-4E22-87ED-C9C4B38F1630}" srcOrd="1" destOrd="0" presId="urn:microsoft.com/office/officeart/2005/8/layout/hList3"/>
    <dgm:cxn modelId="{F2147E7D-58AA-4AD5-AE43-1358BB3CC0B8}" type="presParOf" srcId="{8E8B109B-3557-4E22-87ED-C9C4B38F1630}" destId="{9B0737DD-E145-4155-BAF2-D444F40CAA73}" srcOrd="0" destOrd="0" presId="urn:microsoft.com/office/officeart/2005/8/layout/hList3"/>
    <dgm:cxn modelId="{08827BD7-FD1F-4FF7-80C2-9BD23D81C338}" type="presParOf" srcId="{8E8B109B-3557-4E22-87ED-C9C4B38F1630}" destId="{AA3A4BC8-45A7-4471-85E0-3D02107C127D}" srcOrd="1" destOrd="0" presId="urn:microsoft.com/office/officeart/2005/8/layout/hList3"/>
    <dgm:cxn modelId="{C4201A8F-0BA4-43DB-8844-9BCFB7963D1C}" type="presParOf" srcId="{8E8B109B-3557-4E22-87ED-C9C4B38F1630}" destId="{DDA08310-9AEF-40D2-AA7D-2FC24331DC02}" srcOrd="2" destOrd="0" presId="urn:microsoft.com/office/officeart/2005/8/layout/hList3"/>
    <dgm:cxn modelId="{EEEC4A77-D3A2-4614-A5EE-6846C74D350F}" type="presParOf" srcId="{B8A997DD-A712-4327-8BDD-113984C0398A}" destId="{6748F276-C6C1-44A2-BC88-CCE9B42D2B35}" srcOrd="2" destOrd="0" presId="urn:microsoft.com/office/officeart/2005/8/layout/hList3"/>
  </dgm:cxnLst>
  <dgm:bg>
    <a:solidFill>
      <a:srgbClr val="FF00FF"/>
    </a:solidFill>
  </dgm:bg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F9EF66-DDB7-425D-B233-125DA35911FA}">
      <dsp:nvSpPr>
        <dsp:cNvPr id="0" name=""/>
        <dsp:cNvSpPr/>
      </dsp:nvSpPr>
      <dsp:spPr>
        <a:xfrm rot="5400000">
          <a:off x="2132558" y="1065249"/>
          <a:ext cx="1024333" cy="116616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FCFEBB-1B21-4445-8F2A-55BBAAEEB207}">
      <dsp:nvSpPr>
        <dsp:cNvPr id="0" name=""/>
        <dsp:cNvSpPr/>
      </dsp:nvSpPr>
      <dsp:spPr>
        <a:xfrm>
          <a:off x="0" y="28862"/>
          <a:ext cx="5439213" cy="97135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400" b="1" kern="1200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أنترانت الموارد البشرية</a:t>
          </a:r>
        </a:p>
      </dsp:txBody>
      <dsp:txXfrm>
        <a:off x="47426" y="76288"/>
        <a:ext cx="5344361" cy="876498"/>
      </dsp:txXfrm>
    </dsp:sp>
    <dsp:sp modelId="{4C724C2B-C433-4686-8C2B-DAA8C44519B0}">
      <dsp:nvSpPr>
        <dsp:cNvPr id="0" name=""/>
        <dsp:cNvSpPr/>
      </dsp:nvSpPr>
      <dsp:spPr>
        <a:xfrm>
          <a:off x="3585547" y="44870"/>
          <a:ext cx="1254146" cy="9755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206C7D-3FEE-48C1-B1EF-4E9B2B683035}">
      <dsp:nvSpPr>
        <dsp:cNvPr id="0" name=""/>
        <dsp:cNvSpPr/>
      </dsp:nvSpPr>
      <dsp:spPr>
        <a:xfrm rot="5400000">
          <a:off x="4519014" y="2306000"/>
          <a:ext cx="1024333" cy="116616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BC3531-6186-4E99-9537-63301CAD5523}">
      <dsp:nvSpPr>
        <dsp:cNvPr id="0" name=""/>
        <dsp:cNvSpPr/>
      </dsp:nvSpPr>
      <dsp:spPr>
        <a:xfrm>
          <a:off x="2651477" y="1312413"/>
          <a:ext cx="4990479" cy="89859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400" b="1" kern="1200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البرمجيات</a:t>
          </a:r>
          <a:r>
            <a:rPr lang="ar-DZ" sz="2400" b="1" kern="1200" baseline="0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 التعاونية</a:t>
          </a:r>
        </a:p>
      </dsp:txBody>
      <dsp:txXfrm>
        <a:off x="2695351" y="1356287"/>
        <a:ext cx="4902731" cy="810844"/>
      </dsp:txXfrm>
    </dsp:sp>
    <dsp:sp modelId="{3026DD8D-9743-4759-81A7-C09A9E48FCAF}">
      <dsp:nvSpPr>
        <dsp:cNvPr id="0" name=""/>
        <dsp:cNvSpPr/>
      </dsp:nvSpPr>
      <dsp:spPr>
        <a:xfrm>
          <a:off x="5972003" y="1285621"/>
          <a:ext cx="1254146" cy="9755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5E24E7-545F-4BB8-AE0C-5951ACBCFE3B}">
      <dsp:nvSpPr>
        <dsp:cNvPr id="0" name=""/>
        <dsp:cNvSpPr/>
      </dsp:nvSpPr>
      <dsp:spPr>
        <a:xfrm>
          <a:off x="5109020" y="2551309"/>
          <a:ext cx="3686248" cy="120700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800" b="1" kern="1200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البرمجيات التكاملية </a:t>
          </a:r>
          <a:endParaRPr lang="fr-FR" sz="2800" b="1" kern="1200" dirty="0">
            <a:solidFill>
              <a:schemeClr val="tx1"/>
            </a:solidFill>
            <a:latin typeface="Traditional Arabic" panose="02020603050405020304" pitchFamily="18" charset="-78"/>
            <a:cs typeface="Traditional Arabic" panose="02020603050405020304" pitchFamily="18" charset="-78"/>
          </a:endParaRPr>
        </a:p>
      </dsp:txBody>
      <dsp:txXfrm>
        <a:off x="5167952" y="2610241"/>
        <a:ext cx="3568384" cy="10891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55EE69-D059-433D-B553-47802BB4FC76}">
      <dsp:nvSpPr>
        <dsp:cNvPr id="0" name=""/>
        <dsp:cNvSpPr/>
      </dsp:nvSpPr>
      <dsp:spPr>
        <a:xfrm>
          <a:off x="0" y="0"/>
          <a:ext cx="8151446" cy="15167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800" b="1" kern="1200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مجالات تطبيقها في وظيفة الموارد البشرية </a:t>
          </a:r>
          <a:endParaRPr lang="fr-FR" sz="2800" b="1" kern="1200" dirty="0">
            <a:solidFill>
              <a:schemeClr val="tx1"/>
            </a:solidFill>
            <a:latin typeface="Traditional Arabic" panose="02020603050405020304" pitchFamily="18" charset="-78"/>
            <a:cs typeface="Traditional Arabic" panose="02020603050405020304" pitchFamily="18" charset="-78"/>
          </a:endParaRPr>
        </a:p>
      </dsp:txBody>
      <dsp:txXfrm>
        <a:off x="0" y="0"/>
        <a:ext cx="8151446" cy="1516770"/>
      </dsp:txXfrm>
    </dsp:sp>
    <dsp:sp modelId="{9B0737DD-E145-4155-BAF2-D444F40CAA73}">
      <dsp:nvSpPr>
        <dsp:cNvPr id="0" name=""/>
        <dsp:cNvSpPr/>
      </dsp:nvSpPr>
      <dsp:spPr>
        <a:xfrm>
          <a:off x="35251" y="1477688"/>
          <a:ext cx="2714495" cy="3185218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800" b="1" kern="1200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تسيير المعرفة و التكوين </a:t>
          </a:r>
          <a:endParaRPr lang="fr-FR" sz="2800" b="1" kern="1200" dirty="0">
            <a:solidFill>
              <a:schemeClr val="tx1"/>
            </a:solidFill>
            <a:latin typeface="Traditional Arabic" panose="02020603050405020304" pitchFamily="18" charset="-78"/>
            <a:cs typeface="Traditional Arabic" panose="02020603050405020304" pitchFamily="18" charset="-78"/>
          </a:endParaRPr>
        </a:p>
      </dsp:txBody>
      <dsp:txXfrm>
        <a:off x="35251" y="1477688"/>
        <a:ext cx="2714495" cy="3185218"/>
      </dsp:txXfrm>
    </dsp:sp>
    <dsp:sp modelId="{AA3A4BC8-45A7-4471-85E0-3D02107C127D}">
      <dsp:nvSpPr>
        <dsp:cNvPr id="0" name=""/>
        <dsp:cNvSpPr/>
      </dsp:nvSpPr>
      <dsp:spPr>
        <a:xfrm>
          <a:off x="2718475" y="1516770"/>
          <a:ext cx="2714495" cy="3185218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800" b="1" kern="1200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أداة للتواصل مع الوحدات التشغيلية </a:t>
          </a:r>
          <a:endParaRPr lang="fr-FR" sz="2800" b="1" kern="1200" dirty="0">
            <a:solidFill>
              <a:schemeClr val="tx1"/>
            </a:solidFill>
            <a:latin typeface="Traditional Arabic" panose="02020603050405020304" pitchFamily="18" charset="-78"/>
            <a:cs typeface="Traditional Arabic" panose="02020603050405020304" pitchFamily="18" charset="-78"/>
          </a:endParaRPr>
        </a:p>
      </dsp:txBody>
      <dsp:txXfrm>
        <a:off x="2718475" y="1516770"/>
        <a:ext cx="2714495" cy="3185218"/>
      </dsp:txXfrm>
    </dsp:sp>
    <dsp:sp modelId="{DDA08310-9AEF-40D2-AA7D-2FC24331DC02}">
      <dsp:nvSpPr>
        <dsp:cNvPr id="0" name=""/>
        <dsp:cNvSpPr/>
      </dsp:nvSpPr>
      <dsp:spPr>
        <a:xfrm>
          <a:off x="5432970" y="1516770"/>
          <a:ext cx="2714495" cy="3185218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800" b="1" kern="1200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أداة داخلية </a:t>
          </a:r>
          <a:r>
            <a:rPr lang="ar-DZ" sz="2800" b="1" kern="1200" dirty="0" err="1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لادارة</a:t>
          </a:r>
          <a:r>
            <a:rPr lang="ar-DZ" sz="2800" b="1" kern="1200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 الموارد البشرية </a:t>
          </a:r>
          <a:endParaRPr lang="fr-FR" sz="2800" b="1" kern="1200" dirty="0">
            <a:solidFill>
              <a:schemeClr val="tx1"/>
            </a:solidFill>
            <a:latin typeface="Traditional Arabic" panose="02020603050405020304" pitchFamily="18" charset="-78"/>
            <a:cs typeface="Traditional Arabic" panose="02020603050405020304" pitchFamily="18" charset="-78"/>
          </a:endParaRPr>
        </a:p>
      </dsp:txBody>
      <dsp:txXfrm>
        <a:off x="5432970" y="1516770"/>
        <a:ext cx="2714495" cy="3185218"/>
      </dsp:txXfrm>
    </dsp:sp>
    <dsp:sp modelId="{6748F276-C6C1-44A2-BC88-CCE9B42D2B35}">
      <dsp:nvSpPr>
        <dsp:cNvPr id="0" name=""/>
        <dsp:cNvSpPr/>
      </dsp:nvSpPr>
      <dsp:spPr>
        <a:xfrm>
          <a:off x="0" y="4701989"/>
          <a:ext cx="8151446" cy="353913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pPr/>
              <a:t>01-06-1443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425C21F-2768-4483-BF7A-8FB920DF0F11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="" xmlns:p14="http://schemas.microsoft.com/office/powerpoint/2010/main" val="456097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pPr/>
              <a:t>01-06-1443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425C21F-2768-4483-BF7A-8FB920DF0F11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="" xmlns:p14="http://schemas.microsoft.com/office/powerpoint/2010/main" val="2400493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pPr/>
              <a:t>01-06-1443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425C21F-2768-4483-BF7A-8FB920DF0F11}" type="slidenum">
              <a:rPr lang="ar-DZ" smtClean="0"/>
              <a:pPr/>
              <a:t>‹N°›</a:t>
            </a:fld>
            <a:endParaRPr lang="ar-D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945914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pPr/>
              <a:t>01-06-1443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425C21F-2768-4483-BF7A-8FB920DF0F11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="" xmlns:p14="http://schemas.microsoft.com/office/powerpoint/2010/main" val="32575228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pPr/>
              <a:t>01-06-1443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425C21F-2768-4483-BF7A-8FB920DF0F11}" type="slidenum">
              <a:rPr lang="ar-DZ" smtClean="0"/>
              <a:pPr/>
              <a:t>‹N°›</a:t>
            </a:fld>
            <a:endParaRPr lang="ar-D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2357873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pPr/>
              <a:t>01-06-1443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425C21F-2768-4483-BF7A-8FB920DF0F11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="" xmlns:p14="http://schemas.microsoft.com/office/powerpoint/2010/main" val="722596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pPr/>
              <a:t>01-06-1443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C21F-2768-4483-BF7A-8FB920DF0F11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="" xmlns:p14="http://schemas.microsoft.com/office/powerpoint/2010/main" val="39528915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pPr/>
              <a:t>01-06-1443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C21F-2768-4483-BF7A-8FB920DF0F11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="" xmlns:p14="http://schemas.microsoft.com/office/powerpoint/2010/main" val="1343393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pPr/>
              <a:t>01-06-1443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C21F-2768-4483-BF7A-8FB920DF0F11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="" xmlns:p14="http://schemas.microsoft.com/office/powerpoint/2010/main" val="2300387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pPr/>
              <a:t>01-06-1443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425C21F-2768-4483-BF7A-8FB920DF0F11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="" xmlns:p14="http://schemas.microsoft.com/office/powerpoint/2010/main" val="3537590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pPr/>
              <a:t>01-06-1443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425C21F-2768-4483-BF7A-8FB920DF0F11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="" xmlns:p14="http://schemas.microsoft.com/office/powerpoint/2010/main" val="1379209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pPr/>
              <a:t>01-06-1443</a:t>
            </a:fld>
            <a:endParaRPr lang="ar-D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425C21F-2768-4483-BF7A-8FB920DF0F11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="" xmlns:p14="http://schemas.microsoft.com/office/powerpoint/2010/main" val="235491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pPr/>
              <a:t>01-06-1443</a:t>
            </a:fld>
            <a:endParaRPr lang="ar-D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C21F-2768-4483-BF7A-8FB920DF0F11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="" xmlns:p14="http://schemas.microsoft.com/office/powerpoint/2010/main" val="2928529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pPr/>
              <a:t>01-06-1443</a:t>
            </a:fld>
            <a:endParaRPr lang="ar-D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C21F-2768-4483-BF7A-8FB920DF0F11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="" xmlns:p14="http://schemas.microsoft.com/office/powerpoint/2010/main" val="272460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pPr/>
              <a:t>01-06-1443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C21F-2768-4483-BF7A-8FB920DF0F11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="" xmlns:p14="http://schemas.microsoft.com/office/powerpoint/2010/main" val="4115630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pPr/>
              <a:t>01-06-1443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425C21F-2768-4483-BF7A-8FB920DF0F11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="" xmlns:p14="http://schemas.microsoft.com/office/powerpoint/2010/main" val="2109928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7C5AC-6E7C-4B02-A10F-4AF6BF07EA07}" type="datetimeFigureOut">
              <a:rPr lang="ar-DZ" smtClean="0"/>
              <a:pPr/>
              <a:t>01-06-1443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425C21F-2768-4483-BF7A-8FB920DF0F11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="" xmlns:p14="http://schemas.microsoft.com/office/powerpoint/2010/main" val="2162733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457A44ED-D014-473F-B63D-337E9FD7F9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DZ" dirty="0"/>
          </a:p>
        </p:txBody>
      </p:sp>
      <p:pic>
        <p:nvPicPr>
          <p:cNvPr id="4" name="Picture 12">
            <a:extLst>
              <a:ext uri="{FF2B5EF4-FFF2-40B4-BE49-F238E27FC236}">
                <a16:creationId xmlns="" xmlns:a16="http://schemas.microsoft.com/office/drawing/2014/main" id="{B8D5BE60-BD88-4220-BCD3-F97B8604525D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5765" y="50793"/>
            <a:ext cx="8686800" cy="10715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ectangle 17">
            <a:extLst>
              <a:ext uri="{FF2B5EF4-FFF2-40B4-BE49-F238E27FC236}">
                <a16:creationId xmlns="" xmlns:a16="http://schemas.microsoft.com/office/drawing/2014/main" id="{462DAB5E-95CE-4FA6-9886-79D28A12DE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4477" y="1131543"/>
            <a:ext cx="642937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1200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abic Transparent" pitchFamily="2" charset="0"/>
              </a:rPr>
              <a:t>الجمهــورية الجزائــرية الديمقــراطية الشعبيـــة</a:t>
            </a:r>
            <a:endParaRPr lang="en-US" sz="1100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abic Transparent" pitchFamily="2" charset="0"/>
            </a:endParaRP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abic Transparent" pitchFamily="2" charset="0"/>
              </a:rPr>
              <a:t>République Algérienne Démocratique et Populaire</a:t>
            </a:r>
            <a:endParaRPr lang="en-US" sz="1100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abic Transparent" pitchFamily="2" charset="0"/>
            </a:endParaRP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12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abic Transparent" pitchFamily="2" charset="0"/>
              </a:rPr>
              <a:t>و</a:t>
            </a:r>
            <a:r>
              <a:rPr lang="ar-DZ" sz="1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abic Transparent" pitchFamily="2" charset="0"/>
              </a:rPr>
              <a:t>زارة التعليــم العــالي </a:t>
            </a:r>
            <a:r>
              <a:rPr lang="ar-DZ" sz="1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abic Transparent" pitchFamily="2" charset="0"/>
              </a:rPr>
              <a:t>و</a:t>
            </a:r>
            <a:r>
              <a:rPr lang="ar-DZ" sz="1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abic Transparent" pitchFamily="2" charset="0"/>
              </a:rPr>
              <a:t> البحــث العلمـي</a:t>
            </a:r>
            <a:endParaRPr lang="en-US" sz="11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Ministère de l’Enseignement Supérieur et de la Recherche Scientifique  </a:t>
            </a:r>
            <a:endParaRPr lang="en-US" sz="11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1200" i="1" dirty="0">
                <a:solidFill>
                  <a:srgbClr val="000000"/>
                </a:solidFill>
                <a:latin typeface="Arial" pitchFamily="34" charset="0"/>
                <a:cs typeface="Arabic Transparent" pitchFamily="2" charset="0"/>
              </a:rPr>
              <a:t>جــامعة محــمد </a:t>
            </a:r>
            <a:r>
              <a:rPr lang="ar-DZ" sz="1200" i="1" dirty="0" err="1">
                <a:solidFill>
                  <a:srgbClr val="000000"/>
                </a:solidFill>
                <a:latin typeface="Arial" pitchFamily="34" charset="0"/>
                <a:cs typeface="Arabic Transparent" pitchFamily="2" charset="0"/>
              </a:rPr>
              <a:t>خيضــر</a:t>
            </a:r>
            <a:r>
              <a:rPr lang="ar-DZ" sz="1200" i="1" dirty="0">
                <a:solidFill>
                  <a:srgbClr val="000000"/>
                </a:solidFill>
                <a:latin typeface="Arial" pitchFamily="34" charset="0"/>
                <a:cs typeface="Arabic Transparent" pitchFamily="2" charset="0"/>
              </a:rPr>
              <a:t> – بسكرة –</a:t>
            </a:r>
            <a:endParaRPr lang="en-US" sz="11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1200" b="1" i="1" dirty="0">
                <a:solidFill>
                  <a:srgbClr val="00B050"/>
                </a:solidFill>
                <a:latin typeface="Arial" pitchFamily="34" charset="0"/>
                <a:cs typeface="Arabic Transparent" pitchFamily="2" charset="0"/>
              </a:rPr>
              <a:t>كــلية العلــوم الاقتصــادية </a:t>
            </a:r>
            <a:r>
              <a:rPr lang="ar-DZ" sz="1200" b="1" i="1" dirty="0" err="1">
                <a:solidFill>
                  <a:srgbClr val="00B050"/>
                </a:solidFill>
                <a:latin typeface="Arial" pitchFamily="34" charset="0"/>
                <a:cs typeface="Arabic Transparent" pitchFamily="2" charset="0"/>
              </a:rPr>
              <a:t>و</a:t>
            </a:r>
            <a:r>
              <a:rPr lang="ar-DZ" sz="1200" b="1" i="1" dirty="0">
                <a:solidFill>
                  <a:srgbClr val="00B050"/>
                </a:solidFill>
                <a:latin typeface="Arial" pitchFamily="34" charset="0"/>
                <a:cs typeface="Arabic Transparent" pitchFamily="2" charset="0"/>
              </a:rPr>
              <a:t> التجــارية </a:t>
            </a:r>
            <a:r>
              <a:rPr lang="ar-DZ" sz="1200" b="1" i="1" dirty="0" err="1">
                <a:solidFill>
                  <a:srgbClr val="00B050"/>
                </a:solidFill>
                <a:latin typeface="Arial" pitchFamily="34" charset="0"/>
                <a:cs typeface="Arabic Transparent" pitchFamily="2" charset="0"/>
              </a:rPr>
              <a:t>و</a:t>
            </a:r>
            <a:r>
              <a:rPr lang="ar-DZ" sz="1200" b="1" i="1" dirty="0">
                <a:solidFill>
                  <a:srgbClr val="00B050"/>
                </a:solidFill>
                <a:latin typeface="Arial" pitchFamily="34" charset="0"/>
                <a:cs typeface="Arabic Transparent" pitchFamily="2" charset="0"/>
              </a:rPr>
              <a:t> علــوم التسييــر</a:t>
            </a:r>
            <a:endParaRPr lang="en-US" sz="11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1200" b="1" i="1" dirty="0">
                <a:solidFill>
                  <a:srgbClr val="00B050"/>
                </a:solidFill>
                <a:latin typeface="Arial" pitchFamily="34" charset="0"/>
                <a:cs typeface="Arabic Transparent" pitchFamily="2" charset="0"/>
              </a:rPr>
              <a:t>قســـم علـــوم التسييــر</a:t>
            </a:r>
            <a:r>
              <a:rPr lang="ar-DZ" sz="1200" b="1" i="1" dirty="0">
                <a:solidFill>
                  <a:srgbClr val="000000"/>
                </a:solidFill>
                <a:latin typeface="Arial" pitchFamily="34" charset="0"/>
                <a:cs typeface="Arabic Transparent" pitchFamily="2" charset="0"/>
              </a:rPr>
              <a:t> </a:t>
            </a:r>
            <a:endParaRPr lang="en-US" sz="11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C:\Users\VAIO\Desktop\sirh\وظيفة-خالية-موارد-بشرية.png">
            <a:extLst>
              <a:ext uri="{FF2B5EF4-FFF2-40B4-BE49-F238E27FC236}">
                <a16:creationId xmlns="" xmlns:a16="http://schemas.microsoft.com/office/drawing/2014/main" id="{E673CFD2-8F3C-45CE-BAC2-9F56EFD66C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sharpenSoften amount="-25000"/>
                    </a14:imgEffect>
                    <a14:imgEffect>
                      <a14:colorTemperature colorTemp="88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15" y="2737180"/>
            <a:ext cx="11536711" cy="4120820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15">
            <a:extLst>
              <a:ext uri="{FF2B5EF4-FFF2-40B4-BE49-F238E27FC236}">
                <a16:creationId xmlns="" xmlns:a16="http://schemas.microsoft.com/office/drawing/2014/main" id="{7B3CCE59-3BA3-4F56-87EF-F271FAF724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48584" y="5830270"/>
            <a:ext cx="27479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Simplified Arabic" pitchFamily="18" charset="-78"/>
              </a:rPr>
              <a:t>اعداد الدكتورة </a:t>
            </a:r>
            <a:r>
              <a:rPr lang="ar-DZ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Simplified Arabic" pitchFamily="18" charset="-78"/>
              </a:rPr>
              <a:t>:</a:t>
            </a:r>
            <a:endParaRPr lang="fr-FR" sz="3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Simplified Arabic" pitchFamily="18" charset="-78"/>
            </a:endParaRPr>
          </a:p>
        </p:txBody>
      </p:sp>
      <p:sp>
        <p:nvSpPr>
          <p:cNvPr id="8" name="ZoneTexte 17">
            <a:extLst>
              <a:ext uri="{FF2B5EF4-FFF2-40B4-BE49-F238E27FC236}">
                <a16:creationId xmlns="" xmlns:a16="http://schemas.microsoft.com/office/drawing/2014/main" id="{7778D8A2-FA54-48EC-A15D-706FBA1AB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9061" y="5673179"/>
            <a:ext cx="315523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4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Simplified Arabic" pitchFamily="18" charset="-78"/>
              </a:rPr>
              <a:t> </a:t>
            </a:r>
            <a:r>
              <a:rPr lang="ar-DZ" sz="4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Simplified Arabic" pitchFamily="18" charset="-78"/>
              </a:rPr>
              <a:t>جبيرات</a:t>
            </a:r>
            <a:r>
              <a:rPr lang="ar-DZ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Simplified Arabic" pitchFamily="18" charset="-78"/>
              </a:rPr>
              <a:t> سناء</a:t>
            </a:r>
            <a:endParaRPr lang="fr-FR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547997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="" xmlns:a16="http://schemas.microsoft.com/office/drawing/2014/main" id="{86D29F06-AE6D-495C-8B4A-DD24B77ED55E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ar-DZ" sz="4000" b="1" dirty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عناصر المحاضرة السادسة</a:t>
            </a:r>
            <a:r>
              <a:rPr lang="ar-DZ" dirty="0">
                <a:solidFill>
                  <a:srgbClr val="C00000"/>
                </a:solidFill>
              </a:rPr>
              <a:t>:</a:t>
            </a:r>
            <a:endParaRPr lang="fr-FR" dirty="0">
              <a:solidFill>
                <a:srgbClr val="C00000"/>
              </a:solidFill>
            </a:endParaRPr>
          </a:p>
        </p:txBody>
      </p:sp>
      <p:graphicFrame>
        <p:nvGraphicFramePr>
          <p:cNvPr id="13" name="Espace réservé du contenu 12">
            <a:extLst>
              <a:ext uri="{FF2B5EF4-FFF2-40B4-BE49-F238E27FC236}">
                <a16:creationId xmlns="" xmlns:a16="http://schemas.microsoft.com/office/drawing/2014/main" id="{9A48EE9D-9B64-4F31-AC82-4A0E58873F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57876500"/>
              </p:ext>
            </p:extLst>
          </p:nvPr>
        </p:nvGraphicFramePr>
        <p:xfrm>
          <a:off x="2476002" y="2116183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313869796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Graphic spid="13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8">
            <a:extLst>
              <a:ext uri="{FF2B5EF4-FFF2-40B4-BE49-F238E27FC236}">
                <a16:creationId xmlns="" xmlns:a16="http://schemas.microsoft.com/office/drawing/2014/main" id="{0A71B48C-8B7D-4ECD-9FC8-B2EF489A5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631" y="543572"/>
            <a:ext cx="6402137" cy="78496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ar-DZ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الشبكة الداخلية أو أنترانت الموارد البشرية ( </a:t>
            </a:r>
            <a:r>
              <a:rPr lang="fr-FR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Intranet RH</a:t>
            </a:r>
            <a:r>
              <a:rPr lang="ar-DZ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) </a:t>
            </a:r>
            <a:br>
              <a:rPr lang="ar-DZ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</a:br>
            <a:endParaRPr lang="ar-DZ" sz="2800" dirty="0">
              <a:solidFill>
                <a:schemeClr val="bg1"/>
              </a:solidFill>
              <a:latin typeface="Arabic Transparent" panose="020B0604020202020204" pitchFamily="34" charset="0"/>
              <a:cs typeface="Arabic Transparent" panose="020B0604020202020204" pitchFamily="34" charset="0"/>
            </a:endParaRPr>
          </a:p>
        </p:txBody>
      </p:sp>
      <p:sp>
        <p:nvSpPr>
          <p:cNvPr id="24" name="Rectangle 19">
            <a:extLst>
              <a:ext uri="{FF2B5EF4-FFF2-40B4-BE49-F238E27FC236}">
                <a16:creationId xmlns="" xmlns:a16="http://schemas.microsoft.com/office/drawing/2014/main" id="{35F8DFAE-3C44-4508-B952-C9B299634E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0754" y="275864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6" name="Content Placeholder 2">
            <a:extLst>
              <a:ext uri="{FF2B5EF4-FFF2-40B4-BE49-F238E27FC236}">
                <a16:creationId xmlns="" xmlns:a16="http://schemas.microsoft.com/office/drawing/2014/main" id="{81FCC460-8E2E-4E02-AA98-92F9CE62A2DF}"/>
              </a:ext>
            </a:extLst>
          </p:cNvPr>
          <p:cNvSpPr txBox="1">
            <a:spLocks/>
          </p:cNvSpPr>
          <p:nvPr/>
        </p:nvSpPr>
        <p:spPr>
          <a:xfrm>
            <a:off x="4771791" y="1809448"/>
            <a:ext cx="7116861" cy="927904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SA" sz="24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الشبكة :</a:t>
            </a:r>
            <a:r>
              <a:rPr lang="en-US" sz="2400" b="1" dirty="0">
                <a:solidFill>
                  <a:sysClr val="windowText" lastClr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kumimoji="0" lang="ar-SA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مجموعة من أجهزة الحاسب وبعض الأجهزة الأخرى مرتبطة مع بعضها </a:t>
            </a:r>
            <a:endParaRPr kumimoji="0" lang="ar-DZ" sz="24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SA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البعض للمشاركة في الموارد</a:t>
            </a:r>
            <a:r>
              <a:rPr lang="ar-DZ" sz="2400" b="1" dirty="0">
                <a:solidFill>
                  <a:sysClr val="windowText" lastClr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( المعلومات، الأجهزة ، البرامج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="" xmlns:a16="http://schemas.microsoft.com/office/drawing/2014/main" id="{4C4F3588-D22F-4FA9-87CD-B17D4045FDA9}"/>
              </a:ext>
            </a:extLst>
          </p:cNvPr>
          <p:cNvSpPr txBox="1"/>
          <p:nvPr/>
        </p:nvSpPr>
        <p:spPr>
          <a:xfrm>
            <a:off x="4315091" y="4762237"/>
            <a:ext cx="7656123" cy="1797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marR="0" lvl="0" indent="-51435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altLang="fr-FR" sz="2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aditional Arabic" panose="02020603050405020304" pitchFamily="18" charset="-78"/>
                <a:cs typeface="Traditional Arabic" panose="02020603050405020304" pitchFamily="18" charset="-78"/>
              </a:rPr>
              <a:t>شبكة </a:t>
            </a:r>
            <a:r>
              <a:rPr kumimoji="0" lang="ar-JO" altLang="fr-FR" sz="2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الخادم </a:t>
            </a:r>
            <a:r>
              <a:rPr kumimoji="0" lang="ar-DZ" altLang="fr-FR" sz="2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aditional Arabic" panose="02020603050405020304" pitchFamily="18" charset="-78"/>
                <a:cs typeface="Traditional Arabic" panose="02020603050405020304" pitchFamily="18" charset="-78"/>
              </a:rPr>
              <a:t>/الزبون : </a:t>
            </a:r>
            <a:r>
              <a:rPr kumimoji="0" lang="ar-JO" alt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هذه الشبكة يتم تقسيم بين مهام الخادم (جهاز الخادم)</a:t>
            </a:r>
            <a:r>
              <a:rPr kumimoji="0" lang="ar-DZ" alt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kumimoji="0" lang="ar-JO" alt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ومهام العميل (جهاز العميل). العميل يرسل الطلبات إلى الخادم، وفقا لبروتوكولات معينة،  للحصول على معلومات أو اجراء عمل معين، والخادم يستجيب </a:t>
            </a:r>
          </a:p>
          <a:p>
            <a:pPr marR="0" lvl="0" algn="r" defTabSz="914400" rtl="1" eaLnBrk="1" fontAlgn="base" latinLnBrk="0" hangingPunct="1">
              <a:lnSpc>
                <a:spcPct val="15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lang="fr-FR" sz="24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29" name="Picture 2" descr="http://blog.gogrid.com/wp-content/uploads/2009/05/image.png">
            <a:extLst>
              <a:ext uri="{FF2B5EF4-FFF2-40B4-BE49-F238E27FC236}">
                <a16:creationId xmlns="" xmlns:a16="http://schemas.microsoft.com/office/drawing/2014/main" id="{E2517A19-BEB2-49E8-BBA2-6B64A2FAC43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3394"/>
          <a:stretch/>
        </p:blipFill>
        <p:spPr bwMode="auto">
          <a:xfrm>
            <a:off x="765908" y="1349823"/>
            <a:ext cx="3548184" cy="15396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ZoneTexte 31">
            <a:extLst>
              <a:ext uri="{FF2B5EF4-FFF2-40B4-BE49-F238E27FC236}">
                <a16:creationId xmlns="" xmlns:a16="http://schemas.microsoft.com/office/drawing/2014/main" id="{69A01C34-5AF3-452B-BFB6-9083911C91E0}"/>
              </a:ext>
            </a:extLst>
          </p:cNvPr>
          <p:cNvSpPr txBox="1"/>
          <p:nvPr/>
        </p:nvSpPr>
        <p:spPr>
          <a:xfrm>
            <a:off x="4689231" y="3239564"/>
            <a:ext cx="7281983" cy="14311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r" defTabSz="914400" rtl="1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ar-JO" altLang="fr-FR" sz="2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aditional Arabic" panose="02020603050405020304" pitchFamily="18" charset="-78"/>
                <a:cs typeface="Traditional Arabic" panose="02020603050405020304" pitchFamily="18" charset="-78"/>
              </a:rPr>
              <a:t>إنترانت</a:t>
            </a:r>
            <a:r>
              <a:rPr kumimoji="0" lang="ar-DZ" altLang="fr-FR" sz="2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aditional Arabic" panose="02020603050405020304" pitchFamily="18" charset="-78"/>
                <a:cs typeface="Traditional Arabic" panose="02020603050405020304" pitchFamily="18" charset="-78"/>
              </a:rPr>
              <a:t>:</a:t>
            </a:r>
            <a:r>
              <a:rPr kumimoji="0" lang="ar-DZ" alt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kumimoji="0" lang="ar-JO" alt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aditional Arabic" panose="02020603050405020304" pitchFamily="18" charset="-78"/>
                <a:cs typeface="Traditional Arabic" panose="02020603050405020304" pitchFamily="18" charset="-78"/>
              </a:rPr>
              <a:t> هي شبكة إنترنت عادية تستخدم ذات التقنية</a:t>
            </a:r>
            <a:r>
              <a:rPr lang="ar-DZ" altLang="fr-FR" sz="2400" b="1" kern="0" dirty="0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kumimoji="0" lang="ar-JO" alt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لكنها مصغرة بحيث تسمح للأعضاء المسجلين بمنظمة أو مؤسسة ما</a:t>
            </a:r>
            <a:r>
              <a:rPr lang="ar-DZ" altLang="fr-FR" sz="2400" b="1" kern="0" dirty="0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kumimoji="0" lang="ar-JO" alt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فقط بالدخول إليها. ومن بين مزاياها المتعددة ارتفاع مستوى الحماية</a:t>
            </a:r>
            <a:r>
              <a:rPr lang="ar-DZ" altLang="fr-FR" sz="2400" b="1" kern="0" dirty="0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kumimoji="0" lang="ar-JO" alt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الذي </a:t>
            </a:r>
            <a:r>
              <a:rPr kumimoji="0" lang="ar-JO" altLang="fr-FR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لايمكن</a:t>
            </a:r>
            <a:r>
              <a:rPr kumimoji="0" lang="ar-JO" alt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aditional Arabic" panose="02020603050405020304" pitchFamily="18" charset="-78"/>
                <a:cs typeface="Traditional Arabic" panose="02020603050405020304" pitchFamily="18" charset="-78"/>
              </a:rPr>
              <a:t> مقارنته بمستوى الحماية الموجود على شبكة الإنترنت العادية</a:t>
            </a:r>
            <a:endParaRPr kumimoji="0" lang="en-US" altLang="fr-FR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33" name="Picture 8" descr="IC375976.jpg">
            <a:extLst>
              <a:ext uri="{FF2B5EF4-FFF2-40B4-BE49-F238E27FC236}">
                <a16:creationId xmlns="" xmlns:a16="http://schemas.microsoft.com/office/drawing/2014/main" id="{8E92761F-1F78-493C-98EE-71092EBF93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985" y="3080252"/>
            <a:ext cx="2810584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7210308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6" grpId="0"/>
      <p:bldP spid="28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915254F8-66F9-4E65-8412-D711B4EEA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6012" y="1234830"/>
            <a:ext cx="8915400" cy="1953847"/>
          </a:xfrm>
        </p:spPr>
        <p:txBody>
          <a:bodyPr>
            <a:noAutofit/>
          </a:bodyPr>
          <a:lstStyle/>
          <a:p>
            <a:r>
              <a:rPr lang="ar-DZ" sz="2400" b="1" u="sng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أهم فوائدها : </a:t>
            </a:r>
          </a:p>
          <a:p>
            <a:pPr marL="342900" lvl="0" indent="-342900" algn="r" rtl="1">
              <a:buFont typeface="Wingdings" panose="05000000000000000000" pitchFamily="2" charset="2"/>
              <a:buChar char=""/>
            </a:pPr>
            <a:r>
              <a:rPr lang="ar-DZ" sz="2400" b="1" dirty="0">
                <a:solidFill>
                  <a:srgbClr val="000000"/>
                </a:solidFill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مشاركة ملفات العمل داخل المنظمة بين مختلف أصحاب المصلحة المعنيين ؛</a:t>
            </a:r>
            <a:endParaRPr lang="fr-FR" sz="2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marL="342900" lvl="0" indent="-342900" algn="r" rtl="1">
              <a:buFont typeface="Wingdings" panose="05000000000000000000" pitchFamily="2" charset="2"/>
              <a:buChar char=""/>
            </a:pPr>
            <a:r>
              <a:rPr lang="ar-DZ" sz="2400" b="1" dirty="0">
                <a:solidFill>
                  <a:srgbClr val="000000"/>
                </a:solidFill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الاستفادة من الرسائل الداخلية.</a:t>
            </a:r>
            <a:endParaRPr lang="fr-FR" sz="2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marL="342900" lvl="0" indent="-342900" algn="r" rtl="1">
              <a:buFont typeface="Wingdings" panose="05000000000000000000" pitchFamily="2" charset="2"/>
              <a:buChar char=""/>
            </a:pPr>
            <a:r>
              <a:rPr lang="ar-DZ" sz="2400" b="1" dirty="0">
                <a:solidFill>
                  <a:srgbClr val="000000"/>
                </a:solidFill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كفاءة وظائف نظام المعلومات امما يسمح بالعمل التعاوني ، وتوفير المعلومات في الوقت المناسب دون إضاعة الوقت </a:t>
            </a:r>
            <a:endParaRPr lang="fr-FR" sz="2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47CCA030-3EE0-464E-9296-9435DC6E9E6F}"/>
              </a:ext>
            </a:extLst>
          </p:cNvPr>
          <p:cNvSpPr txBox="1"/>
          <p:nvPr/>
        </p:nvSpPr>
        <p:spPr>
          <a:xfrm>
            <a:off x="3892427" y="3669324"/>
            <a:ext cx="740898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DZ" sz="2400" b="1" u="sng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أنواع الأنترانت : </a:t>
            </a:r>
          </a:p>
          <a:p>
            <a:pPr algn="r"/>
            <a:r>
              <a:rPr lang="ar-DZ" sz="2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الأنترانت صندوق من الأدوات المتكاملة التي تندرج ضمن الفئات ألأربع : </a:t>
            </a:r>
          </a:p>
          <a:p>
            <a:pPr marL="342900" indent="-342900" algn="r" rtl="1">
              <a:buFont typeface="Wingdings" panose="05000000000000000000" pitchFamily="2" charset="2"/>
              <a:buChar char="q"/>
            </a:pPr>
            <a:r>
              <a:rPr lang="ar-DZ" sz="2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أنترانت الاتصالات</a:t>
            </a:r>
          </a:p>
          <a:p>
            <a:pPr marL="342900" indent="-342900" algn="r" rtl="1">
              <a:buFont typeface="Wingdings" panose="05000000000000000000" pitchFamily="2" charset="2"/>
              <a:buChar char="q"/>
            </a:pPr>
            <a:r>
              <a:rPr lang="ar-DZ" sz="2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أنترانت الاعلام</a:t>
            </a:r>
          </a:p>
          <a:p>
            <a:pPr marL="342900" indent="-342900" algn="r" rtl="1">
              <a:buFont typeface="Wingdings" panose="05000000000000000000" pitchFamily="2" charset="2"/>
              <a:buChar char="q"/>
            </a:pPr>
            <a:r>
              <a:rPr lang="ar-DZ" sz="2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أنترانت التعاون</a:t>
            </a:r>
          </a:p>
          <a:p>
            <a:pPr marL="342900" indent="-342900" algn="r" rtl="1">
              <a:buFont typeface="Wingdings" panose="05000000000000000000" pitchFamily="2" charset="2"/>
              <a:buChar char="q"/>
            </a:pPr>
            <a:r>
              <a:rPr lang="ar-DZ" sz="2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أنترانت التطبيقية</a:t>
            </a:r>
          </a:p>
          <a:p>
            <a:pPr algn="r"/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975010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e 8">
            <a:extLst>
              <a:ext uri="{FF2B5EF4-FFF2-40B4-BE49-F238E27FC236}">
                <a16:creationId xmlns="" xmlns:a16="http://schemas.microsoft.com/office/drawing/2014/main" id="{2DBE28D0-A8A7-4F9F-AE16-BBEBF433E0B4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1422994620"/>
              </p:ext>
            </p:extLst>
          </p:nvPr>
        </p:nvGraphicFramePr>
        <p:xfrm>
          <a:off x="2008554" y="719666"/>
          <a:ext cx="8151446" cy="50559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1797295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2927EDE0-6C07-4036-AE85-9D978683E384}"/>
              </a:ext>
            </a:extLst>
          </p:cNvPr>
          <p:cNvSpPr txBox="1"/>
          <p:nvPr/>
        </p:nvSpPr>
        <p:spPr>
          <a:xfrm>
            <a:off x="6510217" y="230952"/>
            <a:ext cx="5580184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DZ" sz="2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البرمجيات التعاونية : العمل الجماعي ، تدفق العمل</a:t>
            </a:r>
            <a:endParaRPr lang="fr-FR" sz="24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DD022052-4EAE-4FE6-BF99-98A86EED6FAC}"/>
              </a:ext>
            </a:extLst>
          </p:cNvPr>
          <p:cNvSpPr txBox="1"/>
          <p:nvPr/>
        </p:nvSpPr>
        <p:spPr>
          <a:xfrm>
            <a:off x="3840480" y="843283"/>
            <a:ext cx="4423508" cy="5170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algn="just" rtl="1">
              <a:lnSpc>
                <a:spcPct val="115000"/>
              </a:lnSpc>
              <a:spcAft>
                <a:spcPts val="1000"/>
              </a:spcAft>
            </a:pPr>
            <a:r>
              <a:rPr lang="ar-DZ" sz="2400" b="1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العمل الجماعي ( </a:t>
            </a:r>
            <a:r>
              <a:rPr lang="fr-FR" sz="2000" b="1" dirty="0" err="1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Groupeware</a:t>
            </a:r>
            <a:r>
              <a:rPr lang="ar-DZ" sz="2400" b="1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) </a:t>
            </a:r>
            <a:endParaRPr lang="fr-FR" sz="2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37E3AFB5-0B65-487B-8697-7758FB2156FC}"/>
              </a:ext>
            </a:extLst>
          </p:cNvPr>
          <p:cNvSpPr txBox="1"/>
          <p:nvPr/>
        </p:nvSpPr>
        <p:spPr>
          <a:xfrm>
            <a:off x="461107" y="1726975"/>
            <a:ext cx="1162929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 rtl="1">
              <a:buFont typeface="Symbol" panose="05050102010706020507" pitchFamily="18" charset="2"/>
              <a:buBlip>
                <a:blip r:embed="rId2"/>
              </a:buBlip>
            </a:pPr>
            <a:r>
              <a:rPr lang="ar-DZ" sz="2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هو مجموعة من التطبيقات التي تدعم مجموعة العمل بغرض تطوير العمل الجماعي </a:t>
            </a:r>
            <a:r>
              <a:rPr lang="ar-SA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.</a:t>
            </a:r>
            <a:r>
              <a:rPr lang="ar-D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</a:t>
            </a:r>
            <a:r>
              <a:rPr lang="ar-DZ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، وهذا من خلال  تأديته للأنشطة </a:t>
            </a:r>
            <a:r>
              <a:rPr lang="ar-DZ" sz="24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الثلاث(</a:t>
            </a:r>
            <a:r>
              <a:rPr lang="fr-FR" sz="24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3C</a:t>
            </a:r>
            <a:r>
              <a:rPr lang="ar-DZ" sz="24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) </a:t>
            </a:r>
            <a:r>
              <a:rPr lang="ar-DZ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: </a:t>
            </a:r>
          </a:p>
          <a:p>
            <a:pPr marL="342900" lvl="0" indent="-342900" algn="just" rtl="1">
              <a:buFont typeface="Wingdings" panose="05000000000000000000" pitchFamily="2" charset="2"/>
              <a:buChar char=""/>
            </a:pPr>
            <a:r>
              <a:rPr lang="ar-DZ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الاتصال (</a:t>
            </a:r>
            <a:r>
              <a:rPr lang="fr-FR" sz="2400" b="1" dirty="0">
                <a:effectLst/>
                <a:latin typeface="Traditional Arabic" panose="02020603050405020304" pitchFamily="18" charset="-78"/>
                <a:ea typeface="Times New Roman" panose="02020603050405020304" pitchFamily="18" charset="0"/>
                <a:cs typeface="Arial" panose="020B0604020202020204" pitchFamily="34" charset="0"/>
              </a:rPr>
              <a:t>communication</a:t>
            </a:r>
            <a:r>
              <a:rPr lang="ar-DZ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) </a:t>
            </a:r>
            <a:endParaRPr lang="fr-F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buFont typeface="Wingdings" panose="05000000000000000000" pitchFamily="2" charset="2"/>
              <a:buChar char=""/>
            </a:pPr>
            <a:r>
              <a:rPr lang="ar-DZ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التعاون (</a:t>
            </a:r>
            <a:r>
              <a:rPr lang="fr-FR" sz="2400" b="1" dirty="0">
                <a:effectLst/>
                <a:latin typeface="Traditional Arabic" panose="02020603050405020304" pitchFamily="18" charset="-78"/>
                <a:ea typeface="Times New Roman" panose="02020603050405020304" pitchFamily="18" charset="0"/>
                <a:cs typeface="Arial" panose="020B0604020202020204" pitchFamily="34" charset="0"/>
              </a:rPr>
              <a:t>coopération</a:t>
            </a:r>
            <a:r>
              <a:rPr lang="ar-DZ" sz="24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)</a:t>
            </a:r>
            <a:endParaRPr lang="ar-DZ" sz="2400" b="1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 rtl="1">
              <a:buFont typeface="Wingdings" panose="05000000000000000000" pitchFamily="2" charset="2"/>
              <a:buChar char=""/>
            </a:pPr>
            <a:r>
              <a:rPr lang="ar-DZ" sz="2400" b="1" dirty="0">
                <a:effectLst/>
                <a:ea typeface="Times New Roman" panose="02020603050405020304" pitchFamily="18" charset="0"/>
                <a:cs typeface="Traditional Arabic" panose="02020603050405020304" pitchFamily="18" charset="-78"/>
              </a:rPr>
              <a:t>لتنسيق( </a:t>
            </a:r>
            <a:r>
              <a:rPr lang="fr-FR" sz="2400" b="1" dirty="0">
                <a:effectLst/>
                <a:latin typeface="Traditional Arabic" panose="02020603050405020304" pitchFamily="18" charset="-78"/>
                <a:ea typeface="Times New Roman" panose="02020603050405020304" pitchFamily="18" charset="0"/>
              </a:rPr>
              <a:t>coordination</a:t>
            </a:r>
            <a:r>
              <a:rPr lang="ar-DZ" sz="2400" b="1" dirty="0" smtClean="0">
                <a:effectLst/>
                <a:latin typeface="Traditional Arabic" panose="02020603050405020304" pitchFamily="18" charset="-78"/>
                <a:ea typeface="Times New Roman" panose="02020603050405020304" pitchFamily="18" charset="0"/>
              </a:rPr>
              <a:t>)</a:t>
            </a:r>
            <a:endParaRPr lang="fr-F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/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E9B3503C-0ABD-422B-B0FF-2106CFE24145}"/>
              </a:ext>
            </a:extLst>
          </p:cNvPr>
          <p:cNvSpPr txBox="1"/>
          <p:nvPr/>
        </p:nvSpPr>
        <p:spPr>
          <a:xfrm>
            <a:off x="3227754" y="3732589"/>
            <a:ext cx="8651631" cy="201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>
              <a:buFont typeface="Wingdings" panose="05000000000000000000" pitchFamily="2" charset="2"/>
              <a:buChar char="v"/>
            </a:pPr>
            <a:r>
              <a:rPr lang="ar-DZ" sz="2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أدواتها حسب الأنشطة: </a:t>
            </a:r>
          </a:p>
          <a:p>
            <a:pPr marL="342900" lvl="0" indent="-342900" algn="just" rtl="1">
              <a:lnSpc>
                <a:spcPct val="115000"/>
              </a:lnSpc>
              <a:buFont typeface="Wingdings" panose="05000000000000000000" pitchFamily="2" charset="2"/>
              <a:buChar char=""/>
            </a:pPr>
            <a:r>
              <a:rPr lang="ar-DZ" sz="2400" b="1" dirty="0">
                <a:effectLst/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الاتصال: الرسائل الالكترونية، المحادثات، مؤتمرات مرئية و سمعية ...</a:t>
            </a:r>
            <a:endParaRPr lang="fr-FR" sz="2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marL="342900" lvl="0" indent="-342900" algn="just" rtl="1">
              <a:lnSpc>
                <a:spcPct val="115000"/>
              </a:lnSpc>
              <a:buFont typeface="Wingdings" panose="05000000000000000000" pitchFamily="2" charset="2"/>
              <a:buChar char=""/>
            </a:pPr>
            <a:r>
              <a:rPr lang="ar-DZ" sz="2400" b="1" dirty="0">
                <a:effectLst/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التعاون: المنتديات، المحادثات، مؤتمرات عبر الفيديو، الويكي....</a:t>
            </a:r>
            <a:endParaRPr lang="fr-FR" sz="2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marL="342900" lvl="0" indent="-342900" algn="just" rtl="1">
              <a:lnSpc>
                <a:spcPct val="115000"/>
              </a:lnSpc>
              <a:buFont typeface="Wingdings" panose="05000000000000000000" pitchFamily="2" charset="2"/>
              <a:buChar char=""/>
            </a:pPr>
            <a:r>
              <a:rPr lang="ar-DZ" sz="2400" b="1" dirty="0">
                <a:effectLst/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التنسيق الأجندة الالكترونية ، قواعد الوثائق....</a:t>
            </a:r>
            <a:endParaRPr lang="fr-FR" sz="2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algn="r"/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771DD3E1-F2E2-4841-9CEC-6DD55F40C979}"/>
              </a:ext>
            </a:extLst>
          </p:cNvPr>
          <p:cNvSpPr txBox="1"/>
          <p:nvPr/>
        </p:nvSpPr>
        <p:spPr>
          <a:xfrm>
            <a:off x="3840480" y="5717747"/>
            <a:ext cx="8038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>
              <a:buFont typeface="Wingdings" panose="05000000000000000000" pitchFamily="2" charset="2"/>
              <a:buChar char="v"/>
            </a:pPr>
            <a:r>
              <a:rPr lang="ar-DZ" sz="2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أهم استخداماته في وظيفة الموارد البشرية: خلق بيئة للتعلم التنظيمي </a:t>
            </a:r>
            <a:endParaRPr lang="fr-FR" sz="24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11" name="Image 10">
            <a:extLst>
              <a:ext uri="{FF2B5EF4-FFF2-40B4-BE49-F238E27FC236}">
                <a16:creationId xmlns="" xmlns:a16="http://schemas.microsoft.com/office/drawing/2014/main" id="{1B7A70B3-5C55-4BFA-9A22-28AFED0AF24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043" y="279782"/>
            <a:ext cx="2095500" cy="1447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4025946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DFDE0887-0176-4632-BCC6-CC1C9F518649}"/>
              </a:ext>
            </a:extLst>
          </p:cNvPr>
          <p:cNvSpPr txBox="1"/>
          <p:nvPr/>
        </p:nvSpPr>
        <p:spPr>
          <a:xfrm>
            <a:off x="5319898" y="699590"/>
            <a:ext cx="2841809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DZ" sz="2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تدفق العمل  </a:t>
            </a:r>
            <a:r>
              <a:rPr lang="fr-FR" sz="2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workflow</a:t>
            </a:r>
            <a:r>
              <a:rPr lang="ar-DZ" sz="2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endParaRPr lang="fr-FR" sz="2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="" xmlns:a16="http://schemas.microsoft.com/office/drawing/2014/main" id="{2AFC1E79-4E4A-481F-953A-E9479CE89931}"/>
              </a:ext>
            </a:extLst>
          </p:cNvPr>
          <p:cNvSpPr txBox="1"/>
          <p:nvPr/>
        </p:nvSpPr>
        <p:spPr>
          <a:xfrm>
            <a:off x="1725433" y="1558456"/>
            <a:ext cx="103844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 rtl="1">
              <a:buFont typeface="Wingdings" panose="05000000000000000000" pitchFamily="2" charset="2"/>
              <a:buChar char="v"/>
              <a:tabLst>
                <a:tab pos="178435" algn="r"/>
              </a:tabLst>
            </a:pPr>
            <a:r>
              <a:rPr lang="ar-D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استخدام مصطلح </a:t>
            </a:r>
            <a:r>
              <a:rPr lang="fr-FR" sz="24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  <a:t>Workflow</a:t>
            </a:r>
            <a:r>
              <a:rPr lang="ar-D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يعبر عن ثلاث جوانب : </a:t>
            </a:r>
            <a:endParaRPr lang="fr-F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tabLst>
                <a:tab pos="178435" algn="r"/>
              </a:tabLst>
            </a:pPr>
            <a:r>
              <a:rPr lang="fr-FR" sz="24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  <a:sym typeface="Symbol" panose="05050102010706020507" pitchFamily="18" charset="2"/>
              </a:rPr>
              <a:t></a:t>
            </a:r>
            <a:r>
              <a:rPr lang="ar-D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تدفق العمل هو عمل تعاوني يضم مجموعة محددة من الموارد من أجل انجاز عملية محددة في وقت محدد .</a:t>
            </a:r>
            <a:endParaRPr lang="fr-F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tabLst>
                <a:tab pos="178435" algn="r"/>
              </a:tabLst>
            </a:pPr>
            <a:r>
              <a:rPr lang="fr-FR" sz="24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  <a:sym typeface="Symbol" panose="05050102010706020507" pitchFamily="18" charset="2"/>
              </a:rPr>
              <a:t></a:t>
            </a:r>
            <a:r>
              <a:rPr lang="ar-D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تدفق العمل هو أتمتة لجزء من عملية أو كلها ، بحيث يتم تحويل الوثائق أو المعلومات من عون(</a:t>
            </a:r>
            <a:r>
              <a:rPr lang="fr-FR" sz="24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  <a:t>Acteur </a:t>
            </a:r>
            <a:r>
              <a:rPr lang="ar-D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) على آخر حسب قواعد محددة . و العون قد يكون فردا أو شخص يستعمل البرنامج .</a:t>
            </a:r>
            <a:endParaRPr lang="fr-F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 rtl="1">
              <a:buFont typeface="Symbol" panose="05050102010706020507" pitchFamily="18" charset="2"/>
              <a:buChar char="*"/>
              <a:tabLst>
                <a:tab pos="178435" algn="r"/>
              </a:tabLst>
            </a:pPr>
            <a:r>
              <a:rPr lang="ar-D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تدفق العمل</a:t>
            </a:r>
            <a:r>
              <a:rPr lang="ar-D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</a:t>
            </a:r>
            <a:r>
              <a:rPr lang="ar-D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هو أداة برمجية تسمح بإنشاء عمليات محوسبة في المنظمة 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="" xmlns:a16="http://schemas.microsoft.com/office/drawing/2014/main" id="{6D6C0F52-95D6-4147-AB66-04E3430B6543}"/>
              </a:ext>
            </a:extLst>
          </p:cNvPr>
          <p:cNvSpPr txBox="1"/>
          <p:nvPr/>
        </p:nvSpPr>
        <p:spPr>
          <a:xfrm>
            <a:off x="1590261" y="3694145"/>
            <a:ext cx="10440063" cy="2233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just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178435" algn="r"/>
              </a:tabLst>
              <a:defRPr/>
            </a:pPr>
            <a:r>
              <a:rPr kumimoji="0" lang="ar-D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تعتبر وظيفة الموارد البشرية أكبر مستهلك لهذا النوع من البرمجيات بسبب قدرته على أتمتة </a:t>
            </a:r>
            <a:r>
              <a:rPr kumimoji="0" lang="ar-DZ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اعملياتها</a:t>
            </a:r>
            <a:r>
              <a:rPr kumimoji="0" lang="ar-D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: </a:t>
            </a:r>
          </a:p>
          <a:p>
            <a:pPr marL="342900" marR="0" lvl="0" indent="-342900" algn="just" defTabSz="4572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"/>
              <a:tabLst>
                <a:tab pos="178435" algn="r"/>
              </a:tabLst>
              <a:defRPr/>
            </a:pPr>
            <a:r>
              <a:rPr kumimoji="0" lang="ar-D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عمليات التسيير الإداري لملفات الأفراد</a:t>
            </a:r>
            <a:r>
              <a:rPr kumimoji="0" lang="ar-DZ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:</a:t>
            </a:r>
            <a:r>
              <a:rPr kumimoji="0" lang="ar-D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مثل التحسين المستمر لبيانات الأفراد ...الخ.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 defTabSz="4572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"/>
              <a:tabLst>
                <a:tab pos="178435" algn="r"/>
              </a:tabLst>
              <a:defRPr/>
            </a:pPr>
            <a:r>
              <a:rPr kumimoji="0" lang="ar-D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عمليات تسيير مخططات التكوين</a:t>
            </a:r>
            <a:r>
              <a:rPr kumimoji="0" lang="ar-D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: مثل جمع الاحتياجات التكوينية ، التسجيل عن بعد .......الخ .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 defTabSz="4572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Wingdings" panose="05000000000000000000" pitchFamily="2" charset="2"/>
              <a:buChar char=""/>
              <a:tabLst>
                <a:tab pos="178435" algn="r"/>
              </a:tabLst>
              <a:defRPr/>
            </a:pPr>
            <a:r>
              <a:rPr kumimoji="0" lang="ar-D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عمليات تسيير حركية الأفراد و التوظيف</a:t>
            </a:r>
            <a:r>
              <a:rPr kumimoji="0" lang="ar-D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: كتسيير المترشحين الداخليين ، تسيير إجراءات التوظيف ...الخ 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Calibri" panose="020F0502020204030204" pitchFamily="34" charset="0"/>
                <a:cs typeface="Traditional Arabic" panose="02020603050405020304" pitchFamily="18" charset="-78"/>
              </a:rPr>
              <a:t>عمليات التسيير الإداري للمنظمات</a:t>
            </a:r>
            <a:r>
              <a:rPr kumimoji="0" lang="ar-D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Calibri" panose="020F0502020204030204" pitchFamily="34" charset="0"/>
                <a:cs typeface="Traditional Arabic" panose="02020603050405020304" pitchFamily="18" charset="-78"/>
              </a:rPr>
              <a:t>: كتعريف المناصب و الوظائف</a:t>
            </a:r>
            <a:endParaRPr lang="fr-FR" dirty="0"/>
          </a:p>
        </p:txBody>
      </p:sp>
      <p:pic>
        <p:nvPicPr>
          <p:cNvPr id="11" name="Image 10">
            <a:extLst>
              <a:ext uri="{FF2B5EF4-FFF2-40B4-BE49-F238E27FC236}">
                <a16:creationId xmlns="" xmlns:a16="http://schemas.microsoft.com/office/drawing/2014/main" id="{A9554AE4-C49E-4AF9-9BED-F551D37394CF}"/>
              </a:ext>
            </a:extLst>
          </p:cNvPr>
          <p:cNvPicPr/>
          <p:nvPr/>
        </p:nvPicPr>
        <p:blipFill>
          <a:blip r:embed="rId2" cstate="print">
            <a:duotone>
              <a:srgbClr val="C0504D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872" y="510247"/>
            <a:ext cx="3345180" cy="124206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</p:spTree>
    <p:extLst>
      <p:ext uri="{BB962C8B-B14F-4D97-AF65-F5344CB8AC3E}">
        <p14:creationId xmlns="" xmlns:p14="http://schemas.microsoft.com/office/powerpoint/2010/main" val="1129335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034DEC5E-E308-4E7D-B879-D5C9CAC75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3839137" cy="69669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ar-DZ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البرمجيات التكاملية:  </a:t>
            </a:r>
            <a:r>
              <a:rPr lang="fr-FR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ERP</a:t>
            </a:r>
          </a:p>
        </p:txBody>
      </p:sp>
    </p:spTree>
    <p:extLst>
      <p:ext uri="{BB962C8B-B14F-4D97-AF65-F5344CB8AC3E}">
        <p14:creationId xmlns="" xmlns:p14="http://schemas.microsoft.com/office/powerpoint/2010/main" val="2137239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5137CC6D-32B6-4BA5-B090-176D4FACC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8583" y="1671961"/>
            <a:ext cx="8915400" cy="2953305"/>
          </a:xfrm>
        </p:spPr>
        <p:txBody>
          <a:bodyPr>
            <a:normAutofit fontScale="92500" lnSpcReduction="10000"/>
          </a:bodyPr>
          <a:lstStyle/>
          <a:p>
            <a:pPr marL="342900" marR="0" lvl="0" indent="-342900" algn="r" defTabSz="457200" rtl="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2278F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ar-D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aditional Arabic" panose="02020603050405020304" pitchFamily="18" charset="-78"/>
                <a:ea typeface="+mn-ea"/>
                <a:cs typeface="Traditional Arabic" panose="02020603050405020304" pitchFamily="18" charset="-78"/>
              </a:rPr>
              <a:t>هو نظام شامل ومتكامل مصمم خصيصا لربط جميع فروع ووظائف ووحدات المنظمة في نظام واحد بحزمة برمجيات مندمجة وقاعدة بيانات موحدة تعمل على دعم ومساندة جميع المستخدمين</a:t>
            </a:r>
            <a:r>
              <a:rPr kumimoji="0" lang="ar-D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aditional Arabic" panose="02020603050405020304" pitchFamily="18" charset="-78"/>
                <a:ea typeface="+mn-ea"/>
                <a:cs typeface="Traditional Arabic" panose="02020603050405020304" pitchFamily="18" charset="-78"/>
              </a:rPr>
              <a:t> 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aditional Arabic" panose="02020603050405020304" pitchFamily="18" charset="-78"/>
              <a:ea typeface="+mn-ea"/>
              <a:cs typeface="Traditional Arabic" panose="02020603050405020304" pitchFamily="18" charset="-78"/>
            </a:endParaRPr>
          </a:p>
          <a:p>
            <a:pPr marL="342900" marR="0" lvl="0" indent="-342900" algn="just" defTabSz="457200" rtl="1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92278F"/>
              </a:buClr>
              <a:buSzTx/>
              <a:buFont typeface="Symbol" panose="05050102010706020507" pitchFamily="18" charset="2"/>
              <a:buBlip>
                <a:blip r:embed="rId2"/>
              </a:buBlip>
              <a:tabLst/>
              <a:defRPr/>
            </a:pPr>
            <a:r>
              <a:rPr kumimoji="0" lang="ar-D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الهدف الرئيسي له يتمثل في تحقيق تكامل المعلومات و الاجراءات على مستوى الوظيفة الواحدة أو على مستوى وظائف المنظمة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aditional Arabic" panose="02020603050405020304" pitchFamily="18" charset="-78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kumimoji="0" lang="ar-DZ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أما أهم فوائده : </a:t>
            </a:r>
            <a:br>
              <a:rPr kumimoji="0" lang="ar-DZ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DZ" sz="2600" b="1" dirty="0"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دمج نظم معلومات الموارد البشرية للمنظمة المنتشرة جغرافيا في نظام واحد على موقع المنظمة .</a:t>
            </a:r>
            <a:endParaRPr lang="fr-FR" sz="2600" b="1" dirty="0">
              <a:latin typeface="Traditional Arabic" panose="02020603050405020304" pitchFamily="18" charset="-78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just">
              <a:spcBef>
                <a:spcPts val="600"/>
              </a:spcBef>
            </a:pPr>
            <a:r>
              <a:rPr lang="ar-DZ" sz="2600" b="1" dirty="0"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 </a:t>
            </a:r>
            <a:r>
              <a:rPr lang="fr-FR" sz="2600" b="1" dirty="0"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  <a:sym typeface="Symbol" panose="05050102010706020507" pitchFamily="18" charset="2"/>
              </a:rPr>
              <a:t></a:t>
            </a:r>
            <a:r>
              <a:rPr lang="ar-DZ" sz="2600" b="1" dirty="0"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 حوسبة العمليات الداخلية المتعلقة بالموظف من التعيين إلى الانتهاء من الخدمة </a:t>
            </a:r>
            <a:r>
              <a:rPr lang="ar-DZ" sz="2600" b="1" dirty="0" smtClean="0"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.</a:t>
            </a:r>
            <a:endParaRPr lang="fr-FR" sz="2600" b="1" dirty="0">
              <a:latin typeface="Traditional Arabic" panose="02020603050405020304" pitchFamily="18" charset="-78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4175524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n">
  <a:themeElements>
    <a:clrScheme name="Violet 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Bri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exture grung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2017</TotalTime>
  <Words>552</Words>
  <Application>Microsoft Office PowerPoint</Application>
  <PresentationFormat>Personnalisé</PresentationFormat>
  <Paragraphs>58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Brin</vt:lpstr>
      <vt:lpstr>Diapositive 1</vt:lpstr>
      <vt:lpstr>عناصر المحاضرة السادسة:</vt:lpstr>
      <vt:lpstr>الشبكة الداخلية أو أنترانت الموارد البشرية ( Intranet RH)  </vt:lpstr>
      <vt:lpstr>Diapositive 4</vt:lpstr>
      <vt:lpstr>Diapositive 5</vt:lpstr>
      <vt:lpstr>Diapositive 6</vt:lpstr>
      <vt:lpstr>Diapositive 7</vt:lpstr>
      <vt:lpstr>البرمجيات التكاملية:  ERP</vt:lpstr>
      <vt:lpstr>Diapositive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Admin</dc:creator>
  <cp:lastModifiedBy>MICRO</cp:lastModifiedBy>
  <cp:revision>119</cp:revision>
  <dcterms:created xsi:type="dcterms:W3CDTF">2020-12-20T20:34:24Z</dcterms:created>
  <dcterms:modified xsi:type="dcterms:W3CDTF">2022-01-04T20:01:37Z</dcterms:modified>
</cp:coreProperties>
</file>