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notesMasterIdLst>
    <p:notesMasterId r:id="rId16"/>
  </p:notesMasterIdLst>
  <p:sldIdLst>
    <p:sldId id="303" r:id="rId2"/>
    <p:sldId id="257" r:id="rId3"/>
    <p:sldId id="258" r:id="rId4"/>
    <p:sldId id="259" r:id="rId5"/>
    <p:sldId id="260" r:id="rId6"/>
    <p:sldId id="261" r:id="rId7"/>
    <p:sldId id="262" r:id="rId8"/>
    <p:sldId id="263" r:id="rId9"/>
    <p:sldId id="266" r:id="rId10"/>
    <p:sldId id="268" r:id="rId11"/>
    <p:sldId id="269" r:id="rId12"/>
    <p:sldId id="304" r:id="rId13"/>
    <p:sldId id="274" r:id="rId14"/>
    <p:sldId id="275" r:id="rId15"/>
  </p:sldIdLst>
  <p:sldSz cx="9144000" cy="6858000" type="screen4x3"/>
  <p:notesSz cx="9144000" cy="6858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0" d="100"/>
          <a:sy n="70" d="100"/>
        </p:scale>
        <p:origin x="1326" y="60"/>
      </p:cViewPr>
      <p:guideLst>
        <p:guide orient="horz" pos="2160"/>
        <p:guide pos="2880"/>
      </p:guideLst>
    </p:cSldViewPr>
  </p:slideViewPr>
  <p:notesTextViewPr>
    <p:cViewPr>
      <p:scale>
        <a:sx n="1" d="1"/>
        <a:sy n="1" d="1"/>
      </p:scale>
      <p:origin x="0" y="0"/>
    </p:cViewPr>
  </p:notesTextViewPr>
  <p:notesViewPr>
    <p:cSldViewPr snapToGrid="0">
      <p:cViewPr varScale="1">
        <p:scale>
          <a:sx n="71" d="100"/>
          <a:sy n="71" d="100"/>
        </p:scale>
        <p:origin x="1926"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3962400" cy="344091"/>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5179484" y="1"/>
            <a:ext cx="3962400" cy="344091"/>
          </a:xfrm>
          <a:prstGeom prst="rect">
            <a:avLst/>
          </a:prstGeom>
        </p:spPr>
        <p:txBody>
          <a:bodyPr vert="horz" lIns="91440" tIns="45720" rIns="91440" bIns="45720" rtlCol="0"/>
          <a:lstStyle>
            <a:lvl1pPr algn="r">
              <a:defRPr sz="1200"/>
            </a:lvl1pPr>
          </a:lstStyle>
          <a:p>
            <a:fld id="{8058765D-BAB6-495E-A00E-6D259193A070}" type="datetimeFigureOut">
              <a:rPr lang="fr-FR" smtClean="0"/>
              <a:t>31/05/2022</a:t>
            </a:fld>
            <a:endParaRPr lang="fr-FR"/>
          </a:p>
        </p:txBody>
      </p:sp>
      <p:sp>
        <p:nvSpPr>
          <p:cNvPr id="5" name="Espace réservé des notes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fr-FR"/>
          </a:p>
        </p:txBody>
      </p:sp>
      <p:sp>
        <p:nvSpPr>
          <p:cNvPr id="9" name="Espace réservé de l'image des diapositives 8"/>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fr-FR"/>
          </a:p>
        </p:txBody>
      </p:sp>
    </p:spTree>
    <p:extLst>
      <p:ext uri="{BB962C8B-B14F-4D97-AF65-F5344CB8AC3E}">
        <p14:creationId xmlns:p14="http://schemas.microsoft.com/office/powerpoint/2010/main" val="11751094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9E0181A1-6A38-4A94-A56C-D7848AEFBCDA}" type="datetimeFigureOut">
              <a:rPr lang="fr-FR" smtClean="0"/>
              <a:t>31/05/2022</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BB875ECB-110C-481F-A9EA-4A944BD279E1}" type="slidenum">
              <a:rPr lang="fr-FR" smtClean="0"/>
              <a:t>‹N°›</a:t>
            </a:fld>
            <a:endParaRPr lang="fr-FR"/>
          </a:p>
        </p:txBody>
      </p:sp>
    </p:spTree>
    <p:extLst>
      <p:ext uri="{BB962C8B-B14F-4D97-AF65-F5344CB8AC3E}">
        <p14:creationId xmlns:p14="http://schemas.microsoft.com/office/powerpoint/2010/main" val="1566840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9E0181A1-6A38-4A94-A56C-D7848AEFBCDA}" type="datetimeFigureOut">
              <a:rPr lang="fr-FR" smtClean="0"/>
              <a:t>31/05/2022</a:t>
            </a:fld>
            <a:endParaRPr lang="fr-FR"/>
          </a:p>
        </p:txBody>
      </p:sp>
      <p:sp>
        <p:nvSpPr>
          <p:cNvPr id="5" name="Footer Placeholder 4"/>
          <p:cNvSpPr>
            <a:spLocks noGrp="1"/>
          </p:cNvSpPr>
          <p:nvPr>
            <p:ph type="ftr" sz="quarter" idx="11"/>
          </p:nvPr>
        </p:nvSpPr>
        <p:spPr/>
        <p:txBody>
          <a:bodyPr/>
          <a:lstStyle/>
          <a:p>
            <a:endParaRPr lang="fr-F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B875ECB-110C-481F-A9EA-4A944BD279E1}" type="slidenum">
              <a:rPr lang="fr-FR" smtClean="0"/>
              <a:t>‹N°›</a:t>
            </a:fld>
            <a:endParaRPr lang="fr-FR"/>
          </a:p>
        </p:txBody>
      </p:sp>
    </p:spTree>
    <p:extLst>
      <p:ext uri="{BB962C8B-B14F-4D97-AF65-F5344CB8AC3E}">
        <p14:creationId xmlns:p14="http://schemas.microsoft.com/office/powerpoint/2010/main" val="4239226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9E0181A1-6A38-4A94-A56C-D7848AEFBCDA}" type="datetimeFigureOut">
              <a:rPr lang="fr-FR" smtClean="0"/>
              <a:t>31/05/2022</a:t>
            </a:fld>
            <a:endParaRPr lang="fr-FR"/>
          </a:p>
        </p:txBody>
      </p:sp>
      <p:sp>
        <p:nvSpPr>
          <p:cNvPr id="5" name="Footer Placeholder 4"/>
          <p:cNvSpPr>
            <a:spLocks noGrp="1"/>
          </p:cNvSpPr>
          <p:nvPr>
            <p:ph type="ftr" sz="quarter" idx="11"/>
          </p:nvPr>
        </p:nvSpPr>
        <p:spPr/>
        <p:txBody>
          <a:bodyPr/>
          <a:lstStyle/>
          <a:p>
            <a:endParaRPr lang="fr-F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B875ECB-110C-481F-A9EA-4A944BD279E1}" type="slidenum">
              <a:rPr lang="fr-FR" smtClean="0"/>
              <a:t>‹N°›</a:t>
            </a:fld>
            <a:endParaRPr lang="fr-F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173597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9E0181A1-6A38-4A94-A56C-D7848AEFBCDA}" type="datetimeFigureOut">
              <a:rPr lang="fr-FR" smtClean="0"/>
              <a:t>31/05/2022</a:t>
            </a:fld>
            <a:endParaRPr lang="fr-FR"/>
          </a:p>
        </p:txBody>
      </p:sp>
      <p:sp>
        <p:nvSpPr>
          <p:cNvPr id="6" name="Footer Placeholder 5"/>
          <p:cNvSpPr>
            <a:spLocks noGrp="1"/>
          </p:cNvSpPr>
          <p:nvPr>
            <p:ph type="ftr" sz="quarter" idx="11"/>
          </p:nvPr>
        </p:nvSpPr>
        <p:spPr/>
        <p:txBody>
          <a:bodyPr/>
          <a:lstStyle/>
          <a:p>
            <a:endParaRPr lang="fr-F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B875ECB-110C-481F-A9EA-4A944BD279E1}" type="slidenum">
              <a:rPr lang="fr-FR" smtClean="0"/>
              <a:t>‹N°›</a:t>
            </a:fld>
            <a:endParaRPr lang="fr-FR"/>
          </a:p>
        </p:txBody>
      </p:sp>
    </p:spTree>
    <p:extLst>
      <p:ext uri="{BB962C8B-B14F-4D97-AF65-F5344CB8AC3E}">
        <p14:creationId xmlns:p14="http://schemas.microsoft.com/office/powerpoint/2010/main" val="3525763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9E0181A1-6A38-4A94-A56C-D7848AEFBCDA}" type="datetimeFigureOut">
              <a:rPr lang="fr-FR" smtClean="0"/>
              <a:t>31/05/2022</a:t>
            </a:fld>
            <a:endParaRPr lang="fr-FR"/>
          </a:p>
        </p:txBody>
      </p:sp>
      <p:sp>
        <p:nvSpPr>
          <p:cNvPr id="6" name="Footer Placeholder 5"/>
          <p:cNvSpPr>
            <a:spLocks noGrp="1"/>
          </p:cNvSpPr>
          <p:nvPr>
            <p:ph type="ftr" sz="quarter" idx="11"/>
          </p:nvPr>
        </p:nvSpPr>
        <p:spPr/>
        <p:txBody>
          <a:bodyPr/>
          <a:lstStyle/>
          <a:p>
            <a:endParaRPr lang="fr-F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B875ECB-110C-481F-A9EA-4A944BD279E1}" type="slidenum">
              <a:rPr lang="fr-FR" smtClean="0"/>
              <a:t>‹N°›</a:t>
            </a:fld>
            <a:endParaRPr lang="fr-F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583867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9E0181A1-6A38-4A94-A56C-D7848AEFBCDA}" type="datetimeFigureOut">
              <a:rPr lang="fr-FR" smtClean="0"/>
              <a:t>31/05/2022</a:t>
            </a:fld>
            <a:endParaRPr lang="fr-FR"/>
          </a:p>
        </p:txBody>
      </p:sp>
      <p:sp>
        <p:nvSpPr>
          <p:cNvPr id="6" name="Footer Placeholder 5"/>
          <p:cNvSpPr>
            <a:spLocks noGrp="1"/>
          </p:cNvSpPr>
          <p:nvPr>
            <p:ph type="ftr" sz="quarter" idx="11"/>
          </p:nvPr>
        </p:nvSpPr>
        <p:spPr/>
        <p:txBody>
          <a:bodyPr/>
          <a:lstStyle/>
          <a:p>
            <a:endParaRPr lang="fr-F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B875ECB-110C-481F-A9EA-4A944BD279E1}" type="slidenum">
              <a:rPr lang="fr-FR" smtClean="0"/>
              <a:t>‹N°›</a:t>
            </a:fld>
            <a:endParaRPr lang="fr-FR"/>
          </a:p>
        </p:txBody>
      </p:sp>
    </p:spTree>
    <p:extLst>
      <p:ext uri="{BB962C8B-B14F-4D97-AF65-F5344CB8AC3E}">
        <p14:creationId xmlns:p14="http://schemas.microsoft.com/office/powerpoint/2010/main" val="20995315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9E0181A1-6A38-4A94-A56C-D7848AEFBCDA}" type="datetimeFigureOut">
              <a:rPr lang="fr-FR" smtClean="0"/>
              <a:t>31/05/2022</a:t>
            </a:fld>
            <a:endParaRPr lang="fr-FR"/>
          </a:p>
        </p:txBody>
      </p:sp>
      <p:sp>
        <p:nvSpPr>
          <p:cNvPr id="5" name="Footer Placeholder 4"/>
          <p:cNvSpPr>
            <a:spLocks noGrp="1"/>
          </p:cNvSpPr>
          <p:nvPr>
            <p:ph type="ftr" sz="quarter" idx="11"/>
          </p:nvPr>
        </p:nvSpPr>
        <p:spPr/>
        <p:txBody>
          <a:bodyPr/>
          <a:lstStyle/>
          <a:p>
            <a:endParaRPr lang="fr-F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B875ECB-110C-481F-A9EA-4A944BD279E1}" type="slidenum">
              <a:rPr lang="fr-FR" smtClean="0"/>
              <a:t>‹N°›</a:t>
            </a:fld>
            <a:endParaRPr lang="fr-FR"/>
          </a:p>
        </p:txBody>
      </p:sp>
    </p:spTree>
    <p:extLst>
      <p:ext uri="{BB962C8B-B14F-4D97-AF65-F5344CB8AC3E}">
        <p14:creationId xmlns:p14="http://schemas.microsoft.com/office/powerpoint/2010/main" val="39950320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9E0181A1-6A38-4A94-A56C-D7848AEFBCDA}" type="datetimeFigureOut">
              <a:rPr lang="fr-FR" smtClean="0"/>
              <a:t>31/05/2022</a:t>
            </a:fld>
            <a:endParaRPr lang="fr-FR"/>
          </a:p>
        </p:txBody>
      </p:sp>
      <p:sp>
        <p:nvSpPr>
          <p:cNvPr id="5" name="Footer Placeholder 4"/>
          <p:cNvSpPr>
            <a:spLocks noGrp="1"/>
          </p:cNvSpPr>
          <p:nvPr>
            <p:ph type="ftr" sz="quarter" idx="11"/>
          </p:nvPr>
        </p:nvSpPr>
        <p:spPr/>
        <p:txBody>
          <a:bodyPr/>
          <a:lstStyle/>
          <a:p>
            <a:endParaRPr lang="fr-F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B875ECB-110C-481F-A9EA-4A944BD279E1}" type="slidenum">
              <a:rPr lang="fr-FR" smtClean="0"/>
              <a:t>‹N°›</a:t>
            </a:fld>
            <a:endParaRPr lang="fr-FR"/>
          </a:p>
        </p:txBody>
      </p:sp>
    </p:spTree>
    <p:extLst>
      <p:ext uri="{BB962C8B-B14F-4D97-AF65-F5344CB8AC3E}">
        <p14:creationId xmlns:p14="http://schemas.microsoft.com/office/powerpoint/2010/main" val="3700955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9E0181A1-6A38-4A94-A56C-D7848AEFBCDA}" type="datetimeFigureOut">
              <a:rPr lang="fr-FR" smtClean="0"/>
              <a:t>31/05/2022</a:t>
            </a:fld>
            <a:endParaRPr lang="fr-FR"/>
          </a:p>
        </p:txBody>
      </p:sp>
      <p:sp>
        <p:nvSpPr>
          <p:cNvPr id="5" name="Footer Placeholder 4"/>
          <p:cNvSpPr>
            <a:spLocks noGrp="1"/>
          </p:cNvSpPr>
          <p:nvPr>
            <p:ph type="ftr" sz="quarter" idx="11"/>
          </p:nvPr>
        </p:nvSpPr>
        <p:spPr/>
        <p:txBody>
          <a:bodyPr/>
          <a:lstStyle/>
          <a:p>
            <a:endParaRPr lang="fr-F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B875ECB-110C-481F-A9EA-4A944BD279E1}" type="slidenum">
              <a:rPr lang="fr-FR" smtClean="0"/>
              <a:t>‹N°›</a:t>
            </a:fld>
            <a:endParaRPr lang="fr-FR"/>
          </a:p>
        </p:txBody>
      </p:sp>
    </p:spTree>
    <p:extLst>
      <p:ext uri="{BB962C8B-B14F-4D97-AF65-F5344CB8AC3E}">
        <p14:creationId xmlns:p14="http://schemas.microsoft.com/office/powerpoint/2010/main" val="29843949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9E0181A1-6A38-4A94-A56C-D7848AEFBCDA}" type="datetimeFigureOut">
              <a:rPr lang="fr-FR" smtClean="0"/>
              <a:t>31/05/2022</a:t>
            </a:fld>
            <a:endParaRPr lang="fr-FR"/>
          </a:p>
        </p:txBody>
      </p:sp>
      <p:sp>
        <p:nvSpPr>
          <p:cNvPr id="5" name="Footer Placeholder 4"/>
          <p:cNvSpPr>
            <a:spLocks noGrp="1"/>
          </p:cNvSpPr>
          <p:nvPr>
            <p:ph type="ftr" sz="quarter" idx="11"/>
          </p:nvPr>
        </p:nvSpPr>
        <p:spPr/>
        <p:txBody>
          <a:bodyPr/>
          <a:lstStyle/>
          <a:p>
            <a:endParaRPr lang="fr-F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B875ECB-110C-481F-A9EA-4A944BD279E1}" type="slidenum">
              <a:rPr lang="fr-FR" smtClean="0"/>
              <a:t>‹N°›</a:t>
            </a:fld>
            <a:endParaRPr lang="fr-FR"/>
          </a:p>
        </p:txBody>
      </p:sp>
    </p:spTree>
    <p:extLst>
      <p:ext uri="{BB962C8B-B14F-4D97-AF65-F5344CB8AC3E}">
        <p14:creationId xmlns:p14="http://schemas.microsoft.com/office/powerpoint/2010/main" val="1355137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9E0181A1-6A38-4A94-A56C-D7848AEFBCDA}" type="datetimeFigureOut">
              <a:rPr lang="fr-FR" smtClean="0"/>
              <a:t>31/05/2022</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BB875ECB-110C-481F-A9EA-4A944BD279E1}" type="slidenum">
              <a:rPr lang="fr-FR" smtClean="0"/>
              <a:t>‹N°›</a:t>
            </a:fld>
            <a:endParaRPr lang="fr-FR"/>
          </a:p>
        </p:txBody>
      </p:sp>
    </p:spTree>
    <p:extLst>
      <p:ext uri="{BB962C8B-B14F-4D97-AF65-F5344CB8AC3E}">
        <p14:creationId xmlns:p14="http://schemas.microsoft.com/office/powerpoint/2010/main" val="2472992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9E0181A1-6A38-4A94-A56C-D7848AEFBCDA}" type="datetimeFigureOut">
              <a:rPr lang="fr-FR" smtClean="0"/>
              <a:t>31/05/2022</a:t>
            </a:fld>
            <a:endParaRPr lang="fr-FR"/>
          </a:p>
        </p:txBody>
      </p:sp>
      <p:sp>
        <p:nvSpPr>
          <p:cNvPr id="8" name="Footer Placeholder 7"/>
          <p:cNvSpPr>
            <a:spLocks noGrp="1"/>
          </p:cNvSpPr>
          <p:nvPr>
            <p:ph type="ftr" sz="quarter" idx="11"/>
          </p:nvPr>
        </p:nvSpPr>
        <p:spPr/>
        <p:txBody>
          <a:bodyPr/>
          <a:lstStyle/>
          <a:p>
            <a:endParaRPr lang="fr-F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BB875ECB-110C-481F-A9EA-4A944BD279E1}" type="slidenum">
              <a:rPr lang="fr-FR" smtClean="0"/>
              <a:t>‹N°›</a:t>
            </a:fld>
            <a:endParaRPr lang="fr-FR"/>
          </a:p>
        </p:txBody>
      </p:sp>
    </p:spTree>
    <p:extLst>
      <p:ext uri="{BB962C8B-B14F-4D97-AF65-F5344CB8AC3E}">
        <p14:creationId xmlns:p14="http://schemas.microsoft.com/office/powerpoint/2010/main" val="13727437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9E0181A1-6A38-4A94-A56C-D7848AEFBCDA}" type="datetimeFigureOut">
              <a:rPr lang="fr-FR" smtClean="0"/>
              <a:t>31/05/2022</a:t>
            </a:fld>
            <a:endParaRPr lang="fr-FR"/>
          </a:p>
        </p:txBody>
      </p:sp>
      <p:sp>
        <p:nvSpPr>
          <p:cNvPr id="4" name="Footer Placeholder 3"/>
          <p:cNvSpPr>
            <a:spLocks noGrp="1"/>
          </p:cNvSpPr>
          <p:nvPr>
            <p:ph type="ftr" sz="quarter" idx="11"/>
          </p:nvPr>
        </p:nvSpPr>
        <p:spPr/>
        <p:txBody>
          <a:bodyPr/>
          <a:lstStyle/>
          <a:p>
            <a:endParaRPr lang="fr-F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B875ECB-110C-481F-A9EA-4A944BD279E1}" type="slidenum">
              <a:rPr lang="fr-FR" smtClean="0"/>
              <a:t>‹N°›</a:t>
            </a:fld>
            <a:endParaRPr lang="fr-FR"/>
          </a:p>
        </p:txBody>
      </p:sp>
    </p:spTree>
    <p:extLst>
      <p:ext uri="{BB962C8B-B14F-4D97-AF65-F5344CB8AC3E}">
        <p14:creationId xmlns:p14="http://schemas.microsoft.com/office/powerpoint/2010/main" val="4115660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0181A1-6A38-4A94-A56C-D7848AEFBCDA}" type="datetimeFigureOut">
              <a:rPr lang="fr-FR" smtClean="0"/>
              <a:t>31/05/2022</a:t>
            </a:fld>
            <a:endParaRPr lang="fr-FR"/>
          </a:p>
        </p:txBody>
      </p:sp>
      <p:sp>
        <p:nvSpPr>
          <p:cNvPr id="3" name="Footer Placeholder 2"/>
          <p:cNvSpPr>
            <a:spLocks noGrp="1"/>
          </p:cNvSpPr>
          <p:nvPr>
            <p:ph type="ftr" sz="quarter" idx="11"/>
          </p:nvPr>
        </p:nvSpPr>
        <p:spPr/>
        <p:txBody>
          <a:bodyPr/>
          <a:lstStyle/>
          <a:p>
            <a:endParaRPr lang="fr-F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B875ECB-110C-481F-A9EA-4A944BD279E1}" type="slidenum">
              <a:rPr lang="fr-FR" smtClean="0"/>
              <a:t>‹N°›</a:t>
            </a:fld>
            <a:endParaRPr lang="fr-FR"/>
          </a:p>
        </p:txBody>
      </p:sp>
    </p:spTree>
    <p:extLst>
      <p:ext uri="{BB962C8B-B14F-4D97-AF65-F5344CB8AC3E}">
        <p14:creationId xmlns:p14="http://schemas.microsoft.com/office/powerpoint/2010/main" val="3991988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9E0181A1-6A38-4A94-A56C-D7848AEFBCDA}" type="datetimeFigureOut">
              <a:rPr lang="fr-FR" smtClean="0"/>
              <a:t>31/05/2022</a:t>
            </a:fld>
            <a:endParaRPr lang="fr-FR"/>
          </a:p>
        </p:txBody>
      </p:sp>
      <p:sp>
        <p:nvSpPr>
          <p:cNvPr id="6" name="Footer Placeholder 5"/>
          <p:cNvSpPr>
            <a:spLocks noGrp="1"/>
          </p:cNvSpPr>
          <p:nvPr>
            <p:ph type="ftr" sz="quarter" idx="11"/>
          </p:nvPr>
        </p:nvSpPr>
        <p:spPr/>
        <p:txBody>
          <a:bodyPr/>
          <a:lstStyle/>
          <a:p>
            <a:endParaRPr lang="fr-F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B875ECB-110C-481F-A9EA-4A944BD279E1}" type="slidenum">
              <a:rPr lang="fr-FR" smtClean="0"/>
              <a:t>‹N°›</a:t>
            </a:fld>
            <a:endParaRPr lang="fr-FR"/>
          </a:p>
        </p:txBody>
      </p:sp>
    </p:spTree>
    <p:extLst>
      <p:ext uri="{BB962C8B-B14F-4D97-AF65-F5344CB8AC3E}">
        <p14:creationId xmlns:p14="http://schemas.microsoft.com/office/powerpoint/2010/main" val="2489272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9E0181A1-6A38-4A94-A56C-D7848AEFBCDA}" type="datetimeFigureOut">
              <a:rPr lang="fr-FR" smtClean="0"/>
              <a:t>31/05/2022</a:t>
            </a:fld>
            <a:endParaRPr lang="fr-FR"/>
          </a:p>
        </p:txBody>
      </p:sp>
      <p:sp>
        <p:nvSpPr>
          <p:cNvPr id="6" name="Footer Placeholder 5"/>
          <p:cNvSpPr>
            <a:spLocks noGrp="1"/>
          </p:cNvSpPr>
          <p:nvPr>
            <p:ph type="ftr" sz="quarter" idx="11"/>
          </p:nvPr>
        </p:nvSpPr>
        <p:spPr/>
        <p:txBody>
          <a:bodyPr/>
          <a:lstStyle/>
          <a:p>
            <a:endParaRPr lang="fr-F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B875ECB-110C-481F-A9EA-4A944BD279E1}" type="slidenum">
              <a:rPr lang="fr-FR" smtClean="0"/>
              <a:t>‹N°›</a:t>
            </a:fld>
            <a:endParaRPr lang="fr-FR"/>
          </a:p>
        </p:txBody>
      </p:sp>
    </p:spTree>
    <p:extLst>
      <p:ext uri="{BB962C8B-B14F-4D97-AF65-F5344CB8AC3E}">
        <p14:creationId xmlns:p14="http://schemas.microsoft.com/office/powerpoint/2010/main" val="41702874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9E0181A1-6A38-4A94-A56C-D7848AEFBCDA}" type="datetimeFigureOut">
              <a:rPr lang="fr-FR" smtClean="0"/>
              <a:t>31/05/2022</a:t>
            </a:fld>
            <a:endParaRPr lang="fr-F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BB875ECB-110C-481F-A9EA-4A944BD279E1}" type="slidenum">
              <a:rPr lang="fr-FR" smtClean="0"/>
              <a:t>‹N°›</a:t>
            </a:fld>
            <a:endParaRPr lang="fr-FR"/>
          </a:p>
        </p:txBody>
      </p:sp>
    </p:spTree>
    <p:extLst>
      <p:ext uri="{BB962C8B-B14F-4D97-AF65-F5344CB8AC3E}">
        <p14:creationId xmlns:p14="http://schemas.microsoft.com/office/powerpoint/2010/main" val="3667277348"/>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عنصر نائب لرقم الشريحة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cs typeface="Tahoma" panose="020B060403050404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cs typeface="Tahoma" panose="020B060403050404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cs typeface="Tahoma" panose="020B060403050404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cs typeface="Tahoma" panose="020B060403050404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cs typeface="Tahoma" panose="020B0604030504040204" pitchFamily="34" charset="0"/>
              </a:defRPr>
            </a:lvl5pPr>
            <a:lvl6pPr marL="25146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cs typeface="Tahoma" panose="020B0604030504040204" pitchFamily="34" charset="0"/>
              </a:defRPr>
            </a:lvl6pPr>
            <a:lvl7pPr marL="29718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cs typeface="Tahoma" panose="020B0604030504040204" pitchFamily="34" charset="0"/>
              </a:defRPr>
            </a:lvl7pPr>
            <a:lvl8pPr marL="34290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cs typeface="Tahoma" panose="020B0604030504040204" pitchFamily="34" charset="0"/>
              </a:defRPr>
            </a:lvl8pPr>
            <a:lvl9pPr marL="38862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cs typeface="Tahoma" panose="020B0604030504040204" pitchFamily="34" charset="0"/>
              </a:defRPr>
            </a:lvl9pPr>
          </a:lstStyle>
          <a:p>
            <a:pPr algn="l" rtl="1">
              <a:spcBef>
                <a:spcPct val="0"/>
              </a:spcBef>
              <a:buClrTx/>
              <a:buFontTx/>
              <a:buNone/>
            </a:pPr>
            <a:fld id="{3585BD6A-10CF-401E-BB2B-F252BB121381}" type="slidenum">
              <a:rPr lang="ar-SA" altLang="fr-FR" sz="1400">
                <a:solidFill>
                  <a:schemeClr val="tx1"/>
                </a:solidFill>
                <a:latin typeface="Arial" panose="020B0604020202020204" pitchFamily="34" charset="0"/>
                <a:cs typeface="Arial" panose="020B0604020202020204" pitchFamily="34" charset="0"/>
              </a:rPr>
              <a:pPr algn="l" rtl="1">
                <a:spcBef>
                  <a:spcPct val="0"/>
                </a:spcBef>
                <a:buClrTx/>
                <a:buFontTx/>
                <a:buNone/>
              </a:pPr>
              <a:t>1</a:t>
            </a:fld>
            <a:endParaRPr lang="en-US" altLang="fr-FR" sz="1400">
              <a:solidFill>
                <a:schemeClr val="tx1"/>
              </a:solidFill>
              <a:latin typeface="Arial" panose="020B0604020202020204" pitchFamily="34" charset="0"/>
              <a:cs typeface="Arial" panose="020B0604020202020204" pitchFamily="34" charset="0"/>
            </a:endParaRPr>
          </a:p>
        </p:txBody>
      </p:sp>
      <p:sp>
        <p:nvSpPr>
          <p:cNvPr id="71683" name="ZoneTexte 1"/>
          <p:cNvSpPr txBox="1">
            <a:spLocks noChangeArrowheads="1"/>
          </p:cNvSpPr>
          <p:nvPr/>
        </p:nvSpPr>
        <p:spPr bwMode="auto">
          <a:xfrm>
            <a:off x="1331915" y="476250"/>
            <a:ext cx="6480175"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ar-DZ" altLang="fr-FR" sz="2400" b="1" dirty="0">
                <a:latin typeface="Sakkal Majalla" panose="02000000000000000000" pitchFamily="2" charset="-78"/>
                <a:cs typeface="Sakkal Majalla" panose="02000000000000000000" pitchFamily="2" charset="-78"/>
              </a:rPr>
              <a:t>جامعة محمد خيضر بسكرة</a:t>
            </a:r>
          </a:p>
          <a:p>
            <a:pPr algn="ctr"/>
            <a:r>
              <a:rPr lang="ar-DZ" altLang="fr-FR" sz="2400" b="1" dirty="0">
                <a:latin typeface="Sakkal Majalla" panose="02000000000000000000" pitchFamily="2" charset="-78"/>
                <a:cs typeface="Sakkal Majalla" panose="02000000000000000000" pitchFamily="2" charset="-78"/>
              </a:rPr>
              <a:t>كلية العلوم الاقتصادية والتجارية وعلوم التسيير</a:t>
            </a:r>
          </a:p>
          <a:p>
            <a:pPr algn="ctr"/>
            <a:r>
              <a:rPr lang="ar-DZ" altLang="fr-FR" sz="2400" b="1" dirty="0">
                <a:latin typeface="Sakkal Majalla" panose="02000000000000000000" pitchFamily="2" charset="-78"/>
                <a:cs typeface="Sakkal Majalla" panose="02000000000000000000" pitchFamily="2" charset="-78"/>
              </a:rPr>
              <a:t>قسم علوم التسيير</a:t>
            </a:r>
          </a:p>
          <a:p>
            <a:pPr algn="r"/>
            <a:endParaRPr lang="fr-FR" altLang="fr-FR" sz="2400" b="1" dirty="0">
              <a:latin typeface="Sakkal Majalla" panose="02000000000000000000" pitchFamily="2" charset="-78"/>
              <a:cs typeface="Sakkal Majalla" panose="02000000000000000000" pitchFamily="2" charset="-78"/>
            </a:endParaRPr>
          </a:p>
        </p:txBody>
      </p:sp>
      <p:sp>
        <p:nvSpPr>
          <p:cNvPr id="71684" name="ZoneTexte 2"/>
          <p:cNvSpPr txBox="1">
            <a:spLocks noChangeArrowheads="1"/>
          </p:cNvSpPr>
          <p:nvPr/>
        </p:nvSpPr>
        <p:spPr bwMode="auto">
          <a:xfrm>
            <a:off x="1835152" y="2060575"/>
            <a:ext cx="561657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ar-DZ" altLang="fr-FR" sz="2400" b="1" dirty="0">
                <a:latin typeface="Sakkal Majalla" panose="02000000000000000000" pitchFamily="2" charset="-78"/>
                <a:cs typeface="Sakkal Majalla" panose="02000000000000000000" pitchFamily="2" charset="-78"/>
              </a:rPr>
              <a:t>السنة أولى ماستر </a:t>
            </a:r>
            <a:r>
              <a:rPr lang="ar-DZ" altLang="fr-FR" sz="2400" b="1" dirty="0" err="1">
                <a:latin typeface="Sakkal Majalla" panose="02000000000000000000" pitchFamily="2" charset="-78"/>
                <a:cs typeface="Sakkal Majalla" panose="02000000000000000000" pitchFamily="2" charset="-78"/>
              </a:rPr>
              <a:t>مقاولاتية</a:t>
            </a:r>
            <a:endParaRPr lang="ar-DZ" altLang="fr-FR" sz="2400" b="1" dirty="0">
              <a:latin typeface="Sakkal Majalla" panose="02000000000000000000" pitchFamily="2" charset="-78"/>
              <a:cs typeface="Sakkal Majalla" panose="02000000000000000000" pitchFamily="2" charset="-78"/>
            </a:endParaRPr>
          </a:p>
          <a:p>
            <a:pPr algn="r"/>
            <a:r>
              <a:rPr lang="ar-DZ" altLang="fr-FR" sz="2400" b="1" dirty="0">
                <a:latin typeface="Sakkal Majalla" panose="02000000000000000000" pitchFamily="2" charset="-78"/>
                <a:cs typeface="Sakkal Majalla" panose="02000000000000000000" pitchFamily="2" charset="-78"/>
              </a:rPr>
              <a:t>مقياس: الوظيفة التسويقية</a:t>
            </a:r>
            <a:endParaRPr lang="fr-FR" altLang="fr-FR" sz="2400" b="1" dirty="0">
              <a:latin typeface="Sakkal Majalla" panose="02000000000000000000" pitchFamily="2" charset="-78"/>
              <a:cs typeface="Sakkal Majalla" panose="02000000000000000000" pitchFamily="2" charset="-78"/>
            </a:endParaRPr>
          </a:p>
        </p:txBody>
      </p:sp>
      <p:sp>
        <p:nvSpPr>
          <p:cNvPr id="6" name="WordArt 3"/>
          <p:cNvSpPr>
            <a:spLocks noChangeArrowheads="1" noChangeShapeType="1" noTextEdit="1"/>
          </p:cNvSpPr>
          <p:nvPr/>
        </p:nvSpPr>
        <p:spPr bwMode="auto">
          <a:xfrm>
            <a:off x="2303465" y="3621088"/>
            <a:ext cx="4537075" cy="1016000"/>
          </a:xfrm>
          <a:prstGeom prst="rect">
            <a:avLst/>
          </a:prstGeom>
        </p:spPr>
        <p:txBody>
          <a:bodyPr wrap="none" fromWordArt="1">
            <a:prstTxWarp prst="textPlain">
              <a:avLst>
                <a:gd name="adj" fmla="val 50000"/>
              </a:avLst>
            </a:prstTxWarp>
          </a:bodyPr>
          <a:lstStyle/>
          <a:p>
            <a:pPr algn="ctr" rtl="1"/>
            <a:r>
              <a:rPr lang="ar-DZ" sz="3600" b="1" kern="10" dirty="0" smtClean="0">
                <a:ln w="9525">
                  <a:solidFill>
                    <a:srgbClr val="993366"/>
                  </a:solidFill>
                  <a:round/>
                  <a:headEnd/>
                  <a:tailEnd/>
                </a:ln>
                <a:solidFill>
                  <a:srgbClr val="800080"/>
                </a:solidFill>
              </a:rPr>
              <a:t>دراسة السوق</a:t>
            </a:r>
            <a:endParaRPr lang="fr-FR" sz="3600" b="1" kern="10" dirty="0">
              <a:ln w="9525">
                <a:solidFill>
                  <a:srgbClr val="993366"/>
                </a:solidFill>
                <a:round/>
                <a:headEnd/>
                <a:tailEnd/>
              </a:ln>
              <a:solidFill>
                <a:srgbClr val="800080"/>
              </a:solidFill>
            </a:endParaRPr>
          </a:p>
        </p:txBody>
      </p:sp>
      <p:sp>
        <p:nvSpPr>
          <p:cNvPr id="71686" name="ZoneTexte 3"/>
          <p:cNvSpPr txBox="1">
            <a:spLocks noChangeArrowheads="1"/>
          </p:cNvSpPr>
          <p:nvPr/>
        </p:nvSpPr>
        <p:spPr bwMode="auto">
          <a:xfrm>
            <a:off x="1835150" y="5300665"/>
            <a:ext cx="500538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ar-DZ" altLang="fr-FR" b="1"/>
              <a:t>الموسم الجامعي: 2021-2022</a:t>
            </a:r>
            <a:endParaRPr lang="fr-FR" altLang="fr-FR" b="1"/>
          </a:p>
        </p:txBody>
      </p:sp>
    </p:spTree>
    <p:extLst>
      <p:ext uri="{BB962C8B-B14F-4D97-AF65-F5344CB8AC3E}">
        <p14:creationId xmlns:p14="http://schemas.microsoft.com/office/powerpoint/2010/main" val="11084567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80">
                                          <p:stCondLst>
                                            <p:cond delay="0"/>
                                          </p:stCondLst>
                                        </p:cTn>
                                        <p:tgtEl>
                                          <p:spTgt spid="6"/>
                                        </p:tgtEl>
                                      </p:cBhvr>
                                    </p:animEffect>
                                    <p:anim calcmode="lin" valueType="num">
                                      <p:cBhvr>
                                        <p:cTn id="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gtEl>
                                      </p:cBhvr>
                                      <p:to x="100000" y="60000"/>
                                    </p:animScale>
                                    <p:animScale>
                                      <p:cBhvr>
                                        <p:cTn id="14" dur="166" decel="50000">
                                          <p:stCondLst>
                                            <p:cond delay="676"/>
                                          </p:stCondLst>
                                        </p:cTn>
                                        <p:tgtEl>
                                          <p:spTgt spid="6"/>
                                        </p:tgtEl>
                                      </p:cBhvr>
                                      <p:to x="100000" y="100000"/>
                                    </p:animScale>
                                    <p:animScale>
                                      <p:cBhvr>
                                        <p:cTn id="15" dur="26">
                                          <p:stCondLst>
                                            <p:cond delay="1312"/>
                                          </p:stCondLst>
                                        </p:cTn>
                                        <p:tgtEl>
                                          <p:spTgt spid="6"/>
                                        </p:tgtEl>
                                      </p:cBhvr>
                                      <p:to x="100000" y="80000"/>
                                    </p:animScale>
                                    <p:animScale>
                                      <p:cBhvr>
                                        <p:cTn id="16" dur="166" decel="50000">
                                          <p:stCondLst>
                                            <p:cond delay="1338"/>
                                          </p:stCondLst>
                                        </p:cTn>
                                        <p:tgtEl>
                                          <p:spTgt spid="6"/>
                                        </p:tgtEl>
                                      </p:cBhvr>
                                      <p:to x="100000" y="100000"/>
                                    </p:animScale>
                                    <p:animScale>
                                      <p:cBhvr>
                                        <p:cTn id="17" dur="26">
                                          <p:stCondLst>
                                            <p:cond delay="1642"/>
                                          </p:stCondLst>
                                        </p:cTn>
                                        <p:tgtEl>
                                          <p:spTgt spid="6"/>
                                        </p:tgtEl>
                                      </p:cBhvr>
                                      <p:to x="100000" y="90000"/>
                                    </p:animScale>
                                    <p:animScale>
                                      <p:cBhvr>
                                        <p:cTn id="18" dur="166" decel="50000">
                                          <p:stCondLst>
                                            <p:cond delay="1668"/>
                                          </p:stCondLst>
                                        </p:cTn>
                                        <p:tgtEl>
                                          <p:spTgt spid="6"/>
                                        </p:tgtEl>
                                      </p:cBhvr>
                                      <p:to x="100000" y="100000"/>
                                    </p:animScale>
                                    <p:animScale>
                                      <p:cBhvr>
                                        <p:cTn id="19" dur="26">
                                          <p:stCondLst>
                                            <p:cond delay="1808"/>
                                          </p:stCondLst>
                                        </p:cTn>
                                        <p:tgtEl>
                                          <p:spTgt spid="6"/>
                                        </p:tgtEl>
                                      </p:cBhvr>
                                      <p:to x="100000" y="95000"/>
                                    </p:animScale>
                                    <p:animScale>
                                      <p:cBhvr>
                                        <p:cTn id="20"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عنصر نائب لرقم الشريحة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a:spcBef>
                <a:spcPct val="0"/>
              </a:spcBef>
              <a:buFontTx/>
              <a:buNone/>
            </a:pPr>
            <a:fld id="{978968C5-9688-4D77-BEB7-A27B56DDC902}" type="slidenum">
              <a:rPr lang="ar-SA" altLang="fr-FR" sz="1400"/>
              <a:pPr algn="l">
                <a:spcBef>
                  <a:spcPct val="0"/>
                </a:spcBef>
                <a:buFontTx/>
                <a:buNone/>
              </a:pPr>
              <a:t>10</a:t>
            </a:fld>
            <a:endParaRPr lang="en-US" altLang="fr-FR" sz="1400"/>
          </a:p>
        </p:txBody>
      </p:sp>
      <p:sp>
        <p:nvSpPr>
          <p:cNvPr id="31748" name="Rectangle 4"/>
          <p:cNvSpPr>
            <a:spLocks noChangeArrowheads="1"/>
          </p:cNvSpPr>
          <p:nvPr/>
        </p:nvSpPr>
        <p:spPr bwMode="auto">
          <a:xfrm>
            <a:off x="157165" y="1248984"/>
            <a:ext cx="8986837" cy="3945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lnSpc>
                <a:spcPct val="160000"/>
              </a:lnSpc>
              <a:spcBef>
                <a:spcPct val="0"/>
              </a:spcBef>
              <a:buFontTx/>
              <a:buNone/>
            </a:pPr>
            <a:r>
              <a:rPr lang="ar-SA" altLang="fr-FR" b="1">
                <a:solidFill>
                  <a:schemeClr val="accent2"/>
                </a:solidFill>
              </a:rPr>
              <a:t>كما أنه من المفيد أن نجزأ الأسواق لوضع برامج تسويقية وفعالة، فإنه من المفيد أيضا أن نقسم السلع في مجموعات متجانسة،ويمكن </a:t>
            </a:r>
          </a:p>
          <a:p>
            <a:pPr algn="ctr" eaLnBrk="1" hangingPunct="1">
              <a:lnSpc>
                <a:spcPct val="170000"/>
              </a:lnSpc>
              <a:spcBef>
                <a:spcPct val="0"/>
              </a:spcBef>
              <a:buFontTx/>
              <a:buNone/>
            </a:pPr>
            <a:r>
              <a:rPr lang="ar-SA" altLang="fr-FR" b="1">
                <a:solidFill>
                  <a:schemeClr val="accent2"/>
                </a:solidFill>
              </a:rPr>
              <a:t>أن نقسم السلع على أساس الغرض الذي تستعمل فيه السلعة إلى مجموعتين:</a:t>
            </a:r>
            <a:endParaRPr lang="en-US" altLang="fr-FR" b="1">
              <a:solidFill>
                <a:schemeClr val="accent2"/>
              </a:solidFill>
            </a:endParaRPr>
          </a:p>
          <a:p>
            <a:pPr algn="ctr" eaLnBrk="1" hangingPunct="1">
              <a:lnSpc>
                <a:spcPct val="140000"/>
              </a:lnSpc>
              <a:spcBef>
                <a:spcPct val="0"/>
              </a:spcBef>
              <a:buFontTx/>
              <a:buNone/>
            </a:pPr>
            <a:r>
              <a:rPr lang="ar-SA" altLang="fr-FR" sz="2800"/>
              <a:t> </a:t>
            </a:r>
          </a:p>
        </p:txBody>
      </p:sp>
      <p:sp>
        <p:nvSpPr>
          <p:cNvPr id="31751" name="WordArt 7"/>
          <p:cNvSpPr>
            <a:spLocks noChangeArrowheads="1" noChangeShapeType="1" noTextEdit="1"/>
          </p:cNvSpPr>
          <p:nvPr/>
        </p:nvSpPr>
        <p:spPr bwMode="auto">
          <a:xfrm>
            <a:off x="2411413" y="333377"/>
            <a:ext cx="3473450" cy="1019175"/>
          </a:xfrm>
          <a:prstGeom prst="rect">
            <a:avLst/>
          </a:prstGeom>
        </p:spPr>
        <p:txBody>
          <a:bodyPr wrap="none" fromWordArt="1">
            <a:prstTxWarp prst="textDeflate">
              <a:avLst>
                <a:gd name="adj" fmla="val 26227"/>
              </a:avLst>
            </a:prstTxWarp>
          </a:bodyPr>
          <a:lstStyle/>
          <a:p>
            <a:pPr algn="ctr" rtl="1"/>
            <a:r>
              <a:rPr lang="ar-DZ" sz="3600" kern="10">
                <a:ln w="9525">
                  <a:solidFill>
                    <a:srgbClr val="008000"/>
                  </a:solidFill>
                  <a:round/>
                  <a:headEnd/>
                  <a:tailEnd/>
                </a:ln>
                <a:solidFill>
                  <a:srgbClr val="800080"/>
                </a:solidFill>
                <a:latin typeface="Sakkal Majalla" panose="02000000000000000000" pitchFamily="2" charset="-78"/>
                <a:cs typeface="Sakkal Majalla" panose="02000000000000000000" pitchFamily="2" charset="-78"/>
              </a:rPr>
              <a:t>تقسيم السلع</a:t>
            </a:r>
            <a:endParaRPr lang="fr-FR" sz="3600" kern="10" dirty="0">
              <a:ln w="9525">
                <a:solidFill>
                  <a:srgbClr val="008000"/>
                </a:solidFill>
                <a:round/>
                <a:headEnd/>
                <a:tailEnd/>
              </a:ln>
              <a:solidFill>
                <a:srgbClr val="800080"/>
              </a:solidFill>
              <a:latin typeface="Sakkal Majalla" panose="02000000000000000000" pitchFamily="2" charset="-78"/>
              <a:cs typeface="Sakkal Majalla" panose="02000000000000000000" pitchFamily="2" charset="-78"/>
            </a:endParaRPr>
          </a:p>
        </p:txBody>
      </p:sp>
      <p:sp>
        <p:nvSpPr>
          <p:cNvPr id="31752" name="AutoShape 8"/>
          <p:cNvSpPr>
            <a:spLocks/>
          </p:cNvSpPr>
          <p:nvPr/>
        </p:nvSpPr>
        <p:spPr bwMode="auto">
          <a:xfrm rot="5400000">
            <a:off x="3960814" y="2097088"/>
            <a:ext cx="792163" cy="5329238"/>
          </a:xfrm>
          <a:prstGeom prst="leftBrace">
            <a:avLst>
              <a:gd name="adj1" fmla="val 56062"/>
              <a:gd name="adj2" fmla="val 50000"/>
            </a:avLst>
          </a:prstGeom>
          <a:noFill/>
          <a:ln w="76200">
            <a:solidFill>
              <a:srgbClr val="CC99FF"/>
            </a:solidFill>
            <a:round/>
            <a:headEnd/>
            <a:tailEnd/>
          </a:ln>
          <a:extLst>
            <a:ext uri="{909E8E84-426E-40DD-AFC4-6F175D3DCCD1}">
              <a14:hiddenFill xmlns:a14="http://schemas.microsoft.com/office/drawing/2010/main">
                <a:solidFill>
                  <a:srgbClr val="FFFFFF"/>
                </a:solidFill>
              </a14:hiddenFill>
            </a:ext>
          </a:extLst>
        </p:spPr>
        <p:txBody>
          <a:bodyPr rot="10800000" vert="eaVert" wrap="none" anchor="ct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en-US" altLang="fr-FR" sz="1800"/>
          </a:p>
        </p:txBody>
      </p:sp>
      <p:sp>
        <p:nvSpPr>
          <p:cNvPr id="31753" name="AutoShape 9"/>
          <p:cNvSpPr>
            <a:spLocks noChangeArrowheads="1"/>
          </p:cNvSpPr>
          <p:nvPr/>
        </p:nvSpPr>
        <p:spPr bwMode="auto">
          <a:xfrm>
            <a:off x="468313" y="5157790"/>
            <a:ext cx="3040062" cy="1120775"/>
          </a:xfrm>
          <a:prstGeom prst="plaque">
            <a:avLst>
              <a:gd name="adj" fmla="val 16667"/>
            </a:avLst>
          </a:prstGeom>
          <a:solidFill>
            <a:srgbClr val="FFFF99"/>
          </a:solidFill>
          <a:ln w="82550" cmpd="thinThick">
            <a:solidFill>
              <a:srgbClr val="FF6600"/>
            </a:solidFill>
            <a:miter lim="800000"/>
            <a:headEnd/>
            <a:tailEnd/>
          </a:ln>
          <a:effectLst>
            <a:outerShdw dist="35921" dir="2700000" algn="ctr" rotWithShape="0">
              <a:schemeClr val="bg2"/>
            </a:outerShdw>
          </a:effectLst>
        </p:spPr>
        <p:txBody>
          <a:bodyPr wrap="none" lIns="86255" tIns="43128" rIns="86255" bIns="367200" anchor="ctr"/>
          <a:lstStyle>
            <a:lvl1pPr algn="r" defTabSz="862013" rtl="1">
              <a:defRPr>
                <a:solidFill>
                  <a:schemeClr val="tx1"/>
                </a:solidFill>
                <a:latin typeface="Arial" panose="020B0604020202020204" pitchFamily="34" charset="0"/>
                <a:cs typeface="Arial" panose="020B0604020202020204" pitchFamily="34" charset="0"/>
              </a:defRPr>
            </a:lvl1pPr>
            <a:lvl2pPr marL="742950" indent="-285750" algn="r" defTabSz="862013" rtl="1">
              <a:defRPr>
                <a:solidFill>
                  <a:schemeClr val="tx1"/>
                </a:solidFill>
                <a:latin typeface="Arial" panose="020B0604020202020204" pitchFamily="34" charset="0"/>
                <a:cs typeface="Arial" panose="020B0604020202020204" pitchFamily="34" charset="0"/>
              </a:defRPr>
            </a:lvl2pPr>
            <a:lvl3pPr marL="1143000" indent="-228600" algn="r" defTabSz="862013" rtl="1">
              <a:defRPr>
                <a:solidFill>
                  <a:schemeClr val="tx1"/>
                </a:solidFill>
                <a:latin typeface="Arial" panose="020B0604020202020204" pitchFamily="34" charset="0"/>
                <a:cs typeface="Arial" panose="020B0604020202020204" pitchFamily="34" charset="0"/>
              </a:defRPr>
            </a:lvl3pPr>
            <a:lvl4pPr marL="1600200" indent="-228600" algn="r" defTabSz="862013" rtl="1">
              <a:defRPr>
                <a:solidFill>
                  <a:schemeClr val="tx1"/>
                </a:solidFill>
                <a:latin typeface="Arial" panose="020B0604020202020204" pitchFamily="34" charset="0"/>
                <a:cs typeface="Arial" panose="020B0604020202020204" pitchFamily="34" charset="0"/>
              </a:defRPr>
            </a:lvl4pPr>
            <a:lvl5pPr marL="2057400" indent="-228600" algn="r" defTabSz="862013" rtl="1">
              <a:defRPr>
                <a:solidFill>
                  <a:schemeClr val="tx1"/>
                </a:solidFill>
                <a:latin typeface="Arial" panose="020B0604020202020204" pitchFamily="34" charset="0"/>
                <a:cs typeface="Arial" panose="020B0604020202020204" pitchFamily="34" charset="0"/>
              </a:defRPr>
            </a:lvl5pPr>
            <a:lvl6pPr marL="2514600" indent="-228600" algn="r" defTabSz="862013"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defTabSz="862013"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defTabSz="862013"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defTabSz="862013"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150000"/>
              </a:lnSpc>
              <a:spcBef>
                <a:spcPct val="20000"/>
              </a:spcBef>
            </a:pPr>
            <a:endParaRPr lang="ar-SA" altLang="fr-FR"/>
          </a:p>
          <a:p>
            <a:pPr algn="ctr" eaLnBrk="1" hangingPunct="1">
              <a:lnSpc>
                <a:spcPct val="150000"/>
              </a:lnSpc>
              <a:spcBef>
                <a:spcPct val="20000"/>
              </a:spcBef>
            </a:pPr>
            <a:endParaRPr lang="ar-SA" altLang="fr-FR"/>
          </a:p>
          <a:p>
            <a:pPr algn="ctr" eaLnBrk="1" hangingPunct="1">
              <a:lnSpc>
                <a:spcPct val="150000"/>
              </a:lnSpc>
              <a:spcBef>
                <a:spcPct val="20000"/>
              </a:spcBef>
            </a:pPr>
            <a:endParaRPr lang="ar-SA" altLang="fr-FR" sz="3200">
              <a:solidFill>
                <a:srgbClr val="D27D00"/>
              </a:solidFill>
            </a:endParaRPr>
          </a:p>
          <a:p>
            <a:pPr algn="ctr" eaLnBrk="1" hangingPunct="1">
              <a:lnSpc>
                <a:spcPct val="150000"/>
              </a:lnSpc>
              <a:spcBef>
                <a:spcPct val="20000"/>
              </a:spcBef>
            </a:pPr>
            <a:endParaRPr lang="en-US" altLang="fr-FR" sz="3200" b="1">
              <a:solidFill>
                <a:srgbClr val="D27D00"/>
              </a:solidFill>
              <a:latin typeface="Times New Roman" panose="02020603050405020304" pitchFamily="18" charset="0"/>
              <a:ea typeface="Arial Unicode MS" pitchFamily="34" charset="-128"/>
            </a:endParaRPr>
          </a:p>
        </p:txBody>
      </p:sp>
      <p:sp>
        <p:nvSpPr>
          <p:cNvPr id="31754" name="AutoShape 10"/>
          <p:cNvSpPr>
            <a:spLocks noChangeArrowheads="1"/>
          </p:cNvSpPr>
          <p:nvPr/>
        </p:nvSpPr>
        <p:spPr bwMode="auto">
          <a:xfrm>
            <a:off x="5651502" y="5157790"/>
            <a:ext cx="3040063" cy="1120775"/>
          </a:xfrm>
          <a:prstGeom prst="plaque">
            <a:avLst>
              <a:gd name="adj" fmla="val 16667"/>
            </a:avLst>
          </a:prstGeom>
          <a:solidFill>
            <a:srgbClr val="FFFF99"/>
          </a:solidFill>
          <a:ln w="82550" cmpd="thinThick">
            <a:solidFill>
              <a:srgbClr val="FF6600"/>
            </a:solidFill>
            <a:miter lim="800000"/>
            <a:headEnd/>
            <a:tailEnd/>
          </a:ln>
          <a:effectLst>
            <a:outerShdw dist="35921" dir="2700000" algn="ctr" rotWithShape="0">
              <a:schemeClr val="bg2"/>
            </a:outerShdw>
          </a:effectLst>
        </p:spPr>
        <p:txBody>
          <a:bodyPr wrap="none" lIns="86255" tIns="43128" rIns="86255" bIns="367200" anchor="ctr"/>
          <a:lstStyle>
            <a:lvl1pPr algn="r" defTabSz="862013" rtl="1">
              <a:defRPr>
                <a:solidFill>
                  <a:schemeClr val="tx1"/>
                </a:solidFill>
                <a:latin typeface="Arial" panose="020B0604020202020204" pitchFamily="34" charset="0"/>
                <a:cs typeface="Arial" panose="020B0604020202020204" pitchFamily="34" charset="0"/>
              </a:defRPr>
            </a:lvl1pPr>
            <a:lvl2pPr marL="742950" indent="-285750" algn="r" defTabSz="862013" rtl="1">
              <a:defRPr>
                <a:solidFill>
                  <a:schemeClr val="tx1"/>
                </a:solidFill>
                <a:latin typeface="Arial" panose="020B0604020202020204" pitchFamily="34" charset="0"/>
                <a:cs typeface="Arial" panose="020B0604020202020204" pitchFamily="34" charset="0"/>
              </a:defRPr>
            </a:lvl2pPr>
            <a:lvl3pPr marL="1143000" indent="-228600" algn="r" defTabSz="862013" rtl="1">
              <a:defRPr>
                <a:solidFill>
                  <a:schemeClr val="tx1"/>
                </a:solidFill>
                <a:latin typeface="Arial" panose="020B0604020202020204" pitchFamily="34" charset="0"/>
                <a:cs typeface="Arial" panose="020B0604020202020204" pitchFamily="34" charset="0"/>
              </a:defRPr>
            </a:lvl3pPr>
            <a:lvl4pPr marL="1600200" indent="-228600" algn="r" defTabSz="862013" rtl="1">
              <a:defRPr>
                <a:solidFill>
                  <a:schemeClr val="tx1"/>
                </a:solidFill>
                <a:latin typeface="Arial" panose="020B0604020202020204" pitchFamily="34" charset="0"/>
                <a:cs typeface="Arial" panose="020B0604020202020204" pitchFamily="34" charset="0"/>
              </a:defRPr>
            </a:lvl4pPr>
            <a:lvl5pPr marL="2057400" indent="-228600" algn="r" defTabSz="862013" rtl="1">
              <a:defRPr>
                <a:solidFill>
                  <a:schemeClr val="tx1"/>
                </a:solidFill>
                <a:latin typeface="Arial" panose="020B0604020202020204" pitchFamily="34" charset="0"/>
                <a:cs typeface="Arial" panose="020B0604020202020204" pitchFamily="34" charset="0"/>
              </a:defRPr>
            </a:lvl5pPr>
            <a:lvl6pPr marL="2514600" indent="-228600" algn="r" defTabSz="862013"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defTabSz="862013"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defTabSz="862013"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defTabSz="862013"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150000"/>
              </a:lnSpc>
              <a:spcBef>
                <a:spcPct val="20000"/>
              </a:spcBef>
            </a:pPr>
            <a:endParaRPr lang="ar-SA" altLang="fr-FR"/>
          </a:p>
          <a:p>
            <a:pPr algn="ctr" eaLnBrk="1" hangingPunct="1">
              <a:lnSpc>
                <a:spcPct val="150000"/>
              </a:lnSpc>
              <a:spcBef>
                <a:spcPct val="20000"/>
              </a:spcBef>
            </a:pPr>
            <a:endParaRPr lang="ar-SA" altLang="fr-FR"/>
          </a:p>
          <a:p>
            <a:pPr algn="ctr" eaLnBrk="1" hangingPunct="1">
              <a:lnSpc>
                <a:spcPct val="150000"/>
              </a:lnSpc>
              <a:spcBef>
                <a:spcPct val="20000"/>
              </a:spcBef>
            </a:pPr>
            <a:endParaRPr lang="ar-SA" altLang="fr-FR" sz="3200">
              <a:solidFill>
                <a:srgbClr val="D27D00"/>
              </a:solidFill>
            </a:endParaRPr>
          </a:p>
          <a:p>
            <a:pPr algn="ctr" eaLnBrk="1" hangingPunct="1">
              <a:lnSpc>
                <a:spcPct val="150000"/>
              </a:lnSpc>
              <a:spcBef>
                <a:spcPct val="20000"/>
              </a:spcBef>
            </a:pPr>
            <a:endParaRPr lang="en-US" altLang="fr-FR" sz="3200" b="1">
              <a:solidFill>
                <a:srgbClr val="D27D00"/>
              </a:solidFill>
              <a:latin typeface="Times New Roman" panose="02020603050405020304" pitchFamily="18" charset="0"/>
              <a:ea typeface="Arial Unicode MS" pitchFamily="34" charset="-128"/>
            </a:endParaRPr>
          </a:p>
        </p:txBody>
      </p:sp>
      <p:sp>
        <p:nvSpPr>
          <p:cNvPr id="31755" name="WordArt 11"/>
          <p:cNvSpPr>
            <a:spLocks noChangeArrowheads="1" noChangeShapeType="1" noTextEdit="1"/>
          </p:cNvSpPr>
          <p:nvPr/>
        </p:nvSpPr>
        <p:spPr bwMode="auto">
          <a:xfrm>
            <a:off x="5795965" y="5300663"/>
            <a:ext cx="2720975" cy="766762"/>
          </a:xfrm>
          <a:prstGeom prst="rect">
            <a:avLst/>
          </a:prstGeom>
        </p:spPr>
        <p:txBody>
          <a:bodyPr wrap="none" fromWordArt="1">
            <a:prstTxWarp prst="textPlain">
              <a:avLst>
                <a:gd name="adj" fmla="val 50000"/>
              </a:avLst>
            </a:prstTxWarp>
          </a:bodyPr>
          <a:lstStyle/>
          <a:p>
            <a:pPr algn="ctr" rtl="1"/>
            <a:r>
              <a:rPr lang="ar-DZ" sz="3600" kern="10">
                <a:ln w="9525">
                  <a:solidFill>
                    <a:srgbClr val="800000"/>
                  </a:solidFill>
                  <a:round/>
                  <a:headEnd/>
                  <a:tailEnd/>
                </a:ln>
                <a:solidFill>
                  <a:srgbClr val="800000"/>
                </a:solidFill>
              </a:rPr>
              <a:t>سلع استهلاكية</a:t>
            </a:r>
            <a:endParaRPr lang="fr-FR" sz="3600" kern="10">
              <a:ln w="9525">
                <a:solidFill>
                  <a:srgbClr val="800000"/>
                </a:solidFill>
                <a:round/>
                <a:headEnd/>
                <a:tailEnd/>
              </a:ln>
              <a:solidFill>
                <a:srgbClr val="800000"/>
              </a:solidFill>
            </a:endParaRPr>
          </a:p>
        </p:txBody>
      </p:sp>
      <p:sp>
        <p:nvSpPr>
          <p:cNvPr id="31756" name="WordArt 12"/>
          <p:cNvSpPr>
            <a:spLocks noChangeArrowheads="1" noChangeShapeType="1" noTextEdit="1"/>
          </p:cNvSpPr>
          <p:nvPr/>
        </p:nvSpPr>
        <p:spPr bwMode="auto">
          <a:xfrm>
            <a:off x="558800" y="5397502"/>
            <a:ext cx="2717800" cy="695325"/>
          </a:xfrm>
          <a:prstGeom prst="rect">
            <a:avLst/>
          </a:prstGeom>
        </p:spPr>
        <p:txBody>
          <a:bodyPr wrap="none" fromWordArt="1">
            <a:prstTxWarp prst="textPlain">
              <a:avLst>
                <a:gd name="adj" fmla="val 50000"/>
              </a:avLst>
            </a:prstTxWarp>
          </a:bodyPr>
          <a:lstStyle/>
          <a:p>
            <a:pPr algn="ctr" rtl="1"/>
            <a:r>
              <a:rPr lang="ar-DZ" sz="3600" kern="10">
                <a:ln w="9525">
                  <a:solidFill>
                    <a:srgbClr val="800000"/>
                  </a:solidFill>
                  <a:round/>
                  <a:headEnd/>
                  <a:tailEnd/>
                </a:ln>
                <a:solidFill>
                  <a:srgbClr val="800000"/>
                </a:solidFill>
              </a:rPr>
              <a:t>سلع صناعية </a:t>
            </a:r>
            <a:endParaRPr lang="fr-FR" sz="3600" kern="10">
              <a:ln w="9525">
                <a:solidFill>
                  <a:srgbClr val="800000"/>
                </a:solidFill>
                <a:round/>
                <a:headEnd/>
                <a:tailEnd/>
              </a:ln>
              <a:solidFill>
                <a:srgbClr val="800000"/>
              </a:solidFill>
            </a:endParaRPr>
          </a:p>
        </p:txBody>
      </p:sp>
    </p:spTree>
    <p:extLst>
      <p:ext uri="{BB962C8B-B14F-4D97-AF65-F5344CB8AC3E}">
        <p14:creationId xmlns:p14="http://schemas.microsoft.com/office/powerpoint/2010/main" val="23134054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5" presetClass="entr" presetSubtype="10" fill="hold" nodeType="afterEffect">
                                  <p:stCondLst>
                                    <p:cond delay="0"/>
                                  </p:stCondLst>
                                  <p:childTnLst>
                                    <p:set>
                                      <p:cBhvr>
                                        <p:cTn id="6" dur="1" fill="hold">
                                          <p:stCondLst>
                                            <p:cond delay="0"/>
                                          </p:stCondLst>
                                        </p:cTn>
                                        <p:tgtEl>
                                          <p:spTgt spid="31751"/>
                                        </p:tgtEl>
                                        <p:attrNameLst>
                                          <p:attrName>style.visibility</p:attrName>
                                        </p:attrNameLst>
                                      </p:cBhvr>
                                      <p:to>
                                        <p:strVal val="visible"/>
                                      </p:to>
                                    </p:set>
                                    <p:animEffect transition="in" filter="checkerboard(across)">
                                      <p:cBhvr>
                                        <p:cTn id="7" dur="500"/>
                                        <p:tgtEl>
                                          <p:spTgt spid="3175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1748">
                                            <p:txEl>
                                              <p:pRg st="0" end="0"/>
                                            </p:txEl>
                                          </p:spTgt>
                                        </p:tgtEl>
                                        <p:attrNameLst>
                                          <p:attrName>style.visibility</p:attrName>
                                        </p:attrNameLst>
                                      </p:cBhvr>
                                      <p:to>
                                        <p:strVal val="visible"/>
                                      </p:to>
                                    </p:set>
                                    <p:animEffect transition="in" filter="blinds(horizontal)">
                                      <p:cBhvr>
                                        <p:cTn id="12" dur="500"/>
                                        <p:tgtEl>
                                          <p:spTgt spid="31748">
                                            <p:txEl>
                                              <p:pRg st="0" end="0"/>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31748">
                                            <p:txEl>
                                              <p:pRg st="1" end="1"/>
                                            </p:txEl>
                                          </p:spTgt>
                                        </p:tgtEl>
                                        <p:attrNameLst>
                                          <p:attrName>style.visibility</p:attrName>
                                        </p:attrNameLst>
                                      </p:cBhvr>
                                      <p:to>
                                        <p:strVal val="visible"/>
                                      </p:to>
                                    </p:set>
                                    <p:animEffect transition="in" filter="blinds(horizontal)">
                                      <p:cBhvr>
                                        <p:cTn id="15" dur="500"/>
                                        <p:tgtEl>
                                          <p:spTgt spid="31748">
                                            <p:txEl>
                                              <p:pRg st="1" end="1"/>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1752"/>
                                        </p:tgtEl>
                                        <p:attrNameLst>
                                          <p:attrName>style.visibility</p:attrName>
                                        </p:attrNameLst>
                                      </p:cBhvr>
                                      <p:to>
                                        <p:strVal val="visible"/>
                                      </p:to>
                                    </p:set>
                                    <p:anim calcmode="lin" valueType="num">
                                      <p:cBhvr additive="base">
                                        <p:cTn id="20" dur="500" fill="hold"/>
                                        <p:tgtEl>
                                          <p:spTgt spid="31752"/>
                                        </p:tgtEl>
                                        <p:attrNameLst>
                                          <p:attrName>ppt_x</p:attrName>
                                        </p:attrNameLst>
                                      </p:cBhvr>
                                      <p:tavLst>
                                        <p:tav tm="0">
                                          <p:val>
                                            <p:strVal val="#ppt_x"/>
                                          </p:val>
                                        </p:tav>
                                        <p:tav tm="100000">
                                          <p:val>
                                            <p:strVal val="#ppt_x"/>
                                          </p:val>
                                        </p:tav>
                                      </p:tavLst>
                                    </p:anim>
                                    <p:anim calcmode="lin" valueType="num">
                                      <p:cBhvr additive="base">
                                        <p:cTn id="21" dur="500" fill="hold"/>
                                        <p:tgtEl>
                                          <p:spTgt spid="31752"/>
                                        </p:tgtEl>
                                        <p:attrNameLst>
                                          <p:attrName>ppt_y</p:attrName>
                                        </p:attrNameLst>
                                      </p:cBhvr>
                                      <p:tavLst>
                                        <p:tav tm="0">
                                          <p:val>
                                            <p:strVal val="1+#ppt_h/2"/>
                                          </p:val>
                                        </p:tav>
                                        <p:tav tm="100000">
                                          <p:val>
                                            <p:strVal val="#ppt_y"/>
                                          </p:val>
                                        </p:tav>
                                      </p:tavLst>
                                    </p:anim>
                                  </p:childTnLst>
                                </p:cTn>
                              </p:par>
                            </p:childTnLst>
                          </p:cTn>
                        </p:par>
                        <p:par>
                          <p:cTn id="22" fill="hold" nodeType="afterGroup">
                            <p:stCondLst>
                              <p:cond delay="500"/>
                            </p:stCondLst>
                            <p:childTnLst>
                              <p:par>
                                <p:cTn id="23" presetID="2" presetClass="entr" presetSubtype="4" fill="hold" grpId="0" nodeType="afterEffect">
                                  <p:stCondLst>
                                    <p:cond delay="0"/>
                                  </p:stCondLst>
                                  <p:childTnLst>
                                    <p:set>
                                      <p:cBhvr>
                                        <p:cTn id="24" dur="1" fill="hold">
                                          <p:stCondLst>
                                            <p:cond delay="0"/>
                                          </p:stCondLst>
                                        </p:cTn>
                                        <p:tgtEl>
                                          <p:spTgt spid="31754"/>
                                        </p:tgtEl>
                                        <p:attrNameLst>
                                          <p:attrName>style.visibility</p:attrName>
                                        </p:attrNameLst>
                                      </p:cBhvr>
                                      <p:to>
                                        <p:strVal val="visible"/>
                                      </p:to>
                                    </p:set>
                                    <p:anim calcmode="lin" valueType="num">
                                      <p:cBhvr additive="base">
                                        <p:cTn id="25" dur="500" fill="hold"/>
                                        <p:tgtEl>
                                          <p:spTgt spid="31754"/>
                                        </p:tgtEl>
                                        <p:attrNameLst>
                                          <p:attrName>ppt_x</p:attrName>
                                        </p:attrNameLst>
                                      </p:cBhvr>
                                      <p:tavLst>
                                        <p:tav tm="0">
                                          <p:val>
                                            <p:strVal val="#ppt_x"/>
                                          </p:val>
                                        </p:tav>
                                        <p:tav tm="100000">
                                          <p:val>
                                            <p:strVal val="#ppt_x"/>
                                          </p:val>
                                        </p:tav>
                                      </p:tavLst>
                                    </p:anim>
                                    <p:anim calcmode="lin" valueType="num">
                                      <p:cBhvr additive="base">
                                        <p:cTn id="26" dur="500" fill="hold"/>
                                        <p:tgtEl>
                                          <p:spTgt spid="31754"/>
                                        </p:tgtEl>
                                        <p:attrNameLst>
                                          <p:attrName>ppt_y</p:attrName>
                                        </p:attrNameLst>
                                      </p:cBhvr>
                                      <p:tavLst>
                                        <p:tav tm="0">
                                          <p:val>
                                            <p:strVal val="1+#ppt_h/2"/>
                                          </p:val>
                                        </p:tav>
                                        <p:tav tm="100000">
                                          <p:val>
                                            <p:strVal val="#ppt_y"/>
                                          </p:val>
                                        </p:tav>
                                      </p:tavLst>
                                    </p:anim>
                                  </p:childTnLst>
                                </p:cTn>
                              </p:par>
                            </p:childTnLst>
                          </p:cTn>
                        </p:par>
                        <p:par>
                          <p:cTn id="27" fill="hold" nodeType="afterGroup">
                            <p:stCondLst>
                              <p:cond delay="1000"/>
                            </p:stCondLst>
                            <p:childTnLst>
                              <p:par>
                                <p:cTn id="28" presetID="21" presetClass="entr" presetSubtype="4" fill="hold" nodeType="afterEffect">
                                  <p:stCondLst>
                                    <p:cond delay="0"/>
                                  </p:stCondLst>
                                  <p:childTnLst>
                                    <p:set>
                                      <p:cBhvr>
                                        <p:cTn id="29" dur="1" fill="hold">
                                          <p:stCondLst>
                                            <p:cond delay="0"/>
                                          </p:stCondLst>
                                        </p:cTn>
                                        <p:tgtEl>
                                          <p:spTgt spid="31755"/>
                                        </p:tgtEl>
                                        <p:attrNameLst>
                                          <p:attrName>style.visibility</p:attrName>
                                        </p:attrNameLst>
                                      </p:cBhvr>
                                      <p:to>
                                        <p:strVal val="visible"/>
                                      </p:to>
                                    </p:set>
                                    <p:animEffect transition="in" filter="wheel(4)">
                                      <p:cBhvr>
                                        <p:cTn id="30" dur="2000"/>
                                        <p:tgtEl>
                                          <p:spTgt spid="31755"/>
                                        </p:tgtEl>
                                      </p:cBhvr>
                                    </p:animEffect>
                                  </p:childTnLst>
                                </p:cTn>
                              </p:par>
                            </p:childTnLst>
                          </p:cTn>
                        </p:par>
                        <p:par>
                          <p:cTn id="31" fill="hold" nodeType="afterGroup">
                            <p:stCondLst>
                              <p:cond delay="3000"/>
                            </p:stCondLst>
                            <p:childTnLst>
                              <p:par>
                                <p:cTn id="32" presetID="2" presetClass="entr" presetSubtype="4" fill="hold" grpId="0" nodeType="afterEffect">
                                  <p:stCondLst>
                                    <p:cond delay="0"/>
                                  </p:stCondLst>
                                  <p:childTnLst>
                                    <p:set>
                                      <p:cBhvr>
                                        <p:cTn id="33" dur="1" fill="hold">
                                          <p:stCondLst>
                                            <p:cond delay="0"/>
                                          </p:stCondLst>
                                        </p:cTn>
                                        <p:tgtEl>
                                          <p:spTgt spid="31753"/>
                                        </p:tgtEl>
                                        <p:attrNameLst>
                                          <p:attrName>style.visibility</p:attrName>
                                        </p:attrNameLst>
                                      </p:cBhvr>
                                      <p:to>
                                        <p:strVal val="visible"/>
                                      </p:to>
                                    </p:set>
                                    <p:anim calcmode="lin" valueType="num">
                                      <p:cBhvr additive="base">
                                        <p:cTn id="34" dur="500" fill="hold"/>
                                        <p:tgtEl>
                                          <p:spTgt spid="31753"/>
                                        </p:tgtEl>
                                        <p:attrNameLst>
                                          <p:attrName>ppt_x</p:attrName>
                                        </p:attrNameLst>
                                      </p:cBhvr>
                                      <p:tavLst>
                                        <p:tav tm="0">
                                          <p:val>
                                            <p:strVal val="#ppt_x"/>
                                          </p:val>
                                        </p:tav>
                                        <p:tav tm="100000">
                                          <p:val>
                                            <p:strVal val="#ppt_x"/>
                                          </p:val>
                                        </p:tav>
                                      </p:tavLst>
                                    </p:anim>
                                    <p:anim calcmode="lin" valueType="num">
                                      <p:cBhvr additive="base">
                                        <p:cTn id="35" dur="500" fill="hold"/>
                                        <p:tgtEl>
                                          <p:spTgt spid="31753"/>
                                        </p:tgtEl>
                                        <p:attrNameLst>
                                          <p:attrName>ppt_y</p:attrName>
                                        </p:attrNameLst>
                                      </p:cBhvr>
                                      <p:tavLst>
                                        <p:tav tm="0">
                                          <p:val>
                                            <p:strVal val="1+#ppt_h/2"/>
                                          </p:val>
                                        </p:tav>
                                        <p:tav tm="100000">
                                          <p:val>
                                            <p:strVal val="#ppt_y"/>
                                          </p:val>
                                        </p:tav>
                                      </p:tavLst>
                                    </p:anim>
                                  </p:childTnLst>
                                </p:cTn>
                              </p:par>
                            </p:childTnLst>
                          </p:cTn>
                        </p:par>
                        <p:par>
                          <p:cTn id="36" fill="hold" nodeType="afterGroup">
                            <p:stCondLst>
                              <p:cond delay="3500"/>
                            </p:stCondLst>
                            <p:childTnLst>
                              <p:par>
                                <p:cTn id="37" presetID="21" presetClass="entr" presetSubtype="4" fill="hold" nodeType="afterEffect">
                                  <p:stCondLst>
                                    <p:cond delay="0"/>
                                  </p:stCondLst>
                                  <p:childTnLst>
                                    <p:set>
                                      <p:cBhvr>
                                        <p:cTn id="38" dur="1" fill="hold">
                                          <p:stCondLst>
                                            <p:cond delay="0"/>
                                          </p:stCondLst>
                                        </p:cTn>
                                        <p:tgtEl>
                                          <p:spTgt spid="31756"/>
                                        </p:tgtEl>
                                        <p:attrNameLst>
                                          <p:attrName>style.visibility</p:attrName>
                                        </p:attrNameLst>
                                      </p:cBhvr>
                                      <p:to>
                                        <p:strVal val="visible"/>
                                      </p:to>
                                    </p:set>
                                    <p:animEffect transition="in" filter="wheel(4)">
                                      <p:cBhvr>
                                        <p:cTn id="39" dur="2000"/>
                                        <p:tgtEl>
                                          <p:spTgt spid="317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2" grpId="0" animBg="1"/>
      <p:bldP spid="31753" grpId="0" animBg="1"/>
      <p:bldP spid="3175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عنصر نائب لرقم الشريحة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a:spcBef>
                <a:spcPct val="0"/>
              </a:spcBef>
              <a:buFontTx/>
              <a:buNone/>
            </a:pPr>
            <a:fld id="{C15AE31B-24EC-473B-B47A-492006452C8E}" type="slidenum">
              <a:rPr lang="ar-SA" altLang="fr-FR" sz="1400"/>
              <a:pPr algn="l">
                <a:spcBef>
                  <a:spcPct val="0"/>
                </a:spcBef>
                <a:buFontTx/>
                <a:buNone/>
              </a:pPr>
              <a:t>11</a:t>
            </a:fld>
            <a:endParaRPr lang="en-US" altLang="fr-FR" sz="1400"/>
          </a:p>
        </p:txBody>
      </p:sp>
      <p:sp>
        <p:nvSpPr>
          <p:cNvPr id="33800" name="Line 8"/>
          <p:cNvSpPr>
            <a:spLocks noChangeShapeType="1"/>
          </p:cNvSpPr>
          <p:nvPr/>
        </p:nvSpPr>
        <p:spPr bwMode="auto">
          <a:xfrm flipH="1">
            <a:off x="2057400" y="1444625"/>
            <a:ext cx="2362200" cy="1042988"/>
          </a:xfrm>
          <a:prstGeom prst="line">
            <a:avLst/>
          </a:prstGeom>
          <a:noFill/>
          <a:ln w="635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33801" name="Line 9"/>
          <p:cNvSpPr>
            <a:spLocks noChangeShapeType="1"/>
          </p:cNvSpPr>
          <p:nvPr/>
        </p:nvSpPr>
        <p:spPr bwMode="auto">
          <a:xfrm>
            <a:off x="4419600" y="1444625"/>
            <a:ext cx="2057400" cy="1123950"/>
          </a:xfrm>
          <a:prstGeom prst="line">
            <a:avLst/>
          </a:prstGeom>
          <a:noFill/>
          <a:ln w="635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33802" name="AutoShape 10"/>
          <p:cNvSpPr>
            <a:spLocks noChangeArrowheads="1"/>
          </p:cNvSpPr>
          <p:nvPr/>
        </p:nvSpPr>
        <p:spPr bwMode="auto">
          <a:xfrm>
            <a:off x="539752" y="476252"/>
            <a:ext cx="8208963" cy="955675"/>
          </a:xfrm>
          <a:prstGeom prst="cube">
            <a:avLst>
              <a:gd name="adj" fmla="val 25000"/>
            </a:avLst>
          </a:prstGeom>
          <a:solidFill>
            <a:srgbClr val="CCFFCC"/>
          </a:solidFill>
          <a:ln w="9525">
            <a:solidFill>
              <a:schemeClr val="tx1"/>
            </a:solidFill>
            <a:miter lim="800000"/>
            <a:headEnd/>
            <a:tailEnd/>
          </a:ln>
        </p:spPr>
        <p:txBody>
          <a:bodyPr wrap="none" anchor="ct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en-US" altLang="fr-FR" sz="1800">
              <a:solidFill>
                <a:schemeClr val="tx2"/>
              </a:solidFill>
            </a:endParaRPr>
          </a:p>
        </p:txBody>
      </p:sp>
      <p:sp>
        <p:nvSpPr>
          <p:cNvPr id="33804" name="WordArt 12"/>
          <p:cNvSpPr>
            <a:spLocks noChangeArrowheads="1" noChangeShapeType="1" noTextEdit="1"/>
          </p:cNvSpPr>
          <p:nvPr/>
        </p:nvSpPr>
        <p:spPr bwMode="auto">
          <a:xfrm>
            <a:off x="1042990" y="692150"/>
            <a:ext cx="6886575" cy="762000"/>
          </a:xfrm>
          <a:prstGeom prst="rect">
            <a:avLst/>
          </a:prstGeom>
        </p:spPr>
        <p:txBody>
          <a:bodyPr wrap="none" fromWordArt="1">
            <a:prstTxWarp prst="textDeflate">
              <a:avLst>
                <a:gd name="adj" fmla="val 26227"/>
              </a:avLst>
            </a:prstTxWarp>
          </a:bodyPr>
          <a:lstStyle/>
          <a:p>
            <a:pPr algn="ctr" rtl="1"/>
            <a:r>
              <a:rPr lang="ar-DZ" sz="3600" kern="10">
                <a:ln w="9525">
                  <a:solidFill>
                    <a:srgbClr val="800080"/>
                  </a:solidFill>
                  <a:round/>
                  <a:headEnd/>
                  <a:tailEnd/>
                </a:ln>
                <a:solidFill>
                  <a:srgbClr val="008000"/>
                </a:solidFill>
              </a:rPr>
              <a:t>تقسيم السلع على أساس الغرض الذي تستعمل فيه</a:t>
            </a:r>
            <a:endParaRPr lang="fr-FR" sz="3600" kern="10">
              <a:ln w="9525">
                <a:solidFill>
                  <a:srgbClr val="800080"/>
                </a:solidFill>
                <a:round/>
                <a:headEnd/>
                <a:tailEnd/>
              </a:ln>
              <a:solidFill>
                <a:srgbClr val="008000"/>
              </a:solidFill>
            </a:endParaRPr>
          </a:p>
        </p:txBody>
      </p:sp>
      <p:sp>
        <p:nvSpPr>
          <p:cNvPr id="33806" name="AutoShape 14"/>
          <p:cNvSpPr>
            <a:spLocks noChangeArrowheads="1"/>
          </p:cNvSpPr>
          <p:nvPr/>
        </p:nvSpPr>
        <p:spPr bwMode="auto">
          <a:xfrm>
            <a:off x="5003800" y="2565402"/>
            <a:ext cx="3810000" cy="4056063"/>
          </a:xfrm>
          <a:prstGeom prst="flowChartMagneticDisk">
            <a:avLst/>
          </a:prstGeom>
          <a:solidFill>
            <a:srgbClr val="FFEBD7"/>
          </a:solidFill>
          <a:ln w="57150">
            <a:solidFill>
              <a:schemeClr val="accent2"/>
            </a:solidFill>
            <a:round/>
            <a:headEnd/>
            <a:tailEnd/>
          </a:ln>
        </p:spPr>
        <p:txBody>
          <a:bodyPr lIns="18000" tIns="10800" rIns="18000" bIns="10800" anchor="ct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0">
              <a:lnSpc>
                <a:spcPct val="150000"/>
              </a:lnSpc>
              <a:buFontTx/>
              <a:buNone/>
            </a:pPr>
            <a:endParaRPr lang="ar-SA" altLang="fr-FR">
              <a:latin typeface="Times New Roman" panose="02020603050405020304" pitchFamily="18" charset="0"/>
              <a:cs typeface="Arabic Transparent" panose="020B0604020202020204" pitchFamily="34" charset="0"/>
            </a:endParaRPr>
          </a:p>
          <a:p>
            <a:pPr algn="ctr" rtl="0">
              <a:lnSpc>
                <a:spcPct val="150000"/>
              </a:lnSpc>
              <a:buFontTx/>
              <a:buNone/>
            </a:pPr>
            <a:endParaRPr lang="ar-SA" altLang="fr-FR">
              <a:latin typeface="Times New Roman" panose="02020603050405020304" pitchFamily="18" charset="0"/>
              <a:cs typeface="Arabic Transparent" panose="020B0604020202020204" pitchFamily="34" charset="0"/>
            </a:endParaRPr>
          </a:p>
          <a:p>
            <a:pPr algn="ctr" eaLnBrk="1" hangingPunct="1">
              <a:lnSpc>
                <a:spcPct val="165000"/>
              </a:lnSpc>
              <a:spcBef>
                <a:spcPct val="0"/>
              </a:spcBef>
              <a:buFontTx/>
              <a:buNone/>
            </a:pPr>
            <a:r>
              <a:rPr lang="ar-SA" altLang="fr-FR" b="1">
                <a:solidFill>
                  <a:srgbClr val="0000CC"/>
                </a:solidFill>
              </a:rPr>
              <a:t>هي التي يستخدمها المستهلكون النهائيون بغرض الاستخدام الشخصي.</a:t>
            </a:r>
          </a:p>
          <a:p>
            <a:pPr algn="ctr" rtl="0">
              <a:lnSpc>
                <a:spcPct val="150000"/>
              </a:lnSpc>
              <a:buFontTx/>
              <a:buNone/>
            </a:pPr>
            <a:endParaRPr lang="ar-SA" altLang="fr-FR">
              <a:solidFill>
                <a:srgbClr val="0000CC"/>
              </a:solidFill>
              <a:latin typeface="Times New Roman" panose="02020603050405020304" pitchFamily="18" charset="0"/>
              <a:cs typeface="Arabic Transparent" panose="020B0604020202020204" pitchFamily="34" charset="0"/>
            </a:endParaRPr>
          </a:p>
          <a:p>
            <a:pPr algn="ctr" rtl="0" eaLnBrk="1" hangingPunct="1">
              <a:spcBef>
                <a:spcPct val="0"/>
              </a:spcBef>
              <a:buFontTx/>
              <a:buNone/>
            </a:pPr>
            <a:endParaRPr lang="en-US" altLang="fr-FR" sz="2400">
              <a:latin typeface="Times New Roman" panose="02020603050405020304" pitchFamily="18" charset="0"/>
              <a:cs typeface="Times New Roman" panose="02020603050405020304" pitchFamily="18" charset="0"/>
            </a:endParaRPr>
          </a:p>
        </p:txBody>
      </p:sp>
      <p:sp>
        <p:nvSpPr>
          <p:cNvPr id="33809" name="AutoShape 17"/>
          <p:cNvSpPr>
            <a:spLocks noChangeArrowheads="1"/>
          </p:cNvSpPr>
          <p:nvPr/>
        </p:nvSpPr>
        <p:spPr bwMode="auto">
          <a:xfrm>
            <a:off x="323850" y="2492377"/>
            <a:ext cx="3810000" cy="4056063"/>
          </a:xfrm>
          <a:prstGeom prst="flowChartMagneticDisk">
            <a:avLst/>
          </a:prstGeom>
          <a:solidFill>
            <a:srgbClr val="FFEBD7"/>
          </a:solidFill>
          <a:ln w="57150">
            <a:solidFill>
              <a:schemeClr val="accent2"/>
            </a:solidFill>
            <a:round/>
            <a:headEnd/>
            <a:tailEnd/>
          </a:ln>
        </p:spPr>
        <p:txBody>
          <a:bodyPr lIns="18000" tIns="10800" rIns="18000" bIns="10800" anchor="ct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0">
              <a:lnSpc>
                <a:spcPct val="150000"/>
              </a:lnSpc>
              <a:buFontTx/>
              <a:buNone/>
            </a:pPr>
            <a:endParaRPr lang="ar-SA" altLang="fr-FR">
              <a:latin typeface="Times New Roman" panose="02020603050405020304" pitchFamily="18" charset="0"/>
              <a:cs typeface="Arabic Transparent" panose="020B0604020202020204" pitchFamily="34" charset="0"/>
            </a:endParaRPr>
          </a:p>
          <a:p>
            <a:pPr algn="ctr" rtl="0">
              <a:lnSpc>
                <a:spcPct val="150000"/>
              </a:lnSpc>
              <a:buFontTx/>
              <a:buNone/>
            </a:pPr>
            <a:r>
              <a:rPr lang="ar-SA" altLang="fr-FR" sz="2800" b="1">
                <a:solidFill>
                  <a:srgbClr val="0000CC"/>
                </a:solidFill>
              </a:rPr>
              <a:t>وهي التي  يشتريها المستهلكون الصناعيون بغرض استخدامها </a:t>
            </a:r>
          </a:p>
          <a:p>
            <a:pPr algn="ctr" eaLnBrk="1" hangingPunct="1">
              <a:lnSpc>
                <a:spcPct val="150000"/>
              </a:lnSpc>
              <a:spcBef>
                <a:spcPct val="0"/>
              </a:spcBef>
              <a:buFontTx/>
              <a:buNone/>
            </a:pPr>
            <a:r>
              <a:rPr lang="ar-SA" altLang="fr-FR" sz="2800" b="1">
                <a:solidFill>
                  <a:srgbClr val="0000CC"/>
                </a:solidFill>
              </a:rPr>
              <a:t>في أعمالهم أو في إنتاج أنواع أخرى من السلع والخدمات.</a:t>
            </a:r>
            <a:endParaRPr lang="ar-SA" altLang="fr-FR" sz="2800" b="1">
              <a:solidFill>
                <a:srgbClr val="0000CC"/>
              </a:solidFill>
              <a:latin typeface="Times New Roman" panose="02020603050405020304" pitchFamily="18" charset="0"/>
              <a:cs typeface="Arabic Transparent" panose="020B0604020202020204" pitchFamily="34" charset="0"/>
            </a:endParaRPr>
          </a:p>
          <a:p>
            <a:pPr algn="ctr" rtl="0" eaLnBrk="1" hangingPunct="1">
              <a:spcBef>
                <a:spcPct val="0"/>
              </a:spcBef>
              <a:buFontTx/>
              <a:buNone/>
            </a:pPr>
            <a:endParaRPr lang="en-US" altLang="fr-FR" sz="2800">
              <a:latin typeface="Times New Roman" panose="02020603050405020304" pitchFamily="18" charset="0"/>
              <a:cs typeface="Times New Roman" panose="02020603050405020304" pitchFamily="18" charset="0"/>
            </a:endParaRPr>
          </a:p>
        </p:txBody>
      </p:sp>
      <p:sp>
        <p:nvSpPr>
          <p:cNvPr id="33811" name="WordArt 19"/>
          <p:cNvSpPr>
            <a:spLocks noChangeArrowheads="1" noChangeShapeType="1" noTextEdit="1"/>
          </p:cNvSpPr>
          <p:nvPr/>
        </p:nvSpPr>
        <p:spPr bwMode="auto">
          <a:xfrm>
            <a:off x="5580065" y="2852740"/>
            <a:ext cx="2720975" cy="803275"/>
          </a:xfrm>
          <a:prstGeom prst="rect">
            <a:avLst/>
          </a:prstGeom>
        </p:spPr>
        <p:txBody>
          <a:bodyPr wrap="none" fromWordArt="1">
            <a:prstTxWarp prst="textPlain">
              <a:avLst>
                <a:gd name="adj" fmla="val 50000"/>
              </a:avLst>
            </a:prstTxWarp>
          </a:bodyPr>
          <a:lstStyle/>
          <a:p>
            <a:pPr algn="ctr" rtl="1"/>
            <a:r>
              <a:rPr lang="ar-DZ" sz="3600" kern="10">
                <a:ln w="9525">
                  <a:solidFill>
                    <a:srgbClr val="800000"/>
                  </a:solidFill>
                  <a:round/>
                  <a:headEnd/>
                  <a:tailEnd/>
                </a:ln>
                <a:solidFill>
                  <a:srgbClr val="800000"/>
                </a:solidFill>
              </a:rPr>
              <a:t>سلع استهلاكية</a:t>
            </a:r>
            <a:endParaRPr lang="fr-FR" sz="3600" kern="10">
              <a:ln w="9525">
                <a:solidFill>
                  <a:srgbClr val="800000"/>
                </a:solidFill>
                <a:round/>
                <a:headEnd/>
                <a:tailEnd/>
              </a:ln>
              <a:solidFill>
                <a:srgbClr val="800000"/>
              </a:solidFill>
            </a:endParaRPr>
          </a:p>
        </p:txBody>
      </p:sp>
      <p:sp>
        <p:nvSpPr>
          <p:cNvPr id="33812" name="WordArt 20"/>
          <p:cNvSpPr>
            <a:spLocks noChangeArrowheads="1" noChangeShapeType="1" noTextEdit="1"/>
          </p:cNvSpPr>
          <p:nvPr/>
        </p:nvSpPr>
        <p:spPr bwMode="auto">
          <a:xfrm>
            <a:off x="611190" y="2781302"/>
            <a:ext cx="3113087" cy="766763"/>
          </a:xfrm>
          <a:prstGeom prst="rect">
            <a:avLst/>
          </a:prstGeom>
        </p:spPr>
        <p:txBody>
          <a:bodyPr wrap="none" fromWordArt="1">
            <a:prstTxWarp prst="textPlain">
              <a:avLst>
                <a:gd name="adj" fmla="val 50000"/>
              </a:avLst>
            </a:prstTxWarp>
          </a:bodyPr>
          <a:lstStyle/>
          <a:p>
            <a:pPr algn="ctr" rtl="1"/>
            <a:r>
              <a:rPr lang="ar-DZ" sz="3600" kern="10">
                <a:ln w="9525">
                  <a:solidFill>
                    <a:srgbClr val="800000"/>
                  </a:solidFill>
                  <a:round/>
                  <a:headEnd/>
                  <a:tailEnd/>
                </a:ln>
                <a:solidFill>
                  <a:srgbClr val="800000"/>
                </a:solidFill>
              </a:rPr>
              <a:t>سلع صناعية </a:t>
            </a:r>
            <a:endParaRPr lang="fr-FR" sz="3600" kern="10">
              <a:ln w="9525">
                <a:solidFill>
                  <a:srgbClr val="800000"/>
                </a:solidFill>
                <a:round/>
                <a:headEnd/>
                <a:tailEnd/>
              </a:ln>
              <a:solidFill>
                <a:srgbClr val="800000"/>
              </a:solidFill>
            </a:endParaRPr>
          </a:p>
        </p:txBody>
      </p:sp>
    </p:spTree>
    <p:extLst>
      <p:ext uri="{BB962C8B-B14F-4D97-AF65-F5344CB8AC3E}">
        <p14:creationId xmlns:p14="http://schemas.microsoft.com/office/powerpoint/2010/main" val="18737094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3802"/>
                                        </p:tgtEl>
                                        <p:attrNameLst>
                                          <p:attrName>style.visibility</p:attrName>
                                        </p:attrNameLst>
                                      </p:cBhvr>
                                      <p:to>
                                        <p:strVal val="visible"/>
                                      </p:to>
                                    </p:set>
                                    <p:animEffect transition="in" filter="box(in)">
                                      <p:cBhvr>
                                        <p:cTn id="7" dur="500"/>
                                        <p:tgtEl>
                                          <p:spTgt spid="33802"/>
                                        </p:tgtEl>
                                      </p:cBhvr>
                                    </p:animEffect>
                                  </p:childTnLst>
                                </p:cTn>
                              </p:par>
                            </p:childTnLst>
                          </p:cTn>
                        </p:par>
                        <p:par>
                          <p:cTn id="8" fill="hold" nodeType="afterGroup">
                            <p:stCondLst>
                              <p:cond delay="500"/>
                            </p:stCondLst>
                            <p:childTnLst>
                              <p:par>
                                <p:cTn id="9" presetID="4" presetClass="entr" presetSubtype="16" fill="hold" nodeType="afterEffect">
                                  <p:stCondLst>
                                    <p:cond delay="0"/>
                                  </p:stCondLst>
                                  <p:childTnLst>
                                    <p:set>
                                      <p:cBhvr>
                                        <p:cTn id="10" dur="1" fill="hold">
                                          <p:stCondLst>
                                            <p:cond delay="0"/>
                                          </p:stCondLst>
                                        </p:cTn>
                                        <p:tgtEl>
                                          <p:spTgt spid="33804"/>
                                        </p:tgtEl>
                                        <p:attrNameLst>
                                          <p:attrName>style.visibility</p:attrName>
                                        </p:attrNameLst>
                                      </p:cBhvr>
                                      <p:to>
                                        <p:strVal val="visible"/>
                                      </p:to>
                                    </p:set>
                                    <p:animEffect transition="in" filter="box(in)">
                                      <p:cBhvr>
                                        <p:cTn id="11" dur="500"/>
                                        <p:tgtEl>
                                          <p:spTgt spid="33804"/>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3" presetClass="entr" presetSubtype="10" fill="hold" nodeType="clickEffect">
                                  <p:stCondLst>
                                    <p:cond delay="0"/>
                                  </p:stCondLst>
                                  <p:childTnLst>
                                    <p:set>
                                      <p:cBhvr>
                                        <p:cTn id="15" dur="1" fill="hold">
                                          <p:stCondLst>
                                            <p:cond delay="0"/>
                                          </p:stCondLst>
                                        </p:cTn>
                                        <p:tgtEl>
                                          <p:spTgt spid="33801"/>
                                        </p:tgtEl>
                                        <p:attrNameLst>
                                          <p:attrName>style.visibility</p:attrName>
                                        </p:attrNameLst>
                                      </p:cBhvr>
                                      <p:to>
                                        <p:strVal val="visible"/>
                                      </p:to>
                                    </p:set>
                                    <p:animEffect transition="in" filter="blinds(horizontal)">
                                      <p:cBhvr>
                                        <p:cTn id="16" dur="500"/>
                                        <p:tgtEl>
                                          <p:spTgt spid="33801"/>
                                        </p:tgtEl>
                                      </p:cBhvr>
                                    </p:animEffect>
                                  </p:childTnLst>
                                </p:cTn>
                              </p:par>
                            </p:childTnLst>
                          </p:cTn>
                        </p:par>
                        <p:par>
                          <p:cTn id="17" fill="hold" nodeType="afterGroup">
                            <p:stCondLst>
                              <p:cond delay="500"/>
                            </p:stCondLst>
                            <p:childTnLst>
                              <p:par>
                                <p:cTn id="18" presetID="6" presetClass="entr" presetSubtype="16" fill="hold" nodeType="afterEffect">
                                  <p:stCondLst>
                                    <p:cond delay="0"/>
                                  </p:stCondLst>
                                  <p:childTnLst>
                                    <p:set>
                                      <p:cBhvr>
                                        <p:cTn id="19" dur="1" fill="hold">
                                          <p:stCondLst>
                                            <p:cond delay="0"/>
                                          </p:stCondLst>
                                        </p:cTn>
                                        <p:tgtEl>
                                          <p:spTgt spid="33811"/>
                                        </p:tgtEl>
                                        <p:attrNameLst>
                                          <p:attrName>style.visibility</p:attrName>
                                        </p:attrNameLst>
                                      </p:cBhvr>
                                      <p:to>
                                        <p:strVal val="visible"/>
                                      </p:to>
                                    </p:set>
                                    <p:animEffect transition="in" filter="circle(in)">
                                      <p:cBhvr>
                                        <p:cTn id="20" dur="2000"/>
                                        <p:tgtEl>
                                          <p:spTgt spid="33811"/>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6" presetClass="entr" presetSubtype="16" fill="hold" grpId="0" nodeType="clickEffect">
                                  <p:stCondLst>
                                    <p:cond delay="0"/>
                                  </p:stCondLst>
                                  <p:childTnLst>
                                    <p:set>
                                      <p:cBhvr>
                                        <p:cTn id="24" dur="1" fill="hold">
                                          <p:stCondLst>
                                            <p:cond delay="0"/>
                                          </p:stCondLst>
                                        </p:cTn>
                                        <p:tgtEl>
                                          <p:spTgt spid="33806"/>
                                        </p:tgtEl>
                                        <p:attrNameLst>
                                          <p:attrName>style.visibility</p:attrName>
                                        </p:attrNameLst>
                                      </p:cBhvr>
                                      <p:to>
                                        <p:strVal val="visible"/>
                                      </p:to>
                                    </p:set>
                                    <p:animEffect transition="in" filter="circle(in)">
                                      <p:cBhvr>
                                        <p:cTn id="25" dur="2000"/>
                                        <p:tgtEl>
                                          <p:spTgt spid="33806"/>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3" presetClass="entr" presetSubtype="10" fill="hold" nodeType="clickEffect">
                                  <p:stCondLst>
                                    <p:cond delay="0"/>
                                  </p:stCondLst>
                                  <p:childTnLst>
                                    <p:set>
                                      <p:cBhvr>
                                        <p:cTn id="29" dur="1" fill="hold">
                                          <p:stCondLst>
                                            <p:cond delay="0"/>
                                          </p:stCondLst>
                                        </p:cTn>
                                        <p:tgtEl>
                                          <p:spTgt spid="33800"/>
                                        </p:tgtEl>
                                        <p:attrNameLst>
                                          <p:attrName>style.visibility</p:attrName>
                                        </p:attrNameLst>
                                      </p:cBhvr>
                                      <p:to>
                                        <p:strVal val="visible"/>
                                      </p:to>
                                    </p:set>
                                    <p:animEffect transition="in" filter="blinds(horizontal)">
                                      <p:cBhvr>
                                        <p:cTn id="30" dur="500"/>
                                        <p:tgtEl>
                                          <p:spTgt spid="33800"/>
                                        </p:tgtEl>
                                      </p:cBhvr>
                                    </p:animEffect>
                                  </p:childTnLst>
                                </p:cTn>
                              </p:par>
                            </p:childTnLst>
                          </p:cTn>
                        </p:par>
                        <p:par>
                          <p:cTn id="31" fill="hold" nodeType="afterGroup">
                            <p:stCondLst>
                              <p:cond delay="500"/>
                            </p:stCondLst>
                            <p:childTnLst>
                              <p:par>
                                <p:cTn id="32" presetID="6" presetClass="entr" presetSubtype="16" fill="hold" nodeType="afterEffect">
                                  <p:stCondLst>
                                    <p:cond delay="0"/>
                                  </p:stCondLst>
                                  <p:childTnLst>
                                    <p:set>
                                      <p:cBhvr>
                                        <p:cTn id="33" dur="1" fill="hold">
                                          <p:stCondLst>
                                            <p:cond delay="0"/>
                                          </p:stCondLst>
                                        </p:cTn>
                                        <p:tgtEl>
                                          <p:spTgt spid="33812"/>
                                        </p:tgtEl>
                                        <p:attrNameLst>
                                          <p:attrName>style.visibility</p:attrName>
                                        </p:attrNameLst>
                                      </p:cBhvr>
                                      <p:to>
                                        <p:strVal val="visible"/>
                                      </p:to>
                                    </p:set>
                                    <p:animEffect transition="in" filter="circle(in)">
                                      <p:cBhvr>
                                        <p:cTn id="34" dur="2000"/>
                                        <p:tgtEl>
                                          <p:spTgt spid="33812"/>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6" presetClass="entr" presetSubtype="16" fill="hold" grpId="0" nodeType="clickEffect">
                                  <p:stCondLst>
                                    <p:cond delay="0"/>
                                  </p:stCondLst>
                                  <p:childTnLst>
                                    <p:set>
                                      <p:cBhvr>
                                        <p:cTn id="38" dur="1" fill="hold">
                                          <p:stCondLst>
                                            <p:cond delay="0"/>
                                          </p:stCondLst>
                                        </p:cTn>
                                        <p:tgtEl>
                                          <p:spTgt spid="33809"/>
                                        </p:tgtEl>
                                        <p:attrNameLst>
                                          <p:attrName>style.visibility</p:attrName>
                                        </p:attrNameLst>
                                      </p:cBhvr>
                                      <p:to>
                                        <p:strVal val="visible"/>
                                      </p:to>
                                    </p:set>
                                    <p:animEffect transition="in" filter="circle(in)">
                                      <p:cBhvr>
                                        <p:cTn id="39" dur="2000"/>
                                        <p:tgtEl>
                                          <p:spTgt spid="338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802" grpId="0" animBg="1"/>
      <p:bldP spid="33806" grpId="0" animBg="1"/>
      <p:bldP spid="3380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5"/>
          <p:cNvSpPr>
            <a:spLocks noGrp="1"/>
          </p:cNvSpPr>
          <p:nvPr>
            <p:ph type="sldNum" sz="quarter" idx="12"/>
          </p:nvPr>
        </p:nvSpPr>
        <p:spPr/>
        <p:txBody>
          <a:bodyPr/>
          <a:lstStyle/>
          <a:p>
            <a:fld id="{840279E6-0131-4D45-8068-126467F10908}" type="slidenum">
              <a:rPr lang="ar-SA" altLang="fr-FR"/>
              <a:pPr/>
              <a:t>12</a:t>
            </a:fld>
            <a:endParaRPr lang="fr-FR" altLang="fr-FR"/>
          </a:p>
        </p:txBody>
      </p:sp>
      <p:sp>
        <p:nvSpPr>
          <p:cNvPr id="18436" name="Rectangle 4"/>
          <p:cNvSpPr>
            <a:spLocks noChangeArrowheads="1"/>
          </p:cNvSpPr>
          <p:nvPr/>
        </p:nvSpPr>
        <p:spPr bwMode="auto">
          <a:xfrm>
            <a:off x="1460309" y="1745673"/>
            <a:ext cx="6837529" cy="44873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algn="ctr" rtl="1">
              <a:lnSpc>
                <a:spcPct val="170000"/>
              </a:lnSpc>
            </a:pPr>
            <a:r>
              <a:rPr lang="ar-SA" altLang="fr-FR" sz="2800" dirty="0">
                <a:solidFill>
                  <a:srgbClr val="006600"/>
                </a:solidFill>
                <a:latin typeface="Sakkal Majalla" panose="02000000000000000000" pitchFamily="2" charset="-78"/>
                <a:cs typeface="Sakkal Majalla" panose="02000000000000000000" pitchFamily="2" charset="-78"/>
              </a:rPr>
              <a:t>ليس هناك خط فاصل وحاسم بين الاثنين سوى </a:t>
            </a:r>
          </a:p>
          <a:p>
            <a:pPr algn="ctr" rtl="1">
              <a:lnSpc>
                <a:spcPct val="170000"/>
              </a:lnSpc>
            </a:pPr>
            <a:r>
              <a:rPr lang="ar-SA" altLang="fr-FR" sz="2800" dirty="0">
                <a:solidFill>
                  <a:srgbClr val="006600"/>
                </a:solidFill>
                <a:latin typeface="Sakkal Majalla" panose="02000000000000000000" pitchFamily="2" charset="-78"/>
                <a:cs typeface="Sakkal Majalla" panose="02000000000000000000" pitchFamily="2" charset="-78"/>
              </a:rPr>
              <a:t>السبب أو الغرض من الشراء فمثلا: صاحب البيت إذا اشترى </a:t>
            </a:r>
          </a:p>
          <a:p>
            <a:pPr algn="ctr" rtl="1">
              <a:lnSpc>
                <a:spcPct val="170000"/>
              </a:lnSpc>
            </a:pPr>
            <a:r>
              <a:rPr lang="ar-SA" altLang="fr-FR" sz="2800" dirty="0" smtClean="0">
                <a:solidFill>
                  <a:srgbClr val="006600"/>
                </a:solidFill>
                <a:latin typeface="Sakkal Majalla" panose="02000000000000000000" pitchFamily="2" charset="-78"/>
                <a:cs typeface="Sakkal Majalla" panose="02000000000000000000" pitchFamily="2" charset="-78"/>
              </a:rPr>
              <a:t>محراثا </a:t>
            </a:r>
            <a:r>
              <a:rPr lang="ar-SA" altLang="fr-FR" sz="2800" dirty="0">
                <a:solidFill>
                  <a:srgbClr val="006600"/>
                </a:solidFill>
                <a:latin typeface="Sakkal Majalla" panose="02000000000000000000" pitchFamily="2" charset="-78"/>
                <a:cs typeface="Sakkal Majalla" panose="02000000000000000000" pitchFamily="2" charset="-78"/>
              </a:rPr>
              <a:t>للأرض  ليستعمله في حديقة منزله فإنه يكون </a:t>
            </a:r>
          </a:p>
          <a:p>
            <a:pPr algn="ctr" rtl="1">
              <a:lnSpc>
                <a:spcPct val="170000"/>
              </a:lnSpc>
            </a:pPr>
            <a:r>
              <a:rPr lang="ar-SA" altLang="fr-FR" sz="2800" dirty="0">
                <a:solidFill>
                  <a:srgbClr val="006600"/>
                </a:solidFill>
                <a:latin typeface="Sakkal Majalla" panose="02000000000000000000" pitchFamily="2" charset="-78"/>
                <a:cs typeface="Sakkal Majalla" panose="02000000000000000000" pitchFamily="2" charset="-78"/>
              </a:rPr>
              <a:t>مستهلكا نهائيا. </a:t>
            </a:r>
          </a:p>
          <a:p>
            <a:pPr algn="ctr" rtl="1">
              <a:lnSpc>
                <a:spcPct val="170000"/>
              </a:lnSpc>
            </a:pPr>
            <a:r>
              <a:rPr lang="ar-SA" altLang="fr-FR" sz="2800" dirty="0">
                <a:solidFill>
                  <a:srgbClr val="006600"/>
                </a:solidFill>
                <a:latin typeface="Sakkal Majalla" panose="02000000000000000000" pitchFamily="2" charset="-78"/>
                <a:cs typeface="Sakkal Majalla" panose="02000000000000000000" pitchFamily="2" charset="-78"/>
              </a:rPr>
              <a:t>   أما إذا اشترى مزارع نفس </a:t>
            </a:r>
            <a:r>
              <a:rPr lang="ar-SA" altLang="fr-FR" sz="2800" dirty="0" smtClean="0">
                <a:solidFill>
                  <a:srgbClr val="006600"/>
                </a:solidFill>
                <a:latin typeface="Sakkal Majalla" panose="02000000000000000000" pitchFamily="2" charset="-78"/>
                <a:cs typeface="Sakkal Majalla" panose="02000000000000000000" pitchFamily="2" charset="-78"/>
              </a:rPr>
              <a:t>ليستعمله </a:t>
            </a:r>
            <a:r>
              <a:rPr lang="ar-SA" altLang="fr-FR" sz="2800" dirty="0">
                <a:solidFill>
                  <a:srgbClr val="006600"/>
                </a:solidFill>
                <a:latin typeface="Sakkal Majalla" panose="02000000000000000000" pitchFamily="2" charset="-78"/>
                <a:cs typeface="Sakkal Majalla" panose="02000000000000000000" pitchFamily="2" charset="-78"/>
              </a:rPr>
              <a:t>في حقله الذي </a:t>
            </a:r>
          </a:p>
          <a:p>
            <a:pPr algn="ctr" rtl="1">
              <a:lnSpc>
                <a:spcPct val="170000"/>
              </a:lnSpc>
            </a:pPr>
            <a:r>
              <a:rPr lang="ar-SA" altLang="fr-FR" sz="2800" dirty="0">
                <a:solidFill>
                  <a:srgbClr val="006600"/>
                </a:solidFill>
                <a:latin typeface="Sakkal Majalla" panose="02000000000000000000" pitchFamily="2" charset="-78"/>
                <a:cs typeface="Sakkal Majalla" panose="02000000000000000000" pitchFamily="2" charset="-78"/>
              </a:rPr>
              <a:t>ينتج محصولات للبيع فإنه يكون مستعملا صناعيا .</a:t>
            </a:r>
          </a:p>
        </p:txBody>
      </p:sp>
      <p:sp>
        <p:nvSpPr>
          <p:cNvPr id="18439" name="WordArt 7"/>
          <p:cNvSpPr>
            <a:spLocks noChangeArrowheads="1" noChangeShapeType="1" noTextEdit="1"/>
          </p:cNvSpPr>
          <p:nvPr/>
        </p:nvSpPr>
        <p:spPr bwMode="auto">
          <a:xfrm>
            <a:off x="1760560" y="616019"/>
            <a:ext cx="6537279" cy="799152"/>
          </a:xfrm>
          <a:prstGeom prst="rect">
            <a:avLst/>
          </a:prstGeom>
          <a:extLst>
            <a:ext uri="{AF507438-7753-43E0-B8FC-AC1667EBCBE1}">
              <a14:hiddenEffects xmlns:a14="http://schemas.microsoft.com/office/drawing/2010/main">
                <a:effectLst/>
              </a14:hiddenEffects>
            </a:ext>
          </a:extLst>
        </p:spPr>
        <p:txBody>
          <a:bodyPr wrap="none" fromWordArt="1">
            <a:prstTxWarp prst="textSlantUp">
              <a:avLst>
                <a:gd name="adj" fmla="val 0"/>
              </a:avLst>
            </a:prstTxWarp>
          </a:bodyPr>
          <a:lstStyle/>
          <a:p>
            <a:pPr algn="ctr"/>
            <a:r>
              <a:rPr lang="ar-DZ" sz="3600" kern="10" dirty="0">
                <a:ln w="9525">
                  <a:solidFill>
                    <a:srgbClr val="800000"/>
                  </a:solidFill>
                  <a:round/>
                  <a:headEnd/>
                  <a:tailEnd/>
                </a:ln>
                <a:solidFill>
                  <a:srgbClr val="800080"/>
                </a:solidFill>
                <a:latin typeface="Arial Black" panose="020B0A04020102020204" pitchFamily="34" charset="0"/>
              </a:rPr>
              <a:t>هل هناك فاصل بين السوق الاستهلاكي والسوق الصناعي؟</a:t>
            </a:r>
            <a:endParaRPr lang="fr-FR" sz="3600" kern="10" dirty="0">
              <a:ln w="9525">
                <a:solidFill>
                  <a:srgbClr val="800000"/>
                </a:solidFill>
                <a:round/>
                <a:headEnd/>
                <a:tailEnd/>
              </a:ln>
              <a:solidFill>
                <a:srgbClr val="800080"/>
              </a:solidFill>
              <a:latin typeface="Arial Black" panose="020B0A04020102020204" pitchFamily="34" charset="0"/>
            </a:endParaRPr>
          </a:p>
        </p:txBody>
      </p:sp>
    </p:spTree>
    <p:extLst>
      <p:ext uri="{BB962C8B-B14F-4D97-AF65-F5344CB8AC3E}">
        <p14:creationId xmlns:p14="http://schemas.microsoft.com/office/powerpoint/2010/main" val="20472959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3" presetClass="entr" presetSubtype="0" fill="hold" nodeType="clickEffect">
                                  <p:stCondLst>
                                    <p:cond delay="0"/>
                                  </p:stCondLst>
                                  <p:childTnLst>
                                    <p:set>
                                      <p:cBhvr>
                                        <p:cTn id="6" dur="1" fill="hold">
                                          <p:stCondLst>
                                            <p:cond delay="0"/>
                                          </p:stCondLst>
                                        </p:cTn>
                                        <p:tgtEl>
                                          <p:spTgt spid="18439"/>
                                        </p:tgtEl>
                                        <p:attrNameLst>
                                          <p:attrName>style.visibility</p:attrName>
                                        </p:attrNameLst>
                                      </p:cBhvr>
                                      <p:to>
                                        <p:strVal val="visible"/>
                                      </p:to>
                                    </p:set>
                                    <p:animEffect transition="in" filter="fade">
                                      <p:cBhvr>
                                        <p:cTn id="7" dur="100"/>
                                        <p:tgtEl>
                                          <p:spTgt spid="18439"/>
                                        </p:tgtEl>
                                      </p:cBhvr>
                                    </p:animEffect>
                                    <p:anim calcmode="lin" valueType="num">
                                      <p:cBhvr>
                                        <p:cTn id="8" dur="400" fill="hold"/>
                                        <p:tgtEl>
                                          <p:spTgt spid="18439"/>
                                        </p:tgtEl>
                                        <p:attrNameLst>
                                          <p:attrName>ppt_x</p:attrName>
                                        </p:attrNameLst>
                                      </p:cBhvr>
                                      <p:tavLst>
                                        <p:tav tm="0">
                                          <p:val>
                                            <p:strVal val="#ppt_x"/>
                                          </p:val>
                                        </p:tav>
                                        <p:tav tm="100000">
                                          <p:val>
                                            <p:strVal val="#ppt_x"/>
                                          </p:val>
                                        </p:tav>
                                      </p:tavLst>
                                    </p:anim>
                                    <p:anim calcmode="lin" valueType="num">
                                      <p:cBhvr>
                                        <p:cTn id="9" dur="400" fill="hold"/>
                                        <p:tgtEl>
                                          <p:spTgt spid="18439"/>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18439"/>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18439"/>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par>
                          <p:cTn id="12" fill="hold" nodeType="afterGroup">
                            <p:stCondLst>
                              <p:cond delay="1000"/>
                            </p:stCondLst>
                            <p:childTnLst>
                              <p:par>
                                <p:cTn id="13" presetID="5" presetClass="entr" presetSubtype="10" fill="hold" nodeType="afterEffect">
                                  <p:stCondLst>
                                    <p:cond delay="0"/>
                                  </p:stCondLst>
                                  <p:childTnLst>
                                    <p:set>
                                      <p:cBhvr>
                                        <p:cTn id="14" dur="1" fill="hold">
                                          <p:stCondLst>
                                            <p:cond delay="0"/>
                                          </p:stCondLst>
                                        </p:cTn>
                                        <p:tgtEl>
                                          <p:spTgt spid="18436">
                                            <p:txEl>
                                              <p:pRg st="0" end="0"/>
                                            </p:txEl>
                                          </p:spTgt>
                                        </p:tgtEl>
                                        <p:attrNameLst>
                                          <p:attrName>style.visibility</p:attrName>
                                        </p:attrNameLst>
                                      </p:cBhvr>
                                      <p:to>
                                        <p:strVal val="visible"/>
                                      </p:to>
                                    </p:set>
                                    <p:animEffect transition="in" filter="checkerboard(across)">
                                      <p:cBhvr>
                                        <p:cTn id="15" dur="1000"/>
                                        <p:tgtEl>
                                          <p:spTgt spid="18436">
                                            <p:txEl>
                                              <p:pRg st="0" end="0"/>
                                            </p:txEl>
                                          </p:spTgt>
                                        </p:tgtEl>
                                      </p:cBhvr>
                                    </p:animEffect>
                                  </p:childTnLst>
                                </p:cTn>
                              </p:par>
                            </p:childTnLst>
                          </p:cTn>
                        </p:par>
                        <p:par>
                          <p:cTn id="16" fill="hold" nodeType="afterGroup">
                            <p:stCondLst>
                              <p:cond delay="2000"/>
                            </p:stCondLst>
                            <p:childTnLst>
                              <p:par>
                                <p:cTn id="17" presetID="5" presetClass="entr" presetSubtype="10" fill="hold" nodeType="afterEffect">
                                  <p:stCondLst>
                                    <p:cond delay="0"/>
                                  </p:stCondLst>
                                  <p:childTnLst>
                                    <p:set>
                                      <p:cBhvr>
                                        <p:cTn id="18" dur="1" fill="hold">
                                          <p:stCondLst>
                                            <p:cond delay="0"/>
                                          </p:stCondLst>
                                        </p:cTn>
                                        <p:tgtEl>
                                          <p:spTgt spid="18436">
                                            <p:txEl>
                                              <p:pRg st="1" end="1"/>
                                            </p:txEl>
                                          </p:spTgt>
                                        </p:tgtEl>
                                        <p:attrNameLst>
                                          <p:attrName>style.visibility</p:attrName>
                                        </p:attrNameLst>
                                      </p:cBhvr>
                                      <p:to>
                                        <p:strVal val="visible"/>
                                      </p:to>
                                    </p:set>
                                    <p:animEffect transition="in" filter="checkerboard(across)">
                                      <p:cBhvr>
                                        <p:cTn id="19" dur="1000"/>
                                        <p:tgtEl>
                                          <p:spTgt spid="18436">
                                            <p:txEl>
                                              <p:pRg st="1" end="1"/>
                                            </p:txEl>
                                          </p:spTgt>
                                        </p:tgtEl>
                                      </p:cBhvr>
                                    </p:animEffect>
                                  </p:childTnLst>
                                </p:cTn>
                              </p:par>
                            </p:childTnLst>
                          </p:cTn>
                        </p:par>
                        <p:par>
                          <p:cTn id="20" fill="hold" nodeType="afterGroup">
                            <p:stCondLst>
                              <p:cond delay="3000"/>
                            </p:stCondLst>
                            <p:childTnLst>
                              <p:par>
                                <p:cTn id="21" presetID="5" presetClass="entr" presetSubtype="10" fill="hold" nodeType="afterEffect">
                                  <p:stCondLst>
                                    <p:cond delay="0"/>
                                  </p:stCondLst>
                                  <p:childTnLst>
                                    <p:set>
                                      <p:cBhvr>
                                        <p:cTn id="22" dur="1" fill="hold">
                                          <p:stCondLst>
                                            <p:cond delay="0"/>
                                          </p:stCondLst>
                                        </p:cTn>
                                        <p:tgtEl>
                                          <p:spTgt spid="18436">
                                            <p:txEl>
                                              <p:pRg st="2" end="2"/>
                                            </p:txEl>
                                          </p:spTgt>
                                        </p:tgtEl>
                                        <p:attrNameLst>
                                          <p:attrName>style.visibility</p:attrName>
                                        </p:attrNameLst>
                                      </p:cBhvr>
                                      <p:to>
                                        <p:strVal val="visible"/>
                                      </p:to>
                                    </p:set>
                                    <p:animEffect transition="in" filter="checkerboard(across)">
                                      <p:cBhvr>
                                        <p:cTn id="23" dur="1000"/>
                                        <p:tgtEl>
                                          <p:spTgt spid="18436">
                                            <p:txEl>
                                              <p:pRg st="2" end="2"/>
                                            </p:txEl>
                                          </p:spTgt>
                                        </p:tgtEl>
                                      </p:cBhvr>
                                    </p:animEffect>
                                  </p:childTnLst>
                                </p:cTn>
                              </p:par>
                            </p:childTnLst>
                          </p:cTn>
                        </p:par>
                        <p:par>
                          <p:cTn id="24" fill="hold" nodeType="afterGroup">
                            <p:stCondLst>
                              <p:cond delay="4000"/>
                            </p:stCondLst>
                            <p:childTnLst>
                              <p:par>
                                <p:cTn id="25" presetID="5" presetClass="entr" presetSubtype="10" fill="hold" nodeType="afterEffect">
                                  <p:stCondLst>
                                    <p:cond delay="0"/>
                                  </p:stCondLst>
                                  <p:childTnLst>
                                    <p:set>
                                      <p:cBhvr>
                                        <p:cTn id="26" dur="1" fill="hold">
                                          <p:stCondLst>
                                            <p:cond delay="0"/>
                                          </p:stCondLst>
                                        </p:cTn>
                                        <p:tgtEl>
                                          <p:spTgt spid="18436">
                                            <p:txEl>
                                              <p:pRg st="3" end="3"/>
                                            </p:txEl>
                                          </p:spTgt>
                                        </p:tgtEl>
                                        <p:attrNameLst>
                                          <p:attrName>style.visibility</p:attrName>
                                        </p:attrNameLst>
                                      </p:cBhvr>
                                      <p:to>
                                        <p:strVal val="visible"/>
                                      </p:to>
                                    </p:set>
                                    <p:animEffect transition="in" filter="checkerboard(across)">
                                      <p:cBhvr>
                                        <p:cTn id="27" dur="1000"/>
                                        <p:tgtEl>
                                          <p:spTgt spid="18436">
                                            <p:txEl>
                                              <p:pRg st="3" end="3"/>
                                            </p:txEl>
                                          </p:spTgt>
                                        </p:tgtEl>
                                      </p:cBhvr>
                                    </p:animEffect>
                                  </p:childTnLst>
                                </p:cTn>
                              </p:par>
                            </p:childTnLst>
                          </p:cTn>
                        </p:par>
                        <p:par>
                          <p:cTn id="28" fill="hold" nodeType="afterGroup">
                            <p:stCondLst>
                              <p:cond delay="5000"/>
                            </p:stCondLst>
                            <p:childTnLst>
                              <p:par>
                                <p:cTn id="29" presetID="5" presetClass="entr" presetSubtype="10" fill="hold" nodeType="afterEffect">
                                  <p:stCondLst>
                                    <p:cond delay="0"/>
                                  </p:stCondLst>
                                  <p:childTnLst>
                                    <p:set>
                                      <p:cBhvr>
                                        <p:cTn id="30" dur="1" fill="hold">
                                          <p:stCondLst>
                                            <p:cond delay="0"/>
                                          </p:stCondLst>
                                        </p:cTn>
                                        <p:tgtEl>
                                          <p:spTgt spid="18436">
                                            <p:txEl>
                                              <p:pRg st="4" end="4"/>
                                            </p:txEl>
                                          </p:spTgt>
                                        </p:tgtEl>
                                        <p:attrNameLst>
                                          <p:attrName>style.visibility</p:attrName>
                                        </p:attrNameLst>
                                      </p:cBhvr>
                                      <p:to>
                                        <p:strVal val="visible"/>
                                      </p:to>
                                    </p:set>
                                    <p:animEffect transition="in" filter="checkerboard(across)">
                                      <p:cBhvr>
                                        <p:cTn id="31" dur="1000"/>
                                        <p:tgtEl>
                                          <p:spTgt spid="18436">
                                            <p:txEl>
                                              <p:pRg st="4" end="4"/>
                                            </p:txEl>
                                          </p:spTgt>
                                        </p:tgtEl>
                                      </p:cBhvr>
                                    </p:animEffect>
                                  </p:childTnLst>
                                </p:cTn>
                              </p:par>
                            </p:childTnLst>
                          </p:cTn>
                        </p:par>
                        <p:par>
                          <p:cTn id="32" fill="hold" nodeType="afterGroup">
                            <p:stCondLst>
                              <p:cond delay="6000"/>
                            </p:stCondLst>
                            <p:childTnLst>
                              <p:par>
                                <p:cTn id="33" presetID="5" presetClass="entr" presetSubtype="10" fill="hold" nodeType="afterEffect">
                                  <p:stCondLst>
                                    <p:cond delay="0"/>
                                  </p:stCondLst>
                                  <p:childTnLst>
                                    <p:set>
                                      <p:cBhvr>
                                        <p:cTn id="34" dur="1" fill="hold">
                                          <p:stCondLst>
                                            <p:cond delay="0"/>
                                          </p:stCondLst>
                                        </p:cTn>
                                        <p:tgtEl>
                                          <p:spTgt spid="18436">
                                            <p:txEl>
                                              <p:pRg st="5" end="5"/>
                                            </p:txEl>
                                          </p:spTgt>
                                        </p:tgtEl>
                                        <p:attrNameLst>
                                          <p:attrName>style.visibility</p:attrName>
                                        </p:attrNameLst>
                                      </p:cBhvr>
                                      <p:to>
                                        <p:strVal val="visible"/>
                                      </p:to>
                                    </p:set>
                                    <p:animEffect transition="in" filter="checkerboard(across)">
                                      <p:cBhvr>
                                        <p:cTn id="35" dur="500"/>
                                        <p:tgtEl>
                                          <p:spTgt spid="1843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عنصر نائب لرقم الشريحة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a:spcBef>
                <a:spcPct val="0"/>
              </a:spcBef>
              <a:buFontTx/>
              <a:buNone/>
            </a:pPr>
            <a:fld id="{40C217EE-04AB-4219-9323-99EC8F0A937E}" type="slidenum">
              <a:rPr lang="ar-SA" altLang="fr-FR" sz="1400"/>
              <a:pPr algn="l">
                <a:spcBef>
                  <a:spcPct val="0"/>
                </a:spcBef>
                <a:buFontTx/>
                <a:buNone/>
              </a:pPr>
              <a:t>13</a:t>
            </a:fld>
            <a:endParaRPr lang="en-US" altLang="fr-FR" sz="1400"/>
          </a:p>
        </p:txBody>
      </p:sp>
      <p:sp>
        <p:nvSpPr>
          <p:cNvPr id="32772" name="Rectangle 4"/>
          <p:cNvSpPr>
            <a:spLocks noChangeArrowheads="1"/>
          </p:cNvSpPr>
          <p:nvPr/>
        </p:nvSpPr>
        <p:spPr bwMode="auto">
          <a:xfrm>
            <a:off x="0" y="2366032"/>
            <a:ext cx="8828088" cy="3508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lnSpc>
                <a:spcPct val="185000"/>
              </a:lnSpc>
              <a:spcBef>
                <a:spcPct val="0"/>
              </a:spcBef>
              <a:buFontTx/>
              <a:buNone/>
            </a:pPr>
            <a:r>
              <a:rPr lang="ar-SA" altLang="fr-FR" sz="3000" dirty="0">
                <a:latin typeface="Sakkal Majalla" panose="02000000000000000000" pitchFamily="2" charset="-78"/>
                <a:cs typeface="Sakkal Majalla" panose="02000000000000000000" pitchFamily="2" charset="-78"/>
              </a:rPr>
              <a:t>	</a:t>
            </a:r>
            <a:r>
              <a:rPr lang="en-US" altLang="fr-FR" sz="3000" dirty="0">
                <a:latin typeface="Sakkal Majalla" panose="02000000000000000000" pitchFamily="2" charset="-78"/>
                <a:cs typeface="Sakkal Majalla" panose="02000000000000000000" pitchFamily="2" charset="-78"/>
              </a:rPr>
              <a:t>  </a:t>
            </a:r>
            <a:r>
              <a:rPr lang="ar-SA" altLang="fr-FR" sz="3000" b="1" dirty="0">
                <a:latin typeface="Sakkal Majalla" panose="02000000000000000000" pitchFamily="2" charset="-78"/>
                <a:cs typeface="Sakkal Majalla" panose="02000000000000000000" pitchFamily="2" charset="-78"/>
              </a:rPr>
              <a:t>يتم تمييز السلعة عن غيرها من السلع البديلة المنافسة لها عن </a:t>
            </a:r>
            <a:r>
              <a:rPr lang="en-US" altLang="fr-FR" sz="3000" b="1" dirty="0">
                <a:latin typeface="Sakkal Majalla" panose="02000000000000000000" pitchFamily="2" charset="-78"/>
                <a:cs typeface="Sakkal Majalla" panose="02000000000000000000" pitchFamily="2" charset="-78"/>
              </a:rPr>
              <a:t>           </a:t>
            </a:r>
            <a:r>
              <a:rPr lang="ar-SA" altLang="fr-FR" sz="3000" b="1" dirty="0">
                <a:latin typeface="Sakkal Majalla" panose="02000000000000000000" pitchFamily="2" charset="-78"/>
                <a:cs typeface="Sakkal Majalla" panose="02000000000000000000" pitchFamily="2" charset="-78"/>
              </a:rPr>
              <a:t>طريق أسماء أو كلمات أو صور أو رسوم أو رموز ، فإذا كانت </a:t>
            </a:r>
            <a:endParaRPr lang="en-US" altLang="fr-FR" sz="3000" b="1" dirty="0">
              <a:latin typeface="Sakkal Majalla" panose="02000000000000000000" pitchFamily="2" charset="-78"/>
              <a:cs typeface="Sakkal Majalla" panose="02000000000000000000" pitchFamily="2" charset="-78"/>
            </a:endParaRPr>
          </a:p>
          <a:p>
            <a:pPr algn="ctr" eaLnBrk="1" hangingPunct="1">
              <a:lnSpc>
                <a:spcPct val="185000"/>
              </a:lnSpc>
              <a:spcBef>
                <a:spcPct val="0"/>
              </a:spcBef>
              <a:buFontTx/>
              <a:buNone/>
            </a:pPr>
            <a:r>
              <a:rPr lang="en-US" altLang="fr-FR" sz="3000" b="1" dirty="0">
                <a:latin typeface="Sakkal Majalla" panose="02000000000000000000" pitchFamily="2" charset="-78"/>
                <a:cs typeface="Sakkal Majalla" panose="02000000000000000000" pitchFamily="2" charset="-78"/>
              </a:rPr>
              <a:t>       </a:t>
            </a:r>
            <a:r>
              <a:rPr lang="ar-SA" altLang="fr-FR" sz="3000" b="1" dirty="0">
                <a:latin typeface="Sakkal Majalla" panose="02000000000000000000" pitchFamily="2" charset="-78"/>
                <a:cs typeface="Sakkal Majalla" panose="02000000000000000000" pitchFamily="2" charset="-78"/>
              </a:rPr>
              <a:t>بشكل صورا ورسوم أو رموز سميت باسم علامة تجارية ، أما </a:t>
            </a:r>
            <a:r>
              <a:rPr lang="en-US" altLang="fr-FR" sz="3000" b="1" dirty="0">
                <a:latin typeface="Sakkal Majalla" panose="02000000000000000000" pitchFamily="2" charset="-78"/>
                <a:cs typeface="Sakkal Majalla" panose="02000000000000000000" pitchFamily="2" charset="-78"/>
              </a:rPr>
              <a:t> </a:t>
            </a:r>
          </a:p>
          <a:p>
            <a:pPr algn="ctr" eaLnBrk="1" hangingPunct="1">
              <a:lnSpc>
                <a:spcPct val="185000"/>
              </a:lnSpc>
              <a:spcBef>
                <a:spcPct val="0"/>
              </a:spcBef>
              <a:buFontTx/>
              <a:buNone/>
            </a:pPr>
            <a:r>
              <a:rPr lang="en-US" altLang="fr-FR" sz="3000" b="1" dirty="0">
                <a:latin typeface="Sakkal Majalla" panose="02000000000000000000" pitchFamily="2" charset="-78"/>
                <a:cs typeface="Sakkal Majalla" panose="02000000000000000000" pitchFamily="2" charset="-78"/>
              </a:rPr>
              <a:t>        </a:t>
            </a:r>
            <a:r>
              <a:rPr lang="ar-SA" altLang="fr-FR" sz="3000" b="1" dirty="0">
                <a:latin typeface="Sakkal Majalla" panose="02000000000000000000" pitchFamily="2" charset="-78"/>
                <a:cs typeface="Sakkal Majalla" panose="02000000000000000000" pitchFamily="2" charset="-78"/>
              </a:rPr>
              <a:t>إذا كانت بشكل أسماء أو كلمات فتسمى بالاسم التجاري. </a:t>
            </a:r>
            <a:r>
              <a:rPr lang="en-US" altLang="fr-FR" sz="3000" b="1" dirty="0">
                <a:latin typeface="Sakkal Majalla" panose="02000000000000000000" pitchFamily="2" charset="-78"/>
                <a:cs typeface="Sakkal Majalla" panose="02000000000000000000" pitchFamily="2" charset="-78"/>
              </a:rPr>
              <a:t>     </a:t>
            </a:r>
          </a:p>
        </p:txBody>
      </p:sp>
      <p:sp>
        <p:nvSpPr>
          <p:cNvPr id="32773" name="WordArt 5"/>
          <p:cNvSpPr>
            <a:spLocks noChangeArrowheads="1" noChangeShapeType="1" noTextEdit="1"/>
          </p:cNvSpPr>
          <p:nvPr/>
        </p:nvSpPr>
        <p:spPr bwMode="auto">
          <a:xfrm>
            <a:off x="2195515" y="549277"/>
            <a:ext cx="3959225" cy="906463"/>
          </a:xfrm>
          <a:prstGeom prst="rect">
            <a:avLst/>
          </a:prstGeom>
        </p:spPr>
        <p:txBody>
          <a:bodyPr wrap="none" fromWordArt="1">
            <a:prstTxWarp prst="textDeflate">
              <a:avLst>
                <a:gd name="adj" fmla="val 26227"/>
              </a:avLst>
            </a:prstTxWarp>
          </a:bodyPr>
          <a:lstStyle/>
          <a:p>
            <a:pPr algn="ctr" rtl="1"/>
            <a:r>
              <a:rPr lang="ar-DZ" sz="3600" kern="10" dirty="0">
                <a:ln w="9525">
                  <a:solidFill>
                    <a:srgbClr val="FF0000"/>
                  </a:solidFill>
                  <a:round/>
                  <a:headEnd/>
                  <a:tailEnd/>
                </a:ln>
                <a:solidFill>
                  <a:srgbClr val="800080"/>
                </a:solidFill>
              </a:rPr>
              <a:t>رابعا: تعليم وتمييز السلعة </a:t>
            </a:r>
            <a:endParaRPr lang="fr-FR" sz="3600" kern="10" dirty="0">
              <a:ln w="9525">
                <a:solidFill>
                  <a:srgbClr val="FF0000"/>
                </a:solidFill>
                <a:round/>
                <a:headEnd/>
                <a:tailEnd/>
              </a:ln>
              <a:solidFill>
                <a:srgbClr val="800080"/>
              </a:solidFill>
            </a:endParaRPr>
          </a:p>
        </p:txBody>
      </p:sp>
    </p:spTree>
    <p:extLst>
      <p:ext uri="{BB962C8B-B14F-4D97-AF65-F5344CB8AC3E}">
        <p14:creationId xmlns:p14="http://schemas.microsoft.com/office/powerpoint/2010/main" val="412849132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2" presetClass="entr" presetSubtype="4" fill="hold" nodeType="afterEffect">
                                  <p:stCondLst>
                                    <p:cond delay="0"/>
                                  </p:stCondLst>
                                  <p:childTnLst>
                                    <p:set>
                                      <p:cBhvr>
                                        <p:cTn id="6" dur="1" fill="hold">
                                          <p:stCondLst>
                                            <p:cond delay="0"/>
                                          </p:stCondLst>
                                        </p:cTn>
                                        <p:tgtEl>
                                          <p:spTgt spid="32773"/>
                                        </p:tgtEl>
                                        <p:attrNameLst>
                                          <p:attrName>style.visibility</p:attrName>
                                        </p:attrNameLst>
                                      </p:cBhvr>
                                      <p:to>
                                        <p:strVal val="visible"/>
                                      </p:to>
                                    </p:set>
                                    <p:animEffect transition="in" filter="wipe(down)">
                                      <p:cBhvr>
                                        <p:cTn id="7" dur="500"/>
                                        <p:tgtEl>
                                          <p:spTgt spid="32773"/>
                                        </p:tgtEl>
                                      </p:cBhvr>
                                    </p:animEffect>
                                  </p:childTnLst>
                                </p:cTn>
                              </p:par>
                            </p:childTnLst>
                          </p:cTn>
                        </p:par>
                        <p:par>
                          <p:cTn id="8" fill="hold" nodeType="afterGroup">
                            <p:stCondLst>
                              <p:cond delay="500"/>
                            </p:stCondLst>
                            <p:childTnLst>
                              <p:par>
                                <p:cTn id="9" presetID="22" presetClass="entr" presetSubtype="4" fill="hold" nodeType="afterEffect">
                                  <p:stCondLst>
                                    <p:cond delay="0"/>
                                  </p:stCondLst>
                                  <p:childTnLst>
                                    <p:set>
                                      <p:cBhvr>
                                        <p:cTn id="10" dur="1" fill="hold">
                                          <p:stCondLst>
                                            <p:cond delay="0"/>
                                          </p:stCondLst>
                                        </p:cTn>
                                        <p:tgtEl>
                                          <p:spTgt spid="32772">
                                            <p:txEl>
                                              <p:pRg st="0" end="0"/>
                                            </p:txEl>
                                          </p:spTgt>
                                        </p:tgtEl>
                                        <p:attrNameLst>
                                          <p:attrName>style.visibility</p:attrName>
                                        </p:attrNameLst>
                                      </p:cBhvr>
                                      <p:to>
                                        <p:strVal val="visible"/>
                                      </p:to>
                                    </p:set>
                                    <p:animEffect transition="in" filter="wipe(down)">
                                      <p:cBhvr>
                                        <p:cTn id="11" dur="1000"/>
                                        <p:tgtEl>
                                          <p:spTgt spid="32772">
                                            <p:txEl>
                                              <p:pRg st="0" end="0"/>
                                            </p:txEl>
                                          </p:spTgt>
                                        </p:tgtEl>
                                      </p:cBhvr>
                                    </p:animEffect>
                                  </p:childTnLst>
                                </p:cTn>
                              </p:par>
                            </p:childTnLst>
                          </p:cTn>
                        </p:par>
                        <p:par>
                          <p:cTn id="12" fill="hold" nodeType="afterGroup">
                            <p:stCondLst>
                              <p:cond delay="1500"/>
                            </p:stCondLst>
                            <p:childTnLst>
                              <p:par>
                                <p:cTn id="13" presetID="22" presetClass="entr" presetSubtype="4" fill="hold" nodeType="afterEffect">
                                  <p:stCondLst>
                                    <p:cond delay="0"/>
                                  </p:stCondLst>
                                  <p:childTnLst>
                                    <p:set>
                                      <p:cBhvr>
                                        <p:cTn id="14" dur="1" fill="hold">
                                          <p:stCondLst>
                                            <p:cond delay="0"/>
                                          </p:stCondLst>
                                        </p:cTn>
                                        <p:tgtEl>
                                          <p:spTgt spid="32772">
                                            <p:txEl>
                                              <p:pRg st="1" end="1"/>
                                            </p:txEl>
                                          </p:spTgt>
                                        </p:tgtEl>
                                        <p:attrNameLst>
                                          <p:attrName>style.visibility</p:attrName>
                                        </p:attrNameLst>
                                      </p:cBhvr>
                                      <p:to>
                                        <p:strVal val="visible"/>
                                      </p:to>
                                    </p:set>
                                    <p:animEffect transition="in" filter="wipe(down)">
                                      <p:cBhvr>
                                        <p:cTn id="15" dur="1000"/>
                                        <p:tgtEl>
                                          <p:spTgt spid="32772">
                                            <p:txEl>
                                              <p:pRg st="1" end="1"/>
                                            </p:txEl>
                                          </p:spTgt>
                                        </p:tgtEl>
                                      </p:cBhvr>
                                    </p:animEffect>
                                  </p:childTnLst>
                                </p:cTn>
                              </p:par>
                            </p:childTnLst>
                          </p:cTn>
                        </p:par>
                        <p:par>
                          <p:cTn id="16" fill="hold" nodeType="afterGroup">
                            <p:stCondLst>
                              <p:cond delay="2500"/>
                            </p:stCondLst>
                            <p:childTnLst>
                              <p:par>
                                <p:cTn id="17" presetID="22" presetClass="entr" presetSubtype="4" fill="hold" nodeType="afterEffect">
                                  <p:stCondLst>
                                    <p:cond delay="0"/>
                                  </p:stCondLst>
                                  <p:childTnLst>
                                    <p:set>
                                      <p:cBhvr>
                                        <p:cTn id="18" dur="1" fill="hold">
                                          <p:stCondLst>
                                            <p:cond delay="0"/>
                                          </p:stCondLst>
                                        </p:cTn>
                                        <p:tgtEl>
                                          <p:spTgt spid="32772">
                                            <p:txEl>
                                              <p:pRg st="2" end="2"/>
                                            </p:txEl>
                                          </p:spTgt>
                                        </p:tgtEl>
                                        <p:attrNameLst>
                                          <p:attrName>style.visibility</p:attrName>
                                        </p:attrNameLst>
                                      </p:cBhvr>
                                      <p:to>
                                        <p:strVal val="visible"/>
                                      </p:to>
                                    </p:set>
                                    <p:animEffect transition="in" filter="wipe(down)">
                                      <p:cBhvr>
                                        <p:cTn id="19" dur="1000"/>
                                        <p:tgtEl>
                                          <p:spTgt spid="3277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p:cNvSpPr>
            <a:spLocks noGrp="1" noChangeArrowheads="1"/>
          </p:cNvSpPr>
          <p:nvPr>
            <p:ph idx="1"/>
          </p:nvPr>
        </p:nvSpPr>
        <p:spPr>
          <a:xfrm>
            <a:off x="0" y="1882775"/>
            <a:ext cx="8686800" cy="4641850"/>
          </a:xfrm>
        </p:spPr>
        <p:txBody>
          <a:bodyPr>
            <a:normAutofit/>
          </a:bodyPr>
          <a:lstStyle/>
          <a:p>
            <a:pPr algn="r" rtl="1" eaLnBrk="1" hangingPunct="1">
              <a:buFontTx/>
              <a:buNone/>
            </a:pPr>
            <a:r>
              <a:rPr lang="ar-SA" altLang="fr-FR" sz="3000" b="1" dirty="0" smtClean="0">
                <a:solidFill>
                  <a:srgbClr val="990033"/>
                </a:solidFill>
                <a:latin typeface="Sakkal Majalla" panose="02000000000000000000" pitchFamily="2" charset="-78"/>
                <a:cs typeface="Sakkal Majalla" panose="02000000000000000000" pitchFamily="2" charset="-78"/>
              </a:rPr>
              <a:t>والاسم أو العلامة هو:</a:t>
            </a:r>
          </a:p>
          <a:p>
            <a:pPr algn="r" rtl="1" eaLnBrk="1" hangingPunct="1">
              <a:lnSpc>
                <a:spcPct val="140000"/>
              </a:lnSpc>
              <a:buFontTx/>
              <a:buBlip>
                <a:blip r:embed="rId2"/>
              </a:buBlip>
            </a:pPr>
            <a:r>
              <a:rPr lang="ar-SA" altLang="fr-FR" sz="3000" b="1" dirty="0" smtClean="0">
                <a:latin typeface="Sakkal Majalla" panose="02000000000000000000" pitchFamily="2" charset="-78"/>
                <a:cs typeface="Sakkal Majalla" panose="02000000000000000000" pitchFamily="2" charset="-78"/>
              </a:rPr>
              <a:t> </a:t>
            </a:r>
            <a:r>
              <a:rPr lang="ar-SA" altLang="fr-FR" sz="3000" b="1" dirty="0" smtClean="0">
                <a:solidFill>
                  <a:srgbClr val="9900CC"/>
                </a:solidFill>
                <a:latin typeface="Sakkal Majalla" panose="02000000000000000000" pitchFamily="2" charset="-78"/>
                <a:cs typeface="Sakkal Majalla" panose="02000000000000000000" pitchFamily="2" charset="-78"/>
              </a:rPr>
              <a:t>وسيلة المشتري للتعرف على السلعة. </a:t>
            </a:r>
          </a:p>
          <a:p>
            <a:pPr algn="r" rtl="1" eaLnBrk="1" hangingPunct="1">
              <a:lnSpc>
                <a:spcPct val="140000"/>
              </a:lnSpc>
              <a:buFontTx/>
              <a:buBlip>
                <a:blip r:embed="rId2"/>
              </a:buBlip>
            </a:pPr>
            <a:r>
              <a:rPr lang="ar-SA" altLang="fr-FR" sz="3000" b="1" dirty="0" smtClean="0">
                <a:solidFill>
                  <a:srgbClr val="9900CC"/>
                </a:solidFill>
                <a:latin typeface="Sakkal Majalla" panose="02000000000000000000" pitchFamily="2" charset="-78"/>
                <a:cs typeface="Sakkal Majalla" panose="02000000000000000000" pitchFamily="2" charset="-78"/>
              </a:rPr>
              <a:t>ضمان الجودة عندما يقرر المشتري تكرار الشراء لسلعة ذات  علامة معينة ، إذ أنه يضمن أن السلعة طالما حاملة نفس العلامة فهي تتضمن نفس المواصفات . </a:t>
            </a:r>
          </a:p>
          <a:p>
            <a:pPr algn="r" rtl="1" eaLnBrk="1" hangingPunct="1">
              <a:lnSpc>
                <a:spcPct val="140000"/>
              </a:lnSpc>
              <a:buFontTx/>
              <a:buBlip>
                <a:blip r:embed="rId2"/>
              </a:buBlip>
            </a:pPr>
            <a:r>
              <a:rPr lang="ar-SA" altLang="fr-FR" sz="3000" b="1" dirty="0" smtClean="0">
                <a:solidFill>
                  <a:srgbClr val="9900CC"/>
                </a:solidFill>
                <a:latin typeface="Sakkal Majalla" panose="02000000000000000000" pitchFamily="2" charset="-78"/>
                <a:cs typeface="Sakkal Majalla" panose="02000000000000000000" pitchFamily="2" charset="-78"/>
              </a:rPr>
              <a:t> بالنسبة للبائع فإن العلامة تساعده على الإعلان عن السلعة.</a:t>
            </a:r>
            <a:r>
              <a:rPr lang="en-US" altLang="fr-FR" sz="3000" b="1" dirty="0" smtClean="0">
                <a:solidFill>
                  <a:srgbClr val="9900CC"/>
                </a:solidFill>
                <a:latin typeface="Sakkal Majalla" panose="02000000000000000000" pitchFamily="2" charset="-78"/>
                <a:cs typeface="Sakkal Majalla" panose="02000000000000000000" pitchFamily="2" charset="-78"/>
              </a:rPr>
              <a:t> </a:t>
            </a:r>
          </a:p>
          <a:p>
            <a:pPr algn="r" rtl="1" eaLnBrk="1" hangingPunct="1">
              <a:lnSpc>
                <a:spcPct val="140000"/>
              </a:lnSpc>
            </a:pPr>
            <a:endParaRPr lang="en-US" altLang="fr-FR" sz="3000" dirty="0" smtClean="0">
              <a:solidFill>
                <a:srgbClr val="9900CC"/>
              </a:solidFill>
              <a:latin typeface="Sakkal Majalla" panose="02000000000000000000" pitchFamily="2" charset="-78"/>
              <a:cs typeface="Sakkal Majalla" panose="02000000000000000000" pitchFamily="2" charset="-78"/>
            </a:endParaRPr>
          </a:p>
        </p:txBody>
      </p:sp>
      <p:sp>
        <p:nvSpPr>
          <p:cNvPr id="62466" name="عنصر نائب لرقم الشريحة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a:spcBef>
                <a:spcPct val="0"/>
              </a:spcBef>
              <a:buFontTx/>
              <a:buNone/>
            </a:pPr>
            <a:fld id="{1B11B5B6-D0E2-4A55-A146-52DE12C6AB4A}" type="slidenum">
              <a:rPr lang="ar-SA" altLang="fr-FR" sz="1400"/>
              <a:pPr algn="l">
                <a:spcBef>
                  <a:spcPct val="0"/>
                </a:spcBef>
                <a:buFontTx/>
                <a:buNone/>
              </a:pPr>
              <a:t>14</a:t>
            </a:fld>
            <a:endParaRPr lang="en-US" altLang="fr-FR" sz="1400"/>
          </a:p>
        </p:txBody>
      </p:sp>
      <p:sp>
        <p:nvSpPr>
          <p:cNvPr id="46084" name="WordArt 4"/>
          <p:cNvSpPr>
            <a:spLocks noChangeArrowheads="1" noChangeShapeType="1" noTextEdit="1"/>
          </p:cNvSpPr>
          <p:nvPr/>
        </p:nvSpPr>
        <p:spPr bwMode="auto">
          <a:xfrm>
            <a:off x="2411413" y="404815"/>
            <a:ext cx="3865562" cy="979487"/>
          </a:xfrm>
          <a:prstGeom prst="rect">
            <a:avLst/>
          </a:prstGeom>
        </p:spPr>
        <p:txBody>
          <a:bodyPr wrap="none" fromWordArt="1">
            <a:prstTxWarp prst="textDeflate">
              <a:avLst>
                <a:gd name="adj" fmla="val 26227"/>
              </a:avLst>
            </a:prstTxWarp>
          </a:bodyPr>
          <a:lstStyle/>
          <a:p>
            <a:pPr algn="ctr" rtl="1"/>
            <a:r>
              <a:rPr lang="ar-DZ" sz="3600" kern="10" dirty="0">
                <a:ln w="9525">
                  <a:solidFill>
                    <a:srgbClr val="993366"/>
                  </a:solidFill>
                  <a:round/>
                  <a:headEnd/>
                  <a:tailEnd/>
                </a:ln>
                <a:solidFill>
                  <a:srgbClr val="9900CC"/>
                </a:solidFill>
              </a:rPr>
              <a:t>مزايا تعليم وتمييز السلعة </a:t>
            </a:r>
            <a:endParaRPr lang="fr-FR" sz="3600" kern="10" dirty="0">
              <a:ln w="9525">
                <a:solidFill>
                  <a:srgbClr val="993366"/>
                </a:solidFill>
                <a:round/>
                <a:headEnd/>
                <a:tailEnd/>
              </a:ln>
              <a:solidFill>
                <a:srgbClr val="9900CC"/>
              </a:solidFill>
            </a:endParaRPr>
          </a:p>
        </p:txBody>
      </p:sp>
    </p:spTree>
    <p:extLst>
      <p:ext uri="{BB962C8B-B14F-4D97-AF65-F5344CB8AC3E}">
        <p14:creationId xmlns:p14="http://schemas.microsoft.com/office/powerpoint/2010/main" val="7354325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8" presetClass="entr" presetSubtype="16" fill="hold" nodeType="afterEffect">
                                  <p:stCondLst>
                                    <p:cond delay="0"/>
                                  </p:stCondLst>
                                  <p:childTnLst>
                                    <p:set>
                                      <p:cBhvr>
                                        <p:cTn id="6" dur="1" fill="hold">
                                          <p:stCondLst>
                                            <p:cond delay="0"/>
                                          </p:stCondLst>
                                        </p:cTn>
                                        <p:tgtEl>
                                          <p:spTgt spid="46084"/>
                                        </p:tgtEl>
                                        <p:attrNameLst>
                                          <p:attrName>style.visibility</p:attrName>
                                        </p:attrNameLst>
                                      </p:cBhvr>
                                      <p:to>
                                        <p:strVal val="visible"/>
                                      </p:to>
                                    </p:set>
                                    <p:animEffect transition="in" filter="diamond(in)">
                                      <p:cBhvr>
                                        <p:cTn id="7" dur="2000"/>
                                        <p:tgtEl>
                                          <p:spTgt spid="46084"/>
                                        </p:tgtEl>
                                      </p:cBhvr>
                                    </p:animEffect>
                                  </p:childTnLst>
                                </p:cTn>
                              </p:par>
                            </p:childTnLst>
                          </p:cTn>
                        </p:par>
                        <p:par>
                          <p:cTn id="8" fill="hold" nodeType="afterGroup">
                            <p:stCondLst>
                              <p:cond delay="2000"/>
                            </p:stCondLst>
                            <p:childTnLst>
                              <p:par>
                                <p:cTn id="9" presetID="2" presetClass="entr" presetSubtype="4" fill="hold" nodeType="afterEffect">
                                  <p:stCondLst>
                                    <p:cond delay="0"/>
                                  </p:stCondLst>
                                  <p:childTnLst>
                                    <p:set>
                                      <p:cBhvr>
                                        <p:cTn id="10" dur="1" fill="hold">
                                          <p:stCondLst>
                                            <p:cond delay="0"/>
                                          </p:stCondLst>
                                        </p:cTn>
                                        <p:tgtEl>
                                          <p:spTgt spid="46083">
                                            <p:txEl>
                                              <p:pRg st="0" end="0"/>
                                            </p:txEl>
                                          </p:spTgt>
                                        </p:tgtEl>
                                        <p:attrNameLst>
                                          <p:attrName>style.visibility</p:attrName>
                                        </p:attrNameLst>
                                      </p:cBhvr>
                                      <p:to>
                                        <p:strVal val="visible"/>
                                      </p:to>
                                    </p:set>
                                    <p:anim calcmode="lin" valueType="num">
                                      <p:cBhvr additive="base">
                                        <p:cTn id="11" dur="1000" fill="hold"/>
                                        <p:tgtEl>
                                          <p:spTgt spid="46083">
                                            <p:txEl>
                                              <p:pRg st="0" end="0"/>
                                            </p:txEl>
                                          </p:spTgt>
                                        </p:tgtEl>
                                        <p:attrNameLst>
                                          <p:attrName>ppt_x</p:attrName>
                                        </p:attrNameLst>
                                      </p:cBhvr>
                                      <p:tavLst>
                                        <p:tav tm="0">
                                          <p:val>
                                            <p:strVal val="#ppt_x"/>
                                          </p:val>
                                        </p:tav>
                                        <p:tav tm="100000">
                                          <p:val>
                                            <p:strVal val="#ppt_x"/>
                                          </p:val>
                                        </p:tav>
                                      </p:tavLst>
                                    </p:anim>
                                    <p:anim calcmode="lin" valueType="num">
                                      <p:cBhvr additive="base">
                                        <p:cTn id="12" dur="1000" fill="hold"/>
                                        <p:tgtEl>
                                          <p:spTgt spid="4608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46083">
                                            <p:txEl>
                                              <p:pRg st="1" end="1"/>
                                            </p:txEl>
                                          </p:spTgt>
                                        </p:tgtEl>
                                        <p:attrNameLst>
                                          <p:attrName>style.visibility</p:attrName>
                                        </p:attrNameLst>
                                      </p:cBhvr>
                                      <p:to>
                                        <p:strVal val="visible"/>
                                      </p:to>
                                    </p:set>
                                    <p:anim calcmode="lin" valueType="num">
                                      <p:cBhvr additive="base">
                                        <p:cTn id="17" dur="1000" fill="hold"/>
                                        <p:tgtEl>
                                          <p:spTgt spid="46083">
                                            <p:txEl>
                                              <p:pRg st="1" end="1"/>
                                            </p:txEl>
                                          </p:spTgt>
                                        </p:tgtEl>
                                        <p:attrNameLst>
                                          <p:attrName>ppt_x</p:attrName>
                                        </p:attrNameLst>
                                      </p:cBhvr>
                                      <p:tavLst>
                                        <p:tav tm="0">
                                          <p:val>
                                            <p:strVal val="#ppt_x"/>
                                          </p:val>
                                        </p:tav>
                                        <p:tav tm="100000">
                                          <p:val>
                                            <p:strVal val="#ppt_x"/>
                                          </p:val>
                                        </p:tav>
                                      </p:tavLst>
                                    </p:anim>
                                    <p:anim calcmode="lin" valueType="num">
                                      <p:cBhvr additive="base">
                                        <p:cTn id="18" dur="1000" fill="hold"/>
                                        <p:tgtEl>
                                          <p:spTgt spid="4608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nodeType="clickEffect">
                                  <p:stCondLst>
                                    <p:cond delay="0"/>
                                  </p:stCondLst>
                                  <p:childTnLst>
                                    <p:set>
                                      <p:cBhvr>
                                        <p:cTn id="22" dur="1" fill="hold">
                                          <p:stCondLst>
                                            <p:cond delay="0"/>
                                          </p:stCondLst>
                                        </p:cTn>
                                        <p:tgtEl>
                                          <p:spTgt spid="46083">
                                            <p:txEl>
                                              <p:pRg st="2" end="2"/>
                                            </p:txEl>
                                          </p:spTgt>
                                        </p:tgtEl>
                                        <p:attrNameLst>
                                          <p:attrName>style.visibility</p:attrName>
                                        </p:attrNameLst>
                                      </p:cBhvr>
                                      <p:to>
                                        <p:strVal val="visible"/>
                                      </p:to>
                                    </p:set>
                                    <p:anim calcmode="lin" valueType="num">
                                      <p:cBhvr additive="base">
                                        <p:cTn id="23" dur="1000" fill="hold"/>
                                        <p:tgtEl>
                                          <p:spTgt spid="46083">
                                            <p:txEl>
                                              <p:pRg st="2" end="2"/>
                                            </p:txEl>
                                          </p:spTgt>
                                        </p:tgtEl>
                                        <p:attrNameLst>
                                          <p:attrName>ppt_x</p:attrName>
                                        </p:attrNameLst>
                                      </p:cBhvr>
                                      <p:tavLst>
                                        <p:tav tm="0">
                                          <p:val>
                                            <p:strVal val="#ppt_x"/>
                                          </p:val>
                                        </p:tav>
                                        <p:tav tm="100000">
                                          <p:val>
                                            <p:strVal val="#ppt_x"/>
                                          </p:val>
                                        </p:tav>
                                      </p:tavLst>
                                    </p:anim>
                                    <p:anim calcmode="lin" valueType="num">
                                      <p:cBhvr additive="base">
                                        <p:cTn id="24" dur="1000" fill="hold"/>
                                        <p:tgtEl>
                                          <p:spTgt spid="4608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4" fill="hold" nodeType="clickEffect">
                                  <p:stCondLst>
                                    <p:cond delay="0"/>
                                  </p:stCondLst>
                                  <p:childTnLst>
                                    <p:set>
                                      <p:cBhvr>
                                        <p:cTn id="28" dur="1" fill="hold">
                                          <p:stCondLst>
                                            <p:cond delay="0"/>
                                          </p:stCondLst>
                                        </p:cTn>
                                        <p:tgtEl>
                                          <p:spTgt spid="46083">
                                            <p:txEl>
                                              <p:pRg st="3" end="3"/>
                                            </p:txEl>
                                          </p:spTgt>
                                        </p:tgtEl>
                                        <p:attrNameLst>
                                          <p:attrName>style.visibility</p:attrName>
                                        </p:attrNameLst>
                                      </p:cBhvr>
                                      <p:to>
                                        <p:strVal val="visible"/>
                                      </p:to>
                                    </p:set>
                                    <p:anim calcmode="lin" valueType="num">
                                      <p:cBhvr additive="base">
                                        <p:cTn id="29" dur="1000" fill="hold"/>
                                        <p:tgtEl>
                                          <p:spTgt spid="46083">
                                            <p:txEl>
                                              <p:pRg st="3" end="3"/>
                                            </p:txEl>
                                          </p:spTgt>
                                        </p:tgtEl>
                                        <p:attrNameLst>
                                          <p:attrName>ppt_x</p:attrName>
                                        </p:attrNameLst>
                                      </p:cBhvr>
                                      <p:tavLst>
                                        <p:tav tm="0">
                                          <p:val>
                                            <p:strVal val="#ppt_x"/>
                                          </p:val>
                                        </p:tav>
                                        <p:tav tm="100000">
                                          <p:val>
                                            <p:strVal val="#ppt_x"/>
                                          </p:val>
                                        </p:tav>
                                      </p:tavLst>
                                    </p:anim>
                                    <p:anim calcmode="lin" valueType="num">
                                      <p:cBhvr additive="base">
                                        <p:cTn id="30" dur="1000" fill="hold"/>
                                        <p:tgtEl>
                                          <p:spTgt spid="4608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idx="1"/>
          </p:nvPr>
        </p:nvSpPr>
        <p:spPr>
          <a:xfrm>
            <a:off x="971552" y="1052515"/>
            <a:ext cx="7777163" cy="3970337"/>
          </a:xfrm>
        </p:spPr>
        <p:txBody>
          <a:bodyPr/>
          <a:lstStyle/>
          <a:p>
            <a:pPr algn="r" eaLnBrk="1" hangingPunct="1">
              <a:buFontTx/>
              <a:buNone/>
            </a:pPr>
            <a:r>
              <a:rPr lang="ar-SA" altLang="fr-FR" sz="4000" b="1" dirty="0">
                <a:solidFill>
                  <a:srgbClr val="CC00CC"/>
                </a:solidFill>
                <a:cs typeface="Akhbar MT" pitchFamily="2" charset="0"/>
              </a:rPr>
              <a:t>سنتناول في هذا الجزء ما يلي:</a:t>
            </a:r>
          </a:p>
          <a:p>
            <a:pPr eaLnBrk="1" hangingPunct="1">
              <a:buFontTx/>
              <a:buNone/>
            </a:pPr>
            <a:endParaRPr lang="ar-SA" altLang="fr-FR" sz="4000" dirty="0"/>
          </a:p>
          <a:p>
            <a:pPr eaLnBrk="1" hangingPunct="1">
              <a:buFontTx/>
              <a:buNone/>
            </a:pPr>
            <a:endParaRPr lang="ar-SA" altLang="fr-FR" dirty="0" smtClean="0"/>
          </a:p>
        </p:txBody>
      </p:sp>
      <p:sp>
        <p:nvSpPr>
          <p:cNvPr id="44034" name="عنصر نائب لرقم الشريحة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a:spcBef>
                <a:spcPct val="0"/>
              </a:spcBef>
              <a:buFontTx/>
              <a:buNone/>
            </a:pPr>
            <a:fld id="{2AE75FDA-529F-41F0-95E4-AFB15763AB28}" type="slidenum">
              <a:rPr lang="ar-SA" altLang="fr-FR" sz="1400"/>
              <a:pPr algn="l">
                <a:spcBef>
                  <a:spcPct val="0"/>
                </a:spcBef>
                <a:buFontTx/>
                <a:buNone/>
              </a:pPr>
              <a:t>2</a:t>
            </a:fld>
            <a:endParaRPr lang="en-US" altLang="fr-FR" sz="1400"/>
          </a:p>
        </p:txBody>
      </p:sp>
      <p:sp>
        <p:nvSpPr>
          <p:cNvPr id="2" name="ZoneTexte 1"/>
          <p:cNvSpPr txBox="1"/>
          <p:nvPr/>
        </p:nvSpPr>
        <p:spPr>
          <a:xfrm>
            <a:off x="803717" y="2688609"/>
            <a:ext cx="7574507" cy="1938992"/>
          </a:xfrm>
          <a:prstGeom prst="rect">
            <a:avLst/>
          </a:prstGeom>
          <a:noFill/>
        </p:spPr>
        <p:txBody>
          <a:bodyPr wrap="square" rtlCol="0">
            <a:spAutoFit/>
          </a:bodyPr>
          <a:lstStyle/>
          <a:p>
            <a:pPr algn="r" rtl="1"/>
            <a:r>
              <a:rPr lang="ar-DZ" altLang="fr-FR" sz="3000" b="1" dirty="0" smtClean="0">
                <a:solidFill>
                  <a:srgbClr val="990033"/>
                </a:solidFill>
                <a:latin typeface="Sakkal Majalla" panose="02000000000000000000" pitchFamily="2" charset="-78"/>
                <a:cs typeface="Sakkal Majalla" panose="02000000000000000000" pitchFamily="2" charset="-78"/>
              </a:rPr>
              <a:t>1- </a:t>
            </a:r>
            <a:r>
              <a:rPr lang="ar-SA" altLang="fr-FR" sz="3000" b="1" dirty="0" smtClean="0">
                <a:solidFill>
                  <a:srgbClr val="990033"/>
                </a:solidFill>
                <a:latin typeface="Sakkal Majalla" panose="02000000000000000000" pitchFamily="2" charset="-78"/>
                <a:cs typeface="Sakkal Majalla" panose="02000000000000000000" pitchFamily="2" charset="-78"/>
              </a:rPr>
              <a:t>تعريف السوق</a:t>
            </a:r>
            <a:endParaRPr lang="ar-DZ" altLang="fr-FR" sz="3000" b="1" dirty="0" smtClean="0">
              <a:solidFill>
                <a:srgbClr val="990033"/>
              </a:solidFill>
              <a:latin typeface="Sakkal Majalla" panose="02000000000000000000" pitchFamily="2" charset="-78"/>
              <a:cs typeface="Sakkal Majalla" panose="02000000000000000000" pitchFamily="2" charset="-78"/>
            </a:endParaRPr>
          </a:p>
          <a:p>
            <a:pPr algn="r" rtl="1"/>
            <a:r>
              <a:rPr lang="ar-DZ" altLang="fr-FR" sz="3000" b="1" dirty="0" smtClean="0">
                <a:solidFill>
                  <a:srgbClr val="990033"/>
                </a:solidFill>
                <a:latin typeface="Sakkal Majalla" panose="02000000000000000000" pitchFamily="2" charset="-78"/>
                <a:cs typeface="Sakkal Majalla" panose="02000000000000000000" pitchFamily="2" charset="-78"/>
              </a:rPr>
              <a:t>2-</a:t>
            </a:r>
            <a:r>
              <a:rPr lang="ar-SA" altLang="fr-FR" sz="3000" b="1" dirty="0" smtClean="0">
                <a:solidFill>
                  <a:srgbClr val="990033"/>
                </a:solidFill>
                <a:latin typeface="Sakkal Majalla" panose="02000000000000000000" pitchFamily="2" charset="-78"/>
                <a:cs typeface="Sakkal Majalla" panose="02000000000000000000" pitchFamily="2" charset="-78"/>
              </a:rPr>
              <a:t>العوامل التي يجب دراستها عند دراسة الطلب السوقي لأى سلعة</a:t>
            </a:r>
            <a:endParaRPr lang="ar-DZ" altLang="fr-FR" sz="3000" b="1" dirty="0" smtClean="0">
              <a:solidFill>
                <a:srgbClr val="990033"/>
              </a:solidFill>
              <a:latin typeface="Sakkal Majalla" panose="02000000000000000000" pitchFamily="2" charset="-78"/>
              <a:cs typeface="Sakkal Majalla" panose="02000000000000000000" pitchFamily="2" charset="-78"/>
            </a:endParaRPr>
          </a:p>
          <a:p>
            <a:pPr algn="r" rtl="1"/>
            <a:r>
              <a:rPr lang="ar-DZ" altLang="fr-FR" sz="3000" b="1" dirty="0" smtClean="0">
                <a:solidFill>
                  <a:srgbClr val="990033"/>
                </a:solidFill>
                <a:latin typeface="Sakkal Majalla" panose="02000000000000000000" pitchFamily="2" charset="-78"/>
                <a:cs typeface="Sakkal Majalla" panose="02000000000000000000" pitchFamily="2" charset="-78"/>
              </a:rPr>
              <a:t>3- </a:t>
            </a:r>
            <a:r>
              <a:rPr lang="ar-SA" altLang="fr-FR" sz="3000" b="1" dirty="0" smtClean="0">
                <a:solidFill>
                  <a:srgbClr val="990033"/>
                </a:solidFill>
                <a:latin typeface="Sakkal Majalla" panose="02000000000000000000" pitchFamily="2" charset="-78"/>
                <a:cs typeface="Sakkal Majalla" panose="02000000000000000000" pitchFamily="2" charset="-78"/>
              </a:rPr>
              <a:t>فائدة دراسة السوق</a:t>
            </a:r>
            <a:endParaRPr lang="en-US" altLang="fr-FR" sz="3000" b="1" dirty="0" smtClean="0">
              <a:solidFill>
                <a:srgbClr val="990033"/>
              </a:solidFill>
              <a:latin typeface="Sakkal Majalla" panose="02000000000000000000" pitchFamily="2" charset="-78"/>
              <a:cs typeface="Sakkal Majalla" panose="02000000000000000000" pitchFamily="2" charset="-78"/>
            </a:endParaRPr>
          </a:p>
          <a:p>
            <a:pPr algn="r" rtl="1"/>
            <a:endParaRPr lang="fr-FR" sz="3000"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518480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5" presetClass="entr" presetSubtype="0" fill="hold" nodeType="clickEffect">
                                  <p:stCondLst>
                                    <p:cond delay="0"/>
                                  </p:stCondLst>
                                  <p:iterate type="lt">
                                    <p:tmPct val="10000"/>
                                  </p:iterate>
                                  <p:childTnLst>
                                    <p:set>
                                      <p:cBhvr>
                                        <p:cTn id="6" dur="1" fill="hold">
                                          <p:stCondLst>
                                            <p:cond delay="0"/>
                                          </p:stCondLst>
                                        </p:cTn>
                                        <p:tgtEl>
                                          <p:spTgt spid="77826">
                                            <p:txEl>
                                              <p:pRg st="0" end="0"/>
                                            </p:txEl>
                                          </p:spTgt>
                                        </p:tgtEl>
                                        <p:attrNameLst>
                                          <p:attrName>style.visibility</p:attrName>
                                        </p:attrNameLst>
                                      </p:cBhvr>
                                      <p:to>
                                        <p:strVal val="visible"/>
                                      </p:to>
                                    </p:set>
                                    <p:animEffect transition="in" filter="fade">
                                      <p:cBhvr>
                                        <p:cTn id="7" dur="500"/>
                                        <p:tgtEl>
                                          <p:spTgt spid="77826">
                                            <p:txEl>
                                              <p:pRg st="0" end="0"/>
                                            </p:txEl>
                                          </p:spTgt>
                                        </p:tgtEl>
                                      </p:cBhvr>
                                    </p:animEffect>
                                    <p:anim calcmode="lin" valueType="num">
                                      <p:cBhvr>
                                        <p:cTn id="8" dur="500" fill="hold"/>
                                        <p:tgtEl>
                                          <p:spTgt spid="77826">
                                            <p:txEl>
                                              <p:pRg st="0" end="0"/>
                                            </p:txEl>
                                          </p:spTgt>
                                        </p:tgtEl>
                                        <p:attrNameLst>
                                          <p:attrName>ppt_w</p:attrName>
                                        </p:attrNameLst>
                                      </p:cBhvr>
                                      <p:tavLst>
                                        <p:tav tm="0" fmla="#ppt_w*sin(2.5*pi*$)">
                                          <p:val>
                                            <p:fltVal val="0"/>
                                          </p:val>
                                        </p:tav>
                                        <p:tav tm="100000">
                                          <p:val>
                                            <p:fltVal val="1"/>
                                          </p:val>
                                        </p:tav>
                                      </p:tavLst>
                                    </p:anim>
                                    <p:anim calcmode="lin" valueType="num">
                                      <p:cBhvr>
                                        <p:cTn id="9" dur="500" fill="hold"/>
                                        <p:tgtEl>
                                          <p:spTgt spid="77826">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idx="1"/>
          </p:nvPr>
        </p:nvSpPr>
        <p:spPr>
          <a:xfrm>
            <a:off x="323850" y="1844677"/>
            <a:ext cx="8229600" cy="1116887"/>
          </a:xfrm>
        </p:spPr>
        <p:txBody>
          <a:bodyPr>
            <a:noAutofit/>
          </a:bodyPr>
          <a:lstStyle/>
          <a:p>
            <a:pPr algn="r" eaLnBrk="1" hangingPunct="1">
              <a:lnSpc>
                <a:spcPct val="160000"/>
              </a:lnSpc>
              <a:buFontTx/>
              <a:buNone/>
            </a:pPr>
            <a:r>
              <a:rPr lang="ar-SA" altLang="fr-FR" sz="4000" b="1" dirty="0" smtClean="0">
                <a:solidFill>
                  <a:schemeClr val="tx1"/>
                </a:solidFill>
                <a:latin typeface="Sakkal Majalla" panose="02000000000000000000" pitchFamily="2" charset="-78"/>
                <a:cs typeface="Sakkal Majalla" panose="02000000000000000000" pitchFamily="2" charset="-78"/>
              </a:rPr>
              <a:t>السوق هو </a:t>
            </a:r>
            <a:r>
              <a:rPr lang="ar-SA" altLang="fr-FR" sz="4000" b="1" dirty="0" smtClean="0">
                <a:solidFill>
                  <a:schemeClr val="tx1"/>
                </a:solidFill>
                <a:latin typeface="Sakkal Majalla" panose="02000000000000000000" pitchFamily="2" charset="-78"/>
                <a:cs typeface="Sakkal Majalla" panose="02000000000000000000" pitchFamily="2" charset="-78"/>
              </a:rPr>
              <a:t>الأفراد </a:t>
            </a:r>
            <a:r>
              <a:rPr lang="ar-SA" altLang="fr-FR" sz="4000" b="1" dirty="0" smtClean="0">
                <a:solidFill>
                  <a:schemeClr val="tx1"/>
                </a:solidFill>
                <a:latin typeface="Sakkal Majalla" panose="02000000000000000000" pitchFamily="2" charset="-78"/>
                <a:cs typeface="Sakkal Majalla" panose="02000000000000000000" pitchFamily="2" charset="-78"/>
              </a:rPr>
              <a:t>الذين لديهم حاجات </a:t>
            </a:r>
            <a:r>
              <a:rPr lang="ar-SA" altLang="fr-FR" sz="4000" b="1" dirty="0" smtClean="0">
                <a:solidFill>
                  <a:schemeClr val="tx1"/>
                </a:solidFill>
                <a:latin typeface="Sakkal Majalla" panose="02000000000000000000" pitchFamily="2" charset="-78"/>
                <a:cs typeface="Sakkal Majalla" panose="02000000000000000000" pitchFamily="2" charset="-78"/>
              </a:rPr>
              <a:t>ومطالب</a:t>
            </a:r>
            <a:r>
              <a:rPr lang="ar-DZ" altLang="fr-FR" sz="4000" b="1" dirty="0" smtClean="0">
                <a:solidFill>
                  <a:schemeClr val="tx1"/>
                </a:solidFill>
                <a:latin typeface="Sakkal Majalla" panose="02000000000000000000" pitchFamily="2" charset="-78"/>
                <a:cs typeface="Sakkal Majalla" panose="02000000000000000000" pitchFamily="2" charset="-78"/>
              </a:rPr>
              <a:t> </a:t>
            </a:r>
            <a:r>
              <a:rPr lang="ar-SA" altLang="fr-FR" sz="4000" b="1" dirty="0" smtClean="0">
                <a:solidFill>
                  <a:schemeClr val="tx1"/>
                </a:solidFill>
                <a:latin typeface="Sakkal Majalla" panose="02000000000000000000" pitchFamily="2" charset="-78"/>
                <a:cs typeface="Sakkal Majalla" panose="02000000000000000000" pitchFamily="2" charset="-78"/>
              </a:rPr>
              <a:t>يريدون </a:t>
            </a:r>
            <a:r>
              <a:rPr lang="ar-SA" altLang="fr-FR" sz="4000" b="1" dirty="0" smtClean="0">
                <a:solidFill>
                  <a:schemeClr val="tx1"/>
                </a:solidFill>
                <a:latin typeface="Sakkal Majalla" panose="02000000000000000000" pitchFamily="2" charset="-78"/>
                <a:cs typeface="Sakkal Majalla" panose="02000000000000000000" pitchFamily="2" charset="-78"/>
              </a:rPr>
              <a:t>إشباعها وأموال للإنفاق منها، ورغبة واستعداد للإنفاق، فالناس بدون نقود للإنفاق لا يكونون سوقا.</a:t>
            </a:r>
            <a:endParaRPr lang="en-US" altLang="fr-FR" sz="4000" b="1" dirty="0" smtClean="0">
              <a:solidFill>
                <a:schemeClr val="tx1"/>
              </a:solidFill>
              <a:latin typeface="Sakkal Majalla" panose="02000000000000000000" pitchFamily="2" charset="-78"/>
              <a:cs typeface="Sakkal Majalla" panose="02000000000000000000" pitchFamily="2" charset="-78"/>
            </a:endParaRPr>
          </a:p>
        </p:txBody>
      </p:sp>
      <p:sp>
        <p:nvSpPr>
          <p:cNvPr id="45058" name="عنصر نائب لرقم الشريحة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a:spcBef>
                <a:spcPct val="0"/>
              </a:spcBef>
              <a:buFontTx/>
              <a:buNone/>
            </a:pPr>
            <a:fld id="{38D92EA3-40F4-4EC5-B4E1-6B4514554314}" type="slidenum">
              <a:rPr lang="ar-SA" altLang="fr-FR" sz="1400"/>
              <a:pPr algn="l">
                <a:spcBef>
                  <a:spcPct val="0"/>
                </a:spcBef>
                <a:buFontTx/>
                <a:buNone/>
              </a:pPr>
              <a:t>3</a:t>
            </a:fld>
            <a:endParaRPr lang="en-US" altLang="fr-FR" sz="1400"/>
          </a:p>
        </p:txBody>
      </p:sp>
      <p:sp>
        <p:nvSpPr>
          <p:cNvPr id="45062" name="WordArt 6"/>
          <p:cNvSpPr>
            <a:spLocks noChangeArrowheads="1" noChangeShapeType="1" noTextEdit="1"/>
          </p:cNvSpPr>
          <p:nvPr/>
        </p:nvSpPr>
        <p:spPr bwMode="auto">
          <a:xfrm>
            <a:off x="2268540" y="333375"/>
            <a:ext cx="4706937" cy="871538"/>
          </a:xfrm>
          <a:prstGeom prst="rect">
            <a:avLst/>
          </a:prstGeom>
        </p:spPr>
        <p:txBody>
          <a:bodyPr wrap="none" fromWordArt="1">
            <a:prstTxWarp prst="textPlain">
              <a:avLst>
                <a:gd name="adj" fmla="val 50000"/>
              </a:avLst>
            </a:prstTxWarp>
          </a:bodyPr>
          <a:lstStyle/>
          <a:p>
            <a:pPr algn="ctr" rtl="1"/>
            <a:r>
              <a:rPr lang="ar-DZ" sz="3600" kern="10" dirty="0" smtClean="0">
                <a:ln w="9525">
                  <a:solidFill>
                    <a:srgbClr val="800000"/>
                  </a:solidFill>
                  <a:round/>
                  <a:headEnd/>
                  <a:tailEnd/>
                </a:ln>
                <a:solidFill>
                  <a:srgbClr val="800080"/>
                </a:solidFill>
                <a:latin typeface="Sakkal Majalla" panose="02000000000000000000" pitchFamily="2" charset="-78"/>
                <a:cs typeface="Sakkal Majalla" panose="02000000000000000000" pitchFamily="2" charset="-78"/>
              </a:rPr>
              <a:t>أولا: تعريف </a:t>
            </a:r>
            <a:r>
              <a:rPr lang="ar-DZ" sz="3600" kern="10" dirty="0">
                <a:ln w="9525">
                  <a:solidFill>
                    <a:srgbClr val="800000"/>
                  </a:solidFill>
                  <a:round/>
                  <a:headEnd/>
                  <a:tailEnd/>
                </a:ln>
                <a:solidFill>
                  <a:srgbClr val="800080"/>
                </a:solidFill>
                <a:latin typeface="Sakkal Majalla" panose="02000000000000000000" pitchFamily="2" charset="-78"/>
                <a:cs typeface="Sakkal Majalla" panose="02000000000000000000" pitchFamily="2" charset="-78"/>
              </a:rPr>
              <a:t>السوق</a:t>
            </a:r>
            <a:endParaRPr lang="fr-FR" sz="3600" kern="10" dirty="0">
              <a:ln w="9525">
                <a:solidFill>
                  <a:srgbClr val="800000"/>
                </a:solidFill>
                <a:round/>
                <a:headEnd/>
                <a:tailEnd/>
              </a:ln>
              <a:solidFill>
                <a:srgbClr val="800080"/>
              </a:solidFill>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15991886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3" presetClass="entr" presetSubtype="0" fill="hold" nodeType="afterEffect">
                                  <p:stCondLst>
                                    <p:cond delay="0"/>
                                  </p:stCondLst>
                                  <p:childTnLst>
                                    <p:set>
                                      <p:cBhvr>
                                        <p:cTn id="6" dur="1" fill="hold">
                                          <p:stCondLst>
                                            <p:cond delay="0"/>
                                          </p:stCondLst>
                                        </p:cTn>
                                        <p:tgtEl>
                                          <p:spTgt spid="45062"/>
                                        </p:tgtEl>
                                        <p:attrNameLst>
                                          <p:attrName>style.visibility</p:attrName>
                                        </p:attrNameLst>
                                      </p:cBhvr>
                                      <p:to>
                                        <p:strVal val="visible"/>
                                      </p:to>
                                    </p:set>
                                    <p:animEffect transition="in" filter="fade">
                                      <p:cBhvr>
                                        <p:cTn id="7" dur="100"/>
                                        <p:tgtEl>
                                          <p:spTgt spid="45062"/>
                                        </p:tgtEl>
                                      </p:cBhvr>
                                    </p:animEffect>
                                    <p:anim calcmode="lin" valueType="num">
                                      <p:cBhvr>
                                        <p:cTn id="8" dur="400" fill="hold"/>
                                        <p:tgtEl>
                                          <p:spTgt spid="45062"/>
                                        </p:tgtEl>
                                        <p:attrNameLst>
                                          <p:attrName>ppt_x</p:attrName>
                                        </p:attrNameLst>
                                      </p:cBhvr>
                                      <p:tavLst>
                                        <p:tav tm="0">
                                          <p:val>
                                            <p:strVal val="#ppt_x"/>
                                          </p:val>
                                        </p:tav>
                                        <p:tav tm="100000">
                                          <p:val>
                                            <p:strVal val="#ppt_x"/>
                                          </p:val>
                                        </p:tav>
                                      </p:tavLst>
                                    </p:anim>
                                    <p:anim calcmode="lin" valueType="num">
                                      <p:cBhvr>
                                        <p:cTn id="9" dur="400" fill="hold"/>
                                        <p:tgtEl>
                                          <p:spTgt spid="45062"/>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45062"/>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45062"/>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par>
                          <p:cTn id="12" fill="hold" nodeType="afterGroup">
                            <p:stCondLst>
                              <p:cond delay="1000"/>
                            </p:stCondLst>
                            <p:childTnLst>
                              <p:par>
                                <p:cTn id="13" presetID="41" presetClass="entr" presetSubtype="0" fill="hold" nodeType="afterEffect">
                                  <p:stCondLst>
                                    <p:cond delay="0"/>
                                  </p:stCondLst>
                                  <p:iterate type="lt">
                                    <p:tmPct val="10000"/>
                                  </p:iterate>
                                  <p:childTnLst>
                                    <p:set>
                                      <p:cBhvr>
                                        <p:cTn id="14" dur="1" fill="hold">
                                          <p:stCondLst>
                                            <p:cond delay="0"/>
                                          </p:stCondLst>
                                        </p:cTn>
                                        <p:tgtEl>
                                          <p:spTgt spid="45059">
                                            <p:txEl>
                                              <p:pRg st="0" end="0"/>
                                            </p:txEl>
                                          </p:spTgt>
                                        </p:tgtEl>
                                        <p:attrNameLst>
                                          <p:attrName>style.visibility</p:attrName>
                                        </p:attrNameLst>
                                      </p:cBhvr>
                                      <p:to>
                                        <p:strVal val="visible"/>
                                      </p:to>
                                    </p:set>
                                    <p:anim calcmode="lin" valueType="num">
                                      <p:cBhvr>
                                        <p:cTn id="15" dur="500" fill="hold"/>
                                        <p:tgtEl>
                                          <p:spTgt spid="45059">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16" dur="500" fill="hold"/>
                                        <p:tgtEl>
                                          <p:spTgt spid="45059">
                                            <p:txEl>
                                              <p:pRg st="0" end="0"/>
                                            </p:txEl>
                                          </p:spTgt>
                                        </p:tgtEl>
                                        <p:attrNameLst>
                                          <p:attrName>ppt_y</p:attrName>
                                        </p:attrNameLst>
                                      </p:cBhvr>
                                      <p:tavLst>
                                        <p:tav tm="0">
                                          <p:val>
                                            <p:strVal val="#ppt_y"/>
                                          </p:val>
                                        </p:tav>
                                        <p:tav tm="100000">
                                          <p:val>
                                            <p:strVal val="#ppt_y"/>
                                          </p:val>
                                        </p:tav>
                                      </p:tavLst>
                                    </p:anim>
                                    <p:anim calcmode="lin" valueType="num">
                                      <p:cBhvr>
                                        <p:cTn id="17" dur="500" fill="hold"/>
                                        <p:tgtEl>
                                          <p:spTgt spid="45059">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8" dur="500" fill="hold"/>
                                        <p:tgtEl>
                                          <p:spTgt spid="45059">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9" dur="500" tmFilter="0,0; .5, 1; 1, 1"/>
                                        <p:tgtEl>
                                          <p:spTgt spid="4505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idx="1"/>
          </p:nvPr>
        </p:nvSpPr>
        <p:spPr>
          <a:xfrm>
            <a:off x="499269" y="2332037"/>
            <a:ext cx="8229600" cy="4525963"/>
          </a:xfrm>
        </p:spPr>
        <p:txBody>
          <a:bodyPr>
            <a:normAutofit/>
          </a:bodyPr>
          <a:lstStyle/>
          <a:p>
            <a:pPr marL="609600" indent="-609600" algn="r" rtl="1">
              <a:lnSpc>
                <a:spcPct val="150000"/>
              </a:lnSpc>
              <a:buNone/>
            </a:pPr>
            <a:r>
              <a:rPr lang="ar-SA" altLang="fr-FR" sz="2400" b="1" dirty="0" smtClean="0">
                <a:solidFill>
                  <a:schemeClr val="tx1"/>
                </a:solidFill>
                <a:latin typeface="Sakkal Majalla" panose="02000000000000000000" pitchFamily="2" charset="-78"/>
                <a:cs typeface="Sakkal Majalla" panose="02000000000000000000" pitchFamily="2" charset="-78"/>
              </a:rPr>
              <a:t>عند دراسة الطلب السوقي لأي سلعة أو خدمة يكون هناك ثلاثة عوامل يجب أن تكون موضوع دراسة وهي:</a:t>
            </a:r>
            <a:endParaRPr lang="en-US" altLang="fr-FR" sz="2400" b="1" dirty="0" smtClean="0">
              <a:solidFill>
                <a:schemeClr val="tx1"/>
              </a:solidFill>
              <a:latin typeface="Sakkal Majalla" panose="02000000000000000000" pitchFamily="2" charset="-78"/>
              <a:cs typeface="Sakkal Majalla" panose="02000000000000000000" pitchFamily="2" charset="-78"/>
            </a:endParaRPr>
          </a:p>
          <a:p>
            <a:pPr marL="609600" indent="-609600" algn="r" rtl="1">
              <a:lnSpc>
                <a:spcPct val="150000"/>
              </a:lnSpc>
              <a:spcBef>
                <a:spcPct val="45000"/>
              </a:spcBef>
              <a:buBlip>
                <a:blip r:embed="rId2"/>
              </a:buBlip>
            </a:pPr>
            <a:r>
              <a:rPr lang="ar-SA" altLang="fr-FR" sz="2400" b="1" dirty="0" smtClean="0">
                <a:solidFill>
                  <a:schemeClr val="tx1"/>
                </a:solidFill>
                <a:latin typeface="Sakkal Majalla" panose="02000000000000000000" pitchFamily="2" charset="-78"/>
                <a:cs typeface="Sakkal Majalla" panose="02000000000000000000" pitchFamily="2" charset="-78"/>
              </a:rPr>
              <a:t>أفراد لهم حاجات ومطالب.</a:t>
            </a:r>
            <a:endParaRPr lang="en-US" altLang="fr-FR" sz="2400" b="1" dirty="0" smtClean="0">
              <a:solidFill>
                <a:schemeClr val="tx1"/>
              </a:solidFill>
              <a:latin typeface="Sakkal Majalla" panose="02000000000000000000" pitchFamily="2" charset="-78"/>
              <a:cs typeface="Sakkal Majalla" panose="02000000000000000000" pitchFamily="2" charset="-78"/>
            </a:endParaRPr>
          </a:p>
          <a:p>
            <a:pPr marL="609600" indent="-609600" algn="r" rtl="1">
              <a:lnSpc>
                <a:spcPct val="150000"/>
              </a:lnSpc>
              <a:buBlip>
                <a:blip r:embed="rId2"/>
              </a:buBlip>
            </a:pPr>
            <a:r>
              <a:rPr lang="ar-SA" altLang="fr-FR" sz="2400" b="1" dirty="0" smtClean="0">
                <a:solidFill>
                  <a:schemeClr val="tx1"/>
                </a:solidFill>
                <a:latin typeface="Sakkal Majalla" panose="02000000000000000000" pitchFamily="2" charset="-78"/>
                <a:cs typeface="Sakkal Majalla" panose="02000000000000000000" pitchFamily="2" charset="-78"/>
              </a:rPr>
              <a:t>القوة الشرائية لهؤلاء الأفراد.</a:t>
            </a:r>
            <a:endParaRPr lang="en-US" altLang="fr-FR" sz="2400" b="1" dirty="0" smtClean="0">
              <a:solidFill>
                <a:schemeClr val="tx1"/>
              </a:solidFill>
              <a:latin typeface="Sakkal Majalla" panose="02000000000000000000" pitchFamily="2" charset="-78"/>
              <a:cs typeface="Sakkal Majalla" panose="02000000000000000000" pitchFamily="2" charset="-78"/>
            </a:endParaRPr>
          </a:p>
          <a:p>
            <a:pPr marL="609600" indent="-609600" algn="r" rtl="1">
              <a:lnSpc>
                <a:spcPct val="150000"/>
              </a:lnSpc>
              <a:buBlip>
                <a:blip r:embed="rId2"/>
              </a:buBlip>
            </a:pPr>
            <a:r>
              <a:rPr lang="ar-SA" altLang="fr-FR" sz="2400" b="1" dirty="0" smtClean="0">
                <a:solidFill>
                  <a:schemeClr val="tx1"/>
                </a:solidFill>
                <a:latin typeface="Sakkal Majalla" panose="02000000000000000000" pitchFamily="2" charset="-78"/>
                <a:cs typeface="Sakkal Majalla" panose="02000000000000000000" pitchFamily="2" charset="-78"/>
              </a:rPr>
              <a:t>السلوك </a:t>
            </a:r>
            <a:r>
              <a:rPr lang="ar-SA" altLang="fr-FR" sz="2400" b="1" dirty="0" err="1" smtClean="0">
                <a:solidFill>
                  <a:schemeClr val="tx1"/>
                </a:solidFill>
                <a:latin typeface="Sakkal Majalla" panose="02000000000000000000" pitchFamily="2" charset="-78"/>
                <a:cs typeface="Sakkal Majalla" panose="02000000000000000000" pitchFamily="2" charset="-78"/>
              </a:rPr>
              <a:t>الشرائي</a:t>
            </a:r>
            <a:r>
              <a:rPr lang="ar-SA" altLang="fr-FR" sz="2400" b="1" dirty="0" smtClean="0">
                <a:solidFill>
                  <a:schemeClr val="tx1"/>
                </a:solidFill>
                <a:latin typeface="Sakkal Majalla" panose="02000000000000000000" pitchFamily="2" charset="-78"/>
                <a:cs typeface="Sakkal Majalla" panose="02000000000000000000" pitchFamily="2" charset="-78"/>
              </a:rPr>
              <a:t> لهؤلاء الأفراد. </a:t>
            </a:r>
            <a:endParaRPr lang="en-US" altLang="fr-FR" sz="2400" b="1" dirty="0" smtClean="0">
              <a:solidFill>
                <a:schemeClr val="tx1"/>
              </a:solidFill>
              <a:latin typeface="Sakkal Majalla" panose="02000000000000000000" pitchFamily="2" charset="-78"/>
              <a:cs typeface="Sakkal Majalla" panose="02000000000000000000" pitchFamily="2" charset="-78"/>
            </a:endParaRPr>
          </a:p>
          <a:p>
            <a:pPr marL="609600" indent="-609600" algn="r" rtl="1"/>
            <a:endParaRPr lang="en-US" altLang="fr-FR" sz="2400" dirty="0" smtClean="0">
              <a:solidFill>
                <a:schemeClr val="tx1"/>
              </a:solidFill>
              <a:latin typeface="Sakkal Majalla" panose="02000000000000000000" pitchFamily="2" charset="-78"/>
              <a:cs typeface="Sakkal Majalla" panose="02000000000000000000" pitchFamily="2" charset="-78"/>
            </a:endParaRPr>
          </a:p>
        </p:txBody>
      </p:sp>
      <p:sp>
        <p:nvSpPr>
          <p:cNvPr id="46082" name="عنصر نائب لرقم الشريحة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a:spcBef>
                <a:spcPct val="0"/>
              </a:spcBef>
              <a:buFontTx/>
              <a:buNone/>
            </a:pPr>
            <a:fld id="{74FD53DB-ED94-4073-92CF-ED20D944F95B}" type="slidenum">
              <a:rPr lang="ar-SA" altLang="fr-FR" sz="1400"/>
              <a:pPr algn="l">
                <a:spcBef>
                  <a:spcPct val="0"/>
                </a:spcBef>
                <a:buFontTx/>
                <a:buNone/>
              </a:pPr>
              <a:t>4</a:t>
            </a:fld>
            <a:endParaRPr lang="en-US" altLang="fr-FR" sz="1400"/>
          </a:p>
        </p:txBody>
      </p:sp>
      <p:sp>
        <p:nvSpPr>
          <p:cNvPr id="49157" name="WordArt 5"/>
          <p:cNvSpPr>
            <a:spLocks noChangeArrowheads="1" noChangeShapeType="1" noTextEdit="1"/>
          </p:cNvSpPr>
          <p:nvPr/>
        </p:nvSpPr>
        <p:spPr bwMode="auto">
          <a:xfrm>
            <a:off x="511228" y="1152908"/>
            <a:ext cx="8291512" cy="1122363"/>
          </a:xfrm>
          <a:prstGeom prst="rect">
            <a:avLst/>
          </a:prstGeom>
        </p:spPr>
        <p:txBody>
          <a:bodyPr wrap="none" fromWordArt="1">
            <a:prstTxWarp prst="textPlain">
              <a:avLst>
                <a:gd name="adj" fmla="val 50000"/>
              </a:avLst>
            </a:prstTxWarp>
          </a:bodyPr>
          <a:lstStyle/>
          <a:p>
            <a:pPr algn="r" rtl="1"/>
            <a:r>
              <a:rPr lang="ar-DZ" sz="3600" b="1" kern="10" dirty="0">
                <a:ln w="9525">
                  <a:solidFill>
                    <a:srgbClr val="990033"/>
                  </a:solidFill>
                  <a:round/>
                  <a:headEnd/>
                  <a:tailEnd/>
                </a:ln>
                <a:solidFill>
                  <a:srgbClr val="800080"/>
                </a:solidFill>
                <a:latin typeface="Sakkal Majalla" panose="02000000000000000000" pitchFamily="2" charset="-78"/>
                <a:cs typeface="Sakkal Majalla" panose="02000000000000000000" pitchFamily="2" charset="-78"/>
              </a:rPr>
              <a:t>العوامل التي يجب دراستها عند دراسة الطلب السوقي لأي سلعة</a:t>
            </a:r>
            <a:endParaRPr lang="fr-FR" sz="3600" b="1" kern="10" dirty="0">
              <a:ln w="9525">
                <a:solidFill>
                  <a:srgbClr val="990033"/>
                </a:solidFill>
                <a:round/>
                <a:headEnd/>
                <a:tailEnd/>
              </a:ln>
              <a:solidFill>
                <a:srgbClr val="800080"/>
              </a:solidFill>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36510302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3" presetClass="entr" presetSubtype="0" fill="hold" nodeType="clickEffect">
                                  <p:stCondLst>
                                    <p:cond delay="0"/>
                                  </p:stCondLst>
                                  <p:childTnLst>
                                    <p:set>
                                      <p:cBhvr>
                                        <p:cTn id="6" dur="1" fill="hold">
                                          <p:stCondLst>
                                            <p:cond delay="0"/>
                                          </p:stCondLst>
                                        </p:cTn>
                                        <p:tgtEl>
                                          <p:spTgt spid="49157"/>
                                        </p:tgtEl>
                                        <p:attrNameLst>
                                          <p:attrName>style.visibility</p:attrName>
                                        </p:attrNameLst>
                                      </p:cBhvr>
                                      <p:to>
                                        <p:strVal val="visible"/>
                                      </p:to>
                                    </p:set>
                                    <p:animEffect transition="in" filter="fade">
                                      <p:cBhvr>
                                        <p:cTn id="7" dur="100"/>
                                        <p:tgtEl>
                                          <p:spTgt spid="49157"/>
                                        </p:tgtEl>
                                      </p:cBhvr>
                                    </p:animEffect>
                                    <p:anim calcmode="lin" valueType="num">
                                      <p:cBhvr>
                                        <p:cTn id="8" dur="400" fill="hold"/>
                                        <p:tgtEl>
                                          <p:spTgt spid="49157"/>
                                        </p:tgtEl>
                                        <p:attrNameLst>
                                          <p:attrName>ppt_x</p:attrName>
                                        </p:attrNameLst>
                                      </p:cBhvr>
                                      <p:tavLst>
                                        <p:tav tm="0">
                                          <p:val>
                                            <p:strVal val="#ppt_x"/>
                                          </p:val>
                                        </p:tav>
                                        <p:tav tm="100000">
                                          <p:val>
                                            <p:strVal val="#ppt_x"/>
                                          </p:val>
                                        </p:tav>
                                      </p:tavLst>
                                    </p:anim>
                                    <p:anim calcmode="lin" valueType="num">
                                      <p:cBhvr>
                                        <p:cTn id="9" dur="400" fill="hold"/>
                                        <p:tgtEl>
                                          <p:spTgt spid="49157"/>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49157"/>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49157"/>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par>
                          <p:cTn id="12" fill="hold" nodeType="afterGroup">
                            <p:stCondLst>
                              <p:cond delay="1000"/>
                            </p:stCondLst>
                            <p:childTnLst>
                              <p:par>
                                <p:cTn id="13" presetID="13" presetClass="entr" presetSubtype="16" fill="hold" nodeType="afterEffect">
                                  <p:stCondLst>
                                    <p:cond delay="0"/>
                                  </p:stCondLst>
                                  <p:childTnLst>
                                    <p:set>
                                      <p:cBhvr>
                                        <p:cTn id="14" dur="1" fill="hold">
                                          <p:stCondLst>
                                            <p:cond delay="0"/>
                                          </p:stCondLst>
                                        </p:cTn>
                                        <p:tgtEl>
                                          <p:spTgt spid="49155">
                                            <p:txEl>
                                              <p:pRg st="0" end="0"/>
                                            </p:txEl>
                                          </p:spTgt>
                                        </p:tgtEl>
                                        <p:attrNameLst>
                                          <p:attrName>style.visibility</p:attrName>
                                        </p:attrNameLst>
                                      </p:cBhvr>
                                      <p:to>
                                        <p:strVal val="visible"/>
                                      </p:to>
                                    </p:set>
                                    <p:animEffect transition="in" filter="plus(in)">
                                      <p:cBhvr>
                                        <p:cTn id="15" dur="2000"/>
                                        <p:tgtEl>
                                          <p:spTgt spid="49155">
                                            <p:txEl>
                                              <p:pRg st="0" end="0"/>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2" presetClass="entr" presetSubtype="4" fill="hold" nodeType="clickEffect">
                                  <p:stCondLst>
                                    <p:cond delay="0"/>
                                  </p:stCondLst>
                                  <p:childTnLst>
                                    <p:set>
                                      <p:cBhvr>
                                        <p:cTn id="19" dur="1" fill="hold">
                                          <p:stCondLst>
                                            <p:cond delay="0"/>
                                          </p:stCondLst>
                                        </p:cTn>
                                        <p:tgtEl>
                                          <p:spTgt spid="49155">
                                            <p:txEl>
                                              <p:pRg st="1" end="1"/>
                                            </p:txEl>
                                          </p:spTgt>
                                        </p:tgtEl>
                                        <p:attrNameLst>
                                          <p:attrName>style.visibility</p:attrName>
                                        </p:attrNameLst>
                                      </p:cBhvr>
                                      <p:to>
                                        <p:strVal val="visible"/>
                                      </p:to>
                                    </p:set>
                                    <p:animEffect transition="in" filter="slide(fromBottom)">
                                      <p:cBhvr>
                                        <p:cTn id="20" dur="1000"/>
                                        <p:tgtEl>
                                          <p:spTgt spid="49155">
                                            <p:txEl>
                                              <p:pRg st="1" end="1"/>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2" presetClass="entr" presetSubtype="4" fill="hold" nodeType="clickEffect">
                                  <p:stCondLst>
                                    <p:cond delay="0"/>
                                  </p:stCondLst>
                                  <p:childTnLst>
                                    <p:set>
                                      <p:cBhvr>
                                        <p:cTn id="24" dur="1" fill="hold">
                                          <p:stCondLst>
                                            <p:cond delay="0"/>
                                          </p:stCondLst>
                                        </p:cTn>
                                        <p:tgtEl>
                                          <p:spTgt spid="49155">
                                            <p:txEl>
                                              <p:pRg st="2" end="2"/>
                                            </p:txEl>
                                          </p:spTgt>
                                        </p:tgtEl>
                                        <p:attrNameLst>
                                          <p:attrName>style.visibility</p:attrName>
                                        </p:attrNameLst>
                                      </p:cBhvr>
                                      <p:to>
                                        <p:strVal val="visible"/>
                                      </p:to>
                                    </p:set>
                                    <p:animEffect transition="in" filter="slide(fromBottom)">
                                      <p:cBhvr>
                                        <p:cTn id="25" dur="1000"/>
                                        <p:tgtEl>
                                          <p:spTgt spid="49155">
                                            <p:txEl>
                                              <p:pRg st="2" end="2"/>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4" fill="hold" nodeType="clickEffect">
                                  <p:stCondLst>
                                    <p:cond delay="0"/>
                                  </p:stCondLst>
                                  <p:childTnLst>
                                    <p:set>
                                      <p:cBhvr>
                                        <p:cTn id="29" dur="1" fill="hold">
                                          <p:stCondLst>
                                            <p:cond delay="0"/>
                                          </p:stCondLst>
                                        </p:cTn>
                                        <p:tgtEl>
                                          <p:spTgt spid="49155">
                                            <p:txEl>
                                              <p:pRg st="3" end="3"/>
                                            </p:txEl>
                                          </p:spTgt>
                                        </p:tgtEl>
                                        <p:attrNameLst>
                                          <p:attrName>style.visibility</p:attrName>
                                        </p:attrNameLst>
                                      </p:cBhvr>
                                      <p:to>
                                        <p:strVal val="visible"/>
                                      </p:to>
                                    </p:set>
                                    <p:animEffect transition="in" filter="slide(fromBottom)">
                                      <p:cBhvr>
                                        <p:cTn id="30" dur="1000"/>
                                        <p:tgtEl>
                                          <p:spTgt spid="4915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Rectangle 3"/>
          <p:cNvSpPr>
            <a:spLocks noGrp="1" noChangeArrowheads="1"/>
          </p:cNvSpPr>
          <p:nvPr>
            <p:ph idx="1"/>
          </p:nvPr>
        </p:nvSpPr>
        <p:spPr>
          <a:xfrm>
            <a:off x="515146" y="1528763"/>
            <a:ext cx="8075612" cy="4281487"/>
          </a:xfrm>
        </p:spPr>
        <p:txBody>
          <a:bodyPr>
            <a:noAutofit/>
          </a:bodyPr>
          <a:lstStyle/>
          <a:p>
            <a:pPr algn="ctr" eaLnBrk="1" hangingPunct="1">
              <a:buFontTx/>
              <a:buNone/>
            </a:pPr>
            <a:r>
              <a:rPr lang="ar-SA" altLang="fr-FR" b="1" dirty="0" smtClean="0">
                <a:solidFill>
                  <a:schemeClr val="tx1"/>
                </a:solidFill>
                <a:latin typeface="Sakkal Majalla" panose="02000000000000000000" pitchFamily="2" charset="-78"/>
                <a:cs typeface="Sakkal Majalla" panose="02000000000000000000" pitchFamily="2" charset="-78"/>
              </a:rPr>
              <a:t>   </a:t>
            </a:r>
            <a:r>
              <a:rPr lang="ar-SA" altLang="fr-FR" sz="2400" b="1" dirty="0">
                <a:solidFill>
                  <a:schemeClr val="tx1"/>
                </a:solidFill>
                <a:latin typeface="Sakkal Majalla" panose="02000000000000000000" pitchFamily="2" charset="-78"/>
                <a:cs typeface="Sakkal Majalla" panose="02000000000000000000" pitchFamily="2" charset="-78"/>
              </a:rPr>
              <a:t>يساعد في تحديد </a:t>
            </a:r>
            <a:r>
              <a:rPr lang="ar-DZ" altLang="fr-FR" sz="2400" b="1" dirty="0" smtClean="0">
                <a:solidFill>
                  <a:schemeClr val="tx1"/>
                </a:solidFill>
                <a:latin typeface="Sakkal Majalla" panose="02000000000000000000" pitchFamily="2" charset="-78"/>
                <a:cs typeface="Sakkal Majalla" panose="02000000000000000000" pitchFamily="2" charset="-78"/>
              </a:rPr>
              <a:t>: </a:t>
            </a:r>
          </a:p>
          <a:p>
            <a:pPr algn="ctr" eaLnBrk="1" hangingPunct="1">
              <a:buFontTx/>
              <a:buNone/>
            </a:pPr>
            <a:r>
              <a:rPr lang="ar-SA" altLang="fr-FR" sz="2400" b="1" dirty="0" smtClean="0">
                <a:solidFill>
                  <a:schemeClr val="tx1"/>
                </a:solidFill>
                <a:latin typeface="Sakkal Majalla" panose="02000000000000000000" pitchFamily="2" charset="-78"/>
                <a:cs typeface="Sakkal Majalla" panose="02000000000000000000" pitchFamily="2" charset="-78"/>
              </a:rPr>
              <a:t>مواصفات السلعة</a:t>
            </a:r>
            <a:endParaRPr lang="ar-DZ" altLang="fr-FR" sz="2400" b="1" dirty="0" smtClean="0">
              <a:solidFill>
                <a:schemeClr val="tx1"/>
              </a:solidFill>
              <a:latin typeface="Sakkal Majalla" panose="02000000000000000000" pitchFamily="2" charset="-78"/>
              <a:cs typeface="Sakkal Majalla" panose="02000000000000000000" pitchFamily="2" charset="-78"/>
            </a:endParaRPr>
          </a:p>
          <a:p>
            <a:pPr algn="ctr" eaLnBrk="1" hangingPunct="1">
              <a:buFontTx/>
              <a:buNone/>
            </a:pPr>
            <a:r>
              <a:rPr lang="ar-SA" altLang="fr-FR" sz="2400" b="1" dirty="0" smtClean="0">
                <a:solidFill>
                  <a:schemeClr val="tx1"/>
                </a:solidFill>
                <a:latin typeface="Sakkal Majalla" panose="02000000000000000000" pitchFamily="2" charset="-78"/>
                <a:cs typeface="Sakkal Majalla" panose="02000000000000000000" pitchFamily="2" charset="-78"/>
              </a:rPr>
              <a:t> </a:t>
            </a:r>
            <a:r>
              <a:rPr lang="ar-SA" altLang="fr-FR" sz="2400" b="1" dirty="0">
                <a:solidFill>
                  <a:schemeClr val="tx1"/>
                </a:solidFill>
                <a:latin typeface="Sakkal Majalla" panose="02000000000000000000" pitchFamily="2" charset="-78"/>
                <a:cs typeface="Sakkal Majalla" panose="02000000000000000000" pitchFamily="2" charset="-78"/>
              </a:rPr>
              <a:t>وشكلها </a:t>
            </a:r>
          </a:p>
          <a:p>
            <a:pPr algn="ctr" eaLnBrk="1" hangingPunct="1">
              <a:buFontTx/>
              <a:buNone/>
            </a:pPr>
            <a:r>
              <a:rPr lang="ar-SA" altLang="fr-FR" sz="2400" b="1" dirty="0" smtClean="0">
                <a:solidFill>
                  <a:schemeClr val="tx1"/>
                </a:solidFill>
                <a:latin typeface="Sakkal Majalla" panose="02000000000000000000" pitchFamily="2" charset="-78"/>
                <a:cs typeface="Sakkal Majalla" panose="02000000000000000000" pitchFamily="2" charset="-78"/>
              </a:rPr>
              <a:t>وغلافها</a:t>
            </a:r>
            <a:endParaRPr lang="ar-DZ" altLang="fr-FR" sz="2400" b="1" dirty="0" smtClean="0">
              <a:solidFill>
                <a:schemeClr val="tx1"/>
              </a:solidFill>
              <a:latin typeface="Sakkal Majalla" panose="02000000000000000000" pitchFamily="2" charset="-78"/>
              <a:cs typeface="Sakkal Majalla" panose="02000000000000000000" pitchFamily="2" charset="-78"/>
            </a:endParaRPr>
          </a:p>
          <a:p>
            <a:pPr algn="ctr" eaLnBrk="1" hangingPunct="1">
              <a:buFontTx/>
              <a:buNone/>
            </a:pPr>
            <a:r>
              <a:rPr lang="ar-SA" altLang="fr-FR" sz="2400" b="1" dirty="0" smtClean="0">
                <a:solidFill>
                  <a:schemeClr val="tx1"/>
                </a:solidFill>
                <a:latin typeface="Sakkal Majalla" panose="02000000000000000000" pitchFamily="2" charset="-78"/>
                <a:cs typeface="Sakkal Majalla" panose="02000000000000000000" pitchFamily="2" charset="-78"/>
              </a:rPr>
              <a:t> </a:t>
            </a:r>
            <a:r>
              <a:rPr lang="ar-SA" altLang="fr-FR" sz="2400" b="1" dirty="0">
                <a:solidFill>
                  <a:schemeClr val="tx1"/>
                </a:solidFill>
                <a:latin typeface="Sakkal Majalla" panose="02000000000000000000" pitchFamily="2" charset="-78"/>
                <a:cs typeface="Sakkal Majalla" panose="02000000000000000000" pitchFamily="2" charset="-78"/>
              </a:rPr>
              <a:t>والإعلان </a:t>
            </a:r>
            <a:endParaRPr lang="ar-DZ" altLang="fr-FR" sz="2400" b="1" dirty="0" smtClean="0">
              <a:solidFill>
                <a:schemeClr val="tx1"/>
              </a:solidFill>
              <a:latin typeface="Sakkal Majalla" panose="02000000000000000000" pitchFamily="2" charset="-78"/>
              <a:cs typeface="Sakkal Majalla" panose="02000000000000000000" pitchFamily="2" charset="-78"/>
            </a:endParaRPr>
          </a:p>
          <a:p>
            <a:pPr algn="ctr" eaLnBrk="1" hangingPunct="1">
              <a:buFontTx/>
              <a:buNone/>
            </a:pPr>
            <a:r>
              <a:rPr lang="ar-SA" altLang="fr-FR" sz="2400" b="1" dirty="0" smtClean="0">
                <a:solidFill>
                  <a:schemeClr val="tx1"/>
                </a:solidFill>
                <a:latin typeface="Sakkal Majalla" panose="02000000000000000000" pitchFamily="2" charset="-78"/>
                <a:cs typeface="Sakkal Majalla" panose="02000000000000000000" pitchFamily="2" charset="-78"/>
              </a:rPr>
              <a:t>والتوزيع</a:t>
            </a:r>
            <a:endParaRPr lang="ar-DZ" altLang="fr-FR" sz="2400" b="1" dirty="0" smtClean="0">
              <a:solidFill>
                <a:schemeClr val="tx1"/>
              </a:solidFill>
              <a:latin typeface="Sakkal Majalla" panose="02000000000000000000" pitchFamily="2" charset="-78"/>
              <a:cs typeface="Sakkal Majalla" panose="02000000000000000000" pitchFamily="2" charset="-78"/>
            </a:endParaRPr>
          </a:p>
          <a:p>
            <a:pPr algn="ctr" eaLnBrk="1" hangingPunct="1">
              <a:buFontTx/>
              <a:buNone/>
            </a:pPr>
            <a:r>
              <a:rPr lang="ar-SA" altLang="fr-FR" sz="2400" b="1" dirty="0" smtClean="0">
                <a:solidFill>
                  <a:schemeClr val="tx1"/>
                </a:solidFill>
                <a:latin typeface="Sakkal Majalla" panose="02000000000000000000" pitchFamily="2" charset="-78"/>
                <a:cs typeface="Sakkal Majalla" panose="02000000000000000000" pitchFamily="2" charset="-78"/>
              </a:rPr>
              <a:t> </a:t>
            </a:r>
            <a:r>
              <a:rPr lang="ar-SA" altLang="fr-FR" sz="2400" b="1" dirty="0">
                <a:solidFill>
                  <a:schemeClr val="tx1"/>
                </a:solidFill>
                <a:latin typeface="Sakkal Majalla" panose="02000000000000000000" pitchFamily="2" charset="-78"/>
                <a:cs typeface="Sakkal Majalla" panose="02000000000000000000" pitchFamily="2" charset="-78"/>
              </a:rPr>
              <a:t>والتسعير .... </a:t>
            </a:r>
          </a:p>
          <a:p>
            <a:pPr algn="ctr" eaLnBrk="1" hangingPunct="1">
              <a:buFontTx/>
              <a:buNone/>
            </a:pPr>
            <a:r>
              <a:rPr lang="ar-SA" altLang="fr-FR" sz="2400" b="1" dirty="0">
                <a:solidFill>
                  <a:schemeClr val="tx1"/>
                </a:solidFill>
                <a:latin typeface="Sakkal Majalla" panose="02000000000000000000" pitchFamily="2" charset="-78"/>
                <a:cs typeface="Sakkal Majalla" panose="02000000000000000000" pitchFamily="2" charset="-78"/>
              </a:rPr>
              <a:t>                       وما إلى ذلك.</a:t>
            </a:r>
            <a:endParaRPr lang="en-US" altLang="fr-FR" sz="2400" b="1" dirty="0">
              <a:solidFill>
                <a:schemeClr val="tx1"/>
              </a:solidFill>
              <a:latin typeface="Sakkal Majalla" panose="02000000000000000000" pitchFamily="2" charset="-78"/>
              <a:cs typeface="Sakkal Majalla" panose="02000000000000000000" pitchFamily="2" charset="-78"/>
            </a:endParaRPr>
          </a:p>
          <a:p>
            <a:pPr algn="ctr" eaLnBrk="1" hangingPunct="1"/>
            <a:endParaRPr lang="en-US" altLang="fr-FR" b="1" dirty="0">
              <a:solidFill>
                <a:schemeClr val="tx1"/>
              </a:solidFill>
              <a:latin typeface="Sakkal Majalla" panose="02000000000000000000" pitchFamily="2" charset="-78"/>
              <a:cs typeface="Sakkal Majalla" panose="02000000000000000000" pitchFamily="2" charset="-78"/>
            </a:endParaRPr>
          </a:p>
        </p:txBody>
      </p:sp>
      <p:sp>
        <p:nvSpPr>
          <p:cNvPr id="47106" name="عنصر نائب لرقم الشريحة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a:spcBef>
                <a:spcPct val="0"/>
              </a:spcBef>
              <a:buFontTx/>
              <a:buNone/>
            </a:pPr>
            <a:fld id="{D6BF7D79-7EEE-41F3-B923-3282759D9012}" type="slidenum">
              <a:rPr lang="ar-SA" altLang="fr-FR" sz="1400"/>
              <a:pPr algn="l">
                <a:spcBef>
                  <a:spcPct val="0"/>
                </a:spcBef>
                <a:buFontTx/>
                <a:buNone/>
              </a:pPr>
              <a:t>5</a:t>
            </a:fld>
            <a:endParaRPr lang="en-US" altLang="fr-FR" sz="1400"/>
          </a:p>
        </p:txBody>
      </p:sp>
      <p:sp>
        <p:nvSpPr>
          <p:cNvPr id="47109" name="WordArt 5"/>
          <p:cNvSpPr>
            <a:spLocks noChangeArrowheads="1" noChangeShapeType="1" noTextEdit="1"/>
          </p:cNvSpPr>
          <p:nvPr/>
        </p:nvSpPr>
        <p:spPr bwMode="auto">
          <a:xfrm>
            <a:off x="1979615" y="333375"/>
            <a:ext cx="5146675" cy="1195388"/>
          </a:xfrm>
          <a:prstGeom prst="rect">
            <a:avLst/>
          </a:prstGeom>
        </p:spPr>
        <p:txBody>
          <a:bodyPr wrap="none" fromWordArt="1">
            <a:prstTxWarp prst="textDeflate">
              <a:avLst>
                <a:gd name="adj" fmla="val 26227"/>
              </a:avLst>
            </a:prstTxWarp>
          </a:bodyPr>
          <a:lstStyle/>
          <a:p>
            <a:pPr algn="ctr" rtl="1"/>
            <a:r>
              <a:rPr lang="ar-DZ" sz="3600" b="1" kern="10"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Sakkal Majalla" panose="02000000000000000000" pitchFamily="2" charset="-78"/>
                <a:cs typeface="Sakkal Majalla" panose="02000000000000000000" pitchFamily="2" charset="-78"/>
              </a:rPr>
              <a:t>فائدة دراسة السوق</a:t>
            </a:r>
            <a:endParaRPr lang="fr-FR" sz="3600" b="1" kern="10"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13800763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idx="1"/>
          </p:nvPr>
        </p:nvSpPr>
        <p:spPr>
          <a:xfrm>
            <a:off x="1096206" y="1371272"/>
            <a:ext cx="7310815" cy="4974937"/>
          </a:xfrm>
        </p:spPr>
        <p:txBody>
          <a:bodyPr>
            <a:noAutofit/>
          </a:bodyPr>
          <a:lstStyle/>
          <a:p>
            <a:pPr algn="r" rtl="1" eaLnBrk="1" hangingPunct="1">
              <a:lnSpc>
                <a:spcPct val="180000"/>
              </a:lnSpc>
              <a:buFontTx/>
              <a:buNone/>
            </a:pPr>
            <a:r>
              <a:rPr lang="ar-SA" altLang="fr-FR" sz="2800" dirty="0">
                <a:solidFill>
                  <a:schemeClr val="tx1"/>
                </a:solidFill>
                <a:latin typeface="Sakkal Majalla" panose="02000000000000000000" pitchFamily="2" charset="-78"/>
                <a:cs typeface="Sakkal Majalla" panose="02000000000000000000" pitchFamily="2" charset="-78"/>
              </a:rPr>
              <a:t>	</a:t>
            </a:r>
            <a:r>
              <a:rPr lang="ar-SA" altLang="fr-FR" sz="2800" b="1" dirty="0" smtClean="0">
                <a:solidFill>
                  <a:schemeClr val="tx1"/>
                </a:solidFill>
                <a:latin typeface="Sakkal Majalla" panose="02000000000000000000" pitchFamily="2" charset="-78"/>
                <a:cs typeface="Sakkal Majalla" panose="02000000000000000000" pitchFamily="2" charset="-78"/>
              </a:rPr>
              <a:t>يتم </a:t>
            </a:r>
            <a:r>
              <a:rPr lang="ar-SA" altLang="fr-FR" sz="2800" b="1" dirty="0">
                <a:solidFill>
                  <a:schemeClr val="tx1"/>
                </a:solidFill>
                <a:latin typeface="Sakkal Majalla" panose="02000000000000000000" pitchFamily="2" charset="-78"/>
                <a:cs typeface="Sakkal Majalla" panose="02000000000000000000" pitchFamily="2" charset="-78"/>
              </a:rPr>
              <a:t>تقسيم وتجزئة السوق الكلي للسلعة الغير متجانس إلى عدة أسواق فرعية أو قطاعات يميل كل منها إلى أن يكون متجانسا من الجوانب الهامة ، وعلى هذا الأساس بدلا من أن نتكلم عن سوق سلعة ما بصفة عامة نقول سوق هذه السلعة </a:t>
            </a:r>
            <a:r>
              <a:rPr lang="ar-SA" altLang="fr-FR" sz="2800" b="1" dirty="0" smtClean="0">
                <a:solidFill>
                  <a:schemeClr val="tx1"/>
                </a:solidFill>
                <a:latin typeface="Sakkal Majalla" panose="02000000000000000000" pitchFamily="2" charset="-78"/>
                <a:cs typeface="Sakkal Majalla" panose="02000000000000000000" pitchFamily="2" charset="-78"/>
              </a:rPr>
              <a:t>للطل</a:t>
            </a:r>
            <a:r>
              <a:rPr lang="ar-DZ" altLang="fr-FR" sz="2800" b="1" dirty="0" err="1" smtClean="0">
                <a:solidFill>
                  <a:schemeClr val="tx1"/>
                </a:solidFill>
                <a:latin typeface="Sakkal Majalla" panose="02000000000000000000" pitchFamily="2" charset="-78"/>
                <a:cs typeface="Sakkal Majalla" panose="02000000000000000000" pitchFamily="2" charset="-78"/>
              </a:rPr>
              <a:t>بة</a:t>
            </a:r>
            <a:r>
              <a:rPr lang="ar-SA" altLang="fr-FR" sz="2800" b="1" dirty="0" smtClean="0">
                <a:solidFill>
                  <a:schemeClr val="tx1"/>
                </a:solidFill>
                <a:latin typeface="Sakkal Majalla" panose="02000000000000000000" pitchFamily="2" charset="-78"/>
                <a:cs typeface="Sakkal Majalla" panose="02000000000000000000" pitchFamily="2" charset="-78"/>
              </a:rPr>
              <a:t> وسوق</a:t>
            </a:r>
            <a:r>
              <a:rPr lang="ar-DZ" altLang="fr-FR" sz="2800" b="1" dirty="0" smtClean="0">
                <a:solidFill>
                  <a:schemeClr val="tx1"/>
                </a:solidFill>
                <a:latin typeface="Sakkal Majalla" panose="02000000000000000000" pitchFamily="2" charset="-78"/>
                <a:cs typeface="Sakkal Majalla" panose="02000000000000000000" pitchFamily="2" charset="-78"/>
              </a:rPr>
              <a:t> </a:t>
            </a:r>
            <a:r>
              <a:rPr lang="ar-SA" altLang="fr-FR" sz="2800" b="1" dirty="0" smtClean="0">
                <a:solidFill>
                  <a:schemeClr val="tx1"/>
                </a:solidFill>
                <a:latin typeface="Sakkal Majalla" panose="02000000000000000000" pitchFamily="2" charset="-78"/>
                <a:cs typeface="Sakkal Majalla" panose="02000000000000000000" pitchFamily="2" charset="-78"/>
              </a:rPr>
              <a:t>لرجال </a:t>
            </a:r>
            <a:r>
              <a:rPr lang="ar-SA" altLang="fr-FR" sz="2800" b="1" dirty="0">
                <a:solidFill>
                  <a:schemeClr val="tx1"/>
                </a:solidFill>
                <a:latin typeface="Sakkal Majalla" panose="02000000000000000000" pitchFamily="2" charset="-78"/>
                <a:cs typeface="Sakkal Majalla" panose="02000000000000000000" pitchFamily="2" charset="-78"/>
              </a:rPr>
              <a:t>الأعمال </a:t>
            </a:r>
            <a:r>
              <a:rPr lang="ar-SA" altLang="fr-FR" sz="2800" b="1" dirty="0" smtClean="0">
                <a:solidFill>
                  <a:schemeClr val="tx1"/>
                </a:solidFill>
                <a:latin typeface="Sakkal Majalla" panose="02000000000000000000" pitchFamily="2" charset="-78"/>
                <a:cs typeface="Sakkal Majalla" panose="02000000000000000000" pitchFamily="2" charset="-78"/>
              </a:rPr>
              <a:t>وسوق </a:t>
            </a:r>
            <a:r>
              <a:rPr lang="ar-SA" altLang="fr-FR" sz="2800" b="1" dirty="0">
                <a:solidFill>
                  <a:schemeClr val="tx1"/>
                </a:solidFill>
                <a:latin typeface="Sakkal Majalla" panose="02000000000000000000" pitchFamily="2" charset="-78"/>
                <a:cs typeface="Sakkal Majalla" panose="02000000000000000000" pitchFamily="2" charset="-78"/>
              </a:rPr>
              <a:t>للعمال، كما نقول سوق سلعة ما في المنطقة الشرقية وسوقها للمنطقة الغربية ، ويمكن تقسيم السوق طبقا لعدة أسس.</a:t>
            </a:r>
            <a:endParaRPr lang="en-US" altLang="fr-FR" sz="2800" b="1" dirty="0">
              <a:solidFill>
                <a:schemeClr val="tx1"/>
              </a:solidFill>
              <a:latin typeface="Sakkal Majalla" panose="02000000000000000000" pitchFamily="2" charset="-78"/>
              <a:cs typeface="Sakkal Majalla" panose="02000000000000000000" pitchFamily="2" charset="-78"/>
            </a:endParaRPr>
          </a:p>
        </p:txBody>
      </p:sp>
      <p:sp>
        <p:nvSpPr>
          <p:cNvPr id="48130" name="عنصر نائب لرقم الشريحة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a:spcBef>
                <a:spcPct val="0"/>
              </a:spcBef>
              <a:buFontTx/>
              <a:buNone/>
            </a:pPr>
            <a:fld id="{82FCAB06-4007-42F3-B6DE-E8B3627A22C9}" type="slidenum">
              <a:rPr lang="ar-SA" altLang="fr-FR" sz="1400"/>
              <a:pPr algn="l">
                <a:spcBef>
                  <a:spcPct val="0"/>
                </a:spcBef>
                <a:buFontTx/>
                <a:buNone/>
              </a:pPr>
              <a:t>6</a:t>
            </a:fld>
            <a:endParaRPr lang="en-US" altLang="fr-FR" sz="1400"/>
          </a:p>
        </p:txBody>
      </p:sp>
      <p:sp>
        <p:nvSpPr>
          <p:cNvPr id="15365" name="WordArt 5"/>
          <p:cNvSpPr>
            <a:spLocks noChangeArrowheads="1" noChangeShapeType="1" noTextEdit="1"/>
          </p:cNvSpPr>
          <p:nvPr/>
        </p:nvSpPr>
        <p:spPr bwMode="auto">
          <a:xfrm>
            <a:off x="3563937" y="476250"/>
            <a:ext cx="3355477" cy="762000"/>
          </a:xfrm>
          <a:prstGeom prst="rect">
            <a:avLst/>
          </a:prstGeom>
        </p:spPr>
        <p:txBody>
          <a:bodyPr wrap="none" fromWordArt="1">
            <a:prstTxWarp prst="textPlain">
              <a:avLst>
                <a:gd name="adj" fmla="val 50000"/>
              </a:avLst>
            </a:prstTxWarp>
          </a:bodyPr>
          <a:lstStyle/>
          <a:p>
            <a:pPr algn="ctr" rtl="1"/>
            <a:r>
              <a:rPr lang="ar-DZ" sz="3600" kern="10" dirty="0">
                <a:ln w="9525">
                  <a:solidFill>
                    <a:srgbClr val="0000FF"/>
                  </a:solidFill>
                  <a:round/>
                  <a:headEnd/>
                  <a:tailEnd/>
                </a:ln>
                <a:solidFill>
                  <a:srgbClr val="800000"/>
                </a:solidFill>
                <a:latin typeface="Sakkal Majalla" panose="02000000000000000000" pitchFamily="2" charset="-78"/>
                <a:cs typeface="Sakkal Majalla" panose="02000000000000000000" pitchFamily="2" charset="-78"/>
              </a:rPr>
              <a:t>ثانيا : تجزئة السوق</a:t>
            </a:r>
            <a:endParaRPr lang="fr-FR" sz="3600" kern="10" dirty="0">
              <a:ln w="9525">
                <a:solidFill>
                  <a:srgbClr val="0000FF"/>
                </a:solidFill>
                <a:round/>
                <a:headEnd/>
                <a:tailEnd/>
              </a:ln>
              <a:solidFill>
                <a:srgbClr val="800000"/>
              </a:solidFill>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6089139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3" presetClass="entr" presetSubtype="10" fill="hold" nodeType="afterEffect">
                                  <p:stCondLst>
                                    <p:cond delay="0"/>
                                  </p:stCondLst>
                                  <p:childTnLst>
                                    <p:set>
                                      <p:cBhvr>
                                        <p:cTn id="6" dur="1" fill="hold">
                                          <p:stCondLst>
                                            <p:cond delay="0"/>
                                          </p:stCondLst>
                                        </p:cTn>
                                        <p:tgtEl>
                                          <p:spTgt spid="15365"/>
                                        </p:tgtEl>
                                        <p:attrNameLst>
                                          <p:attrName>style.visibility</p:attrName>
                                        </p:attrNameLst>
                                      </p:cBhvr>
                                      <p:to>
                                        <p:strVal val="visible"/>
                                      </p:to>
                                    </p:set>
                                    <p:animEffect transition="in" filter="blinds(horizontal)">
                                      <p:cBhvr>
                                        <p:cTn id="7" dur="500"/>
                                        <p:tgtEl>
                                          <p:spTgt spid="15365"/>
                                        </p:tgtEl>
                                      </p:cBhvr>
                                    </p:animEffect>
                                  </p:childTnLst>
                                </p:cTn>
                              </p:par>
                            </p:childTnLst>
                          </p:cTn>
                        </p:par>
                        <p:par>
                          <p:cTn id="8" fill="hold" nodeType="afterGroup">
                            <p:stCondLst>
                              <p:cond delay="500"/>
                            </p:stCondLst>
                            <p:childTnLst>
                              <p:par>
                                <p:cTn id="9" presetID="3" presetClass="entr" presetSubtype="5" fill="hold" nodeType="afterEffect">
                                  <p:stCondLst>
                                    <p:cond delay="0"/>
                                  </p:stCondLst>
                                  <p:childTnLst>
                                    <p:set>
                                      <p:cBhvr>
                                        <p:cTn id="10" dur="1" fill="hold">
                                          <p:stCondLst>
                                            <p:cond delay="0"/>
                                          </p:stCondLst>
                                        </p:cTn>
                                        <p:tgtEl>
                                          <p:spTgt spid="15363">
                                            <p:txEl>
                                              <p:pRg st="0" end="0"/>
                                            </p:txEl>
                                          </p:spTgt>
                                        </p:tgtEl>
                                        <p:attrNameLst>
                                          <p:attrName>style.visibility</p:attrName>
                                        </p:attrNameLst>
                                      </p:cBhvr>
                                      <p:to>
                                        <p:strVal val="visible"/>
                                      </p:to>
                                    </p:set>
                                    <p:animEffect transition="in" filter="blinds(vertical)">
                                      <p:cBhvr>
                                        <p:cTn id="11" dur="2000"/>
                                        <p:tgtEl>
                                          <p:spTgt spid="1536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3" name="Rectangle 3"/>
          <p:cNvSpPr>
            <a:spLocks noGrp="1" noChangeArrowheads="1"/>
          </p:cNvSpPr>
          <p:nvPr>
            <p:ph idx="1"/>
          </p:nvPr>
        </p:nvSpPr>
        <p:spPr>
          <a:xfrm>
            <a:off x="941695" y="2287588"/>
            <a:ext cx="7756217" cy="1834036"/>
          </a:xfrm>
        </p:spPr>
        <p:txBody>
          <a:bodyPr>
            <a:noAutofit/>
          </a:bodyPr>
          <a:lstStyle/>
          <a:p>
            <a:pPr algn="r" rtl="1" eaLnBrk="1" hangingPunct="1">
              <a:lnSpc>
                <a:spcPct val="250000"/>
              </a:lnSpc>
              <a:buFontTx/>
              <a:buNone/>
            </a:pPr>
            <a:r>
              <a:rPr lang="ar-SA" altLang="fr-FR" sz="3000" b="1" dirty="0" smtClean="0">
                <a:solidFill>
                  <a:schemeClr val="tx1"/>
                </a:solidFill>
                <a:latin typeface="Sakkal Majalla" panose="02000000000000000000" pitchFamily="2" charset="-78"/>
                <a:cs typeface="Sakkal Majalla" panose="02000000000000000000" pitchFamily="2" charset="-78"/>
              </a:rPr>
              <a:t>يعني تجزئة السوق أن نركز الاهتمام على العميل ،إذ نتعرف على مطالب العميل في سوق </a:t>
            </a:r>
            <a:r>
              <a:rPr lang="ar-SA" altLang="fr-FR" sz="3000" b="1" dirty="0" err="1" smtClean="0">
                <a:solidFill>
                  <a:schemeClr val="tx1"/>
                </a:solidFill>
                <a:latin typeface="Sakkal Majalla" panose="02000000000000000000" pitchFamily="2" charset="-78"/>
                <a:cs typeface="Sakkal Majalla" panose="02000000000000000000" pitchFamily="2" charset="-78"/>
              </a:rPr>
              <a:t>فرعية،ثم</a:t>
            </a:r>
            <a:r>
              <a:rPr lang="ar-SA" altLang="fr-FR" sz="3000" b="1" dirty="0" smtClean="0">
                <a:solidFill>
                  <a:schemeClr val="tx1"/>
                </a:solidFill>
                <a:latin typeface="Sakkal Majalla" panose="02000000000000000000" pitchFamily="2" charset="-78"/>
                <a:cs typeface="Sakkal Majalla" panose="02000000000000000000" pitchFamily="2" charset="-78"/>
              </a:rPr>
              <a:t> نصمم سلعة أو برنامجا تسويقيا للوصول إلى هذا السوق الفرعي. </a:t>
            </a:r>
            <a:endParaRPr lang="en-US" altLang="fr-FR" sz="3000" b="1" dirty="0" smtClean="0">
              <a:solidFill>
                <a:schemeClr val="tx1"/>
              </a:solidFill>
              <a:latin typeface="Sakkal Majalla" panose="02000000000000000000" pitchFamily="2" charset="-78"/>
              <a:cs typeface="Sakkal Majalla" panose="02000000000000000000" pitchFamily="2" charset="-78"/>
            </a:endParaRPr>
          </a:p>
        </p:txBody>
      </p:sp>
      <p:sp>
        <p:nvSpPr>
          <p:cNvPr id="49154" name="عنصر نائب لرقم الشريحة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a:spcBef>
                <a:spcPct val="0"/>
              </a:spcBef>
              <a:buFontTx/>
              <a:buNone/>
            </a:pPr>
            <a:fld id="{0A31A158-506A-4240-B30A-0FCCD2E0ABFE}" type="slidenum">
              <a:rPr lang="ar-SA" altLang="fr-FR" sz="1400"/>
              <a:pPr algn="l">
                <a:spcBef>
                  <a:spcPct val="0"/>
                </a:spcBef>
                <a:buFontTx/>
                <a:buNone/>
              </a:pPr>
              <a:t>7</a:t>
            </a:fld>
            <a:endParaRPr lang="en-US" altLang="fr-FR" sz="1400"/>
          </a:p>
        </p:txBody>
      </p:sp>
      <p:sp>
        <p:nvSpPr>
          <p:cNvPr id="81925" name="WordArt 5"/>
          <p:cNvSpPr>
            <a:spLocks noChangeArrowheads="1" noChangeShapeType="1" noTextEdit="1"/>
          </p:cNvSpPr>
          <p:nvPr/>
        </p:nvSpPr>
        <p:spPr bwMode="auto">
          <a:xfrm>
            <a:off x="2051050" y="620715"/>
            <a:ext cx="4725988" cy="1457325"/>
          </a:xfrm>
          <a:prstGeom prst="rect">
            <a:avLst/>
          </a:prstGeom>
        </p:spPr>
        <p:txBody>
          <a:bodyPr wrap="none" fromWordArt="1">
            <a:prstTxWarp prst="textSlantUp">
              <a:avLst>
                <a:gd name="adj" fmla="val 55556"/>
              </a:avLst>
            </a:prstTxWarp>
          </a:bodyPr>
          <a:lstStyle/>
          <a:p>
            <a:pPr algn="ctr" rtl="1"/>
            <a:r>
              <a:rPr lang="ar-DZ" sz="3600" kern="10" dirty="0">
                <a:ln w="9525">
                  <a:solidFill>
                    <a:srgbClr val="993300"/>
                  </a:solidFill>
                  <a:round/>
                  <a:headEnd/>
                  <a:tailEnd/>
                </a:ln>
                <a:solidFill>
                  <a:schemeClr val="tx2"/>
                </a:solidFill>
              </a:rPr>
              <a:t>ماذا يعني تجزئة السوق؟</a:t>
            </a:r>
            <a:endParaRPr lang="fr-FR" sz="3600" kern="10" dirty="0">
              <a:ln w="9525">
                <a:solidFill>
                  <a:srgbClr val="993300"/>
                </a:solidFill>
                <a:round/>
                <a:headEnd/>
                <a:tailEnd/>
              </a:ln>
              <a:solidFill>
                <a:schemeClr val="tx2"/>
              </a:solidFill>
            </a:endParaRPr>
          </a:p>
        </p:txBody>
      </p:sp>
    </p:spTree>
    <p:extLst>
      <p:ext uri="{BB962C8B-B14F-4D97-AF65-F5344CB8AC3E}">
        <p14:creationId xmlns:p14="http://schemas.microsoft.com/office/powerpoint/2010/main" val="367895785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3" presetClass="entr" presetSubtype="0" fill="hold" nodeType="clickEffect">
                                  <p:stCondLst>
                                    <p:cond delay="0"/>
                                  </p:stCondLst>
                                  <p:childTnLst>
                                    <p:set>
                                      <p:cBhvr>
                                        <p:cTn id="6" dur="1" fill="hold">
                                          <p:stCondLst>
                                            <p:cond delay="0"/>
                                          </p:stCondLst>
                                        </p:cTn>
                                        <p:tgtEl>
                                          <p:spTgt spid="81925"/>
                                        </p:tgtEl>
                                        <p:attrNameLst>
                                          <p:attrName>style.visibility</p:attrName>
                                        </p:attrNameLst>
                                      </p:cBhvr>
                                      <p:to>
                                        <p:strVal val="visible"/>
                                      </p:to>
                                    </p:set>
                                    <p:animEffect transition="in" filter="fade">
                                      <p:cBhvr>
                                        <p:cTn id="7" dur="100"/>
                                        <p:tgtEl>
                                          <p:spTgt spid="81925"/>
                                        </p:tgtEl>
                                      </p:cBhvr>
                                    </p:animEffect>
                                    <p:anim calcmode="lin" valueType="num">
                                      <p:cBhvr>
                                        <p:cTn id="8" dur="400" fill="hold"/>
                                        <p:tgtEl>
                                          <p:spTgt spid="81925"/>
                                        </p:tgtEl>
                                        <p:attrNameLst>
                                          <p:attrName>ppt_x</p:attrName>
                                        </p:attrNameLst>
                                      </p:cBhvr>
                                      <p:tavLst>
                                        <p:tav tm="0">
                                          <p:val>
                                            <p:strVal val="#ppt_x"/>
                                          </p:val>
                                        </p:tav>
                                        <p:tav tm="100000">
                                          <p:val>
                                            <p:strVal val="#ppt_x"/>
                                          </p:val>
                                        </p:tav>
                                      </p:tavLst>
                                    </p:anim>
                                    <p:anim calcmode="lin" valueType="num">
                                      <p:cBhvr>
                                        <p:cTn id="9" dur="400" fill="hold"/>
                                        <p:tgtEl>
                                          <p:spTgt spid="81925"/>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81925"/>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81925"/>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par>
                          <p:cTn id="12" fill="hold" nodeType="afterGroup">
                            <p:stCondLst>
                              <p:cond delay="1000"/>
                            </p:stCondLst>
                            <p:childTnLst>
                              <p:par>
                                <p:cTn id="13" presetID="3" presetClass="entr" presetSubtype="5" fill="hold" nodeType="afterEffect">
                                  <p:stCondLst>
                                    <p:cond delay="0"/>
                                  </p:stCondLst>
                                  <p:childTnLst>
                                    <p:set>
                                      <p:cBhvr>
                                        <p:cTn id="14" dur="1" fill="hold">
                                          <p:stCondLst>
                                            <p:cond delay="0"/>
                                          </p:stCondLst>
                                        </p:cTn>
                                        <p:tgtEl>
                                          <p:spTgt spid="81923">
                                            <p:txEl>
                                              <p:pRg st="0" end="0"/>
                                            </p:txEl>
                                          </p:spTgt>
                                        </p:tgtEl>
                                        <p:attrNameLst>
                                          <p:attrName>style.visibility</p:attrName>
                                        </p:attrNameLst>
                                      </p:cBhvr>
                                      <p:to>
                                        <p:strVal val="visible"/>
                                      </p:to>
                                    </p:set>
                                    <p:animEffect transition="in" filter="blinds(vertical)">
                                      <p:cBhvr>
                                        <p:cTn id="15" dur="1000"/>
                                        <p:tgtEl>
                                          <p:spTgt spid="8192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3"/>
          <p:cNvSpPr>
            <a:spLocks noGrp="1" noChangeArrowheads="1"/>
          </p:cNvSpPr>
          <p:nvPr>
            <p:ph idx="1"/>
          </p:nvPr>
        </p:nvSpPr>
        <p:spPr>
          <a:xfrm>
            <a:off x="2" y="1341440"/>
            <a:ext cx="8748713" cy="5229225"/>
          </a:xfrm>
        </p:spPr>
        <p:txBody>
          <a:bodyPr/>
          <a:lstStyle/>
          <a:p>
            <a:pPr algn="r" rtl="1" eaLnBrk="1" hangingPunct="1">
              <a:buFontTx/>
              <a:buBlip>
                <a:blip r:embed="rId2"/>
              </a:buBlip>
            </a:pPr>
            <a:r>
              <a:rPr lang="ar-SA" altLang="fr-FR" b="1" u="sng" dirty="0" smtClean="0">
                <a:solidFill>
                  <a:schemeClr val="tx1"/>
                </a:solidFill>
              </a:rPr>
              <a:t>على أساس سبب الشراء</a:t>
            </a:r>
            <a:r>
              <a:rPr lang="ar-SA" altLang="fr-FR" b="1" dirty="0" smtClean="0">
                <a:solidFill>
                  <a:schemeClr val="tx1"/>
                </a:solidFill>
              </a:rPr>
              <a:t>: سوق استهلاكي وسوق صناعي.</a:t>
            </a:r>
          </a:p>
          <a:p>
            <a:pPr algn="r" rtl="1" eaLnBrk="1" hangingPunct="1">
              <a:lnSpc>
                <a:spcPct val="140000"/>
              </a:lnSpc>
              <a:spcBef>
                <a:spcPct val="25000"/>
              </a:spcBef>
              <a:buFontTx/>
              <a:buBlip>
                <a:blip r:embed="rId2"/>
              </a:buBlip>
            </a:pPr>
            <a:r>
              <a:rPr lang="ar-SA" altLang="fr-FR" b="1" u="sng" dirty="0" smtClean="0">
                <a:solidFill>
                  <a:schemeClr val="tx1"/>
                </a:solidFill>
              </a:rPr>
              <a:t>على أساس جغرافي</a:t>
            </a:r>
            <a:r>
              <a:rPr lang="ar-SA" altLang="fr-FR" b="1" dirty="0" smtClean="0">
                <a:solidFill>
                  <a:schemeClr val="tx1"/>
                </a:solidFill>
              </a:rPr>
              <a:t>: سوق المنطقة الشرقية وسوق المنطقة              </a:t>
            </a:r>
          </a:p>
          <a:p>
            <a:pPr algn="r" rtl="1" eaLnBrk="1" hangingPunct="1">
              <a:lnSpc>
                <a:spcPct val="140000"/>
              </a:lnSpc>
              <a:spcBef>
                <a:spcPct val="0"/>
              </a:spcBef>
              <a:buFontTx/>
              <a:buNone/>
            </a:pPr>
            <a:r>
              <a:rPr lang="ar-SA" altLang="fr-FR" b="1" dirty="0" smtClean="0">
                <a:solidFill>
                  <a:schemeClr val="tx1"/>
                </a:solidFill>
              </a:rPr>
              <a:t>                      الغربية أو سكان الريف أو سكان الحضر .</a:t>
            </a:r>
          </a:p>
          <a:p>
            <a:pPr algn="r" rtl="1" eaLnBrk="1" hangingPunct="1">
              <a:lnSpc>
                <a:spcPct val="120000"/>
              </a:lnSpc>
              <a:spcBef>
                <a:spcPct val="30000"/>
              </a:spcBef>
              <a:buFontTx/>
              <a:buBlip>
                <a:blip r:embed="rId2"/>
              </a:buBlip>
            </a:pPr>
            <a:r>
              <a:rPr lang="ar-SA" altLang="fr-FR" b="1" u="sng" dirty="0" smtClean="0">
                <a:solidFill>
                  <a:schemeClr val="tx1"/>
                </a:solidFill>
              </a:rPr>
              <a:t>على أساس الجنس</a:t>
            </a:r>
            <a:r>
              <a:rPr lang="ar-SA" altLang="fr-FR" b="1" dirty="0" smtClean="0">
                <a:solidFill>
                  <a:schemeClr val="tx1"/>
                </a:solidFill>
              </a:rPr>
              <a:t> : سوق الرجال وسوق السيدات.</a:t>
            </a:r>
          </a:p>
          <a:p>
            <a:pPr algn="r" rtl="1" eaLnBrk="1" hangingPunct="1">
              <a:lnSpc>
                <a:spcPct val="120000"/>
              </a:lnSpc>
              <a:spcBef>
                <a:spcPct val="30000"/>
              </a:spcBef>
              <a:buFontTx/>
              <a:buBlip>
                <a:blip r:embed="rId2"/>
              </a:buBlip>
            </a:pPr>
            <a:r>
              <a:rPr lang="ar-SA" altLang="fr-FR" b="1" u="sng" dirty="0" smtClean="0">
                <a:solidFill>
                  <a:schemeClr val="tx1"/>
                </a:solidFill>
              </a:rPr>
              <a:t>على أساس السن </a:t>
            </a:r>
            <a:r>
              <a:rPr lang="ar-SA" altLang="fr-FR" b="1" dirty="0" smtClean="0">
                <a:solidFill>
                  <a:schemeClr val="tx1"/>
                </a:solidFill>
              </a:rPr>
              <a:t>: سوق الأطفال وسوق الشباب وسوق الشيوخ.</a:t>
            </a:r>
          </a:p>
          <a:p>
            <a:pPr algn="r" rtl="1" eaLnBrk="1" hangingPunct="1">
              <a:lnSpc>
                <a:spcPct val="120000"/>
              </a:lnSpc>
              <a:spcBef>
                <a:spcPct val="30000"/>
              </a:spcBef>
              <a:buFontTx/>
              <a:buBlip>
                <a:blip r:embed="rId2"/>
              </a:buBlip>
            </a:pPr>
            <a:r>
              <a:rPr lang="ar-SA" altLang="fr-FR" b="1" u="sng" dirty="0" smtClean="0">
                <a:solidFill>
                  <a:schemeClr val="tx1"/>
                </a:solidFill>
              </a:rPr>
              <a:t>كما أنه يمكن تجزئة السوق على أسس أخرى</a:t>
            </a:r>
            <a:r>
              <a:rPr lang="ar-SA" altLang="fr-FR" b="1" dirty="0" smtClean="0">
                <a:solidFill>
                  <a:schemeClr val="tx1"/>
                </a:solidFill>
              </a:rPr>
              <a:t> :مثل الدخل </a:t>
            </a:r>
          </a:p>
          <a:p>
            <a:pPr algn="r" rtl="1" eaLnBrk="1" hangingPunct="1">
              <a:lnSpc>
                <a:spcPct val="120000"/>
              </a:lnSpc>
              <a:buFontTx/>
              <a:buNone/>
            </a:pPr>
            <a:r>
              <a:rPr lang="ar-SA" altLang="fr-FR" b="1" dirty="0" smtClean="0">
                <a:solidFill>
                  <a:schemeClr val="tx1"/>
                </a:solidFill>
              </a:rPr>
              <a:t>                               ودرجات التعليم أو اختلاف المهنة</a:t>
            </a:r>
            <a:r>
              <a:rPr lang="en-US" altLang="fr-FR" b="1" dirty="0" smtClean="0">
                <a:solidFill>
                  <a:schemeClr val="tx1"/>
                </a:solidFill>
              </a:rPr>
              <a:t> </a:t>
            </a:r>
            <a:r>
              <a:rPr lang="ar-SA" altLang="fr-FR" b="1" dirty="0" smtClean="0">
                <a:solidFill>
                  <a:schemeClr val="tx1"/>
                </a:solidFill>
              </a:rPr>
              <a:t>.</a:t>
            </a:r>
          </a:p>
          <a:p>
            <a:pPr algn="r" rtl="1" eaLnBrk="1" hangingPunct="1">
              <a:buFontTx/>
              <a:buNone/>
            </a:pPr>
            <a:endParaRPr lang="en-US" altLang="fr-FR" dirty="0" smtClean="0">
              <a:solidFill>
                <a:schemeClr val="tx1"/>
              </a:solidFill>
            </a:endParaRPr>
          </a:p>
        </p:txBody>
      </p:sp>
      <p:sp>
        <p:nvSpPr>
          <p:cNvPr id="50178" name="عنصر نائب لرقم الشريحة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a:spcBef>
                <a:spcPct val="0"/>
              </a:spcBef>
              <a:buFontTx/>
              <a:buNone/>
            </a:pPr>
            <a:fld id="{696C50D5-B21F-4E95-B92E-86AD60E471FF}" type="slidenum">
              <a:rPr lang="ar-SA" altLang="fr-FR" sz="1400"/>
              <a:pPr algn="l">
                <a:spcBef>
                  <a:spcPct val="0"/>
                </a:spcBef>
                <a:buFontTx/>
                <a:buNone/>
              </a:pPr>
              <a:t>8</a:t>
            </a:fld>
            <a:endParaRPr lang="en-US" altLang="fr-FR" sz="1400"/>
          </a:p>
        </p:txBody>
      </p:sp>
      <p:sp>
        <p:nvSpPr>
          <p:cNvPr id="53252" name="WordArt 4"/>
          <p:cNvSpPr>
            <a:spLocks noChangeArrowheads="1" noChangeShapeType="1" noTextEdit="1"/>
          </p:cNvSpPr>
          <p:nvPr/>
        </p:nvSpPr>
        <p:spPr bwMode="auto">
          <a:xfrm>
            <a:off x="2429301" y="260350"/>
            <a:ext cx="4162567" cy="762000"/>
          </a:xfrm>
          <a:prstGeom prst="rect">
            <a:avLst/>
          </a:prstGeom>
        </p:spPr>
        <p:txBody>
          <a:bodyPr wrap="none" fromWordArt="1">
            <a:prstTxWarp prst="textPlain">
              <a:avLst>
                <a:gd name="adj" fmla="val 50000"/>
              </a:avLst>
            </a:prstTxWarp>
          </a:bodyPr>
          <a:lstStyle/>
          <a:p>
            <a:pPr algn="ctr" rtl="1"/>
            <a:r>
              <a:rPr lang="ar-DZ" sz="3600" kern="10" dirty="0" smtClean="0">
                <a:ln w="9525">
                  <a:solidFill>
                    <a:srgbClr val="008000"/>
                  </a:solidFill>
                  <a:round/>
                  <a:headEnd/>
                  <a:tailEnd/>
                </a:ln>
                <a:solidFill>
                  <a:srgbClr val="800000"/>
                </a:solidFill>
                <a:latin typeface="Sakkal Majalla" panose="02000000000000000000" pitchFamily="2" charset="-78"/>
                <a:cs typeface="Sakkal Majalla" panose="02000000000000000000" pitchFamily="2" charset="-78"/>
              </a:rPr>
              <a:t>ثالثا: أسس </a:t>
            </a:r>
            <a:r>
              <a:rPr lang="ar-DZ" sz="3600" kern="10" dirty="0">
                <a:ln w="9525">
                  <a:solidFill>
                    <a:srgbClr val="008000"/>
                  </a:solidFill>
                  <a:round/>
                  <a:headEnd/>
                  <a:tailEnd/>
                </a:ln>
                <a:solidFill>
                  <a:srgbClr val="800000"/>
                </a:solidFill>
                <a:latin typeface="Sakkal Majalla" panose="02000000000000000000" pitchFamily="2" charset="-78"/>
                <a:cs typeface="Sakkal Majalla" panose="02000000000000000000" pitchFamily="2" charset="-78"/>
              </a:rPr>
              <a:t>تجزئة السوق</a:t>
            </a:r>
            <a:endParaRPr lang="fr-FR" sz="3600" kern="10" dirty="0">
              <a:ln w="9525">
                <a:solidFill>
                  <a:srgbClr val="008000"/>
                </a:solidFill>
                <a:round/>
                <a:headEnd/>
                <a:tailEnd/>
              </a:ln>
              <a:solidFill>
                <a:srgbClr val="800000"/>
              </a:solidFill>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240458203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3" presetClass="entr" presetSubtype="5" fill="hold" nodeType="afterEffect">
                                  <p:stCondLst>
                                    <p:cond delay="0"/>
                                  </p:stCondLst>
                                  <p:childTnLst>
                                    <p:set>
                                      <p:cBhvr>
                                        <p:cTn id="6" dur="1" fill="hold">
                                          <p:stCondLst>
                                            <p:cond delay="0"/>
                                          </p:stCondLst>
                                        </p:cTn>
                                        <p:tgtEl>
                                          <p:spTgt spid="53252"/>
                                        </p:tgtEl>
                                        <p:attrNameLst>
                                          <p:attrName>style.visibility</p:attrName>
                                        </p:attrNameLst>
                                      </p:cBhvr>
                                      <p:to>
                                        <p:strVal val="visible"/>
                                      </p:to>
                                    </p:set>
                                    <p:animEffect transition="in" filter="blinds(vertical)">
                                      <p:cBhvr>
                                        <p:cTn id="7" dur="500"/>
                                        <p:tgtEl>
                                          <p:spTgt spid="5325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nodeType="clickEffect">
                                  <p:stCondLst>
                                    <p:cond delay="0"/>
                                  </p:stCondLst>
                                  <p:childTnLst>
                                    <p:set>
                                      <p:cBhvr>
                                        <p:cTn id="11" dur="1" fill="hold">
                                          <p:stCondLst>
                                            <p:cond delay="0"/>
                                          </p:stCondLst>
                                        </p:cTn>
                                        <p:tgtEl>
                                          <p:spTgt spid="53251">
                                            <p:txEl>
                                              <p:pRg st="0" end="0"/>
                                            </p:txEl>
                                          </p:spTgt>
                                        </p:tgtEl>
                                        <p:attrNameLst>
                                          <p:attrName>style.visibility</p:attrName>
                                        </p:attrNameLst>
                                      </p:cBhvr>
                                      <p:to>
                                        <p:strVal val="visible"/>
                                      </p:to>
                                    </p:set>
                                    <p:animEffect transition="in" filter="slide(fromBottom)">
                                      <p:cBhvr>
                                        <p:cTn id="12" dur="500"/>
                                        <p:tgtEl>
                                          <p:spTgt spid="5325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4" fill="hold" nodeType="clickEffect">
                                  <p:stCondLst>
                                    <p:cond delay="0"/>
                                  </p:stCondLst>
                                  <p:childTnLst>
                                    <p:set>
                                      <p:cBhvr>
                                        <p:cTn id="16" dur="1" fill="hold">
                                          <p:stCondLst>
                                            <p:cond delay="0"/>
                                          </p:stCondLst>
                                        </p:cTn>
                                        <p:tgtEl>
                                          <p:spTgt spid="53251">
                                            <p:txEl>
                                              <p:pRg st="1" end="1"/>
                                            </p:txEl>
                                          </p:spTgt>
                                        </p:tgtEl>
                                        <p:attrNameLst>
                                          <p:attrName>style.visibility</p:attrName>
                                        </p:attrNameLst>
                                      </p:cBhvr>
                                      <p:to>
                                        <p:strVal val="visible"/>
                                      </p:to>
                                    </p:set>
                                    <p:animEffect transition="in" filter="slide(fromBottom)">
                                      <p:cBhvr>
                                        <p:cTn id="17" dur="500"/>
                                        <p:tgtEl>
                                          <p:spTgt spid="53251">
                                            <p:txEl>
                                              <p:pRg st="1" end="1"/>
                                            </p:txEl>
                                          </p:spTgt>
                                        </p:tgtEl>
                                      </p:cBhvr>
                                    </p:animEffect>
                                  </p:childTnLst>
                                </p:cTn>
                              </p:par>
                              <p:par>
                                <p:cTn id="18" presetID="12" presetClass="entr" presetSubtype="4" fill="hold" nodeType="withEffect">
                                  <p:stCondLst>
                                    <p:cond delay="0"/>
                                  </p:stCondLst>
                                  <p:childTnLst>
                                    <p:set>
                                      <p:cBhvr>
                                        <p:cTn id="19" dur="1" fill="hold">
                                          <p:stCondLst>
                                            <p:cond delay="0"/>
                                          </p:stCondLst>
                                        </p:cTn>
                                        <p:tgtEl>
                                          <p:spTgt spid="53251">
                                            <p:txEl>
                                              <p:pRg st="2" end="2"/>
                                            </p:txEl>
                                          </p:spTgt>
                                        </p:tgtEl>
                                        <p:attrNameLst>
                                          <p:attrName>style.visibility</p:attrName>
                                        </p:attrNameLst>
                                      </p:cBhvr>
                                      <p:to>
                                        <p:strVal val="visible"/>
                                      </p:to>
                                    </p:set>
                                    <p:animEffect transition="in" filter="slide(fromBottom)">
                                      <p:cBhvr>
                                        <p:cTn id="20" dur="500"/>
                                        <p:tgtEl>
                                          <p:spTgt spid="53251">
                                            <p:txEl>
                                              <p:pRg st="2" end="2"/>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2" presetClass="entr" presetSubtype="4" fill="hold" nodeType="clickEffect">
                                  <p:stCondLst>
                                    <p:cond delay="0"/>
                                  </p:stCondLst>
                                  <p:childTnLst>
                                    <p:set>
                                      <p:cBhvr>
                                        <p:cTn id="24" dur="1" fill="hold">
                                          <p:stCondLst>
                                            <p:cond delay="0"/>
                                          </p:stCondLst>
                                        </p:cTn>
                                        <p:tgtEl>
                                          <p:spTgt spid="53251">
                                            <p:txEl>
                                              <p:pRg st="3" end="3"/>
                                            </p:txEl>
                                          </p:spTgt>
                                        </p:tgtEl>
                                        <p:attrNameLst>
                                          <p:attrName>style.visibility</p:attrName>
                                        </p:attrNameLst>
                                      </p:cBhvr>
                                      <p:to>
                                        <p:strVal val="visible"/>
                                      </p:to>
                                    </p:set>
                                    <p:animEffect transition="in" filter="slide(fromBottom)">
                                      <p:cBhvr>
                                        <p:cTn id="25" dur="500"/>
                                        <p:tgtEl>
                                          <p:spTgt spid="53251">
                                            <p:txEl>
                                              <p:pRg st="3" end="3"/>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4" fill="hold" nodeType="clickEffect">
                                  <p:stCondLst>
                                    <p:cond delay="0"/>
                                  </p:stCondLst>
                                  <p:childTnLst>
                                    <p:set>
                                      <p:cBhvr>
                                        <p:cTn id="29" dur="1" fill="hold">
                                          <p:stCondLst>
                                            <p:cond delay="0"/>
                                          </p:stCondLst>
                                        </p:cTn>
                                        <p:tgtEl>
                                          <p:spTgt spid="53251">
                                            <p:txEl>
                                              <p:pRg st="4" end="4"/>
                                            </p:txEl>
                                          </p:spTgt>
                                        </p:tgtEl>
                                        <p:attrNameLst>
                                          <p:attrName>style.visibility</p:attrName>
                                        </p:attrNameLst>
                                      </p:cBhvr>
                                      <p:to>
                                        <p:strVal val="visible"/>
                                      </p:to>
                                    </p:set>
                                    <p:animEffect transition="in" filter="slide(fromBottom)">
                                      <p:cBhvr>
                                        <p:cTn id="30" dur="500"/>
                                        <p:tgtEl>
                                          <p:spTgt spid="53251">
                                            <p:txEl>
                                              <p:pRg st="4" end="4"/>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2" presetClass="entr" presetSubtype="4" fill="hold" nodeType="clickEffect">
                                  <p:stCondLst>
                                    <p:cond delay="0"/>
                                  </p:stCondLst>
                                  <p:childTnLst>
                                    <p:set>
                                      <p:cBhvr>
                                        <p:cTn id="34" dur="1" fill="hold">
                                          <p:stCondLst>
                                            <p:cond delay="0"/>
                                          </p:stCondLst>
                                        </p:cTn>
                                        <p:tgtEl>
                                          <p:spTgt spid="53251">
                                            <p:txEl>
                                              <p:pRg st="5" end="5"/>
                                            </p:txEl>
                                          </p:spTgt>
                                        </p:tgtEl>
                                        <p:attrNameLst>
                                          <p:attrName>style.visibility</p:attrName>
                                        </p:attrNameLst>
                                      </p:cBhvr>
                                      <p:to>
                                        <p:strVal val="visible"/>
                                      </p:to>
                                    </p:set>
                                    <p:animEffect transition="in" filter="slide(fromBottom)">
                                      <p:cBhvr>
                                        <p:cTn id="35" dur="500"/>
                                        <p:tgtEl>
                                          <p:spTgt spid="53251">
                                            <p:txEl>
                                              <p:pRg st="5" end="5"/>
                                            </p:txEl>
                                          </p:spTgt>
                                        </p:tgtEl>
                                      </p:cBhvr>
                                    </p:animEffect>
                                  </p:childTnLst>
                                </p:cTn>
                              </p:par>
                              <p:par>
                                <p:cTn id="36" presetID="12" presetClass="entr" presetSubtype="4" fill="hold" nodeType="withEffect">
                                  <p:stCondLst>
                                    <p:cond delay="0"/>
                                  </p:stCondLst>
                                  <p:childTnLst>
                                    <p:set>
                                      <p:cBhvr>
                                        <p:cTn id="37" dur="1" fill="hold">
                                          <p:stCondLst>
                                            <p:cond delay="0"/>
                                          </p:stCondLst>
                                        </p:cTn>
                                        <p:tgtEl>
                                          <p:spTgt spid="53251">
                                            <p:txEl>
                                              <p:pRg st="6" end="6"/>
                                            </p:txEl>
                                          </p:spTgt>
                                        </p:tgtEl>
                                        <p:attrNameLst>
                                          <p:attrName>style.visibility</p:attrName>
                                        </p:attrNameLst>
                                      </p:cBhvr>
                                      <p:to>
                                        <p:strVal val="visible"/>
                                      </p:to>
                                    </p:set>
                                    <p:animEffect transition="in" filter="slide(fromBottom)">
                                      <p:cBhvr>
                                        <p:cTn id="38" dur="500"/>
                                        <p:tgtEl>
                                          <p:spTgt spid="5325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idx="1"/>
          </p:nvPr>
        </p:nvSpPr>
        <p:spPr>
          <a:xfrm>
            <a:off x="468313" y="1773238"/>
            <a:ext cx="8229600" cy="4525962"/>
          </a:xfrm>
        </p:spPr>
        <p:txBody>
          <a:bodyPr>
            <a:normAutofit/>
          </a:bodyPr>
          <a:lstStyle/>
          <a:p>
            <a:pPr algn="ctr" eaLnBrk="1" hangingPunct="1">
              <a:lnSpc>
                <a:spcPct val="200000"/>
              </a:lnSpc>
              <a:buFontTx/>
              <a:buNone/>
            </a:pPr>
            <a:r>
              <a:rPr lang="ar-SA" altLang="fr-FR" b="1" dirty="0">
                <a:solidFill>
                  <a:schemeClr val="tx1"/>
                </a:solidFill>
                <a:latin typeface="Sakkal Majalla" panose="02000000000000000000" pitchFamily="2" charset="-78"/>
                <a:cs typeface="Sakkal Majalla" panose="02000000000000000000" pitchFamily="2" charset="-78"/>
              </a:rPr>
              <a:t>تقوم وظيفة التسويق بتحديد مواصفات السلعة من الوجهة التسويقية وهي ما يتعلق بشكل السلعة وكيفية تعبئتها أو تغليفها وما تتميز به من طعم ولون ورائحة والاسم التجاري الذي تحمله والسعر الذي تباع به للمستهلك ، كل هذا يحدد من قبل وظيفة التسويق ، وبناء على هذه المواصفات تقوم وظيفة الإنتاج بتحديد المواصفات الفنية للإنتاج.</a:t>
            </a:r>
            <a:endParaRPr lang="en-US" altLang="fr-FR" b="1" dirty="0">
              <a:solidFill>
                <a:schemeClr val="tx1"/>
              </a:solidFill>
              <a:latin typeface="Sakkal Majalla" panose="02000000000000000000" pitchFamily="2" charset="-78"/>
              <a:cs typeface="Sakkal Majalla" panose="02000000000000000000" pitchFamily="2" charset="-78"/>
            </a:endParaRPr>
          </a:p>
        </p:txBody>
      </p:sp>
      <p:sp>
        <p:nvSpPr>
          <p:cNvPr id="53250" name="عنصر نائب لرقم الشريحة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a:spcBef>
                <a:spcPct val="0"/>
              </a:spcBef>
              <a:buFontTx/>
              <a:buNone/>
            </a:pPr>
            <a:fld id="{40D852BA-0794-40BA-8CE6-6F13998E40B8}" type="slidenum">
              <a:rPr lang="ar-SA" altLang="fr-FR" sz="1400"/>
              <a:pPr algn="l">
                <a:spcBef>
                  <a:spcPct val="0"/>
                </a:spcBef>
                <a:buFontTx/>
                <a:buNone/>
              </a:pPr>
              <a:t>9</a:t>
            </a:fld>
            <a:endParaRPr lang="en-US" altLang="fr-FR" sz="1400"/>
          </a:p>
        </p:txBody>
      </p:sp>
      <p:sp>
        <p:nvSpPr>
          <p:cNvPr id="30725" name="WordArt 5"/>
          <p:cNvSpPr>
            <a:spLocks noChangeArrowheads="1" noChangeShapeType="1" noTextEdit="1"/>
          </p:cNvSpPr>
          <p:nvPr/>
        </p:nvSpPr>
        <p:spPr bwMode="auto">
          <a:xfrm>
            <a:off x="1706565" y="620713"/>
            <a:ext cx="5457825" cy="762000"/>
          </a:xfrm>
          <a:prstGeom prst="rect">
            <a:avLst/>
          </a:prstGeom>
        </p:spPr>
        <p:txBody>
          <a:bodyPr wrap="none" fromWordArt="1">
            <a:prstTxWarp prst="textPlain">
              <a:avLst>
                <a:gd name="adj" fmla="val 50000"/>
              </a:avLst>
            </a:prstTxWarp>
          </a:bodyPr>
          <a:lstStyle/>
          <a:p>
            <a:pPr algn="ctr" rtl="1"/>
            <a:r>
              <a:rPr lang="ar-DZ" sz="3600" kern="10">
                <a:ln w="9525">
                  <a:solidFill>
                    <a:srgbClr val="0000FF"/>
                  </a:solidFill>
                  <a:round/>
                  <a:headEnd/>
                  <a:tailEnd/>
                </a:ln>
                <a:solidFill>
                  <a:srgbClr val="800080"/>
                </a:solidFill>
              </a:rPr>
              <a:t>مواصفات السلعة من الوجهة التسويقية</a:t>
            </a:r>
            <a:endParaRPr lang="fr-FR" sz="3600" kern="10">
              <a:ln w="9525">
                <a:solidFill>
                  <a:srgbClr val="0000FF"/>
                </a:solidFill>
                <a:round/>
                <a:headEnd/>
                <a:tailEnd/>
              </a:ln>
              <a:solidFill>
                <a:srgbClr val="800080"/>
              </a:solidFill>
            </a:endParaRPr>
          </a:p>
        </p:txBody>
      </p:sp>
    </p:spTree>
    <p:extLst>
      <p:ext uri="{BB962C8B-B14F-4D97-AF65-F5344CB8AC3E}">
        <p14:creationId xmlns:p14="http://schemas.microsoft.com/office/powerpoint/2010/main" val="5268530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8" presetClass="entr" presetSubtype="16" fill="hold" nodeType="afterEffect">
                                  <p:stCondLst>
                                    <p:cond delay="0"/>
                                  </p:stCondLst>
                                  <p:childTnLst>
                                    <p:set>
                                      <p:cBhvr>
                                        <p:cTn id="6" dur="1" fill="hold">
                                          <p:stCondLst>
                                            <p:cond delay="0"/>
                                          </p:stCondLst>
                                        </p:cTn>
                                        <p:tgtEl>
                                          <p:spTgt spid="30725"/>
                                        </p:tgtEl>
                                        <p:attrNameLst>
                                          <p:attrName>style.visibility</p:attrName>
                                        </p:attrNameLst>
                                      </p:cBhvr>
                                      <p:to>
                                        <p:strVal val="visible"/>
                                      </p:to>
                                    </p:set>
                                    <p:animEffect transition="in" filter="diamond(in)">
                                      <p:cBhvr>
                                        <p:cTn id="7" dur="2000"/>
                                        <p:tgtEl>
                                          <p:spTgt spid="30725"/>
                                        </p:tgtEl>
                                      </p:cBhvr>
                                    </p:animEffect>
                                  </p:childTnLst>
                                </p:cTn>
                              </p:par>
                            </p:childTnLst>
                          </p:cTn>
                        </p:par>
                        <p:par>
                          <p:cTn id="8" fill="hold" nodeType="afterGroup">
                            <p:stCondLst>
                              <p:cond delay="2000"/>
                            </p:stCondLst>
                            <p:childTnLst>
                              <p:par>
                                <p:cTn id="9" presetID="21" presetClass="entr" presetSubtype="4" fill="hold" nodeType="afterEffect">
                                  <p:stCondLst>
                                    <p:cond delay="0"/>
                                  </p:stCondLst>
                                  <p:childTnLst>
                                    <p:set>
                                      <p:cBhvr>
                                        <p:cTn id="10" dur="1" fill="hold">
                                          <p:stCondLst>
                                            <p:cond delay="0"/>
                                          </p:stCondLst>
                                        </p:cTn>
                                        <p:tgtEl>
                                          <p:spTgt spid="30723">
                                            <p:txEl>
                                              <p:pRg st="0" end="0"/>
                                            </p:txEl>
                                          </p:spTgt>
                                        </p:tgtEl>
                                        <p:attrNameLst>
                                          <p:attrName>style.visibility</p:attrName>
                                        </p:attrNameLst>
                                      </p:cBhvr>
                                      <p:to>
                                        <p:strVal val="visible"/>
                                      </p:to>
                                    </p:set>
                                    <p:animEffect transition="in" filter="wheel(4)">
                                      <p:cBhvr>
                                        <p:cTn id="11" dur="2000"/>
                                        <p:tgtEl>
                                          <p:spTgt spid="3072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52</TotalTime>
  <Words>527</Words>
  <Application>Microsoft Office PowerPoint</Application>
  <PresentationFormat>Affichage à l'écran (4:3)</PresentationFormat>
  <Paragraphs>90</Paragraphs>
  <Slides>14</Slides>
  <Notes>0</Notes>
  <HiddenSlides>0</HiddenSlides>
  <MMClips>0</MMClips>
  <ScaleCrop>false</ScaleCrop>
  <HeadingPairs>
    <vt:vector size="6" baseType="variant">
      <vt:variant>
        <vt:lpstr>Polices utilisées</vt:lpstr>
      </vt:variant>
      <vt:variant>
        <vt:i4>11</vt:i4>
      </vt:variant>
      <vt:variant>
        <vt:lpstr>Thème</vt:lpstr>
      </vt:variant>
      <vt:variant>
        <vt:i4>1</vt:i4>
      </vt:variant>
      <vt:variant>
        <vt:lpstr>Titres des diapositives</vt:lpstr>
      </vt:variant>
      <vt:variant>
        <vt:i4>14</vt:i4>
      </vt:variant>
    </vt:vector>
  </HeadingPairs>
  <TitlesOfParts>
    <vt:vector size="26" baseType="lpstr">
      <vt:lpstr>Arial Unicode MS</vt:lpstr>
      <vt:lpstr>Akhbar MT</vt:lpstr>
      <vt:lpstr>Arabic Transparent</vt:lpstr>
      <vt:lpstr>Arial</vt:lpstr>
      <vt:lpstr>Arial Black</vt:lpstr>
      <vt:lpstr>Calibri</vt:lpstr>
      <vt:lpstr>Century Gothic</vt:lpstr>
      <vt:lpstr>Sakkal Majalla</vt:lpstr>
      <vt:lpstr>Tahoma</vt:lpstr>
      <vt:lpstr>Times New Roman</vt:lpstr>
      <vt:lpstr>Wingdings 3</vt:lpstr>
      <vt:lpstr>Brin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hp</dc:creator>
  <cp:lastModifiedBy>hp</cp:lastModifiedBy>
  <cp:revision>6</cp:revision>
  <dcterms:created xsi:type="dcterms:W3CDTF">2022-05-31T15:03:24Z</dcterms:created>
  <dcterms:modified xsi:type="dcterms:W3CDTF">2022-05-31T15:55:57Z</dcterms:modified>
</cp:coreProperties>
</file>