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73" r:id="rId3"/>
    <p:sldId id="258" r:id="rId4"/>
    <p:sldId id="272" r:id="rId5"/>
    <p:sldId id="259" r:id="rId6"/>
    <p:sldId id="262" r:id="rId7"/>
    <p:sldId id="263" r:id="rId8"/>
    <p:sldId id="270" r:id="rId9"/>
    <p:sldId id="274" r:id="rId10"/>
    <p:sldId id="264" r:id="rId11"/>
    <p:sldId id="266" r:id="rId12"/>
    <p:sldId id="265" r:id="rId13"/>
    <p:sldId id="268" r:id="rId14"/>
    <p:sldId id="260" r:id="rId15"/>
    <p:sldId id="267" r:id="rId16"/>
    <p:sldId id="26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98" autoAdjust="0"/>
  </p:normalViewPr>
  <p:slideViewPr>
    <p:cSldViewPr>
      <p:cViewPr varScale="1">
        <p:scale>
          <a:sx n="47" d="100"/>
          <a:sy n="47" d="100"/>
        </p:scale>
        <p:origin x="-117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AA309A6D-C09C-4548-B29A-6CF363A7E532}" type="datetimeFigureOut">
              <a:rPr lang="fr-FR" smtClean="0"/>
              <a:pPr/>
              <a:t>20/11/2021</a:t>
            </a:fld>
            <a:endParaRPr lang="fr-BE"/>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CF4668DC-857F-487D-BFFA-8C0CA5037977}" type="slidenum">
              <a:rPr lang="fr-BE" smtClean="0"/>
              <a:pPr/>
              <a:t>‹N°›</a:t>
            </a:fld>
            <a:endParaRPr lang="fr-BE"/>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fr-BE"/>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fr-FR" smtClean="0"/>
              <a:t>Modifiez le style du titre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pPr/>
              <a:t>20/11/2021</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20/11/2021</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pPr/>
              <a:t>20/11/2021</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pPr/>
              <a:t>‹N°›</a:t>
            </a:fld>
            <a:endParaRPr lang="fr-BE"/>
          </a:p>
        </p:txBody>
      </p:sp>
      <p:sp>
        <p:nvSpPr>
          <p:cNvPr id="7" name="Title 6"/>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9" name="Date Placeholder 8"/>
          <p:cNvSpPr>
            <a:spLocks noGrp="1"/>
          </p:cNvSpPr>
          <p:nvPr>
            <p:ph type="dt" sz="half" idx="10"/>
          </p:nvPr>
        </p:nvSpPr>
        <p:spPr/>
        <p:txBody>
          <a:bodyPr/>
          <a:lstStyle>
            <a:lvl1pPr>
              <a:defRPr>
                <a:solidFill>
                  <a:srgbClr val="FFFFFF"/>
                </a:solidFill>
              </a:defRPr>
            </a:lvl1pPr>
          </a:lstStyle>
          <a:p>
            <a:fld id="{AA309A6D-C09C-4548-B29A-6CF363A7E532}" type="datetimeFigureOut">
              <a:rPr lang="fr-FR" smtClean="0"/>
              <a:pPr/>
              <a:t>20/11/2021</a:t>
            </a:fld>
            <a:endParaRPr lang="fr-BE"/>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CF4668DC-857F-487D-BFFA-8C0CA5037977}" type="slidenum">
              <a:rPr lang="fr-BE" smtClean="0"/>
              <a:pPr/>
              <a:t>‹N°›</a:t>
            </a:fld>
            <a:endParaRPr lang="fr-BE"/>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fr-BE"/>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fr-FR" smtClean="0"/>
              <a:t>Modifiez le style du titre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AA309A6D-C09C-4548-B29A-6CF363A7E532}" type="datetimeFigureOut">
              <a:rPr lang="fr-FR" smtClean="0"/>
              <a:pPr/>
              <a:t>20/11/2021</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
        <p:nvSpPr>
          <p:cNvPr id="8" name="Title 7"/>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A309A6D-C09C-4548-B29A-6CF363A7E532}" type="datetimeFigureOut">
              <a:rPr lang="fr-FR" smtClean="0"/>
              <a:pPr/>
              <a:t>20/11/2021</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CF4668DC-857F-487D-BFFA-8C0CA5037977}" type="slidenum">
              <a:rPr lang="fr-BE" smtClean="0"/>
              <a:pPr/>
              <a:t>‹N°›</a:t>
            </a:fld>
            <a:endParaRPr lang="fr-BE"/>
          </a:p>
        </p:txBody>
      </p:sp>
      <p:sp>
        <p:nvSpPr>
          <p:cNvPr id="10" name="Title 9"/>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A309A6D-C09C-4548-B29A-6CF363A7E532}" type="datetimeFigureOut">
              <a:rPr lang="fr-FR" smtClean="0"/>
              <a:pPr/>
              <a:t>20/11/2021</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CF4668DC-857F-487D-BFFA-8C0CA5037977}" type="slidenum">
              <a:rPr lang="fr-BE" smtClean="0"/>
              <a:pPr/>
              <a:t>‹N°›</a:t>
            </a:fld>
            <a:endParaRPr lang="fr-BE"/>
          </a:p>
        </p:txBody>
      </p:sp>
      <p:sp>
        <p:nvSpPr>
          <p:cNvPr id="6" name="Title 5"/>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A309A6D-C09C-4548-B29A-6CF363A7E532}" type="datetimeFigureOut">
              <a:rPr lang="fr-FR" smtClean="0"/>
              <a:pPr/>
              <a:t>20/11/2021</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20/11/2021</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CF4668DC-857F-487D-BFFA-8C0CA5037977}" type="slidenum">
              <a:rPr lang="fr-BE" smtClean="0"/>
              <a:pPr/>
              <a:t>‹N°›</a:t>
            </a:fld>
            <a:endParaRPr lang="fr-BE"/>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fr-FR" smtClean="0"/>
              <a:t>Modifiez le style du titre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pPr/>
              <a:t>20/11/2021</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pPr/>
              <a:t>‹N°›</a:t>
            </a:fld>
            <a:endParaRPr lang="fr-BE"/>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fr-FR" smtClean="0"/>
              <a:t>Modifiez le style du titre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AA309A6D-C09C-4548-B29A-6CF363A7E532}" type="datetimeFigureOut">
              <a:rPr lang="fr-FR" smtClean="0"/>
              <a:pPr/>
              <a:t>20/11/2021</a:t>
            </a:fld>
            <a:endParaRPr lang="fr-BE"/>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fr-BE"/>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79512" y="1340768"/>
            <a:ext cx="8812088" cy="5339432"/>
          </a:xfrm>
        </p:spPr>
        <p:txBody>
          <a:bodyPr>
            <a:normAutofit lnSpcReduction="10000"/>
          </a:bodyPr>
          <a:lstStyle/>
          <a:p>
            <a:pPr lvl="0" algn="ctr">
              <a:buClr>
                <a:prstClr val="white">
                  <a:shade val="95000"/>
                </a:prstClr>
              </a:buClr>
              <a:buSzPct val="65000"/>
            </a:pPr>
            <a:r>
              <a:rPr lang="ar-DZ" b="1" spc="0" dirty="0">
                <a:solidFill>
                  <a:schemeClr val="bg1"/>
                </a:solidFill>
                <a:latin typeface="Book Antiqua"/>
                <a:cs typeface="Times New Roman"/>
              </a:rPr>
              <a:t>كلية العلوم الاقتصادية والتجارية وعلوم التسيير</a:t>
            </a:r>
          </a:p>
          <a:p>
            <a:pPr lvl="0" algn="ctr">
              <a:buClr>
                <a:prstClr val="white">
                  <a:shade val="95000"/>
                </a:prstClr>
              </a:buClr>
              <a:buSzPct val="65000"/>
            </a:pPr>
            <a:r>
              <a:rPr lang="ar-DZ" b="1" spc="0" dirty="0">
                <a:solidFill>
                  <a:schemeClr val="bg1"/>
                </a:solidFill>
                <a:latin typeface="Book Antiqua"/>
                <a:cs typeface="Times New Roman"/>
              </a:rPr>
              <a:t>قسم: علوم التسيير</a:t>
            </a:r>
          </a:p>
          <a:p>
            <a:pPr lvl="0" algn="ctr">
              <a:buClr>
                <a:prstClr val="white">
                  <a:shade val="95000"/>
                </a:prstClr>
              </a:buClr>
              <a:buSzPct val="65000"/>
            </a:pPr>
            <a:r>
              <a:rPr lang="ar-DZ" b="1" spc="0" dirty="0">
                <a:solidFill>
                  <a:schemeClr val="bg1"/>
                </a:solidFill>
                <a:latin typeface="Book Antiqua"/>
                <a:cs typeface="Times New Roman"/>
              </a:rPr>
              <a:t>تخصص: </a:t>
            </a:r>
            <a:r>
              <a:rPr lang="ar-DZ" b="1" spc="0" dirty="0" smtClean="0">
                <a:solidFill>
                  <a:schemeClr val="bg1"/>
                </a:solidFill>
                <a:latin typeface="Book Antiqua"/>
                <a:cs typeface="Times New Roman"/>
              </a:rPr>
              <a:t>إدارة الموارد البشرية</a:t>
            </a:r>
          </a:p>
          <a:p>
            <a:pPr lvl="0" algn="ctr">
              <a:buClr>
                <a:prstClr val="white">
                  <a:shade val="95000"/>
                </a:prstClr>
              </a:buClr>
              <a:buSzPct val="65000"/>
            </a:pPr>
            <a:r>
              <a:rPr lang="ar-DZ" b="1" spc="0" dirty="0" smtClean="0">
                <a:solidFill>
                  <a:schemeClr val="bg1"/>
                </a:solidFill>
                <a:latin typeface="Book Antiqua"/>
                <a:cs typeface="Times New Roman"/>
              </a:rPr>
              <a:t>سنة ثانية ماستر</a:t>
            </a:r>
          </a:p>
          <a:p>
            <a:pPr lvl="0" algn="r" rtl="1">
              <a:buClr>
                <a:prstClr val="white">
                  <a:shade val="95000"/>
                </a:prstClr>
              </a:buClr>
              <a:buSzPct val="65000"/>
            </a:pPr>
            <a:r>
              <a:rPr lang="ar-DZ" sz="2000" b="1" spc="0" dirty="0" smtClean="0">
                <a:solidFill>
                  <a:srgbClr val="FFC000"/>
                </a:solidFill>
                <a:latin typeface="Book Antiqua"/>
                <a:cs typeface="Times New Roman"/>
              </a:rPr>
              <a:t>    </a:t>
            </a:r>
            <a:r>
              <a:rPr lang="ar-DZ" sz="2000" b="1" spc="0" dirty="0">
                <a:solidFill>
                  <a:srgbClr val="FFC000"/>
                </a:solidFill>
                <a:latin typeface="Book Antiqua"/>
                <a:cs typeface="Times New Roman"/>
              </a:rPr>
              <a:t>مقياس: الإدارة الدولية للموارد البشرية</a:t>
            </a:r>
            <a:r>
              <a:rPr lang="fr-FR" sz="2000" b="1" spc="0" dirty="0">
                <a:solidFill>
                  <a:srgbClr val="FFC000"/>
                </a:solidFill>
                <a:latin typeface="Book Antiqua"/>
                <a:cs typeface="Times New Roman"/>
              </a:rPr>
              <a:t>  </a:t>
            </a:r>
            <a:r>
              <a:rPr lang="ar-DZ" sz="2000" b="1" spc="0" dirty="0">
                <a:solidFill>
                  <a:srgbClr val="FFC000"/>
                </a:solidFill>
                <a:latin typeface="Book Antiqua"/>
                <a:cs typeface="Times New Roman"/>
              </a:rPr>
              <a:t>                                                           الفوج: </a:t>
            </a:r>
            <a:r>
              <a:rPr lang="ar-DZ" sz="2000" b="1" spc="0" dirty="0" smtClean="0">
                <a:solidFill>
                  <a:srgbClr val="FFC000"/>
                </a:solidFill>
                <a:latin typeface="Book Antiqua"/>
                <a:cs typeface="Times New Roman"/>
              </a:rPr>
              <a:t>03</a:t>
            </a:r>
          </a:p>
          <a:p>
            <a:pPr lvl="0" algn="r" rtl="1">
              <a:buClr>
                <a:prstClr val="white">
                  <a:shade val="95000"/>
                </a:prstClr>
              </a:buClr>
              <a:buSzPct val="65000"/>
            </a:pPr>
            <a:endParaRPr lang="fr-FR" b="1" spc="0" dirty="0">
              <a:solidFill>
                <a:srgbClr val="FFC000"/>
              </a:solidFill>
              <a:latin typeface="Book Antiqua"/>
              <a:cs typeface="Times New Roman"/>
            </a:endParaRPr>
          </a:p>
          <a:p>
            <a:pPr lvl="0" algn="r" rtl="1">
              <a:buClr>
                <a:prstClr val="white">
                  <a:shade val="95000"/>
                </a:prstClr>
              </a:buClr>
              <a:buSzPct val="65000"/>
            </a:pPr>
            <a:endParaRPr lang="fr-FR" b="1" spc="0" dirty="0">
              <a:solidFill>
                <a:prstClr val="black"/>
              </a:solidFill>
              <a:latin typeface="Book Antiqua"/>
              <a:cs typeface="Times New Roman"/>
            </a:endParaRPr>
          </a:p>
          <a:p>
            <a:pPr lvl="0" algn="r" rtl="1">
              <a:buClr>
                <a:prstClr val="white">
                  <a:shade val="95000"/>
                </a:prstClr>
              </a:buClr>
              <a:buSzPct val="65000"/>
            </a:pPr>
            <a:endParaRPr lang="fr-FR" b="1" spc="0" dirty="0">
              <a:solidFill>
                <a:prstClr val="black"/>
              </a:solidFill>
              <a:latin typeface="Book Antiqua"/>
              <a:cs typeface="Times New Roman"/>
            </a:endParaRPr>
          </a:p>
          <a:p>
            <a:pPr lvl="0" algn="r" rtl="1">
              <a:buClr>
                <a:prstClr val="white">
                  <a:shade val="95000"/>
                </a:prstClr>
              </a:buClr>
              <a:buSzPct val="65000"/>
            </a:pPr>
            <a:endParaRPr lang="fr-FR" b="1" spc="0" dirty="0">
              <a:solidFill>
                <a:prstClr val="black"/>
              </a:solidFill>
              <a:latin typeface="Book Antiqua"/>
              <a:cs typeface="Times New Roman"/>
            </a:endParaRPr>
          </a:p>
          <a:p>
            <a:pPr lvl="0" algn="r" rtl="1">
              <a:buClr>
                <a:prstClr val="white">
                  <a:shade val="95000"/>
                </a:prstClr>
              </a:buClr>
              <a:buSzPct val="65000"/>
            </a:pPr>
            <a:endParaRPr lang="fr-FR" b="1" spc="0" dirty="0">
              <a:solidFill>
                <a:prstClr val="black"/>
              </a:solidFill>
              <a:latin typeface="Book Antiqua"/>
              <a:cs typeface="Times New Roman"/>
            </a:endParaRPr>
          </a:p>
          <a:p>
            <a:pPr lvl="0" algn="r" rtl="1">
              <a:buClr>
                <a:prstClr val="white">
                  <a:shade val="95000"/>
                </a:prstClr>
              </a:buClr>
              <a:buSzPct val="65000"/>
            </a:pPr>
            <a:r>
              <a:rPr lang="ar-DZ" b="1" u="sng" spc="0" dirty="0">
                <a:solidFill>
                  <a:schemeClr val="tx1"/>
                </a:solidFill>
                <a:latin typeface="Book Antiqua"/>
                <a:cs typeface="Times New Roman"/>
              </a:rPr>
              <a:t>من إعداد </a:t>
            </a:r>
            <a:r>
              <a:rPr lang="ar-DZ" b="1" u="sng" spc="0" dirty="0" smtClean="0">
                <a:solidFill>
                  <a:schemeClr val="tx1"/>
                </a:solidFill>
                <a:latin typeface="Book Antiqua"/>
                <a:cs typeface="Times New Roman"/>
              </a:rPr>
              <a:t>الطالبتين</a:t>
            </a:r>
            <a:r>
              <a:rPr lang="ar-DZ" b="1" spc="0" dirty="0" smtClean="0">
                <a:solidFill>
                  <a:schemeClr val="accent1">
                    <a:lumMod val="60000"/>
                    <a:lumOff val="40000"/>
                  </a:schemeClr>
                </a:solidFill>
                <a:latin typeface="Book Antiqua"/>
                <a:cs typeface="Times New Roman"/>
              </a:rPr>
              <a:t>:                                                                     </a:t>
            </a:r>
            <a:r>
              <a:rPr lang="ar-DZ" b="1" u="sng" spc="0" dirty="0">
                <a:solidFill>
                  <a:schemeClr val="accent1">
                    <a:lumMod val="60000"/>
                    <a:lumOff val="40000"/>
                  </a:schemeClr>
                </a:solidFill>
                <a:latin typeface="Book Antiqua"/>
                <a:cs typeface="Times New Roman"/>
              </a:rPr>
              <a:t>تحت إشراف أستاذة المقياس</a:t>
            </a:r>
            <a:r>
              <a:rPr lang="ar-DZ" b="1" spc="0" dirty="0">
                <a:solidFill>
                  <a:schemeClr val="accent1">
                    <a:lumMod val="60000"/>
                    <a:lumOff val="40000"/>
                  </a:schemeClr>
                </a:solidFill>
                <a:latin typeface="Book Antiqua"/>
                <a:cs typeface="Times New Roman"/>
              </a:rPr>
              <a:t>:</a:t>
            </a:r>
          </a:p>
          <a:p>
            <a:pPr lvl="0" algn="r" rtl="1">
              <a:buClr>
                <a:prstClr val="white">
                  <a:shade val="95000"/>
                </a:prstClr>
              </a:buClr>
              <a:buSzPct val="65000"/>
            </a:pPr>
            <a:r>
              <a:rPr lang="ar-DZ" b="1" spc="0" dirty="0">
                <a:solidFill>
                  <a:schemeClr val="accent1">
                    <a:lumMod val="60000"/>
                    <a:lumOff val="40000"/>
                  </a:schemeClr>
                </a:solidFill>
                <a:latin typeface="Book Antiqua"/>
                <a:cs typeface="Times New Roman"/>
              </a:rPr>
              <a:t>- </a:t>
            </a:r>
            <a:r>
              <a:rPr lang="ar-DZ" b="1" spc="0" dirty="0">
                <a:solidFill>
                  <a:schemeClr val="tx1"/>
                </a:solidFill>
                <a:latin typeface="Book Antiqua"/>
                <a:cs typeface="Times New Roman"/>
              </a:rPr>
              <a:t>سامية  سعيدي                                                                         </a:t>
            </a:r>
            <a:r>
              <a:rPr lang="ar-DZ" b="1" spc="0" dirty="0">
                <a:solidFill>
                  <a:schemeClr val="accent1">
                    <a:lumMod val="60000"/>
                    <a:lumOff val="40000"/>
                  </a:schemeClr>
                </a:solidFill>
                <a:latin typeface="Book Antiqua"/>
                <a:cs typeface="Times New Roman"/>
              </a:rPr>
              <a:t>- د. </a:t>
            </a:r>
            <a:r>
              <a:rPr lang="ar-DZ" b="1" spc="0" dirty="0" smtClean="0">
                <a:solidFill>
                  <a:schemeClr val="accent1">
                    <a:lumMod val="60000"/>
                    <a:lumOff val="40000"/>
                  </a:schemeClr>
                </a:solidFill>
                <a:latin typeface="Book Antiqua"/>
                <a:cs typeface="Times New Roman"/>
              </a:rPr>
              <a:t>جوهـــــرة أقطــــــــي</a:t>
            </a:r>
            <a:endParaRPr lang="ar-DZ" b="1" spc="0" dirty="0">
              <a:solidFill>
                <a:schemeClr val="accent1">
                  <a:lumMod val="60000"/>
                  <a:lumOff val="40000"/>
                </a:schemeClr>
              </a:solidFill>
              <a:latin typeface="Book Antiqua"/>
              <a:cs typeface="Times New Roman"/>
            </a:endParaRPr>
          </a:p>
          <a:p>
            <a:pPr lvl="0" algn="r" rtl="1">
              <a:buClr>
                <a:prstClr val="white">
                  <a:shade val="95000"/>
                </a:prstClr>
              </a:buClr>
              <a:buSzPct val="65000"/>
            </a:pPr>
            <a:r>
              <a:rPr lang="ar-DZ" b="1" spc="0" dirty="0">
                <a:solidFill>
                  <a:prstClr val="black"/>
                </a:solidFill>
                <a:latin typeface="Book Antiqua"/>
                <a:cs typeface="Times New Roman"/>
              </a:rPr>
              <a:t>- خولة  </a:t>
            </a:r>
            <a:r>
              <a:rPr lang="ar-DZ" b="1" spc="0" dirty="0" err="1">
                <a:solidFill>
                  <a:prstClr val="black"/>
                </a:solidFill>
                <a:latin typeface="Book Antiqua"/>
                <a:cs typeface="Times New Roman"/>
              </a:rPr>
              <a:t>دشانة</a:t>
            </a:r>
            <a:r>
              <a:rPr lang="ar-DZ" b="1" spc="0" dirty="0">
                <a:solidFill>
                  <a:prstClr val="black"/>
                </a:solidFill>
                <a:latin typeface="Book Antiqua"/>
                <a:cs typeface="Times New Roman"/>
              </a:rPr>
              <a:t> </a:t>
            </a:r>
          </a:p>
          <a:p>
            <a:pPr lvl="0" algn="r" rtl="1">
              <a:buClr>
                <a:prstClr val="white">
                  <a:shade val="95000"/>
                </a:prstClr>
              </a:buClr>
              <a:buSzPct val="65000"/>
            </a:pPr>
            <a:r>
              <a:rPr lang="ar-DZ" b="1" spc="0" dirty="0">
                <a:solidFill>
                  <a:prstClr val="white"/>
                </a:solidFill>
                <a:latin typeface="Book Antiqua"/>
                <a:cs typeface="Times New Roman"/>
              </a:rPr>
              <a:t>- </a:t>
            </a:r>
            <a:endParaRPr lang="fr-FR" b="1" spc="0" dirty="0">
              <a:solidFill>
                <a:prstClr val="white"/>
              </a:solidFill>
              <a:latin typeface="Book Antiqua"/>
              <a:cs typeface="Times New Roman"/>
            </a:endParaRPr>
          </a:p>
          <a:p>
            <a:pPr lvl="0" algn="r" rtl="1">
              <a:buClr>
                <a:prstClr val="white">
                  <a:shade val="95000"/>
                </a:prstClr>
              </a:buClr>
              <a:buSzPct val="65000"/>
            </a:pPr>
            <a:endParaRPr lang="ar-DZ" b="1" spc="0" dirty="0">
              <a:solidFill>
                <a:prstClr val="black"/>
              </a:solidFill>
              <a:latin typeface="Book Antiqua"/>
              <a:cs typeface="Times New Roman"/>
            </a:endParaRPr>
          </a:p>
          <a:p>
            <a:pPr lvl="0" algn="ctr" rtl="1">
              <a:buClr>
                <a:prstClr val="white">
                  <a:shade val="95000"/>
                </a:prstClr>
              </a:buClr>
              <a:buSzPct val="65000"/>
            </a:pPr>
            <a:r>
              <a:rPr lang="ar-DZ" b="1" spc="0" dirty="0">
                <a:solidFill>
                  <a:srgbClr val="FFC000"/>
                </a:solidFill>
                <a:latin typeface="Book Antiqua"/>
                <a:cs typeface="Times New Roman"/>
              </a:rPr>
              <a:t>السنة الدراسية: </a:t>
            </a:r>
            <a:r>
              <a:rPr lang="ar-DZ" b="1" spc="0" dirty="0">
                <a:solidFill>
                  <a:srgbClr val="FFC000"/>
                </a:solidFill>
                <a:latin typeface="Book Antiqua"/>
              </a:rPr>
              <a:t>2022/2021</a:t>
            </a:r>
            <a:endParaRPr lang="fr-FR" sz="2400" spc="0" dirty="0">
              <a:solidFill>
                <a:srgbClr val="FFC000"/>
              </a:solidFill>
              <a:latin typeface="Constantia"/>
            </a:endParaRPr>
          </a:p>
          <a:p>
            <a:pPr algn="r"/>
            <a:endParaRPr lang="fr-FR" dirty="0"/>
          </a:p>
        </p:txBody>
      </p:sp>
      <p:sp>
        <p:nvSpPr>
          <p:cNvPr id="2" name="Titre 1"/>
          <p:cNvSpPr>
            <a:spLocks noGrp="1"/>
          </p:cNvSpPr>
          <p:nvPr>
            <p:ph type="title"/>
          </p:nvPr>
        </p:nvSpPr>
        <p:spPr>
          <a:xfrm>
            <a:off x="179512" y="548680"/>
            <a:ext cx="8856984" cy="1008112"/>
          </a:xfrm>
        </p:spPr>
        <p:txBody>
          <a:bodyPr/>
          <a:lstStyle/>
          <a:p>
            <a:pPr algn="ctr"/>
            <a:r>
              <a:rPr lang="ar-DZ" sz="2400" b="1" spc="0" dirty="0">
                <a:ln w="6350">
                  <a:noFill/>
                </a:ln>
                <a:solidFill>
                  <a:srgbClr val="FFFF00"/>
                </a:solidFill>
                <a:effectLst>
                  <a:outerShdw blurRad="127000" dist="200000" dir="2700000" algn="tl" rotWithShape="0">
                    <a:srgbClr val="000000">
                      <a:alpha val="30000"/>
                    </a:srgbClr>
                  </a:outerShdw>
                </a:effectLst>
                <a:latin typeface="Lucida Sans"/>
                <a:cs typeface="Times New Roman"/>
              </a:rPr>
              <a:t>الجمهورية الجزائرية الديمقراطية الشعبية</a:t>
            </a:r>
            <a:br>
              <a:rPr lang="ar-DZ" sz="2400" b="1" spc="0" dirty="0">
                <a:ln w="6350">
                  <a:noFill/>
                </a:ln>
                <a:solidFill>
                  <a:srgbClr val="FFFF00"/>
                </a:solidFill>
                <a:effectLst>
                  <a:outerShdw blurRad="127000" dist="200000" dir="2700000" algn="tl" rotWithShape="0">
                    <a:srgbClr val="000000">
                      <a:alpha val="30000"/>
                    </a:srgbClr>
                  </a:outerShdw>
                </a:effectLst>
                <a:latin typeface="Lucida Sans"/>
                <a:cs typeface="Times New Roman"/>
              </a:rPr>
            </a:br>
            <a:r>
              <a:rPr lang="ar-DZ" sz="2400" b="1" spc="0" dirty="0">
                <a:ln w="6350">
                  <a:noFill/>
                </a:ln>
                <a:solidFill>
                  <a:srgbClr val="FFFF00"/>
                </a:solidFill>
                <a:effectLst>
                  <a:outerShdw blurRad="127000" dist="200000" dir="2700000" algn="tl" rotWithShape="0">
                    <a:srgbClr val="000000">
                      <a:alpha val="30000"/>
                    </a:srgbClr>
                  </a:outerShdw>
                </a:effectLst>
                <a:latin typeface="Lucida Sans"/>
                <a:cs typeface="Times New Roman"/>
              </a:rPr>
              <a:t>وزارة التعليم العالي والبحث العلمي</a:t>
            </a:r>
            <a:br>
              <a:rPr lang="ar-DZ" sz="2400" b="1" spc="0" dirty="0">
                <a:ln w="6350">
                  <a:noFill/>
                </a:ln>
                <a:solidFill>
                  <a:srgbClr val="FFFF00"/>
                </a:solidFill>
                <a:effectLst>
                  <a:outerShdw blurRad="127000" dist="200000" dir="2700000" algn="tl" rotWithShape="0">
                    <a:srgbClr val="000000">
                      <a:alpha val="30000"/>
                    </a:srgbClr>
                  </a:outerShdw>
                </a:effectLst>
                <a:latin typeface="Lucida Sans"/>
                <a:cs typeface="Times New Roman"/>
              </a:rPr>
            </a:br>
            <a:r>
              <a:rPr lang="fr-FR" sz="2400" b="1" spc="0" dirty="0">
                <a:ln w="6350">
                  <a:noFill/>
                </a:ln>
                <a:solidFill>
                  <a:srgbClr val="FFFF00"/>
                </a:solidFill>
                <a:effectLst>
                  <a:outerShdw blurRad="127000" dist="200000" dir="2700000" algn="tl" rotWithShape="0">
                    <a:srgbClr val="000000">
                      <a:alpha val="30000"/>
                    </a:srgbClr>
                  </a:outerShdw>
                </a:effectLst>
                <a:latin typeface="Lucida Sans"/>
                <a:cs typeface="Times New Roman"/>
              </a:rPr>
              <a:t>  </a:t>
            </a:r>
            <a:r>
              <a:rPr lang="ar-DZ" sz="2400" b="1" spc="0" dirty="0">
                <a:ln w="6350">
                  <a:noFill/>
                </a:ln>
                <a:solidFill>
                  <a:srgbClr val="FFFF00"/>
                </a:solidFill>
                <a:effectLst>
                  <a:outerShdw blurRad="127000" dist="200000" dir="2700000" algn="tl" rotWithShape="0">
                    <a:srgbClr val="000000">
                      <a:alpha val="30000"/>
                    </a:srgbClr>
                  </a:outerShdw>
                </a:effectLst>
                <a:latin typeface="Lucida Sans"/>
                <a:cs typeface="Times New Roman"/>
              </a:rPr>
              <a:t>جامعة محمد خيضر بسكرة</a:t>
            </a:r>
            <a:r>
              <a:rPr lang="fr-FR" sz="2400" b="1" spc="0" dirty="0">
                <a:ln w="6350">
                  <a:noFill/>
                </a:ln>
                <a:solidFill>
                  <a:srgbClr val="FFFF00"/>
                </a:solidFill>
                <a:effectLst>
                  <a:outerShdw blurRad="127000" dist="200000" dir="2700000" algn="tl" rotWithShape="0">
                    <a:srgbClr val="000000">
                      <a:alpha val="30000"/>
                    </a:srgbClr>
                  </a:outerShdw>
                </a:effectLst>
                <a:latin typeface="Lucida Sans"/>
                <a:cs typeface="Times New Roman"/>
              </a:rPr>
              <a:t/>
            </a:r>
            <a:br>
              <a:rPr lang="fr-FR" sz="2400" b="1" spc="0" dirty="0">
                <a:ln w="6350">
                  <a:noFill/>
                </a:ln>
                <a:solidFill>
                  <a:srgbClr val="FFFF00"/>
                </a:solidFill>
                <a:effectLst>
                  <a:outerShdw blurRad="127000" dist="200000" dir="2700000" algn="tl" rotWithShape="0">
                    <a:srgbClr val="000000">
                      <a:alpha val="30000"/>
                    </a:srgbClr>
                  </a:outerShdw>
                </a:effectLst>
                <a:latin typeface="Lucida Sans"/>
                <a:cs typeface="Times New Roman"/>
              </a:rPr>
            </a:br>
            <a:endParaRPr lang="fr-FR" dirty="0"/>
          </a:p>
        </p:txBody>
      </p:sp>
      <p:sp>
        <p:nvSpPr>
          <p:cNvPr id="4" name="Rectangle à coins arrondis 3"/>
          <p:cNvSpPr/>
          <p:nvPr/>
        </p:nvSpPr>
        <p:spPr>
          <a:xfrm>
            <a:off x="1043608" y="2924944"/>
            <a:ext cx="6696744" cy="144016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3600" b="1" dirty="0" smtClean="0">
                <a:solidFill>
                  <a:srgbClr val="C00000"/>
                </a:solidFill>
              </a:rPr>
              <a:t>إدارة أداء الموظفين الدوليين</a:t>
            </a:r>
            <a:endParaRPr lang="fr-FR" sz="3600" b="1" dirty="0">
              <a:solidFill>
                <a:srgbClr val="C00000"/>
              </a:solidFill>
            </a:endParaRPr>
          </a:p>
        </p:txBody>
      </p:sp>
      <p:pic>
        <p:nvPicPr>
          <p:cNvPr id="102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442299" y="898575"/>
            <a:ext cx="854075" cy="10604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37605" y="898575"/>
            <a:ext cx="854075" cy="10604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488463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0" y="1500174"/>
            <a:ext cx="9143999" cy="5357825"/>
          </a:xfrm>
        </p:spPr>
        <p:txBody>
          <a:bodyPr>
            <a:normAutofit fontScale="92500" lnSpcReduction="10000"/>
          </a:bodyPr>
          <a:lstStyle/>
          <a:p>
            <a:pPr algn="r" rtl="1"/>
            <a:r>
              <a:rPr lang="ar-DZ" sz="2400" b="1" dirty="0" smtClean="0"/>
              <a:t>معايير </a:t>
            </a:r>
            <a:r>
              <a:rPr lang="ar-DZ" sz="2400" b="1" dirty="0" err="1" smtClean="0"/>
              <a:t>الاداء</a:t>
            </a:r>
            <a:r>
              <a:rPr lang="ar-DZ" sz="2400" b="1" dirty="0" smtClean="0"/>
              <a:t> على </a:t>
            </a:r>
            <a:r>
              <a:rPr lang="ar-DZ" sz="2400" b="1" dirty="0" err="1" smtClean="0"/>
              <a:t>مسنوى</a:t>
            </a:r>
            <a:r>
              <a:rPr lang="ar-DZ" sz="2400" b="1" dirty="0" smtClean="0"/>
              <a:t> المنظمة: </a:t>
            </a:r>
            <a:r>
              <a:rPr lang="ar-DZ" dirty="0" err="1" smtClean="0"/>
              <a:t>ان</a:t>
            </a:r>
            <a:r>
              <a:rPr lang="ar-DZ" dirty="0" smtClean="0"/>
              <a:t> </a:t>
            </a:r>
            <a:r>
              <a:rPr lang="ar-DZ" dirty="0" err="1" smtClean="0"/>
              <a:t>اي</a:t>
            </a:r>
            <a:r>
              <a:rPr lang="ar-DZ" dirty="0" smtClean="0"/>
              <a:t> توقعات </a:t>
            </a:r>
            <a:r>
              <a:rPr lang="ar-DZ" dirty="0" err="1" smtClean="0"/>
              <a:t>للاداء</a:t>
            </a:r>
            <a:r>
              <a:rPr lang="ar-DZ" dirty="0" smtClean="0"/>
              <a:t> لكل فرع من فروع الشركات متعددة الجنسيات مرتبط </a:t>
            </a:r>
            <a:r>
              <a:rPr lang="ar-DZ" dirty="0" err="1" smtClean="0"/>
              <a:t>باداء</a:t>
            </a:r>
            <a:r>
              <a:rPr lang="ar-DZ" dirty="0" smtClean="0"/>
              <a:t> الفرع السوقي </a:t>
            </a:r>
            <a:r>
              <a:rPr lang="ar-DZ" dirty="0" err="1" smtClean="0"/>
              <a:t>و</a:t>
            </a:r>
            <a:r>
              <a:rPr lang="ar-DZ" dirty="0" smtClean="0"/>
              <a:t> مساهمته في </a:t>
            </a:r>
            <a:r>
              <a:rPr lang="ar-DZ" dirty="0" err="1" smtClean="0"/>
              <a:t>الارباح</a:t>
            </a:r>
            <a:r>
              <a:rPr lang="ar-DZ" dirty="0" smtClean="0"/>
              <a:t> و التنافسية الكلية للشركة </a:t>
            </a:r>
            <a:r>
              <a:rPr lang="ar-DZ" dirty="0" err="1" smtClean="0"/>
              <a:t>و</a:t>
            </a:r>
            <a:r>
              <a:rPr lang="ar-DZ" dirty="0" smtClean="0"/>
              <a:t> قد تم تحديد 5 متغيرات رئيسية تؤثر على التقييم </a:t>
            </a:r>
            <a:r>
              <a:rPr lang="ar-DZ" dirty="0" err="1" smtClean="0"/>
              <a:t>و</a:t>
            </a:r>
            <a:r>
              <a:rPr lang="ar-DZ" dirty="0" smtClean="0"/>
              <a:t> </a:t>
            </a:r>
            <a:r>
              <a:rPr lang="ar-DZ" dirty="0" err="1" smtClean="0"/>
              <a:t>الاداء</a:t>
            </a:r>
            <a:r>
              <a:rPr lang="ar-DZ" dirty="0" smtClean="0"/>
              <a:t> و هي:</a:t>
            </a:r>
          </a:p>
          <a:p>
            <a:pPr algn="r" rtl="1">
              <a:buFont typeface="Wingdings" pitchFamily="2" charset="2"/>
              <a:buChar char="ü"/>
            </a:pPr>
            <a:r>
              <a:rPr lang="ar-DZ" dirty="0" smtClean="0"/>
              <a:t>القرارات الكلية مقابل القرارات الجزئية</a:t>
            </a:r>
          </a:p>
          <a:p>
            <a:pPr algn="r" rtl="1">
              <a:buFont typeface="Wingdings" pitchFamily="2" charset="2"/>
              <a:buChar char="ü"/>
            </a:pPr>
            <a:r>
              <a:rPr lang="ar-DZ" dirty="0" smtClean="0"/>
              <a:t>عدم كفاية البيانات حول </a:t>
            </a:r>
            <a:r>
              <a:rPr lang="ar-DZ" dirty="0" err="1" smtClean="0"/>
              <a:t>انشطة</a:t>
            </a:r>
            <a:r>
              <a:rPr lang="ar-DZ" dirty="0" smtClean="0"/>
              <a:t> الشركة</a:t>
            </a:r>
          </a:p>
          <a:p>
            <a:pPr algn="r" rtl="1">
              <a:buFont typeface="Wingdings" pitchFamily="2" charset="2"/>
              <a:buChar char="ü"/>
            </a:pPr>
            <a:r>
              <a:rPr lang="ar-DZ" dirty="0" smtClean="0"/>
              <a:t>تقلبات المحيط الدولي</a:t>
            </a:r>
          </a:p>
          <a:p>
            <a:pPr algn="r" rtl="1">
              <a:buFont typeface="Wingdings" pitchFamily="2" charset="2"/>
              <a:buChar char="ü"/>
            </a:pPr>
            <a:r>
              <a:rPr lang="ar-DZ" dirty="0" smtClean="0"/>
              <a:t>الانفصال الجغرافي </a:t>
            </a:r>
            <a:r>
              <a:rPr lang="ar-DZ" dirty="0" err="1" smtClean="0"/>
              <a:t>و</a:t>
            </a:r>
            <a:r>
              <a:rPr lang="ar-DZ" dirty="0" smtClean="0"/>
              <a:t> الزمني </a:t>
            </a:r>
          </a:p>
          <a:p>
            <a:pPr algn="r" rtl="1">
              <a:buFont typeface="Wingdings" pitchFamily="2" charset="2"/>
              <a:buChar char="ü"/>
            </a:pPr>
            <a:r>
              <a:rPr lang="ar-DZ" dirty="0" smtClean="0"/>
              <a:t>تغير مستوى نضج السوق</a:t>
            </a:r>
          </a:p>
          <a:p>
            <a:pPr algn="r" rtl="1">
              <a:buFont typeface="Wingdings" pitchFamily="2" charset="2"/>
              <a:buChar char="§"/>
            </a:pPr>
            <a:r>
              <a:rPr lang="ar-DZ" sz="2400" b="1" dirty="0" smtClean="0"/>
              <a:t>معايير </a:t>
            </a:r>
            <a:r>
              <a:rPr lang="ar-DZ" sz="2400" b="1" dirty="0" err="1" smtClean="0"/>
              <a:t>الاداء</a:t>
            </a:r>
            <a:r>
              <a:rPr lang="ar-DZ" sz="2400" b="1" dirty="0" smtClean="0"/>
              <a:t> على مستوى </a:t>
            </a:r>
            <a:r>
              <a:rPr lang="ar-DZ" sz="2400" b="1" dirty="0" err="1" smtClean="0"/>
              <a:t>الافراد</a:t>
            </a:r>
            <a:r>
              <a:rPr lang="ar-DZ" sz="2400" b="1" dirty="0" smtClean="0"/>
              <a:t>: </a:t>
            </a:r>
            <a:r>
              <a:rPr lang="ar-DZ" dirty="0" smtClean="0"/>
              <a:t>بالنسبة </a:t>
            </a:r>
            <a:r>
              <a:rPr lang="ar-DZ" dirty="0" err="1" smtClean="0"/>
              <a:t>لافراد</a:t>
            </a:r>
            <a:r>
              <a:rPr lang="ar-DZ" dirty="0" smtClean="0"/>
              <a:t> الذين يعملون في شركات متعددة الجنسيات فان عملهم يتطلب </a:t>
            </a:r>
            <a:r>
              <a:rPr lang="ar-DZ" dirty="0" err="1" smtClean="0"/>
              <a:t>ابعاد</a:t>
            </a:r>
            <a:r>
              <a:rPr lang="ar-DZ" dirty="0" smtClean="0"/>
              <a:t> </a:t>
            </a:r>
            <a:r>
              <a:rPr lang="ar-DZ" dirty="0" err="1" smtClean="0"/>
              <a:t>اضافية</a:t>
            </a:r>
            <a:r>
              <a:rPr lang="ar-DZ" dirty="0" smtClean="0"/>
              <a:t> مقارنة بالعمل المحلي،و </a:t>
            </a:r>
            <a:r>
              <a:rPr lang="ar-DZ" dirty="0" err="1" smtClean="0"/>
              <a:t>واحدة</a:t>
            </a:r>
            <a:r>
              <a:rPr lang="ar-DZ" dirty="0" smtClean="0"/>
              <a:t> من </a:t>
            </a:r>
            <a:r>
              <a:rPr lang="ar-DZ" dirty="0" err="1" smtClean="0"/>
              <a:t>اهم</a:t>
            </a:r>
            <a:r>
              <a:rPr lang="ar-DZ" dirty="0" smtClean="0"/>
              <a:t> النماذج التي تربط بين </a:t>
            </a:r>
            <a:r>
              <a:rPr lang="ar-DZ" dirty="0" err="1" smtClean="0"/>
              <a:t>الاهداف</a:t>
            </a:r>
            <a:r>
              <a:rPr lang="ar-DZ" dirty="0" smtClean="0"/>
              <a:t> التنظيمية </a:t>
            </a:r>
            <a:r>
              <a:rPr lang="ar-DZ" dirty="0" err="1" smtClean="0"/>
              <a:t>الاستراتيجية</a:t>
            </a:r>
            <a:r>
              <a:rPr lang="ar-DZ" dirty="0" smtClean="0"/>
              <a:t> </a:t>
            </a:r>
            <a:r>
              <a:rPr lang="ar-DZ" dirty="0" err="1" smtClean="0"/>
              <a:t>باداء</a:t>
            </a:r>
            <a:r>
              <a:rPr lang="ar-DZ" dirty="0" smtClean="0"/>
              <a:t> </a:t>
            </a:r>
            <a:r>
              <a:rPr lang="ar-DZ" dirty="0" err="1" smtClean="0"/>
              <a:t>الافراد</a:t>
            </a:r>
            <a:r>
              <a:rPr lang="ar-DZ" dirty="0" smtClean="0"/>
              <a:t> هي بطاقة </a:t>
            </a:r>
            <a:r>
              <a:rPr lang="ar-DZ" dirty="0" err="1" smtClean="0"/>
              <a:t>الاداء</a:t>
            </a:r>
            <a:r>
              <a:rPr lang="ar-DZ" dirty="0" smtClean="0"/>
              <a:t> المتوازن حيث حددت هذه المقاربة 4 معايير </a:t>
            </a:r>
            <a:r>
              <a:rPr lang="ar-DZ" dirty="0" err="1" smtClean="0"/>
              <a:t>للاداءو</a:t>
            </a:r>
            <a:r>
              <a:rPr lang="ar-DZ" dirty="0" smtClean="0"/>
              <a:t> هي </a:t>
            </a:r>
          </a:p>
          <a:p>
            <a:pPr algn="r" rtl="1">
              <a:buFont typeface="Wingdings" pitchFamily="2" charset="2"/>
              <a:buChar char="ü"/>
            </a:pPr>
            <a:r>
              <a:rPr lang="ar-DZ" sz="2400" dirty="0" smtClean="0"/>
              <a:t>منظور مالي</a:t>
            </a:r>
          </a:p>
          <a:p>
            <a:pPr algn="r" rtl="1">
              <a:buFont typeface="Wingdings" pitchFamily="2" charset="2"/>
              <a:buChar char="ü"/>
            </a:pPr>
            <a:r>
              <a:rPr lang="ar-DZ" sz="2400" dirty="0" smtClean="0"/>
              <a:t>منظور العمليات الداخلية</a:t>
            </a:r>
          </a:p>
          <a:p>
            <a:pPr algn="r" rtl="1">
              <a:buFont typeface="Wingdings" pitchFamily="2" charset="2"/>
              <a:buChar char="ü"/>
            </a:pPr>
            <a:r>
              <a:rPr lang="ar-DZ" sz="2400" dirty="0" smtClean="0"/>
              <a:t>منظور التعلم </a:t>
            </a:r>
            <a:r>
              <a:rPr lang="ar-DZ" sz="2400" dirty="0" err="1" smtClean="0"/>
              <a:t>و</a:t>
            </a:r>
            <a:r>
              <a:rPr lang="ar-DZ" sz="2400" dirty="0" smtClean="0"/>
              <a:t> الابتكار</a:t>
            </a:r>
          </a:p>
          <a:p>
            <a:pPr algn="r" rtl="1">
              <a:buFont typeface="Wingdings" pitchFamily="2" charset="2"/>
              <a:buChar char="ü"/>
            </a:pPr>
            <a:r>
              <a:rPr lang="ar-DZ" sz="2400" dirty="0" smtClean="0"/>
              <a:t>منظور الزبون</a:t>
            </a:r>
            <a:endParaRPr lang="fr-FR" sz="2400" dirty="0"/>
          </a:p>
        </p:txBody>
      </p:sp>
      <p:sp>
        <p:nvSpPr>
          <p:cNvPr id="3" name="Titre 2"/>
          <p:cNvSpPr>
            <a:spLocks noGrp="1"/>
          </p:cNvSpPr>
          <p:nvPr>
            <p:ph type="title"/>
          </p:nvPr>
        </p:nvSpPr>
        <p:spPr>
          <a:xfrm>
            <a:off x="381000" y="355846"/>
            <a:ext cx="8381260" cy="1215765"/>
          </a:xfrm>
        </p:spPr>
        <p:txBody>
          <a:bodyPr/>
          <a:lstStyle/>
          <a:p>
            <a:pPr rtl="1"/>
            <a:r>
              <a:rPr lang="ar-DZ" b="1" dirty="0" smtClean="0">
                <a:solidFill>
                  <a:schemeClr val="accent2">
                    <a:lumMod val="60000"/>
                    <a:lumOff val="40000"/>
                  </a:schemeClr>
                </a:solidFill>
              </a:rPr>
              <a:t>   معايير إدارة الأداء الدولي </a:t>
            </a:r>
            <a:br>
              <a:rPr lang="ar-DZ" b="1" dirty="0" smtClean="0">
                <a:solidFill>
                  <a:schemeClr val="accent2">
                    <a:lumMod val="60000"/>
                    <a:lumOff val="40000"/>
                  </a:schemeClr>
                </a:solidFill>
              </a:rPr>
            </a:br>
            <a:r>
              <a:rPr lang="ar-DZ" sz="2400" dirty="0" err="1" smtClean="0">
                <a:solidFill>
                  <a:schemeClr val="accent2">
                    <a:lumMod val="60000"/>
                    <a:lumOff val="40000"/>
                  </a:schemeClr>
                </a:solidFill>
              </a:rPr>
              <a:t>ان</a:t>
            </a:r>
            <a:r>
              <a:rPr lang="ar-DZ" sz="2400" dirty="0" smtClean="0">
                <a:solidFill>
                  <a:schemeClr val="accent2">
                    <a:lumMod val="60000"/>
                    <a:lumOff val="40000"/>
                  </a:schemeClr>
                </a:solidFill>
              </a:rPr>
              <a:t> كل من المعايير الكمية </a:t>
            </a:r>
            <a:r>
              <a:rPr lang="ar-DZ" sz="2400" dirty="0" err="1" smtClean="0">
                <a:solidFill>
                  <a:schemeClr val="accent2">
                    <a:lumMod val="60000"/>
                    <a:lumOff val="40000"/>
                  </a:schemeClr>
                </a:solidFill>
              </a:rPr>
              <a:t>و</a:t>
            </a:r>
            <a:r>
              <a:rPr lang="ar-DZ" sz="2400" dirty="0" smtClean="0">
                <a:solidFill>
                  <a:schemeClr val="accent2">
                    <a:lumMod val="60000"/>
                    <a:lumOff val="40000"/>
                  </a:schemeClr>
                </a:solidFill>
              </a:rPr>
              <a:t> النوعية لقياس </a:t>
            </a:r>
            <a:r>
              <a:rPr lang="ar-DZ" sz="2400" dirty="0" err="1" smtClean="0">
                <a:solidFill>
                  <a:schemeClr val="accent2">
                    <a:lumMod val="60000"/>
                    <a:lumOff val="40000"/>
                  </a:schemeClr>
                </a:solidFill>
              </a:rPr>
              <a:t>الاداء</a:t>
            </a:r>
            <a:r>
              <a:rPr lang="ar-DZ" sz="2400" dirty="0" smtClean="0">
                <a:solidFill>
                  <a:schemeClr val="accent2">
                    <a:lumMod val="60000"/>
                    <a:lumOff val="40000"/>
                  </a:schemeClr>
                </a:solidFill>
              </a:rPr>
              <a:t> مهمة لتحقيق </a:t>
            </a:r>
            <a:r>
              <a:rPr lang="ar-DZ" sz="2400" dirty="0" err="1" smtClean="0">
                <a:solidFill>
                  <a:schemeClr val="accent2">
                    <a:lumMod val="60000"/>
                    <a:lumOff val="40000"/>
                  </a:schemeClr>
                </a:solidFill>
              </a:rPr>
              <a:t>ادارة</a:t>
            </a:r>
            <a:r>
              <a:rPr lang="ar-DZ" sz="2400" dirty="0" smtClean="0">
                <a:solidFill>
                  <a:schemeClr val="accent2">
                    <a:lumMod val="60000"/>
                    <a:lumOff val="40000"/>
                  </a:schemeClr>
                </a:solidFill>
              </a:rPr>
              <a:t> فعالة </a:t>
            </a:r>
            <a:r>
              <a:rPr lang="ar-DZ" sz="2400" dirty="0" err="1" smtClean="0">
                <a:solidFill>
                  <a:schemeClr val="accent2">
                    <a:lumMod val="60000"/>
                    <a:lumOff val="40000"/>
                  </a:schemeClr>
                </a:solidFill>
              </a:rPr>
              <a:t>للاداء</a:t>
            </a:r>
            <a:r>
              <a:rPr lang="ar-DZ" sz="2400" dirty="0" smtClean="0">
                <a:solidFill>
                  <a:schemeClr val="accent2">
                    <a:lumMod val="60000"/>
                    <a:lumOff val="40000"/>
                  </a:schemeClr>
                </a:solidFill>
              </a:rPr>
              <a:t> و تقسم هذه المعايير </a:t>
            </a:r>
            <a:r>
              <a:rPr lang="ar-DZ" sz="2400" dirty="0" err="1" smtClean="0">
                <a:solidFill>
                  <a:schemeClr val="accent2">
                    <a:lumMod val="60000"/>
                    <a:lumOff val="40000"/>
                  </a:schemeClr>
                </a:solidFill>
              </a:rPr>
              <a:t>الى</a:t>
            </a:r>
            <a:r>
              <a:rPr lang="ar-DZ" sz="2400" dirty="0" smtClean="0">
                <a:solidFill>
                  <a:schemeClr val="accent2">
                    <a:lumMod val="60000"/>
                    <a:lumOff val="40000"/>
                  </a:schemeClr>
                </a:solidFill>
              </a:rPr>
              <a:t>:</a:t>
            </a:r>
            <a:br>
              <a:rPr lang="ar-DZ" sz="2400" dirty="0" smtClean="0">
                <a:solidFill>
                  <a:schemeClr val="accent2">
                    <a:lumMod val="60000"/>
                    <a:lumOff val="40000"/>
                  </a:schemeClr>
                </a:solidFill>
              </a:rPr>
            </a:br>
            <a:endParaRPr lang="fr-FR" b="1" dirty="0">
              <a:solidFill>
                <a:schemeClr val="accent2">
                  <a:lumMod val="60000"/>
                  <a:lumOff val="40000"/>
                </a:schemeClr>
              </a:solidFill>
            </a:endParaRPr>
          </a:p>
        </p:txBody>
      </p:sp>
    </p:spTree>
    <p:extLst>
      <p:ext uri="{BB962C8B-B14F-4D97-AF65-F5344CB8AC3E}">
        <p14:creationId xmlns="" xmlns:p14="http://schemas.microsoft.com/office/powerpoint/2010/main" val="1247373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51520" y="1628800"/>
            <a:ext cx="8712968" cy="5040560"/>
          </a:xfrm>
        </p:spPr>
        <p:txBody>
          <a:bodyPr/>
          <a:lstStyle/>
          <a:p>
            <a:pPr marL="44450" indent="674688" algn="justLow" rtl="1">
              <a:buNone/>
            </a:pPr>
            <a:r>
              <a:rPr lang="ar-DZ" b="1" dirty="0" smtClean="0">
                <a:solidFill>
                  <a:schemeClr val="tx1"/>
                </a:solidFill>
              </a:rPr>
              <a:t> تبذل منظومة الأمم المتحدة جهودا كبيرة فيما يتعلق بتدريب الموظفين الدوليين وتنمية مهاراتهم واستثمرت في ذلك موارد مالية كبيرة، حيث زادت ميزانية التدريب في الفترة الخيرة من 4 مليون دولار غلى 19 مليون دولار، بالإضافة إلى تخصيص 5 بالمئة  من وقت  العمل لغرض التدريب، وزادت اليونيسكو مؤخرا ميزانيتها للتدريب زيادة كبيرة بلغت 6 </a:t>
            </a:r>
            <a:r>
              <a:rPr lang="ar-DZ" b="1" dirty="0" err="1" smtClean="0">
                <a:solidFill>
                  <a:schemeClr val="tx1"/>
                </a:solidFill>
              </a:rPr>
              <a:t>ىمليون</a:t>
            </a:r>
            <a:r>
              <a:rPr lang="ar-DZ" b="1" dirty="0" smtClean="0">
                <a:solidFill>
                  <a:schemeClr val="tx1"/>
                </a:solidFill>
              </a:rPr>
              <a:t> دولار،  واتخذت خطوات مماثلة في منظمة الصحة العالمية وفي منظمة العمل الدولية بنسبة 2 بالمائة  من تكاليف موظفيها خصصت للتدريب</a:t>
            </a:r>
          </a:p>
          <a:p>
            <a:pPr marL="44450" indent="674688" algn="justLow" rtl="1">
              <a:buNone/>
            </a:pPr>
            <a:r>
              <a:rPr lang="ar-DZ" b="1" dirty="0" smtClean="0">
                <a:solidFill>
                  <a:schemeClr val="tx1"/>
                </a:solidFill>
              </a:rPr>
              <a:t>كما تشكل مسألة  التطوير الوظيفي ، تحديا لمديري الموارد البشرية في المنظمات الدولية، ولقد كشفت دراسة استقصائية أعدت عنوانها’’ «صورة لموظفي الأمم المتحدة ، نشرت في عام 2005» عن أكثر جانب مثبط للهمم في عمل الأمم المتحدة هو انعدام أفاق الحياة الوظيفية والترقيات، ويعتقد المفتشون بأن المنظومة بحاجة إلى أن تعزز برامج التطوير الوظيفي، وأنشطة تدريب وتطوير الموظفين لكي تصبح المنظومة تنافسية في سوق العمل، ولكي تبنى القدرة الفنية المطلوبة للموظفين وتحافظ عليها ، لذلك بدأ الاهتمام بالتطوير الوظيفي ويعد هذا الأخير عنصرا هاما في برامج اصلاح الموارد البشرية, </a:t>
            </a:r>
            <a:r>
              <a:rPr lang="ar-DZ" b="1" dirty="0" smtClean="0">
                <a:solidFill>
                  <a:schemeClr val="accent1">
                    <a:lumMod val="50000"/>
                  </a:schemeClr>
                </a:solidFill>
              </a:rPr>
              <a:t>( اسماعيل </a:t>
            </a:r>
            <a:r>
              <a:rPr lang="ar-DZ" b="1" dirty="0" err="1" smtClean="0">
                <a:solidFill>
                  <a:schemeClr val="accent1">
                    <a:lumMod val="50000"/>
                  </a:schemeClr>
                </a:solidFill>
              </a:rPr>
              <a:t>بوقنور</a:t>
            </a:r>
            <a:r>
              <a:rPr lang="ar-DZ" b="1" dirty="0" smtClean="0">
                <a:solidFill>
                  <a:schemeClr val="accent1">
                    <a:lumMod val="50000"/>
                  </a:schemeClr>
                </a:solidFill>
              </a:rPr>
              <a:t> -2021- ص355)</a:t>
            </a:r>
            <a:endParaRPr lang="fr-FR" b="1" dirty="0">
              <a:solidFill>
                <a:schemeClr val="accent1">
                  <a:lumMod val="50000"/>
                </a:schemeClr>
              </a:solidFill>
            </a:endParaRPr>
          </a:p>
        </p:txBody>
      </p:sp>
      <p:sp>
        <p:nvSpPr>
          <p:cNvPr id="3" name="Titre 2"/>
          <p:cNvSpPr>
            <a:spLocks noGrp="1"/>
          </p:cNvSpPr>
          <p:nvPr>
            <p:ph type="title"/>
          </p:nvPr>
        </p:nvSpPr>
        <p:spPr/>
        <p:txBody>
          <a:bodyPr/>
          <a:lstStyle/>
          <a:p>
            <a:r>
              <a:rPr lang="ar-DZ" b="1" dirty="0" smtClean="0">
                <a:solidFill>
                  <a:srgbClr val="FFC000"/>
                </a:solidFill>
              </a:rPr>
              <a:t>آليات تحسين أداء الموظفين الدوليين</a:t>
            </a:r>
            <a:endParaRPr lang="fr-FR" b="1" dirty="0">
              <a:solidFill>
                <a:srgbClr val="FFC000"/>
              </a:solidFill>
            </a:endParaRPr>
          </a:p>
        </p:txBody>
      </p:sp>
    </p:spTree>
    <p:extLst>
      <p:ext uri="{BB962C8B-B14F-4D97-AF65-F5344CB8AC3E}">
        <p14:creationId xmlns="" xmlns:p14="http://schemas.microsoft.com/office/powerpoint/2010/main" val="2376767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lnSpcReduction="10000"/>
          </a:bodyPr>
          <a:lstStyle/>
          <a:p>
            <a:pPr algn="justLow" rtl="1"/>
            <a:r>
              <a:rPr lang="ar-DZ" sz="2400" b="1" dirty="0" smtClean="0">
                <a:solidFill>
                  <a:schemeClr val="tx1"/>
                </a:solidFill>
              </a:rPr>
              <a:t>تعريف : هي العملية التي بموجبها يتم تقييم فعالية الأداء والحصول على المعلومات المرتدة حول هذه الفعالية، واستخدامها لإبراز نقاط القوة والضعف في أداء الأفراد والجماعات والمؤسسات والتي على ضوئها يتم اتخاذ الكثير من القرارات التنظيمية، </a:t>
            </a:r>
            <a:r>
              <a:rPr lang="ar-DZ" b="1" dirty="0" smtClean="0">
                <a:solidFill>
                  <a:schemeClr val="accent1">
                    <a:lumMod val="50000"/>
                  </a:schemeClr>
                </a:solidFill>
              </a:rPr>
              <a:t>( كامل بربر، 2008، ص 172)</a:t>
            </a:r>
          </a:p>
          <a:p>
            <a:pPr algn="justLow" rtl="1"/>
            <a:r>
              <a:rPr lang="ar-DZ" sz="2400" b="1" dirty="0" smtClean="0">
                <a:solidFill>
                  <a:schemeClr val="tx1"/>
                </a:solidFill>
              </a:rPr>
              <a:t>وتعد عملية تقييم المديرين الدوليين أمرا صعبا ومعقدا، ومما يزيد من صعوبات الأسئلة التالية: من يتولى عملية التقييم؟ ما هي العوامل التي ستخضع للتقييم؟ ماهي الطريقة المثالية للتقييم؟ هل لمتغيرات دولة الفرع من تأثير ما على التقييم؟ لذا فإن </a:t>
            </a:r>
            <a:r>
              <a:rPr lang="ar-DZ" sz="2400" b="1" dirty="0" err="1" smtClean="0">
                <a:solidFill>
                  <a:schemeClr val="tx1"/>
                </a:solidFill>
              </a:rPr>
              <a:t>الإتجاهات</a:t>
            </a:r>
            <a:r>
              <a:rPr lang="ar-DZ" sz="2400" b="1" dirty="0" smtClean="0">
                <a:solidFill>
                  <a:schemeClr val="tx1"/>
                </a:solidFill>
              </a:rPr>
              <a:t> تميل إلى تقييم المدير الدولي لأدائه ذاتيا، مع الأخذ في </a:t>
            </a:r>
            <a:r>
              <a:rPr lang="ar-DZ" sz="2400" b="1" dirty="0" err="1" smtClean="0">
                <a:solidFill>
                  <a:schemeClr val="tx1"/>
                </a:solidFill>
              </a:rPr>
              <a:t>الإعتبار</a:t>
            </a:r>
            <a:r>
              <a:rPr lang="ar-DZ" sz="2400" b="1" dirty="0" smtClean="0">
                <a:solidFill>
                  <a:schemeClr val="tx1"/>
                </a:solidFill>
              </a:rPr>
              <a:t> أن يأخذ التقييم الصعوبات المرتبطة بعملية التقييم الخارجي، وأيضا إلى مساهمة المديرين الدوليين في بناء شبكة من العلاقات بين الفرع والدولة المضيفة من جهة، وبين الفرع والمركز الرئيسي للمؤسسة الدولية</a:t>
            </a:r>
          </a:p>
          <a:p>
            <a:pPr algn="r" rtl="1"/>
            <a:endParaRPr lang="fr-FR" b="1" dirty="0">
              <a:solidFill>
                <a:schemeClr val="accent1">
                  <a:lumMod val="50000"/>
                </a:schemeClr>
              </a:solidFill>
            </a:endParaRPr>
          </a:p>
        </p:txBody>
      </p:sp>
      <p:sp>
        <p:nvSpPr>
          <p:cNvPr id="3" name="Titre 2"/>
          <p:cNvSpPr>
            <a:spLocks noGrp="1"/>
          </p:cNvSpPr>
          <p:nvPr>
            <p:ph type="title"/>
          </p:nvPr>
        </p:nvSpPr>
        <p:spPr/>
        <p:txBody>
          <a:bodyPr/>
          <a:lstStyle/>
          <a:p>
            <a:r>
              <a:rPr lang="ar-DZ" b="1" dirty="0" smtClean="0">
                <a:solidFill>
                  <a:srgbClr val="FF0000"/>
                </a:solidFill>
              </a:rPr>
              <a:t> تقييم أداء الموارد البشرية الدولية </a:t>
            </a:r>
            <a:endParaRPr lang="fr-FR" b="1" dirty="0">
              <a:solidFill>
                <a:srgbClr val="FF0000"/>
              </a:solidFill>
            </a:endParaRPr>
          </a:p>
        </p:txBody>
      </p:sp>
    </p:spTree>
    <p:extLst>
      <p:ext uri="{BB962C8B-B14F-4D97-AF65-F5344CB8AC3E}">
        <p14:creationId xmlns="" xmlns:p14="http://schemas.microsoft.com/office/powerpoint/2010/main" val="1072152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80999" y="1719070"/>
            <a:ext cx="8407893" cy="4518241"/>
          </a:xfrm>
        </p:spPr>
        <p:txBody>
          <a:bodyPr>
            <a:noAutofit/>
          </a:bodyPr>
          <a:lstStyle/>
          <a:p>
            <a:pPr marL="273050" indent="446088" algn="justLow" rtl="1"/>
            <a:r>
              <a:rPr lang="ar-DZ" sz="2200" b="1" dirty="0">
                <a:solidFill>
                  <a:schemeClr val="tx1"/>
                </a:solidFill>
              </a:rPr>
              <a:t>خلاصة القول </a:t>
            </a:r>
            <a:r>
              <a:rPr lang="ar-DZ" sz="2200" b="1" dirty="0" smtClean="0">
                <a:solidFill>
                  <a:schemeClr val="tx1"/>
                </a:solidFill>
              </a:rPr>
              <a:t>كنتيجة </a:t>
            </a:r>
            <a:r>
              <a:rPr lang="ar-DZ" sz="2200" b="1" dirty="0">
                <a:solidFill>
                  <a:schemeClr val="tx1"/>
                </a:solidFill>
              </a:rPr>
              <a:t>لظاهرة التدويل أصبحت المؤسسات الدولية مطالبة  أكثر من أي وقت مضى أن تدير نفسها على أساس دولي، وهذا يتطلب من إدارة الموارد البشرية أن تتعامل مع التحديات الدولية الجديدة</a:t>
            </a:r>
          </a:p>
          <a:p>
            <a:pPr marL="273050" indent="446088" algn="justLow" rtl="1"/>
            <a:r>
              <a:rPr lang="ar-DZ" sz="2200" b="1" dirty="0" smtClean="0">
                <a:solidFill>
                  <a:schemeClr val="tx1"/>
                </a:solidFill>
              </a:rPr>
              <a:t>وأن ترسم سياستها على أساس الملائمة مع هذه التحديات، فالعملية لم تعد مجرد إرسال الموارد البشرية إلى الخارج وتنتهي المسألة؟ بل إن الأوضاع الدولية فرضت شروطا للتعامل معها، فتصدير نظم وسياسات إدارة الموارد البشرية من الدولة الأم للفروع في الدولة المضيفة ستكون بلا جدوى، دون الأخذ في الاعتبار الاختلافات السائدة بين هذه الدولة ودول المؤسسات الدولية، بل ستشكل خطرا على بقاء واستمرار هذه الفروع  الدولية، إن منطق التعامل الدولي يفرض بالتالي تدويل سياسات لإدارة الموارد البشرية من أجل تكيف مواردها في  الدول المختلفة، وتحقيق معدلات مرتفعة من استقرارها على المستوى الفردي وعلى  مستوى </a:t>
            </a:r>
            <a:r>
              <a:rPr lang="ar-DZ" sz="2200" b="1" dirty="0">
                <a:solidFill>
                  <a:schemeClr val="tx1"/>
                </a:solidFill>
              </a:rPr>
              <a:t>الأداء الدولي </a:t>
            </a:r>
            <a:r>
              <a:rPr lang="ar-DZ" sz="1800" b="1" dirty="0">
                <a:solidFill>
                  <a:schemeClr val="accent1">
                    <a:lumMod val="50000"/>
                  </a:schemeClr>
                </a:solidFill>
              </a:rPr>
              <a:t>( كامل بربر، 2008، ص </a:t>
            </a:r>
            <a:r>
              <a:rPr lang="ar-DZ" sz="1800" b="1" dirty="0" smtClean="0">
                <a:solidFill>
                  <a:schemeClr val="accent1">
                    <a:lumMod val="50000"/>
                  </a:schemeClr>
                </a:solidFill>
              </a:rPr>
              <a:t>172)</a:t>
            </a:r>
            <a:endParaRPr lang="fr-FR" sz="1800" b="1" dirty="0">
              <a:solidFill>
                <a:schemeClr val="accent1">
                  <a:lumMod val="50000"/>
                </a:schemeClr>
              </a:solidFill>
            </a:endParaRPr>
          </a:p>
        </p:txBody>
      </p:sp>
    </p:spTree>
    <p:extLst>
      <p:ext uri="{BB962C8B-B14F-4D97-AF65-F5344CB8AC3E}">
        <p14:creationId xmlns="" xmlns:p14="http://schemas.microsoft.com/office/powerpoint/2010/main" val="2135276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1719070"/>
            <a:ext cx="8784605" cy="4878281"/>
          </a:xfrm>
        </p:spPr>
        <p:txBody>
          <a:bodyPr/>
          <a:lstStyle/>
          <a:p>
            <a:pPr marL="44450" indent="585788" algn="justLow" rtl="1">
              <a:buNone/>
            </a:pPr>
            <a:r>
              <a:rPr lang="ar-DZ" sz="2800" b="1" dirty="0" smtClean="0">
                <a:solidFill>
                  <a:srgbClr val="FF0000"/>
                </a:solidFill>
              </a:rPr>
              <a:t> </a:t>
            </a:r>
            <a:r>
              <a:rPr lang="ar-DZ" sz="2400" b="1" dirty="0" smtClean="0">
                <a:solidFill>
                  <a:schemeClr val="tx1"/>
                </a:solidFill>
              </a:rPr>
              <a:t>يعتمد تقويم الأداء الدولي على المؤشرات المستخدمة في عملية التقويم واقترحت بعض الدراسات المؤشرات الآتية  بهذا الصدد:</a:t>
            </a:r>
          </a:p>
          <a:p>
            <a:pPr marL="45720" indent="0" algn="justLow" rtl="1">
              <a:buNone/>
            </a:pPr>
            <a:r>
              <a:rPr lang="ar-DZ" sz="2400" b="1" dirty="0" smtClean="0">
                <a:solidFill>
                  <a:schemeClr val="tx1"/>
                </a:solidFill>
              </a:rPr>
              <a:t>1- مستوى الصعوبات المرتبطة بعملية التعيين الخارجي</a:t>
            </a:r>
          </a:p>
          <a:p>
            <a:pPr marL="45720" indent="0" algn="justLow" rtl="1">
              <a:buNone/>
            </a:pPr>
            <a:r>
              <a:rPr lang="ar-DZ" sz="2400" b="1" dirty="0" smtClean="0">
                <a:solidFill>
                  <a:schemeClr val="tx1"/>
                </a:solidFill>
              </a:rPr>
              <a:t>2- التركيز على تقويم المدير ذاته بدلا من الاعتماد على أراء وانطباعات مديري الشركة الأم في تقويمه</a:t>
            </a:r>
          </a:p>
          <a:p>
            <a:pPr marL="45720" indent="0" algn="justLow" rtl="1">
              <a:buNone/>
            </a:pPr>
            <a:r>
              <a:rPr lang="ar-DZ" sz="2400" b="1" dirty="0" smtClean="0">
                <a:solidFill>
                  <a:schemeClr val="tx1"/>
                </a:solidFill>
              </a:rPr>
              <a:t>3- اعتماد معايير موضوعية في التقويم  تناسب خصائص الأفراد العاملين في الخارج وسماتهم</a:t>
            </a:r>
          </a:p>
          <a:p>
            <a:pPr marL="45720" indent="0" algn="justLow" rtl="1">
              <a:buNone/>
            </a:pPr>
            <a:r>
              <a:rPr lang="ar-DZ" sz="2400" b="1" dirty="0" smtClean="0">
                <a:solidFill>
                  <a:schemeClr val="tx1"/>
                </a:solidFill>
              </a:rPr>
              <a:t>4- دور الأفراد العاملين في الخارج في بناء علاقات جيدة بين الفروع والشركة الأم </a:t>
            </a:r>
            <a:r>
              <a:rPr lang="ar-DZ" sz="1800" b="1" dirty="0" smtClean="0">
                <a:solidFill>
                  <a:schemeClr val="accent1">
                    <a:lumMod val="50000"/>
                  </a:schemeClr>
                </a:solidFill>
              </a:rPr>
              <a:t>(زكريا مطلك الدوري و احمد علي صالح-2019 ص319- ص320)</a:t>
            </a:r>
            <a:endParaRPr lang="fr-FR" sz="1800" b="1" dirty="0">
              <a:solidFill>
                <a:schemeClr val="accent1">
                  <a:lumMod val="50000"/>
                </a:schemeClr>
              </a:solidFill>
            </a:endParaRPr>
          </a:p>
        </p:txBody>
      </p:sp>
      <p:sp>
        <p:nvSpPr>
          <p:cNvPr id="3" name="Titre 2"/>
          <p:cNvSpPr>
            <a:spLocks noGrp="1"/>
          </p:cNvSpPr>
          <p:nvPr>
            <p:ph type="title"/>
          </p:nvPr>
        </p:nvSpPr>
        <p:spPr/>
        <p:txBody>
          <a:bodyPr/>
          <a:lstStyle/>
          <a:p>
            <a:pPr marL="45720" lvl="0" rtl="1">
              <a:spcBef>
                <a:spcPct val="20000"/>
              </a:spcBef>
            </a:pPr>
            <a:r>
              <a:rPr lang="ar-DZ" sz="4000" b="1" cap="none" spc="150" dirty="0" smtClean="0">
                <a:solidFill>
                  <a:srgbClr val="FF0000"/>
                </a:solidFill>
                <a:ea typeface="+mn-ea"/>
              </a:rPr>
              <a:t>مؤشرات </a:t>
            </a:r>
            <a:r>
              <a:rPr lang="ar-DZ" sz="4000" b="1" cap="none" spc="150" dirty="0">
                <a:solidFill>
                  <a:srgbClr val="FF0000"/>
                </a:solidFill>
                <a:ea typeface="+mn-ea"/>
              </a:rPr>
              <a:t>تقويم  الأداء </a:t>
            </a:r>
            <a:r>
              <a:rPr lang="ar-DZ" sz="4000" b="1" cap="none" spc="150" dirty="0" smtClean="0">
                <a:solidFill>
                  <a:srgbClr val="FF0000"/>
                </a:solidFill>
                <a:ea typeface="+mn-ea"/>
              </a:rPr>
              <a:t>الدولي</a:t>
            </a:r>
            <a:endParaRPr lang="fr-FR" sz="4000" dirty="0"/>
          </a:p>
        </p:txBody>
      </p:sp>
    </p:spTree>
    <p:extLst>
      <p:ext uri="{BB962C8B-B14F-4D97-AF65-F5344CB8AC3E}">
        <p14:creationId xmlns="" xmlns:p14="http://schemas.microsoft.com/office/powerpoint/2010/main" val="21330869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lgn="r" rtl="1">
              <a:buNone/>
            </a:pPr>
            <a:r>
              <a:rPr lang="ar-DZ" sz="2800" dirty="0" smtClean="0"/>
              <a:t>تمر عملية </a:t>
            </a:r>
            <a:r>
              <a:rPr lang="ar-DZ" sz="2800" dirty="0" err="1" smtClean="0"/>
              <a:t>ادارة</a:t>
            </a:r>
            <a:r>
              <a:rPr lang="ar-DZ" sz="2800" dirty="0" smtClean="0"/>
              <a:t> </a:t>
            </a:r>
            <a:r>
              <a:rPr lang="ar-DZ" sz="2800" dirty="0" err="1" smtClean="0"/>
              <a:t>الاداء</a:t>
            </a:r>
            <a:r>
              <a:rPr lang="ar-DZ" sz="2800" dirty="0" smtClean="0"/>
              <a:t> بعدة مراحل بدءا من التوافق مع </a:t>
            </a:r>
            <a:r>
              <a:rPr lang="ar-DZ" sz="2800" dirty="0" err="1" smtClean="0"/>
              <a:t>الاستراتيجية</a:t>
            </a:r>
            <a:r>
              <a:rPr lang="ar-DZ" sz="2800" dirty="0" smtClean="0"/>
              <a:t> التنظيمية </a:t>
            </a:r>
            <a:r>
              <a:rPr lang="ar-DZ" sz="2800" dirty="0" err="1" smtClean="0"/>
              <a:t>و</a:t>
            </a:r>
            <a:r>
              <a:rPr lang="ar-DZ" sz="2800" dirty="0" smtClean="0"/>
              <a:t> تواجه كل مرحلة مجموعة من التحديات المرتبطة بالموظف الدولي </a:t>
            </a:r>
            <a:r>
              <a:rPr lang="ar-DZ" sz="2800" dirty="0" err="1" smtClean="0"/>
              <a:t>او</a:t>
            </a:r>
            <a:r>
              <a:rPr lang="ar-DZ" sz="2800" dirty="0" smtClean="0"/>
              <a:t> بالفرع </a:t>
            </a:r>
            <a:r>
              <a:rPr lang="ar-DZ" sz="2800" dirty="0" err="1" smtClean="0"/>
              <a:t>او</a:t>
            </a:r>
            <a:r>
              <a:rPr lang="ar-DZ" sz="2800" dirty="0" smtClean="0"/>
              <a:t> بالمقر الرئيسي للشركة </a:t>
            </a:r>
            <a:r>
              <a:rPr lang="ar-DZ" sz="2800" dirty="0" err="1" smtClean="0"/>
              <a:t>و</a:t>
            </a:r>
            <a:r>
              <a:rPr lang="ar-DZ" sz="2800" dirty="0" smtClean="0"/>
              <a:t> </a:t>
            </a:r>
            <a:r>
              <a:rPr lang="ar-DZ" sz="2800" dirty="0" err="1" smtClean="0"/>
              <a:t>احيانا</a:t>
            </a:r>
            <a:r>
              <a:rPr lang="ar-DZ" sz="2800" dirty="0" smtClean="0"/>
              <a:t> بالقائم عن عملية تقييم </a:t>
            </a:r>
            <a:r>
              <a:rPr lang="ar-DZ" sz="2800" dirty="0" err="1" smtClean="0"/>
              <a:t>الاداء</a:t>
            </a:r>
            <a:r>
              <a:rPr lang="ar-DZ" sz="2800" dirty="0" smtClean="0"/>
              <a:t> و </a:t>
            </a:r>
            <a:r>
              <a:rPr lang="ar-DZ" sz="2800" dirty="0" err="1" smtClean="0"/>
              <a:t>البيايات</a:t>
            </a:r>
            <a:r>
              <a:rPr lang="ar-DZ" sz="2800" dirty="0" smtClean="0"/>
              <a:t> التي سيتعمد عليها </a:t>
            </a:r>
            <a:endParaRPr lang="fr-FR" sz="2800" dirty="0"/>
          </a:p>
        </p:txBody>
      </p:sp>
      <p:sp>
        <p:nvSpPr>
          <p:cNvPr id="3" name="Titre 2"/>
          <p:cNvSpPr>
            <a:spLocks noGrp="1"/>
          </p:cNvSpPr>
          <p:nvPr>
            <p:ph type="title"/>
          </p:nvPr>
        </p:nvSpPr>
        <p:spPr/>
        <p:txBody>
          <a:bodyPr/>
          <a:lstStyle/>
          <a:p>
            <a:r>
              <a:rPr lang="ar-DZ" b="1" dirty="0" smtClean="0">
                <a:solidFill>
                  <a:srgbClr val="FFC000"/>
                </a:solidFill>
              </a:rPr>
              <a:t>الخاتمـــــــــــــة</a:t>
            </a:r>
            <a:endParaRPr lang="fr-FR" b="1" dirty="0">
              <a:solidFill>
                <a:srgbClr val="FFC000"/>
              </a:solidFill>
            </a:endParaRPr>
          </a:p>
        </p:txBody>
      </p:sp>
    </p:spTree>
    <p:extLst>
      <p:ext uri="{BB962C8B-B14F-4D97-AF65-F5344CB8AC3E}">
        <p14:creationId xmlns="" xmlns:p14="http://schemas.microsoft.com/office/powerpoint/2010/main" val="14197928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1556792"/>
            <a:ext cx="8784975" cy="5040559"/>
          </a:xfrm>
        </p:spPr>
        <p:txBody>
          <a:bodyPr>
            <a:normAutofit lnSpcReduction="10000"/>
          </a:bodyPr>
          <a:lstStyle/>
          <a:p>
            <a:pPr marL="502920" indent="-457200" algn="justLow" rtl="1">
              <a:buFont typeface="+mj-lt"/>
              <a:buAutoNum type="arabicParenR"/>
            </a:pPr>
            <a:r>
              <a:rPr lang="ar-DZ" dirty="0"/>
              <a:t> </a:t>
            </a:r>
            <a:r>
              <a:rPr lang="ar-DZ" b="1" dirty="0" smtClean="0">
                <a:solidFill>
                  <a:schemeClr val="tx1"/>
                </a:solidFill>
              </a:rPr>
              <a:t>عدان نبيلة – 2020- ضغوط العمل والأداء الوظيفي – مركز الكتاب الأكاديمي</a:t>
            </a:r>
          </a:p>
          <a:p>
            <a:pPr marL="502920" indent="-457200" algn="justLow" rtl="1">
              <a:buFont typeface="+mj-lt"/>
              <a:buAutoNum type="arabicParenR"/>
            </a:pPr>
            <a:r>
              <a:rPr lang="ar-DZ" b="1" dirty="0">
                <a:solidFill>
                  <a:schemeClr val="tx1"/>
                </a:solidFill>
              </a:rPr>
              <a:t> </a:t>
            </a:r>
            <a:r>
              <a:rPr lang="ar-DZ" b="1" dirty="0" smtClean="0">
                <a:solidFill>
                  <a:schemeClr val="tx1"/>
                </a:solidFill>
              </a:rPr>
              <a:t>عصمت سليم </a:t>
            </a:r>
            <a:r>
              <a:rPr lang="ar-DZ" b="1" dirty="0" err="1" smtClean="0">
                <a:solidFill>
                  <a:schemeClr val="tx1"/>
                </a:solidFill>
              </a:rPr>
              <a:t>القرالة</a:t>
            </a:r>
            <a:r>
              <a:rPr lang="ar-DZ" b="1" dirty="0" smtClean="0">
                <a:solidFill>
                  <a:schemeClr val="tx1"/>
                </a:solidFill>
              </a:rPr>
              <a:t>- 2011- </a:t>
            </a:r>
            <a:r>
              <a:rPr lang="ar-DZ" b="1" dirty="0" err="1" smtClean="0">
                <a:solidFill>
                  <a:schemeClr val="tx1"/>
                </a:solidFill>
              </a:rPr>
              <a:t>الحكمانية</a:t>
            </a:r>
            <a:r>
              <a:rPr lang="ar-DZ" b="1" dirty="0" smtClean="0">
                <a:solidFill>
                  <a:schemeClr val="tx1"/>
                </a:solidFill>
              </a:rPr>
              <a:t> في الأداء الوظيفي- دار جليس الزمان</a:t>
            </a:r>
          </a:p>
          <a:p>
            <a:pPr marL="502920" indent="-457200" algn="justLow" rtl="1">
              <a:buFont typeface="+mj-lt"/>
              <a:buAutoNum type="arabicParenR"/>
            </a:pPr>
            <a:r>
              <a:rPr lang="ar-DZ" b="1" dirty="0" smtClean="0">
                <a:solidFill>
                  <a:schemeClr val="tx1"/>
                </a:solidFill>
              </a:rPr>
              <a:t>زكريا مطلك الدوري، أحمد علي صالح- 2019 إدارة الأعمال الدولية( منظور سلوكي </a:t>
            </a:r>
            <a:r>
              <a:rPr lang="ar-DZ" b="1" dirty="0" err="1" smtClean="0">
                <a:solidFill>
                  <a:schemeClr val="tx1"/>
                </a:solidFill>
              </a:rPr>
              <a:t>واسترتيجي</a:t>
            </a:r>
            <a:r>
              <a:rPr lang="ar-DZ" b="1" dirty="0" smtClean="0">
                <a:solidFill>
                  <a:schemeClr val="tx1"/>
                </a:solidFill>
              </a:rPr>
              <a:t>)- دار </a:t>
            </a:r>
            <a:r>
              <a:rPr lang="ar-DZ" b="1" dirty="0" err="1" smtClean="0">
                <a:solidFill>
                  <a:schemeClr val="tx1"/>
                </a:solidFill>
              </a:rPr>
              <a:t>البازوري</a:t>
            </a:r>
            <a:r>
              <a:rPr lang="ar-DZ" b="1" dirty="0" smtClean="0">
                <a:solidFill>
                  <a:schemeClr val="tx1"/>
                </a:solidFill>
              </a:rPr>
              <a:t> العلمية للنشر </a:t>
            </a:r>
            <a:r>
              <a:rPr lang="ar-DZ" b="1" dirty="0" err="1" smtClean="0">
                <a:solidFill>
                  <a:schemeClr val="tx1"/>
                </a:solidFill>
              </a:rPr>
              <a:t>والتزيع</a:t>
            </a:r>
            <a:endParaRPr lang="ar-DZ" b="1" dirty="0" smtClean="0">
              <a:solidFill>
                <a:schemeClr val="tx1"/>
              </a:solidFill>
            </a:endParaRPr>
          </a:p>
          <a:p>
            <a:pPr marL="502920" indent="-457200" algn="justLow" rtl="1">
              <a:buFont typeface="+mj-lt"/>
              <a:buAutoNum type="arabicParenR"/>
            </a:pPr>
            <a:r>
              <a:rPr lang="ar-DZ" b="1" dirty="0" smtClean="0">
                <a:solidFill>
                  <a:schemeClr val="tx1"/>
                </a:solidFill>
              </a:rPr>
              <a:t>سلوى عمر عبد الرحمن- الإدارة بالأداء كمدخل لتقييم العاملين بالمنظمات العامة (مقال)</a:t>
            </a:r>
          </a:p>
          <a:p>
            <a:pPr marL="502920" indent="-457200" algn="justLow" rtl="1">
              <a:buFont typeface="+mj-lt"/>
              <a:buAutoNum type="arabicParenR"/>
            </a:pPr>
            <a:r>
              <a:rPr lang="ar-DZ" b="1" dirty="0" smtClean="0">
                <a:solidFill>
                  <a:schemeClr val="tx1"/>
                </a:solidFill>
              </a:rPr>
              <a:t>منظمة العمل الدولية- 2016- نظام إدارة الموارد البشرية( دليل تدريبي وتطبيقي للشركات- القاهرة</a:t>
            </a:r>
          </a:p>
          <a:p>
            <a:pPr marL="502920" indent="-457200" algn="justLow" rtl="1">
              <a:buFont typeface="+mj-lt"/>
              <a:buAutoNum type="arabicParenR"/>
            </a:pPr>
            <a:r>
              <a:rPr lang="ar-DZ" b="1" dirty="0" smtClean="0">
                <a:solidFill>
                  <a:schemeClr val="tx1"/>
                </a:solidFill>
              </a:rPr>
              <a:t>اسماعيل </a:t>
            </a:r>
            <a:r>
              <a:rPr lang="ar-DZ" b="1" dirty="0" err="1" smtClean="0">
                <a:solidFill>
                  <a:schemeClr val="tx1"/>
                </a:solidFill>
              </a:rPr>
              <a:t>بوقنور</a:t>
            </a:r>
            <a:r>
              <a:rPr lang="ar-DZ" b="1" dirty="0" smtClean="0">
                <a:solidFill>
                  <a:schemeClr val="tx1"/>
                </a:solidFill>
              </a:rPr>
              <a:t>- 2021- تحسين أداء الموظف الدولي: دراسة في البرامج التدريبية لحفظ السلام (مقال)- مجلة أبحاث </a:t>
            </a:r>
            <a:r>
              <a:rPr lang="fr-FR" b="1" dirty="0" smtClean="0">
                <a:solidFill>
                  <a:schemeClr val="tx1"/>
                </a:solidFill>
              </a:rPr>
              <a:t> ISSN</a:t>
            </a:r>
            <a:r>
              <a:rPr lang="ar-DZ" b="1" dirty="0" smtClean="0">
                <a:solidFill>
                  <a:schemeClr val="tx1"/>
                </a:solidFill>
              </a:rPr>
              <a:t> – المجلد6 العدد 1-جامعة قالمة</a:t>
            </a:r>
          </a:p>
          <a:p>
            <a:pPr marL="502920" indent="-457200" algn="justLow" rtl="1">
              <a:buFont typeface="+mj-lt"/>
              <a:buAutoNum type="arabicParenR"/>
            </a:pPr>
            <a:r>
              <a:rPr lang="ar-DZ" b="1" dirty="0" smtClean="0">
                <a:solidFill>
                  <a:schemeClr val="tx1"/>
                </a:solidFill>
              </a:rPr>
              <a:t>كامل بربر- 2008- ادارة الموارد البشرية (اتجاهات وممارسات)-  دار المنهل اللبناني- </a:t>
            </a:r>
            <a:r>
              <a:rPr lang="ar-DZ" b="1" dirty="0" smtClean="0">
                <a:solidFill>
                  <a:schemeClr val="tx1"/>
                </a:solidFill>
              </a:rPr>
              <a:t>بيروت </a:t>
            </a:r>
          </a:p>
          <a:p>
            <a:pPr marL="502920" indent="-457200" algn="justLow" rtl="1">
              <a:buFont typeface="+mj-lt"/>
              <a:buAutoNum type="arabicParenR"/>
            </a:pPr>
            <a:r>
              <a:rPr lang="ar-DZ" b="1" dirty="0" smtClean="0">
                <a:solidFill>
                  <a:schemeClr val="tx1"/>
                </a:solidFill>
              </a:rPr>
              <a:t>احمد علي صالح 2012، </a:t>
            </a:r>
            <a:r>
              <a:rPr lang="ar-DZ" b="1" dirty="0" err="1" smtClean="0">
                <a:solidFill>
                  <a:schemeClr val="tx1"/>
                </a:solidFill>
              </a:rPr>
              <a:t>ادارة</a:t>
            </a:r>
            <a:r>
              <a:rPr lang="ar-DZ" b="1" dirty="0" smtClean="0">
                <a:solidFill>
                  <a:schemeClr val="tx1"/>
                </a:solidFill>
              </a:rPr>
              <a:t> </a:t>
            </a:r>
            <a:r>
              <a:rPr lang="ar-DZ" b="1" dirty="0" err="1" smtClean="0">
                <a:solidFill>
                  <a:schemeClr val="tx1"/>
                </a:solidFill>
              </a:rPr>
              <a:t>الاعمال</a:t>
            </a:r>
            <a:r>
              <a:rPr lang="ar-DZ" b="1" dirty="0" smtClean="0">
                <a:solidFill>
                  <a:schemeClr val="tx1"/>
                </a:solidFill>
              </a:rPr>
              <a:t> </a:t>
            </a:r>
            <a:r>
              <a:rPr lang="ar-DZ" b="1" smtClean="0">
                <a:solidFill>
                  <a:schemeClr val="tx1"/>
                </a:solidFill>
              </a:rPr>
              <a:t>الدولية ،مدخل منهجي متكامل، </a:t>
            </a:r>
            <a:r>
              <a:rPr lang="ar-DZ" b="1" dirty="0" smtClean="0">
                <a:solidFill>
                  <a:schemeClr val="tx1"/>
                </a:solidFill>
              </a:rPr>
              <a:t>الطبعة </a:t>
            </a:r>
            <a:r>
              <a:rPr lang="ar-DZ" b="1" dirty="0" err="1" smtClean="0">
                <a:solidFill>
                  <a:schemeClr val="tx1"/>
                </a:solidFill>
              </a:rPr>
              <a:t>الاولى</a:t>
            </a:r>
            <a:endParaRPr lang="ar-DZ" b="1" dirty="0" smtClean="0">
              <a:solidFill>
                <a:schemeClr val="tx1"/>
              </a:solidFill>
            </a:endParaRPr>
          </a:p>
          <a:p>
            <a:pPr marL="502920" indent="-457200" algn="justLow" rtl="1">
              <a:buFont typeface="+mj-lt"/>
              <a:buAutoNum type="arabicParenR"/>
            </a:pPr>
            <a:r>
              <a:rPr lang="ar-DZ" b="1" dirty="0" smtClean="0">
                <a:solidFill>
                  <a:schemeClr val="tx1"/>
                </a:solidFill>
              </a:rPr>
              <a:t>الأنترنت</a:t>
            </a:r>
          </a:p>
          <a:p>
            <a:pPr marL="502920" indent="-457200" algn="r" rtl="1">
              <a:buFont typeface="+mj-lt"/>
              <a:buAutoNum type="arabicParenR"/>
            </a:pPr>
            <a:endParaRPr lang="fr-FR" dirty="0"/>
          </a:p>
        </p:txBody>
      </p:sp>
      <p:sp>
        <p:nvSpPr>
          <p:cNvPr id="3" name="Titre 2"/>
          <p:cNvSpPr>
            <a:spLocks noGrp="1"/>
          </p:cNvSpPr>
          <p:nvPr>
            <p:ph type="title"/>
          </p:nvPr>
        </p:nvSpPr>
        <p:spPr/>
        <p:txBody>
          <a:bodyPr/>
          <a:lstStyle/>
          <a:p>
            <a:r>
              <a:rPr lang="ar-DZ" b="1" dirty="0" smtClean="0">
                <a:solidFill>
                  <a:srgbClr val="FF0000"/>
                </a:solidFill>
              </a:rPr>
              <a:t>قائمة المراجع</a:t>
            </a:r>
            <a:endParaRPr lang="fr-FR" b="1" dirty="0">
              <a:solidFill>
                <a:srgbClr val="FF0000"/>
              </a:solidFill>
            </a:endParaRPr>
          </a:p>
        </p:txBody>
      </p:sp>
    </p:spTree>
    <p:extLst>
      <p:ext uri="{BB962C8B-B14F-4D97-AF65-F5344CB8AC3E}">
        <p14:creationId xmlns="" xmlns:p14="http://schemas.microsoft.com/office/powerpoint/2010/main" val="3988886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lgn="r" rtl="1">
              <a:buNone/>
            </a:pPr>
            <a:r>
              <a:rPr lang="ar-DZ" sz="2800" dirty="0" smtClean="0"/>
              <a:t>نظرا </a:t>
            </a:r>
            <a:r>
              <a:rPr lang="ar-DZ" sz="2800" dirty="0" err="1" smtClean="0"/>
              <a:t>لاهمية</a:t>
            </a:r>
            <a:r>
              <a:rPr lang="ar-DZ" sz="2800" dirty="0" smtClean="0"/>
              <a:t> المورد البشري داخل المنظمات </a:t>
            </a:r>
            <a:r>
              <a:rPr lang="ar-DZ" sz="2800" dirty="0" err="1" smtClean="0"/>
              <a:t>و</a:t>
            </a:r>
            <a:r>
              <a:rPr lang="ar-DZ" sz="2800" dirty="0" smtClean="0"/>
              <a:t> </a:t>
            </a:r>
            <a:r>
              <a:rPr lang="ar-DZ" sz="2800" dirty="0" err="1" smtClean="0"/>
              <a:t>بالاخص</a:t>
            </a:r>
            <a:r>
              <a:rPr lang="ar-DZ" sz="2800" dirty="0" smtClean="0"/>
              <a:t> في الشركات متعددة الجنسيات </a:t>
            </a:r>
            <a:r>
              <a:rPr lang="ar-DZ" sz="2800" dirty="0" err="1" smtClean="0"/>
              <a:t>اصبح</a:t>
            </a:r>
            <a:r>
              <a:rPr lang="ar-DZ" sz="2800" dirty="0" smtClean="0"/>
              <a:t> الاهتمام </a:t>
            </a:r>
            <a:r>
              <a:rPr lang="ar-DZ" sz="2800" dirty="0" err="1" smtClean="0"/>
              <a:t>بالاداء</a:t>
            </a:r>
            <a:r>
              <a:rPr lang="ar-DZ" sz="2800" dirty="0" smtClean="0"/>
              <a:t> يشكل </a:t>
            </a:r>
            <a:r>
              <a:rPr lang="ar-DZ" sz="2800" dirty="0" err="1" smtClean="0"/>
              <a:t>اهم</a:t>
            </a:r>
            <a:r>
              <a:rPr lang="ar-DZ" sz="2800" dirty="0" smtClean="0"/>
              <a:t> نقاط وقوف المديرين </a:t>
            </a:r>
            <a:r>
              <a:rPr lang="ar-DZ" sz="2800" dirty="0" err="1" smtClean="0"/>
              <a:t>و</a:t>
            </a:r>
            <a:r>
              <a:rPr lang="ar-DZ" sz="2800" dirty="0" smtClean="0"/>
              <a:t> </a:t>
            </a:r>
            <a:r>
              <a:rPr lang="ar-DZ" sz="2800" dirty="0" err="1" smtClean="0"/>
              <a:t>المسؤولين</a:t>
            </a:r>
            <a:r>
              <a:rPr lang="ar-DZ" sz="2800" dirty="0" smtClean="0"/>
              <a:t> في المؤسسات باعتبار </a:t>
            </a:r>
            <a:r>
              <a:rPr lang="ar-DZ" sz="2800" dirty="0" err="1" smtClean="0"/>
              <a:t>ان</a:t>
            </a:r>
            <a:r>
              <a:rPr lang="ar-DZ" sz="2800" dirty="0" smtClean="0"/>
              <a:t> </a:t>
            </a:r>
            <a:r>
              <a:rPr lang="ar-DZ" sz="2800" dirty="0" err="1" smtClean="0"/>
              <a:t>الاداء</a:t>
            </a:r>
            <a:r>
              <a:rPr lang="ar-DZ" sz="2800" dirty="0" smtClean="0"/>
              <a:t> هو محقق </a:t>
            </a:r>
            <a:r>
              <a:rPr lang="ar-DZ" sz="2800" dirty="0" err="1" smtClean="0"/>
              <a:t>اهداف</a:t>
            </a:r>
            <a:r>
              <a:rPr lang="ar-DZ" sz="2800" dirty="0" smtClean="0"/>
              <a:t> المؤسسة ومن خلال هذا البحث سيتم التطرق </a:t>
            </a:r>
            <a:r>
              <a:rPr lang="ar-DZ" sz="2800" dirty="0" err="1" smtClean="0"/>
              <a:t>الى</a:t>
            </a:r>
            <a:r>
              <a:rPr lang="ar-DZ" sz="2800" dirty="0" smtClean="0"/>
              <a:t> مفهوم </a:t>
            </a:r>
            <a:r>
              <a:rPr lang="ar-DZ" sz="2800" dirty="0" err="1" smtClean="0"/>
              <a:t>ادارة</a:t>
            </a:r>
            <a:r>
              <a:rPr lang="ar-DZ" sz="2800" dirty="0" smtClean="0"/>
              <a:t> </a:t>
            </a:r>
            <a:r>
              <a:rPr lang="ar-DZ" sz="2800" dirty="0" err="1" smtClean="0"/>
              <a:t>الاداء</a:t>
            </a:r>
            <a:r>
              <a:rPr lang="ar-DZ" sz="2800" dirty="0" smtClean="0"/>
              <a:t> للموظفين الدوليين</a:t>
            </a:r>
            <a:endParaRPr lang="fr-FR" sz="2800" dirty="0"/>
          </a:p>
        </p:txBody>
      </p:sp>
      <p:sp>
        <p:nvSpPr>
          <p:cNvPr id="3" name="Titre 2"/>
          <p:cNvSpPr>
            <a:spLocks noGrp="1"/>
          </p:cNvSpPr>
          <p:nvPr>
            <p:ph type="title"/>
          </p:nvPr>
        </p:nvSpPr>
        <p:spPr/>
        <p:txBody>
          <a:bodyPr/>
          <a:lstStyle/>
          <a:p>
            <a:r>
              <a:rPr lang="ar-DZ" dirty="0" smtClean="0"/>
              <a:t>المقدمة:</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51521" y="1719070"/>
            <a:ext cx="8537372" cy="4878281"/>
          </a:xfrm>
        </p:spPr>
        <p:txBody>
          <a:bodyPr>
            <a:normAutofit/>
          </a:bodyPr>
          <a:lstStyle/>
          <a:p>
            <a:pPr marL="44450" indent="674688" algn="justLow" rtl="1">
              <a:lnSpc>
                <a:spcPct val="150000"/>
              </a:lnSpc>
              <a:buNone/>
            </a:pPr>
            <a:r>
              <a:rPr lang="ar-DZ" sz="2400" b="1" dirty="0" smtClean="0">
                <a:solidFill>
                  <a:schemeClr val="tx1"/>
                </a:solidFill>
                <a:latin typeface="Arial" pitchFamily="34" charset="0"/>
                <a:cs typeface="Arial" pitchFamily="34" charset="0"/>
              </a:rPr>
              <a:t>قبل التطرق لمفهوم إدارة الأداء الدولي  نتطرق أولا لمفهوم الأداء</a:t>
            </a:r>
          </a:p>
          <a:p>
            <a:pPr marL="45720" indent="0" algn="justLow" rtl="1">
              <a:lnSpc>
                <a:spcPct val="150000"/>
              </a:lnSpc>
              <a:buNone/>
            </a:pPr>
            <a:r>
              <a:rPr lang="ar-DZ" sz="2800" b="1" dirty="0" smtClean="0">
                <a:solidFill>
                  <a:srgbClr val="0070C0"/>
                </a:solidFill>
                <a:latin typeface="Arial" pitchFamily="34" charset="0"/>
                <a:cs typeface="Arial" pitchFamily="34" charset="0"/>
              </a:rPr>
              <a:t>تعريف الأداء</a:t>
            </a:r>
            <a:r>
              <a:rPr lang="ar-DZ" sz="2400" b="1" dirty="0" smtClean="0">
                <a:solidFill>
                  <a:schemeClr val="tx1"/>
                </a:solidFill>
                <a:latin typeface="Arial" pitchFamily="34" charset="0"/>
                <a:cs typeface="Arial" pitchFamily="34" charset="0"/>
              </a:rPr>
              <a:t>: حيث عرفه الكاتبان بدوي ومصطفى على أنه (( نتاج جهد معين قام ببذله فرد أو مجموعة لإنجاز عمل معين </a:t>
            </a:r>
            <a:r>
              <a:rPr lang="ar-DZ" b="1" dirty="0" smtClean="0">
                <a:solidFill>
                  <a:schemeClr val="tx1"/>
                </a:solidFill>
                <a:latin typeface="Arial" pitchFamily="34" charset="0"/>
                <a:cs typeface="Arial" pitchFamily="34" charset="0"/>
              </a:rPr>
              <a:t>)),( </a:t>
            </a:r>
            <a:r>
              <a:rPr lang="ar-DZ" b="1" dirty="0" smtClean="0">
                <a:solidFill>
                  <a:schemeClr val="accent1">
                    <a:lumMod val="50000"/>
                  </a:schemeClr>
                </a:solidFill>
                <a:latin typeface="Arial" pitchFamily="34" charset="0"/>
                <a:cs typeface="Arial" pitchFamily="34" charset="0"/>
              </a:rPr>
              <a:t>عدان نبيلة -2020-ص48)</a:t>
            </a:r>
          </a:p>
          <a:p>
            <a:pPr marL="45720" indent="0" algn="justLow" rtl="1">
              <a:lnSpc>
                <a:spcPct val="150000"/>
              </a:lnSpc>
              <a:buNone/>
            </a:pPr>
            <a:r>
              <a:rPr lang="ar-DZ" sz="2400" b="1" dirty="0" smtClean="0">
                <a:solidFill>
                  <a:schemeClr val="tx1"/>
                </a:solidFill>
                <a:latin typeface="Arial" pitchFamily="34" charset="0"/>
                <a:cs typeface="Arial" pitchFamily="34" charset="0"/>
              </a:rPr>
              <a:t>وعرفه أيضا توماس </a:t>
            </a:r>
            <a:r>
              <a:rPr lang="ar-DZ" sz="2400" b="1" dirty="0" err="1" smtClean="0">
                <a:solidFill>
                  <a:schemeClr val="tx1"/>
                </a:solidFill>
                <a:latin typeface="Arial" pitchFamily="34" charset="0"/>
                <a:cs typeface="Arial" pitchFamily="34" charset="0"/>
              </a:rPr>
              <a:t>جلبيرت</a:t>
            </a:r>
            <a:r>
              <a:rPr lang="ar-DZ" sz="2400" b="1" dirty="0" smtClean="0">
                <a:solidFill>
                  <a:schemeClr val="tx1"/>
                </a:solidFill>
                <a:latin typeface="Arial" pitchFamily="34" charset="0"/>
                <a:cs typeface="Arial" pitchFamily="34" charset="0"/>
              </a:rPr>
              <a:t> على أنه (( التفاعل بين السلوك والإنجاز، أنه مجموع السوك والنتائج معا ، وهو اتحاد السلوك ونتائجه ، هو ليس السلوك وحده أو الإنجاز وحده ، أنه تكاملهما معا، أنه ما تسعى المنظمة الوصول إليه )) </a:t>
            </a:r>
            <a:r>
              <a:rPr lang="ar-DZ" b="1" dirty="0" smtClean="0">
                <a:solidFill>
                  <a:schemeClr val="accent1">
                    <a:lumMod val="50000"/>
                  </a:schemeClr>
                </a:solidFill>
                <a:latin typeface="Arial" pitchFamily="34" charset="0"/>
                <a:cs typeface="Arial" pitchFamily="34" charset="0"/>
              </a:rPr>
              <a:t>( عصمت سليم القرالة-2011- ص 48)</a:t>
            </a:r>
          </a:p>
          <a:p>
            <a:pPr marL="45720" indent="0" algn="r" rtl="1">
              <a:buNone/>
            </a:pPr>
            <a:endParaRPr lang="ar-DZ" dirty="0" smtClean="0">
              <a:solidFill>
                <a:schemeClr val="tx1"/>
              </a:solidFill>
            </a:endParaRPr>
          </a:p>
          <a:p>
            <a:pPr marL="45720" indent="0" algn="r" rtl="1">
              <a:buNone/>
            </a:pPr>
            <a:endParaRPr lang="fr-FR" dirty="0">
              <a:solidFill>
                <a:schemeClr val="tx1"/>
              </a:solidFill>
            </a:endParaRPr>
          </a:p>
        </p:txBody>
      </p:sp>
      <p:sp>
        <p:nvSpPr>
          <p:cNvPr id="3" name="Titre 2"/>
          <p:cNvSpPr>
            <a:spLocks noGrp="1"/>
          </p:cNvSpPr>
          <p:nvPr>
            <p:ph type="title"/>
          </p:nvPr>
        </p:nvSpPr>
        <p:spPr/>
        <p:txBody>
          <a:bodyPr/>
          <a:lstStyle/>
          <a:p>
            <a:r>
              <a:rPr lang="ar-DZ" b="1" dirty="0" smtClean="0">
                <a:solidFill>
                  <a:srgbClr val="FFC000"/>
                </a:solidFill>
              </a:rPr>
              <a:t>مفهـــــــوم الأداء</a:t>
            </a:r>
            <a:endParaRPr lang="fr-FR" b="1" dirty="0">
              <a:solidFill>
                <a:srgbClr val="FFC000"/>
              </a:solidFill>
            </a:endParaRPr>
          </a:p>
        </p:txBody>
      </p:sp>
    </p:spTree>
    <p:extLst>
      <p:ext uri="{BB962C8B-B14F-4D97-AF65-F5344CB8AC3E}">
        <p14:creationId xmlns="" xmlns:p14="http://schemas.microsoft.com/office/powerpoint/2010/main" val="2677227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p:txBody>
          <a:bodyPr>
            <a:noAutofit/>
          </a:bodyPr>
          <a:lstStyle/>
          <a:p>
            <a:pPr algn="r"/>
            <a:r>
              <a:rPr lang="ar-DZ" sz="4400" dirty="0" smtClean="0"/>
              <a:t>مفهوم </a:t>
            </a:r>
            <a:r>
              <a:rPr lang="ar-DZ" sz="4400" dirty="0" err="1" smtClean="0"/>
              <a:t>ادارة</a:t>
            </a:r>
            <a:r>
              <a:rPr lang="ar-DZ" sz="4400" dirty="0" smtClean="0"/>
              <a:t> </a:t>
            </a:r>
            <a:r>
              <a:rPr lang="ar-DZ" sz="4400" dirty="0" err="1" smtClean="0"/>
              <a:t>الاداء</a:t>
            </a:r>
            <a:r>
              <a:rPr lang="ar-DZ" sz="4400" dirty="0" smtClean="0"/>
              <a:t>:</a:t>
            </a:r>
            <a:endParaRPr lang="fr-FR" sz="4400" dirty="0"/>
          </a:p>
        </p:txBody>
      </p:sp>
      <p:sp>
        <p:nvSpPr>
          <p:cNvPr id="3" name="Titre 2"/>
          <p:cNvSpPr>
            <a:spLocks noGrp="1"/>
          </p:cNvSpPr>
          <p:nvPr>
            <p:ph type="title"/>
          </p:nvPr>
        </p:nvSpPr>
        <p:spPr>
          <a:xfrm>
            <a:off x="457200" y="1071546"/>
            <a:ext cx="6324600" cy="4786346"/>
          </a:xfrm>
        </p:spPr>
        <p:txBody>
          <a:bodyPr/>
          <a:lstStyle/>
          <a:p>
            <a:pPr rtl="1">
              <a:buFont typeface="Arial" pitchFamily="34" charset="0"/>
              <a:buChar char="•"/>
            </a:pPr>
            <a:r>
              <a:rPr lang="ar-DZ" dirty="0" err="1" smtClean="0"/>
              <a:t>ادارة</a:t>
            </a:r>
            <a:r>
              <a:rPr lang="ar-DZ" dirty="0" smtClean="0"/>
              <a:t> </a:t>
            </a:r>
            <a:r>
              <a:rPr lang="ar-DZ" dirty="0" err="1" smtClean="0"/>
              <a:t>الاداء</a:t>
            </a:r>
            <a:r>
              <a:rPr lang="ar-DZ" dirty="0" smtClean="0"/>
              <a:t> تشمل </a:t>
            </a:r>
            <a:r>
              <a:rPr lang="ar-DZ" dirty="0" err="1" smtClean="0"/>
              <a:t>الانشطة</a:t>
            </a:r>
            <a:r>
              <a:rPr lang="ar-DZ" dirty="0" smtClean="0"/>
              <a:t> التي تكفل تحقيق </a:t>
            </a:r>
            <a:r>
              <a:rPr lang="ar-DZ" dirty="0" err="1" smtClean="0"/>
              <a:t>الاهداف</a:t>
            </a:r>
            <a:r>
              <a:rPr lang="ar-DZ" dirty="0" smtClean="0"/>
              <a:t> بطريقة فعالة </a:t>
            </a:r>
            <a:r>
              <a:rPr lang="ar-DZ" dirty="0" err="1" smtClean="0"/>
              <a:t>و</a:t>
            </a:r>
            <a:r>
              <a:rPr lang="ar-DZ" dirty="0" smtClean="0"/>
              <a:t> </a:t>
            </a:r>
            <a:r>
              <a:rPr lang="ar-DZ" dirty="0" err="1" smtClean="0"/>
              <a:t>كفؤة</a:t>
            </a:r>
            <a:r>
              <a:rPr lang="ar-DZ" dirty="0" smtClean="0"/>
              <a:t> </a:t>
            </a:r>
            <a:br>
              <a:rPr lang="ar-DZ" dirty="0" smtClean="0"/>
            </a:br>
            <a:r>
              <a:rPr lang="ar-DZ" dirty="0" smtClean="0"/>
              <a:t>تعتبر </a:t>
            </a:r>
            <a:r>
              <a:rPr lang="ar-DZ" dirty="0" err="1" smtClean="0"/>
              <a:t>ادارة</a:t>
            </a:r>
            <a:r>
              <a:rPr lang="ar-DZ" dirty="0" smtClean="0"/>
              <a:t> </a:t>
            </a:r>
            <a:r>
              <a:rPr lang="ar-DZ" dirty="0" err="1" smtClean="0"/>
              <a:t>الاداء</a:t>
            </a:r>
            <a:r>
              <a:rPr lang="ar-DZ" dirty="0" smtClean="0"/>
              <a:t> عملية تقوم </a:t>
            </a:r>
            <a:r>
              <a:rPr lang="ar-DZ" dirty="0" err="1" smtClean="0"/>
              <a:t>بها</a:t>
            </a:r>
            <a:r>
              <a:rPr lang="ar-DZ" dirty="0" smtClean="0"/>
              <a:t> المؤسسات بمواءمة </a:t>
            </a:r>
            <a:r>
              <a:rPr lang="ar-DZ" dirty="0" err="1" smtClean="0"/>
              <a:t>مواردا</a:t>
            </a:r>
            <a:r>
              <a:rPr lang="ar-DZ" dirty="0" smtClean="0"/>
              <a:t> و </a:t>
            </a:r>
            <a:r>
              <a:rPr lang="ar-DZ" dirty="0" err="1" smtClean="0"/>
              <a:t>انظمتها</a:t>
            </a:r>
            <a:r>
              <a:rPr lang="ar-DZ" dirty="0" smtClean="0"/>
              <a:t> وموظفيها مع </a:t>
            </a:r>
            <a:r>
              <a:rPr lang="ar-DZ" dirty="0" err="1" smtClean="0"/>
              <a:t>الاهداف</a:t>
            </a:r>
            <a:r>
              <a:rPr lang="ar-DZ" dirty="0" smtClean="0"/>
              <a:t> و </a:t>
            </a:r>
            <a:r>
              <a:rPr lang="ar-DZ" dirty="0" err="1" smtClean="0"/>
              <a:t>الاولويات</a:t>
            </a:r>
            <a:r>
              <a:rPr lang="ar-DZ" dirty="0" smtClean="0"/>
              <a:t> </a:t>
            </a:r>
            <a:r>
              <a:rPr lang="ar-DZ" dirty="0" err="1" smtClean="0"/>
              <a:t>الاستراتيجية</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80999" y="332656"/>
            <a:ext cx="8407893" cy="6264696"/>
          </a:xfrm>
        </p:spPr>
        <p:txBody>
          <a:bodyPr>
            <a:normAutofit fontScale="92500" lnSpcReduction="20000"/>
          </a:bodyPr>
          <a:lstStyle/>
          <a:p>
            <a:pPr marL="45720" indent="0" algn="r" rtl="1">
              <a:buNone/>
            </a:pPr>
            <a:r>
              <a:rPr lang="ar-DZ" dirty="0" smtClean="0">
                <a:solidFill>
                  <a:schemeClr val="tx1"/>
                </a:solidFill>
              </a:rPr>
              <a:t> </a:t>
            </a:r>
            <a:endParaRPr lang="ar-DZ" dirty="0">
              <a:solidFill>
                <a:schemeClr val="tx1"/>
              </a:solidFill>
            </a:endParaRPr>
          </a:p>
          <a:p>
            <a:pPr marL="45720" indent="0" algn="ctr" rtl="1">
              <a:buNone/>
            </a:pPr>
            <a:r>
              <a:rPr lang="ar-DZ" sz="3200" b="1" dirty="0">
                <a:solidFill>
                  <a:srgbClr val="FFFF00"/>
                </a:solidFill>
              </a:rPr>
              <a:t>تعريف إدارة الأداء الدولي </a:t>
            </a:r>
            <a:r>
              <a:rPr lang="ar-DZ" sz="3200" b="1" dirty="0" smtClean="0">
                <a:solidFill>
                  <a:srgbClr val="FFFF00"/>
                </a:solidFill>
              </a:rPr>
              <a:t>:</a:t>
            </a:r>
          </a:p>
          <a:p>
            <a:pPr marL="45720" indent="0" algn="r" rtl="1">
              <a:buNone/>
            </a:pPr>
            <a:endParaRPr lang="ar-DZ" dirty="0" smtClean="0">
              <a:solidFill>
                <a:schemeClr val="tx1"/>
              </a:solidFill>
            </a:endParaRPr>
          </a:p>
          <a:p>
            <a:pPr marL="45720" indent="0" algn="r" rtl="1">
              <a:buNone/>
            </a:pPr>
            <a:endParaRPr lang="ar-DZ" dirty="0" smtClean="0">
              <a:solidFill>
                <a:schemeClr val="tx1"/>
              </a:solidFill>
            </a:endParaRPr>
          </a:p>
          <a:p>
            <a:pPr marL="45720" indent="0" algn="justLow" rtl="1">
              <a:buNone/>
            </a:pPr>
            <a:r>
              <a:rPr lang="ar-DZ" sz="2400" b="1" dirty="0" smtClean="0">
                <a:solidFill>
                  <a:schemeClr val="tx1"/>
                </a:solidFill>
              </a:rPr>
              <a:t>1- </a:t>
            </a:r>
            <a:r>
              <a:rPr lang="ar-DZ" sz="2400" dirty="0" smtClean="0">
                <a:solidFill>
                  <a:schemeClr val="tx1"/>
                </a:solidFill>
              </a:rPr>
              <a:t>تعرف على أنها اتجاه منظم  للتطوير يتم من خلال عمليات مستمرة تبدأ بتحديد أهداف استراتيجية قياس للنتائج الفعلية التي تم تحقيقها  ثم مقارنة النتائج الفعلية بالأهداف الموضوعة مع تحليل تلك النتائج من أجل تطوير وتحسين الأداء </a:t>
            </a:r>
            <a:r>
              <a:rPr lang="ar-DZ" sz="1800" b="1" dirty="0" smtClean="0">
                <a:solidFill>
                  <a:schemeClr val="accent1">
                    <a:lumMod val="50000"/>
                  </a:schemeClr>
                </a:solidFill>
              </a:rPr>
              <a:t>( سلوى عمر عبد الرحمن- ص5)</a:t>
            </a:r>
          </a:p>
          <a:p>
            <a:pPr marL="45720" indent="0" algn="justLow" rtl="1">
              <a:buNone/>
            </a:pPr>
            <a:r>
              <a:rPr lang="ar-DZ" sz="2400" dirty="0">
                <a:solidFill>
                  <a:schemeClr val="tx1"/>
                </a:solidFill>
              </a:rPr>
              <a:t>2- وهو عملية يجري بوساطتها تقييم أداء الموظف بالمقارنة مع الأهداف والمؤشرات الرئيسة للأداء، والتي يتم وضعها بالشراكة بين الموظف ورئيسه المباشر عن الفترة التي يتم خلالها التقييم، بحيث تكون محددة في بداية فترة التقييم، وتخضع لتحديث مستمر خلال فترة الأداء</a:t>
            </a:r>
            <a:r>
              <a:rPr lang="ar-DZ" sz="2400" dirty="0" smtClean="0">
                <a:solidFill>
                  <a:schemeClr val="tx1"/>
                </a:solidFill>
              </a:rPr>
              <a:t>.</a:t>
            </a:r>
          </a:p>
          <a:p>
            <a:pPr marL="45720" indent="0" algn="justLow" rtl="1">
              <a:buNone/>
            </a:pPr>
            <a:r>
              <a:rPr lang="ar-DZ" sz="2400" dirty="0">
                <a:solidFill>
                  <a:schemeClr val="tx1"/>
                </a:solidFill>
              </a:rPr>
              <a:t>3- بأنها تلك العملية المتمثلة </a:t>
            </a:r>
            <a:r>
              <a:rPr lang="ar-DZ" sz="2400" dirty="0" err="1">
                <a:solidFill>
                  <a:schemeClr val="tx1"/>
                </a:solidFill>
              </a:rPr>
              <a:t>فى</a:t>
            </a:r>
            <a:r>
              <a:rPr lang="ar-DZ" sz="2400" dirty="0">
                <a:solidFill>
                  <a:schemeClr val="tx1"/>
                </a:solidFill>
              </a:rPr>
              <a:t> الجهود العلمية </a:t>
            </a:r>
            <a:r>
              <a:rPr lang="ar-DZ" sz="2400" dirty="0" err="1">
                <a:solidFill>
                  <a:schemeClr val="tx1"/>
                </a:solidFill>
              </a:rPr>
              <a:t>التى</a:t>
            </a:r>
            <a:r>
              <a:rPr lang="ar-DZ" sz="2400" dirty="0">
                <a:solidFill>
                  <a:schemeClr val="tx1"/>
                </a:solidFill>
              </a:rPr>
              <a:t> تعتمد على الأساليب العلمية والمتطورة لتحليل الأداء البشرى </a:t>
            </a:r>
            <a:r>
              <a:rPr lang="ar-DZ" sz="2400" dirty="0" err="1">
                <a:solidFill>
                  <a:schemeClr val="tx1"/>
                </a:solidFill>
              </a:rPr>
              <a:t>فى</a:t>
            </a:r>
            <a:r>
              <a:rPr lang="ar-DZ" sz="2400" dirty="0">
                <a:solidFill>
                  <a:schemeClr val="tx1"/>
                </a:solidFill>
              </a:rPr>
              <a:t> بيئة العمل للتعرف على مدى فاعليته وكفاءته لتحقيق أهداف المنظمة وتحديد مشكلات الأداء و الأسباب المصاحبة لها وتحديد مستويات التدخل وأنواعها المختلفة </a:t>
            </a:r>
            <a:r>
              <a:rPr lang="ar-DZ" sz="2400" dirty="0" err="1">
                <a:solidFill>
                  <a:schemeClr val="tx1"/>
                </a:solidFill>
              </a:rPr>
              <a:t>سواءا</a:t>
            </a:r>
            <a:r>
              <a:rPr lang="ar-DZ" sz="2400" dirty="0">
                <a:solidFill>
                  <a:schemeClr val="tx1"/>
                </a:solidFill>
              </a:rPr>
              <a:t> </a:t>
            </a:r>
            <a:r>
              <a:rPr lang="ar-DZ" sz="2400" dirty="0" err="1">
                <a:solidFill>
                  <a:schemeClr val="tx1"/>
                </a:solidFill>
              </a:rPr>
              <a:t>ماكان</a:t>
            </a:r>
            <a:r>
              <a:rPr lang="ar-DZ" sz="2400" dirty="0">
                <a:solidFill>
                  <a:schemeClr val="tx1"/>
                </a:solidFill>
              </a:rPr>
              <a:t> يتعلق بالتدريب أو غير ذلك من الحلول العلمية </a:t>
            </a:r>
            <a:r>
              <a:rPr lang="ar-DZ" sz="2400" dirty="0" err="1">
                <a:solidFill>
                  <a:schemeClr val="tx1"/>
                </a:solidFill>
              </a:rPr>
              <a:t>التى</a:t>
            </a:r>
            <a:r>
              <a:rPr lang="ar-DZ" sz="2400" dirty="0">
                <a:solidFill>
                  <a:schemeClr val="tx1"/>
                </a:solidFill>
              </a:rPr>
              <a:t> </a:t>
            </a:r>
            <a:r>
              <a:rPr lang="ar-DZ" sz="2400" dirty="0" err="1">
                <a:solidFill>
                  <a:schemeClr val="tx1"/>
                </a:solidFill>
              </a:rPr>
              <a:t>لاتتعلق</a:t>
            </a:r>
            <a:r>
              <a:rPr lang="ar-DZ" sz="2400" dirty="0">
                <a:solidFill>
                  <a:schemeClr val="tx1"/>
                </a:solidFill>
              </a:rPr>
              <a:t> بالتدريب </a:t>
            </a:r>
            <a:r>
              <a:rPr lang="ar-DZ" sz="2400" dirty="0" err="1">
                <a:solidFill>
                  <a:schemeClr val="tx1"/>
                </a:solidFill>
              </a:rPr>
              <a:t>الرسمى</a:t>
            </a:r>
            <a:r>
              <a:rPr lang="ar-DZ" sz="2400" dirty="0">
                <a:solidFill>
                  <a:schemeClr val="tx1"/>
                </a:solidFill>
              </a:rPr>
              <a:t> بهدف تحسين وتطوير الأداء البشرى </a:t>
            </a:r>
            <a:r>
              <a:rPr lang="ar-DZ" sz="2400" dirty="0" err="1">
                <a:solidFill>
                  <a:schemeClr val="tx1"/>
                </a:solidFill>
              </a:rPr>
              <a:t>فى</a:t>
            </a:r>
            <a:r>
              <a:rPr lang="ar-DZ" sz="2400" dirty="0">
                <a:solidFill>
                  <a:schemeClr val="tx1"/>
                </a:solidFill>
              </a:rPr>
              <a:t> بيئة العمل </a:t>
            </a:r>
            <a:r>
              <a:rPr lang="ar-DZ" sz="2400" dirty="0" err="1">
                <a:solidFill>
                  <a:schemeClr val="tx1"/>
                </a:solidFill>
              </a:rPr>
              <a:t>التى</a:t>
            </a:r>
            <a:r>
              <a:rPr lang="ar-DZ" sz="2400" dirty="0">
                <a:solidFill>
                  <a:schemeClr val="tx1"/>
                </a:solidFill>
              </a:rPr>
              <a:t> تسعى الى التطور والرقى , مع تحديد خطط العمل والطرق </a:t>
            </a:r>
            <a:r>
              <a:rPr lang="ar-DZ" sz="2400" dirty="0" err="1">
                <a:solidFill>
                  <a:schemeClr val="tx1"/>
                </a:solidFill>
              </a:rPr>
              <a:t>التى</a:t>
            </a:r>
            <a:r>
              <a:rPr lang="ar-DZ" sz="2400" dirty="0">
                <a:solidFill>
                  <a:schemeClr val="tx1"/>
                </a:solidFill>
              </a:rPr>
              <a:t> يمكن الاستفادة منها لتعميم هذه الحلول ووسائل الاتصال الملائمة </a:t>
            </a:r>
            <a:r>
              <a:rPr lang="ar-DZ" sz="2400" dirty="0" err="1">
                <a:solidFill>
                  <a:schemeClr val="tx1"/>
                </a:solidFill>
              </a:rPr>
              <a:t>فى</a:t>
            </a:r>
            <a:r>
              <a:rPr lang="ar-DZ" sz="2400" dirty="0">
                <a:solidFill>
                  <a:schemeClr val="tx1"/>
                </a:solidFill>
              </a:rPr>
              <a:t> المنظمة و </a:t>
            </a:r>
            <a:r>
              <a:rPr lang="ar-DZ" sz="2400" dirty="0" err="1">
                <a:solidFill>
                  <a:schemeClr val="tx1"/>
                </a:solidFill>
              </a:rPr>
              <a:t>التى</a:t>
            </a:r>
            <a:r>
              <a:rPr lang="ar-DZ" sz="2400" dirty="0">
                <a:solidFill>
                  <a:schemeClr val="tx1"/>
                </a:solidFill>
              </a:rPr>
              <a:t> تضمن اجراء عملية تحسين وتطوير الأداء البشرى بكل فاعلية واقتدار</a:t>
            </a:r>
            <a:endParaRPr lang="ar-DZ" sz="2400" dirty="0" smtClean="0">
              <a:solidFill>
                <a:schemeClr val="tx1"/>
              </a:solidFill>
            </a:endParaRPr>
          </a:p>
          <a:p>
            <a:pPr marL="45720" indent="0" algn="r" rtl="1">
              <a:buNone/>
            </a:pPr>
            <a:endParaRPr lang="ar-DZ" dirty="0" smtClean="0">
              <a:solidFill>
                <a:schemeClr val="tx1"/>
              </a:solidFill>
            </a:endParaRPr>
          </a:p>
          <a:p>
            <a:pPr marL="45720" indent="0" algn="r" rtl="1">
              <a:buNone/>
            </a:pPr>
            <a:endParaRPr lang="ar-DZ" dirty="0" smtClean="0">
              <a:solidFill>
                <a:schemeClr val="tx1"/>
              </a:solidFill>
            </a:endParaRPr>
          </a:p>
          <a:p>
            <a:pPr marL="45720" indent="0" algn="r" rtl="1">
              <a:buNone/>
            </a:pPr>
            <a:endParaRPr lang="fr-FR" dirty="0">
              <a:solidFill>
                <a:schemeClr val="tx1"/>
              </a:solidFill>
            </a:endParaRPr>
          </a:p>
        </p:txBody>
      </p:sp>
    </p:spTree>
    <p:extLst>
      <p:ext uri="{BB962C8B-B14F-4D97-AF65-F5344CB8AC3E}">
        <p14:creationId xmlns="" xmlns:p14="http://schemas.microsoft.com/office/powerpoint/2010/main" val="4118146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1628800"/>
            <a:ext cx="8799388" cy="5094305"/>
          </a:xfrm>
        </p:spPr>
        <p:txBody>
          <a:bodyPr>
            <a:normAutofit fontScale="62500" lnSpcReduction="20000"/>
          </a:bodyPr>
          <a:lstStyle/>
          <a:p>
            <a:pPr marL="45720" indent="0" algn="r" rtl="1">
              <a:buNone/>
            </a:pPr>
            <a:endParaRPr lang="ar-DZ" dirty="0" smtClean="0"/>
          </a:p>
          <a:p>
            <a:pPr marL="45720" indent="0" algn="r" rtl="1">
              <a:buNone/>
            </a:pPr>
            <a:endParaRPr lang="ar-DZ" dirty="0"/>
          </a:p>
          <a:p>
            <a:pPr marL="45720" indent="0" algn="r" rtl="1">
              <a:buNone/>
            </a:pPr>
            <a:endParaRPr lang="ar-DZ" dirty="0" smtClean="0"/>
          </a:p>
          <a:p>
            <a:pPr marL="45720" indent="0" algn="r" rtl="1">
              <a:buNone/>
            </a:pPr>
            <a:endParaRPr lang="ar-DZ" dirty="0"/>
          </a:p>
          <a:p>
            <a:pPr marL="45720" indent="0" algn="r" rtl="1">
              <a:buNone/>
            </a:pPr>
            <a:endParaRPr lang="ar-DZ" dirty="0" smtClean="0"/>
          </a:p>
          <a:p>
            <a:pPr marL="45720" indent="0" algn="r" rtl="1">
              <a:buNone/>
            </a:pPr>
            <a:endParaRPr lang="ar-DZ" dirty="0"/>
          </a:p>
          <a:p>
            <a:pPr marL="45720" indent="0" algn="r" rtl="1">
              <a:buNone/>
            </a:pPr>
            <a:endParaRPr lang="ar-DZ" dirty="0" smtClean="0"/>
          </a:p>
          <a:p>
            <a:pPr marL="45720" indent="0" algn="r" rtl="1">
              <a:buNone/>
            </a:pPr>
            <a:endParaRPr lang="ar-DZ" dirty="0"/>
          </a:p>
          <a:p>
            <a:pPr marL="45720" indent="0" algn="r" rtl="1">
              <a:buNone/>
            </a:pPr>
            <a:endParaRPr lang="ar-DZ" dirty="0" smtClean="0"/>
          </a:p>
          <a:p>
            <a:pPr marL="45720" indent="0" algn="r" rtl="1">
              <a:buNone/>
            </a:pPr>
            <a:endParaRPr lang="ar-DZ" dirty="0"/>
          </a:p>
          <a:p>
            <a:pPr marL="45720" indent="0" algn="r" rtl="1">
              <a:buNone/>
            </a:pPr>
            <a:endParaRPr lang="ar-DZ" dirty="0" smtClean="0"/>
          </a:p>
          <a:p>
            <a:pPr marL="45720" indent="0" algn="r" rtl="1">
              <a:buNone/>
            </a:pPr>
            <a:endParaRPr lang="ar-DZ" dirty="0"/>
          </a:p>
          <a:p>
            <a:pPr marL="45720" indent="0" algn="r" rtl="1">
              <a:buNone/>
            </a:pPr>
            <a:endParaRPr lang="ar-DZ" dirty="0"/>
          </a:p>
          <a:p>
            <a:pPr marL="45720" indent="0" algn="r" rtl="1">
              <a:buNone/>
            </a:pPr>
            <a:endParaRPr lang="ar-DZ" dirty="0" smtClean="0"/>
          </a:p>
          <a:p>
            <a:pPr marL="45720" indent="0" algn="r" rtl="1">
              <a:buNone/>
            </a:pPr>
            <a:endParaRPr lang="ar-DZ" dirty="0"/>
          </a:p>
          <a:p>
            <a:pPr marL="45720" indent="0" algn="r" rtl="1">
              <a:buNone/>
            </a:pPr>
            <a:endParaRPr lang="ar-DZ" dirty="0" smtClean="0"/>
          </a:p>
          <a:p>
            <a:pPr marL="45720" indent="0" algn="r" rtl="1">
              <a:buNone/>
            </a:pPr>
            <a:endParaRPr lang="ar-DZ" dirty="0"/>
          </a:p>
          <a:p>
            <a:pPr marL="45720" indent="0" algn="r" rtl="1">
              <a:buNone/>
            </a:pPr>
            <a:endParaRPr lang="ar-DZ" dirty="0" smtClean="0"/>
          </a:p>
          <a:p>
            <a:pPr marL="45720" indent="0" algn="r" rtl="1">
              <a:buNone/>
            </a:pPr>
            <a:endParaRPr lang="ar-DZ" dirty="0"/>
          </a:p>
          <a:p>
            <a:pPr marL="45720" indent="0" algn="r" rtl="1">
              <a:buNone/>
            </a:pPr>
            <a:endParaRPr lang="ar-DZ" dirty="0" smtClean="0"/>
          </a:p>
          <a:p>
            <a:pPr marL="45720" indent="0" algn="r" rtl="1">
              <a:buNone/>
            </a:pPr>
            <a:endParaRPr lang="ar-DZ" dirty="0"/>
          </a:p>
          <a:p>
            <a:pPr marL="45720" indent="0" algn="r" rtl="1">
              <a:buNone/>
            </a:pPr>
            <a:endParaRPr lang="ar-DZ" dirty="0" smtClean="0"/>
          </a:p>
          <a:p>
            <a:pPr marL="45720" indent="0" algn="r" rtl="1">
              <a:buNone/>
            </a:pPr>
            <a:endParaRPr lang="ar-DZ" dirty="0"/>
          </a:p>
          <a:p>
            <a:pPr marL="45720" indent="0" algn="r" rtl="1">
              <a:buNone/>
            </a:pPr>
            <a:endParaRPr lang="ar-DZ" dirty="0" smtClean="0"/>
          </a:p>
          <a:p>
            <a:pPr marL="45720" indent="0" algn="r" rtl="1">
              <a:buNone/>
            </a:pPr>
            <a:r>
              <a:rPr lang="ar-DZ" sz="2600" b="1" dirty="0" smtClean="0">
                <a:solidFill>
                  <a:schemeClr val="tx1"/>
                </a:solidFill>
              </a:rPr>
              <a:t>( منظمة العمل الدولية -2016-ص 34)</a:t>
            </a:r>
            <a:endParaRPr lang="ar-DZ" sz="2600" b="1" dirty="0">
              <a:solidFill>
                <a:schemeClr val="tx1"/>
              </a:solidFill>
            </a:endParaRPr>
          </a:p>
        </p:txBody>
      </p:sp>
      <p:sp>
        <p:nvSpPr>
          <p:cNvPr id="3" name="Titre 2"/>
          <p:cNvSpPr>
            <a:spLocks noGrp="1"/>
          </p:cNvSpPr>
          <p:nvPr>
            <p:ph type="title"/>
          </p:nvPr>
        </p:nvSpPr>
        <p:spPr/>
        <p:txBody>
          <a:bodyPr/>
          <a:lstStyle/>
          <a:p>
            <a:pPr rtl="1"/>
            <a:r>
              <a:rPr lang="ar-DZ" sz="3600" b="1" dirty="0" smtClean="0">
                <a:solidFill>
                  <a:srgbClr val="00B0F0"/>
                </a:solidFill>
              </a:rPr>
              <a:t> أهداف </a:t>
            </a:r>
            <a:r>
              <a:rPr lang="ar-DZ" sz="3600" b="1" dirty="0">
                <a:solidFill>
                  <a:srgbClr val="00B0F0"/>
                </a:solidFill>
              </a:rPr>
              <a:t>إدارة </a:t>
            </a:r>
            <a:r>
              <a:rPr lang="ar-DZ" sz="3600" b="1" dirty="0" smtClean="0">
                <a:solidFill>
                  <a:srgbClr val="00B0F0"/>
                </a:solidFill>
              </a:rPr>
              <a:t>الأداء الدولي</a:t>
            </a:r>
            <a:endParaRPr lang="fr-FR" sz="3600" b="1" dirty="0">
              <a:solidFill>
                <a:srgbClr val="00B0F0"/>
              </a:solidFill>
            </a:endParaRPr>
          </a:p>
        </p:txBody>
      </p:sp>
      <p:sp>
        <p:nvSpPr>
          <p:cNvPr id="4" name="Rectangle à coins arrondis 3"/>
          <p:cNvSpPr/>
          <p:nvPr/>
        </p:nvSpPr>
        <p:spPr>
          <a:xfrm>
            <a:off x="264220" y="1768624"/>
            <a:ext cx="8640960" cy="911076"/>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r" rtl="1"/>
            <a:r>
              <a:rPr lang="ar-DZ" sz="2800" b="1" dirty="0" smtClean="0"/>
              <a:t>إدارة السلوك: ضمان تشجيع العاملين على التصرف بطريقة تسمح وتعزز علاقات عمل افضل</a:t>
            </a:r>
            <a:endParaRPr lang="fr-FR" sz="2800" b="1" dirty="0"/>
          </a:p>
        </p:txBody>
      </p:sp>
      <p:sp>
        <p:nvSpPr>
          <p:cNvPr id="6" name="Rectangle à coins arrondis 5"/>
          <p:cNvSpPr/>
          <p:nvPr/>
        </p:nvSpPr>
        <p:spPr>
          <a:xfrm>
            <a:off x="292100" y="2965891"/>
            <a:ext cx="8613080" cy="864344"/>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r" rtl="1"/>
            <a:r>
              <a:rPr lang="ar-DZ" sz="2800" b="1" dirty="0" smtClean="0"/>
              <a:t>تحسين الأداء: في جميع أنحاء المنظمة الفريق الفردية والفعالية التنظيمية</a:t>
            </a:r>
            <a:endParaRPr lang="fr-FR" sz="2800" b="1" dirty="0"/>
          </a:p>
        </p:txBody>
      </p:sp>
      <p:sp>
        <p:nvSpPr>
          <p:cNvPr id="7" name="Rectangle à coins arrondis 6"/>
          <p:cNvSpPr/>
          <p:nvPr/>
        </p:nvSpPr>
        <p:spPr>
          <a:xfrm>
            <a:off x="264220" y="5301208"/>
            <a:ext cx="8640960" cy="937344"/>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ar-DZ" sz="2800" b="1" dirty="0" smtClean="0"/>
              <a:t>التنمية : مالم يكن هناك تطوير مستمر للأفراد والفرق فلن يتحسن الأداء</a:t>
            </a:r>
            <a:endParaRPr lang="fr-FR" sz="2800" b="1" dirty="0"/>
          </a:p>
        </p:txBody>
      </p:sp>
      <p:sp>
        <p:nvSpPr>
          <p:cNvPr id="9" name="Rectangle à coins arrondis 8"/>
          <p:cNvSpPr/>
          <p:nvPr/>
        </p:nvSpPr>
        <p:spPr>
          <a:xfrm>
            <a:off x="292100" y="4149080"/>
            <a:ext cx="8613080" cy="936104"/>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r" rtl="1"/>
            <a:r>
              <a:rPr lang="ar-DZ" sz="2800" b="1" dirty="0" smtClean="0"/>
              <a:t>تحقيق الرضا الوظيفي ومن ثمة زيادة الإنتاجية</a:t>
            </a:r>
            <a:endParaRPr lang="fr-FR" sz="2800" b="1" dirty="0"/>
          </a:p>
        </p:txBody>
      </p:sp>
    </p:spTree>
    <p:extLst>
      <p:ext uri="{BB962C8B-B14F-4D97-AF65-F5344CB8AC3E}">
        <p14:creationId xmlns="" xmlns:p14="http://schemas.microsoft.com/office/powerpoint/2010/main" val="1485826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80999" y="1719070"/>
            <a:ext cx="8407893" cy="4950290"/>
          </a:xfrm>
        </p:spPr>
        <p:txBody>
          <a:bodyPr>
            <a:normAutofit lnSpcReduction="10000"/>
          </a:bodyPr>
          <a:lstStyle/>
          <a:p>
            <a:pPr algn="r" rtl="1"/>
            <a:endParaRPr lang="ar-DZ" dirty="0" smtClean="0"/>
          </a:p>
          <a:p>
            <a:pPr algn="r" rtl="1"/>
            <a:endParaRPr lang="ar-DZ" dirty="0" smtClean="0"/>
          </a:p>
          <a:p>
            <a:pPr algn="r" rtl="1"/>
            <a:endParaRPr lang="ar-DZ" dirty="0"/>
          </a:p>
          <a:p>
            <a:pPr algn="r" rtl="1"/>
            <a:endParaRPr lang="ar-DZ" dirty="0" smtClean="0"/>
          </a:p>
          <a:p>
            <a:pPr algn="r" rtl="1"/>
            <a:endParaRPr lang="ar-DZ" dirty="0"/>
          </a:p>
          <a:p>
            <a:pPr algn="r" rtl="1"/>
            <a:endParaRPr lang="ar-DZ" dirty="0" smtClean="0"/>
          </a:p>
          <a:p>
            <a:pPr algn="r" rtl="1"/>
            <a:endParaRPr lang="ar-DZ" dirty="0" smtClean="0"/>
          </a:p>
          <a:p>
            <a:pPr algn="r" rtl="1"/>
            <a:endParaRPr lang="ar-DZ" dirty="0"/>
          </a:p>
          <a:p>
            <a:pPr algn="r" rtl="1"/>
            <a:endParaRPr lang="ar-DZ" dirty="0" smtClean="0"/>
          </a:p>
          <a:p>
            <a:pPr algn="r" rtl="1"/>
            <a:endParaRPr lang="ar-DZ" dirty="0"/>
          </a:p>
          <a:p>
            <a:pPr algn="r" rtl="1"/>
            <a:endParaRPr lang="ar-DZ" dirty="0" smtClean="0"/>
          </a:p>
          <a:p>
            <a:pPr algn="r" rtl="1"/>
            <a:endParaRPr lang="ar-DZ" dirty="0"/>
          </a:p>
          <a:p>
            <a:pPr marL="45720" indent="0" algn="r" rtl="1">
              <a:buNone/>
            </a:pPr>
            <a:endParaRPr lang="ar-DZ" dirty="0"/>
          </a:p>
          <a:p>
            <a:pPr marL="45720" lvl="0" indent="0" algn="r" rtl="1">
              <a:buClr>
                <a:srgbClr val="C66951"/>
              </a:buClr>
              <a:buNone/>
            </a:pPr>
            <a:r>
              <a:rPr lang="ar-DZ" sz="1600" b="1" dirty="0">
                <a:solidFill>
                  <a:prstClr val="black"/>
                </a:solidFill>
              </a:rPr>
              <a:t>( منظمة العمل الدولية -2016-ص 34)</a:t>
            </a:r>
          </a:p>
          <a:p>
            <a:pPr algn="r" rtl="1"/>
            <a:endParaRPr lang="ar-DZ" dirty="0" smtClean="0"/>
          </a:p>
          <a:p>
            <a:pPr algn="r" rtl="1"/>
            <a:endParaRPr lang="ar-DZ" dirty="0"/>
          </a:p>
          <a:p>
            <a:pPr algn="r" rtl="1"/>
            <a:endParaRPr lang="ar-DZ" dirty="0" smtClean="0"/>
          </a:p>
          <a:p>
            <a:pPr algn="r" rtl="1"/>
            <a:endParaRPr lang="ar-DZ" dirty="0"/>
          </a:p>
          <a:p>
            <a:pPr algn="r" rtl="1"/>
            <a:endParaRPr lang="ar-DZ" dirty="0" smtClean="0"/>
          </a:p>
          <a:p>
            <a:pPr algn="r" rtl="1"/>
            <a:endParaRPr lang="ar-DZ" dirty="0"/>
          </a:p>
          <a:p>
            <a:pPr algn="r" rtl="1"/>
            <a:endParaRPr lang="ar-DZ" dirty="0" smtClean="0"/>
          </a:p>
          <a:p>
            <a:pPr algn="r" rtl="1"/>
            <a:endParaRPr lang="ar-DZ" dirty="0"/>
          </a:p>
          <a:p>
            <a:pPr algn="r" rtl="1"/>
            <a:endParaRPr lang="ar-DZ" dirty="0" smtClean="0"/>
          </a:p>
          <a:p>
            <a:pPr algn="r" rtl="1"/>
            <a:endParaRPr lang="ar-DZ" dirty="0"/>
          </a:p>
          <a:p>
            <a:pPr algn="r" rtl="1"/>
            <a:endParaRPr lang="ar-DZ" dirty="0" smtClean="0"/>
          </a:p>
          <a:p>
            <a:pPr algn="r" rtl="1"/>
            <a:endParaRPr lang="ar-DZ" dirty="0"/>
          </a:p>
          <a:p>
            <a:pPr algn="r" rtl="1"/>
            <a:endParaRPr lang="fr-FR" dirty="0"/>
          </a:p>
        </p:txBody>
      </p:sp>
      <p:sp>
        <p:nvSpPr>
          <p:cNvPr id="3" name="Titre 2"/>
          <p:cNvSpPr>
            <a:spLocks noGrp="1"/>
          </p:cNvSpPr>
          <p:nvPr>
            <p:ph type="title"/>
          </p:nvPr>
        </p:nvSpPr>
        <p:spPr/>
        <p:txBody>
          <a:bodyPr/>
          <a:lstStyle/>
          <a:p>
            <a:pPr rtl="1"/>
            <a:r>
              <a:rPr lang="ar-DZ" b="1" dirty="0" smtClean="0">
                <a:solidFill>
                  <a:srgbClr val="FFC000"/>
                </a:solidFill>
              </a:rPr>
              <a:t>أدوات إدارة الأداء الدولي</a:t>
            </a:r>
            <a:endParaRPr lang="fr-FR" b="1" dirty="0">
              <a:solidFill>
                <a:srgbClr val="FFC000"/>
              </a:solidFill>
            </a:endParaRPr>
          </a:p>
        </p:txBody>
      </p:sp>
      <p:sp>
        <p:nvSpPr>
          <p:cNvPr id="4" name="Ellipse 3"/>
          <p:cNvSpPr/>
          <p:nvPr/>
        </p:nvSpPr>
        <p:spPr>
          <a:xfrm>
            <a:off x="5004048" y="2132856"/>
            <a:ext cx="3765198" cy="1872208"/>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ar-DZ" sz="3200" b="1" dirty="0" smtClean="0">
                <a:solidFill>
                  <a:schemeClr val="tx1"/>
                </a:solidFill>
              </a:rPr>
              <a:t>التدريب – التعلم - التطوير</a:t>
            </a:r>
            <a:endParaRPr lang="fr-FR" sz="3200" b="1" dirty="0">
              <a:solidFill>
                <a:schemeClr val="tx1"/>
              </a:solidFill>
            </a:endParaRPr>
          </a:p>
        </p:txBody>
      </p:sp>
      <p:sp>
        <p:nvSpPr>
          <p:cNvPr id="5" name="Ellipse 4"/>
          <p:cNvSpPr/>
          <p:nvPr/>
        </p:nvSpPr>
        <p:spPr>
          <a:xfrm>
            <a:off x="611560" y="2204864"/>
            <a:ext cx="3888432" cy="180020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800" b="1" dirty="0" smtClean="0"/>
              <a:t>وضع مؤشرات الأداء الرئيسية طبقا لاستراتيجية المؤسسة</a:t>
            </a:r>
            <a:endParaRPr lang="fr-FR" sz="2800" b="1" dirty="0"/>
          </a:p>
        </p:txBody>
      </p:sp>
      <p:sp>
        <p:nvSpPr>
          <p:cNvPr id="6" name="Ellipse 5"/>
          <p:cNvSpPr/>
          <p:nvPr/>
        </p:nvSpPr>
        <p:spPr>
          <a:xfrm>
            <a:off x="2699792" y="4005064"/>
            <a:ext cx="4090752" cy="2016224"/>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ar-DZ" sz="2800" b="1" dirty="0" smtClean="0">
                <a:solidFill>
                  <a:schemeClr val="tx1"/>
                </a:solidFill>
              </a:rPr>
              <a:t>وضع آليات لتقييم الأداء الوظيفي</a:t>
            </a:r>
            <a:endParaRPr lang="fr-FR" sz="2800" b="1" dirty="0">
              <a:solidFill>
                <a:schemeClr val="tx1"/>
              </a:solidFill>
            </a:endParaRPr>
          </a:p>
        </p:txBody>
      </p:sp>
    </p:spTree>
    <p:extLst>
      <p:ext uri="{BB962C8B-B14F-4D97-AF65-F5344CB8AC3E}">
        <p14:creationId xmlns="" xmlns:p14="http://schemas.microsoft.com/office/powerpoint/2010/main" val="1787415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تكامل خصائص </a:t>
            </a:r>
            <a:r>
              <a:rPr lang="ar-DZ" dirty="0" err="1" smtClean="0"/>
              <a:t>ادارة</a:t>
            </a:r>
            <a:r>
              <a:rPr lang="ar-DZ" dirty="0" smtClean="0"/>
              <a:t> </a:t>
            </a:r>
            <a:r>
              <a:rPr lang="ar-DZ" dirty="0" err="1" smtClean="0"/>
              <a:t>الاداء</a:t>
            </a:r>
            <a:r>
              <a:rPr lang="ar-DZ" dirty="0" smtClean="0"/>
              <a:t> و ترابطها بوظائف </a:t>
            </a:r>
            <a:r>
              <a:rPr lang="ar-DZ" dirty="0" err="1" smtClean="0"/>
              <a:t>ادارة</a:t>
            </a:r>
            <a:r>
              <a:rPr lang="ar-DZ" dirty="0" smtClean="0"/>
              <a:t> الموارد البشرية</a:t>
            </a:r>
            <a:endParaRPr lang="fr-FR" dirty="0"/>
          </a:p>
        </p:txBody>
      </p:sp>
      <p:graphicFrame>
        <p:nvGraphicFramePr>
          <p:cNvPr id="3" name="Tableau 2"/>
          <p:cNvGraphicFramePr>
            <a:graphicFrameLocks noGrp="1"/>
          </p:cNvGraphicFramePr>
          <p:nvPr/>
        </p:nvGraphicFramePr>
        <p:xfrm>
          <a:off x="642910" y="2143116"/>
          <a:ext cx="8001056" cy="3143272"/>
        </p:xfrm>
        <a:graphic>
          <a:graphicData uri="http://schemas.openxmlformats.org/drawingml/2006/table">
            <a:tbl>
              <a:tblPr firstRow="1" bandRow="1">
                <a:tableStyleId>{5C22544A-7EE6-4342-B048-85BDC9FD1C3A}</a:tableStyleId>
              </a:tblPr>
              <a:tblGrid>
                <a:gridCol w="4000528"/>
                <a:gridCol w="4000528"/>
              </a:tblGrid>
              <a:tr h="915876">
                <a:tc>
                  <a:txBody>
                    <a:bodyPr/>
                    <a:lstStyle/>
                    <a:p>
                      <a:pPr algn="ctr"/>
                      <a:r>
                        <a:rPr lang="ar-DZ" sz="2400" dirty="0" smtClean="0"/>
                        <a:t>وظائف </a:t>
                      </a:r>
                      <a:r>
                        <a:rPr lang="ar-DZ" sz="2400" dirty="0" err="1" smtClean="0"/>
                        <a:t>ادارة</a:t>
                      </a:r>
                      <a:r>
                        <a:rPr lang="ar-DZ" sz="2400" dirty="0" smtClean="0"/>
                        <a:t> الموارد البشرية</a:t>
                      </a:r>
                      <a:endParaRPr lang="fr-FR" sz="2400" dirty="0"/>
                    </a:p>
                  </a:txBody>
                  <a:tcPr/>
                </a:tc>
                <a:tc>
                  <a:txBody>
                    <a:bodyPr/>
                    <a:lstStyle/>
                    <a:p>
                      <a:pPr algn="ctr"/>
                      <a:r>
                        <a:rPr lang="ar-DZ" sz="2400" dirty="0" err="1" smtClean="0"/>
                        <a:t>ادارة</a:t>
                      </a:r>
                      <a:r>
                        <a:rPr lang="ar-DZ" sz="2400" dirty="0" smtClean="0"/>
                        <a:t> </a:t>
                      </a:r>
                      <a:r>
                        <a:rPr lang="ar-DZ" sz="2400" dirty="0" err="1" smtClean="0"/>
                        <a:t>الاداء</a:t>
                      </a:r>
                      <a:endParaRPr lang="fr-FR" sz="2400" dirty="0"/>
                    </a:p>
                  </a:txBody>
                  <a:tcPr/>
                </a:tc>
              </a:tr>
              <a:tr h="2227396">
                <a:tc>
                  <a:txBody>
                    <a:bodyPr/>
                    <a:lstStyle/>
                    <a:p>
                      <a:pPr algn="r" rtl="1">
                        <a:buFont typeface="Arial" pitchFamily="34" charset="0"/>
                        <a:buChar char="•"/>
                      </a:pPr>
                      <a:r>
                        <a:rPr lang="ar-DZ" sz="2000" dirty="0" smtClean="0"/>
                        <a:t>تخطيط الموارد البشرية </a:t>
                      </a:r>
                      <a:r>
                        <a:rPr lang="ar-DZ" sz="2000" dirty="0" err="1" smtClean="0"/>
                        <a:t>و</a:t>
                      </a:r>
                      <a:r>
                        <a:rPr lang="ar-DZ" sz="2000" dirty="0" smtClean="0"/>
                        <a:t> تحليل </a:t>
                      </a:r>
                      <a:r>
                        <a:rPr lang="ar-DZ" sz="2000" dirty="0" err="1" smtClean="0"/>
                        <a:t>و</a:t>
                      </a:r>
                      <a:r>
                        <a:rPr lang="ar-DZ" sz="2000" dirty="0" smtClean="0"/>
                        <a:t> تصميم العمل</a:t>
                      </a:r>
                    </a:p>
                    <a:p>
                      <a:pPr algn="r" rtl="1">
                        <a:buFont typeface="Arial" pitchFamily="34" charset="0"/>
                        <a:buChar char="•"/>
                      </a:pPr>
                      <a:endParaRPr lang="ar-DZ" sz="2000" dirty="0" smtClean="0"/>
                    </a:p>
                    <a:p>
                      <a:pPr algn="r" rtl="1">
                        <a:buFont typeface="Arial" pitchFamily="34" charset="0"/>
                        <a:buChar char="•"/>
                      </a:pPr>
                      <a:r>
                        <a:rPr lang="ar-DZ" sz="2000" dirty="0" smtClean="0"/>
                        <a:t>تحليل العمل </a:t>
                      </a:r>
                      <a:r>
                        <a:rPr lang="ar-DZ" sz="2000" dirty="0" err="1" smtClean="0"/>
                        <a:t>و</a:t>
                      </a:r>
                      <a:r>
                        <a:rPr lang="ar-DZ" sz="2000" dirty="0" smtClean="0"/>
                        <a:t> تقييم </a:t>
                      </a:r>
                      <a:r>
                        <a:rPr lang="ar-DZ" sz="2000" dirty="0" err="1" smtClean="0"/>
                        <a:t>الاداء</a:t>
                      </a:r>
                      <a:endParaRPr lang="ar-DZ" sz="2000" dirty="0" smtClean="0"/>
                    </a:p>
                    <a:p>
                      <a:pPr algn="r" rtl="1">
                        <a:buFont typeface="Arial" pitchFamily="34" charset="0"/>
                        <a:buChar char="•"/>
                      </a:pPr>
                      <a:r>
                        <a:rPr lang="ar-DZ" sz="2000" baseline="0" dirty="0" smtClean="0"/>
                        <a:t>تقييم </a:t>
                      </a:r>
                      <a:r>
                        <a:rPr lang="ar-DZ" sz="2000" baseline="0" dirty="0" err="1" smtClean="0"/>
                        <a:t>الاداء</a:t>
                      </a:r>
                      <a:endParaRPr lang="ar-DZ" sz="2000" baseline="0" dirty="0" smtClean="0"/>
                    </a:p>
                    <a:p>
                      <a:pPr algn="r" rtl="1">
                        <a:buFont typeface="Arial" pitchFamily="34" charset="0"/>
                        <a:buChar char="•"/>
                      </a:pPr>
                      <a:r>
                        <a:rPr lang="ar-DZ" sz="2000" baseline="0" dirty="0" smtClean="0"/>
                        <a:t>تقييم </a:t>
                      </a:r>
                      <a:r>
                        <a:rPr lang="ar-DZ" sz="2000" baseline="0" dirty="0" err="1" smtClean="0"/>
                        <a:t>الاداء</a:t>
                      </a:r>
                      <a:r>
                        <a:rPr lang="ar-DZ" sz="2000" baseline="0" dirty="0" smtClean="0"/>
                        <a:t> و التدريب </a:t>
                      </a:r>
                      <a:r>
                        <a:rPr lang="ar-DZ" sz="2000" baseline="0" dirty="0" err="1" smtClean="0"/>
                        <a:t>و</a:t>
                      </a:r>
                      <a:r>
                        <a:rPr lang="ar-DZ" sz="2000" baseline="0" dirty="0" smtClean="0"/>
                        <a:t> التطوير</a:t>
                      </a:r>
                    </a:p>
                    <a:p>
                      <a:pPr algn="r" rtl="1">
                        <a:buFont typeface="Arial" pitchFamily="34" charset="0"/>
                        <a:buChar char="•"/>
                      </a:pPr>
                      <a:r>
                        <a:rPr lang="ar-DZ" sz="2000" baseline="0" dirty="0" smtClean="0"/>
                        <a:t>تقييم </a:t>
                      </a:r>
                      <a:r>
                        <a:rPr lang="ar-DZ" sz="2000" baseline="0" dirty="0" err="1" smtClean="0"/>
                        <a:t>الاداء</a:t>
                      </a:r>
                      <a:r>
                        <a:rPr lang="ar-DZ" sz="2000" baseline="0" dirty="0" smtClean="0"/>
                        <a:t> و التعويضات</a:t>
                      </a:r>
                      <a:endParaRPr lang="ar-DZ" sz="2000" dirty="0" smtClean="0"/>
                    </a:p>
                  </a:txBody>
                  <a:tcPr/>
                </a:tc>
                <a:tc>
                  <a:txBody>
                    <a:bodyPr/>
                    <a:lstStyle/>
                    <a:p>
                      <a:pPr lvl="1" algn="r" rtl="1">
                        <a:buFont typeface="Arial" pitchFamily="34" charset="0"/>
                        <a:buChar char="•"/>
                      </a:pPr>
                      <a:r>
                        <a:rPr lang="ar-DZ" sz="2000" dirty="0" smtClean="0"/>
                        <a:t>الربط بين </a:t>
                      </a:r>
                      <a:r>
                        <a:rPr lang="ar-DZ" sz="2000" dirty="0" err="1" smtClean="0"/>
                        <a:t>استراتيجية</a:t>
                      </a:r>
                      <a:r>
                        <a:rPr lang="ar-DZ" sz="2000" dirty="0" smtClean="0"/>
                        <a:t> الشركة متعددة الجنسيات يقدم اتصال واضح مع كل الموظفين</a:t>
                      </a:r>
                    </a:p>
                    <a:p>
                      <a:pPr lvl="1" algn="r" rtl="1">
                        <a:buFont typeface="Arial" pitchFamily="34" charset="0"/>
                        <a:buChar char="•"/>
                      </a:pPr>
                      <a:r>
                        <a:rPr lang="ar-DZ" sz="2000" dirty="0" smtClean="0"/>
                        <a:t>تخصيص غايات</a:t>
                      </a:r>
                      <a:r>
                        <a:rPr lang="ar-DZ" sz="2000" baseline="0" dirty="0" smtClean="0"/>
                        <a:t> </a:t>
                      </a:r>
                      <a:r>
                        <a:rPr lang="ar-DZ" sz="2000" baseline="0" dirty="0" err="1" smtClean="0"/>
                        <a:t>الاداءء</a:t>
                      </a:r>
                      <a:r>
                        <a:rPr lang="ar-DZ" sz="2000" baseline="0" dirty="0" smtClean="0"/>
                        <a:t> الفردي</a:t>
                      </a:r>
                    </a:p>
                    <a:p>
                      <a:pPr lvl="1" algn="r" rtl="1">
                        <a:buFont typeface="Arial" pitchFamily="34" charset="0"/>
                        <a:buChar char="•"/>
                      </a:pPr>
                      <a:r>
                        <a:rPr lang="ar-DZ" sz="2000" baseline="0" dirty="0" smtClean="0"/>
                        <a:t>تقديم تغذية عكسية نظامية لهذه الغايات</a:t>
                      </a:r>
                    </a:p>
                    <a:p>
                      <a:pPr lvl="1" algn="r" rtl="1">
                        <a:buFont typeface="Arial" pitchFamily="34" charset="0"/>
                        <a:buChar char="•"/>
                      </a:pPr>
                      <a:r>
                        <a:rPr lang="ar-DZ" sz="2000" baseline="0" dirty="0" smtClean="0"/>
                        <a:t>توفير فرص تحسين </a:t>
                      </a:r>
                      <a:r>
                        <a:rPr lang="ar-DZ" sz="2000" baseline="0" dirty="0" err="1" smtClean="0"/>
                        <a:t>الاداء</a:t>
                      </a:r>
                      <a:endParaRPr lang="ar-DZ" sz="2000" baseline="0" dirty="0" smtClean="0"/>
                    </a:p>
                    <a:p>
                      <a:pPr lvl="1" algn="r" rtl="1">
                        <a:buFont typeface="Arial" pitchFamily="34" charset="0"/>
                        <a:buChar char="•"/>
                      </a:pPr>
                      <a:r>
                        <a:rPr lang="ar-DZ" sz="2000" baseline="0" dirty="0" smtClean="0"/>
                        <a:t>الربط بين النتائج </a:t>
                      </a:r>
                      <a:r>
                        <a:rPr lang="ar-DZ" sz="2000" baseline="0" dirty="0" err="1" smtClean="0"/>
                        <a:t>و</a:t>
                      </a:r>
                      <a:r>
                        <a:rPr lang="ar-DZ" sz="2000" baseline="0" dirty="0" smtClean="0"/>
                        <a:t> المكافآت</a:t>
                      </a:r>
                      <a:endParaRPr lang="fr-FR" sz="2000" dirty="0"/>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7162799" y="1785926"/>
            <a:ext cx="1600201" cy="3500461"/>
          </a:xfrm>
        </p:spPr>
        <p:txBody>
          <a:bodyPr>
            <a:noAutofit/>
          </a:bodyPr>
          <a:lstStyle/>
          <a:p>
            <a:pPr algn="ctr" rtl="1"/>
            <a:r>
              <a:rPr lang="ar-DZ" sz="2800" b="1" dirty="0" smtClean="0"/>
              <a:t>خريطة </a:t>
            </a:r>
            <a:r>
              <a:rPr lang="ar-DZ" sz="2800" b="1" dirty="0" err="1" smtClean="0"/>
              <a:t>ادارة</a:t>
            </a:r>
            <a:r>
              <a:rPr lang="ar-DZ" sz="2800" b="1" dirty="0" smtClean="0"/>
              <a:t> </a:t>
            </a:r>
            <a:r>
              <a:rPr lang="ar-DZ" sz="2800" b="1" dirty="0" err="1" smtClean="0"/>
              <a:t>الاداء</a:t>
            </a:r>
            <a:r>
              <a:rPr lang="ar-DZ" sz="2800" b="1" dirty="0" smtClean="0"/>
              <a:t> </a:t>
            </a:r>
            <a:r>
              <a:rPr lang="fr-FR" sz="2800" b="1" dirty="0" smtClean="0"/>
              <a:t> </a:t>
            </a:r>
            <a:r>
              <a:rPr lang="ar-DZ" sz="2800" b="1" dirty="0" smtClean="0"/>
              <a:t>الدولي: </a:t>
            </a:r>
            <a:r>
              <a:rPr lang="ar-DZ" sz="1400" b="1" dirty="0" smtClean="0"/>
              <a:t>الدكتور احمد على صالح(2012) </a:t>
            </a:r>
            <a:r>
              <a:rPr lang="ar-DZ" sz="1400" b="1" dirty="0" err="1" smtClean="0"/>
              <a:t>ادارة</a:t>
            </a:r>
            <a:r>
              <a:rPr lang="ar-DZ" sz="1400" b="1" dirty="0" smtClean="0"/>
              <a:t> </a:t>
            </a:r>
            <a:r>
              <a:rPr lang="ar-DZ" sz="1400" b="1" dirty="0" err="1" smtClean="0"/>
              <a:t>الاعمال</a:t>
            </a:r>
            <a:r>
              <a:rPr lang="ar-DZ" sz="1400" b="1" dirty="0" smtClean="0"/>
              <a:t> الدولية</a:t>
            </a:r>
          </a:p>
        </p:txBody>
      </p:sp>
      <p:sp>
        <p:nvSpPr>
          <p:cNvPr id="3" name="Titre 2"/>
          <p:cNvSpPr>
            <a:spLocks noGrp="1"/>
          </p:cNvSpPr>
          <p:nvPr>
            <p:ph type="title"/>
          </p:nvPr>
        </p:nvSpPr>
        <p:spPr>
          <a:xfrm>
            <a:off x="381000" y="357166"/>
            <a:ext cx="6324600" cy="6215106"/>
          </a:xfrm>
        </p:spPr>
        <p:txBody>
          <a:bodyPr/>
          <a:lstStyle/>
          <a:p>
            <a:endParaRPr lang="fr-FR" dirty="0"/>
          </a:p>
        </p:txBody>
      </p:sp>
      <p:sp>
        <p:nvSpPr>
          <p:cNvPr id="4" name="Rectangle 3"/>
          <p:cNvSpPr/>
          <p:nvPr/>
        </p:nvSpPr>
        <p:spPr>
          <a:xfrm>
            <a:off x="4429124" y="571480"/>
            <a:ext cx="2000264"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تحديد المعايير</a:t>
            </a:r>
            <a:endParaRPr lang="fr-FR" dirty="0"/>
          </a:p>
        </p:txBody>
      </p:sp>
      <p:sp>
        <p:nvSpPr>
          <p:cNvPr id="5" name="Rectangle 4"/>
          <p:cNvSpPr/>
          <p:nvPr/>
        </p:nvSpPr>
        <p:spPr>
          <a:xfrm>
            <a:off x="3357554" y="1643050"/>
            <a:ext cx="2214578"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تحديد مستوى الصعوبة في العمل الدولي</a:t>
            </a:r>
            <a:endParaRPr lang="fr-FR" dirty="0"/>
          </a:p>
        </p:txBody>
      </p:sp>
      <p:sp>
        <p:nvSpPr>
          <p:cNvPr id="6" name="Rectangle 5"/>
          <p:cNvSpPr/>
          <p:nvPr/>
        </p:nvSpPr>
        <p:spPr>
          <a:xfrm>
            <a:off x="2714612" y="2714620"/>
            <a:ext cx="2143140"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تعديل المعايير في ضوء المقارنة مع صعوبة العمل</a:t>
            </a:r>
            <a:endParaRPr lang="fr-FR" dirty="0"/>
          </a:p>
        </p:txBody>
      </p:sp>
      <p:sp>
        <p:nvSpPr>
          <p:cNvPr id="7" name="Rectangle 6"/>
          <p:cNvSpPr/>
          <p:nvPr/>
        </p:nvSpPr>
        <p:spPr>
          <a:xfrm>
            <a:off x="1785918" y="3714752"/>
            <a:ext cx="2214578"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تقويم </a:t>
            </a:r>
            <a:r>
              <a:rPr lang="ar-DZ" dirty="0" err="1" smtClean="0"/>
              <a:t>اداء</a:t>
            </a:r>
            <a:r>
              <a:rPr lang="ar-DZ" dirty="0" smtClean="0"/>
              <a:t> المدير بالتركيز على تفاصيل </a:t>
            </a:r>
            <a:r>
              <a:rPr lang="ar-DZ" dirty="0" err="1" smtClean="0"/>
              <a:t>اداءه</a:t>
            </a:r>
            <a:endParaRPr lang="fr-FR" dirty="0"/>
          </a:p>
        </p:txBody>
      </p:sp>
      <p:sp>
        <p:nvSpPr>
          <p:cNvPr id="8" name="Rectangle 7"/>
          <p:cNvSpPr/>
          <p:nvPr/>
        </p:nvSpPr>
        <p:spPr>
          <a:xfrm>
            <a:off x="1142976" y="4786322"/>
            <a:ext cx="2071702"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تحديد مستوى </a:t>
            </a:r>
            <a:r>
              <a:rPr lang="ar-DZ" dirty="0" err="1" smtClean="0"/>
              <a:t>الاداء</a:t>
            </a:r>
            <a:r>
              <a:rPr lang="ar-DZ" dirty="0" smtClean="0"/>
              <a:t> و الانحرافات </a:t>
            </a:r>
            <a:r>
              <a:rPr lang="ar-DZ" dirty="0" err="1" smtClean="0"/>
              <a:t>ان</a:t>
            </a:r>
            <a:r>
              <a:rPr lang="ar-DZ" dirty="0" smtClean="0"/>
              <a:t> وجدت</a:t>
            </a:r>
            <a:endParaRPr lang="fr-FR" dirty="0"/>
          </a:p>
        </p:txBody>
      </p:sp>
      <p:sp>
        <p:nvSpPr>
          <p:cNvPr id="9" name="Rectangle 8"/>
          <p:cNvSpPr/>
          <p:nvPr/>
        </p:nvSpPr>
        <p:spPr>
          <a:xfrm>
            <a:off x="285720" y="5786454"/>
            <a:ext cx="1928826"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اتخاذ </a:t>
            </a:r>
            <a:r>
              <a:rPr lang="ar-DZ" dirty="0" err="1" smtClean="0"/>
              <a:t>الاجراءات</a:t>
            </a:r>
            <a:r>
              <a:rPr lang="ar-DZ" dirty="0" smtClean="0"/>
              <a:t> التصحيحية</a:t>
            </a:r>
            <a:endParaRPr lang="fr-FR" dirty="0"/>
          </a:p>
        </p:txBody>
      </p:sp>
      <p:cxnSp>
        <p:nvCxnSpPr>
          <p:cNvPr id="11" name="Connecteur droit avec flèche 10"/>
          <p:cNvCxnSpPr/>
          <p:nvPr/>
        </p:nvCxnSpPr>
        <p:spPr>
          <a:xfrm rot="5400000">
            <a:off x="3713950" y="1357298"/>
            <a:ext cx="429422"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rot="5400000">
            <a:off x="2571736" y="2428868"/>
            <a:ext cx="572298"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8" name="Connecteur droit avec flèche 17"/>
          <p:cNvCxnSpPr/>
          <p:nvPr/>
        </p:nvCxnSpPr>
        <p:spPr>
          <a:xfrm rot="5400000">
            <a:off x="1821240" y="3465116"/>
            <a:ext cx="50086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9" name="Connecteur droit avec flèche 18"/>
          <p:cNvCxnSpPr/>
          <p:nvPr/>
        </p:nvCxnSpPr>
        <p:spPr>
          <a:xfrm rot="5400000">
            <a:off x="1000100" y="4500570"/>
            <a:ext cx="572298"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Connecteur droit avec flèche 19"/>
          <p:cNvCxnSpPr/>
          <p:nvPr/>
        </p:nvCxnSpPr>
        <p:spPr>
          <a:xfrm rot="5400000">
            <a:off x="285720" y="5572140"/>
            <a:ext cx="572298"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Connecteur droit 21"/>
          <p:cNvCxnSpPr/>
          <p:nvPr/>
        </p:nvCxnSpPr>
        <p:spPr>
          <a:xfrm rot="10800000">
            <a:off x="3929058" y="1071546"/>
            <a:ext cx="428628" cy="1"/>
          </a:xfrm>
          <a:prstGeom prst="line">
            <a:avLst/>
          </a:prstGeom>
        </p:spPr>
        <p:style>
          <a:lnRef idx="1">
            <a:schemeClr val="dk1"/>
          </a:lnRef>
          <a:fillRef idx="0">
            <a:schemeClr val="dk1"/>
          </a:fillRef>
          <a:effectRef idx="0">
            <a:schemeClr val="dk1"/>
          </a:effectRef>
          <a:fontRef idx="minor">
            <a:schemeClr val="tx1"/>
          </a:fontRef>
        </p:style>
      </p:cxnSp>
      <p:cxnSp>
        <p:nvCxnSpPr>
          <p:cNvPr id="25" name="Connecteur droit 24"/>
          <p:cNvCxnSpPr/>
          <p:nvPr/>
        </p:nvCxnSpPr>
        <p:spPr>
          <a:xfrm rot="10800000">
            <a:off x="2857488" y="2143116"/>
            <a:ext cx="428628" cy="1"/>
          </a:xfrm>
          <a:prstGeom prst="line">
            <a:avLst/>
          </a:prstGeom>
        </p:spPr>
        <p:style>
          <a:lnRef idx="1">
            <a:schemeClr val="dk1"/>
          </a:lnRef>
          <a:fillRef idx="0">
            <a:schemeClr val="dk1"/>
          </a:fillRef>
          <a:effectRef idx="0">
            <a:schemeClr val="dk1"/>
          </a:effectRef>
          <a:fontRef idx="minor">
            <a:schemeClr val="tx1"/>
          </a:fontRef>
        </p:style>
      </p:cxnSp>
      <p:cxnSp>
        <p:nvCxnSpPr>
          <p:cNvPr id="26" name="Connecteur droit 25"/>
          <p:cNvCxnSpPr/>
          <p:nvPr/>
        </p:nvCxnSpPr>
        <p:spPr>
          <a:xfrm rot="10800000" flipV="1">
            <a:off x="2071670" y="3214685"/>
            <a:ext cx="642942" cy="1"/>
          </a:xfrm>
          <a:prstGeom prst="line">
            <a:avLst/>
          </a:prstGeom>
        </p:spPr>
        <p:style>
          <a:lnRef idx="1">
            <a:schemeClr val="dk1"/>
          </a:lnRef>
          <a:fillRef idx="0">
            <a:schemeClr val="dk1"/>
          </a:fillRef>
          <a:effectRef idx="0">
            <a:schemeClr val="dk1"/>
          </a:effectRef>
          <a:fontRef idx="minor">
            <a:schemeClr val="tx1"/>
          </a:fontRef>
        </p:style>
      </p:cxnSp>
      <p:cxnSp>
        <p:nvCxnSpPr>
          <p:cNvPr id="28" name="Connecteur droit 27"/>
          <p:cNvCxnSpPr/>
          <p:nvPr/>
        </p:nvCxnSpPr>
        <p:spPr>
          <a:xfrm rot="10800000">
            <a:off x="1285852" y="4214818"/>
            <a:ext cx="500066" cy="2"/>
          </a:xfrm>
          <a:prstGeom prst="line">
            <a:avLst/>
          </a:prstGeom>
        </p:spPr>
        <p:style>
          <a:lnRef idx="1">
            <a:schemeClr val="dk1"/>
          </a:lnRef>
          <a:fillRef idx="0">
            <a:schemeClr val="dk1"/>
          </a:fillRef>
          <a:effectRef idx="0">
            <a:schemeClr val="dk1"/>
          </a:effectRef>
          <a:fontRef idx="minor">
            <a:schemeClr val="tx1"/>
          </a:fontRef>
        </p:style>
      </p:cxnSp>
      <p:cxnSp>
        <p:nvCxnSpPr>
          <p:cNvPr id="30" name="Connecteur droit 29"/>
          <p:cNvCxnSpPr/>
          <p:nvPr/>
        </p:nvCxnSpPr>
        <p:spPr>
          <a:xfrm rot="10800000" flipV="1">
            <a:off x="571472" y="5286387"/>
            <a:ext cx="500066" cy="1"/>
          </a:xfrm>
          <a:prstGeom prst="line">
            <a:avLst/>
          </a:prstGeom>
        </p:spPr>
        <p:style>
          <a:lnRef idx="1">
            <a:schemeClr val="dk1"/>
          </a:lnRef>
          <a:fillRef idx="0">
            <a:schemeClr val="dk1"/>
          </a:fillRef>
          <a:effectRef idx="0">
            <a:schemeClr val="dk1"/>
          </a:effectRef>
          <a:fontRef idx="minor">
            <a:schemeClr val="tx1"/>
          </a:fontRef>
        </p:style>
      </p:cxnSp>
      <p:cxnSp>
        <p:nvCxnSpPr>
          <p:cNvPr id="36" name="Connecteur droit avec flèche 35"/>
          <p:cNvCxnSpPr>
            <a:stCxn id="9" idx="3"/>
          </p:cNvCxnSpPr>
          <p:nvPr/>
        </p:nvCxnSpPr>
        <p:spPr>
          <a:xfrm>
            <a:off x="2214546" y="6179363"/>
            <a:ext cx="4214842" cy="3571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7" name="Connecteur droit avec flèche 36"/>
          <p:cNvCxnSpPr/>
          <p:nvPr/>
        </p:nvCxnSpPr>
        <p:spPr>
          <a:xfrm>
            <a:off x="3214678" y="5214950"/>
            <a:ext cx="3214710"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Connecteur droit avec flèche 38"/>
          <p:cNvCxnSpPr/>
          <p:nvPr/>
        </p:nvCxnSpPr>
        <p:spPr>
          <a:xfrm>
            <a:off x="4000496" y="4071942"/>
            <a:ext cx="2428892" cy="7143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Connecteur droit avec flèche 39"/>
          <p:cNvCxnSpPr/>
          <p:nvPr/>
        </p:nvCxnSpPr>
        <p:spPr>
          <a:xfrm>
            <a:off x="4857752" y="3143248"/>
            <a:ext cx="157163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3" name="Connecteur droit avec flèche 42"/>
          <p:cNvCxnSpPr/>
          <p:nvPr/>
        </p:nvCxnSpPr>
        <p:spPr>
          <a:xfrm>
            <a:off x="5572132" y="2000240"/>
            <a:ext cx="85725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9" name="Connecteur droit avec flèche 48"/>
          <p:cNvCxnSpPr/>
          <p:nvPr/>
        </p:nvCxnSpPr>
        <p:spPr>
          <a:xfrm rot="5400000" flipH="1" flipV="1">
            <a:off x="4000496" y="3786190"/>
            <a:ext cx="485778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lle">
  <a:themeElements>
    <a:clrScheme name="Grille">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lle">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ll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1485</TotalTime>
  <Words>1467</Words>
  <Application>Microsoft Office PowerPoint</Application>
  <PresentationFormat>Affichage à l'écran (4:3)</PresentationFormat>
  <Paragraphs>152</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Grille</vt:lpstr>
      <vt:lpstr>الجمهورية الجزائرية الديمقراطية الشعبية وزارة التعليم العالي والبحث العلمي   جامعة محمد خيضر بسكرة </vt:lpstr>
      <vt:lpstr>المقدمة:</vt:lpstr>
      <vt:lpstr>مفهـــــــوم الأداء</vt:lpstr>
      <vt:lpstr>ادارة الاداء تشمل الانشطة التي تكفل تحقيق الاهداف بطريقة فعالة و كفؤة  تعتبر ادارة الاداء عملية تقوم بها المؤسسات بمواءمة مواردا و انظمتها وموظفيها مع الاهداف و الاولويات الاستراتيجية</vt:lpstr>
      <vt:lpstr>Diapositive 5</vt:lpstr>
      <vt:lpstr> أهداف إدارة الأداء الدولي</vt:lpstr>
      <vt:lpstr>أدوات إدارة الأداء الدولي</vt:lpstr>
      <vt:lpstr>تكامل خصائص ادارة الاداء و ترابطها بوظائف ادارة الموارد البشرية</vt:lpstr>
      <vt:lpstr>Diapositive 9</vt:lpstr>
      <vt:lpstr>   معايير إدارة الأداء الدولي  ان كل من المعايير الكمية و النوعية لقياس الاداء مهمة لتحقيق ادارة فعالة للاداء و تقسم هذه المعايير الى: </vt:lpstr>
      <vt:lpstr>آليات تحسين أداء الموظفين الدوليين</vt:lpstr>
      <vt:lpstr> تقييم أداء الموارد البشرية الدولية </vt:lpstr>
      <vt:lpstr>Diapositive 13</vt:lpstr>
      <vt:lpstr>مؤشرات تقويم  الأداء الدولي</vt:lpstr>
      <vt:lpstr>الخاتمـــــــــــــة</vt:lpstr>
      <vt:lpstr>قائمة المراجع</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dc:creator>
  <cp:lastModifiedBy>PC</cp:lastModifiedBy>
  <cp:revision>87</cp:revision>
  <dcterms:created xsi:type="dcterms:W3CDTF">2021-11-16T14:23:44Z</dcterms:created>
  <dcterms:modified xsi:type="dcterms:W3CDTF">2021-11-20T14:05:35Z</dcterms:modified>
</cp:coreProperties>
</file>