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3" r:id="rId3"/>
    <p:sldId id="315" r:id="rId4"/>
    <p:sldId id="327" r:id="rId5"/>
    <p:sldId id="318" r:id="rId6"/>
    <p:sldId id="316" r:id="rId7"/>
    <p:sldId id="317" r:id="rId8"/>
    <p:sldId id="319" r:id="rId9"/>
    <p:sldId id="320" r:id="rId10"/>
    <p:sldId id="321" r:id="rId11"/>
    <p:sldId id="322" r:id="rId12"/>
    <p:sldId id="323" r:id="rId13"/>
    <p:sldId id="324" r:id="rId14"/>
    <p:sldId id="325" r:id="rId15"/>
    <p:sldId id="326"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66FF"/>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varScale="1">
        <p:scale>
          <a:sx n="69" d="100"/>
          <a:sy n="69" d="100"/>
        </p:scale>
        <p:origin x="-132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9AAC8A6F-CB9F-4A79-B7EE-BB89186597C1}" type="datetimeFigureOut">
              <a:rPr lang="fr-FR" smtClean="0"/>
              <a:pPr/>
              <a:t>26/03/2022</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9D3D04C3-FA5C-4A78-96CA-0425FA88638B}"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AAC8A6F-CB9F-4A79-B7EE-BB89186597C1}" type="datetimeFigureOut">
              <a:rPr lang="fr-FR" smtClean="0"/>
              <a:pPr/>
              <a:t>26/03/2022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AAC8A6F-CB9F-4A79-B7EE-BB89186597C1}" type="datetimeFigureOut">
              <a:rPr lang="fr-FR" smtClean="0"/>
              <a:pPr/>
              <a:t>26/03/2022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AAC8A6F-CB9F-4A79-B7EE-BB89186597C1}" type="datetimeFigureOut">
              <a:rPr lang="fr-FR" smtClean="0"/>
              <a:pPr/>
              <a:t>26/03/2022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9AAC8A6F-CB9F-4A79-B7EE-BB89186597C1}" type="datetimeFigureOut">
              <a:rPr lang="fr-FR" smtClean="0"/>
              <a:pPr/>
              <a:t>26/03/2022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9D3D04C3-FA5C-4A78-96CA-0425FA88638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9AAC8A6F-CB9F-4A79-B7EE-BB89186597C1}" type="datetimeFigureOut">
              <a:rPr lang="fr-FR" smtClean="0"/>
              <a:pPr/>
              <a:t>26/03/2022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9AAC8A6F-CB9F-4A79-B7EE-BB89186597C1}" type="datetimeFigureOut">
              <a:rPr lang="fr-FR" smtClean="0"/>
              <a:pPr/>
              <a:t>26/03/2022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9AAC8A6F-CB9F-4A79-B7EE-BB89186597C1}" type="datetimeFigureOut">
              <a:rPr lang="fr-FR" smtClean="0"/>
              <a:pPr/>
              <a:t>26/03/2022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AAC8A6F-CB9F-4A79-B7EE-BB89186597C1}" type="datetimeFigureOut">
              <a:rPr lang="fr-FR" smtClean="0"/>
              <a:pPr/>
              <a:t>26/03/2022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9AAC8A6F-CB9F-4A79-B7EE-BB89186597C1}" type="datetimeFigureOut">
              <a:rPr lang="fr-FR" smtClean="0"/>
              <a:pPr/>
              <a:t>26/03/2022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9AAC8A6F-CB9F-4A79-B7EE-BB89186597C1}" type="datetimeFigureOut">
              <a:rPr lang="fr-FR" smtClean="0"/>
              <a:pPr/>
              <a:t>26/03/2022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AAC8A6F-CB9F-4A79-B7EE-BB89186597C1}" type="datetimeFigureOut">
              <a:rPr lang="fr-FR" smtClean="0"/>
              <a:pPr/>
              <a:t>26/03/2022</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9D3D04C3-FA5C-4A78-96CA-0425FA88638B}"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32510" y="433827"/>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lvl="0" indent="-411480" algn="ctr" rtl="1">
              <a:buClr>
                <a:schemeClr val="tx1">
                  <a:shade val="95000"/>
                </a:schemeClr>
              </a:buClr>
              <a:buSzPct val="65000"/>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علوم </a:t>
            </a:r>
            <a:r>
              <a:rPr lang="ar-DZ" sz="2400" b="1" i="1" dirty="0" smtClean="0">
                <a:solidFill>
                  <a:schemeClr val="bg1"/>
                </a:solidFill>
                <a:latin typeface="Times New Roman" pitchFamily="18" charset="0"/>
                <a:cs typeface="Times New Roman" pitchFamily="18" charset="0"/>
              </a:rPr>
              <a:t>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lvl="0" indent="-411480" algn="ctr" rtl="1">
              <a:buClr>
                <a:schemeClr val="tx1">
                  <a:shade val="95000"/>
                </a:schemeClr>
              </a:buClr>
              <a:buSzPct val="65000"/>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a:t>
            </a:r>
            <a:r>
              <a:rPr lang="ar-DZ" sz="2400" b="1" i="1" dirty="0" smtClean="0">
                <a:solidFill>
                  <a:schemeClr val="bg1"/>
                </a:solidFill>
                <a:latin typeface="Times New Roman" pitchFamily="18" charset="0"/>
                <a:cs typeface="Times New Roman" pitchFamily="18" charset="0"/>
              </a:rPr>
              <a:t>مالية ومحاسبية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7" name="Rectangle 6"/>
          <p:cNvSpPr/>
          <p:nvPr/>
        </p:nvSpPr>
        <p:spPr>
          <a:xfrm>
            <a:off x="0" y="4701028"/>
            <a:ext cx="9144000" cy="1323439"/>
          </a:xfrm>
          <a:prstGeom prst="rect">
            <a:avLst/>
          </a:prstGeom>
        </p:spPr>
        <p:txBody>
          <a:bodyPr wrap="square">
            <a:spAutoFit/>
          </a:bodyPr>
          <a:lstStyle/>
          <a:p>
            <a:pPr lvl="0" algn="ctr" rtl="1" fontAlgn="ctr">
              <a:spcBef>
                <a:spcPct val="20000"/>
              </a:spcBef>
              <a:buClr>
                <a:srgbClr val="F0A22E"/>
              </a:buClr>
              <a:buSzPct val="70000"/>
              <a:defRPr/>
            </a:pPr>
            <a:r>
              <a:rPr lang="ar-DZ" sz="3200" b="1" dirty="0" smtClean="0">
                <a:solidFill>
                  <a:prstClr val="black"/>
                </a:solidFill>
                <a:latin typeface="Adobe Arabic" pitchFamily="18" charset="-78"/>
                <a:cs typeface="Adobe Arabic" pitchFamily="18" charset="-78"/>
              </a:rPr>
              <a:t>أعمال موجهة 03:</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000" b="1" dirty="0" smtClean="0">
                <a:solidFill>
                  <a:srgbClr val="FF0000"/>
                </a:solidFill>
                <a:latin typeface="Adobe Arabic" pitchFamily="18" charset="-78"/>
                <a:cs typeface="Adobe Arabic" pitchFamily="18" charset="-78"/>
              </a:rPr>
              <a:t>معايير تقييم واختيار الاستثمارات </a:t>
            </a:r>
            <a:r>
              <a:rPr lang="ar-DZ" sz="4000" b="1" dirty="0" smtClean="0">
                <a:solidFill>
                  <a:srgbClr val="008000"/>
                </a:solidFill>
                <a:latin typeface="Adobe Arabic" pitchFamily="18" charset="-78"/>
                <a:cs typeface="Adobe Arabic" pitchFamily="18" charset="-78"/>
              </a:rPr>
              <a:t>( </a:t>
            </a:r>
            <a:r>
              <a:rPr lang="ar-DZ" sz="4000" b="1" dirty="0" err="1" smtClean="0">
                <a:solidFill>
                  <a:srgbClr val="008000"/>
                </a:solidFill>
                <a:latin typeface="Adobe Arabic" pitchFamily="18" charset="-78"/>
                <a:cs typeface="Adobe Arabic" pitchFamily="18" charset="-78"/>
              </a:rPr>
              <a:t>ج</a:t>
            </a:r>
            <a:r>
              <a:rPr lang="ar-DZ" sz="4000" b="1" dirty="0" smtClean="0">
                <a:solidFill>
                  <a:srgbClr val="008000"/>
                </a:solidFill>
                <a:latin typeface="Adobe Arabic" pitchFamily="18" charset="-78"/>
                <a:cs typeface="Adobe Arabic" pitchFamily="18" charset="-78"/>
              </a:rPr>
              <a:t> 1 )</a:t>
            </a:r>
            <a:endParaRPr lang="ar-DZ" sz="4000" b="1" dirty="0">
              <a:solidFill>
                <a:srgbClr val="008000"/>
              </a:solidFill>
              <a:latin typeface="Adobe Arabic" pitchFamily="18" charset="-78"/>
              <a:cs typeface="Adobe Arabic" pitchFamily="18" charset="-78"/>
            </a:endParaRPr>
          </a:p>
        </p:txBody>
      </p:sp>
      <p:grpSp>
        <p:nvGrpSpPr>
          <p:cNvPr id="8" name="Group 1"/>
          <p:cNvGrpSpPr>
            <a:grpSpLocks/>
          </p:cNvGrpSpPr>
          <p:nvPr/>
        </p:nvGrpSpPr>
        <p:grpSpPr bwMode="auto">
          <a:xfrm>
            <a:off x="228600" y="357627"/>
            <a:ext cx="989398" cy="1143000"/>
            <a:chOff x="4041" y="5842"/>
            <a:chExt cx="1056" cy="1375"/>
          </a:xfrm>
        </p:grpSpPr>
        <p:sp>
          <p:nvSpPr>
            <p:cNvPr id="9"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0"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11"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2"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13" name="Group 1"/>
          <p:cNvGrpSpPr>
            <a:grpSpLocks/>
          </p:cNvGrpSpPr>
          <p:nvPr/>
        </p:nvGrpSpPr>
        <p:grpSpPr bwMode="auto">
          <a:xfrm>
            <a:off x="7926002" y="357627"/>
            <a:ext cx="989398" cy="1143000"/>
            <a:chOff x="4041" y="5842"/>
            <a:chExt cx="1056" cy="1375"/>
          </a:xfrm>
        </p:grpSpPr>
        <p:sp>
          <p:nvSpPr>
            <p:cNvPr id="14"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5" name="Picture 3" descr="SigleUNI4"/>
            <p:cNvPicPr>
              <a:picLocks noChangeAspect="1" noChangeArrowheads="1"/>
            </p:cNvPicPr>
            <p:nvPr/>
          </p:nvPicPr>
          <p:blipFill>
            <a:blip r:embed="rId2" cstate="print">
              <a:extLst>
                <a:ext uri="{28A0092B-C50C-407E-A947-70E740481C1C}">
                  <a14:useLocalDpi xmlns:a14="http://schemas.microsoft.com/office/drawing/2010/main" xmlns="" val="0"/>
                </a:ext>
              </a:extLst>
            </a:blip>
            <a:srcRect l="2623" t="1465" r="1811"/>
            <a:stretch>
              <a:fillRect/>
            </a:stretch>
          </p:blipFill>
          <p:spPr bwMode="auto">
            <a:xfrm>
              <a:off x="4193" y="6073"/>
              <a:ext cx="742" cy="904"/>
            </a:xfrm>
            <a:prstGeom prst="rect">
              <a:avLst/>
            </a:prstGeom>
            <a:noFill/>
            <a:extLst>
              <a:ext uri="{909E8E84-426E-40DD-AFC4-6F175D3DCCD1}">
                <a14:hiddenFill xmlns:a14="http://schemas.microsoft.com/office/drawing/2010/main" xmlns="">
                  <a:solidFill>
                    <a:srgbClr val="FFFFFF"/>
                  </a:solidFill>
                </a14:hiddenFill>
              </a:ext>
            </a:extLst>
          </p:spPr>
        </p:pic>
        <p:sp>
          <p:nvSpPr>
            <p:cNvPr id="16" name="WordArt 4"/>
            <p:cNvSpPr>
              <a:spLocks noChangeArrowheads="1" noChangeShapeType="1" noTextEdit="1"/>
            </p:cNvSpPr>
            <p:nvPr/>
          </p:nvSpPr>
          <p:spPr bwMode="auto">
            <a:xfrm>
              <a:off x="4190" y="5978"/>
              <a:ext cx="733" cy="746"/>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7" name="WordArt 5"/>
            <p:cNvSpPr>
              <a:spLocks noChangeArrowheads="1" noChangeShapeType="1" noTextEdit="1"/>
            </p:cNvSpPr>
            <p:nvPr/>
          </p:nvSpPr>
          <p:spPr bwMode="auto">
            <a:xfrm>
              <a:off x="4316" y="7018"/>
              <a:ext cx="490" cy="123"/>
            </a:xfrm>
            <a:prstGeom prst="rect">
              <a:avLst/>
            </a:prstGeom>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 calcmode="lin" valueType="num">
                                      <p:cBhvr additive="base">
                                        <p:cTn id="43"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anim calcmode="lin" valueType="num">
                                      <p:cBhvr additive="base">
                                        <p:cTn id="4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p:cNvSpPr>
            <a:spLocks noChangeArrowheads="1"/>
          </p:cNvSpPr>
          <p:nvPr/>
        </p:nvSpPr>
        <p:spPr bwMode="auto">
          <a:xfrm>
            <a:off x="1905000" y="609600"/>
            <a:ext cx="6934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tabLst>
                <a:tab pos="160338" algn="r"/>
              </a:tabLst>
            </a:pP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4. المقارنة بين المشروعين حسب تغيرات معدل الخصم:</a:t>
            </a:r>
            <a:endParaRPr kumimoji="0" lang="ar-DZ" altLang="zh-CN"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5" name="Rectangle 13"/>
          <p:cNvSpPr>
            <a:spLocks noChangeArrowheads="1"/>
          </p:cNvSpPr>
          <p:nvPr/>
        </p:nvSpPr>
        <p:spPr bwMode="auto">
          <a:xfrm>
            <a:off x="228600" y="1554540"/>
            <a:ext cx="8610600"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buFont typeface="Wingdings" pitchFamily="2" charset="2"/>
              <a:buChar char="ü"/>
              <a:tabLst>
                <a:tab pos="160338" algn="r"/>
              </a:tabLst>
            </a:pP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من أجل </a:t>
            </a:r>
            <a:r>
              <a:rPr kumimoji="0" lang="en-US" altLang="zh-CN" sz="28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err="1" smtClean="0">
                <a:ln>
                  <a:noFill/>
                </a:ln>
                <a:solidFill>
                  <a:srgbClr val="FF0000"/>
                </a:solidFill>
                <a:effectLst/>
                <a:latin typeface="Times New Roman" pitchFamily="18" charset="0"/>
                <a:ea typeface="Times New Roman" pitchFamily="18" charset="0"/>
                <a:cs typeface="Times New Roman" pitchFamily="18" charset="0"/>
              </a:rPr>
              <a:t>ind</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i&lt;</a:t>
            </a: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p>
          <a:p>
            <a:pPr lvl="0" algn="just" rtl="1" eaLnBrk="0" fontAlgn="base" hangingPunct="0">
              <a:spcBef>
                <a:spcPct val="0"/>
              </a:spcBef>
              <a:spcAft>
                <a:spcPct val="0"/>
              </a:spcAft>
              <a:tabLst>
                <a:tab pos="160338" algn="r"/>
              </a:tabLst>
            </a:pPr>
            <a:r>
              <a:rPr lang="ar-DZ" altLang="zh-CN" sz="2400" b="1" dirty="0" smtClean="0">
                <a:solidFill>
                  <a:srgbClr val="FF0000"/>
                </a:solidFill>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يكون </a:t>
            </a:r>
            <a:r>
              <a:rPr lang="fr-FR" altLang="zh-CN" sz="2400" b="1" dirty="0" smtClean="0">
                <a:solidFill>
                  <a:schemeClr val="bg1"/>
                </a:solidFill>
                <a:latin typeface="Times New Roman" pitchFamily="18" charset="0"/>
                <a:ea typeface="Times New Roman" pitchFamily="18" charset="0"/>
                <a:cs typeface="Times New Roman" pitchFamily="18" charset="0"/>
              </a:rPr>
              <a:t>&gt;</a:t>
            </a:r>
            <a:r>
              <a:rPr lang="en-US" altLang="zh-CN" sz="2400" b="1" dirty="0" smtClean="0">
                <a:solidFill>
                  <a:schemeClr val="bg1"/>
                </a:solidFill>
                <a:latin typeface="Times New Roman" pitchFamily="18" charset="0"/>
                <a:ea typeface="Times New Roman" pitchFamily="18" charset="0"/>
                <a:cs typeface="Times New Roman" pitchFamily="18" charset="0"/>
              </a:rPr>
              <a:t>VAN</a:t>
            </a:r>
            <a:r>
              <a:rPr lang="en-US" altLang="zh-CN" sz="2400" b="1" baseline="-30000" dirty="0" smtClean="0">
                <a:solidFill>
                  <a:schemeClr val="bg1"/>
                </a:solidFill>
                <a:latin typeface="Times New Roman" pitchFamily="18" charset="0"/>
                <a:ea typeface="Times New Roman" pitchFamily="18" charset="0"/>
                <a:cs typeface="Times New Roman" pitchFamily="18" charset="0"/>
              </a:rPr>
              <a:t>A</a:t>
            </a:r>
            <a:r>
              <a:rPr lang="en-US" altLang="zh-CN" sz="2400" b="1" dirty="0" smtClean="0">
                <a:solidFill>
                  <a:schemeClr val="bg1"/>
                </a:solidFill>
                <a:latin typeface="Times New Roman" pitchFamily="18" charset="0"/>
                <a:ea typeface="Times New Roman" pitchFamily="18" charset="0"/>
                <a:cs typeface="Times New Roman" pitchFamily="18" charset="0"/>
              </a:rPr>
              <a:t> </a:t>
            </a:r>
            <a:r>
              <a:rPr lang="ar-DZ" altLang="zh-CN" sz="2400" b="1" dirty="0" smtClean="0">
                <a:solidFill>
                  <a:schemeClr val="bg1"/>
                </a:solidFill>
                <a:latin typeface="Times New Roman" pitchFamily="18" charset="0"/>
                <a:ea typeface="Times New Roman" pitchFamily="18" charset="0"/>
                <a:cs typeface="Times New Roman" pitchFamily="18" charset="0"/>
              </a:rPr>
              <a:t>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fr-FR"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(منحنى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فوق منحنى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مما يعني المشروع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أفضل من المشروع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حسب معيار </a:t>
            </a:r>
            <a:r>
              <a:rPr kumimoji="0" lang="ar-DZ" altLang="zh-CN" sz="24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ق</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ح </a:t>
            </a:r>
            <a:r>
              <a:rPr kumimoji="0" lang="ar-DZ" altLang="zh-CN" sz="24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ص</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لكن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&lt;</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مما يعني أن المشروع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أفضل من المشروع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حسب معيار معدل العائد الداخلي، أي أنه </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المعياران متعارضان. </a:t>
            </a:r>
            <a:endParaRPr kumimoji="0" lang="fr-FR" altLang="zh-CN"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6" name="Rectangle 13"/>
          <p:cNvSpPr>
            <a:spLocks noChangeArrowheads="1"/>
          </p:cNvSpPr>
          <p:nvPr/>
        </p:nvSpPr>
        <p:spPr bwMode="auto">
          <a:xfrm>
            <a:off x="228600" y="3931384"/>
            <a:ext cx="86106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buFont typeface="Wingdings" pitchFamily="2" charset="2"/>
              <a:buChar char="ü"/>
              <a:tabLst>
                <a:tab pos="160338" algn="r"/>
              </a:tabLst>
            </a:pP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من أجل</a:t>
            </a:r>
            <a:r>
              <a:rPr kumimoji="0" lang="fr-FR"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i&gt;</a:t>
            </a:r>
            <a:r>
              <a:rPr lang="fr-FR" altLang="zh-CN" sz="2800" b="1" dirty="0" smtClean="0">
                <a:solidFill>
                  <a:srgbClr val="FF0000"/>
                </a:solidFill>
                <a:latin typeface="Times New Roman" pitchFamily="18" charset="0"/>
                <a:ea typeface="Times New Roman" pitchFamily="18" charset="0"/>
                <a:cs typeface="Times New Roman" pitchFamily="18" charset="0"/>
              </a:rPr>
              <a:t>i</a:t>
            </a:r>
            <a:r>
              <a:rPr lang="en-US" altLang="zh-CN" sz="2800" b="1" baseline="-30000" dirty="0" err="1" smtClean="0">
                <a:solidFill>
                  <a:srgbClr val="FF0000"/>
                </a:solidFill>
                <a:latin typeface="Times New Roman" pitchFamily="18" charset="0"/>
                <a:ea typeface="Times New Roman" pitchFamily="18" charset="0"/>
                <a:cs typeface="Times New Roman" pitchFamily="18" charset="0"/>
              </a:rPr>
              <a:t>ind</a:t>
            </a:r>
            <a:r>
              <a:rPr lang="en-US" altLang="zh-CN" sz="2800" b="1" dirty="0" smtClean="0">
                <a:solidFill>
                  <a:srgbClr val="FF0000"/>
                </a:solidFill>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a:p>
            <a:pPr lvl="0" algn="just" rtl="1" eaLnBrk="0" fontAlgn="base" hangingPunct="0">
              <a:spcBef>
                <a:spcPct val="0"/>
              </a:spcBef>
              <a:spcAft>
                <a:spcPct val="0"/>
              </a:spcAft>
              <a:tabLst>
                <a:tab pos="160338" algn="r"/>
              </a:tabLst>
            </a:pPr>
            <a:r>
              <a:rPr lang="ar-DZ" altLang="zh-CN" sz="2400" b="1" dirty="0" smtClean="0">
                <a:solidFill>
                  <a:srgbClr val="FF0000"/>
                </a:solidFill>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يكون</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fr-FR"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&gt;</a:t>
            </a:r>
            <a:r>
              <a:rPr lang="en-US" altLang="zh-CN" sz="2400" b="1" dirty="0" smtClean="0">
                <a:solidFill>
                  <a:schemeClr val="bg1"/>
                </a:solidFill>
                <a:latin typeface="Times New Roman" pitchFamily="18" charset="0"/>
                <a:ea typeface="Times New Roman" pitchFamily="18" charset="0"/>
                <a:cs typeface="Times New Roman" pitchFamily="18" charset="0"/>
              </a:rPr>
              <a:t>VAN</a:t>
            </a:r>
            <a:r>
              <a:rPr lang="en-US" altLang="zh-CN" sz="2400" b="1" baseline="-30000" dirty="0" smtClean="0">
                <a:solidFill>
                  <a:schemeClr val="bg1"/>
                </a:solidFill>
                <a:latin typeface="Times New Roman" pitchFamily="18" charset="0"/>
                <a:ea typeface="Times New Roman" pitchFamily="18" charset="0"/>
                <a:cs typeface="Times New Roman" pitchFamily="18" charset="0"/>
              </a:rPr>
              <a:t>B</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(منحنى</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فوق منحنى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مما يعني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أفضل من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حسب معيار </a:t>
            </a:r>
            <a:r>
              <a:rPr kumimoji="0" lang="ar-DZ" altLang="zh-CN" sz="24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ق</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ح </a:t>
            </a:r>
            <a:r>
              <a:rPr kumimoji="0" lang="ar-DZ" altLang="zh-CN" sz="24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ص</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وكذلك دائما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&lt;</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مما يعني أن المشروع</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أفضل من المشروع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حسب معيار معدل العائد الداخلي، أي أن </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المعياران متوافقان. </a:t>
            </a:r>
            <a:endParaRPr kumimoji="0" lang="ar-DZ" altLang="zh-CN"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e 24"/>
          <p:cNvGrpSpPr/>
          <p:nvPr/>
        </p:nvGrpSpPr>
        <p:grpSpPr>
          <a:xfrm>
            <a:off x="228600" y="609600"/>
            <a:ext cx="6286500" cy="457200"/>
            <a:chOff x="228600" y="609600"/>
            <a:chExt cx="6286500" cy="457200"/>
          </a:xfrm>
        </p:grpSpPr>
        <p:sp>
          <p:nvSpPr>
            <p:cNvPr id="1026" name="Text Box 2"/>
            <p:cNvSpPr txBox="1">
              <a:spLocks noChangeArrowheads="1"/>
            </p:cNvSpPr>
            <p:nvPr/>
          </p:nvSpPr>
          <p:spPr bwMode="auto">
            <a:xfrm>
              <a:off x="1828800" y="609600"/>
              <a:ext cx="46863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ct val="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أفضل </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لأن :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lang="fr-FR" sz="2800" b="1" dirty="0" smtClean="0">
                  <a:solidFill>
                    <a:schemeClr val="bg1"/>
                  </a:solidFill>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en-US"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lang="fr-FR" sz="2800" b="1" dirty="0" smtClean="0">
                  <a:solidFill>
                    <a:schemeClr val="bg1"/>
                  </a:solidFill>
                  <a:latin typeface="Times New Roman" pitchFamily="18" charset="0"/>
                  <a:ea typeface="Arial" pitchFamily="34" charset="0"/>
                  <a:cs typeface="Arial" pitchFamily="34" charset="0"/>
                </a:rPr>
                <a:t>&gt;</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7" name="Text Box 3"/>
            <p:cNvSpPr txBox="1">
              <a:spLocks noChangeArrowheads="1"/>
            </p:cNvSpPr>
            <p:nvPr/>
          </p:nvSpPr>
          <p:spPr bwMode="auto">
            <a:xfrm>
              <a:off x="228600" y="609600"/>
              <a:ext cx="11430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&lt;</a:t>
              </a:r>
              <a:r>
                <a:rPr lang="en-US" sz="2800" b="1" dirty="0" err="1" smtClean="0">
                  <a:solidFill>
                    <a:schemeClr val="bg1"/>
                  </a:solidFill>
                  <a:latin typeface="Times New Roman" pitchFamily="18" charset="0"/>
                  <a:ea typeface="Arial" pitchFamily="34" charset="0"/>
                  <a:cs typeface="Arial" pitchFamily="34" charset="0"/>
                </a:rPr>
                <a:t>i</a:t>
              </a:r>
              <a:r>
                <a:rPr lang="en-US" sz="2800" b="1" baseline="-25000" dirty="0" err="1" smtClean="0">
                  <a:solidFill>
                    <a:schemeClr val="bg1"/>
                  </a:solidFill>
                  <a:latin typeface="Times New Roman" pitchFamily="18" charset="0"/>
                  <a:ea typeface="Arial" pitchFamily="34" charset="0"/>
                  <a:cs typeface="Arial" pitchFamily="34" charset="0"/>
                </a:rPr>
                <a:t>ind</a:t>
              </a:r>
              <a:r>
                <a:rPr lang="ar-DZ" sz="2800" b="1" baseline="-25000" dirty="0" smtClean="0">
                  <a:solidFill>
                    <a:schemeClr val="bg1"/>
                  </a:solidFill>
                  <a:latin typeface="Times New Roman" pitchFamily="18" charset="0"/>
                  <a:ea typeface="Arial" pitchFamily="34" charset="0"/>
                  <a:cs typeface="Arial" pitchFamily="34" charset="0"/>
                </a:rPr>
                <a:t>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8" name="Flèche droite 17"/>
            <p:cNvSpPr/>
            <p:nvPr/>
          </p:nvSpPr>
          <p:spPr>
            <a:xfrm>
              <a:off x="1447800" y="7620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7" name="Groupe 26"/>
          <p:cNvGrpSpPr/>
          <p:nvPr/>
        </p:nvGrpSpPr>
        <p:grpSpPr>
          <a:xfrm>
            <a:off x="228600" y="2352675"/>
            <a:ext cx="6248400" cy="490537"/>
            <a:chOff x="228600" y="2352675"/>
            <a:chExt cx="6248400" cy="490537"/>
          </a:xfrm>
        </p:grpSpPr>
        <p:sp>
          <p:nvSpPr>
            <p:cNvPr id="1030" name="Text Box 6"/>
            <p:cNvSpPr txBox="1">
              <a:spLocks noChangeArrowheads="1"/>
            </p:cNvSpPr>
            <p:nvPr/>
          </p:nvSpPr>
          <p:spPr bwMode="auto">
            <a:xfrm>
              <a:off x="1828800" y="2352675"/>
              <a:ext cx="4648200" cy="4667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ct val="0"/>
                </a:spcAft>
              </a:pP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أفضل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لأن :</a:t>
              </a:r>
              <a:r>
                <a:rPr lang="ar-DZ" sz="2800" b="1" dirty="0" smtClean="0">
                  <a:solidFill>
                    <a:schemeClr val="bg1"/>
                  </a:solidFill>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en-US"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lang="fr-FR" sz="2800" b="1" dirty="0" smtClean="0">
                  <a:solidFill>
                    <a:schemeClr val="bg1"/>
                  </a:solidFill>
                  <a:latin typeface="Times New Roman" pitchFamily="18" charset="0"/>
                  <a:ea typeface="Arial" pitchFamily="34" charset="0"/>
                  <a:cs typeface="Arial" pitchFamily="34" charset="0"/>
                </a:rPr>
                <a:t>&gt;</a:t>
              </a:r>
              <a:r>
                <a:rPr lang="ar-DZ" sz="2800" b="1" dirty="0" smtClean="0">
                  <a:solidFill>
                    <a:schemeClr val="bg1"/>
                  </a:solidFill>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1" name="Text Box 7"/>
            <p:cNvSpPr txBox="1">
              <a:spLocks noChangeArrowheads="1"/>
            </p:cNvSpPr>
            <p:nvPr/>
          </p:nvSpPr>
          <p:spPr bwMode="auto">
            <a:xfrm>
              <a:off x="228600" y="2362200"/>
              <a:ext cx="1143000" cy="4810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fr-FR" sz="2800" b="1" dirty="0" smtClean="0">
                  <a:solidFill>
                    <a:schemeClr val="bg1"/>
                  </a:solidFill>
                  <a:latin typeface="Times New Roman" pitchFamily="18" charset="0"/>
                  <a:ea typeface="Arial" pitchFamily="34" charset="0"/>
                  <a:cs typeface="Arial" pitchFamily="34" charset="0"/>
                </a:rPr>
                <a:t>i&gt;</a:t>
              </a:r>
              <a:r>
                <a:rPr kumimoji="0" lang="en-US" sz="2800" b="1" i="0" u="none" strike="noStrike" cap="none" normalizeH="0" baseline="0" dirty="0" err="1"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dirty="0" err="1" smtClean="0">
                  <a:ln>
                    <a:noFill/>
                  </a:ln>
                  <a:solidFill>
                    <a:schemeClr val="bg1"/>
                  </a:solidFill>
                  <a:effectLst/>
                  <a:latin typeface="Times New Roman" pitchFamily="18" charset="0"/>
                  <a:ea typeface="Arial" pitchFamily="34" charset="0"/>
                  <a:cs typeface="Arial" pitchFamily="34" charset="0"/>
                </a:rPr>
                <a:t>ind</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19" name="Flèche droite 18"/>
            <p:cNvSpPr/>
            <p:nvPr/>
          </p:nvSpPr>
          <p:spPr>
            <a:xfrm>
              <a:off x="1447800" y="25146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8" name="Groupe 27"/>
          <p:cNvGrpSpPr/>
          <p:nvPr/>
        </p:nvGrpSpPr>
        <p:grpSpPr>
          <a:xfrm>
            <a:off x="152400" y="3200400"/>
            <a:ext cx="8991600" cy="533400"/>
            <a:chOff x="152400" y="3200400"/>
            <a:chExt cx="8991600" cy="533400"/>
          </a:xfrm>
        </p:grpSpPr>
        <p:sp>
          <p:nvSpPr>
            <p:cNvPr id="10" name="Rectangle 9"/>
            <p:cNvSpPr/>
            <p:nvPr/>
          </p:nvSpPr>
          <p:spPr>
            <a:xfrm>
              <a:off x="152400" y="3200400"/>
              <a:ext cx="2435218" cy="523220"/>
            </a:xfrm>
            <a:prstGeom prst="rect">
              <a:avLst/>
            </a:prstGeom>
          </p:spPr>
          <p:txBody>
            <a:bodyPr wrap="none">
              <a:spAutoFit/>
            </a:bodyPr>
            <a:lstStyle/>
            <a:p>
              <a:r>
                <a:rPr lang="fr-FR" altLang="zh-CN" sz="2800" b="1" dirty="0" smtClean="0">
                  <a:solidFill>
                    <a:schemeClr val="bg1"/>
                  </a:solidFill>
                  <a:latin typeface="Times New Roman" pitchFamily="18" charset="0"/>
                  <a:ea typeface="Times New Roman" pitchFamily="18" charset="0"/>
                  <a:cs typeface="Times New Roman" pitchFamily="18" charset="0"/>
                </a:rPr>
                <a:t>i= </a:t>
              </a:r>
              <a:r>
                <a:rPr lang="en-US" altLang="zh-CN" sz="2800" b="1" dirty="0" smtClean="0">
                  <a:solidFill>
                    <a:schemeClr val="bg1"/>
                  </a:solidFill>
                  <a:latin typeface="Times New Roman" pitchFamily="18" charset="0"/>
                  <a:ea typeface="Times New Roman" pitchFamily="18" charset="0"/>
                  <a:cs typeface="Times New Roman" pitchFamily="18" charset="0"/>
                </a:rPr>
                <a:t>TIR</a:t>
              </a:r>
              <a:r>
                <a:rPr lang="en-US" altLang="zh-CN" sz="2800" b="1" baseline="-30000" dirty="0" smtClean="0">
                  <a:solidFill>
                    <a:schemeClr val="bg1"/>
                  </a:solidFill>
                  <a:latin typeface="Times New Roman" pitchFamily="18" charset="0"/>
                  <a:ea typeface="Times New Roman" pitchFamily="18" charset="0"/>
                  <a:cs typeface="Times New Roman" pitchFamily="18" charset="0"/>
                </a:rPr>
                <a:t>B </a:t>
              </a:r>
              <a:r>
                <a:rPr lang="en-US" altLang="zh-CN" sz="2800" b="1" dirty="0" smtClean="0">
                  <a:solidFill>
                    <a:schemeClr val="bg1"/>
                  </a:solidFill>
                  <a:latin typeface="Times New Roman" pitchFamily="18" charset="0"/>
                  <a:ea typeface="Times New Roman" pitchFamily="18" charset="0"/>
                  <a:cs typeface="Times New Roman" pitchFamily="18" charset="0"/>
                </a:rPr>
                <a:t>≈ 23%</a:t>
              </a:r>
              <a:endParaRPr lang="fr-FR" sz="2800" dirty="0"/>
            </a:p>
          </p:txBody>
        </p:sp>
        <p:sp>
          <p:nvSpPr>
            <p:cNvPr id="1032" name="Text Box 8"/>
            <p:cNvSpPr txBox="1">
              <a:spLocks noChangeArrowheads="1"/>
            </p:cNvSpPr>
            <p:nvPr/>
          </p:nvSpPr>
          <p:spPr bwMode="auto">
            <a:xfrm>
              <a:off x="2819400" y="3221038"/>
              <a:ext cx="6324600" cy="5127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مرفوض لأن:</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مازال مقبول لأن: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&gt;0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 name="Flèche droite 19"/>
            <p:cNvSpPr/>
            <p:nvPr/>
          </p:nvSpPr>
          <p:spPr>
            <a:xfrm>
              <a:off x="2514600" y="33528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9" name="Groupe 28"/>
          <p:cNvGrpSpPr/>
          <p:nvPr/>
        </p:nvGrpSpPr>
        <p:grpSpPr>
          <a:xfrm>
            <a:off x="228600" y="4114800"/>
            <a:ext cx="8915400" cy="457200"/>
            <a:chOff x="228600" y="4114800"/>
            <a:chExt cx="8915400" cy="457200"/>
          </a:xfrm>
        </p:grpSpPr>
        <p:sp>
          <p:nvSpPr>
            <p:cNvPr id="1033" name="Text Box 9"/>
            <p:cNvSpPr txBox="1">
              <a:spLocks noChangeArrowheads="1"/>
            </p:cNvSpPr>
            <p:nvPr/>
          </p:nvSpPr>
          <p:spPr bwMode="auto">
            <a:xfrm>
              <a:off x="3276600" y="4114800"/>
              <a:ext cx="5867400" cy="4556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مرفوض لأن: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0&gt; 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lang="ar-DZ" sz="2400" b="1" dirty="0" smtClean="0">
                  <a:solidFill>
                    <a:schemeClr val="bg1"/>
                  </a:solidFill>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مقبول لأن: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&gt;0</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3" name="Text Box 3"/>
            <p:cNvSpPr txBox="1">
              <a:spLocks noChangeArrowheads="1"/>
            </p:cNvSpPr>
            <p:nvPr/>
          </p:nvSpPr>
          <p:spPr bwMode="auto">
            <a:xfrm>
              <a:off x="228600" y="4114800"/>
              <a:ext cx="2514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ar-DZ" sz="2800" b="1" i="0" u="none" strike="noStrike" cap="none" normalizeH="0" baseline="0" dirty="0" smtClean="0">
                  <a:ln>
                    <a:noFill/>
                  </a:ln>
                  <a:solidFill>
                    <a:schemeClr val="bg1"/>
                  </a:solidFill>
                  <a:effectLst/>
                  <a:latin typeface="Times New Roman" pitchFamily="18" charset="0"/>
                  <a:ea typeface="Arial" pitchFamily="34" charset="0"/>
                </a:rPr>
                <a:t>&gt;</a:t>
              </a:r>
              <a:r>
                <a:rPr lang="ar-DZ" sz="2800" b="1" dirty="0" smtClean="0">
                  <a:solidFill>
                    <a:schemeClr val="bg1"/>
                  </a:solidFill>
                  <a:latin typeface="Times New Roman" pitchFamily="18" charset="0"/>
                  <a:ea typeface="Arial" pitchFamily="34" charset="0"/>
                </a:rPr>
                <a:t>%23</a:t>
              </a:r>
              <a:r>
                <a:rPr kumimoji="0" lang="fr-FR" sz="2800" b="1" i="0" u="none" strike="noStrike" cap="none" normalizeH="0" baseline="0" dirty="0" smtClean="0">
                  <a:ln>
                    <a:noFill/>
                  </a:ln>
                  <a:solidFill>
                    <a:schemeClr val="bg1"/>
                  </a:solidFill>
                  <a:effectLst/>
                  <a:latin typeface="Times New Roman" pitchFamily="18" charset="0"/>
                  <a:ea typeface="Arial" pitchFamily="34"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rPr>
                <a:t> </a:t>
              </a:r>
              <a:r>
                <a:rPr lang="fr-FR" sz="2800" b="1" dirty="0" smtClean="0">
                  <a:solidFill>
                    <a:schemeClr val="bg1"/>
                  </a:solidFill>
                  <a:latin typeface="Times New Roman" pitchFamily="18" charset="0"/>
                  <a:ea typeface="Arial" pitchFamily="34" charset="0"/>
                </a:rPr>
                <a:t>&lt;</a:t>
              </a:r>
              <a:r>
                <a:rPr lang="ar-DZ" sz="2800" b="1" dirty="0" smtClean="0">
                  <a:solidFill>
                    <a:schemeClr val="bg1"/>
                  </a:solidFill>
                  <a:latin typeface="Times New Roman" pitchFamily="18" charset="0"/>
                  <a:ea typeface="Arial" pitchFamily="34" charset="0"/>
                </a:rPr>
                <a:t>  % 24</a:t>
              </a:r>
              <a:endParaRPr kumimoji="0" lang="fr-FR" sz="2800" b="0" i="0" u="none" strike="noStrike" cap="none" normalizeH="0" baseline="0" dirty="0" smtClean="0">
                <a:ln>
                  <a:noFill/>
                </a:ln>
                <a:solidFill>
                  <a:schemeClr val="bg1"/>
                </a:solidFill>
                <a:effectLst/>
                <a:latin typeface="Arial" pitchFamily="34" charset="0"/>
              </a:endParaRPr>
            </a:p>
          </p:txBody>
        </p:sp>
        <p:sp>
          <p:nvSpPr>
            <p:cNvPr id="21" name="Flèche droite 20"/>
            <p:cNvSpPr/>
            <p:nvPr/>
          </p:nvSpPr>
          <p:spPr>
            <a:xfrm>
              <a:off x="2819400" y="42672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0" name="Groupe 29"/>
          <p:cNvGrpSpPr/>
          <p:nvPr/>
        </p:nvGrpSpPr>
        <p:grpSpPr>
          <a:xfrm>
            <a:off x="228600" y="4953000"/>
            <a:ext cx="8839200" cy="533400"/>
            <a:chOff x="228600" y="4953000"/>
            <a:chExt cx="8839200" cy="533400"/>
          </a:xfrm>
        </p:grpSpPr>
        <p:sp>
          <p:nvSpPr>
            <p:cNvPr id="14" name="Rectangle 13"/>
            <p:cNvSpPr/>
            <p:nvPr/>
          </p:nvSpPr>
          <p:spPr>
            <a:xfrm>
              <a:off x="228600" y="4953000"/>
              <a:ext cx="2434834" cy="523220"/>
            </a:xfrm>
            <a:prstGeom prst="rect">
              <a:avLst/>
            </a:prstGeom>
          </p:spPr>
          <p:txBody>
            <a:bodyPr wrap="none">
              <a:spAutoFit/>
            </a:bodyPr>
            <a:lstStyle/>
            <a:p>
              <a:r>
                <a:rPr lang="fr-FR" altLang="zh-CN" sz="2800" b="1" dirty="0" smtClean="0">
                  <a:solidFill>
                    <a:schemeClr val="bg1"/>
                  </a:solidFill>
                  <a:latin typeface="Times New Roman" pitchFamily="18" charset="0"/>
                  <a:ea typeface="Times New Roman" pitchFamily="18" charset="0"/>
                  <a:cs typeface="Times New Roman" pitchFamily="18" charset="0"/>
                </a:rPr>
                <a:t>i= </a:t>
              </a:r>
              <a:r>
                <a:rPr lang="en-US" altLang="zh-CN" sz="2800" b="1" dirty="0" smtClean="0">
                  <a:solidFill>
                    <a:schemeClr val="bg1"/>
                  </a:solidFill>
                  <a:latin typeface="Times New Roman" pitchFamily="18" charset="0"/>
                  <a:ea typeface="Times New Roman" pitchFamily="18" charset="0"/>
                  <a:cs typeface="Times New Roman" pitchFamily="18" charset="0"/>
                </a:rPr>
                <a:t>TIR</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 </a:t>
              </a:r>
              <a:r>
                <a:rPr lang="en-US" altLang="zh-CN" sz="2800" b="1" dirty="0" smtClean="0">
                  <a:solidFill>
                    <a:schemeClr val="bg1"/>
                  </a:solidFill>
                  <a:latin typeface="Times New Roman" pitchFamily="18" charset="0"/>
                  <a:ea typeface="Times New Roman" pitchFamily="18" charset="0"/>
                  <a:cs typeface="Times New Roman" pitchFamily="18" charset="0"/>
                </a:rPr>
                <a:t>≈ 24%</a:t>
              </a:r>
              <a:endParaRPr lang="fr-FR" sz="2800" dirty="0"/>
            </a:p>
          </p:txBody>
        </p:sp>
        <p:sp>
          <p:nvSpPr>
            <p:cNvPr id="15" name="Text Box 8"/>
            <p:cNvSpPr txBox="1">
              <a:spLocks noChangeArrowheads="1"/>
            </p:cNvSpPr>
            <p:nvPr/>
          </p:nvSpPr>
          <p:spPr bwMode="auto">
            <a:xfrm>
              <a:off x="2971800" y="4973638"/>
              <a:ext cx="6096000" cy="5127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ct val="0"/>
                </a:spcAft>
              </a:pPr>
              <a:r>
                <a:rPr kumimoji="0" lang="en-US"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مرفوض لأن:</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&lt;0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مرفوض</a:t>
              </a:r>
              <a:r>
                <a:rPr kumimoji="0" lang="ar-DZ" sz="2400" b="1" i="0" u="none" strike="noStrike" cap="none" normalizeH="0" dirty="0" smtClean="0">
                  <a:ln>
                    <a:noFill/>
                  </a:ln>
                  <a:solidFill>
                    <a:schemeClr val="bg1"/>
                  </a:solidFill>
                  <a:effectLst/>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لأن:  </a:t>
              </a:r>
              <a:r>
                <a:rPr lang="fr-FR" sz="2400" b="1" dirty="0" smtClean="0">
                  <a:solidFill>
                    <a:schemeClr val="bg1"/>
                  </a:solidFill>
                  <a:latin typeface="Times New Roman" pitchFamily="18" charset="0"/>
                  <a:ea typeface="Arial" pitchFamily="34" charset="0"/>
                  <a:cs typeface="Arial" pitchFamily="34" charset="0"/>
                </a:rPr>
                <a:t>0</a:t>
              </a:r>
              <a:r>
                <a:rPr lang="ar-DZ" sz="2400" b="1" dirty="0" smtClean="0">
                  <a:solidFill>
                    <a:schemeClr val="bg1"/>
                  </a:solidFill>
                  <a:latin typeface="Times New Roman" pitchFamily="18" charset="0"/>
                  <a:ea typeface="Arial" pitchFamily="34" charset="0"/>
                  <a:cs typeface="Arial" pitchFamily="34" charset="0"/>
                </a:rPr>
                <a:t>=</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2" name="Flèche droite 21"/>
            <p:cNvSpPr/>
            <p:nvPr/>
          </p:nvSpPr>
          <p:spPr>
            <a:xfrm>
              <a:off x="2667000" y="51054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1" name="Groupe 30"/>
          <p:cNvGrpSpPr/>
          <p:nvPr/>
        </p:nvGrpSpPr>
        <p:grpSpPr>
          <a:xfrm>
            <a:off x="304800" y="6019800"/>
            <a:ext cx="8077200" cy="533400"/>
            <a:chOff x="304800" y="6019800"/>
            <a:chExt cx="8077200" cy="533400"/>
          </a:xfrm>
        </p:grpSpPr>
        <p:sp>
          <p:nvSpPr>
            <p:cNvPr id="16" name="Rectangle 15"/>
            <p:cNvSpPr/>
            <p:nvPr/>
          </p:nvSpPr>
          <p:spPr>
            <a:xfrm>
              <a:off x="304800" y="6029980"/>
              <a:ext cx="1207382" cy="523220"/>
            </a:xfrm>
            <a:prstGeom prst="rect">
              <a:avLst/>
            </a:prstGeom>
          </p:spPr>
          <p:txBody>
            <a:bodyPr wrap="none">
              <a:spAutoFit/>
            </a:bodyPr>
            <a:lstStyle/>
            <a:p>
              <a:r>
                <a:rPr lang="fr-FR" altLang="zh-CN" sz="2800" b="1" dirty="0" smtClean="0">
                  <a:solidFill>
                    <a:schemeClr val="bg1"/>
                  </a:solidFill>
                  <a:latin typeface="Times New Roman" pitchFamily="18" charset="0"/>
                  <a:ea typeface="Times New Roman" pitchFamily="18" charset="0"/>
                  <a:cs typeface="Times New Roman" pitchFamily="18" charset="0"/>
                </a:rPr>
                <a:t>i&gt;</a:t>
              </a:r>
              <a:r>
                <a:rPr lang="en-US" altLang="zh-CN" sz="2800" b="1" dirty="0" smtClean="0">
                  <a:solidFill>
                    <a:schemeClr val="bg1"/>
                  </a:solidFill>
                  <a:latin typeface="Times New Roman" pitchFamily="18" charset="0"/>
                  <a:ea typeface="Times New Roman" pitchFamily="18" charset="0"/>
                  <a:cs typeface="Times New Roman" pitchFamily="18" charset="0"/>
                </a:rPr>
                <a:t>24%</a:t>
              </a:r>
              <a:endParaRPr lang="fr-FR" sz="2800" dirty="0"/>
            </a:p>
          </p:txBody>
        </p:sp>
        <p:sp>
          <p:nvSpPr>
            <p:cNvPr id="17" name="Text Box 6"/>
            <p:cNvSpPr txBox="1">
              <a:spLocks noChangeArrowheads="1"/>
            </p:cNvSpPr>
            <p:nvPr/>
          </p:nvSpPr>
          <p:spPr bwMode="auto">
            <a:xfrm>
              <a:off x="1905000" y="6019800"/>
              <a:ext cx="6477000" cy="4667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ct val="0"/>
                </a:spcAft>
              </a:pP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و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مرفوضان لأن :</a:t>
              </a:r>
              <a:r>
                <a:rPr lang="ar-DZ" sz="2800" b="1" dirty="0" smtClean="0">
                  <a:solidFill>
                    <a:schemeClr val="bg1"/>
                  </a:solidFill>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lang="ar-DZ" sz="2800" b="1" dirty="0" smtClean="0">
                  <a:solidFill>
                    <a:schemeClr val="bg1"/>
                  </a:solidFill>
                  <a:latin typeface="Times New Roman" pitchFamily="18" charset="0"/>
                  <a:ea typeface="Arial" pitchFamily="34" charset="0"/>
                  <a:cs typeface="Arial" pitchFamily="34" charset="0"/>
                </a:rPr>
                <a:t>0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r>
                <a:rPr lang="fr-FR" sz="2800" b="1" dirty="0" smtClean="0">
                  <a:solidFill>
                    <a:schemeClr val="bg1"/>
                  </a:solidFill>
                  <a:latin typeface="Times New Roman" pitchFamily="18" charset="0"/>
                  <a:ea typeface="Arial" pitchFamily="34" charset="0"/>
                  <a:cs typeface="Arial" pitchFamily="34" charset="0"/>
                </a:rPr>
                <a:t>&lt;</a:t>
              </a:r>
              <a:r>
                <a:rPr lang="ar-DZ" sz="2800" b="1" dirty="0" smtClean="0">
                  <a:solidFill>
                    <a:schemeClr val="bg1"/>
                  </a:solidFill>
                  <a:latin typeface="Times New Roman" pitchFamily="18" charset="0"/>
                  <a:ea typeface="Arial" pitchFamily="34" charset="0"/>
                  <a:cs typeface="Arial" pitchFamily="34" charset="0"/>
                </a:rPr>
                <a:t> و 0 &gt;</a:t>
              </a:r>
              <a:r>
                <a:rPr lang="en-US" sz="2800" b="1" dirty="0" smtClean="0">
                  <a:solidFill>
                    <a:schemeClr val="bg1"/>
                  </a:solidFill>
                  <a:latin typeface="Times New Roman" pitchFamily="18" charset="0"/>
                  <a:ea typeface="Arial" pitchFamily="34" charset="0"/>
                  <a:cs typeface="Arial" pitchFamily="34" charset="0"/>
                </a:rPr>
                <a:t>VAN</a:t>
              </a:r>
              <a:r>
                <a:rPr lang="en-US" sz="2800" b="1" baseline="-25000" dirty="0" smtClean="0">
                  <a:solidFill>
                    <a:schemeClr val="bg1"/>
                  </a:solidFill>
                  <a:latin typeface="Times New Roman" pitchFamily="18" charset="0"/>
                  <a:ea typeface="Arial" pitchFamily="34" charset="0"/>
                  <a:cs typeface="Arial" pitchFamily="34" charset="0"/>
                </a:rPr>
                <a:t>B</a:t>
              </a:r>
              <a:r>
                <a:rPr lang="en-US" sz="2800" b="1" dirty="0" smtClean="0">
                  <a:solidFill>
                    <a:schemeClr val="bg1"/>
                  </a:solidFill>
                  <a:latin typeface="Times New Roman" pitchFamily="18" charset="0"/>
                  <a:ea typeface="Arial" pitchFamily="34" charset="0"/>
                  <a:cs typeface="Arial" pitchFamily="34" charset="0"/>
                </a:rPr>
                <a:t>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3" name="Flèche droite 22"/>
            <p:cNvSpPr/>
            <p:nvPr/>
          </p:nvSpPr>
          <p:spPr>
            <a:xfrm>
              <a:off x="1524000" y="61722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6" name="Groupe 25"/>
          <p:cNvGrpSpPr/>
          <p:nvPr/>
        </p:nvGrpSpPr>
        <p:grpSpPr>
          <a:xfrm>
            <a:off x="228600" y="1447800"/>
            <a:ext cx="7696200" cy="509587"/>
            <a:chOff x="228600" y="1447800"/>
            <a:chExt cx="7696200" cy="509587"/>
          </a:xfrm>
        </p:grpSpPr>
        <p:sp>
          <p:nvSpPr>
            <p:cNvPr id="1028" name="Text Box 4"/>
            <p:cNvSpPr txBox="1">
              <a:spLocks noChangeArrowheads="1"/>
            </p:cNvSpPr>
            <p:nvPr/>
          </p:nvSpPr>
          <p:spPr bwMode="auto">
            <a:xfrm>
              <a:off x="228600" y="1447800"/>
              <a:ext cx="22098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dirty="0" err="1"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dirty="0" err="1" smtClean="0">
                  <a:ln>
                    <a:noFill/>
                  </a:ln>
                  <a:solidFill>
                    <a:schemeClr val="bg1"/>
                  </a:solidFill>
                  <a:effectLst/>
                  <a:latin typeface="Times New Roman" pitchFamily="18" charset="0"/>
                  <a:ea typeface="Arial" pitchFamily="34" charset="0"/>
                  <a:cs typeface="Arial" pitchFamily="34" charset="0"/>
                </a:rPr>
                <a:t>ind</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17.83%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9" name="Text Box 5"/>
            <p:cNvSpPr txBox="1">
              <a:spLocks noChangeArrowheads="1"/>
            </p:cNvSpPr>
            <p:nvPr/>
          </p:nvSpPr>
          <p:spPr bwMode="auto">
            <a:xfrm>
              <a:off x="2971800" y="1447800"/>
              <a:ext cx="4953000" cy="50958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لا توجد أفضلية،</a:t>
              </a:r>
              <a:r>
                <a:rPr kumimoji="0" lang="ar-DZ" sz="2800" b="1" i="0" u="none" strike="noStrike" cap="none" normalizeH="0" dirty="0" smtClean="0">
                  <a:ln>
                    <a:noFill/>
                  </a:ln>
                  <a:solidFill>
                    <a:schemeClr val="bg1"/>
                  </a:solidFill>
                  <a:effectLst/>
                  <a:latin typeface="Times New Roman" pitchFamily="18" charset="0"/>
                  <a:ea typeface="Arial" pitchFamily="34" charset="0"/>
                  <a:cs typeface="Arial" pitchFamily="34" charset="0"/>
                </a:rPr>
                <a:t>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لأن:</a:t>
              </a:r>
              <a:r>
                <a:rPr lang="fr-FR" sz="2800" b="1" dirty="0" smtClean="0">
                  <a:solidFill>
                    <a:schemeClr val="bg1"/>
                  </a:solidFill>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4" name="Flèche droite 23"/>
            <p:cNvSpPr/>
            <p:nvPr/>
          </p:nvSpPr>
          <p:spPr>
            <a:xfrm>
              <a:off x="2514600" y="16002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1387257"/>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عند تعارض المعياران (القيمة الحالية الصافية، معدل العائد الداخلي) لمن تكون الأولوية؟</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7162800" y="685800"/>
            <a:ext cx="1572866" cy="646331"/>
          </a:xfrm>
          <a:prstGeom prst="rect">
            <a:avLst/>
          </a:prstGeom>
        </p:spPr>
        <p:txBody>
          <a:bodyPr wrap="none">
            <a:spAutoFit/>
          </a:bodyPr>
          <a:lstStyle/>
          <a:p>
            <a:r>
              <a:rPr lang="ar-DZ" altLang="zh-CN" sz="3600" b="1" dirty="0" smtClean="0">
                <a:solidFill>
                  <a:srgbClr val="FF0000"/>
                </a:solidFill>
                <a:latin typeface="Times New Roman" pitchFamily="18" charset="0"/>
                <a:ea typeface="Times New Roman" pitchFamily="18" charset="0"/>
                <a:cs typeface="Times New Roman" pitchFamily="18" charset="0"/>
              </a:rPr>
              <a:t>ملاحظة: </a:t>
            </a:r>
            <a:endParaRPr lang="fr-FR" sz="3600" dirty="0">
              <a:solidFill>
                <a:srgbClr val="FF0000"/>
              </a:solidFill>
            </a:endParaRPr>
          </a:p>
        </p:txBody>
      </p:sp>
      <p:sp>
        <p:nvSpPr>
          <p:cNvPr id="6" name="Rectangle 1"/>
          <p:cNvSpPr>
            <a:spLocks noChangeArrowheads="1"/>
          </p:cNvSpPr>
          <p:nvPr/>
        </p:nvSpPr>
        <p:spPr bwMode="auto">
          <a:xfrm>
            <a:off x="304800" y="2630031"/>
            <a:ext cx="8534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بما أن معيار القيمة الحالية الصافية يحدد الربح الصافي، أما معيار معدل العائد الداخلي فلا يحدد إلا متى ينعدم الربح، لذا فإن معيار القيمة الحالية الصافية تكون له الأولوية عند التعارض.</a:t>
            </a:r>
            <a:endParaRPr kumimoji="0" lang="fr-FR" altLang="zh-CN"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Rectangle 1"/>
          <p:cNvSpPr>
            <a:spLocks noChangeArrowheads="1"/>
          </p:cNvSpPr>
          <p:nvPr/>
        </p:nvSpPr>
        <p:spPr bwMode="auto">
          <a:xfrm>
            <a:off x="304800" y="4227493"/>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ar-DZ" altLang="zh-CN" sz="28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ومنه من أجل</a:t>
            </a:r>
            <a:r>
              <a:rPr lang="en-US" altLang="zh-CN" sz="2800" b="1" dirty="0" err="1" smtClean="0">
                <a:solidFill>
                  <a:schemeClr val="bg1"/>
                </a:solidFill>
                <a:latin typeface="Times New Roman" pitchFamily="18" charset="0"/>
                <a:ea typeface="Times New Roman" pitchFamily="18" charset="0"/>
                <a:cs typeface="Times New Roman" pitchFamily="18" charset="0"/>
              </a:rPr>
              <a:t>i</a:t>
            </a:r>
            <a:r>
              <a:rPr lang="en-US" altLang="zh-CN" sz="2800" b="1" baseline="-30000" dirty="0" err="1" smtClean="0">
                <a:solidFill>
                  <a:schemeClr val="bg1"/>
                </a:solidFill>
                <a:latin typeface="Times New Roman" pitchFamily="18" charset="0"/>
                <a:ea typeface="Times New Roman" pitchFamily="18" charset="0"/>
                <a:cs typeface="Times New Roman" pitchFamily="18" charset="0"/>
              </a:rPr>
              <a:t>ind</a:t>
            </a:r>
            <a:r>
              <a:rPr lang="en-US" altLang="zh-CN" sz="2800" b="1" dirty="0" smtClean="0">
                <a:solidFill>
                  <a:schemeClr val="bg1"/>
                </a:solidFill>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lang="fr-FR" altLang="zh-CN" sz="2800" b="1" dirty="0" smtClean="0">
                <a:solidFill>
                  <a:schemeClr val="bg1"/>
                </a:solidFill>
                <a:latin typeface="Times New Roman" pitchFamily="18" charset="0"/>
                <a:ea typeface="Times New Roman" pitchFamily="18" charset="0"/>
                <a:cs typeface="Times New Roman" pitchFamily="18" charset="0"/>
              </a:rPr>
              <a:t>&lt;</a:t>
            </a:r>
            <a:r>
              <a:rPr lang="ar-DZ" altLang="zh-CN" sz="2800" b="1" dirty="0" smtClean="0">
                <a:solidFill>
                  <a:schemeClr val="bg1"/>
                </a:solidFill>
                <a:latin typeface="Times New Roman" pitchFamily="18" charset="0"/>
                <a:ea typeface="Times New Roman" pitchFamily="18" charset="0"/>
                <a:cs typeface="Times New Roman" pitchFamily="18" charset="0"/>
              </a:rPr>
              <a:t> </a:t>
            </a:r>
            <a:r>
              <a:rPr lang="fr-FR" altLang="zh-CN" sz="2800" b="1" dirty="0" smtClean="0">
                <a:solidFill>
                  <a:schemeClr val="bg1"/>
                </a:solidFill>
                <a:latin typeface="Times New Roman" pitchFamily="18" charset="0"/>
                <a:ea typeface="Times New Roman" pitchFamily="18" charset="0"/>
                <a:cs typeface="Times New Roman" pitchFamily="18" charset="0"/>
              </a:rPr>
              <a:t>i</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فإن الأفضل هو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لأن </a:t>
            </a:r>
            <a:r>
              <a:rPr lang="fr-FR" altLang="zh-CN" sz="2800" b="1" dirty="0" smtClean="0">
                <a:solidFill>
                  <a:schemeClr val="bg1"/>
                </a:solidFill>
                <a:latin typeface="Times New Roman" pitchFamily="18" charset="0"/>
                <a:ea typeface="Times New Roman" pitchFamily="18" charset="0"/>
                <a:cs typeface="Times New Roman" pitchFamily="18" charset="0"/>
              </a:rPr>
              <a:t>&gt;</a:t>
            </a: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a:t>
            </a:r>
            <a:r>
              <a:rPr lang="en-US" altLang="zh-CN" sz="2800" b="1" dirty="0" smtClean="0">
                <a:solidFill>
                  <a:schemeClr val="bg1"/>
                </a:solidFill>
                <a:latin typeface="Times New Roman" pitchFamily="18" charset="0"/>
                <a:ea typeface="Times New Roman" pitchFamily="18" charset="0"/>
                <a:cs typeface="Times New Roman" pitchFamily="18" charset="0"/>
              </a:rPr>
              <a:t> </a:t>
            </a:r>
            <a:r>
              <a:rPr lang="ar-DZ" altLang="zh-CN" sz="2800" b="1" dirty="0" smtClean="0">
                <a:solidFill>
                  <a:schemeClr val="bg1"/>
                </a:solidFill>
                <a:latin typeface="Times New Roman" pitchFamily="18" charset="0"/>
                <a:ea typeface="Times New Roman" pitchFamily="18" charset="0"/>
                <a:cs typeface="Times New Roman" pitchFamily="18" charset="0"/>
              </a:rPr>
              <a:t>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fr-FR"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رغم أن معيار معدل العائد الداخلي يعطي اختيار مخالف.</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152401" y="3200400"/>
          <a:ext cx="8839199" cy="2103120"/>
        </p:xfrm>
        <a:graphic>
          <a:graphicData uri="http://schemas.openxmlformats.org/drawingml/2006/table">
            <a:tbl>
              <a:tblPr rtl="1"/>
              <a:tblGrid>
                <a:gridCol w="2145437"/>
                <a:gridCol w="1115627"/>
                <a:gridCol w="1115627"/>
                <a:gridCol w="1115627"/>
                <a:gridCol w="1115627"/>
                <a:gridCol w="1115627"/>
                <a:gridCol w="1115627"/>
              </a:tblGrid>
              <a:tr h="0">
                <a:tc>
                  <a:txBody>
                    <a:bodyPr/>
                    <a:lstStyle/>
                    <a:p>
                      <a:pPr marL="0" marR="0" algn="just" rtl="1">
                        <a:lnSpc>
                          <a:spcPct val="115000"/>
                        </a:lnSpc>
                        <a:spcBef>
                          <a:spcPts val="0"/>
                        </a:spcBef>
                        <a:spcAft>
                          <a:spcPts val="0"/>
                        </a:spcAft>
                      </a:pPr>
                      <a:r>
                        <a:rPr lang="ar-DZ" sz="2400" b="1" dirty="0">
                          <a:solidFill>
                            <a:schemeClr val="bg1"/>
                          </a:solidFill>
                          <a:latin typeface="Calibri"/>
                          <a:ea typeface="Times New Roman"/>
                          <a:cs typeface="Times New Roman"/>
                        </a:rPr>
                        <a:t>سنوات</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1</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2</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3</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4</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5</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lnSpc>
                          <a:spcPct val="115000"/>
                        </a:lnSpc>
                        <a:spcBef>
                          <a:spcPts val="0"/>
                        </a:spcBef>
                        <a:spcAft>
                          <a:spcPts val="0"/>
                        </a:spcAft>
                      </a:pPr>
                      <a:r>
                        <a:rPr lang="ar-DZ" sz="2400" b="1">
                          <a:solidFill>
                            <a:schemeClr val="bg1"/>
                          </a:solidFill>
                          <a:latin typeface="Calibri"/>
                          <a:ea typeface="Times New Roman"/>
                          <a:cs typeface="Times New Roman"/>
                        </a:rPr>
                        <a:t>تدفق نقدي </a:t>
                      </a:r>
                      <a:r>
                        <a:rPr lang="en-US" sz="2400" b="1">
                          <a:solidFill>
                            <a:schemeClr val="bg1"/>
                          </a:solidFill>
                          <a:latin typeface="Times New Roman"/>
                          <a:ea typeface="Times New Roman"/>
                          <a:cs typeface="Arial"/>
                        </a:rPr>
                        <a:t>CF</a:t>
                      </a:r>
                      <a:r>
                        <a:rPr lang="en-US" sz="2400" b="1" baseline="-25000">
                          <a:solidFill>
                            <a:schemeClr val="bg1"/>
                          </a:solidFill>
                          <a:latin typeface="Times New Roman"/>
                          <a:ea typeface="Times New Roman"/>
                          <a:cs typeface="Arial"/>
                        </a:rPr>
                        <a:t>A</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r-FR" sz="2400" b="1">
                          <a:solidFill>
                            <a:schemeClr val="bg1"/>
                          </a:solidFill>
                          <a:latin typeface="Times New Roman"/>
                          <a:ea typeface="Times New Roman"/>
                          <a:cs typeface="Arial"/>
                        </a:rPr>
                        <a:t>-3000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1100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1100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1100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1100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1100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lnSpc>
                          <a:spcPct val="115000"/>
                        </a:lnSpc>
                        <a:spcBef>
                          <a:spcPts val="0"/>
                        </a:spcBef>
                        <a:spcAft>
                          <a:spcPts val="0"/>
                        </a:spcAft>
                      </a:pPr>
                      <a:r>
                        <a:rPr lang="ar-DZ" sz="2400" b="1">
                          <a:solidFill>
                            <a:schemeClr val="bg1"/>
                          </a:solidFill>
                          <a:latin typeface="Calibri"/>
                          <a:ea typeface="Times New Roman"/>
                          <a:cs typeface="Times New Roman"/>
                        </a:rPr>
                        <a:t>تدفق نقدي </a:t>
                      </a:r>
                      <a:r>
                        <a:rPr lang="fr-FR" sz="2400" b="1">
                          <a:solidFill>
                            <a:schemeClr val="bg1"/>
                          </a:solidFill>
                          <a:latin typeface="Times New Roman"/>
                          <a:ea typeface="Times New Roman"/>
                          <a:cs typeface="Arial"/>
                        </a:rPr>
                        <a:t>CF</a:t>
                      </a:r>
                      <a:r>
                        <a:rPr lang="fr-FR" sz="2400" b="1" baseline="-25000">
                          <a:solidFill>
                            <a:schemeClr val="bg1"/>
                          </a:solidFill>
                          <a:latin typeface="Times New Roman"/>
                          <a:ea typeface="Times New Roman"/>
                          <a:cs typeface="Arial"/>
                        </a:rPr>
                        <a:t>B</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-3000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300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500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800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2200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2800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lnSpc>
                          <a:spcPct val="115000"/>
                        </a:lnSpc>
                        <a:spcBef>
                          <a:spcPts val="0"/>
                        </a:spcBef>
                        <a:spcAft>
                          <a:spcPts val="0"/>
                        </a:spcAft>
                      </a:pPr>
                      <a:r>
                        <a:rPr lang="ar-DZ" sz="2400" b="1" dirty="0">
                          <a:solidFill>
                            <a:schemeClr val="bg1"/>
                          </a:solidFill>
                          <a:latin typeface="Calibri"/>
                          <a:ea typeface="Times New Roman"/>
                          <a:cs typeface="Times New Roman"/>
                        </a:rPr>
                        <a:t>تدفق نقدي تفاضلي</a:t>
                      </a:r>
                      <a:endParaRPr lang="fr-FR" sz="2400" dirty="0">
                        <a:solidFill>
                          <a:schemeClr val="bg1"/>
                        </a:solidFill>
                        <a:latin typeface="Calibri"/>
                        <a:ea typeface="Times New Roman"/>
                        <a:cs typeface="Arial"/>
                      </a:endParaRPr>
                    </a:p>
                    <a:p>
                      <a:pPr marL="0" marR="0" algn="just" rtl="1">
                        <a:lnSpc>
                          <a:spcPct val="115000"/>
                        </a:lnSpc>
                        <a:spcBef>
                          <a:spcPts val="0"/>
                        </a:spcBef>
                        <a:spcAft>
                          <a:spcPts val="0"/>
                        </a:spcAft>
                      </a:pPr>
                      <a:r>
                        <a:rPr lang="fr-FR" sz="2400" b="1" dirty="0" err="1" smtClean="0">
                          <a:solidFill>
                            <a:schemeClr val="bg1"/>
                          </a:solidFill>
                          <a:latin typeface="Times New Roman"/>
                          <a:ea typeface="Times New Roman"/>
                          <a:cs typeface="Arial"/>
                        </a:rPr>
                        <a:t>CF</a:t>
                      </a:r>
                      <a:r>
                        <a:rPr lang="fr-FR" sz="2400" b="1" baseline="-25000" dirty="0" err="1" smtClean="0">
                          <a:solidFill>
                            <a:schemeClr val="bg1"/>
                          </a:solidFill>
                          <a:latin typeface="Times New Roman"/>
                          <a:ea typeface="Times New Roman"/>
                          <a:cs typeface="Arial"/>
                        </a:rPr>
                        <a:t>d</a:t>
                      </a:r>
                      <a:r>
                        <a:rPr lang="fr-FR" sz="2400" b="1" dirty="0" smtClean="0">
                          <a:solidFill>
                            <a:schemeClr val="bg1"/>
                          </a:solidFill>
                          <a:latin typeface="Times New Roman"/>
                          <a:ea typeface="Times New Roman"/>
                          <a:cs typeface="Arial"/>
                        </a:rPr>
                        <a:t>=CF</a:t>
                      </a:r>
                      <a:r>
                        <a:rPr lang="fr-FR" sz="2400" b="1" baseline="-25000" dirty="0" smtClean="0">
                          <a:solidFill>
                            <a:schemeClr val="bg1"/>
                          </a:solidFill>
                          <a:latin typeface="Times New Roman"/>
                          <a:ea typeface="Times New Roman"/>
                          <a:cs typeface="Arial"/>
                        </a:rPr>
                        <a:t>B</a:t>
                      </a:r>
                      <a:r>
                        <a:rPr lang="fr-FR" sz="2400" b="1" dirty="0" smtClean="0">
                          <a:solidFill>
                            <a:schemeClr val="bg1"/>
                          </a:solidFill>
                          <a:latin typeface="Times New Roman"/>
                          <a:ea typeface="Times New Roman"/>
                          <a:cs typeface="Arial"/>
                        </a:rPr>
                        <a:t>- </a:t>
                      </a:r>
                      <a:r>
                        <a:rPr lang="fr-FR" sz="2400" b="1" dirty="0">
                          <a:solidFill>
                            <a:schemeClr val="bg1"/>
                          </a:solidFill>
                          <a:latin typeface="Times New Roman"/>
                          <a:ea typeface="Times New Roman"/>
                          <a:cs typeface="Arial"/>
                        </a:rPr>
                        <a:t>CF</a:t>
                      </a:r>
                      <a:r>
                        <a:rPr lang="fr-FR" sz="2400" b="1" baseline="-25000" dirty="0">
                          <a:solidFill>
                            <a:schemeClr val="bg1"/>
                          </a:solidFill>
                          <a:latin typeface="Times New Roman"/>
                          <a:ea typeface="Times New Roman"/>
                          <a:cs typeface="Arial"/>
                        </a:rPr>
                        <a:t>A</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-800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-600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-300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1100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1700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0897" name="Rectangle 1"/>
          <p:cNvSpPr>
            <a:spLocks noChangeArrowheads="1"/>
          </p:cNvSpPr>
          <p:nvPr/>
        </p:nvSpPr>
        <p:spPr bwMode="auto">
          <a:xfrm>
            <a:off x="1981200" y="381000"/>
            <a:ext cx="6858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حساب معدل العائد الداخلي التفاضلي للمشروعين:</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Rectangle 1"/>
          <p:cNvSpPr>
            <a:spLocks noChangeArrowheads="1"/>
          </p:cNvSpPr>
          <p:nvPr/>
        </p:nvSpPr>
        <p:spPr bwMode="auto">
          <a:xfrm>
            <a:off x="304800" y="1143000"/>
            <a:ext cx="8534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يطلق كذلك على معدل تماثل المشروعين معدل العائد الداخلي التفاضلي، لأنه يمثل معدل الخصم الذي يعدم </a:t>
            </a: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القيمة الحالية للتدفقات التفاضلية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للمشروعين </a:t>
            </a:r>
            <a:r>
              <a:rPr kumimoji="0" lang="en-US" altLang="zh-CN"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CF</a:t>
            </a:r>
            <a:r>
              <a:rPr kumimoji="0" lang="en-US" altLang="zh-CN" sz="2800" b="1" i="0" u="none" strike="noStrike" cap="none" normalizeH="0" baseline="-30000" dirty="0" err="1" smtClean="0">
                <a:ln>
                  <a:noFill/>
                </a:ln>
                <a:solidFill>
                  <a:schemeClr val="bg1"/>
                </a:solidFill>
                <a:effectLst/>
                <a:latin typeface="Times New Roman" pitchFamily="18" charset="0"/>
                <a:ea typeface="Times New Roman" pitchFamily="18" charset="0"/>
                <a:cs typeface="Times New Roman" pitchFamily="18" charset="0"/>
              </a:rPr>
              <a:t>d</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CF</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CF</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 </a:t>
            </a:r>
            <a:r>
              <a:rPr kumimoji="0" lang="ar-DZ"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لكل السنوات، كما في الجدول التالي:</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Rectangle 1"/>
          <p:cNvSpPr>
            <a:spLocks noChangeArrowheads="1"/>
          </p:cNvSpPr>
          <p:nvPr/>
        </p:nvSpPr>
        <p:spPr bwMode="auto">
          <a:xfrm>
            <a:off x="2057400" y="2667000"/>
            <a:ext cx="4953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DZ"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جدول التدفقات النقدية التفاضلية</a:t>
            </a:r>
            <a:endParaRPr kumimoji="0" lang="fr-FR" altLang="zh-CN"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8" name="Rectangle 1"/>
          <p:cNvSpPr>
            <a:spLocks noChangeArrowheads="1"/>
          </p:cNvSpPr>
          <p:nvPr/>
        </p:nvSpPr>
        <p:spPr bwMode="auto">
          <a:xfrm>
            <a:off x="304800" y="5320605"/>
            <a:ext cx="8534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يجب حساب معدل العائد الداخلي للتدفقات النقدية التفاضلية، وهو يمثل معد العائد الداخلي التفاضلي للمشروعين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وذلك بنفس طريقة حساب معدل العائد الداخلي التقليدية: </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p:cNvSpPr>
            <a:spLocks noChangeArrowheads="1"/>
          </p:cNvSpPr>
          <p:nvPr/>
        </p:nvSpPr>
        <p:spPr bwMode="auto">
          <a:xfrm>
            <a:off x="0" y="376535"/>
            <a:ext cx="9226244"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1</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15</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r>
              <a:rPr kumimoji="0" lang="en-US" altLang="zh-CN" sz="2400" b="1"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a:p>
            <a:pPr marL="0" marR="0" lvl="0" indent="0" algn="l" defTabSz="914400" eaLnBrk="1" fontAlgn="base" latinLnBrk="0" hangingPunct="1">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VAN</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d1</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-800(1.15)</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-1</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-600(1.15)</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-300(1.15)</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-3</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+1100(1.15)</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-4</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+1700(1.15)</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-5</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-0= 127.35&gt; 0</a:t>
            </a:r>
            <a:endParaRPr kumimoji="0" lang="fr-FR" altLang="zh-CN"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1"/>
          <p:cNvSpPr>
            <a:spLocks noChangeArrowheads="1"/>
          </p:cNvSpPr>
          <p:nvPr/>
        </p:nvSpPr>
        <p:spPr bwMode="auto">
          <a:xfrm>
            <a:off x="0" y="1367135"/>
            <a:ext cx="9360126"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2</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=20%</a:t>
            </a:r>
          </a:p>
          <a:p>
            <a:pPr marL="0" marR="0" lvl="0" indent="0" algn="l" defTabSz="91440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VAN</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d2</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-800(1.20)</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-1</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-600(1.20)</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-300(1.20)</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-3</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+1100(1.20)</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-4</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+1700(1.20)</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-5</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-0= - 43.27&lt; 0</a:t>
            </a:r>
            <a:endParaRPr kumimoji="0" lang="en-US" altLang="zh-CN" sz="20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81922" name="Group 2"/>
          <p:cNvGrpSpPr>
            <a:grpSpLocks/>
          </p:cNvGrpSpPr>
          <p:nvPr/>
        </p:nvGrpSpPr>
        <p:grpSpPr bwMode="auto">
          <a:xfrm>
            <a:off x="228600" y="2590800"/>
            <a:ext cx="3581400" cy="1066800"/>
            <a:chOff x="570" y="10106"/>
            <a:chExt cx="3105" cy="900"/>
          </a:xfrm>
        </p:grpSpPr>
        <p:sp>
          <p:nvSpPr>
            <p:cNvPr id="81923" name="Text Box 3"/>
            <p:cNvSpPr txBox="1">
              <a:spLocks noChangeArrowheads="1"/>
            </p:cNvSpPr>
            <p:nvPr/>
          </p:nvSpPr>
          <p:spPr bwMode="auto">
            <a:xfrm>
              <a:off x="570" y="10301"/>
              <a:ext cx="133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TIR</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d</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1</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1924" name="Text Box 4"/>
            <p:cNvSpPr txBox="1">
              <a:spLocks noChangeArrowheads="1"/>
            </p:cNvSpPr>
            <p:nvPr/>
          </p:nvSpPr>
          <p:spPr bwMode="auto">
            <a:xfrm>
              <a:off x="1830" y="10106"/>
              <a:ext cx="184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2</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i</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1 </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VAN</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d1</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1925" name="Text Box 5"/>
            <p:cNvSpPr txBox="1">
              <a:spLocks noChangeArrowheads="1"/>
            </p:cNvSpPr>
            <p:nvPr/>
          </p:nvSpPr>
          <p:spPr bwMode="auto">
            <a:xfrm>
              <a:off x="1830" y="10541"/>
              <a:ext cx="184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VAN</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d1</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VAN</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d2</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81926" name="AutoShape 6"/>
            <p:cNvCxnSpPr>
              <a:cxnSpLocks noChangeShapeType="1"/>
            </p:cNvCxnSpPr>
            <p:nvPr/>
          </p:nvCxnSpPr>
          <p:spPr bwMode="auto">
            <a:xfrm>
              <a:off x="1830" y="10511"/>
              <a:ext cx="1845" cy="0"/>
            </a:xfrm>
            <a:prstGeom prst="straightConnector1">
              <a:avLst/>
            </a:prstGeom>
            <a:noFill/>
            <a:ln w="9525">
              <a:solidFill>
                <a:srgbClr val="000000"/>
              </a:solidFill>
              <a:round/>
              <a:headEnd/>
              <a:tailEnd/>
            </a:ln>
          </p:spPr>
        </p:cxnSp>
      </p:grpSp>
      <p:grpSp>
        <p:nvGrpSpPr>
          <p:cNvPr id="81927" name="Group 7"/>
          <p:cNvGrpSpPr>
            <a:grpSpLocks/>
          </p:cNvGrpSpPr>
          <p:nvPr/>
        </p:nvGrpSpPr>
        <p:grpSpPr bwMode="auto">
          <a:xfrm>
            <a:off x="3886200" y="2438400"/>
            <a:ext cx="4495800" cy="1143000"/>
            <a:chOff x="3675" y="10016"/>
            <a:chExt cx="3720" cy="930"/>
          </a:xfrm>
        </p:grpSpPr>
        <p:sp>
          <p:nvSpPr>
            <p:cNvPr id="81928" name="Text Box 8"/>
            <p:cNvSpPr txBox="1">
              <a:spLocks noChangeArrowheads="1"/>
            </p:cNvSpPr>
            <p:nvPr/>
          </p:nvSpPr>
          <p:spPr bwMode="auto">
            <a:xfrm>
              <a:off x="3675" y="10286"/>
              <a:ext cx="91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=15+</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1929" name="Text Box 9"/>
            <p:cNvSpPr txBox="1">
              <a:spLocks noChangeArrowheads="1"/>
            </p:cNvSpPr>
            <p:nvPr/>
          </p:nvSpPr>
          <p:spPr bwMode="auto">
            <a:xfrm>
              <a:off x="4350" y="10016"/>
              <a:ext cx="187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(20- 15</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 </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127.35</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1930" name="Text Box 10"/>
            <p:cNvSpPr txBox="1">
              <a:spLocks noChangeArrowheads="1"/>
            </p:cNvSpPr>
            <p:nvPr/>
          </p:nvSpPr>
          <p:spPr bwMode="auto">
            <a:xfrm>
              <a:off x="4335" y="10481"/>
              <a:ext cx="187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127.35-+43.27</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1931" name="Text Box 11"/>
            <p:cNvSpPr txBox="1">
              <a:spLocks noChangeArrowheads="1"/>
            </p:cNvSpPr>
            <p:nvPr/>
          </p:nvSpPr>
          <p:spPr bwMode="auto">
            <a:xfrm>
              <a:off x="6045" y="10256"/>
              <a:ext cx="135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18.73%</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81932" name="AutoShape 12"/>
            <p:cNvCxnSpPr>
              <a:cxnSpLocks noChangeShapeType="1"/>
            </p:cNvCxnSpPr>
            <p:nvPr/>
          </p:nvCxnSpPr>
          <p:spPr bwMode="auto">
            <a:xfrm>
              <a:off x="4410" y="10466"/>
              <a:ext cx="1620" cy="0"/>
            </a:xfrm>
            <a:prstGeom prst="straightConnector1">
              <a:avLst/>
            </a:prstGeom>
            <a:noFill/>
            <a:ln w="9525">
              <a:solidFill>
                <a:srgbClr val="000000"/>
              </a:solidFill>
              <a:round/>
              <a:headEnd/>
              <a:tailEnd/>
            </a:ln>
          </p:spPr>
        </p:cxnSp>
      </p:grpSp>
      <p:sp>
        <p:nvSpPr>
          <p:cNvPr id="81933" name="Rectangle 13"/>
          <p:cNvSpPr>
            <a:spLocks noChangeArrowheads="1"/>
          </p:cNvSpPr>
          <p:nvPr/>
        </p:nvSpPr>
        <p:spPr bwMode="auto">
          <a:xfrm>
            <a:off x="228600" y="4267200"/>
            <a:ext cx="8610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tabLst>
                <a:tab pos="160338" algn="r"/>
              </a:tabLst>
            </a:pPr>
            <a:r>
              <a:rPr lang="ar-DZ" altLang="zh-CN" sz="2400" b="1" dirty="0" smtClean="0">
                <a:solidFill>
                  <a:srgbClr val="FF0000"/>
                </a:solidFill>
                <a:latin typeface="Times New Roman" pitchFamily="18" charset="0"/>
                <a:ea typeface="Times New Roman" pitchFamily="18" charset="0"/>
                <a:cs typeface="Times New Roman" pitchFamily="18" charset="0"/>
              </a:rPr>
              <a:t>5. </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من أجل معدل خصم 14%</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أقل من معدل التماثل)، وكما تبين في المناقشة والرسم البياني السابقين، المشروع الأفضل هو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fr-FR" altLang="zh-CN"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8" name="Rectangle 13"/>
          <p:cNvSpPr>
            <a:spLocks noChangeArrowheads="1"/>
          </p:cNvSpPr>
          <p:nvPr/>
        </p:nvSpPr>
        <p:spPr bwMode="auto">
          <a:xfrm>
            <a:off x="228600" y="5417403"/>
            <a:ext cx="8610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tab pos="160338" algn="r"/>
              </a:tabLst>
            </a:pP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من أجل معدل خصم 20%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أكبر من معدل التماثل)، وكما تبين في المناقشة والرسم البياني السابقين، المشروع الأفضل هو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ar-DZ" altLang="zh-CN" sz="24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228600" y="366891"/>
            <a:ext cx="86106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6</a:t>
            </a:r>
            <a:r>
              <a:rPr kumimoji="0" lang="ar-DZ" altLang="zh-CN" sz="32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 أسباب تعارض معياري </a:t>
            </a:r>
            <a:r>
              <a:rPr kumimoji="0" lang="fr-FR"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VAN</a:t>
            </a:r>
            <a:r>
              <a:rPr kumimoji="0" lang="ar-DZ" altLang="zh-CN" sz="32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 و</a:t>
            </a:r>
            <a:r>
              <a:rPr kumimoji="0" lang="fr-FR"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TIR</a:t>
            </a:r>
            <a:r>
              <a:rPr kumimoji="0" lang="fr-FR" altLang="zh-CN" sz="3200" b="1" i="0" u="none" strike="noStrike" cap="none" normalizeH="0" baseline="0" dirty="0" smtClean="0">
                <a:ln>
                  <a:noFill/>
                </a:ln>
                <a:solidFill>
                  <a:srgbClr val="FF0000"/>
                </a:solidFill>
                <a:effectLst/>
                <a:latin typeface="Calibri"/>
                <a:ea typeface="Times New Roman" pitchFamily="18" charset="0"/>
                <a:cs typeface="Times New Roman" pitchFamily="18" charset="0"/>
              </a:rPr>
              <a:t> </a:t>
            </a:r>
            <a:r>
              <a:rPr kumimoji="0" lang="ar-DZ" altLang="zh-CN" sz="32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a:t>
            </a:r>
            <a:endParaRPr kumimoji="0" lang="fr-FR" altLang="zh-CN" sz="32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أ. في حالة مشاريع مستقلة</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يؤدي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و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إلى قرارات متماثلة ( قبول أو رفض)، أي إذا كان المشروع مقبول باستعمال معيار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فإنه يكون مقبولا باستعمال معيار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a:t>
            </a:r>
            <a:endParaRPr kumimoji="0" lang="fr-FR" altLang="zh-CN" sz="28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ب. في حالة مشاريع متنافية</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قد يحدث تعارض بين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و</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fr-FR"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قبل وبعد معدل التماثل( معدل العائد الداخلي التفاضلي)، وتعود أسباب التعارض لسببين هما:</a:t>
            </a:r>
            <a:endParaRPr kumimoji="0" lang="fr-FR" altLang="zh-CN" sz="28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عند اختلاف تكلفة الاستثمار، يتوافر لدى المؤسسة أموال أكثر لحظة الاختيار، يمكن استثمارها في مشاريع أخرى، لو اختارت المشروع ذو التكلفة الأقل</a:t>
            </a:r>
            <a:r>
              <a:rPr kumimoji="0" lang="ar-DZ" altLang="zh-CN"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(المشروع ذو </a:t>
            </a:r>
            <a:r>
              <a:rPr lang="ar-DZ" altLang="zh-CN" b="1" dirty="0" smtClean="0">
                <a:solidFill>
                  <a:srgbClr val="FF0000"/>
                </a:solidFill>
                <a:latin typeface="Calibri" pitchFamily="34" charset="0"/>
                <a:ea typeface="Times New Roman" pitchFamily="18" charset="0"/>
                <a:cs typeface="Arial" pitchFamily="34" charset="0"/>
              </a:rPr>
              <a:t>تكلفة الاستثمار الأكبر يعطي </a:t>
            </a:r>
            <a:r>
              <a:rPr lang="ar-DZ" altLang="zh-CN" b="1" dirty="0" err="1" smtClean="0">
                <a:solidFill>
                  <a:srgbClr val="FF0000"/>
                </a:solidFill>
                <a:latin typeface="Calibri" pitchFamily="34" charset="0"/>
                <a:ea typeface="Times New Roman" pitchFamily="18" charset="0"/>
                <a:cs typeface="Arial" pitchFamily="34" charset="0"/>
              </a:rPr>
              <a:t>ق</a:t>
            </a:r>
            <a:r>
              <a:rPr lang="ar-DZ" altLang="zh-CN" b="1" dirty="0" smtClean="0">
                <a:solidFill>
                  <a:srgbClr val="FF0000"/>
                </a:solidFill>
                <a:latin typeface="Calibri" pitchFamily="34" charset="0"/>
                <a:ea typeface="Times New Roman" pitchFamily="18" charset="0"/>
                <a:cs typeface="Arial" pitchFamily="34" charset="0"/>
              </a:rPr>
              <a:t> ح </a:t>
            </a:r>
            <a:r>
              <a:rPr lang="ar-DZ" altLang="zh-CN" b="1" dirty="0" err="1" smtClean="0">
                <a:solidFill>
                  <a:srgbClr val="FF0000"/>
                </a:solidFill>
                <a:latin typeface="Calibri" pitchFamily="34" charset="0"/>
                <a:ea typeface="Times New Roman" pitchFamily="18" charset="0"/>
                <a:cs typeface="Arial" pitchFamily="34" charset="0"/>
              </a:rPr>
              <a:t>ص</a:t>
            </a:r>
            <a:r>
              <a:rPr lang="ar-DZ" altLang="zh-CN" b="1" dirty="0" smtClean="0">
                <a:solidFill>
                  <a:srgbClr val="FF0000"/>
                </a:solidFill>
                <a:latin typeface="Calibri" pitchFamily="34" charset="0"/>
                <a:ea typeface="Times New Roman" pitchFamily="18" charset="0"/>
                <a:cs typeface="Arial" pitchFamily="34" charset="0"/>
              </a:rPr>
              <a:t> أكبر، </a:t>
            </a:r>
            <a:r>
              <a:rPr lang="ar-DZ" altLang="zh-CN" b="1" dirty="0" err="1" smtClean="0">
                <a:solidFill>
                  <a:srgbClr val="FF0000"/>
                </a:solidFill>
                <a:latin typeface="Calibri" pitchFamily="34" charset="0"/>
                <a:ea typeface="Times New Roman" pitchFamily="18" charset="0"/>
                <a:cs typeface="Arial" pitchFamily="34" charset="0"/>
              </a:rPr>
              <a:t>م</a:t>
            </a:r>
            <a:r>
              <a:rPr lang="ar-DZ" altLang="zh-CN" b="1" dirty="0" smtClean="0">
                <a:solidFill>
                  <a:srgbClr val="FF0000"/>
                </a:solidFill>
                <a:latin typeface="Calibri" pitchFamily="34" charset="0"/>
                <a:ea typeface="Times New Roman" pitchFamily="18" charset="0"/>
                <a:cs typeface="Arial" pitchFamily="34" charset="0"/>
              </a:rPr>
              <a:t> ع </a:t>
            </a:r>
            <a:r>
              <a:rPr lang="ar-DZ" altLang="zh-CN" b="1" dirty="0" err="1" smtClean="0">
                <a:solidFill>
                  <a:srgbClr val="FF0000"/>
                </a:solidFill>
                <a:latin typeface="Calibri" pitchFamily="34" charset="0"/>
                <a:ea typeface="Times New Roman" pitchFamily="18" charset="0"/>
                <a:cs typeface="Arial" pitchFamily="34" charset="0"/>
              </a:rPr>
              <a:t>د</a:t>
            </a:r>
            <a:r>
              <a:rPr lang="ar-DZ" altLang="zh-CN" b="1" dirty="0" smtClean="0">
                <a:solidFill>
                  <a:srgbClr val="FF0000"/>
                </a:solidFill>
                <a:latin typeface="Calibri" pitchFamily="34" charset="0"/>
                <a:ea typeface="Times New Roman" pitchFamily="18" charset="0"/>
                <a:cs typeface="Arial" pitchFamily="34" charset="0"/>
              </a:rPr>
              <a:t> لا يتأثر بتكلفة الاستثمار)</a:t>
            </a:r>
            <a:r>
              <a:rPr kumimoji="0" lang="ar-DZ" altLang="zh-CN"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a:t>
            </a:r>
            <a:endParaRPr kumimoji="0" lang="fr-FR" altLang="zh-CN"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عند تساوي تكلفة الاستثمار، المشروع الذي يتميز بارتفاع التدفقات النقدية للسنوات الأولى، يسمح للمؤسسة باستثمارها وتحقيق عائد في السنوات التالية، ومن هنا تنشأ أهمية تحديد </a:t>
            </a:r>
            <a:r>
              <a:rPr kumimoji="0" lang="ar-DZ" altLang="zh-CN" sz="28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عائد إعادة استثمار التدفقات المبكرة</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04800" y="428446"/>
            <a:ext cx="85344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JO"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التمرين الأول:</a:t>
            </a:r>
            <a:endParaRPr kumimoji="0" lang="fr-FR" sz="32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نعتبر مشروعان استثماريان</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a:t>
            </a:r>
            <a:r>
              <a:rPr kumimoji="0" lang="fr-FR" altLang="zh-CN"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altLang="zh-CN"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a:t>
            </a:r>
            <a:r>
              <a:rPr kumimoji="0" lang="fr-FR" altLang="zh-CN"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B</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تكلفتهما 3000 ون ومدة حياتهما 5 سنوات، يولد المشروعان التدفقات النقدية الصافية  التالية:</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المشروع</a:t>
            </a:r>
            <a:r>
              <a:rPr kumimoji="0" lang="ar-JO" altLang="zh-CN"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altLang="zh-CN"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تدفق نقدي ثابت 1100 كل سنة.</a:t>
            </a:r>
            <a:r>
              <a:rPr kumimoji="0" lang="fr-FR" altLang="zh-CN"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المشروع</a:t>
            </a:r>
            <a:r>
              <a:rPr kumimoji="0" lang="ar-JO" altLang="zh-CN"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altLang="zh-CN"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300، 500، 800، 2200، وأخيرا 2800.</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JO" altLang="zh-CN" sz="2800" b="1" i="0"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المطلوب</a:t>
            </a: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endParaRPr kumimoji="0" lang="fr-FR" altLang="zh-CN" sz="2800" b="1" i="0" u="none" strike="noStrike" cap="none" normalizeH="0" baseline="0" dirty="0" smtClean="0">
              <a:ln>
                <a:noFill/>
              </a:ln>
              <a:solidFill>
                <a:srgbClr val="FF0000"/>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 typeface="+mj-lt"/>
              <a:buAutoNum type="arabicPeriod"/>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مثل بيانيا القيمة الحالية الصافية للمشروعين بدلالة تغيرات معدل الخصم (تكلفة رأس المال).</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 typeface="+mj-lt"/>
              <a:buAutoNum type="arabicPeriod"/>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ناقش وفسر المنحنيين البيانيين.</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 typeface="+mj-lt"/>
              <a:buAutoNum type="arabicPeriod"/>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حدد بيانيا وحسابيا معدل الخصم التماثلي (معدل العائد الداخلي التفاضلي)</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 typeface="+mj-lt"/>
              <a:buAutoNum type="arabicPeriod"/>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ناقش أي المشروعين أفضل حسب قيمة معدل الخصم.</a:t>
            </a:r>
            <a:endPar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 typeface="+mj-lt"/>
              <a:buAutoNum type="arabicPeriod"/>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بدون حساب، ماهو المشروع الأفضل إذا كان معدل الخصم 14%؟ ثم 20%؟</a:t>
            </a:r>
            <a:r>
              <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2" y="2057400"/>
          <a:ext cx="9144002" cy="1235266"/>
        </p:xfrm>
        <a:graphic>
          <a:graphicData uri="http://schemas.openxmlformats.org/drawingml/2006/table">
            <a:tbl>
              <a:tblPr rtl="1"/>
              <a:tblGrid>
                <a:gridCol w="1253836"/>
                <a:gridCol w="1219200"/>
                <a:gridCol w="1211501"/>
                <a:gridCol w="1091893"/>
                <a:gridCol w="1091893"/>
                <a:gridCol w="1091893"/>
                <a:gridCol w="1091893"/>
                <a:gridCol w="1091893"/>
              </a:tblGrid>
              <a:tr h="0">
                <a:tc>
                  <a:txBody>
                    <a:bodyPr/>
                    <a:lstStyle/>
                    <a:p>
                      <a:pPr marL="0" marR="0" algn="r" rtl="1">
                        <a:lnSpc>
                          <a:spcPct val="115000"/>
                        </a:lnSpc>
                        <a:spcBef>
                          <a:spcPts val="0"/>
                        </a:spcBef>
                        <a:spcAft>
                          <a:spcPts val="0"/>
                        </a:spcAft>
                        <a:tabLst>
                          <a:tab pos="169545" algn="r"/>
                          <a:tab pos="302895" algn="r"/>
                        </a:tabLst>
                      </a:pPr>
                      <a:r>
                        <a:rPr lang="ar-DZ" sz="2200" b="1" dirty="0">
                          <a:solidFill>
                            <a:schemeClr val="bg1"/>
                          </a:solidFill>
                          <a:latin typeface="Calibri"/>
                          <a:ea typeface="Times New Roman"/>
                          <a:cs typeface="Times New Roman"/>
                        </a:rPr>
                        <a:t>معدل </a:t>
                      </a:r>
                      <a:r>
                        <a:rPr lang="ar-DZ" sz="2200" b="1" dirty="0" smtClean="0">
                          <a:solidFill>
                            <a:schemeClr val="bg1"/>
                          </a:solidFill>
                          <a:latin typeface="Calibri"/>
                          <a:ea typeface="Times New Roman"/>
                          <a:cs typeface="Times New Roman"/>
                        </a:rPr>
                        <a:t>خصم </a:t>
                      </a:r>
                      <a:r>
                        <a:rPr lang="en-US" sz="2200" b="1" dirty="0">
                          <a:solidFill>
                            <a:schemeClr val="bg1"/>
                          </a:solidFill>
                          <a:latin typeface="Times New Roman"/>
                          <a:ea typeface="Times New Roman"/>
                          <a:cs typeface="Arial"/>
                        </a:rPr>
                        <a:t>i</a:t>
                      </a:r>
                      <a:endParaRPr lang="fr-FR" sz="22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dirty="0">
                          <a:solidFill>
                            <a:schemeClr val="bg1"/>
                          </a:solidFill>
                          <a:latin typeface="Calibri"/>
                          <a:ea typeface="Times New Roman"/>
                          <a:cs typeface="Times New Roman"/>
                        </a:rPr>
                        <a:t>5%</a:t>
                      </a:r>
                      <a:endParaRPr lang="fr-FR" sz="20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dirty="0">
                          <a:solidFill>
                            <a:schemeClr val="bg1"/>
                          </a:solidFill>
                          <a:latin typeface="Calibri"/>
                          <a:ea typeface="Times New Roman"/>
                          <a:cs typeface="Times New Roman"/>
                        </a:rPr>
                        <a:t>10%</a:t>
                      </a:r>
                      <a:endParaRPr lang="fr-FR" sz="20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pPr>
                      <a:r>
                        <a:rPr lang="ar-DZ" sz="2400" b="1">
                          <a:solidFill>
                            <a:schemeClr val="bg1"/>
                          </a:solidFill>
                          <a:latin typeface="Calibri"/>
                          <a:ea typeface="Times New Roman"/>
                          <a:cs typeface="Times New Roman"/>
                        </a:rPr>
                        <a:t>15%</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a:solidFill>
                            <a:schemeClr val="bg1"/>
                          </a:solidFill>
                          <a:latin typeface="Calibri"/>
                          <a:ea typeface="Times New Roman"/>
                          <a:cs typeface="Times New Roman"/>
                        </a:rPr>
                        <a:t>20%</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a:solidFill>
                            <a:schemeClr val="bg1"/>
                          </a:solidFill>
                          <a:latin typeface="Calibri"/>
                          <a:ea typeface="Times New Roman"/>
                          <a:cs typeface="Times New Roman"/>
                        </a:rPr>
                        <a:t>25%</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400" b="1">
                          <a:solidFill>
                            <a:schemeClr val="bg1"/>
                          </a:solidFill>
                          <a:latin typeface="Calibri"/>
                          <a:ea typeface="Times New Roman"/>
                          <a:cs typeface="Times New Roman"/>
                        </a:rPr>
                        <a:t>30%</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r-FR" sz="2400" b="1" dirty="0">
                          <a:solidFill>
                            <a:schemeClr val="bg1"/>
                          </a:solidFill>
                          <a:latin typeface="Times New Roman"/>
                          <a:ea typeface="Times New Roman"/>
                          <a:cs typeface="Arial"/>
                        </a:rPr>
                        <a:t>35</a:t>
                      </a:r>
                      <a:r>
                        <a:rPr lang="ar-DZ" sz="2400" b="1" dirty="0">
                          <a:solidFill>
                            <a:schemeClr val="bg1"/>
                          </a:solidFill>
                          <a:latin typeface="Calibri"/>
                          <a:ea typeface="Times New Roman"/>
                          <a:cs typeface="Times New Roman"/>
                        </a:rPr>
                        <a:t>%</a:t>
                      </a:r>
                      <a:endParaRPr lang="fr-FR" sz="20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fr-FR" sz="2400" b="1">
                          <a:solidFill>
                            <a:schemeClr val="bg1"/>
                          </a:solidFill>
                          <a:latin typeface="Times New Roman"/>
                          <a:ea typeface="Times New Roman"/>
                          <a:cs typeface="Arial"/>
                        </a:rPr>
                        <a:t>VAN</a:t>
                      </a:r>
                      <a:r>
                        <a:rPr lang="fr-FR" sz="2400" b="1" baseline="-25000">
                          <a:solidFill>
                            <a:schemeClr val="bg1"/>
                          </a:solidFill>
                          <a:latin typeface="Times New Roman"/>
                          <a:ea typeface="Times New Roman"/>
                          <a:cs typeface="Arial"/>
                        </a:rPr>
                        <a:t>A</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1762,42</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dirty="0">
                          <a:solidFill>
                            <a:schemeClr val="bg1"/>
                          </a:solidFill>
                          <a:latin typeface="Times New Roman"/>
                          <a:ea typeface="Times New Roman"/>
                          <a:cs typeface="Arial"/>
                        </a:rPr>
                        <a:t>1169,86</a:t>
                      </a:r>
                      <a:endParaRPr lang="fr-FR" sz="20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687,37</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289,67</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-41,79</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-320,87</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-558,04</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fr-FR" sz="2400" b="1">
                          <a:solidFill>
                            <a:schemeClr val="bg1"/>
                          </a:solidFill>
                          <a:latin typeface="Times New Roman"/>
                          <a:ea typeface="Times New Roman"/>
                          <a:cs typeface="Arial"/>
                        </a:rPr>
                        <a:t>VAN</a:t>
                      </a:r>
                      <a:r>
                        <a:rPr lang="fr-FR" sz="2400" b="1" baseline="-25000">
                          <a:solidFill>
                            <a:schemeClr val="bg1"/>
                          </a:solidFill>
                          <a:latin typeface="Times New Roman"/>
                          <a:ea typeface="Times New Roman"/>
                          <a:cs typeface="Arial"/>
                        </a:rPr>
                        <a:t>B</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2434,41</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dirty="0">
                          <a:solidFill>
                            <a:schemeClr val="bg1"/>
                          </a:solidFill>
                          <a:latin typeface="Times New Roman"/>
                          <a:ea typeface="Times New Roman"/>
                          <a:cs typeface="Arial"/>
                        </a:rPr>
                        <a:t>1528,21</a:t>
                      </a:r>
                      <a:endParaRPr lang="fr-FR" sz="20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841,90</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246,40</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-211,77</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-584,83</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dirty="0">
                          <a:solidFill>
                            <a:schemeClr val="bg1"/>
                          </a:solidFill>
                          <a:latin typeface="Times New Roman"/>
                          <a:ea typeface="Times New Roman"/>
                          <a:cs typeface="Arial"/>
                        </a:rPr>
                        <a:t>-891,48</a:t>
                      </a:r>
                      <a:endParaRPr lang="fr-FR" sz="20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1691" name="Rectangle 11"/>
          <p:cNvSpPr>
            <a:spLocks noChangeArrowheads="1"/>
          </p:cNvSpPr>
          <p:nvPr/>
        </p:nvSpPr>
        <p:spPr bwMode="auto">
          <a:xfrm>
            <a:off x="7696200" y="558225"/>
            <a:ext cx="1143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169863" algn="r"/>
                <a:tab pos="303213" algn="r"/>
              </a:tabLst>
            </a:pPr>
            <a:r>
              <a:rPr kumimoji="0" lang="ar-JO" sz="3200" b="1" i="0" u="none" strike="noStrike" cap="none" normalizeH="0" baseline="0" dirty="0" smtClean="0">
                <a:ln>
                  <a:noFill/>
                </a:ln>
                <a:solidFill>
                  <a:srgbClr val="FF0000"/>
                </a:solidFill>
                <a:effectLst/>
                <a:latin typeface="Simplified Arabic"/>
                <a:ea typeface="Times New Roman" pitchFamily="18" charset="0"/>
                <a:cs typeface="Arial" pitchFamily="34" charset="0"/>
              </a:rPr>
              <a:t>الحل</a:t>
            </a:r>
            <a:r>
              <a:rPr kumimoji="0" lang="ar-DZ" sz="3200" b="1" i="0" u="none" strike="noStrike" cap="none" normalizeH="0" baseline="0" dirty="0" smtClean="0">
                <a:ln>
                  <a:noFill/>
                </a:ln>
                <a:solidFill>
                  <a:srgbClr val="FF0000"/>
                </a:solidFill>
                <a:effectLst/>
                <a:latin typeface="Simplified Arabic"/>
                <a:ea typeface="Times New Roman" pitchFamily="18" charset="0"/>
                <a:cs typeface="Arial" pitchFamily="34" charset="0"/>
              </a:rPr>
              <a:t>:</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5" name="Rectangle 11"/>
          <p:cNvSpPr>
            <a:spLocks noChangeArrowheads="1"/>
          </p:cNvSpPr>
          <p:nvPr/>
        </p:nvSpPr>
        <p:spPr bwMode="auto">
          <a:xfrm>
            <a:off x="609600" y="1270337"/>
            <a:ext cx="8229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588" marR="0" lvl="0" indent="-1588" algn="r" defTabSz="914400" rtl="1" eaLnBrk="0" fontAlgn="base" latinLnBrk="0" hangingPunct="0">
              <a:lnSpc>
                <a:spcPct val="100000"/>
              </a:lnSpc>
              <a:spcBef>
                <a:spcPct val="0"/>
              </a:spcBef>
              <a:spcAft>
                <a:spcPct val="0"/>
              </a:spcAft>
              <a:buClrTx/>
              <a:buSzTx/>
              <a:buFont typeface="+mj-lt"/>
              <a:buAutoNum type="arabicPeriod"/>
              <a:tabLst>
                <a:tab pos="169863" algn="r"/>
                <a:tab pos="303213" algn="r"/>
              </a:tabLst>
            </a:pPr>
            <a:r>
              <a:rPr kumimoji="0" lang="ar-JO"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التمثيل البياني لتغيرات </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VAN</a:t>
            </a:r>
            <a:r>
              <a:rPr kumimoji="0" lang="en-US"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A  </a:t>
            </a: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و </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VAN</a:t>
            </a:r>
            <a:r>
              <a:rPr kumimoji="0" lang="en-US"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B</a:t>
            </a: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بدلالة تغير معدل الخصم:</a:t>
            </a:r>
            <a:endParaRPr kumimoji="0" lang="fr-FR" altLang="zh-CN"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Rectangle 5"/>
          <p:cNvSpPr/>
          <p:nvPr/>
        </p:nvSpPr>
        <p:spPr>
          <a:xfrm>
            <a:off x="4343400" y="3591580"/>
            <a:ext cx="4495800" cy="523220"/>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rgbClr val="FF0000"/>
                </a:solidFill>
                <a:latin typeface="Times New Roman" pitchFamily="18" charset="0"/>
                <a:ea typeface="Times New Roman" pitchFamily="18" charset="0"/>
                <a:cs typeface="Times New Roman" pitchFamily="18" charset="0"/>
              </a:rPr>
              <a:t>تقاطع </a:t>
            </a:r>
            <a:r>
              <a:rPr lang="ar-DZ" altLang="zh-CN" sz="2800" b="1" dirty="0" smtClean="0">
                <a:solidFill>
                  <a:srgbClr val="FF0000"/>
                </a:solidFill>
                <a:latin typeface="Times New Roman" pitchFamily="18" charset="0"/>
                <a:ea typeface="Times New Roman" pitchFamily="18" charset="0"/>
                <a:cs typeface="Times New Roman" pitchFamily="18" charset="0"/>
              </a:rPr>
              <a:t>المنحنيين مع محور التراتيب:</a:t>
            </a:r>
            <a:endParaRPr lang="fr-FR" altLang="zh-CN" sz="2800" dirty="0" smtClean="0">
              <a:solidFill>
                <a:schemeClr val="bg1"/>
              </a:solidFill>
              <a:latin typeface="Times New Roman" pitchFamily="18" charset="0"/>
              <a:cs typeface="Times New Roman" pitchFamily="18" charset="0"/>
            </a:endParaRPr>
          </a:p>
        </p:txBody>
      </p:sp>
      <p:sp>
        <p:nvSpPr>
          <p:cNvPr id="9" name="Rectangle 8"/>
          <p:cNvSpPr/>
          <p:nvPr/>
        </p:nvSpPr>
        <p:spPr>
          <a:xfrm>
            <a:off x="4419600" y="5522893"/>
            <a:ext cx="4419600" cy="523220"/>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rgbClr val="FF0000"/>
                </a:solidFill>
                <a:latin typeface="Times New Roman" pitchFamily="18" charset="0"/>
                <a:ea typeface="Times New Roman" pitchFamily="18" charset="0"/>
                <a:cs typeface="Times New Roman" pitchFamily="18" charset="0"/>
              </a:rPr>
              <a:t>تقاطع المنحنيين مع محور الفواصل:</a:t>
            </a:r>
            <a:endParaRPr lang="fr-FR" altLang="zh-CN" sz="2800" dirty="0" smtClean="0">
              <a:solidFill>
                <a:srgbClr val="FF0000"/>
              </a:solidFill>
              <a:latin typeface="Times New Roman" pitchFamily="18" charset="0"/>
              <a:cs typeface="Times New Roman" pitchFamily="18" charset="0"/>
            </a:endParaRPr>
          </a:p>
        </p:txBody>
      </p:sp>
      <p:grpSp>
        <p:nvGrpSpPr>
          <p:cNvPr id="15" name="Groupe 14"/>
          <p:cNvGrpSpPr/>
          <p:nvPr/>
        </p:nvGrpSpPr>
        <p:grpSpPr>
          <a:xfrm>
            <a:off x="228600" y="4267200"/>
            <a:ext cx="8686800" cy="1066800"/>
            <a:chOff x="228600" y="4419600"/>
            <a:chExt cx="8686800" cy="1066800"/>
          </a:xfrm>
        </p:grpSpPr>
        <p:sp>
          <p:nvSpPr>
            <p:cNvPr id="7" name="AutoShape 13"/>
            <p:cNvSpPr>
              <a:spLocks noChangeArrowheads="1"/>
            </p:cNvSpPr>
            <p:nvPr/>
          </p:nvSpPr>
          <p:spPr bwMode="auto">
            <a:xfrm>
              <a:off x="1143000" y="5181600"/>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8" name="Rectangle 7"/>
            <p:cNvSpPr/>
            <p:nvPr/>
          </p:nvSpPr>
          <p:spPr>
            <a:xfrm>
              <a:off x="228600" y="4432518"/>
              <a:ext cx="838200" cy="523220"/>
            </a:xfrm>
            <a:prstGeom prst="rect">
              <a:avLst/>
            </a:prstGeom>
          </p:spPr>
          <p:txBody>
            <a:bodyPr wrap="square">
              <a:spAutoFit/>
            </a:bodyPr>
            <a:lstStyle/>
            <a:p>
              <a:pPr lvl="0"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i=0</a:t>
              </a:r>
              <a:endParaRPr lang="fr-FR" altLang="zh-CN" sz="2800" dirty="0" smtClean="0">
                <a:solidFill>
                  <a:schemeClr val="bg1"/>
                </a:solidFill>
                <a:latin typeface="Times New Roman" pitchFamily="18" charset="0"/>
                <a:cs typeface="Times New Roman" pitchFamily="18" charset="0"/>
              </a:endParaRPr>
            </a:p>
          </p:txBody>
        </p:sp>
        <p:sp>
          <p:nvSpPr>
            <p:cNvPr id="10" name="Rectangle 9"/>
            <p:cNvSpPr/>
            <p:nvPr/>
          </p:nvSpPr>
          <p:spPr>
            <a:xfrm>
              <a:off x="1600200" y="4419600"/>
              <a:ext cx="4648200" cy="523220"/>
            </a:xfrm>
            <a:prstGeom prst="rect">
              <a:avLst/>
            </a:prstGeom>
          </p:spPr>
          <p:txBody>
            <a:bodyPr wrap="square">
              <a:spAutoFit/>
            </a:bodyPr>
            <a:lstStyle/>
            <a:p>
              <a:pPr lvl="0"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 </a:t>
              </a:r>
              <a:r>
                <a:rPr lang="en-US" altLang="zh-CN" sz="2800" b="1" dirty="0" smtClean="0">
                  <a:solidFill>
                    <a:schemeClr val="bg1"/>
                  </a:solidFill>
                  <a:latin typeface="Times New Roman" pitchFamily="18" charset="0"/>
                  <a:ea typeface="Times New Roman" pitchFamily="18" charset="0"/>
                  <a:cs typeface="Times New Roman" pitchFamily="18" charset="0"/>
                </a:rPr>
                <a:t>= 5(1100)- 3000= </a:t>
              </a:r>
              <a:r>
                <a:rPr lang="en-US" altLang="zh-CN" sz="2800" b="1" dirty="0" smtClean="0">
                  <a:solidFill>
                    <a:srgbClr val="FF0000"/>
                  </a:solidFill>
                  <a:latin typeface="Times New Roman" pitchFamily="18" charset="0"/>
                  <a:ea typeface="Times New Roman" pitchFamily="18" charset="0"/>
                  <a:cs typeface="Times New Roman" pitchFamily="18" charset="0"/>
                </a:rPr>
                <a:t>2500</a:t>
              </a:r>
              <a:endParaRPr lang="fr-FR" altLang="zh-CN" sz="2800" dirty="0" smtClean="0">
                <a:solidFill>
                  <a:srgbClr val="FF0000"/>
                </a:solidFill>
                <a:latin typeface="Times New Roman" pitchFamily="18" charset="0"/>
                <a:cs typeface="Times New Roman" pitchFamily="18" charset="0"/>
              </a:endParaRPr>
            </a:p>
          </p:txBody>
        </p:sp>
        <p:sp>
          <p:nvSpPr>
            <p:cNvPr id="11" name="Rectangle 10"/>
            <p:cNvSpPr/>
            <p:nvPr/>
          </p:nvSpPr>
          <p:spPr>
            <a:xfrm>
              <a:off x="1600200" y="4963180"/>
              <a:ext cx="7315200" cy="523220"/>
            </a:xfrm>
            <a:prstGeom prst="rect">
              <a:avLst/>
            </a:prstGeom>
          </p:spPr>
          <p:txBody>
            <a:bodyPr wrap="square">
              <a:spAutoFit/>
            </a:bodyPr>
            <a:lstStyle/>
            <a:p>
              <a:pPr lvl="0"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B</a:t>
              </a:r>
              <a:r>
                <a:rPr lang="en-US" altLang="zh-CN" sz="2800" b="1" dirty="0" smtClean="0">
                  <a:solidFill>
                    <a:schemeClr val="bg1"/>
                  </a:solidFill>
                  <a:latin typeface="Times New Roman" pitchFamily="18" charset="0"/>
                  <a:ea typeface="Times New Roman" pitchFamily="18" charset="0"/>
                  <a:cs typeface="Times New Roman" pitchFamily="18" charset="0"/>
                </a:rPr>
                <a:t>=300+500+800+2200+2800-3000= </a:t>
              </a:r>
              <a:r>
                <a:rPr lang="en-US" altLang="zh-CN" sz="2800" b="1" dirty="0" smtClean="0">
                  <a:solidFill>
                    <a:srgbClr val="FF0000"/>
                  </a:solidFill>
                  <a:latin typeface="Times New Roman" pitchFamily="18" charset="0"/>
                  <a:ea typeface="Times New Roman" pitchFamily="18" charset="0"/>
                  <a:cs typeface="Times New Roman" pitchFamily="18" charset="0"/>
                </a:rPr>
                <a:t>3600</a:t>
              </a:r>
              <a:r>
                <a:rPr lang="en-US" altLang="zh-CN" sz="2800" b="1" dirty="0" smtClean="0">
                  <a:solidFill>
                    <a:schemeClr val="bg1"/>
                  </a:solidFill>
                  <a:latin typeface="Times New Roman" pitchFamily="18" charset="0"/>
                  <a:ea typeface="Times New Roman" pitchFamily="18" charset="0"/>
                  <a:cs typeface="Times New Roman" pitchFamily="18" charset="0"/>
                </a:rPr>
                <a:t>.</a:t>
              </a:r>
              <a:endParaRPr lang="fr-FR" altLang="zh-CN" sz="2800" dirty="0" smtClean="0">
                <a:solidFill>
                  <a:schemeClr val="bg1"/>
                </a:solidFill>
                <a:latin typeface="Times New Roman" pitchFamily="18" charset="0"/>
                <a:cs typeface="Times New Roman" pitchFamily="18" charset="0"/>
              </a:endParaRPr>
            </a:p>
          </p:txBody>
        </p:sp>
        <p:sp>
          <p:nvSpPr>
            <p:cNvPr id="12" name="AutoShape 13"/>
            <p:cNvSpPr>
              <a:spLocks noChangeArrowheads="1"/>
            </p:cNvSpPr>
            <p:nvPr/>
          </p:nvSpPr>
          <p:spPr bwMode="auto">
            <a:xfrm>
              <a:off x="1143000" y="4572000"/>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grpSp>
      <p:grpSp>
        <p:nvGrpSpPr>
          <p:cNvPr id="20" name="Groupe 19"/>
          <p:cNvGrpSpPr/>
          <p:nvPr/>
        </p:nvGrpSpPr>
        <p:grpSpPr>
          <a:xfrm>
            <a:off x="228600" y="6096000"/>
            <a:ext cx="8763000" cy="533400"/>
            <a:chOff x="228600" y="6096000"/>
            <a:chExt cx="8763000" cy="533400"/>
          </a:xfrm>
        </p:grpSpPr>
        <p:sp>
          <p:nvSpPr>
            <p:cNvPr id="13" name="AutoShape 13"/>
            <p:cNvSpPr>
              <a:spLocks noChangeArrowheads="1"/>
            </p:cNvSpPr>
            <p:nvPr/>
          </p:nvSpPr>
          <p:spPr bwMode="auto">
            <a:xfrm>
              <a:off x="1600200" y="6283035"/>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16" name="Rectangle 15"/>
            <p:cNvSpPr/>
            <p:nvPr/>
          </p:nvSpPr>
          <p:spPr>
            <a:xfrm>
              <a:off x="228600" y="6106180"/>
              <a:ext cx="1447800" cy="523220"/>
            </a:xfrm>
            <a:prstGeom prst="rect">
              <a:avLst/>
            </a:prstGeom>
          </p:spPr>
          <p:txBody>
            <a:bodyPr wrap="square">
              <a:spAutoFit/>
            </a:bodyPr>
            <a:lstStyle/>
            <a:p>
              <a:pPr lvl="0" algn="just"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VAN=0</a:t>
              </a:r>
              <a:endParaRPr lang="fr-FR" altLang="zh-CN" sz="2800" dirty="0" smtClean="0">
                <a:solidFill>
                  <a:schemeClr val="bg1"/>
                </a:solidFill>
                <a:latin typeface="Times New Roman" pitchFamily="18" charset="0"/>
                <a:cs typeface="Times New Roman" pitchFamily="18" charset="0"/>
              </a:endParaRPr>
            </a:p>
          </p:txBody>
        </p:sp>
        <p:sp>
          <p:nvSpPr>
            <p:cNvPr id="17" name="Rectangle 16"/>
            <p:cNvSpPr/>
            <p:nvPr/>
          </p:nvSpPr>
          <p:spPr>
            <a:xfrm>
              <a:off x="1981200" y="6096000"/>
              <a:ext cx="1524000" cy="523220"/>
            </a:xfrm>
            <a:prstGeom prst="rect">
              <a:avLst/>
            </a:prstGeom>
          </p:spPr>
          <p:txBody>
            <a:bodyPr wrap="square">
              <a:spAutoFit/>
            </a:bodyPr>
            <a:lstStyle/>
            <a:p>
              <a:pPr lvl="0" algn="just"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i= TIR</a:t>
              </a:r>
              <a:endParaRPr lang="fr-FR" altLang="zh-CN" sz="2800" dirty="0" smtClean="0">
                <a:solidFill>
                  <a:schemeClr val="bg1"/>
                </a:solidFill>
                <a:latin typeface="Times New Roman" pitchFamily="18" charset="0"/>
                <a:cs typeface="Times New Roman" pitchFamily="18" charset="0"/>
              </a:endParaRPr>
            </a:p>
          </p:txBody>
        </p:sp>
        <p:sp>
          <p:nvSpPr>
            <p:cNvPr id="18" name="Rectangle 17"/>
            <p:cNvSpPr/>
            <p:nvPr/>
          </p:nvSpPr>
          <p:spPr>
            <a:xfrm>
              <a:off x="3810000" y="6106180"/>
              <a:ext cx="5181600" cy="523220"/>
            </a:xfrm>
            <a:prstGeom prst="rect">
              <a:avLst/>
            </a:prstGeom>
          </p:spPr>
          <p:txBody>
            <a:bodyPr wrap="square">
              <a:spAutoFit/>
            </a:bodyPr>
            <a:lstStyle/>
            <a:p>
              <a:pPr lvl="0" algn="just"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TIR</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a:t>
              </a:r>
              <a:r>
                <a:rPr lang="en-US" altLang="zh-CN" sz="2800" b="1" dirty="0" smtClean="0">
                  <a:solidFill>
                    <a:schemeClr val="bg1"/>
                  </a:solidFill>
                  <a:latin typeface="Times New Roman" pitchFamily="18" charset="0"/>
                  <a:ea typeface="Times New Roman" pitchFamily="18" charset="0"/>
                  <a:cs typeface="Times New Roman" pitchFamily="18" charset="0"/>
                </a:rPr>
                <a:t>≈ </a:t>
              </a:r>
              <a:r>
                <a:rPr lang="en-US" altLang="zh-CN" sz="2800" b="1" dirty="0" smtClean="0">
                  <a:solidFill>
                    <a:srgbClr val="FF0000"/>
                  </a:solidFill>
                  <a:latin typeface="Times New Roman" pitchFamily="18" charset="0"/>
                  <a:ea typeface="Times New Roman" pitchFamily="18" charset="0"/>
                  <a:cs typeface="Times New Roman" pitchFamily="18" charset="0"/>
                </a:rPr>
                <a:t>24</a:t>
              </a:r>
              <a:r>
                <a:rPr lang="en-US" altLang="zh-CN" sz="2800" b="1" dirty="0" smtClean="0">
                  <a:solidFill>
                    <a:schemeClr val="bg1"/>
                  </a:solidFill>
                  <a:latin typeface="Times New Roman" pitchFamily="18" charset="0"/>
                  <a:ea typeface="Times New Roman" pitchFamily="18" charset="0"/>
                  <a:cs typeface="Times New Roman" pitchFamily="18" charset="0"/>
                </a:rPr>
                <a:t>.37% , TIR</a:t>
              </a:r>
              <a:r>
                <a:rPr lang="en-US" altLang="zh-CN" sz="2800" b="1" baseline="-30000" dirty="0" smtClean="0">
                  <a:solidFill>
                    <a:schemeClr val="bg1"/>
                  </a:solidFill>
                  <a:latin typeface="Times New Roman" pitchFamily="18" charset="0"/>
                  <a:ea typeface="Times New Roman" pitchFamily="18" charset="0"/>
                  <a:cs typeface="Times New Roman" pitchFamily="18" charset="0"/>
                </a:rPr>
                <a:t>B </a:t>
              </a:r>
              <a:r>
                <a:rPr lang="en-US" altLang="zh-CN" sz="2800" b="1" dirty="0" smtClean="0">
                  <a:solidFill>
                    <a:schemeClr val="bg1"/>
                  </a:solidFill>
                  <a:latin typeface="Times New Roman" pitchFamily="18" charset="0"/>
                  <a:ea typeface="Times New Roman" pitchFamily="18" charset="0"/>
                  <a:cs typeface="Times New Roman" pitchFamily="18" charset="0"/>
                </a:rPr>
                <a:t>≈ </a:t>
              </a:r>
              <a:r>
                <a:rPr lang="en-US" altLang="zh-CN" sz="2800" b="1" dirty="0" smtClean="0">
                  <a:solidFill>
                    <a:srgbClr val="FF0000"/>
                  </a:solidFill>
                  <a:latin typeface="Times New Roman" pitchFamily="18" charset="0"/>
                  <a:ea typeface="Times New Roman" pitchFamily="18" charset="0"/>
                  <a:cs typeface="Times New Roman" pitchFamily="18" charset="0"/>
                </a:rPr>
                <a:t>22</a:t>
              </a:r>
              <a:r>
                <a:rPr lang="en-US" altLang="zh-CN" sz="2800" b="1" dirty="0" smtClean="0">
                  <a:solidFill>
                    <a:schemeClr val="bg1"/>
                  </a:solidFill>
                  <a:latin typeface="Times New Roman" pitchFamily="18" charset="0"/>
                  <a:ea typeface="Times New Roman" pitchFamily="18" charset="0"/>
                  <a:cs typeface="Times New Roman" pitchFamily="18" charset="0"/>
                </a:rPr>
                <a:t>.67%</a:t>
              </a:r>
              <a:endParaRPr lang="fr-FR" altLang="zh-CN" sz="2800" dirty="0" smtClean="0">
                <a:solidFill>
                  <a:schemeClr val="bg1"/>
                </a:solidFill>
                <a:latin typeface="Times New Roman" pitchFamily="18" charset="0"/>
                <a:cs typeface="Times New Roman" pitchFamily="18" charset="0"/>
              </a:endParaRPr>
            </a:p>
          </p:txBody>
        </p:sp>
      </p:grpSp>
      <p:sp>
        <p:nvSpPr>
          <p:cNvPr id="19" name="AutoShape 13"/>
          <p:cNvSpPr>
            <a:spLocks noChangeArrowheads="1"/>
          </p:cNvSpPr>
          <p:nvPr/>
        </p:nvSpPr>
        <p:spPr bwMode="auto">
          <a:xfrm>
            <a:off x="3429000" y="6248400"/>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8"/>
          <p:cNvSpPr>
            <a:spLocks noChangeArrowheads="1"/>
          </p:cNvSpPr>
          <p:nvPr/>
        </p:nvSpPr>
        <p:spPr bwMode="auto">
          <a:xfrm>
            <a:off x="4596334" y="440516"/>
            <a:ext cx="4240263"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tabLst>
                <a:tab pos="177800" algn="r"/>
              </a:tabLst>
            </a:pPr>
            <a:r>
              <a:rPr kumimoji="0" lang="ar-SA"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القيمة </a:t>
            </a:r>
            <a:r>
              <a:rPr kumimoji="0" lang="ar-SA"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الحالية الصافية للمشروعين</a:t>
            </a:r>
            <a:r>
              <a:rPr kumimoji="0" lang="ar-SA"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a:t>
            </a:r>
            <a:endParaRPr kumimoji="0" lang="ar-SA" sz="2800" b="1" i="0" u="none" strike="noStrike" cap="none" normalizeH="0" baseline="0" dirty="0" smtClean="0">
              <a:ln>
                <a:noFill/>
              </a:ln>
              <a:solidFill>
                <a:srgbClr val="FF0000"/>
              </a:solidFill>
              <a:effectLst/>
              <a:latin typeface="Arial" pitchFamily="34" charset="0"/>
              <a:cs typeface="Arial" pitchFamily="34" charset="0"/>
            </a:endParaRPr>
          </a:p>
        </p:txBody>
      </p:sp>
      <p:sp>
        <p:nvSpPr>
          <p:cNvPr id="5" name="Rectangle 30"/>
          <p:cNvSpPr>
            <a:spLocks noChangeArrowheads="1"/>
          </p:cNvSpPr>
          <p:nvPr/>
        </p:nvSpPr>
        <p:spPr bwMode="auto">
          <a:xfrm>
            <a:off x="4612290" y="1752600"/>
            <a:ext cx="421782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المشروع</a:t>
            </a:r>
            <a:r>
              <a:rPr kumimoji="0" lang="ar-DZ"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 </a:t>
            </a:r>
            <a:r>
              <a:rPr kumimoji="0" lang="fr-FR"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A</a:t>
            </a:r>
            <a:r>
              <a:rPr kumimoji="0" lang="ar-DZ"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 </a:t>
            </a:r>
            <a:r>
              <a:rPr kumimoji="0" lang="ar-DZ"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تدفقات </a:t>
            </a:r>
            <a:r>
              <a:rPr kumimoji="0" lang="ar-DZ"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نقدية منتظمة</a:t>
            </a:r>
            <a:r>
              <a:rPr kumimoji="0" lang="fr-FR" sz="2800" b="1" i="0" u="none" strike="noStrike" cap="none" normalizeH="0" baseline="0" dirty="0" smtClean="0">
                <a:ln>
                  <a:noFill/>
                </a:ln>
                <a:solidFill>
                  <a:srgbClr val="FF0000"/>
                </a:solidFill>
                <a:effectLst/>
                <a:latin typeface="Arial" pitchFamily="34" charset="0"/>
                <a:cs typeface="Arial" pitchFamily="34" charset="0"/>
              </a:rPr>
              <a:t> </a:t>
            </a:r>
          </a:p>
        </p:txBody>
      </p:sp>
      <p:grpSp>
        <p:nvGrpSpPr>
          <p:cNvPr id="6" name="Groupe 5"/>
          <p:cNvGrpSpPr/>
          <p:nvPr/>
        </p:nvGrpSpPr>
        <p:grpSpPr>
          <a:xfrm>
            <a:off x="739487" y="2380496"/>
            <a:ext cx="7185771" cy="1810504"/>
            <a:chOff x="-131770" y="2402346"/>
            <a:chExt cx="7185771" cy="1810504"/>
          </a:xfrm>
        </p:grpSpPr>
        <p:grpSp>
          <p:nvGrpSpPr>
            <p:cNvPr id="7" name="Group 1"/>
            <p:cNvGrpSpPr>
              <a:grpSpLocks/>
            </p:cNvGrpSpPr>
            <p:nvPr/>
          </p:nvGrpSpPr>
          <p:grpSpPr bwMode="auto">
            <a:xfrm>
              <a:off x="-131770" y="2402346"/>
              <a:ext cx="7185771" cy="1810504"/>
              <a:chOff x="144" y="3686"/>
              <a:chExt cx="6093" cy="1266"/>
            </a:xfrm>
          </p:grpSpPr>
          <p:grpSp>
            <p:nvGrpSpPr>
              <p:cNvPr id="10" name="Group 11"/>
              <p:cNvGrpSpPr>
                <a:grpSpLocks/>
              </p:cNvGrpSpPr>
              <p:nvPr/>
            </p:nvGrpSpPr>
            <p:grpSpPr bwMode="auto">
              <a:xfrm>
                <a:off x="498" y="3686"/>
                <a:ext cx="3436" cy="586"/>
                <a:chOff x="442" y="4709"/>
                <a:chExt cx="3436" cy="586"/>
              </a:xfrm>
            </p:grpSpPr>
            <p:sp>
              <p:nvSpPr>
                <p:cNvPr id="17" name="Text Box 17"/>
                <p:cNvSpPr txBox="1">
                  <a:spLocks noChangeArrowheads="1"/>
                </p:cNvSpPr>
                <p:nvPr/>
              </p:nvSpPr>
              <p:spPr bwMode="auto">
                <a:xfrm>
                  <a:off x="442" y="4802"/>
                  <a:ext cx="1272" cy="33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 CF </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8" name="Text Box 15"/>
                <p:cNvSpPr txBox="1">
                  <a:spLocks noChangeArrowheads="1"/>
                </p:cNvSpPr>
                <p:nvPr/>
              </p:nvSpPr>
              <p:spPr bwMode="auto">
                <a:xfrm>
                  <a:off x="1757" y="4709"/>
                  <a:ext cx="1470" cy="3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(1+</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 n</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9" name="Text Box 14"/>
                <p:cNvSpPr txBox="1">
                  <a:spLocks noChangeArrowheads="1"/>
                </p:cNvSpPr>
                <p:nvPr/>
              </p:nvSpPr>
              <p:spPr bwMode="auto">
                <a:xfrm>
                  <a:off x="2252" y="5045"/>
                  <a:ext cx="420" cy="2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20" name="Text Box 12"/>
                <p:cNvSpPr txBox="1">
                  <a:spLocks noChangeArrowheads="1"/>
                </p:cNvSpPr>
                <p:nvPr/>
              </p:nvSpPr>
              <p:spPr bwMode="auto">
                <a:xfrm>
                  <a:off x="3323" y="4815"/>
                  <a:ext cx="555" cy="3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tabLst>
                      <a:tab pos="90488"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grpSp>
            <p:nvGrpSpPr>
              <p:cNvPr id="11" name="Group 3"/>
              <p:cNvGrpSpPr>
                <a:grpSpLocks/>
              </p:cNvGrpSpPr>
              <p:nvPr/>
            </p:nvGrpSpPr>
            <p:grpSpPr bwMode="auto">
              <a:xfrm>
                <a:off x="536" y="4330"/>
                <a:ext cx="5701" cy="622"/>
                <a:chOff x="256" y="5311"/>
                <a:chExt cx="5701" cy="622"/>
              </a:xfrm>
            </p:grpSpPr>
            <p:sp>
              <p:nvSpPr>
                <p:cNvPr id="13" name="Text Box 10"/>
                <p:cNvSpPr txBox="1">
                  <a:spLocks noChangeArrowheads="1"/>
                </p:cNvSpPr>
                <p:nvPr/>
              </p:nvSpPr>
              <p:spPr bwMode="auto">
                <a:xfrm>
                  <a:off x="256" y="5473"/>
                  <a:ext cx="1577" cy="30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1100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4" name="Text Box 8"/>
                <p:cNvSpPr txBox="1">
                  <a:spLocks noChangeArrowheads="1"/>
                </p:cNvSpPr>
                <p:nvPr/>
              </p:nvSpPr>
              <p:spPr bwMode="auto">
                <a:xfrm>
                  <a:off x="1868" y="5311"/>
                  <a:ext cx="1763" cy="3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0.10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- 5</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5" name="Text Box 6"/>
                <p:cNvSpPr txBox="1">
                  <a:spLocks noChangeArrowheads="1"/>
                </p:cNvSpPr>
                <p:nvPr/>
              </p:nvSpPr>
              <p:spPr bwMode="auto">
                <a:xfrm>
                  <a:off x="3665" y="5427"/>
                  <a:ext cx="2292" cy="3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tabLst>
                      <a:tab pos="90488"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- 3000=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1169.86&gt; 0</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6" name="Text Box 4"/>
                <p:cNvSpPr txBox="1">
                  <a:spLocks noChangeArrowheads="1"/>
                </p:cNvSpPr>
                <p:nvPr/>
              </p:nvSpPr>
              <p:spPr bwMode="auto">
                <a:xfrm>
                  <a:off x="2372" y="5635"/>
                  <a:ext cx="636" cy="2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0.10</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p:txBody>
            </p:sp>
          </p:grpSp>
          <p:sp>
            <p:nvSpPr>
              <p:cNvPr id="12" name="AutoShape 2"/>
              <p:cNvSpPr>
                <a:spLocks noChangeArrowheads="1"/>
              </p:cNvSpPr>
              <p:nvPr/>
            </p:nvSpPr>
            <p:spPr bwMode="auto">
              <a:xfrm>
                <a:off x="144" y="4546"/>
                <a:ext cx="280" cy="210"/>
              </a:xfrm>
              <a:prstGeom prst="rightArrow">
                <a:avLst>
                  <a:gd name="adj1" fmla="val 50000"/>
                  <a:gd name="adj2" fmla="val 3333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grpSp>
        <p:cxnSp>
          <p:nvCxnSpPr>
            <p:cNvPr id="8" name="Connecteur droit 7"/>
            <p:cNvCxnSpPr/>
            <p:nvPr/>
          </p:nvCxnSpPr>
          <p:spPr>
            <a:xfrm>
              <a:off x="2203945" y="3779653"/>
              <a:ext cx="1981200" cy="1588"/>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a:off x="1898814" y="2857496"/>
              <a:ext cx="1643074" cy="1588"/>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1" name="Groupe 20"/>
          <p:cNvGrpSpPr/>
          <p:nvPr/>
        </p:nvGrpSpPr>
        <p:grpSpPr>
          <a:xfrm>
            <a:off x="1746295" y="838200"/>
            <a:ext cx="2978105" cy="1010095"/>
            <a:chOff x="1040212" y="1371153"/>
            <a:chExt cx="2978105" cy="1010095"/>
          </a:xfrm>
        </p:grpSpPr>
        <p:sp>
          <p:nvSpPr>
            <p:cNvPr id="22" name="Text Box 7"/>
            <p:cNvSpPr txBox="1">
              <a:spLocks noChangeArrowheads="1"/>
            </p:cNvSpPr>
            <p:nvPr/>
          </p:nvSpPr>
          <p:spPr bwMode="auto">
            <a:xfrm>
              <a:off x="1040212" y="1698099"/>
              <a:ext cx="1017193" cy="40360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3" name="Text Box 8"/>
            <p:cNvSpPr txBox="1">
              <a:spLocks noChangeArrowheads="1"/>
            </p:cNvSpPr>
            <p:nvPr/>
          </p:nvSpPr>
          <p:spPr bwMode="auto">
            <a:xfrm>
              <a:off x="1916037" y="2076448"/>
              <a:ext cx="529294"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t=1</a:t>
              </a:r>
              <a:endParaRPr kumimoji="0" lang="fr-FR" b="0" i="0" u="none" strike="noStrike" cap="none" normalizeH="0" baseline="0" dirty="0" smtClean="0">
                <a:ln>
                  <a:noFill/>
                </a:ln>
                <a:solidFill>
                  <a:schemeClr val="bg1"/>
                </a:solidFill>
                <a:effectLst/>
                <a:latin typeface="Arial" pitchFamily="34" charset="0"/>
                <a:cs typeface="Arial" pitchFamily="34" charset="0"/>
              </a:endParaRPr>
            </a:p>
          </p:txBody>
        </p:sp>
        <p:sp>
          <p:nvSpPr>
            <p:cNvPr id="24" name="Text Box 9"/>
            <p:cNvSpPr txBox="1">
              <a:spLocks noChangeArrowheads="1"/>
            </p:cNvSpPr>
            <p:nvPr/>
          </p:nvSpPr>
          <p:spPr bwMode="auto">
            <a:xfrm>
              <a:off x="2051384" y="1371153"/>
              <a:ext cx="303892" cy="261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n</a:t>
              </a:r>
              <a:endParaRPr kumimoji="0" lang="fr-FR" b="0" i="0" u="none" strike="noStrike" cap="none" normalizeH="0" baseline="0" dirty="0" smtClean="0">
                <a:ln>
                  <a:noFill/>
                </a:ln>
                <a:solidFill>
                  <a:schemeClr val="bg1"/>
                </a:solidFill>
                <a:effectLst/>
                <a:latin typeface="Arial" pitchFamily="34" charset="0"/>
                <a:cs typeface="Arial" pitchFamily="34" charset="0"/>
              </a:endParaRPr>
            </a:p>
          </p:txBody>
        </p:sp>
        <p:sp>
          <p:nvSpPr>
            <p:cNvPr id="25" name="Text Box 10"/>
            <p:cNvSpPr txBox="1">
              <a:spLocks noChangeArrowheads="1"/>
            </p:cNvSpPr>
            <p:nvPr/>
          </p:nvSpPr>
          <p:spPr bwMode="auto">
            <a:xfrm>
              <a:off x="2013360" y="1693780"/>
              <a:ext cx="375021" cy="30674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6" name="Rectangle 25"/>
            <p:cNvSpPr/>
            <p:nvPr/>
          </p:nvSpPr>
          <p:spPr>
            <a:xfrm>
              <a:off x="2359222" y="1919370"/>
              <a:ext cx="974945" cy="461666"/>
            </a:xfrm>
            <a:prstGeom prst="rect">
              <a:avLst/>
            </a:prstGeom>
          </p:spPr>
          <p:txBody>
            <a:bodyPr wrap="none">
              <a:spAutoFit/>
            </a:bodyPr>
            <a:lstStyle/>
            <a:p>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i</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 t </a:t>
              </a:r>
              <a:endParaRPr lang="fr-FR" sz="2400" dirty="0">
                <a:solidFill>
                  <a:schemeClr val="bg1"/>
                </a:solidFill>
              </a:endParaRPr>
            </a:p>
          </p:txBody>
        </p:sp>
        <p:sp>
          <p:nvSpPr>
            <p:cNvPr id="27" name="Rectangle 26"/>
            <p:cNvSpPr/>
            <p:nvPr/>
          </p:nvSpPr>
          <p:spPr>
            <a:xfrm>
              <a:off x="2472642" y="1461024"/>
              <a:ext cx="715258" cy="461666"/>
            </a:xfrm>
            <a:prstGeom prst="rect">
              <a:avLst/>
            </a:prstGeom>
          </p:spPr>
          <p:txBody>
            <a:bodyPr wrap="none">
              <a:spAutoFit/>
            </a:bodyPr>
            <a:lstStyle/>
            <a:p>
              <a:r>
                <a:rPr kumimoji="0" lang="fr-FR" sz="2400" b="1" i="0" u="none" strike="noStrike" cap="none" normalizeH="0" baseline="0" dirty="0" err="1" smtClean="0">
                  <a:ln>
                    <a:noFill/>
                  </a:ln>
                  <a:solidFill>
                    <a:schemeClr val="bg1"/>
                  </a:solidFill>
                  <a:effectLst/>
                  <a:latin typeface="Times New Roman" pitchFamily="18" charset="0"/>
                  <a:ea typeface="Arial" pitchFamily="34" charset="0"/>
                  <a:cs typeface="Arial" pitchFamily="34" charset="0"/>
                </a:rPr>
                <a:t>CF</a:t>
              </a:r>
              <a:r>
                <a:rPr kumimoji="0" lang="fr-FR" sz="2400" b="1" i="0" u="none" strike="noStrike" cap="none" normalizeH="0" baseline="-25000" dirty="0" err="1" smtClean="0">
                  <a:ln>
                    <a:noFill/>
                  </a:ln>
                  <a:solidFill>
                    <a:schemeClr val="bg1"/>
                  </a:solidFill>
                  <a:effectLst/>
                  <a:latin typeface="Times New Roman" pitchFamily="18" charset="0"/>
                  <a:ea typeface="Arial" pitchFamily="34" charset="0"/>
                  <a:cs typeface="Arial" pitchFamily="34" charset="0"/>
                </a:rPr>
                <a:t>t</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 </a:t>
              </a:r>
              <a:endParaRPr lang="fr-FR" sz="2400" dirty="0">
                <a:solidFill>
                  <a:schemeClr val="bg1"/>
                </a:solidFill>
              </a:endParaRPr>
            </a:p>
          </p:txBody>
        </p:sp>
        <p:cxnSp>
          <p:nvCxnSpPr>
            <p:cNvPr id="28" name="Connecteur droit 27"/>
            <p:cNvCxnSpPr/>
            <p:nvPr/>
          </p:nvCxnSpPr>
          <p:spPr>
            <a:xfrm>
              <a:off x="2382702" y="1919370"/>
              <a:ext cx="907358" cy="2127"/>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3380002" y="1652394"/>
              <a:ext cx="638315" cy="461666"/>
            </a:xfrm>
            <a:prstGeom prst="rect">
              <a:avLst/>
            </a:prstGeom>
          </p:spPr>
          <p:txBody>
            <a:bodyPr wrap="none">
              <a:spAutoFit/>
            </a:bodyPr>
            <a:lstStyle/>
            <a:p>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0</a:t>
              </a:r>
              <a:endParaRPr lang="fr-FR" sz="2400" dirty="0">
                <a:solidFill>
                  <a:schemeClr val="bg1"/>
                </a:solidFill>
              </a:endParaRPr>
            </a:p>
          </p:txBody>
        </p:sp>
      </p:grpSp>
      <p:sp>
        <p:nvSpPr>
          <p:cNvPr id="34" name="Rectangle 1"/>
          <p:cNvSpPr>
            <a:spLocks noChangeArrowheads="1"/>
          </p:cNvSpPr>
          <p:nvPr/>
        </p:nvSpPr>
        <p:spPr bwMode="auto">
          <a:xfrm>
            <a:off x="4159714" y="4267200"/>
            <a:ext cx="4679486"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6389688" algn="r"/>
              </a:tabLst>
            </a:pPr>
            <a:r>
              <a:rPr kumimoji="0" lang="ar-DZ"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المشروع </a:t>
            </a:r>
            <a:r>
              <a:rPr kumimoji="0" lang="fr-FR"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B</a:t>
            </a:r>
            <a:r>
              <a:rPr kumimoji="0" lang="ar-DZ"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 </a:t>
            </a:r>
            <a:r>
              <a:rPr kumimoji="0" lang="ar-DZ"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تدفقات </a:t>
            </a:r>
            <a:r>
              <a:rPr kumimoji="0" lang="ar-DZ" sz="28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نقدية غير منتظمة</a:t>
            </a:r>
            <a:endParaRPr kumimoji="0" lang="ar-DZ" sz="3600" b="1" i="0" u="none" strike="noStrike" cap="none" normalizeH="0" baseline="0" dirty="0" smtClean="0">
              <a:ln>
                <a:noFill/>
              </a:ln>
              <a:solidFill>
                <a:srgbClr val="FF0000"/>
              </a:solidFill>
              <a:effectLst/>
              <a:latin typeface="Arial" pitchFamily="34" charset="0"/>
              <a:cs typeface="Arial" pitchFamily="34" charset="0"/>
            </a:endParaRPr>
          </a:p>
        </p:txBody>
      </p:sp>
      <p:grpSp>
        <p:nvGrpSpPr>
          <p:cNvPr id="35" name="Groupe 34"/>
          <p:cNvGrpSpPr/>
          <p:nvPr/>
        </p:nvGrpSpPr>
        <p:grpSpPr>
          <a:xfrm>
            <a:off x="391404" y="4800600"/>
            <a:ext cx="8447796" cy="1513820"/>
            <a:chOff x="53179" y="2844589"/>
            <a:chExt cx="8447796" cy="1513820"/>
          </a:xfrm>
        </p:grpSpPr>
        <p:grpSp>
          <p:nvGrpSpPr>
            <p:cNvPr id="36" name="Groupe 34"/>
            <p:cNvGrpSpPr/>
            <p:nvPr/>
          </p:nvGrpSpPr>
          <p:grpSpPr>
            <a:xfrm>
              <a:off x="53179" y="2844589"/>
              <a:ext cx="8447796" cy="1513820"/>
              <a:chOff x="53179" y="2020150"/>
              <a:chExt cx="8447796" cy="1513820"/>
            </a:xfrm>
          </p:grpSpPr>
          <p:grpSp>
            <p:nvGrpSpPr>
              <p:cNvPr id="38" name="Group 2"/>
              <p:cNvGrpSpPr>
                <a:grpSpLocks/>
              </p:cNvGrpSpPr>
              <p:nvPr/>
            </p:nvGrpSpPr>
            <p:grpSpPr bwMode="auto">
              <a:xfrm>
                <a:off x="53179" y="2020150"/>
                <a:ext cx="8447796" cy="914792"/>
                <a:chOff x="165" y="6328"/>
                <a:chExt cx="7896" cy="915"/>
              </a:xfrm>
            </p:grpSpPr>
            <p:grpSp>
              <p:nvGrpSpPr>
                <p:cNvPr id="41" name="Group 8"/>
                <p:cNvGrpSpPr>
                  <a:grpSpLocks/>
                </p:cNvGrpSpPr>
                <p:nvPr/>
              </p:nvGrpSpPr>
              <p:grpSpPr bwMode="auto">
                <a:xfrm>
                  <a:off x="443" y="6328"/>
                  <a:ext cx="7618" cy="915"/>
                  <a:chOff x="-1209" y="6684"/>
                  <a:chExt cx="7618" cy="915"/>
                </a:xfrm>
              </p:grpSpPr>
              <p:sp>
                <p:nvSpPr>
                  <p:cNvPr id="43" name="Text Box 9"/>
                  <p:cNvSpPr txBox="1">
                    <a:spLocks noChangeArrowheads="1"/>
                  </p:cNvSpPr>
                  <p:nvPr/>
                </p:nvSpPr>
                <p:spPr bwMode="auto">
                  <a:xfrm>
                    <a:off x="-1209" y="6891"/>
                    <a:ext cx="1051"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44" name="Text Box 10"/>
                  <p:cNvSpPr txBox="1">
                    <a:spLocks noChangeArrowheads="1"/>
                  </p:cNvSpPr>
                  <p:nvPr/>
                </p:nvSpPr>
                <p:spPr bwMode="auto">
                  <a:xfrm>
                    <a:off x="-64" y="6717"/>
                    <a:ext cx="647"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45" name="Text Box 11"/>
                  <p:cNvSpPr txBox="1">
                    <a:spLocks noChangeArrowheads="1"/>
                  </p:cNvSpPr>
                  <p:nvPr/>
                </p:nvSpPr>
                <p:spPr bwMode="auto">
                  <a:xfrm>
                    <a:off x="-125" y="7128"/>
                    <a:ext cx="789"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1</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46" name="Text Box 12"/>
                  <p:cNvSpPr txBox="1">
                    <a:spLocks noChangeArrowheads="1"/>
                  </p:cNvSpPr>
                  <p:nvPr/>
                </p:nvSpPr>
                <p:spPr bwMode="auto">
                  <a:xfrm>
                    <a:off x="965" y="6684"/>
                    <a:ext cx="67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500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47" name="Text Box 13"/>
                  <p:cNvSpPr txBox="1">
                    <a:spLocks noChangeArrowheads="1"/>
                  </p:cNvSpPr>
                  <p:nvPr/>
                </p:nvSpPr>
                <p:spPr bwMode="auto">
                  <a:xfrm>
                    <a:off x="964" y="7143"/>
                    <a:ext cx="771"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2</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48" name="Text Box 14"/>
                  <p:cNvSpPr txBox="1">
                    <a:spLocks noChangeArrowheads="1"/>
                  </p:cNvSpPr>
                  <p:nvPr/>
                </p:nvSpPr>
                <p:spPr bwMode="auto">
                  <a:xfrm>
                    <a:off x="2139" y="6711"/>
                    <a:ext cx="67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800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49" name="Text Box 15"/>
                  <p:cNvSpPr txBox="1">
                    <a:spLocks noChangeArrowheads="1"/>
                  </p:cNvSpPr>
                  <p:nvPr/>
                </p:nvSpPr>
                <p:spPr bwMode="auto">
                  <a:xfrm>
                    <a:off x="2050" y="7128"/>
                    <a:ext cx="81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3</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50" name="Text Box 16"/>
                  <p:cNvSpPr txBox="1">
                    <a:spLocks noChangeArrowheads="1"/>
                  </p:cNvSpPr>
                  <p:nvPr/>
                </p:nvSpPr>
                <p:spPr bwMode="auto">
                  <a:xfrm>
                    <a:off x="3303" y="7149"/>
                    <a:ext cx="802"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51" name="Text Box 17"/>
                  <p:cNvSpPr txBox="1">
                    <a:spLocks noChangeArrowheads="1"/>
                  </p:cNvSpPr>
                  <p:nvPr/>
                </p:nvSpPr>
                <p:spPr bwMode="auto">
                  <a:xfrm>
                    <a:off x="4611" y="6702"/>
                    <a:ext cx="818"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2800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52" name="Text Box 18"/>
                  <p:cNvSpPr txBox="1">
                    <a:spLocks noChangeArrowheads="1"/>
                  </p:cNvSpPr>
                  <p:nvPr/>
                </p:nvSpPr>
                <p:spPr bwMode="auto">
                  <a:xfrm>
                    <a:off x="4609" y="7143"/>
                    <a:ext cx="85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5</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53" name="Text Box 19"/>
                  <p:cNvSpPr txBox="1">
                    <a:spLocks noChangeArrowheads="1"/>
                  </p:cNvSpPr>
                  <p:nvPr/>
                </p:nvSpPr>
                <p:spPr bwMode="auto">
                  <a:xfrm>
                    <a:off x="653" y="6912"/>
                    <a:ext cx="306"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54" name="Text Box 20"/>
                  <p:cNvSpPr txBox="1">
                    <a:spLocks noChangeArrowheads="1"/>
                  </p:cNvSpPr>
                  <p:nvPr/>
                </p:nvSpPr>
                <p:spPr bwMode="auto">
                  <a:xfrm>
                    <a:off x="1685" y="6912"/>
                    <a:ext cx="39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55" name="Text Box 21"/>
                  <p:cNvSpPr txBox="1">
                    <a:spLocks noChangeArrowheads="1"/>
                  </p:cNvSpPr>
                  <p:nvPr/>
                </p:nvSpPr>
                <p:spPr bwMode="auto">
                  <a:xfrm>
                    <a:off x="4181" y="6912"/>
                    <a:ext cx="39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56" name="Connecteur droit 415"/>
                  <p:cNvSpPr>
                    <a:spLocks noChangeShapeType="1"/>
                  </p:cNvSpPr>
                  <p:nvPr/>
                </p:nvSpPr>
                <p:spPr bwMode="auto">
                  <a:xfrm>
                    <a:off x="-25" y="7152"/>
                    <a:ext cx="750"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57" name="Connecteur droit 416"/>
                  <p:cNvSpPr>
                    <a:spLocks noChangeShapeType="1"/>
                  </p:cNvSpPr>
                  <p:nvPr/>
                </p:nvSpPr>
                <p:spPr bwMode="auto">
                  <a:xfrm>
                    <a:off x="965" y="7137"/>
                    <a:ext cx="750"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58" name="Connecteur droit 417"/>
                  <p:cNvSpPr>
                    <a:spLocks noChangeShapeType="1"/>
                  </p:cNvSpPr>
                  <p:nvPr/>
                </p:nvSpPr>
                <p:spPr bwMode="auto">
                  <a:xfrm>
                    <a:off x="2066" y="7152"/>
                    <a:ext cx="750"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59" name="Connecteur droit 419"/>
                  <p:cNvSpPr>
                    <a:spLocks noChangeShapeType="1"/>
                  </p:cNvSpPr>
                  <p:nvPr/>
                </p:nvSpPr>
                <p:spPr bwMode="auto">
                  <a:xfrm>
                    <a:off x="4665" y="7149"/>
                    <a:ext cx="750"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60" name="Text Box 26"/>
                  <p:cNvSpPr txBox="1">
                    <a:spLocks noChangeArrowheads="1"/>
                  </p:cNvSpPr>
                  <p:nvPr/>
                </p:nvSpPr>
                <p:spPr bwMode="auto">
                  <a:xfrm>
                    <a:off x="5516" y="6933"/>
                    <a:ext cx="89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61" name="Text Box 27"/>
                  <p:cNvSpPr txBox="1">
                    <a:spLocks noChangeArrowheads="1"/>
                  </p:cNvSpPr>
                  <p:nvPr/>
                </p:nvSpPr>
                <p:spPr bwMode="auto">
                  <a:xfrm>
                    <a:off x="3295" y="6687"/>
                    <a:ext cx="858"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2200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62" name="Connecteur droit 417"/>
                  <p:cNvSpPr>
                    <a:spLocks noChangeShapeType="1"/>
                  </p:cNvSpPr>
                  <p:nvPr/>
                </p:nvSpPr>
                <p:spPr bwMode="auto">
                  <a:xfrm>
                    <a:off x="3363" y="7135"/>
                    <a:ext cx="750"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grpSp>
            <p:sp>
              <p:nvSpPr>
                <p:cNvPr id="42" name="AutoShape 29"/>
                <p:cNvSpPr>
                  <a:spLocks noChangeArrowheads="1"/>
                </p:cNvSpPr>
                <p:nvPr/>
              </p:nvSpPr>
              <p:spPr bwMode="auto">
                <a:xfrm>
                  <a:off x="165" y="6686"/>
                  <a:ext cx="255" cy="196"/>
                </a:xfrm>
                <a:prstGeom prst="rightArrow">
                  <a:avLst>
                    <a:gd name="adj1" fmla="val 50000"/>
                    <a:gd name="adj2" fmla="val 32526"/>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dirty="0">
                    <a:solidFill>
                      <a:schemeClr val="bg1"/>
                    </a:solidFill>
                  </a:endParaRPr>
                </a:p>
              </p:txBody>
            </p:sp>
          </p:grpSp>
          <p:sp>
            <p:nvSpPr>
              <p:cNvPr id="39" name="Rectangle 38"/>
              <p:cNvSpPr/>
              <p:nvPr/>
            </p:nvSpPr>
            <p:spPr>
              <a:xfrm>
                <a:off x="1142976" y="3010750"/>
                <a:ext cx="2209824" cy="523220"/>
              </a:xfrm>
              <a:prstGeom prst="rect">
                <a:avLst/>
              </a:prstGeom>
            </p:spPr>
            <p:txBody>
              <a:bodyPr wrap="square">
                <a:spAutoFit/>
              </a:bodyPr>
              <a:lstStyle/>
              <a:p>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1528.21&gt; 0 </a:t>
                </a:r>
                <a:endParaRPr lang="fr-FR" sz="2800" dirty="0">
                  <a:solidFill>
                    <a:srgbClr val="FF0000"/>
                  </a:solidFill>
                </a:endParaRPr>
              </a:p>
            </p:txBody>
          </p:sp>
        </p:grpSp>
        <p:sp>
          <p:nvSpPr>
            <p:cNvPr id="37" name="Text Box 20"/>
            <p:cNvSpPr txBox="1">
              <a:spLocks noChangeArrowheads="1"/>
            </p:cNvSpPr>
            <p:nvPr/>
          </p:nvSpPr>
          <p:spPr bwMode="auto">
            <a:xfrm>
              <a:off x="4708512" y="3092106"/>
              <a:ext cx="417256" cy="44989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67" name="Rectangle 66"/>
          <p:cNvSpPr/>
          <p:nvPr/>
        </p:nvSpPr>
        <p:spPr>
          <a:xfrm>
            <a:off x="304800" y="1905000"/>
            <a:ext cx="1281120" cy="523220"/>
          </a:xfrm>
          <a:prstGeom prst="rect">
            <a:avLst/>
          </a:prstGeom>
          <a:solidFill>
            <a:srgbClr val="FFC000"/>
          </a:solidFill>
        </p:spPr>
        <p:txBody>
          <a:bodyPr wrap="none">
            <a:spAutoFit/>
          </a:bodyPr>
          <a:lstStyle/>
          <a:p>
            <a:r>
              <a:rPr lang="fr-FR" sz="2800" b="1" dirty="0" smtClean="0">
                <a:solidFill>
                  <a:srgbClr val="FF0000"/>
                </a:solidFill>
                <a:latin typeface="Simplified Arabic" pitchFamily="18" charset="-78"/>
                <a:ea typeface="Calibri" pitchFamily="34" charset="0"/>
                <a:cs typeface="Simplified Arabic" pitchFamily="18" charset="-78"/>
              </a:rPr>
              <a:t>i= 10%</a:t>
            </a:r>
            <a:endParaRPr lang="fr-F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3352800" y="685800"/>
            <a:ext cx="525628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الرسم البياني لتغيرات القيمة الحالية الصافية بدلالة تغير معدل الخصم للمشروعين </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و </a:t>
            </a:r>
            <a:r>
              <a:rPr kumimoji="0" lang="fr-FR"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B</a:t>
            </a:r>
            <a:endParaRPr kumimoji="0" lang="fr-FR" altLang="zh-CN" sz="24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31" name="Groupe 30"/>
          <p:cNvGrpSpPr/>
          <p:nvPr/>
        </p:nvGrpSpPr>
        <p:grpSpPr>
          <a:xfrm>
            <a:off x="657073" y="228600"/>
            <a:ext cx="8259488" cy="6400800"/>
            <a:chOff x="657073" y="228600"/>
            <a:chExt cx="8259488" cy="6400800"/>
          </a:xfrm>
        </p:grpSpPr>
        <p:grpSp>
          <p:nvGrpSpPr>
            <p:cNvPr id="4" name="Group 17"/>
            <p:cNvGrpSpPr>
              <a:grpSpLocks/>
            </p:cNvGrpSpPr>
            <p:nvPr/>
          </p:nvGrpSpPr>
          <p:grpSpPr bwMode="auto">
            <a:xfrm>
              <a:off x="657073" y="228600"/>
              <a:ext cx="8259488" cy="6400800"/>
              <a:chOff x="617" y="6575"/>
              <a:chExt cx="5674" cy="5340"/>
            </a:xfrm>
          </p:grpSpPr>
          <p:cxnSp>
            <p:nvCxnSpPr>
              <p:cNvPr id="5" name="AutoShape 18"/>
              <p:cNvCxnSpPr>
                <a:cxnSpLocks noChangeShapeType="1"/>
              </p:cNvCxnSpPr>
              <p:nvPr/>
            </p:nvCxnSpPr>
            <p:spPr bwMode="auto">
              <a:xfrm>
                <a:off x="3090" y="10414"/>
                <a:ext cx="1" cy="285"/>
              </a:xfrm>
              <a:prstGeom prst="straightConnector1">
                <a:avLst/>
              </a:prstGeom>
              <a:noFill/>
              <a:ln w="31750">
                <a:solidFill>
                  <a:srgbClr val="000000"/>
                </a:solidFill>
                <a:prstDash val="sysDot"/>
                <a:round/>
                <a:headEnd/>
                <a:tailEnd/>
              </a:ln>
            </p:spPr>
          </p:cxnSp>
          <p:grpSp>
            <p:nvGrpSpPr>
              <p:cNvPr id="6" name="Group 19"/>
              <p:cNvGrpSpPr>
                <a:grpSpLocks/>
              </p:cNvGrpSpPr>
              <p:nvPr/>
            </p:nvGrpSpPr>
            <p:grpSpPr bwMode="auto">
              <a:xfrm>
                <a:off x="617" y="6575"/>
                <a:ext cx="5674" cy="5340"/>
                <a:chOff x="617" y="6575"/>
                <a:chExt cx="5674" cy="5340"/>
              </a:xfrm>
            </p:grpSpPr>
            <p:cxnSp>
              <p:nvCxnSpPr>
                <p:cNvPr id="7" name="AutoShape 20"/>
                <p:cNvCxnSpPr>
                  <a:cxnSpLocks noChangeShapeType="1"/>
                </p:cNvCxnSpPr>
                <p:nvPr/>
              </p:nvCxnSpPr>
              <p:spPr bwMode="auto">
                <a:xfrm flipV="1">
                  <a:off x="1292" y="6634"/>
                  <a:ext cx="0" cy="5281"/>
                </a:xfrm>
                <a:prstGeom prst="straightConnector1">
                  <a:avLst/>
                </a:prstGeom>
                <a:noFill/>
                <a:ln w="31750">
                  <a:solidFill>
                    <a:srgbClr val="000000"/>
                  </a:solidFill>
                  <a:round/>
                  <a:headEnd/>
                  <a:tailEnd type="triangle" w="med" len="med"/>
                </a:ln>
              </p:spPr>
            </p:cxnSp>
            <p:cxnSp>
              <p:nvCxnSpPr>
                <p:cNvPr id="8" name="AutoShape 21"/>
                <p:cNvCxnSpPr>
                  <a:cxnSpLocks noChangeShapeType="1"/>
                </p:cNvCxnSpPr>
                <p:nvPr/>
              </p:nvCxnSpPr>
              <p:spPr bwMode="auto">
                <a:xfrm>
                  <a:off x="617" y="10489"/>
                  <a:ext cx="4768" cy="0"/>
                </a:xfrm>
                <a:prstGeom prst="straightConnector1">
                  <a:avLst/>
                </a:prstGeom>
                <a:noFill/>
                <a:ln w="31750">
                  <a:solidFill>
                    <a:srgbClr val="000000"/>
                  </a:solidFill>
                  <a:round/>
                  <a:headEnd/>
                  <a:tailEnd type="triangle" w="med" len="med"/>
                </a:ln>
              </p:spPr>
            </p:cxnSp>
            <p:sp>
              <p:nvSpPr>
                <p:cNvPr id="9" name="Arc 22"/>
                <p:cNvSpPr>
                  <a:spLocks/>
                </p:cNvSpPr>
                <p:nvPr/>
              </p:nvSpPr>
              <p:spPr bwMode="auto">
                <a:xfrm rot="10800000">
                  <a:off x="1292" y="7204"/>
                  <a:ext cx="3928" cy="393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1750">
                  <a:solidFill>
                    <a:srgbClr val="FF0000"/>
                  </a:solidFill>
                  <a:prstDash val="dash"/>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0" name="Arc 23"/>
                <p:cNvSpPr>
                  <a:spLocks/>
                </p:cNvSpPr>
                <p:nvPr/>
              </p:nvSpPr>
              <p:spPr bwMode="auto">
                <a:xfrm rot="11221761">
                  <a:off x="1178" y="8664"/>
                  <a:ext cx="4146" cy="186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1" name="Text Box 24"/>
                <p:cNvSpPr txBox="1">
                  <a:spLocks noChangeArrowheads="1"/>
                </p:cNvSpPr>
                <p:nvPr/>
              </p:nvSpPr>
              <p:spPr bwMode="auto">
                <a:xfrm>
                  <a:off x="5453" y="10256"/>
                  <a:ext cx="838" cy="343"/>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معدل الخصم</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12" name="Text Box 25"/>
                <p:cNvSpPr txBox="1">
                  <a:spLocks noChangeArrowheads="1"/>
                </p:cNvSpPr>
                <p:nvPr/>
              </p:nvSpPr>
              <p:spPr bwMode="auto">
                <a:xfrm>
                  <a:off x="632" y="6575"/>
                  <a:ext cx="598" cy="381"/>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VAN</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3" name="Text Box 26"/>
                <p:cNvSpPr txBox="1">
                  <a:spLocks noChangeArrowheads="1"/>
                </p:cNvSpPr>
                <p:nvPr/>
              </p:nvSpPr>
              <p:spPr bwMode="auto">
                <a:xfrm>
                  <a:off x="5284" y="11008"/>
                  <a:ext cx="316" cy="306"/>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rgbClr val="FF0000"/>
                      </a:solidFill>
                      <a:effectLst/>
                      <a:latin typeface="Times New Roman" pitchFamily="18" charset="0"/>
                      <a:ea typeface="Arial" pitchFamily="34" charset="0"/>
                      <a:cs typeface="Arial" pitchFamily="34" charset="0"/>
                    </a:rPr>
                    <a:t>B</a:t>
                  </a:r>
                  <a:endParaRPr kumimoji="0" lang="fr-FR" sz="2400" b="0" i="0" u="none" strike="noStrike" cap="none" normalizeH="0" baseline="0" smtClean="0">
                    <a:ln>
                      <a:noFill/>
                    </a:ln>
                    <a:solidFill>
                      <a:srgbClr val="FF0000"/>
                    </a:solidFill>
                    <a:effectLst/>
                    <a:latin typeface="Arial" pitchFamily="34" charset="0"/>
                    <a:cs typeface="Arial" pitchFamily="34" charset="0"/>
                  </a:endParaRPr>
                </a:p>
              </p:txBody>
            </p:sp>
            <p:sp>
              <p:nvSpPr>
                <p:cNvPr id="14" name="Text Box 27"/>
                <p:cNvSpPr txBox="1">
                  <a:spLocks noChangeArrowheads="1"/>
                </p:cNvSpPr>
                <p:nvPr/>
              </p:nvSpPr>
              <p:spPr bwMode="auto">
                <a:xfrm>
                  <a:off x="5279" y="10642"/>
                  <a:ext cx="331" cy="319"/>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5" name="Text Box 28"/>
                <p:cNvSpPr txBox="1">
                  <a:spLocks noChangeArrowheads="1"/>
                </p:cNvSpPr>
                <p:nvPr/>
              </p:nvSpPr>
              <p:spPr bwMode="auto">
                <a:xfrm>
                  <a:off x="3597" y="11089"/>
                  <a:ext cx="308" cy="636"/>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TIR</a:t>
                  </a:r>
                  <a:r>
                    <a:rPr kumimoji="0" lang="en-US" sz="20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16" name="Text Box 29"/>
                <p:cNvSpPr txBox="1">
                  <a:spLocks noChangeArrowheads="1"/>
                </p:cNvSpPr>
                <p:nvPr/>
              </p:nvSpPr>
              <p:spPr bwMode="auto">
                <a:xfrm>
                  <a:off x="2940" y="10707"/>
                  <a:ext cx="314" cy="765"/>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TIR</a:t>
                  </a:r>
                  <a:r>
                    <a:rPr kumimoji="0" lang="en-US" sz="20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B</a:t>
                  </a:r>
                  <a:endParaRPr kumimoji="0" lang="fr-FR" sz="2000" b="0" i="0" u="none" strike="noStrike" cap="none" normalizeH="0" baseline="0" smtClean="0">
                    <a:ln>
                      <a:noFill/>
                    </a:ln>
                    <a:solidFill>
                      <a:schemeClr val="bg1"/>
                    </a:solidFill>
                    <a:effectLst/>
                    <a:latin typeface="Arial" pitchFamily="34" charset="0"/>
                    <a:cs typeface="Arial" pitchFamily="34" charset="0"/>
                  </a:endParaRPr>
                </a:p>
              </p:txBody>
            </p:sp>
            <p:cxnSp>
              <p:nvCxnSpPr>
                <p:cNvPr id="17" name="AutoShape 30"/>
                <p:cNvCxnSpPr>
                  <a:cxnSpLocks noChangeShapeType="1"/>
                </p:cNvCxnSpPr>
                <p:nvPr/>
              </p:nvCxnSpPr>
              <p:spPr bwMode="auto">
                <a:xfrm>
                  <a:off x="3764" y="10384"/>
                  <a:ext cx="0" cy="750"/>
                </a:xfrm>
                <a:prstGeom prst="straightConnector1">
                  <a:avLst/>
                </a:prstGeom>
                <a:noFill/>
                <a:ln w="31750">
                  <a:solidFill>
                    <a:srgbClr val="000000"/>
                  </a:solidFill>
                  <a:prstDash val="sysDot"/>
                  <a:round/>
                  <a:headEnd/>
                  <a:tailEnd/>
                </a:ln>
              </p:spPr>
            </p:cxnSp>
            <p:cxnSp>
              <p:nvCxnSpPr>
                <p:cNvPr id="18" name="AutoShape 31"/>
                <p:cNvCxnSpPr>
                  <a:cxnSpLocks noChangeShapeType="1"/>
                </p:cNvCxnSpPr>
                <p:nvPr/>
              </p:nvCxnSpPr>
              <p:spPr bwMode="auto">
                <a:xfrm>
                  <a:off x="2231" y="9781"/>
                  <a:ext cx="0" cy="735"/>
                </a:xfrm>
                <a:prstGeom prst="straightConnector1">
                  <a:avLst/>
                </a:prstGeom>
                <a:noFill/>
                <a:ln w="31750">
                  <a:solidFill>
                    <a:srgbClr val="000000"/>
                  </a:solidFill>
                  <a:prstDash val="sysDot"/>
                  <a:round/>
                  <a:headEnd/>
                  <a:tailEnd/>
                </a:ln>
              </p:spPr>
            </p:cxnSp>
            <p:sp>
              <p:nvSpPr>
                <p:cNvPr id="19" name="Text Box 32"/>
                <p:cNvSpPr txBox="1">
                  <a:spLocks noChangeArrowheads="1"/>
                </p:cNvSpPr>
                <p:nvPr/>
              </p:nvSpPr>
              <p:spPr bwMode="auto">
                <a:xfrm>
                  <a:off x="2088" y="10516"/>
                  <a:ext cx="314" cy="685"/>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lvl="0" algn="ctr" fontAlgn="base">
                    <a:spcBef>
                      <a:spcPct val="0"/>
                    </a:spcBef>
                    <a:spcAft>
                      <a:spcPct val="0"/>
                    </a:spcAft>
                  </a:pPr>
                  <a:r>
                    <a:rPr kumimoji="0" lang="en-US"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TIR</a:t>
                  </a:r>
                  <a:r>
                    <a:rPr kumimoji="0" lang="en-US" sz="20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i</a:t>
                  </a:r>
                  <a:r>
                    <a:rPr lang="en-US" sz="2000" b="1" baseline="-25000" dirty="0" smtClean="0">
                      <a:solidFill>
                        <a:srgbClr val="FF0000"/>
                      </a:solidFill>
                      <a:latin typeface="Times New Roman" pitchFamily="18" charset="0"/>
                      <a:ea typeface="Arial" pitchFamily="34" charset="0"/>
                      <a:cs typeface="Arial" pitchFamily="34" charset="0"/>
                    </a:rPr>
                    <a:t>d</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sp>
              <p:nvSpPr>
                <p:cNvPr id="20" name="Text Box 33"/>
                <p:cNvSpPr txBox="1">
                  <a:spLocks noChangeArrowheads="1"/>
                </p:cNvSpPr>
                <p:nvPr/>
              </p:nvSpPr>
              <p:spPr bwMode="auto">
                <a:xfrm>
                  <a:off x="637" y="7084"/>
                  <a:ext cx="572" cy="37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3600</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21" name="Text Box 34"/>
                <p:cNvSpPr txBox="1">
                  <a:spLocks noChangeArrowheads="1"/>
                </p:cNvSpPr>
                <p:nvPr/>
              </p:nvSpPr>
              <p:spPr bwMode="auto">
                <a:xfrm>
                  <a:off x="637" y="8296"/>
                  <a:ext cx="557" cy="377"/>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2500</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22" name="AutoShape 35"/>
                <p:cNvCxnSpPr>
                  <a:cxnSpLocks noChangeShapeType="1"/>
                </p:cNvCxnSpPr>
                <p:nvPr/>
              </p:nvCxnSpPr>
              <p:spPr bwMode="auto">
                <a:xfrm flipV="1">
                  <a:off x="2737" y="10009"/>
                  <a:ext cx="1" cy="540"/>
                </a:xfrm>
                <a:prstGeom prst="straightConnector1">
                  <a:avLst/>
                </a:prstGeom>
                <a:noFill/>
                <a:ln w="31750" cap="rnd">
                  <a:solidFill>
                    <a:srgbClr val="000000"/>
                  </a:solidFill>
                  <a:prstDash val="sysDot"/>
                  <a:round/>
                  <a:headEnd/>
                  <a:tailEnd/>
                </a:ln>
              </p:spPr>
            </p:cxnSp>
            <p:cxnSp>
              <p:nvCxnSpPr>
                <p:cNvPr id="23" name="AutoShape 36"/>
                <p:cNvCxnSpPr>
                  <a:cxnSpLocks noChangeShapeType="1"/>
                </p:cNvCxnSpPr>
                <p:nvPr/>
              </p:nvCxnSpPr>
              <p:spPr bwMode="auto">
                <a:xfrm flipH="1" flipV="1">
                  <a:off x="1631" y="8840"/>
                  <a:ext cx="15" cy="1709"/>
                </a:xfrm>
                <a:prstGeom prst="straightConnector1">
                  <a:avLst/>
                </a:prstGeom>
                <a:noFill/>
                <a:ln w="31750" cap="rnd">
                  <a:solidFill>
                    <a:srgbClr val="000000"/>
                  </a:solidFill>
                  <a:prstDash val="sysDot"/>
                  <a:round/>
                  <a:headEnd/>
                  <a:tailEnd/>
                </a:ln>
              </p:spPr>
            </p:cxnSp>
            <p:sp>
              <p:nvSpPr>
                <p:cNvPr id="24" name="Text Box 37"/>
                <p:cNvSpPr txBox="1">
                  <a:spLocks noChangeArrowheads="1"/>
                </p:cNvSpPr>
                <p:nvPr/>
              </p:nvSpPr>
              <p:spPr bwMode="auto">
                <a:xfrm>
                  <a:off x="1484" y="10636"/>
                  <a:ext cx="314" cy="603"/>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15%</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25" name="Text Box 38"/>
                <p:cNvSpPr txBox="1">
                  <a:spLocks noChangeArrowheads="1"/>
                </p:cNvSpPr>
                <p:nvPr/>
              </p:nvSpPr>
              <p:spPr bwMode="auto">
                <a:xfrm>
                  <a:off x="2597" y="10568"/>
                  <a:ext cx="262" cy="648"/>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20%</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6" name="AutoShape 39"/>
                <p:cNvCxnSpPr>
                  <a:cxnSpLocks noChangeShapeType="1"/>
                </p:cNvCxnSpPr>
                <p:nvPr/>
              </p:nvCxnSpPr>
              <p:spPr bwMode="auto">
                <a:xfrm flipV="1">
                  <a:off x="4119" y="10389"/>
                  <a:ext cx="1" cy="705"/>
                </a:xfrm>
                <a:prstGeom prst="straightConnector1">
                  <a:avLst/>
                </a:prstGeom>
                <a:noFill/>
                <a:ln w="31750" cap="rnd">
                  <a:solidFill>
                    <a:srgbClr val="000000"/>
                  </a:solidFill>
                  <a:prstDash val="sysDot"/>
                  <a:round/>
                  <a:headEnd/>
                  <a:tailEnd/>
                </a:ln>
              </p:spPr>
            </p:cxnSp>
            <p:sp>
              <p:nvSpPr>
                <p:cNvPr id="27" name="Text Box 40"/>
                <p:cNvSpPr txBox="1">
                  <a:spLocks noChangeArrowheads="1"/>
                </p:cNvSpPr>
                <p:nvPr/>
              </p:nvSpPr>
              <p:spPr bwMode="auto">
                <a:xfrm>
                  <a:off x="3963" y="11134"/>
                  <a:ext cx="314" cy="527"/>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25%</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grpSp>
        </p:grpSp>
        <p:cxnSp>
          <p:nvCxnSpPr>
            <p:cNvPr id="28" name="AutoShape 39"/>
            <p:cNvCxnSpPr>
              <a:cxnSpLocks noChangeShapeType="1"/>
            </p:cNvCxnSpPr>
            <p:nvPr/>
          </p:nvCxnSpPr>
          <p:spPr bwMode="auto">
            <a:xfrm rot="5400000" flipH="1" flipV="1">
              <a:off x="6448802" y="5284601"/>
              <a:ext cx="969398" cy="1397"/>
            </a:xfrm>
            <a:prstGeom prst="straightConnector1">
              <a:avLst/>
            </a:prstGeom>
            <a:noFill/>
            <a:ln w="31750" cap="rnd">
              <a:solidFill>
                <a:srgbClr val="000000"/>
              </a:solidFill>
              <a:prstDash val="sysDot"/>
              <a:round/>
              <a:headEnd/>
              <a:tailEnd/>
            </a:ln>
          </p:spPr>
        </p:cxnSp>
        <p:sp>
          <p:nvSpPr>
            <p:cNvPr id="29" name="Text Box 40"/>
            <p:cNvSpPr txBox="1">
              <a:spLocks noChangeArrowheads="1"/>
            </p:cNvSpPr>
            <p:nvPr/>
          </p:nvSpPr>
          <p:spPr bwMode="auto">
            <a:xfrm>
              <a:off x="6705719" y="5817943"/>
              <a:ext cx="457081" cy="631689"/>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791200" y="619780"/>
            <a:ext cx="3048000" cy="523220"/>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rgbClr val="FF0000"/>
                </a:solidFill>
                <a:latin typeface="Times New Roman" pitchFamily="18" charset="0"/>
                <a:ea typeface="Times New Roman" pitchFamily="18" charset="0"/>
                <a:cs typeface="Times New Roman" pitchFamily="18" charset="0"/>
              </a:rPr>
              <a:t>2. تفسير المنحنيين:</a:t>
            </a:r>
            <a:endParaRPr lang="fr-FR" altLang="zh-CN" sz="2800" dirty="0" smtClean="0">
              <a:solidFill>
                <a:schemeClr val="bg1"/>
              </a:solidFill>
              <a:latin typeface="Times New Roman" pitchFamily="18" charset="0"/>
              <a:cs typeface="Times New Roman" pitchFamily="18" charset="0"/>
            </a:endParaRPr>
          </a:p>
        </p:txBody>
      </p:sp>
      <p:sp>
        <p:nvSpPr>
          <p:cNvPr id="11" name="Rectangle 10"/>
          <p:cNvSpPr/>
          <p:nvPr/>
        </p:nvSpPr>
        <p:spPr>
          <a:xfrm>
            <a:off x="228600" y="1718370"/>
            <a:ext cx="8610600" cy="1384995"/>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chemeClr val="bg1"/>
                </a:solidFill>
                <a:latin typeface="Times New Roman" pitchFamily="18" charset="0"/>
                <a:ea typeface="Times New Roman" pitchFamily="18" charset="0"/>
                <a:cs typeface="Times New Roman" pitchFamily="18" charset="0"/>
              </a:rPr>
              <a:t>    نلاحظ أن منحنيي </a:t>
            </a: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a:t>
            </a:r>
            <a:r>
              <a:rPr lang="ar-DZ" altLang="zh-CN" sz="2800" b="1" dirty="0" smtClean="0">
                <a:solidFill>
                  <a:schemeClr val="bg1"/>
                </a:solidFill>
                <a:latin typeface="Times New Roman" pitchFamily="18" charset="0"/>
                <a:ea typeface="Times New Roman" pitchFamily="18" charset="0"/>
                <a:cs typeface="Times New Roman" pitchFamily="18" charset="0"/>
              </a:rPr>
              <a:t> و </a:t>
            </a: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B </a:t>
            </a:r>
            <a:r>
              <a:rPr lang="ar-DZ" altLang="zh-CN" sz="2800" b="1" baseline="-30000" dirty="0" smtClean="0">
                <a:solidFill>
                  <a:schemeClr val="bg1"/>
                </a:solidFill>
                <a:latin typeface="Times New Roman" pitchFamily="18" charset="0"/>
                <a:ea typeface="Times New Roman" pitchFamily="18" charset="0"/>
                <a:cs typeface="Times New Roman" pitchFamily="18" charset="0"/>
              </a:rPr>
              <a:t> </a:t>
            </a:r>
            <a:r>
              <a:rPr lang="ar-DZ" altLang="zh-CN" sz="2800" b="1" dirty="0" smtClean="0">
                <a:solidFill>
                  <a:schemeClr val="bg1"/>
                </a:solidFill>
                <a:latin typeface="Times New Roman" pitchFamily="18" charset="0"/>
                <a:ea typeface="Times New Roman" pitchFamily="18" charset="0"/>
                <a:cs typeface="Times New Roman" pitchFamily="18" charset="0"/>
              </a:rPr>
              <a:t>متناقصان بارتفاع معدل الخصم، لأنه كلما يزيد الخصم (تكلفة رأس المال)، يتراجع الربح الصافي المتبقي لكل مشروع.</a:t>
            </a:r>
            <a:endParaRPr lang="fr-FR" altLang="zh-CN" sz="2800" dirty="0" smtClean="0">
              <a:solidFill>
                <a:schemeClr val="bg1"/>
              </a:solidFill>
              <a:latin typeface="Times New Roman" pitchFamily="18" charset="0"/>
              <a:cs typeface="Times New Roman" pitchFamily="18" charset="0"/>
            </a:endParaRPr>
          </a:p>
        </p:txBody>
      </p:sp>
      <p:sp>
        <p:nvSpPr>
          <p:cNvPr id="12" name="Rectangle 11"/>
          <p:cNvSpPr/>
          <p:nvPr/>
        </p:nvSpPr>
        <p:spPr>
          <a:xfrm>
            <a:off x="228600" y="3620631"/>
            <a:ext cx="8610600" cy="2246769"/>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chemeClr val="bg1"/>
                </a:solidFill>
                <a:latin typeface="Times New Roman" pitchFamily="18" charset="0"/>
                <a:ea typeface="Times New Roman" pitchFamily="18" charset="0"/>
                <a:cs typeface="Times New Roman" pitchFamily="18" charset="0"/>
              </a:rPr>
              <a:t>    بما أن التدفقات النقدية </a:t>
            </a:r>
            <a:r>
              <a:rPr lang="ar-DZ" altLang="zh-CN" sz="2800" b="1" dirty="0" smtClean="0">
                <a:solidFill>
                  <a:srgbClr val="FF0000"/>
                </a:solidFill>
                <a:latin typeface="Times New Roman" pitchFamily="18" charset="0"/>
                <a:ea typeface="Times New Roman" pitchFamily="18" charset="0"/>
                <a:cs typeface="Times New Roman" pitchFamily="18" charset="0"/>
              </a:rPr>
              <a:t>الكبيرة</a:t>
            </a:r>
            <a:r>
              <a:rPr lang="ar-DZ" altLang="zh-CN" sz="2800" b="1" dirty="0" smtClean="0">
                <a:solidFill>
                  <a:schemeClr val="bg1"/>
                </a:solidFill>
                <a:latin typeface="Times New Roman" pitchFamily="18" charset="0"/>
                <a:ea typeface="Times New Roman" pitchFamily="18" charset="0"/>
                <a:cs typeface="Times New Roman" pitchFamily="18" charset="0"/>
              </a:rPr>
              <a:t> للمشروع </a:t>
            </a:r>
            <a:r>
              <a:rPr lang="fr-FR" altLang="zh-CN" sz="2800" b="1" dirty="0" smtClean="0">
                <a:solidFill>
                  <a:schemeClr val="bg1"/>
                </a:solidFill>
                <a:latin typeface="Times New Roman" pitchFamily="18" charset="0"/>
                <a:ea typeface="Times New Roman" pitchFamily="18" charset="0"/>
                <a:cs typeface="Times New Roman" pitchFamily="18" charset="0"/>
              </a:rPr>
              <a:t>B</a:t>
            </a:r>
            <a:r>
              <a:rPr lang="ar-DZ" altLang="zh-CN" sz="2800" b="1" dirty="0" smtClean="0">
                <a:solidFill>
                  <a:schemeClr val="bg1"/>
                </a:solidFill>
                <a:latin typeface="Times New Roman" pitchFamily="18" charset="0"/>
                <a:ea typeface="Times New Roman" pitchFamily="18" charset="0"/>
                <a:cs typeface="Times New Roman" pitchFamily="18" charset="0"/>
              </a:rPr>
              <a:t> تقع في </a:t>
            </a:r>
            <a:r>
              <a:rPr lang="ar-DZ" altLang="zh-CN" sz="2800" b="1" dirty="0" smtClean="0">
                <a:solidFill>
                  <a:srgbClr val="FF0000"/>
                </a:solidFill>
                <a:latin typeface="Times New Roman" pitchFamily="18" charset="0"/>
                <a:ea typeface="Times New Roman" pitchFamily="18" charset="0"/>
                <a:cs typeface="Times New Roman" pitchFamily="18" charset="0"/>
              </a:rPr>
              <a:t>السنوات الأخيرة</a:t>
            </a:r>
            <a:r>
              <a:rPr lang="ar-DZ" altLang="zh-CN" sz="2800" b="1" dirty="0" smtClean="0">
                <a:solidFill>
                  <a:schemeClr val="bg1"/>
                </a:solidFill>
                <a:latin typeface="Times New Roman" pitchFamily="18" charset="0"/>
                <a:ea typeface="Times New Roman" pitchFamily="18" charset="0"/>
                <a:cs typeface="Times New Roman" pitchFamily="18" charset="0"/>
              </a:rPr>
              <a:t>، فهي تتعرض </a:t>
            </a:r>
            <a:r>
              <a:rPr lang="ar-DZ" altLang="zh-CN" sz="2800" b="1" dirty="0" smtClean="0">
                <a:solidFill>
                  <a:srgbClr val="FF0000"/>
                </a:solidFill>
                <a:latin typeface="Times New Roman" pitchFamily="18" charset="0"/>
                <a:ea typeface="Times New Roman" pitchFamily="18" charset="0"/>
                <a:cs typeface="Times New Roman" pitchFamily="18" charset="0"/>
              </a:rPr>
              <a:t>للخصم الشديد</a:t>
            </a:r>
            <a:r>
              <a:rPr lang="ar-DZ" altLang="zh-CN" sz="2800" b="1" dirty="0" smtClean="0">
                <a:solidFill>
                  <a:schemeClr val="bg1"/>
                </a:solidFill>
                <a:latin typeface="Times New Roman" pitchFamily="18" charset="0"/>
                <a:ea typeface="Times New Roman" pitchFamily="18" charset="0"/>
                <a:cs typeface="Times New Roman" pitchFamily="18" charset="0"/>
              </a:rPr>
              <a:t>، أما التدفقات النقدية لـ </a:t>
            </a:r>
            <a:r>
              <a:rPr lang="en-US" altLang="zh-CN" sz="2800" b="1" dirty="0" smtClean="0">
                <a:solidFill>
                  <a:schemeClr val="bg1"/>
                </a:solidFill>
                <a:latin typeface="Times New Roman" pitchFamily="18" charset="0"/>
                <a:ea typeface="Times New Roman" pitchFamily="18" charset="0"/>
                <a:cs typeface="Times New Roman" pitchFamily="18" charset="0"/>
              </a:rPr>
              <a:t>A </a:t>
            </a:r>
            <a:r>
              <a:rPr lang="ar-DZ" altLang="zh-CN" sz="2800" b="1" dirty="0" smtClean="0">
                <a:solidFill>
                  <a:schemeClr val="bg1"/>
                </a:solidFill>
                <a:latin typeface="Times New Roman" pitchFamily="18" charset="0"/>
                <a:ea typeface="Times New Roman" pitchFamily="18" charset="0"/>
                <a:cs typeface="Times New Roman" pitchFamily="18" charset="0"/>
              </a:rPr>
              <a:t> فهي </a:t>
            </a:r>
            <a:r>
              <a:rPr lang="ar-DZ" altLang="zh-CN" sz="2800" b="1" dirty="0" smtClean="0">
                <a:solidFill>
                  <a:srgbClr val="FF0000"/>
                </a:solidFill>
                <a:latin typeface="Times New Roman" pitchFamily="18" charset="0"/>
                <a:ea typeface="Times New Roman" pitchFamily="18" charset="0"/>
                <a:cs typeface="Times New Roman" pitchFamily="18" charset="0"/>
              </a:rPr>
              <a:t>منتظمة</a:t>
            </a:r>
            <a:r>
              <a:rPr lang="ar-DZ" altLang="zh-CN" sz="2800" b="1" dirty="0" smtClean="0">
                <a:solidFill>
                  <a:schemeClr val="bg1"/>
                </a:solidFill>
                <a:latin typeface="Times New Roman" pitchFamily="18" charset="0"/>
                <a:ea typeface="Times New Roman" pitchFamily="18" charset="0"/>
                <a:cs typeface="Times New Roman" pitchFamily="18" charset="0"/>
              </a:rPr>
              <a:t>، وهو ما جعل منحنى </a:t>
            </a: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B</a:t>
            </a:r>
            <a:r>
              <a:rPr lang="ar-DZ" altLang="zh-CN" sz="2800" b="1" dirty="0" smtClean="0">
                <a:solidFill>
                  <a:schemeClr val="bg1"/>
                </a:solidFill>
                <a:latin typeface="Times New Roman" pitchFamily="18" charset="0"/>
                <a:ea typeface="Times New Roman" pitchFamily="18" charset="0"/>
                <a:cs typeface="Times New Roman" pitchFamily="18" charset="0"/>
              </a:rPr>
              <a:t> أشد انحدارا، ومنحنى </a:t>
            </a: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a:t>
            </a:r>
            <a:r>
              <a:rPr lang="ar-DZ" altLang="zh-CN" sz="2800" b="1" dirty="0" smtClean="0">
                <a:solidFill>
                  <a:schemeClr val="bg1"/>
                </a:solidFill>
                <a:latin typeface="Times New Roman" pitchFamily="18" charset="0"/>
                <a:ea typeface="Times New Roman" pitchFamily="18" charset="0"/>
                <a:cs typeface="Times New Roman" pitchFamily="18" charset="0"/>
              </a:rPr>
              <a:t> أقل انحدارا، و</a:t>
            </a:r>
            <a:r>
              <a:rPr lang="ar-DZ" altLang="zh-CN" sz="2800" b="1" dirty="0" smtClean="0">
                <a:solidFill>
                  <a:srgbClr val="FF0000"/>
                </a:solidFill>
                <a:latin typeface="Times New Roman" pitchFamily="18" charset="0"/>
                <a:ea typeface="Times New Roman" pitchFamily="18" charset="0"/>
                <a:cs typeface="Times New Roman" pitchFamily="18" charset="0"/>
              </a:rPr>
              <a:t>الاختلاف في درجة الانحدار </a:t>
            </a:r>
            <a:r>
              <a:rPr lang="ar-DZ" altLang="zh-CN" sz="2800" b="1" dirty="0" smtClean="0">
                <a:solidFill>
                  <a:schemeClr val="bg1"/>
                </a:solidFill>
                <a:latin typeface="Times New Roman" pitchFamily="18" charset="0"/>
                <a:ea typeface="Times New Roman" pitchFamily="18" charset="0"/>
                <a:cs typeface="Times New Roman" pitchFamily="18" charset="0"/>
              </a:rPr>
              <a:t>جعل المنحنيين </a:t>
            </a:r>
            <a:r>
              <a:rPr lang="ar-DZ" altLang="zh-CN" sz="2800" b="1" dirty="0" smtClean="0">
                <a:solidFill>
                  <a:srgbClr val="FF0000"/>
                </a:solidFill>
                <a:latin typeface="Times New Roman" pitchFamily="18" charset="0"/>
                <a:ea typeface="Times New Roman" pitchFamily="18" charset="0"/>
                <a:cs typeface="Times New Roman" pitchFamily="18" charset="0"/>
              </a:rPr>
              <a:t>يتقاطعان</a:t>
            </a:r>
            <a:r>
              <a:rPr lang="ar-DZ" altLang="zh-CN" sz="2800" b="1" dirty="0" smtClean="0">
                <a:solidFill>
                  <a:schemeClr val="bg1"/>
                </a:solidFill>
                <a:latin typeface="Times New Roman" pitchFamily="18" charset="0"/>
                <a:ea typeface="Times New Roman" pitchFamily="18" charset="0"/>
                <a:cs typeface="Times New Roman" pitchFamily="18" charset="0"/>
              </a:rPr>
              <a:t> قبل تقاطعهما مع محور الفواصل.</a:t>
            </a:r>
            <a:endParaRPr lang="fr-FR" altLang="zh-CN" sz="2800" dirty="0" smtClean="0">
              <a:solidFill>
                <a:schemeClr val="bg1"/>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81000"/>
            <a:ext cx="8534400" cy="1384995"/>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chemeClr val="bg1"/>
                </a:solidFill>
                <a:latin typeface="Times New Roman" pitchFamily="18" charset="0"/>
                <a:ea typeface="Times New Roman" pitchFamily="18" charset="0"/>
                <a:cs typeface="Times New Roman" pitchFamily="18" charset="0"/>
              </a:rPr>
              <a:t>يسمى معدل الخصم الذي يتقاطع عنده المنحنيان ب</a:t>
            </a:r>
            <a:r>
              <a:rPr lang="ar-DZ" altLang="zh-CN" sz="2800" b="1" dirty="0" smtClean="0">
                <a:solidFill>
                  <a:srgbClr val="FF0000"/>
                </a:solidFill>
                <a:latin typeface="Times New Roman" pitchFamily="18" charset="0"/>
                <a:ea typeface="Times New Roman" pitchFamily="18" charset="0"/>
                <a:cs typeface="Times New Roman" pitchFamily="18" charset="0"/>
              </a:rPr>
              <a:t>معدل الخصم التماثلي </a:t>
            </a:r>
            <a:r>
              <a:rPr lang="en-US" altLang="zh-CN" sz="2400" b="1" dirty="0" smtClean="0">
                <a:solidFill>
                  <a:schemeClr val="bg1"/>
                </a:solidFill>
                <a:latin typeface="Times New Roman" pitchFamily="18" charset="0"/>
                <a:ea typeface="Times New Roman" pitchFamily="18" charset="0"/>
                <a:cs typeface="Times New Roman" pitchFamily="18" charset="0"/>
              </a:rPr>
              <a:t>Taux d'actualisation in</a:t>
            </a:r>
            <a:r>
              <a:rPr lang="fr-FR" sz="2400" b="1" dirty="0" smtClean="0">
                <a:solidFill>
                  <a:schemeClr val="bg1"/>
                </a:solidFill>
              </a:rPr>
              <a:t>différentielle</a:t>
            </a:r>
            <a:r>
              <a:rPr lang="fr-FR" sz="2800" dirty="0" smtClean="0"/>
              <a:t> </a:t>
            </a:r>
            <a:r>
              <a:rPr lang="ar-DZ" altLang="zh-CN" sz="2800" b="1" dirty="0" smtClean="0">
                <a:solidFill>
                  <a:schemeClr val="bg1"/>
                </a:solidFill>
                <a:latin typeface="Times New Roman" pitchFamily="18" charset="0"/>
                <a:ea typeface="Times New Roman" pitchFamily="18" charset="0"/>
                <a:cs typeface="Times New Roman" pitchFamily="18" charset="0"/>
              </a:rPr>
              <a:t>، لأنه يكون للمشروعين عنده نفس القيمة الحالية الصافية:</a:t>
            </a:r>
          </a:p>
        </p:txBody>
      </p:sp>
      <p:grpSp>
        <p:nvGrpSpPr>
          <p:cNvPr id="7" name="Groupe 6"/>
          <p:cNvGrpSpPr/>
          <p:nvPr/>
        </p:nvGrpSpPr>
        <p:grpSpPr>
          <a:xfrm>
            <a:off x="533400" y="4582180"/>
            <a:ext cx="3867021" cy="523220"/>
            <a:chOff x="533400" y="3429000"/>
            <a:chExt cx="3867021" cy="523220"/>
          </a:xfrm>
        </p:grpSpPr>
        <p:sp>
          <p:nvSpPr>
            <p:cNvPr id="5" name="Rectangle 4"/>
            <p:cNvSpPr/>
            <p:nvPr/>
          </p:nvSpPr>
          <p:spPr>
            <a:xfrm>
              <a:off x="533400" y="3429000"/>
              <a:ext cx="3867021" cy="523220"/>
            </a:xfrm>
            <a:prstGeom prst="rect">
              <a:avLst/>
            </a:prstGeom>
          </p:spPr>
          <p:txBody>
            <a:bodyPr wrap="none">
              <a:spAutoFit/>
            </a:bodyPr>
            <a:lstStyle/>
            <a:p>
              <a:r>
                <a:rPr lang="ar-DZ" altLang="zh-CN" sz="2800" b="1" dirty="0" smtClean="0">
                  <a:solidFill>
                    <a:srgbClr val="FF0000"/>
                  </a:solidFill>
                  <a:latin typeface="Times New Roman" pitchFamily="18" charset="0"/>
                  <a:ea typeface="Times New Roman" pitchFamily="18" charset="0"/>
                  <a:cs typeface="Times New Roman" pitchFamily="18" charset="0"/>
                </a:rPr>
                <a:t> </a:t>
              </a:r>
              <a:r>
                <a:rPr lang="en-US" altLang="zh-CN" sz="2800" b="1" dirty="0" smtClean="0">
                  <a:solidFill>
                    <a:srgbClr val="FF0000"/>
                  </a:solidFill>
                  <a:latin typeface="Times New Roman" pitchFamily="18" charset="0"/>
                  <a:ea typeface="Times New Roman" pitchFamily="18" charset="0"/>
                  <a:cs typeface="Times New Roman" pitchFamily="18" charset="0"/>
                </a:rPr>
                <a:t>i= </a:t>
              </a:r>
              <a:r>
                <a:rPr lang="en-US" altLang="zh-CN" sz="2800" b="1" dirty="0" err="1" smtClean="0">
                  <a:solidFill>
                    <a:srgbClr val="FF0000"/>
                  </a:solidFill>
                  <a:latin typeface="Times New Roman" pitchFamily="18" charset="0"/>
                  <a:ea typeface="Times New Roman" pitchFamily="18" charset="0"/>
                  <a:cs typeface="Times New Roman" pitchFamily="18" charset="0"/>
                </a:rPr>
                <a:t>TIR</a:t>
              </a:r>
              <a:r>
                <a:rPr lang="en-US" altLang="zh-CN" sz="2800" b="1" baseline="-30000" dirty="0" err="1" smtClean="0">
                  <a:solidFill>
                    <a:srgbClr val="FF0000"/>
                  </a:solidFill>
                  <a:latin typeface="Times New Roman" pitchFamily="18" charset="0"/>
                  <a:ea typeface="Times New Roman" pitchFamily="18" charset="0"/>
                  <a:cs typeface="Times New Roman" pitchFamily="18" charset="0"/>
                </a:rPr>
                <a:t>d</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             </a:t>
              </a:r>
              <a:r>
                <a:rPr lang="en-US" altLang="zh-CN" sz="2800" b="1" dirty="0" smtClean="0">
                  <a:solidFill>
                    <a:srgbClr val="FF0000"/>
                  </a:solidFill>
                  <a:latin typeface="Times New Roman" pitchFamily="18" charset="0"/>
                  <a:ea typeface="Times New Roman" pitchFamily="18" charset="0"/>
                  <a:cs typeface="Times New Roman" pitchFamily="18" charset="0"/>
                </a:rPr>
                <a:t>VAN</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B- A</a:t>
              </a:r>
              <a:r>
                <a:rPr lang="en-US" altLang="zh-CN" sz="2800" b="1" dirty="0" smtClean="0">
                  <a:solidFill>
                    <a:srgbClr val="FF0000"/>
                  </a:solidFill>
                  <a:latin typeface="Times New Roman" pitchFamily="18" charset="0"/>
                  <a:ea typeface="Times New Roman" pitchFamily="18" charset="0"/>
                  <a:cs typeface="Times New Roman" pitchFamily="18" charset="0"/>
                </a:rPr>
                <a:t>=0 </a:t>
              </a:r>
              <a:endParaRPr lang="fr-FR" sz="2800" dirty="0"/>
            </a:p>
          </p:txBody>
        </p:sp>
        <p:sp>
          <p:nvSpPr>
            <p:cNvPr id="6" name="AutoShape 13"/>
            <p:cNvSpPr>
              <a:spLocks noChangeArrowheads="1"/>
            </p:cNvSpPr>
            <p:nvPr/>
          </p:nvSpPr>
          <p:spPr bwMode="auto">
            <a:xfrm>
              <a:off x="2057400" y="3657600"/>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grpSp>
      <p:sp>
        <p:nvSpPr>
          <p:cNvPr id="9" name="Rectangle 8"/>
          <p:cNvSpPr/>
          <p:nvPr/>
        </p:nvSpPr>
        <p:spPr>
          <a:xfrm>
            <a:off x="228600" y="2806005"/>
            <a:ext cx="8534400" cy="1384995"/>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chemeClr val="bg1"/>
                </a:solidFill>
                <a:latin typeface="Times New Roman" pitchFamily="18" charset="0"/>
                <a:ea typeface="Times New Roman" pitchFamily="18" charset="0"/>
                <a:cs typeface="Times New Roman" pitchFamily="18" charset="0"/>
              </a:rPr>
              <a:t>كما </a:t>
            </a:r>
            <a:r>
              <a:rPr lang="ar-DZ" altLang="zh-CN" sz="2800" b="1" dirty="0" smtClean="0">
                <a:solidFill>
                  <a:schemeClr val="bg1"/>
                </a:solidFill>
                <a:latin typeface="Times New Roman" pitchFamily="18" charset="0"/>
                <a:ea typeface="Times New Roman" pitchFamily="18" charset="0"/>
                <a:cs typeface="Times New Roman" pitchFamily="18" charset="0"/>
              </a:rPr>
              <a:t>يسمى </a:t>
            </a:r>
            <a:r>
              <a:rPr lang="ar-DZ" altLang="zh-CN" sz="2800" b="1" dirty="0" smtClean="0">
                <a:solidFill>
                  <a:srgbClr val="FF0000"/>
                </a:solidFill>
                <a:latin typeface="Times New Roman" pitchFamily="18" charset="0"/>
                <a:ea typeface="Times New Roman" pitchFamily="18" charset="0"/>
                <a:cs typeface="Times New Roman" pitchFamily="18" charset="0"/>
              </a:rPr>
              <a:t>معدل العائد الداخلي التفاضلي</a:t>
            </a:r>
            <a:r>
              <a:rPr lang="en-US" altLang="zh-CN" sz="2400" b="1" dirty="0" smtClean="0">
                <a:solidFill>
                  <a:schemeClr val="bg1"/>
                </a:solidFill>
                <a:latin typeface="Times New Roman" pitchFamily="18" charset="0"/>
                <a:ea typeface="Times New Roman" pitchFamily="18" charset="0"/>
                <a:cs typeface="Times New Roman" pitchFamily="18" charset="0"/>
              </a:rPr>
              <a:t>Taux de rendement interne </a:t>
            </a:r>
            <a:r>
              <a:rPr lang="fr-FR" sz="2400" b="1" dirty="0" smtClean="0">
                <a:solidFill>
                  <a:schemeClr val="bg1"/>
                </a:solidFill>
              </a:rPr>
              <a:t>différentielle</a:t>
            </a:r>
            <a:r>
              <a:rPr lang="fr-FR" sz="2400" dirty="0" smtClean="0"/>
              <a:t> </a:t>
            </a:r>
            <a:r>
              <a:rPr lang="ar-DZ" altLang="zh-CN" sz="2800" b="1" dirty="0" smtClean="0">
                <a:solidFill>
                  <a:schemeClr val="bg1"/>
                </a:solidFill>
                <a:latin typeface="Times New Roman" pitchFamily="18" charset="0"/>
                <a:ea typeface="Times New Roman" pitchFamily="18" charset="0"/>
                <a:cs typeface="Times New Roman" pitchFamily="18" charset="0"/>
              </a:rPr>
              <a:t>، لأنه عند هذا المعدل تنعدم القيمة الحالية للتدفقات النقدية التفاضلية للمشروعين:</a:t>
            </a:r>
          </a:p>
        </p:txBody>
      </p:sp>
      <p:grpSp>
        <p:nvGrpSpPr>
          <p:cNvPr id="12" name="Groupe 11"/>
          <p:cNvGrpSpPr/>
          <p:nvPr/>
        </p:nvGrpSpPr>
        <p:grpSpPr>
          <a:xfrm>
            <a:off x="2057400" y="1905000"/>
            <a:ext cx="3962400" cy="523220"/>
            <a:chOff x="2057400" y="1905000"/>
            <a:chExt cx="3962400" cy="523220"/>
          </a:xfrm>
        </p:grpSpPr>
        <p:sp>
          <p:nvSpPr>
            <p:cNvPr id="8" name="Rectangle 7"/>
            <p:cNvSpPr/>
            <p:nvPr/>
          </p:nvSpPr>
          <p:spPr>
            <a:xfrm>
              <a:off x="2057400" y="1905000"/>
              <a:ext cx="1219200" cy="523220"/>
            </a:xfrm>
            <a:prstGeom prst="rect">
              <a:avLst/>
            </a:prstGeom>
          </p:spPr>
          <p:txBody>
            <a:bodyPr wrap="square">
              <a:spAutoFit/>
            </a:bodyPr>
            <a:lstStyle/>
            <a:p>
              <a:pPr lvl="0" eaLnBrk="0" fontAlgn="base" hangingPunct="0">
                <a:spcBef>
                  <a:spcPct val="0"/>
                </a:spcBef>
                <a:spcAft>
                  <a:spcPct val="0"/>
                </a:spcAft>
              </a:pPr>
              <a:r>
                <a:rPr lang="en-US" altLang="zh-CN" sz="2800" b="1" dirty="0" smtClean="0">
                  <a:solidFill>
                    <a:srgbClr val="FF0000"/>
                  </a:solidFill>
                  <a:latin typeface="Times New Roman" pitchFamily="18" charset="0"/>
                  <a:ea typeface="Times New Roman" pitchFamily="18" charset="0"/>
                  <a:cs typeface="Times New Roman" pitchFamily="18" charset="0"/>
                </a:rPr>
                <a:t>i= </a:t>
              </a:r>
              <a:r>
                <a:rPr lang="en-US" altLang="zh-CN" sz="2800" b="1" dirty="0" err="1" smtClean="0">
                  <a:solidFill>
                    <a:srgbClr val="FF0000"/>
                  </a:solidFill>
                  <a:latin typeface="Times New Roman" pitchFamily="18" charset="0"/>
                  <a:ea typeface="Times New Roman" pitchFamily="18" charset="0"/>
                  <a:cs typeface="Times New Roman" pitchFamily="18" charset="0"/>
                </a:rPr>
                <a:t>i</a:t>
              </a:r>
              <a:r>
                <a:rPr lang="en-US" altLang="zh-CN" sz="2800" b="1" baseline="-30000" dirty="0" err="1" smtClean="0">
                  <a:solidFill>
                    <a:srgbClr val="FF0000"/>
                  </a:solidFill>
                  <a:latin typeface="Times New Roman" pitchFamily="18" charset="0"/>
                  <a:ea typeface="Times New Roman" pitchFamily="18" charset="0"/>
                  <a:cs typeface="Times New Roman" pitchFamily="18" charset="0"/>
                </a:rPr>
                <a:t>ind</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          </a:t>
              </a:r>
              <a:endParaRPr lang="fr-FR" altLang="zh-CN" sz="2800" dirty="0" smtClean="0">
                <a:solidFill>
                  <a:srgbClr val="FF0000"/>
                </a:solidFill>
                <a:latin typeface="Times New Roman" pitchFamily="18" charset="0"/>
                <a:cs typeface="Times New Roman" pitchFamily="18" charset="0"/>
              </a:endParaRPr>
            </a:p>
          </p:txBody>
        </p:sp>
        <p:sp>
          <p:nvSpPr>
            <p:cNvPr id="10" name="Rectangle 9"/>
            <p:cNvSpPr/>
            <p:nvPr/>
          </p:nvSpPr>
          <p:spPr>
            <a:xfrm>
              <a:off x="3352800" y="1905000"/>
              <a:ext cx="2667000" cy="523220"/>
            </a:xfrm>
            <a:prstGeom prst="rect">
              <a:avLst/>
            </a:prstGeom>
          </p:spPr>
          <p:txBody>
            <a:bodyPr wrap="square">
              <a:spAutoFit/>
            </a:bodyPr>
            <a:lstStyle/>
            <a:p>
              <a:pPr lvl="0" algn="ctr" eaLnBrk="0" fontAlgn="base" hangingPunct="0">
                <a:spcBef>
                  <a:spcPct val="0"/>
                </a:spcBef>
                <a:spcAft>
                  <a:spcPct val="0"/>
                </a:spcAft>
              </a:pPr>
              <a:r>
                <a:rPr lang="en-US" altLang="zh-CN" sz="2800" b="1" dirty="0" smtClean="0">
                  <a:solidFill>
                    <a:srgbClr val="FF0000"/>
                  </a:solidFill>
                  <a:latin typeface="Times New Roman" pitchFamily="18" charset="0"/>
                  <a:ea typeface="Times New Roman" pitchFamily="18" charset="0"/>
                  <a:cs typeface="Times New Roman" pitchFamily="18" charset="0"/>
                </a:rPr>
                <a:t>VAN</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A</a:t>
              </a:r>
              <a:r>
                <a:rPr lang="ar-DZ" altLang="zh-CN" sz="2800" b="1" dirty="0" smtClean="0">
                  <a:solidFill>
                    <a:srgbClr val="FF0000"/>
                  </a:solidFill>
                  <a:latin typeface="Times New Roman" pitchFamily="18" charset="0"/>
                  <a:ea typeface="Times New Roman" pitchFamily="18" charset="0"/>
                  <a:cs typeface="Times New Roman" pitchFamily="18" charset="0"/>
                </a:rPr>
                <a:t> = </a:t>
              </a:r>
              <a:r>
                <a:rPr lang="en-US" altLang="zh-CN" sz="2800" b="1" dirty="0" smtClean="0">
                  <a:solidFill>
                    <a:srgbClr val="FF0000"/>
                  </a:solidFill>
                  <a:latin typeface="Times New Roman" pitchFamily="18" charset="0"/>
                  <a:ea typeface="Times New Roman" pitchFamily="18" charset="0"/>
                  <a:cs typeface="Times New Roman" pitchFamily="18" charset="0"/>
                </a:rPr>
                <a:t>VAN</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B</a:t>
              </a:r>
              <a:endParaRPr lang="fr-FR" altLang="zh-CN" sz="2800" dirty="0" smtClean="0">
                <a:solidFill>
                  <a:srgbClr val="FF0000"/>
                </a:solidFill>
                <a:latin typeface="Times New Roman" pitchFamily="18" charset="0"/>
                <a:cs typeface="Times New Roman" pitchFamily="18" charset="0"/>
              </a:endParaRPr>
            </a:p>
          </p:txBody>
        </p:sp>
        <p:sp>
          <p:nvSpPr>
            <p:cNvPr id="11" name="AutoShape 13"/>
            <p:cNvSpPr>
              <a:spLocks noChangeArrowheads="1"/>
            </p:cNvSpPr>
            <p:nvPr/>
          </p:nvSpPr>
          <p:spPr bwMode="auto">
            <a:xfrm>
              <a:off x="3200400" y="2133600"/>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228600" y="0"/>
            <a:ext cx="8610600" cy="3352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tabLst>
                <a:tab pos="103188" algn="r"/>
              </a:tabLst>
            </a:pPr>
            <a:r>
              <a:rPr kumimoji="0" lang="fr-FR"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3</a:t>
            </a: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r>
              <a:rPr kumimoji="0" lang="ar-DZ" altLang="zh-CN" sz="2800" b="1"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SA"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تحديد معدل التماثل (معدل العائد الداخلي التفاضلي) بيانيا وحسابيا:</a:t>
            </a:r>
            <a:endParaRPr kumimoji="0" lang="fr-FR" altLang="zh-CN"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tab pos="103188" algn="r"/>
              </a:tabLst>
            </a:pPr>
            <a:r>
              <a:rPr kumimoji="0" lang="ar-SA"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بيانيا </a:t>
            </a:r>
            <a:r>
              <a:rPr kumimoji="0" lang="ar-DZ"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p>
          <a:p>
            <a:pPr marL="0" marR="0" lvl="0" indent="0" algn="r" defTabSz="914400" rtl="1" eaLnBrk="0" fontAlgn="base" latinLnBrk="0" hangingPunct="0">
              <a:lnSpc>
                <a:spcPct val="100000"/>
              </a:lnSpc>
              <a:spcBef>
                <a:spcPct val="0"/>
              </a:spcBef>
              <a:spcAft>
                <a:spcPct val="0"/>
              </a:spcAft>
              <a:buClrTx/>
              <a:buSzTx/>
              <a:buFontTx/>
              <a:buNone/>
              <a:tabLst>
                <a:tab pos="103188" algn="r"/>
              </a:tabLst>
            </a:pP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يكون معدل التماثل عند تقاطع المنحنيين الب</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a:t>
            </a:r>
            <a:r>
              <a:rPr kumimoji="0" lang="ar-SA" altLang="zh-CN"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انيين</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لـ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SA"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وهو يساوي تقريبا: </a:t>
            </a:r>
            <a:r>
              <a:rPr kumimoji="0" lang="en-US" altLang="zh-CN" sz="28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err="1" smtClean="0">
                <a:ln>
                  <a:noFill/>
                </a:ln>
                <a:solidFill>
                  <a:srgbClr val="FF0000"/>
                </a:solidFill>
                <a:effectLst/>
                <a:latin typeface="Times New Roman" pitchFamily="18" charset="0"/>
                <a:ea typeface="Times New Roman" pitchFamily="18" charset="0"/>
                <a:cs typeface="Times New Roman" pitchFamily="18" charset="0"/>
              </a:rPr>
              <a:t>ind</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altLang="zh-CN" sz="28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TIR</a:t>
            </a:r>
            <a:r>
              <a:rPr kumimoji="0" lang="en-US" altLang="zh-CN" sz="2800" b="1" i="0" u="none" strike="noStrike" cap="none" normalizeH="0" baseline="-30000" dirty="0" err="1" smtClean="0">
                <a:ln>
                  <a:noFill/>
                </a:ln>
                <a:solidFill>
                  <a:srgbClr val="FF0000"/>
                </a:solidFill>
                <a:effectLst/>
                <a:latin typeface="Times New Roman" pitchFamily="18" charset="0"/>
                <a:ea typeface="Times New Roman" pitchFamily="18" charset="0"/>
                <a:cs typeface="Times New Roman" pitchFamily="18" charset="0"/>
              </a:rPr>
              <a:t>d</a:t>
            </a:r>
            <a:r>
              <a:rPr kumimoji="0" lang="en-US"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19%</a:t>
            </a:r>
            <a:endParaRPr kumimoji="0" lang="fr-FR" altLang="zh-CN"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tab pos="103188" algn="r"/>
              </a:tabLst>
            </a:pPr>
            <a:r>
              <a:rPr kumimoji="0" lang="ar-SA" altLang="zh-CN" sz="3200" b="1" i="0"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حساب</a:t>
            </a:r>
            <a:r>
              <a:rPr kumimoji="0" lang="ar-DZ" altLang="zh-CN" sz="3200" b="1" i="0"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يا:</a:t>
            </a:r>
            <a:endParaRPr kumimoji="0" lang="fr-FR" altLang="zh-CN" sz="3200" b="0" i="0"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tab pos="103188" algn="r"/>
              </a:tabLst>
            </a:pP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نلاحظ من الشكل أن معدل تماثل المشروعين يقع بين 15% </a:t>
            </a:r>
            <a:r>
              <a:rPr kumimoji="0" lang="ar-SA" altLang="zh-CN"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و</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20% (عند نقطة تقاطع المنحنيين)، نضع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 VAN</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VAN</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endParaRPr kumimoji="0" lang="ar-SA" altLang="zh-CN"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3339167"/>
            <a:ext cx="8610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tabLst>
                <a:tab pos="103188" algn="r"/>
              </a:tabLst>
            </a:pP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1</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15%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814,90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687,37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1</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127,53&gt; 0   </a:t>
            </a:r>
            <a:endParaRPr kumimoji="0" lang="fr-FR" altLang="zh-CN"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228600" y="3957935"/>
            <a:ext cx="8610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eaLnBrk="0" fontAlgn="base" latinLnBrk="0" hangingPunct="0">
              <a:lnSpc>
                <a:spcPct val="100000"/>
              </a:lnSpc>
              <a:spcBef>
                <a:spcPct val="0"/>
              </a:spcBef>
              <a:spcAft>
                <a:spcPct val="0"/>
              </a:spcAft>
              <a:buClrTx/>
              <a:buSzTx/>
              <a:buFontTx/>
              <a:buNone/>
              <a:tabLst>
                <a:tab pos="103188" algn="r"/>
              </a:tabLst>
            </a:pP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20%       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246,40    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289,67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-43,27&lt; 0   </a:t>
            </a:r>
            <a:endParaRPr kumimoji="0" lang="fr-FR" altLang="zh-CN"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228600" y="4737318"/>
            <a:ext cx="86106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tab pos="103188" algn="r"/>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نلاحظ أنه لدينا قيمتان لـ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الأولى ذات قيمة موجبة عند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1</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والثانية ذات قيمة سالبة عند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ar-SA"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و</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بالتالي تكون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معدومة (للمشروع</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 نفس القيمة الحالية الصافية) عند معدل خصم يقع </a:t>
            </a:r>
            <a:r>
              <a:rPr kumimoji="0" lang="ar-SA"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بين</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1 </a:t>
            </a:r>
            <a:r>
              <a:rPr kumimoji="0" lang="ar-DZ"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SA"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و</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2 </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وهو معدل تمثل المشروعين </a:t>
            </a:r>
            <a:r>
              <a:rPr kumimoji="0" lang="en-US" altLang="zh-CN"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err="1" smtClean="0">
                <a:ln>
                  <a:noFill/>
                </a:ln>
                <a:solidFill>
                  <a:schemeClr val="bg1"/>
                </a:solidFill>
                <a:effectLst/>
                <a:latin typeface="Times New Roman" pitchFamily="18" charset="0"/>
                <a:ea typeface="Times New Roman" pitchFamily="18" charset="0"/>
                <a:cs typeface="Times New Roman" pitchFamily="18" charset="0"/>
              </a:rPr>
              <a:t>ind</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fr-FR" altLang="zh-CN"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24580"/>
            <a:ext cx="8382000" cy="523220"/>
          </a:xfrm>
          <a:prstGeom prst="rect">
            <a:avLst/>
          </a:prstGeom>
        </p:spPr>
        <p:txBody>
          <a:bodyPr wrap="square">
            <a:spAutoFit/>
          </a:bodyPr>
          <a:lstStyle/>
          <a:p>
            <a:pPr lvl="0" algn="r" rtl="1" eaLnBrk="0" fontAlgn="base" hangingPunct="0">
              <a:spcBef>
                <a:spcPct val="0"/>
              </a:spcBef>
              <a:spcAft>
                <a:spcPct val="0"/>
              </a:spcAft>
              <a:tabLst>
                <a:tab pos="103188" algn="r"/>
              </a:tabLst>
            </a:pPr>
            <a:r>
              <a:rPr lang="ar-SA" altLang="zh-CN" sz="2800" b="1" dirty="0" smtClean="0">
                <a:solidFill>
                  <a:srgbClr val="FF0000"/>
                </a:solidFill>
                <a:latin typeface="Times New Roman" pitchFamily="18" charset="0"/>
                <a:ea typeface="Times New Roman" pitchFamily="18" charset="0"/>
                <a:cs typeface="Times New Roman" pitchFamily="18" charset="0"/>
              </a:rPr>
              <a:t>يحسب معدل تماثل المشروعين بنفس طريقة حساب معدل العائد الداخلي:</a:t>
            </a:r>
            <a:endParaRPr lang="ar-SA" altLang="zh-CN" sz="2800" dirty="0" smtClean="0">
              <a:solidFill>
                <a:srgbClr val="FF0000"/>
              </a:solidFill>
              <a:latin typeface="Times New Roman" pitchFamily="18" charset="0"/>
              <a:cs typeface="Times New Roman" pitchFamily="18" charset="0"/>
            </a:endParaRPr>
          </a:p>
        </p:txBody>
      </p:sp>
      <p:grpSp>
        <p:nvGrpSpPr>
          <p:cNvPr id="10" name="Groupe 9"/>
          <p:cNvGrpSpPr/>
          <p:nvPr/>
        </p:nvGrpSpPr>
        <p:grpSpPr>
          <a:xfrm>
            <a:off x="228600" y="2209800"/>
            <a:ext cx="4114801" cy="990600"/>
            <a:chOff x="373063" y="6364288"/>
            <a:chExt cx="2177415" cy="493712"/>
          </a:xfrm>
        </p:grpSpPr>
        <p:sp>
          <p:nvSpPr>
            <p:cNvPr id="76802" name="Text Box 2"/>
            <p:cNvSpPr txBox="1">
              <a:spLocks noChangeArrowheads="1"/>
            </p:cNvSpPr>
            <p:nvPr/>
          </p:nvSpPr>
          <p:spPr bwMode="auto">
            <a:xfrm>
              <a:off x="373063" y="6496050"/>
              <a:ext cx="522287"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ind</a:t>
              </a: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76803" name="Text Box 3"/>
            <p:cNvSpPr txBox="1">
              <a:spLocks noChangeArrowheads="1"/>
            </p:cNvSpPr>
            <p:nvPr/>
          </p:nvSpPr>
          <p:spPr bwMode="auto">
            <a:xfrm>
              <a:off x="838200" y="6496050"/>
              <a:ext cx="400050"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1</a:t>
              </a: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76804" name="Text Box 4"/>
            <p:cNvSpPr txBox="1">
              <a:spLocks noChangeArrowheads="1"/>
            </p:cNvSpPr>
            <p:nvPr/>
          </p:nvSpPr>
          <p:spPr bwMode="auto">
            <a:xfrm>
              <a:off x="1254442" y="6364288"/>
              <a:ext cx="1175068"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2</a:t>
              </a: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1</a:t>
              </a: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Δ</a:t>
              </a: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VAN</a:t>
              </a:r>
              <a:r>
                <a:rPr kumimoji="0" lang="en-US" sz="28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76805" name="Text Box 5"/>
            <p:cNvSpPr txBox="1">
              <a:spLocks noChangeArrowheads="1"/>
            </p:cNvSpPr>
            <p:nvPr/>
          </p:nvSpPr>
          <p:spPr bwMode="auto">
            <a:xfrm>
              <a:off x="1162050" y="6591300"/>
              <a:ext cx="1388428"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Δ</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en-US"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1</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Δ</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en-US"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76806" name="AutoShape 6"/>
            <p:cNvCxnSpPr>
              <a:cxnSpLocks noChangeShapeType="1"/>
            </p:cNvCxnSpPr>
            <p:nvPr/>
          </p:nvCxnSpPr>
          <p:spPr bwMode="auto">
            <a:xfrm>
              <a:off x="1162050" y="6619875"/>
              <a:ext cx="1219200" cy="0"/>
            </a:xfrm>
            <a:prstGeom prst="straightConnector1">
              <a:avLst/>
            </a:prstGeom>
            <a:noFill/>
            <a:ln w="31750">
              <a:solidFill>
                <a:srgbClr val="000000"/>
              </a:solidFill>
              <a:round/>
              <a:headEnd/>
              <a:tailEnd/>
            </a:ln>
          </p:spPr>
        </p:cxnSp>
      </p:grpSp>
      <p:grpSp>
        <p:nvGrpSpPr>
          <p:cNvPr id="17" name="Groupe 16"/>
          <p:cNvGrpSpPr/>
          <p:nvPr/>
        </p:nvGrpSpPr>
        <p:grpSpPr>
          <a:xfrm>
            <a:off x="457200" y="3886200"/>
            <a:ext cx="5949557" cy="838200"/>
            <a:chOff x="2152401" y="6326188"/>
            <a:chExt cx="2779802" cy="531812"/>
          </a:xfrm>
        </p:grpSpPr>
        <p:sp>
          <p:nvSpPr>
            <p:cNvPr id="76808" name="Text Box 8"/>
            <p:cNvSpPr txBox="1">
              <a:spLocks noChangeArrowheads="1"/>
            </p:cNvSpPr>
            <p:nvPr/>
          </p:nvSpPr>
          <p:spPr bwMode="auto">
            <a:xfrm>
              <a:off x="2152401" y="6450628"/>
              <a:ext cx="712057"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lang="en-US" sz="2800" b="1" dirty="0" err="1" smtClean="0">
                  <a:solidFill>
                    <a:schemeClr val="bg1"/>
                  </a:solidFill>
                  <a:latin typeface="Times New Roman" pitchFamily="18" charset="0"/>
                  <a:ea typeface="Arial" pitchFamily="34" charset="0"/>
                  <a:cs typeface="Arial" pitchFamily="34" charset="0"/>
                </a:rPr>
                <a:t>i</a:t>
              </a:r>
              <a:r>
                <a:rPr lang="en-US" sz="2800" b="1" baseline="-25000" dirty="0" err="1" smtClean="0">
                  <a:solidFill>
                    <a:schemeClr val="bg1"/>
                  </a:solidFill>
                  <a:latin typeface="Times New Roman" pitchFamily="18" charset="0"/>
                  <a:ea typeface="Arial" pitchFamily="34" charset="0"/>
                  <a:cs typeface="Arial" pitchFamily="34" charset="0"/>
                </a:rPr>
                <a:t>ind</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76809" name="Text Box 9"/>
            <p:cNvSpPr txBox="1">
              <a:spLocks noChangeArrowheads="1"/>
            </p:cNvSpPr>
            <p:nvPr/>
          </p:nvSpPr>
          <p:spPr bwMode="auto">
            <a:xfrm>
              <a:off x="2905125" y="6326188"/>
              <a:ext cx="1123950"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(20-15) </a:t>
              </a: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127,53</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76810" name="Text Box 10"/>
            <p:cNvSpPr txBox="1">
              <a:spLocks noChangeArrowheads="1"/>
            </p:cNvSpPr>
            <p:nvPr/>
          </p:nvSpPr>
          <p:spPr bwMode="auto">
            <a:xfrm>
              <a:off x="2905125" y="6591300"/>
              <a:ext cx="1123950"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127,53 </a:t>
              </a:r>
              <a:r>
                <a:rPr kumimoji="0" lang="en-US"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43,27</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76811" name="AutoShape 11"/>
            <p:cNvCxnSpPr>
              <a:cxnSpLocks noChangeShapeType="1"/>
            </p:cNvCxnSpPr>
            <p:nvPr/>
          </p:nvCxnSpPr>
          <p:spPr bwMode="auto">
            <a:xfrm>
              <a:off x="2867025" y="6600825"/>
              <a:ext cx="1219200" cy="0"/>
            </a:xfrm>
            <a:prstGeom prst="straightConnector1">
              <a:avLst/>
            </a:prstGeom>
            <a:noFill/>
            <a:ln w="31750">
              <a:solidFill>
                <a:srgbClr val="000000"/>
              </a:solidFill>
              <a:round/>
              <a:headEnd/>
              <a:tailEnd/>
            </a:ln>
          </p:spPr>
        </p:cxnSp>
        <p:sp>
          <p:nvSpPr>
            <p:cNvPr id="76812" name="Text Box 12"/>
            <p:cNvSpPr txBox="1">
              <a:spLocks noChangeArrowheads="1"/>
            </p:cNvSpPr>
            <p:nvPr/>
          </p:nvSpPr>
          <p:spPr bwMode="auto">
            <a:xfrm>
              <a:off x="4074953" y="6427275"/>
              <a:ext cx="857250"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18,73%</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gr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2776</TotalTime>
  <Words>1247</Words>
  <Application>Microsoft Office PowerPoint</Application>
  <PresentationFormat>Affichage à l'écran (4:3)</PresentationFormat>
  <Paragraphs>210</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Apex</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SALAH</cp:lastModifiedBy>
  <cp:revision>271</cp:revision>
  <dcterms:created xsi:type="dcterms:W3CDTF">2020-05-15T08:19:01Z</dcterms:created>
  <dcterms:modified xsi:type="dcterms:W3CDTF">2022-03-26T12:43:43Z</dcterms:modified>
</cp:coreProperties>
</file>