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74" r:id="rId3"/>
    <p:sldId id="258" r:id="rId4"/>
    <p:sldId id="259" r:id="rId5"/>
    <p:sldId id="261" r:id="rId6"/>
    <p:sldId id="262" r:id="rId7"/>
    <p:sldId id="263" r:id="rId8"/>
    <p:sldId id="264" r:id="rId9"/>
    <p:sldId id="265" r:id="rId10"/>
    <p:sldId id="266" r:id="rId11"/>
    <p:sldId id="267" r:id="rId12"/>
    <p:sldId id="272"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FA99DD-BC5B-4504-83BD-6FD516C4D724}" type="doc">
      <dgm:prSet loTypeId="urn:microsoft.com/office/officeart/2005/8/layout/vList2" loCatId="list" qsTypeId="urn:microsoft.com/office/officeart/2005/8/quickstyle/3d1" qsCatId="3D" csTypeId="urn:microsoft.com/office/officeart/2005/8/colors/accent3_5" csCatId="accent3" phldr="1"/>
      <dgm:spPr/>
      <dgm:t>
        <a:bodyPr/>
        <a:lstStyle/>
        <a:p>
          <a:endParaRPr lang="fr-FR"/>
        </a:p>
      </dgm:t>
    </dgm:pt>
    <dgm:pt modelId="{F06AA8A4-37C3-4584-B446-F311C4B674A4}">
      <dgm:prSet phldrT="[Texte]"/>
      <dgm:spPr/>
      <dgm:t>
        <a:bodyPr/>
        <a:lstStyle/>
        <a:p>
          <a:pPr rtl="1"/>
          <a:r>
            <a:rPr lang="ar-SA" dirty="0" smtClean="0">
              <a:latin typeface="Simplified Arabic" pitchFamily="18" charset="-78"/>
              <a:cs typeface="Simplified Arabic" pitchFamily="18" charset="-78"/>
            </a:rPr>
            <a:t>جذب العمال الأكفاء والمهتمين بالمهام الدولية.</a:t>
          </a:r>
          <a:endParaRPr lang="fr-FR" dirty="0">
            <a:latin typeface="Simplified Arabic" pitchFamily="18" charset="-78"/>
            <a:cs typeface="Simplified Arabic" pitchFamily="18" charset="-78"/>
          </a:endParaRPr>
        </a:p>
      </dgm:t>
    </dgm:pt>
    <dgm:pt modelId="{668865C2-8E84-4DD4-8782-E9A7A37B2EE1}" type="parTrans" cxnId="{5E45D942-3AAB-42BD-B483-55AEEBBCD191}">
      <dgm:prSet/>
      <dgm:spPr/>
      <dgm:t>
        <a:bodyPr/>
        <a:lstStyle/>
        <a:p>
          <a:endParaRPr lang="fr-FR"/>
        </a:p>
      </dgm:t>
    </dgm:pt>
    <dgm:pt modelId="{061FC813-AA73-46BE-BC42-38214735E4FB}" type="sibTrans" cxnId="{5E45D942-3AAB-42BD-B483-55AEEBBCD191}">
      <dgm:prSet/>
      <dgm:spPr/>
      <dgm:t>
        <a:bodyPr/>
        <a:lstStyle/>
        <a:p>
          <a:endParaRPr lang="fr-FR"/>
        </a:p>
      </dgm:t>
    </dgm:pt>
    <dgm:pt modelId="{D16BD6D7-D014-4667-9CA5-D14C6EE72B0B}">
      <dgm:prSet phldrT="[Texte]"/>
      <dgm:spPr/>
      <dgm:t>
        <a:bodyPr/>
        <a:lstStyle/>
        <a:p>
          <a:r>
            <a:rPr lang="ar-SA" dirty="0" smtClean="0">
              <a:latin typeface="Simplified Arabic" pitchFamily="18" charset="-78"/>
              <a:cs typeface="Simplified Arabic" pitchFamily="18" charset="-78"/>
            </a:rPr>
            <a:t>توظيف واستبقاء موظفين مؤهلين.</a:t>
          </a:r>
          <a:endParaRPr lang="fr-FR" dirty="0">
            <a:latin typeface="Simplified Arabic" pitchFamily="18" charset="-78"/>
            <a:cs typeface="Simplified Arabic" pitchFamily="18" charset="-78"/>
          </a:endParaRPr>
        </a:p>
      </dgm:t>
    </dgm:pt>
    <dgm:pt modelId="{A7AF71B1-ADB4-40B1-B270-081BEDFF8CC2}" type="parTrans" cxnId="{DB0E451C-A76B-443E-8524-36371BA64A37}">
      <dgm:prSet/>
      <dgm:spPr/>
      <dgm:t>
        <a:bodyPr/>
        <a:lstStyle/>
        <a:p>
          <a:endParaRPr lang="fr-FR"/>
        </a:p>
      </dgm:t>
    </dgm:pt>
    <dgm:pt modelId="{2715742A-8BD6-483E-9B11-E6E4F19BF310}" type="sibTrans" cxnId="{DB0E451C-A76B-443E-8524-36371BA64A37}">
      <dgm:prSet/>
      <dgm:spPr/>
      <dgm:t>
        <a:bodyPr/>
        <a:lstStyle/>
        <a:p>
          <a:endParaRPr lang="fr-FR"/>
        </a:p>
      </dgm:t>
    </dgm:pt>
    <dgm:pt modelId="{845B1DBF-2A2A-473F-931E-EBECA507944E}">
      <dgm:prSet phldrT="[Texte]"/>
      <dgm:spPr/>
      <dgm:t>
        <a:bodyPr/>
        <a:lstStyle/>
        <a:p>
          <a:r>
            <a:rPr lang="ar-SA" dirty="0" smtClean="0">
              <a:latin typeface="Simplified Arabic" pitchFamily="18" charset="-78"/>
              <a:cs typeface="Simplified Arabic" pitchFamily="18" charset="-78"/>
            </a:rPr>
            <a:t>زيادة مستوى الرضا لدى الموظفين.</a:t>
          </a:r>
          <a:endParaRPr lang="fr-FR" dirty="0">
            <a:latin typeface="Simplified Arabic" pitchFamily="18" charset="-78"/>
            <a:cs typeface="Simplified Arabic" pitchFamily="18" charset="-78"/>
          </a:endParaRPr>
        </a:p>
      </dgm:t>
    </dgm:pt>
    <dgm:pt modelId="{288E4C1D-22D2-44DE-BAB4-B82415CD2646}" type="parTrans" cxnId="{732F2D9B-B9D8-4C8B-A7B1-FFEB3D9B1EFD}">
      <dgm:prSet/>
      <dgm:spPr/>
      <dgm:t>
        <a:bodyPr/>
        <a:lstStyle/>
        <a:p>
          <a:endParaRPr lang="fr-FR"/>
        </a:p>
      </dgm:t>
    </dgm:pt>
    <dgm:pt modelId="{62E8D6AC-9617-4848-9ACB-F92A4A4BAAA2}" type="sibTrans" cxnId="{732F2D9B-B9D8-4C8B-A7B1-FFEB3D9B1EFD}">
      <dgm:prSet/>
      <dgm:spPr/>
      <dgm:t>
        <a:bodyPr/>
        <a:lstStyle/>
        <a:p>
          <a:endParaRPr lang="fr-FR"/>
        </a:p>
      </dgm:t>
    </dgm:pt>
    <dgm:pt modelId="{84C13547-C6E4-4E85-8A80-95FBFA48ED75}">
      <dgm:prSet phldrT="[Texte]"/>
      <dgm:spPr/>
      <dgm:t>
        <a:bodyPr/>
        <a:lstStyle/>
        <a:p>
          <a:pPr rtl="1"/>
          <a:r>
            <a:rPr lang="ar-SA" dirty="0" smtClean="0">
              <a:latin typeface="Simplified Arabic" pitchFamily="18" charset="-78"/>
              <a:cs typeface="Simplified Arabic" pitchFamily="18" charset="-78"/>
            </a:rPr>
            <a:t>تقليل معدل الدوران و زيادة ولاء الموظفين</a:t>
          </a:r>
          <a:r>
            <a:rPr lang="ar-SA" dirty="0" smtClean="0"/>
            <a:t>.</a:t>
          </a:r>
          <a:endParaRPr lang="fr-FR" dirty="0"/>
        </a:p>
      </dgm:t>
    </dgm:pt>
    <dgm:pt modelId="{48A540A4-04B9-4091-8D51-02B1850D0C4C}" type="parTrans" cxnId="{91B250C7-9D24-4EB8-B6A3-5EA210F3F7CA}">
      <dgm:prSet/>
      <dgm:spPr/>
      <dgm:t>
        <a:bodyPr/>
        <a:lstStyle/>
        <a:p>
          <a:endParaRPr lang="fr-FR"/>
        </a:p>
      </dgm:t>
    </dgm:pt>
    <dgm:pt modelId="{71D48FD0-5A48-4E8B-8AEB-1018C46651C7}" type="sibTrans" cxnId="{91B250C7-9D24-4EB8-B6A3-5EA210F3F7CA}">
      <dgm:prSet/>
      <dgm:spPr/>
      <dgm:t>
        <a:bodyPr/>
        <a:lstStyle/>
        <a:p>
          <a:endParaRPr lang="fr-FR"/>
        </a:p>
      </dgm:t>
    </dgm:pt>
    <dgm:pt modelId="{60A5466B-D13A-4EBF-BA26-A1E1DE208743}" type="pres">
      <dgm:prSet presAssocID="{76FA99DD-BC5B-4504-83BD-6FD516C4D724}" presName="linear" presStyleCnt="0">
        <dgm:presLayoutVars>
          <dgm:animLvl val="lvl"/>
          <dgm:resizeHandles val="exact"/>
        </dgm:presLayoutVars>
      </dgm:prSet>
      <dgm:spPr/>
      <dgm:t>
        <a:bodyPr/>
        <a:lstStyle/>
        <a:p>
          <a:endParaRPr lang="fr-FR"/>
        </a:p>
      </dgm:t>
    </dgm:pt>
    <dgm:pt modelId="{4668D2D5-2EDF-46CD-A2D8-C1B12ADE82A2}" type="pres">
      <dgm:prSet presAssocID="{F06AA8A4-37C3-4584-B446-F311C4B674A4}" presName="parentText" presStyleLbl="node1" presStyleIdx="0" presStyleCnt="4">
        <dgm:presLayoutVars>
          <dgm:chMax val="0"/>
          <dgm:bulletEnabled val="1"/>
        </dgm:presLayoutVars>
      </dgm:prSet>
      <dgm:spPr/>
      <dgm:t>
        <a:bodyPr/>
        <a:lstStyle/>
        <a:p>
          <a:endParaRPr lang="fr-FR"/>
        </a:p>
      </dgm:t>
    </dgm:pt>
    <dgm:pt modelId="{31101F4C-E3ED-4AD4-AE26-3CA7155382B1}" type="pres">
      <dgm:prSet presAssocID="{061FC813-AA73-46BE-BC42-38214735E4FB}" presName="spacer" presStyleCnt="0"/>
      <dgm:spPr/>
    </dgm:pt>
    <dgm:pt modelId="{23BC0E13-83F8-44AF-8F22-F6DC7982D430}" type="pres">
      <dgm:prSet presAssocID="{D16BD6D7-D014-4667-9CA5-D14C6EE72B0B}" presName="parentText" presStyleLbl="node1" presStyleIdx="1" presStyleCnt="4">
        <dgm:presLayoutVars>
          <dgm:chMax val="0"/>
          <dgm:bulletEnabled val="1"/>
        </dgm:presLayoutVars>
      </dgm:prSet>
      <dgm:spPr/>
      <dgm:t>
        <a:bodyPr/>
        <a:lstStyle/>
        <a:p>
          <a:endParaRPr lang="fr-FR"/>
        </a:p>
      </dgm:t>
    </dgm:pt>
    <dgm:pt modelId="{881C8AF1-2508-4E87-B8E3-FE7E40DC238E}" type="pres">
      <dgm:prSet presAssocID="{2715742A-8BD6-483E-9B11-E6E4F19BF310}" presName="spacer" presStyleCnt="0"/>
      <dgm:spPr/>
    </dgm:pt>
    <dgm:pt modelId="{2FA6A374-4F69-4C20-8C57-556DA9508ECE}" type="pres">
      <dgm:prSet presAssocID="{845B1DBF-2A2A-473F-931E-EBECA507944E}" presName="parentText" presStyleLbl="node1" presStyleIdx="2" presStyleCnt="4">
        <dgm:presLayoutVars>
          <dgm:chMax val="0"/>
          <dgm:bulletEnabled val="1"/>
        </dgm:presLayoutVars>
      </dgm:prSet>
      <dgm:spPr/>
      <dgm:t>
        <a:bodyPr/>
        <a:lstStyle/>
        <a:p>
          <a:endParaRPr lang="fr-FR"/>
        </a:p>
      </dgm:t>
    </dgm:pt>
    <dgm:pt modelId="{35B2CBAE-48BD-400A-ADA7-F5C161340018}" type="pres">
      <dgm:prSet presAssocID="{62E8D6AC-9617-4848-9ACB-F92A4A4BAAA2}" presName="spacer" presStyleCnt="0"/>
      <dgm:spPr/>
    </dgm:pt>
    <dgm:pt modelId="{9F56189D-75A2-42F5-9D06-DBE858D2D9BD}" type="pres">
      <dgm:prSet presAssocID="{84C13547-C6E4-4E85-8A80-95FBFA48ED75}" presName="parentText" presStyleLbl="node1" presStyleIdx="3" presStyleCnt="4">
        <dgm:presLayoutVars>
          <dgm:chMax val="0"/>
          <dgm:bulletEnabled val="1"/>
        </dgm:presLayoutVars>
      </dgm:prSet>
      <dgm:spPr/>
      <dgm:t>
        <a:bodyPr/>
        <a:lstStyle/>
        <a:p>
          <a:endParaRPr lang="fr-FR"/>
        </a:p>
      </dgm:t>
    </dgm:pt>
  </dgm:ptLst>
  <dgm:cxnLst>
    <dgm:cxn modelId="{732F2D9B-B9D8-4C8B-A7B1-FFEB3D9B1EFD}" srcId="{76FA99DD-BC5B-4504-83BD-6FD516C4D724}" destId="{845B1DBF-2A2A-473F-931E-EBECA507944E}" srcOrd="2" destOrd="0" parTransId="{288E4C1D-22D2-44DE-BAB4-B82415CD2646}" sibTransId="{62E8D6AC-9617-4848-9ACB-F92A4A4BAAA2}"/>
    <dgm:cxn modelId="{C02E3DCB-06A9-41B9-81AB-5C8A5C1DCE09}" type="presOf" srcId="{D16BD6D7-D014-4667-9CA5-D14C6EE72B0B}" destId="{23BC0E13-83F8-44AF-8F22-F6DC7982D430}" srcOrd="0" destOrd="0" presId="urn:microsoft.com/office/officeart/2005/8/layout/vList2"/>
    <dgm:cxn modelId="{0307C408-2345-4F39-B018-8D12A13D8F82}" type="presOf" srcId="{76FA99DD-BC5B-4504-83BD-6FD516C4D724}" destId="{60A5466B-D13A-4EBF-BA26-A1E1DE208743}" srcOrd="0" destOrd="0" presId="urn:microsoft.com/office/officeart/2005/8/layout/vList2"/>
    <dgm:cxn modelId="{8FF9CEB9-9EB3-48CF-B6CB-26B640E3CAA0}" type="presOf" srcId="{845B1DBF-2A2A-473F-931E-EBECA507944E}" destId="{2FA6A374-4F69-4C20-8C57-556DA9508ECE}" srcOrd="0" destOrd="0" presId="urn:microsoft.com/office/officeart/2005/8/layout/vList2"/>
    <dgm:cxn modelId="{4CC92EC2-7AA9-42AF-BC2C-C92AD4DD5DC0}" type="presOf" srcId="{F06AA8A4-37C3-4584-B446-F311C4B674A4}" destId="{4668D2D5-2EDF-46CD-A2D8-C1B12ADE82A2}" srcOrd="0" destOrd="0" presId="urn:microsoft.com/office/officeart/2005/8/layout/vList2"/>
    <dgm:cxn modelId="{28DC1527-AEB1-43AF-BC4A-D25CAA7CD883}" type="presOf" srcId="{84C13547-C6E4-4E85-8A80-95FBFA48ED75}" destId="{9F56189D-75A2-42F5-9D06-DBE858D2D9BD}" srcOrd="0" destOrd="0" presId="urn:microsoft.com/office/officeart/2005/8/layout/vList2"/>
    <dgm:cxn modelId="{5E45D942-3AAB-42BD-B483-55AEEBBCD191}" srcId="{76FA99DD-BC5B-4504-83BD-6FD516C4D724}" destId="{F06AA8A4-37C3-4584-B446-F311C4B674A4}" srcOrd="0" destOrd="0" parTransId="{668865C2-8E84-4DD4-8782-E9A7A37B2EE1}" sibTransId="{061FC813-AA73-46BE-BC42-38214735E4FB}"/>
    <dgm:cxn modelId="{DB0E451C-A76B-443E-8524-36371BA64A37}" srcId="{76FA99DD-BC5B-4504-83BD-6FD516C4D724}" destId="{D16BD6D7-D014-4667-9CA5-D14C6EE72B0B}" srcOrd="1" destOrd="0" parTransId="{A7AF71B1-ADB4-40B1-B270-081BEDFF8CC2}" sibTransId="{2715742A-8BD6-483E-9B11-E6E4F19BF310}"/>
    <dgm:cxn modelId="{91B250C7-9D24-4EB8-B6A3-5EA210F3F7CA}" srcId="{76FA99DD-BC5B-4504-83BD-6FD516C4D724}" destId="{84C13547-C6E4-4E85-8A80-95FBFA48ED75}" srcOrd="3" destOrd="0" parTransId="{48A540A4-04B9-4091-8D51-02B1850D0C4C}" sibTransId="{71D48FD0-5A48-4E8B-8AEB-1018C46651C7}"/>
    <dgm:cxn modelId="{266440D3-191A-4162-A99C-BB09D0BE8C24}" type="presParOf" srcId="{60A5466B-D13A-4EBF-BA26-A1E1DE208743}" destId="{4668D2D5-2EDF-46CD-A2D8-C1B12ADE82A2}" srcOrd="0" destOrd="0" presId="urn:microsoft.com/office/officeart/2005/8/layout/vList2"/>
    <dgm:cxn modelId="{7B94C9FD-6554-4694-BDE0-00352A36B368}" type="presParOf" srcId="{60A5466B-D13A-4EBF-BA26-A1E1DE208743}" destId="{31101F4C-E3ED-4AD4-AE26-3CA7155382B1}" srcOrd="1" destOrd="0" presId="urn:microsoft.com/office/officeart/2005/8/layout/vList2"/>
    <dgm:cxn modelId="{A22E6CA7-3A87-46AF-BCCB-05F904078E34}" type="presParOf" srcId="{60A5466B-D13A-4EBF-BA26-A1E1DE208743}" destId="{23BC0E13-83F8-44AF-8F22-F6DC7982D430}" srcOrd="2" destOrd="0" presId="urn:microsoft.com/office/officeart/2005/8/layout/vList2"/>
    <dgm:cxn modelId="{54051DDA-7119-4452-A226-94EE1F52B3A5}" type="presParOf" srcId="{60A5466B-D13A-4EBF-BA26-A1E1DE208743}" destId="{881C8AF1-2508-4E87-B8E3-FE7E40DC238E}" srcOrd="3" destOrd="0" presId="urn:microsoft.com/office/officeart/2005/8/layout/vList2"/>
    <dgm:cxn modelId="{AA1A060D-F667-4EDE-A3DD-CFC421DD96DA}" type="presParOf" srcId="{60A5466B-D13A-4EBF-BA26-A1E1DE208743}" destId="{2FA6A374-4F69-4C20-8C57-556DA9508ECE}" srcOrd="4" destOrd="0" presId="urn:microsoft.com/office/officeart/2005/8/layout/vList2"/>
    <dgm:cxn modelId="{E9CD8D2C-5925-44A7-9D5B-735076C42559}" type="presParOf" srcId="{60A5466B-D13A-4EBF-BA26-A1E1DE208743}" destId="{35B2CBAE-48BD-400A-ADA7-F5C161340018}" srcOrd="5" destOrd="0" presId="urn:microsoft.com/office/officeart/2005/8/layout/vList2"/>
    <dgm:cxn modelId="{6B7B7AD3-C626-4FA8-B973-35313A6FE483}" type="presParOf" srcId="{60A5466B-D13A-4EBF-BA26-A1E1DE208743}" destId="{9F56189D-75A2-42F5-9D06-DBE858D2D9BD}" srcOrd="6" destOrd="0" presId="urn:microsoft.com/office/officeart/2005/8/layout/vList2"/>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8B8332-C7EA-4741-BA4D-87F0358A5318}" type="doc">
      <dgm:prSet loTypeId="urn:microsoft.com/office/officeart/2005/8/layout/list1" loCatId="list" qsTypeId="urn:microsoft.com/office/officeart/2005/8/quickstyle/3d1" qsCatId="3D" csTypeId="urn:microsoft.com/office/officeart/2005/8/colors/accent3_5" csCatId="accent3" phldr="1"/>
      <dgm:spPr/>
      <dgm:t>
        <a:bodyPr/>
        <a:lstStyle/>
        <a:p>
          <a:endParaRPr lang="fr-FR"/>
        </a:p>
      </dgm:t>
    </dgm:pt>
    <dgm:pt modelId="{846701BB-B2B9-4DAB-8811-226E20B80530}">
      <dgm:prSet phldrT="[Texte]"/>
      <dgm:spPr/>
      <dgm:t>
        <a:bodyPr/>
        <a:lstStyle/>
        <a:p>
          <a:r>
            <a:rPr lang="ar-DZ" b="1" dirty="0" smtClean="0">
              <a:latin typeface="Simplified Arabic" pitchFamily="18" charset="-78"/>
              <a:cs typeface="Simplified Arabic" pitchFamily="18" charset="-78"/>
            </a:rPr>
            <a:t>نظرية الطوارئ </a:t>
          </a:r>
          <a:endParaRPr lang="fr-FR" dirty="0">
            <a:latin typeface="Simplified Arabic" pitchFamily="18" charset="-78"/>
            <a:cs typeface="Simplified Arabic" pitchFamily="18" charset="-78"/>
          </a:endParaRPr>
        </a:p>
      </dgm:t>
    </dgm:pt>
    <dgm:pt modelId="{5723AE22-7771-4E56-A6FD-A50B20C7D915}" type="parTrans" cxnId="{33FD54BA-20A8-4935-8265-59FD13E75210}">
      <dgm:prSet/>
      <dgm:spPr/>
      <dgm:t>
        <a:bodyPr/>
        <a:lstStyle/>
        <a:p>
          <a:endParaRPr lang="fr-FR"/>
        </a:p>
      </dgm:t>
    </dgm:pt>
    <dgm:pt modelId="{8D554E27-0D4B-412F-B25F-DE7BAFB5675A}" type="sibTrans" cxnId="{33FD54BA-20A8-4935-8265-59FD13E75210}">
      <dgm:prSet/>
      <dgm:spPr/>
      <dgm:t>
        <a:bodyPr/>
        <a:lstStyle/>
        <a:p>
          <a:endParaRPr lang="fr-FR"/>
        </a:p>
      </dgm:t>
    </dgm:pt>
    <dgm:pt modelId="{1046A2C0-9AB2-4D85-B63E-8D6E6DA98E55}">
      <dgm:prSet phldrT="[Texte]"/>
      <dgm:spPr/>
      <dgm:t>
        <a:bodyPr/>
        <a:lstStyle/>
        <a:p>
          <a:r>
            <a:rPr lang="ar-DZ" b="1" dirty="0" smtClean="0">
              <a:latin typeface="Simplified Arabic" pitchFamily="18" charset="-78"/>
              <a:cs typeface="Simplified Arabic" pitchFamily="18" charset="-78"/>
            </a:rPr>
            <a:t>نظرية الموارد المستندة</a:t>
          </a:r>
          <a:endParaRPr lang="fr-FR" dirty="0">
            <a:latin typeface="Simplified Arabic" pitchFamily="18" charset="-78"/>
            <a:cs typeface="Simplified Arabic" pitchFamily="18" charset="-78"/>
          </a:endParaRPr>
        </a:p>
      </dgm:t>
    </dgm:pt>
    <dgm:pt modelId="{E214D358-510F-4470-8BE8-FCA661CEABB0}" type="parTrans" cxnId="{75EB824C-3169-40EB-AC20-A37D189AAEF2}">
      <dgm:prSet/>
      <dgm:spPr/>
      <dgm:t>
        <a:bodyPr/>
        <a:lstStyle/>
        <a:p>
          <a:endParaRPr lang="fr-FR"/>
        </a:p>
      </dgm:t>
    </dgm:pt>
    <dgm:pt modelId="{A8923209-09C7-45C1-8ECC-E24ADA4A542C}" type="sibTrans" cxnId="{75EB824C-3169-40EB-AC20-A37D189AAEF2}">
      <dgm:prSet/>
      <dgm:spPr/>
      <dgm:t>
        <a:bodyPr/>
        <a:lstStyle/>
        <a:p>
          <a:endParaRPr lang="fr-FR"/>
        </a:p>
      </dgm:t>
    </dgm:pt>
    <dgm:pt modelId="{E426FF28-1CA6-4BC0-AE05-B0430A4373A8}">
      <dgm:prSet phldrT="[Texte]"/>
      <dgm:spPr/>
      <dgm:t>
        <a:bodyPr/>
        <a:lstStyle/>
        <a:p>
          <a:r>
            <a:rPr lang="ar-DZ" b="1" dirty="0" smtClean="0">
              <a:latin typeface="Simplified Arabic" pitchFamily="18" charset="-78"/>
              <a:cs typeface="Simplified Arabic" pitchFamily="18" charset="-78"/>
            </a:rPr>
            <a:t>نظرية الوكالة </a:t>
          </a:r>
          <a:endParaRPr lang="fr-FR" dirty="0">
            <a:latin typeface="Simplified Arabic" pitchFamily="18" charset="-78"/>
            <a:cs typeface="Simplified Arabic" pitchFamily="18" charset="-78"/>
          </a:endParaRPr>
        </a:p>
      </dgm:t>
    </dgm:pt>
    <dgm:pt modelId="{6120DB80-FF90-4AAB-BC25-555BCD51ED78}" type="parTrans" cxnId="{F99648DF-CE95-4FC5-B9B7-D32D1E4BBAD4}">
      <dgm:prSet/>
      <dgm:spPr/>
      <dgm:t>
        <a:bodyPr/>
        <a:lstStyle/>
        <a:p>
          <a:endParaRPr lang="fr-FR"/>
        </a:p>
      </dgm:t>
    </dgm:pt>
    <dgm:pt modelId="{EBB27EFF-0C07-4542-A168-26A6787DC915}" type="sibTrans" cxnId="{F99648DF-CE95-4FC5-B9B7-D32D1E4BBAD4}">
      <dgm:prSet/>
      <dgm:spPr/>
      <dgm:t>
        <a:bodyPr/>
        <a:lstStyle/>
        <a:p>
          <a:endParaRPr lang="fr-FR"/>
        </a:p>
      </dgm:t>
    </dgm:pt>
    <dgm:pt modelId="{618D117F-C7A6-4923-B749-AFF6C214D301}">
      <dgm:prSet phldrT="[Texte]"/>
      <dgm:spPr/>
      <dgm:t>
        <a:bodyPr/>
        <a:lstStyle/>
        <a:p>
          <a:r>
            <a:rPr lang="ar-DZ" b="1" dirty="0" smtClean="0">
              <a:latin typeface="Simplified Arabic" pitchFamily="18" charset="-78"/>
              <a:cs typeface="Simplified Arabic" pitchFamily="18" charset="-78"/>
            </a:rPr>
            <a:t>نظرية العدالة</a:t>
          </a:r>
          <a:endParaRPr lang="fr-FR" dirty="0">
            <a:latin typeface="Simplified Arabic" pitchFamily="18" charset="-78"/>
            <a:cs typeface="Simplified Arabic" pitchFamily="18" charset="-78"/>
          </a:endParaRPr>
        </a:p>
      </dgm:t>
    </dgm:pt>
    <dgm:pt modelId="{388B5145-DF56-426B-91E0-DF40BA71D9AA}" type="parTrans" cxnId="{9DEFBC7E-7244-42EC-BB20-680FFB8A26E5}">
      <dgm:prSet/>
      <dgm:spPr/>
      <dgm:t>
        <a:bodyPr/>
        <a:lstStyle/>
        <a:p>
          <a:endParaRPr lang="fr-FR"/>
        </a:p>
      </dgm:t>
    </dgm:pt>
    <dgm:pt modelId="{35E6BE8D-878B-4BC1-9C10-A5D1D705EC59}" type="sibTrans" cxnId="{9DEFBC7E-7244-42EC-BB20-680FFB8A26E5}">
      <dgm:prSet/>
      <dgm:spPr/>
      <dgm:t>
        <a:bodyPr/>
        <a:lstStyle/>
        <a:p>
          <a:endParaRPr lang="fr-FR"/>
        </a:p>
      </dgm:t>
    </dgm:pt>
    <dgm:pt modelId="{F9D54DB3-FED4-470F-862E-DFD0F88F1CE0}" type="pres">
      <dgm:prSet presAssocID="{6F8B8332-C7EA-4741-BA4D-87F0358A5318}" presName="linear" presStyleCnt="0">
        <dgm:presLayoutVars>
          <dgm:dir/>
          <dgm:animLvl val="lvl"/>
          <dgm:resizeHandles val="exact"/>
        </dgm:presLayoutVars>
      </dgm:prSet>
      <dgm:spPr/>
      <dgm:t>
        <a:bodyPr/>
        <a:lstStyle/>
        <a:p>
          <a:endParaRPr lang="fr-FR"/>
        </a:p>
      </dgm:t>
    </dgm:pt>
    <dgm:pt modelId="{929ECC95-0FEC-4D7F-A49E-B4ABD186C91D}" type="pres">
      <dgm:prSet presAssocID="{846701BB-B2B9-4DAB-8811-226E20B80530}" presName="parentLin" presStyleCnt="0"/>
      <dgm:spPr/>
    </dgm:pt>
    <dgm:pt modelId="{E51C9814-641D-455D-A350-5F212AE73770}" type="pres">
      <dgm:prSet presAssocID="{846701BB-B2B9-4DAB-8811-226E20B80530}" presName="parentLeftMargin" presStyleLbl="node1" presStyleIdx="0" presStyleCnt="4"/>
      <dgm:spPr/>
      <dgm:t>
        <a:bodyPr/>
        <a:lstStyle/>
        <a:p>
          <a:endParaRPr lang="fr-FR"/>
        </a:p>
      </dgm:t>
    </dgm:pt>
    <dgm:pt modelId="{6FD228DE-416F-4478-A6DC-BA5757A43211}" type="pres">
      <dgm:prSet presAssocID="{846701BB-B2B9-4DAB-8811-226E20B80530}" presName="parentText" presStyleLbl="node1" presStyleIdx="0" presStyleCnt="4" custLinFactNeighborX="-29126" custLinFactNeighborY="14397">
        <dgm:presLayoutVars>
          <dgm:chMax val="0"/>
          <dgm:bulletEnabled val="1"/>
        </dgm:presLayoutVars>
      </dgm:prSet>
      <dgm:spPr/>
      <dgm:t>
        <a:bodyPr/>
        <a:lstStyle/>
        <a:p>
          <a:endParaRPr lang="fr-FR"/>
        </a:p>
      </dgm:t>
    </dgm:pt>
    <dgm:pt modelId="{DF4443F8-1707-4C27-A7E0-190BFC002F30}" type="pres">
      <dgm:prSet presAssocID="{846701BB-B2B9-4DAB-8811-226E20B80530}" presName="negativeSpace" presStyleCnt="0"/>
      <dgm:spPr/>
    </dgm:pt>
    <dgm:pt modelId="{1F0B96AE-B43E-4DD1-B14B-938D7B94E4DF}" type="pres">
      <dgm:prSet presAssocID="{846701BB-B2B9-4DAB-8811-226E20B80530}" presName="childText" presStyleLbl="conFgAcc1" presStyleIdx="0" presStyleCnt="4">
        <dgm:presLayoutVars>
          <dgm:bulletEnabled val="1"/>
        </dgm:presLayoutVars>
      </dgm:prSet>
      <dgm:spPr/>
    </dgm:pt>
    <dgm:pt modelId="{B3BD2811-EAA5-4E53-B133-E9977D7166B9}" type="pres">
      <dgm:prSet presAssocID="{8D554E27-0D4B-412F-B25F-DE7BAFB5675A}" presName="spaceBetweenRectangles" presStyleCnt="0"/>
      <dgm:spPr/>
    </dgm:pt>
    <dgm:pt modelId="{2FAD50EB-EA54-455D-B478-EDFD9E732ACB}" type="pres">
      <dgm:prSet presAssocID="{1046A2C0-9AB2-4D85-B63E-8D6E6DA98E55}" presName="parentLin" presStyleCnt="0"/>
      <dgm:spPr/>
    </dgm:pt>
    <dgm:pt modelId="{AC0F7895-2B3F-4EE8-9BCC-9D9651F458F5}" type="pres">
      <dgm:prSet presAssocID="{1046A2C0-9AB2-4D85-B63E-8D6E6DA98E55}" presName="parentLeftMargin" presStyleLbl="node1" presStyleIdx="0" presStyleCnt="4"/>
      <dgm:spPr/>
      <dgm:t>
        <a:bodyPr/>
        <a:lstStyle/>
        <a:p>
          <a:endParaRPr lang="fr-FR"/>
        </a:p>
      </dgm:t>
    </dgm:pt>
    <dgm:pt modelId="{79075F44-3DBB-4CCF-8A9D-7DADA12F1C1F}" type="pres">
      <dgm:prSet presAssocID="{1046A2C0-9AB2-4D85-B63E-8D6E6DA98E55}" presName="parentText" presStyleLbl="node1" presStyleIdx="1" presStyleCnt="4">
        <dgm:presLayoutVars>
          <dgm:chMax val="0"/>
          <dgm:bulletEnabled val="1"/>
        </dgm:presLayoutVars>
      </dgm:prSet>
      <dgm:spPr/>
      <dgm:t>
        <a:bodyPr/>
        <a:lstStyle/>
        <a:p>
          <a:endParaRPr lang="fr-FR"/>
        </a:p>
      </dgm:t>
    </dgm:pt>
    <dgm:pt modelId="{87747A76-4FF0-4F6D-A7C9-7CE998639DAE}" type="pres">
      <dgm:prSet presAssocID="{1046A2C0-9AB2-4D85-B63E-8D6E6DA98E55}" presName="negativeSpace" presStyleCnt="0"/>
      <dgm:spPr/>
    </dgm:pt>
    <dgm:pt modelId="{71A1FA7E-002E-4C95-8C1E-24EA9EFE7F35}" type="pres">
      <dgm:prSet presAssocID="{1046A2C0-9AB2-4D85-B63E-8D6E6DA98E55}" presName="childText" presStyleLbl="conFgAcc1" presStyleIdx="1" presStyleCnt="4">
        <dgm:presLayoutVars>
          <dgm:bulletEnabled val="1"/>
        </dgm:presLayoutVars>
      </dgm:prSet>
      <dgm:spPr/>
    </dgm:pt>
    <dgm:pt modelId="{4ABDF139-EA44-462C-9803-B5FB66A966FF}" type="pres">
      <dgm:prSet presAssocID="{A8923209-09C7-45C1-8ECC-E24ADA4A542C}" presName="spaceBetweenRectangles" presStyleCnt="0"/>
      <dgm:spPr/>
    </dgm:pt>
    <dgm:pt modelId="{045B9E08-5411-41CA-95D2-FC3A88F4EEE5}" type="pres">
      <dgm:prSet presAssocID="{E426FF28-1CA6-4BC0-AE05-B0430A4373A8}" presName="parentLin" presStyleCnt="0"/>
      <dgm:spPr/>
    </dgm:pt>
    <dgm:pt modelId="{BF3AAFAC-35A3-4E9A-A167-EC3DE7FB7E27}" type="pres">
      <dgm:prSet presAssocID="{E426FF28-1CA6-4BC0-AE05-B0430A4373A8}" presName="parentLeftMargin" presStyleLbl="node1" presStyleIdx="1" presStyleCnt="4"/>
      <dgm:spPr/>
      <dgm:t>
        <a:bodyPr/>
        <a:lstStyle/>
        <a:p>
          <a:endParaRPr lang="fr-FR"/>
        </a:p>
      </dgm:t>
    </dgm:pt>
    <dgm:pt modelId="{94669058-9FBE-466D-8755-88B6DD721C97}" type="pres">
      <dgm:prSet presAssocID="{E426FF28-1CA6-4BC0-AE05-B0430A4373A8}" presName="parentText" presStyleLbl="node1" presStyleIdx="2" presStyleCnt="4">
        <dgm:presLayoutVars>
          <dgm:chMax val="0"/>
          <dgm:bulletEnabled val="1"/>
        </dgm:presLayoutVars>
      </dgm:prSet>
      <dgm:spPr/>
      <dgm:t>
        <a:bodyPr/>
        <a:lstStyle/>
        <a:p>
          <a:endParaRPr lang="fr-FR"/>
        </a:p>
      </dgm:t>
    </dgm:pt>
    <dgm:pt modelId="{3D5612E4-0BB9-4C05-B141-40644E56FF88}" type="pres">
      <dgm:prSet presAssocID="{E426FF28-1CA6-4BC0-AE05-B0430A4373A8}" presName="negativeSpace" presStyleCnt="0"/>
      <dgm:spPr/>
    </dgm:pt>
    <dgm:pt modelId="{94E8C035-A486-4D0E-A9C8-39A0398FF6F5}" type="pres">
      <dgm:prSet presAssocID="{E426FF28-1CA6-4BC0-AE05-B0430A4373A8}" presName="childText" presStyleLbl="conFgAcc1" presStyleIdx="2" presStyleCnt="4">
        <dgm:presLayoutVars>
          <dgm:bulletEnabled val="1"/>
        </dgm:presLayoutVars>
      </dgm:prSet>
      <dgm:spPr/>
    </dgm:pt>
    <dgm:pt modelId="{A4A9532A-B6F8-444D-A1CB-5FC430F45674}" type="pres">
      <dgm:prSet presAssocID="{EBB27EFF-0C07-4542-A168-26A6787DC915}" presName="spaceBetweenRectangles" presStyleCnt="0"/>
      <dgm:spPr/>
    </dgm:pt>
    <dgm:pt modelId="{73D5A56A-5420-4261-BC00-2DF41E5C04E9}" type="pres">
      <dgm:prSet presAssocID="{618D117F-C7A6-4923-B749-AFF6C214D301}" presName="parentLin" presStyleCnt="0"/>
      <dgm:spPr/>
    </dgm:pt>
    <dgm:pt modelId="{45B589A9-14B0-49D0-BA39-9696F1370705}" type="pres">
      <dgm:prSet presAssocID="{618D117F-C7A6-4923-B749-AFF6C214D301}" presName="parentLeftMargin" presStyleLbl="node1" presStyleIdx="2" presStyleCnt="4"/>
      <dgm:spPr/>
      <dgm:t>
        <a:bodyPr/>
        <a:lstStyle/>
        <a:p>
          <a:endParaRPr lang="fr-FR"/>
        </a:p>
      </dgm:t>
    </dgm:pt>
    <dgm:pt modelId="{98D40C16-719B-4EED-8E61-7636C8AD75C9}" type="pres">
      <dgm:prSet presAssocID="{618D117F-C7A6-4923-B749-AFF6C214D301}" presName="parentText" presStyleLbl="node1" presStyleIdx="3" presStyleCnt="4">
        <dgm:presLayoutVars>
          <dgm:chMax val="0"/>
          <dgm:bulletEnabled val="1"/>
        </dgm:presLayoutVars>
      </dgm:prSet>
      <dgm:spPr/>
      <dgm:t>
        <a:bodyPr/>
        <a:lstStyle/>
        <a:p>
          <a:endParaRPr lang="fr-FR"/>
        </a:p>
      </dgm:t>
    </dgm:pt>
    <dgm:pt modelId="{A37233B2-8E22-42C9-9931-CCEBBF819C22}" type="pres">
      <dgm:prSet presAssocID="{618D117F-C7A6-4923-B749-AFF6C214D301}" presName="negativeSpace" presStyleCnt="0"/>
      <dgm:spPr/>
    </dgm:pt>
    <dgm:pt modelId="{EBA59BAA-7688-4810-BA9A-CF1B9210F714}" type="pres">
      <dgm:prSet presAssocID="{618D117F-C7A6-4923-B749-AFF6C214D301}" presName="childText" presStyleLbl="conFgAcc1" presStyleIdx="3" presStyleCnt="4">
        <dgm:presLayoutVars>
          <dgm:bulletEnabled val="1"/>
        </dgm:presLayoutVars>
      </dgm:prSet>
      <dgm:spPr/>
    </dgm:pt>
  </dgm:ptLst>
  <dgm:cxnLst>
    <dgm:cxn modelId="{33FD54BA-20A8-4935-8265-59FD13E75210}" srcId="{6F8B8332-C7EA-4741-BA4D-87F0358A5318}" destId="{846701BB-B2B9-4DAB-8811-226E20B80530}" srcOrd="0" destOrd="0" parTransId="{5723AE22-7771-4E56-A6FD-A50B20C7D915}" sibTransId="{8D554E27-0D4B-412F-B25F-DE7BAFB5675A}"/>
    <dgm:cxn modelId="{F99648DF-CE95-4FC5-B9B7-D32D1E4BBAD4}" srcId="{6F8B8332-C7EA-4741-BA4D-87F0358A5318}" destId="{E426FF28-1CA6-4BC0-AE05-B0430A4373A8}" srcOrd="2" destOrd="0" parTransId="{6120DB80-FF90-4AAB-BC25-555BCD51ED78}" sibTransId="{EBB27EFF-0C07-4542-A168-26A6787DC915}"/>
    <dgm:cxn modelId="{08FB7C67-1C2F-498F-9E9B-F7A9164F27D6}" type="presOf" srcId="{846701BB-B2B9-4DAB-8811-226E20B80530}" destId="{6FD228DE-416F-4478-A6DC-BA5757A43211}" srcOrd="1" destOrd="0" presId="urn:microsoft.com/office/officeart/2005/8/layout/list1"/>
    <dgm:cxn modelId="{F8B91B68-5EAF-4445-947E-466E01FDEC64}" type="presOf" srcId="{6F8B8332-C7EA-4741-BA4D-87F0358A5318}" destId="{F9D54DB3-FED4-470F-862E-DFD0F88F1CE0}" srcOrd="0" destOrd="0" presId="urn:microsoft.com/office/officeart/2005/8/layout/list1"/>
    <dgm:cxn modelId="{9DEFBC7E-7244-42EC-BB20-680FFB8A26E5}" srcId="{6F8B8332-C7EA-4741-BA4D-87F0358A5318}" destId="{618D117F-C7A6-4923-B749-AFF6C214D301}" srcOrd="3" destOrd="0" parTransId="{388B5145-DF56-426B-91E0-DF40BA71D9AA}" sibTransId="{35E6BE8D-878B-4BC1-9C10-A5D1D705EC59}"/>
    <dgm:cxn modelId="{75EB824C-3169-40EB-AC20-A37D189AAEF2}" srcId="{6F8B8332-C7EA-4741-BA4D-87F0358A5318}" destId="{1046A2C0-9AB2-4D85-B63E-8D6E6DA98E55}" srcOrd="1" destOrd="0" parTransId="{E214D358-510F-4470-8BE8-FCA661CEABB0}" sibTransId="{A8923209-09C7-45C1-8ECC-E24ADA4A542C}"/>
    <dgm:cxn modelId="{606BDBE5-B48F-4703-859A-D68523709072}" type="presOf" srcId="{618D117F-C7A6-4923-B749-AFF6C214D301}" destId="{45B589A9-14B0-49D0-BA39-9696F1370705}" srcOrd="0" destOrd="0" presId="urn:microsoft.com/office/officeart/2005/8/layout/list1"/>
    <dgm:cxn modelId="{5AAA920B-1985-48A0-A6EA-D9B4FD3BCB88}" type="presOf" srcId="{618D117F-C7A6-4923-B749-AFF6C214D301}" destId="{98D40C16-719B-4EED-8E61-7636C8AD75C9}" srcOrd="1" destOrd="0" presId="urn:microsoft.com/office/officeart/2005/8/layout/list1"/>
    <dgm:cxn modelId="{F4AF8D33-EB43-48EE-B809-13F237D054CF}" type="presOf" srcId="{1046A2C0-9AB2-4D85-B63E-8D6E6DA98E55}" destId="{79075F44-3DBB-4CCF-8A9D-7DADA12F1C1F}" srcOrd="1" destOrd="0" presId="urn:microsoft.com/office/officeart/2005/8/layout/list1"/>
    <dgm:cxn modelId="{E754AC9C-E094-4A5B-B028-5F3BEB9A0417}" type="presOf" srcId="{E426FF28-1CA6-4BC0-AE05-B0430A4373A8}" destId="{94669058-9FBE-466D-8755-88B6DD721C97}" srcOrd="1" destOrd="0" presId="urn:microsoft.com/office/officeart/2005/8/layout/list1"/>
    <dgm:cxn modelId="{13B88EF7-2453-40CA-A299-CB25E9848CFD}" type="presOf" srcId="{E426FF28-1CA6-4BC0-AE05-B0430A4373A8}" destId="{BF3AAFAC-35A3-4E9A-A167-EC3DE7FB7E27}" srcOrd="0" destOrd="0" presId="urn:microsoft.com/office/officeart/2005/8/layout/list1"/>
    <dgm:cxn modelId="{080E062F-C049-41DA-A502-C41E9D43175B}" type="presOf" srcId="{846701BB-B2B9-4DAB-8811-226E20B80530}" destId="{E51C9814-641D-455D-A350-5F212AE73770}" srcOrd="0" destOrd="0" presId="urn:microsoft.com/office/officeart/2005/8/layout/list1"/>
    <dgm:cxn modelId="{D9743B7A-8FE1-45A5-B76B-4C1E1A7705D2}" type="presOf" srcId="{1046A2C0-9AB2-4D85-B63E-8D6E6DA98E55}" destId="{AC0F7895-2B3F-4EE8-9BCC-9D9651F458F5}" srcOrd="0" destOrd="0" presId="urn:microsoft.com/office/officeart/2005/8/layout/list1"/>
    <dgm:cxn modelId="{F77853AF-CB64-4DAB-A5F5-19D4D1324726}" type="presParOf" srcId="{F9D54DB3-FED4-470F-862E-DFD0F88F1CE0}" destId="{929ECC95-0FEC-4D7F-A49E-B4ABD186C91D}" srcOrd="0" destOrd="0" presId="urn:microsoft.com/office/officeart/2005/8/layout/list1"/>
    <dgm:cxn modelId="{6276C83F-9567-4851-9465-A964F3D248A4}" type="presParOf" srcId="{929ECC95-0FEC-4D7F-A49E-B4ABD186C91D}" destId="{E51C9814-641D-455D-A350-5F212AE73770}" srcOrd="0" destOrd="0" presId="urn:microsoft.com/office/officeart/2005/8/layout/list1"/>
    <dgm:cxn modelId="{4B3AD561-3F30-4702-857D-71AB6B67B41B}" type="presParOf" srcId="{929ECC95-0FEC-4D7F-A49E-B4ABD186C91D}" destId="{6FD228DE-416F-4478-A6DC-BA5757A43211}" srcOrd="1" destOrd="0" presId="urn:microsoft.com/office/officeart/2005/8/layout/list1"/>
    <dgm:cxn modelId="{5796B2B0-F99D-44F2-96FB-BF64261315E8}" type="presParOf" srcId="{F9D54DB3-FED4-470F-862E-DFD0F88F1CE0}" destId="{DF4443F8-1707-4C27-A7E0-190BFC002F30}" srcOrd="1" destOrd="0" presId="urn:microsoft.com/office/officeart/2005/8/layout/list1"/>
    <dgm:cxn modelId="{1A97057B-C50D-45B3-9D63-995AD6AF266F}" type="presParOf" srcId="{F9D54DB3-FED4-470F-862E-DFD0F88F1CE0}" destId="{1F0B96AE-B43E-4DD1-B14B-938D7B94E4DF}" srcOrd="2" destOrd="0" presId="urn:microsoft.com/office/officeart/2005/8/layout/list1"/>
    <dgm:cxn modelId="{6E6682E7-E801-4BD0-83F9-E4D153EFDCFF}" type="presParOf" srcId="{F9D54DB3-FED4-470F-862E-DFD0F88F1CE0}" destId="{B3BD2811-EAA5-4E53-B133-E9977D7166B9}" srcOrd="3" destOrd="0" presId="urn:microsoft.com/office/officeart/2005/8/layout/list1"/>
    <dgm:cxn modelId="{C301DBDD-3E1D-47D6-92E8-D8072569F3D4}" type="presParOf" srcId="{F9D54DB3-FED4-470F-862E-DFD0F88F1CE0}" destId="{2FAD50EB-EA54-455D-B478-EDFD9E732ACB}" srcOrd="4" destOrd="0" presId="urn:microsoft.com/office/officeart/2005/8/layout/list1"/>
    <dgm:cxn modelId="{78C1C8B8-F912-4EDE-807C-6B3D65F4D1CF}" type="presParOf" srcId="{2FAD50EB-EA54-455D-B478-EDFD9E732ACB}" destId="{AC0F7895-2B3F-4EE8-9BCC-9D9651F458F5}" srcOrd="0" destOrd="0" presId="urn:microsoft.com/office/officeart/2005/8/layout/list1"/>
    <dgm:cxn modelId="{6C8728BC-CA43-4F27-9357-734D0E20DA9D}" type="presParOf" srcId="{2FAD50EB-EA54-455D-B478-EDFD9E732ACB}" destId="{79075F44-3DBB-4CCF-8A9D-7DADA12F1C1F}" srcOrd="1" destOrd="0" presId="urn:microsoft.com/office/officeart/2005/8/layout/list1"/>
    <dgm:cxn modelId="{DB48C630-F69C-49AB-92FC-5DA734A84AD6}" type="presParOf" srcId="{F9D54DB3-FED4-470F-862E-DFD0F88F1CE0}" destId="{87747A76-4FF0-4F6D-A7C9-7CE998639DAE}" srcOrd="5" destOrd="0" presId="urn:microsoft.com/office/officeart/2005/8/layout/list1"/>
    <dgm:cxn modelId="{33DD7B7A-4F1D-4002-A316-60A8882130EE}" type="presParOf" srcId="{F9D54DB3-FED4-470F-862E-DFD0F88F1CE0}" destId="{71A1FA7E-002E-4C95-8C1E-24EA9EFE7F35}" srcOrd="6" destOrd="0" presId="urn:microsoft.com/office/officeart/2005/8/layout/list1"/>
    <dgm:cxn modelId="{22D04044-A245-43F2-A07A-F8E6EFEEBD6F}" type="presParOf" srcId="{F9D54DB3-FED4-470F-862E-DFD0F88F1CE0}" destId="{4ABDF139-EA44-462C-9803-B5FB66A966FF}" srcOrd="7" destOrd="0" presId="urn:microsoft.com/office/officeart/2005/8/layout/list1"/>
    <dgm:cxn modelId="{A8682050-52C6-4445-9000-0087C4502E10}" type="presParOf" srcId="{F9D54DB3-FED4-470F-862E-DFD0F88F1CE0}" destId="{045B9E08-5411-41CA-95D2-FC3A88F4EEE5}" srcOrd="8" destOrd="0" presId="urn:microsoft.com/office/officeart/2005/8/layout/list1"/>
    <dgm:cxn modelId="{0FAACDF5-C206-429E-9E7D-3DA9B0E2BCE1}" type="presParOf" srcId="{045B9E08-5411-41CA-95D2-FC3A88F4EEE5}" destId="{BF3AAFAC-35A3-4E9A-A167-EC3DE7FB7E27}" srcOrd="0" destOrd="0" presId="urn:microsoft.com/office/officeart/2005/8/layout/list1"/>
    <dgm:cxn modelId="{5B6D6A9A-33DD-4560-9F91-9387CC403378}" type="presParOf" srcId="{045B9E08-5411-41CA-95D2-FC3A88F4EEE5}" destId="{94669058-9FBE-466D-8755-88B6DD721C97}" srcOrd="1" destOrd="0" presId="urn:microsoft.com/office/officeart/2005/8/layout/list1"/>
    <dgm:cxn modelId="{86DEF2D0-2AFE-48B9-9BA1-B2ADDDA24B3F}" type="presParOf" srcId="{F9D54DB3-FED4-470F-862E-DFD0F88F1CE0}" destId="{3D5612E4-0BB9-4C05-B141-40644E56FF88}" srcOrd="9" destOrd="0" presId="urn:microsoft.com/office/officeart/2005/8/layout/list1"/>
    <dgm:cxn modelId="{EFAF1957-E79D-409D-A4CF-A8A4B6FF0647}" type="presParOf" srcId="{F9D54DB3-FED4-470F-862E-DFD0F88F1CE0}" destId="{94E8C035-A486-4D0E-A9C8-39A0398FF6F5}" srcOrd="10" destOrd="0" presId="urn:microsoft.com/office/officeart/2005/8/layout/list1"/>
    <dgm:cxn modelId="{487E4592-E7C6-41ED-84F2-7F51C4F9C038}" type="presParOf" srcId="{F9D54DB3-FED4-470F-862E-DFD0F88F1CE0}" destId="{A4A9532A-B6F8-444D-A1CB-5FC430F45674}" srcOrd="11" destOrd="0" presId="urn:microsoft.com/office/officeart/2005/8/layout/list1"/>
    <dgm:cxn modelId="{8879D346-2A5A-46FA-BF3F-88F8C8A34BA2}" type="presParOf" srcId="{F9D54DB3-FED4-470F-862E-DFD0F88F1CE0}" destId="{73D5A56A-5420-4261-BC00-2DF41E5C04E9}" srcOrd="12" destOrd="0" presId="urn:microsoft.com/office/officeart/2005/8/layout/list1"/>
    <dgm:cxn modelId="{22E2D0D8-DD1F-4C56-8D22-CDD2395A27DB}" type="presParOf" srcId="{73D5A56A-5420-4261-BC00-2DF41E5C04E9}" destId="{45B589A9-14B0-49D0-BA39-9696F1370705}" srcOrd="0" destOrd="0" presId="urn:microsoft.com/office/officeart/2005/8/layout/list1"/>
    <dgm:cxn modelId="{AE049EA7-DDAF-4164-B261-F5B817696348}" type="presParOf" srcId="{73D5A56A-5420-4261-BC00-2DF41E5C04E9}" destId="{98D40C16-719B-4EED-8E61-7636C8AD75C9}" srcOrd="1" destOrd="0" presId="urn:microsoft.com/office/officeart/2005/8/layout/list1"/>
    <dgm:cxn modelId="{B94F34CB-37AB-4C0B-A1EE-60D14906615F}" type="presParOf" srcId="{F9D54DB3-FED4-470F-862E-DFD0F88F1CE0}" destId="{A37233B2-8E22-42C9-9931-CCEBBF819C22}" srcOrd="13" destOrd="0" presId="urn:microsoft.com/office/officeart/2005/8/layout/list1"/>
    <dgm:cxn modelId="{E7F716B5-006A-462C-AC25-DC422E1455A4}" type="presParOf" srcId="{F9D54DB3-FED4-470F-862E-DFD0F88F1CE0}" destId="{EBA59BAA-7688-4810-BA9A-CF1B9210F714}" srcOrd="14"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668D2D5-2EDF-46CD-A2D8-C1B12ADE82A2}">
      <dsp:nvSpPr>
        <dsp:cNvPr id="0" name=""/>
        <dsp:cNvSpPr/>
      </dsp:nvSpPr>
      <dsp:spPr>
        <a:xfrm>
          <a:off x="0" y="56359"/>
          <a:ext cx="6096000" cy="923020"/>
        </a:xfrm>
        <a:prstGeom prst="roundRect">
          <a:avLst/>
        </a:prstGeom>
        <a:gradFill rotWithShape="0">
          <a:gsLst>
            <a:gs pos="0">
              <a:schemeClr val="accent3">
                <a:alpha val="90000"/>
                <a:hueOff val="0"/>
                <a:satOff val="0"/>
                <a:lumOff val="0"/>
                <a:alphaOff val="0"/>
                <a:tint val="75000"/>
                <a:shade val="85000"/>
                <a:satMod val="230000"/>
              </a:schemeClr>
            </a:gs>
            <a:gs pos="25000">
              <a:schemeClr val="accent3">
                <a:alpha val="90000"/>
                <a:hueOff val="0"/>
                <a:satOff val="0"/>
                <a:lumOff val="0"/>
                <a:alphaOff val="0"/>
                <a:tint val="90000"/>
                <a:shade val="70000"/>
                <a:satMod val="220000"/>
              </a:schemeClr>
            </a:gs>
            <a:gs pos="50000">
              <a:schemeClr val="accent3">
                <a:alpha val="90000"/>
                <a:hueOff val="0"/>
                <a:satOff val="0"/>
                <a:lumOff val="0"/>
                <a:alphaOff val="0"/>
                <a:tint val="90000"/>
                <a:shade val="58000"/>
                <a:satMod val="225000"/>
              </a:schemeClr>
            </a:gs>
            <a:gs pos="65000">
              <a:schemeClr val="accent3">
                <a:alpha val="90000"/>
                <a:hueOff val="0"/>
                <a:satOff val="0"/>
                <a:lumOff val="0"/>
                <a:alphaOff val="0"/>
                <a:tint val="90000"/>
                <a:shade val="58000"/>
                <a:satMod val="225000"/>
              </a:schemeClr>
            </a:gs>
            <a:gs pos="80000">
              <a:schemeClr val="accent3">
                <a:alpha val="90000"/>
                <a:hueOff val="0"/>
                <a:satOff val="0"/>
                <a:lumOff val="0"/>
                <a:alphaOff val="0"/>
                <a:tint val="90000"/>
                <a:shade val="69000"/>
                <a:satMod val="220000"/>
              </a:schemeClr>
            </a:gs>
            <a:gs pos="100000">
              <a:schemeClr val="accent3">
                <a:alpha val="90000"/>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r" defTabSz="1333500" rtl="1">
            <a:lnSpc>
              <a:spcPct val="90000"/>
            </a:lnSpc>
            <a:spcBef>
              <a:spcPct val="0"/>
            </a:spcBef>
            <a:spcAft>
              <a:spcPct val="35000"/>
            </a:spcAft>
          </a:pPr>
          <a:r>
            <a:rPr lang="ar-SA" sz="3000" kern="1200" dirty="0" smtClean="0">
              <a:latin typeface="Simplified Arabic" pitchFamily="18" charset="-78"/>
              <a:cs typeface="Simplified Arabic" pitchFamily="18" charset="-78"/>
            </a:rPr>
            <a:t>جذب العمال الأكفاء والمهتمين بالمهام الدولية.</a:t>
          </a:r>
          <a:endParaRPr lang="fr-FR" sz="3000" kern="1200" dirty="0">
            <a:latin typeface="Simplified Arabic" pitchFamily="18" charset="-78"/>
            <a:cs typeface="Simplified Arabic" pitchFamily="18" charset="-78"/>
          </a:endParaRPr>
        </a:p>
      </dsp:txBody>
      <dsp:txXfrm>
        <a:off x="0" y="56359"/>
        <a:ext cx="6096000" cy="923020"/>
      </dsp:txXfrm>
    </dsp:sp>
    <dsp:sp modelId="{23BC0E13-83F8-44AF-8F22-F6DC7982D430}">
      <dsp:nvSpPr>
        <dsp:cNvPr id="0" name=""/>
        <dsp:cNvSpPr/>
      </dsp:nvSpPr>
      <dsp:spPr>
        <a:xfrm>
          <a:off x="0" y="1065779"/>
          <a:ext cx="6096000" cy="923020"/>
        </a:xfrm>
        <a:prstGeom prst="roundRect">
          <a:avLst/>
        </a:prstGeom>
        <a:gradFill rotWithShape="0">
          <a:gsLst>
            <a:gs pos="0">
              <a:schemeClr val="accent3">
                <a:alpha val="90000"/>
                <a:hueOff val="0"/>
                <a:satOff val="0"/>
                <a:lumOff val="0"/>
                <a:alphaOff val="-13333"/>
                <a:tint val="75000"/>
                <a:shade val="85000"/>
                <a:satMod val="230000"/>
              </a:schemeClr>
            </a:gs>
            <a:gs pos="25000">
              <a:schemeClr val="accent3">
                <a:alpha val="90000"/>
                <a:hueOff val="0"/>
                <a:satOff val="0"/>
                <a:lumOff val="0"/>
                <a:alphaOff val="-13333"/>
                <a:tint val="90000"/>
                <a:shade val="70000"/>
                <a:satMod val="220000"/>
              </a:schemeClr>
            </a:gs>
            <a:gs pos="50000">
              <a:schemeClr val="accent3">
                <a:alpha val="90000"/>
                <a:hueOff val="0"/>
                <a:satOff val="0"/>
                <a:lumOff val="0"/>
                <a:alphaOff val="-13333"/>
                <a:tint val="90000"/>
                <a:shade val="58000"/>
                <a:satMod val="225000"/>
              </a:schemeClr>
            </a:gs>
            <a:gs pos="65000">
              <a:schemeClr val="accent3">
                <a:alpha val="90000"/>
                <a:hueOff val="0"/>
                <a:satOff val="0"/>
                <a:lumOff val="0"/>
                <a:alphaOff val="-13333"/>
                <a:tint val="90000"/>
                <a:shade val="58000"/>
                <a:satMod val="225000"/>
              </a:schemeClr>
            </a:gs>
            <a:gs pos="80000">
              <a:schemeClr val="accent3">
                <a:alpha val="90000"/>
                <a:hueOff val="0"/>
                <a:satOff val="0"/>
                <a:lumOff val="0"/>
                <a:alphaOff val="-13333"/>
                <a:tint val="90000"/>
                <a:shade val="69000"/>
                <a:satMod val="220000"/>
              </a:schemeClr>
            </a:gs>
            <a:gs pos="100000">
              <a:schemeClr val="accent3">
                <a:alpha val="90000"/>
                <a:hueOff val="0"/>
                <a:satOff val="0"/>
                <a:lumOff val="0"/>
                <a:alphaOff val="-13333"/>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ar-SA" sz="3000" kern="1200" dirty="0" smtClean="0">
              <a:latin typeface="Simplified Arabic" pitchFamily="18" charset="-78"/>
              <a:cs typeface="Simplified Arabic" pitchFamily="18" charset="-78"/>
            </a:rPr>
            <a:t>توظيف واستبقاء موظفين مؤهلين.</a:t>
          </a:r>
          <a:endParaRPr lang="fr-FR" sz="3000" kern="1200" dirty="0">
            <a:latin typeface="Simplified Arabic" pitchFamily="18" charset="-78"/>
            <a:cs typeface="Simplified Arabic" pitchFamily="18" charset="-78"/>
          </a:endParaRPr>
        </a:p>
      </dsp:txBody>
      <dsp:txXfrm>
        <a:off x="0" y="1065779"/>
        <a:ext cx="6096000" cy="923020"/>
      </dsp:txXfrm>
    </dsp:sp>
    <dsp:sp modelId="{2FA6A374-4F69-4C20-8C57-556DA9508ECE}">
      <dsp:nvSpPr>
        <dsp:cNvPr id="0" name=""/>
        <dsp:cNvSpPr/>
      </dsp:nvSpPr>
      <dsp:spPr>
        <a:xfrm>
          <a:off x="0" y="2075199"/>
          <a:ext cx="6096000" cy="923020"/>
        </a:xfrm>
        <a:prstGeom prst="roundRect">
          <a:avLst/>
        </a:prstGeom>
        <a:gradFill rotWithShape="0">
          <a:gsLst>
            <a:gs pos="0">
              <a:schemeClr val="accent3">
                <a:alpha val="90000"/>
                <a:hueOff val="0"/>
                <a:satOff val="0"/>
                <a:lumOff val="0"/>
                <a:alphaOff val="-26667"/>
                <a:tint val="75000"/>
                <a:shade val="85000"/>
                <a:satMod val="230000"/>
              </a:schemeClr>
            </a:gs>
            <a:gs pos="25000">
              <a:schemeClr val="accent3">
                <a:alpha val="90000"/>
                <a:hueOff val="0"/>
                <a:satOff val="0"/>
                <a:lumOff val="0"/>
                <a:alphaOff val="-26667"/>
                <a:tint val="90000"/>
                <a:shade val="70000"/>
                <a:satMod val="220000"/>
              </a:schemeClr>
            </a:gs>
            <a:gs pos="50000">
              <a:schemeClr val="accent3">
                <a:alpha val="90000"/>
                <a:hueOff val="0"/>
                <a:satOff val="0"/>
                <a:lumOff val="0"/>
                <a:alphaOff val="-26667"/>
                <a:tint val="90000"/>
                <a:shade val="58000"/>
                <a:satMod val="225000"/>
              </a:schemeClr>
            </a:gs>
            <a:gs pos="65000">
              <a:schemeClr val="accent3">
                <a:alpha val="90000"/>
                <a:hueOff val="0"/>
                <a:satOff val="0"/>
                <a:lumOff val="0"/>
                <a:alphaOff val="-26667"/>
                <a:tint val="90000"/>
                <a:shade val="58000"/>
                <a:satMod val="225000"/>
              </a:schemeClr>
            </a:gs>
            <a:gs pos="80000">
              <a:schemeClr val="accent3">
                <a:alpha val="90000"/>
                <a:hueOff val="0"/>
                <a:satOff val="0"/>
                <a:lumOff val="0"/>
                <a:alphaOff val="-26667"/>
                <a:tint val="90000"/>
                <a:shade val="69000"/>
                <a:satMod val="220000"/>
              </a:schemeClr>
            </a:gs>
            <a:gs pos="100000">
              <a:schemeClr val="accent3">
                <a:alpha val="90000"/>
                <a:hueOff val="0"/>
                <a:satOff val="0"/>
                <a:lumOff val="0"/>
                <a:alphaOff val="-26667"/>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ar-SA" sz="3000" kern="1200" dirty="0" smtClean="0">
              <a:latin typeface="Simplified Arabic" pitchFamily="18" charset="-78"/>
              <a:cs typeface="Simplified Arabic" pitchFamily="18" charset="-78"/>
            </a:rPr>
            <a:t>زيادة مستوى الرضا لدى الموظفين.</a:t>
          </a:r>
          <a:endParaRPr lang="fr-FR" sz="3000" kern="1200" dirty="0">
            <a:latin typeface="Simplified Arabic" pitchFamily="18" charset="-78"/>
            <a:cs typeface="Simplified Arabic" pitchFamily="18" charset="-78"/>
          </a:endParaRPr>
        </a:p>
      </dsp:txBody>
      <dsp:txXfrm>
        <a:off x="0" y="2075199"/>
        <a:ext cx="6096000" cy="923020"/>
      </dsp:txXfrm>
    </dsp:sp>
    <dsp:sp modelId="{9F56189D-75A2-42F5-9D06-DBE858D2D9BD}">
      <dsp:nvSpPr>
        <dsp:cNvPr id="0" name=""/>
        <dsp:cNvSpPr/>
      </dsp:nvSpPr>
      <dsp:spPr>
        <a:xfrm>
          <a:off x="0" y="3084620"/>
          <a:ext cx="6096000" cy="923020"/>
        </a:xfrm>
        <a:prstGeom prst="roundRect">
          <a:avLst/>
        </a:prstGeom>
        <a:gradFill rotWithShape="0">
          <a:gsLst>
            <a:gs pos="0">
              <a:schemeClr val="accent3">
                <a:alpha val="90000"/>
                <a:hueOff val="0"/>
                <a:satOff val="0"/>
                <a:lumOff val="0"/>
                <a:alphaOff val="-40000"/>
                <a:tint val="75000"/>
                <a:shade val="85000"/>
                <a:satMod val="230000"/>
              </a:schemeClr>
            </a:gs>
            <a:gs pos="25000">
              <a:schemeClr val="accent3">
                <a:alpha val="90000"/>
                <a:hueOff val="0"/>
                <a:satOff val="0"/>
                <a:lumOff val="0"/>
                <a:alphaOff val="-40000"/>
                <a:tint val="90000"/>
                <a:shade val="70000"/>
                <a:satMod val="220000"/>
              </a:schemeClr>
            </a:gs>
            <a:gs pos="50000">
              <a:schemeClr val="accent3">
                <a:alpha val="90000"/>
                <a:hueOff val="0"/>
                <a:satOff val="0"/>
                <a:lumOff val="0"/>
                <a:alphaOff val="-40000"/>
                <a:tint val="90000"/>
                <a:shade val="58000"/>
                <a:satMod val="225000"/>
              </a:schemeClr>
            </a:gs>
            <a:gs pos="65000">
              <a:schemeClr val="accent3">
                <a:alpha val="90000"/>
                <a:hueOff val="0"/>
                <a:satOff val="0"/>
                <a:lumOff val="0"/>
                <a:alphaOff val="-40000"/>
                <a:tint val="90000"/>
                <a:shade val="58000"/>
                <a:satMod val="225000"/>
              </a:schemeClr>
            </a:gs>
            <a:gs pos="80000">
              <a:schemeClr val="accent3">
                <a:alpha val="90000"/>
                <a:hueOff val="0"/>
                <a:satOff val="0"/>
                <a:lumOff val="0"/>
                <a:alphaOff val="-40000"/>
                <a:tint val="90000"/>
                <a:shade val="69000"/>
                <a:satMod val="220000"/>
              </a:schemeClr>
            </a:gs>
            <a:gs pos="100000">
              <a:schemeClr val="accent3">
                <a:alpha val="90000"/>
                <a:hueOff val="0"/>
                <a:satOff val="0"/>
                <a:lumOff val="0"/>
                <a:alphaOff val="-4000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r" defTabSz="1333500" rtl="1">
            <a:lnSpc>
              <a:spcPct val="90000"/>
            </a:lnSpc>
            <a:spcBef>
              <a:spcPct val="0"/>
            </a:spcBef>
            <a:spcAft>
              <a:spcPct val="35000"/>
            </a:spcAft>
          </a:pPr>
          <a:r>
            <a:rPr lang="ar-SA" sz="3000" kern="1200" dirty="0" smtClean="0">
              <a:latin typeface="Simplified Arabic" pitchFamily="18" charset="-78"/>
              <a:cs typeface="Simplified Arabic" pitchFamily="18" charset="-78"/>
            </a:rPr>
            <a:t>تقليل معدل الدوران و زيادة ولاء الموظفين</a:t>
          </a:r>
          <a:r>
            <a:rPr lang="ar-SA" sz="3000" kern="1200" dirty="0" smtClean="0"/>
            <a:t>.</a:t>
          </a:r>
          <a:endParaRPr lang="fr-FR" sz="3000" kern="1200" dirty="0"/>
        </a:p>
      </dsp:txBody>
      <dsp:txXfrm>
        <a:off x="0" y="3084620"/>
        <a:ext cx="6096000" cy="92302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re 28"/>
          <p:cNvSpPr>
            <a:spLocks noGrp="1"/>
          </p:cNvSpPr>
          <p:nvPr>
            <p:ph type="ctrTitle"/>
          </p:nvPr>
        </p:nvSpPr>
        <p:spPr>
          <a:xfrm>
            <a:off x="381000" y="4853411"/>
            <a:ext cx="8458200" cy="1222375"/>
          </a:xfrm>
        </p:spPr>
        <p:txBody>
          <a:bodyPr anchor="t"/>
          <a:lstStyle/>
          <a:p>
            <a:r>
              <a:rPr kumimoji="0" lang="fr-FR" smtClean="0"/>
              <a:t>Cliquez pour modifier le style du titre</a:t>
            </a:r>
            <a:endParaRPr kumimoji="0" lang="en-US"/>
          </a:p>
        </p:txBody>
      </p:sp>
      <p:sp>
        <p:nvSpPr>
          <p:cNvPr id="9" name="Sous-titr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16" name="Espace réservé de la date 15"/>
          <p:cNvSpPr>
            <a:spLocks noGrp="1"/>
          </p:cNvSpPr>
          <p:nvPr>
            <p:ph type="dt" sz="half" idx="10"/>
          </p:nvPr>
        </p:nvSpPr>
        <p:spPr/>
        <p:txBody>
          <a:bodyPr/>
          <a:lstStyle/>
          <a:p>
            <a:fld id="{D9672808-95C8-4542-88BF-883CFEB8A19C}" type="datetimeFigureOut">
              <a:rPr lang="fr-FR" smtClean="0"/>
              <a:pPr/>
              <a:t>04/12/2021</a:t>
            </a:fld>
            <a:endParaRPr lang="fr-FR"/>
          </a:p>
        </p:txBody>
      </p:sp>
      <p:sp>
        <p:nvSpPr>
          <p:cNvPr id="2" name="Espace réservé du pied de page 1"/>
          <p:cNvSpPr>
            <a:spLocks noGrp="1"/>
          </p:cNvSpPr>
          <p:nvPr>
            <p:ph type="ftr" sz="quarter" idx="11"/>
          </p:nvPr>
        </p:nvSpPr>
        <p:spPr/>
        <p:txBody>
          <a:bodyPr/>
          <a:lstStyle/>
          <a:p>
            <a:endParaRPr lang="fr-FR"/>
          </a:p>
        </p:txBody>
      </p:sp>
      <p:sp>
        <p:nvSpPr>
          <p:cNvPr id="15" name="Espace réservé du numéro de diapositive 14"/>
          <p:cNvSpPr>
            <a:spLocks noGrp="1"/>
          </p:cNvSpPr>
          <p:nvPr>
            <p:ph type="sldNum" sz="quarter" idx="12"/>
          </p:nvPr>
        </p:nvSpPr>
        <p:spPr>
          <a:xfrm>
            <a:off x="8229600" y="6473952"/>
            <a:ext cx="758952" cy="246888"/>
          </a:xfrm>
        </p:spPr>
        <p:txBody>
          <a:bodyPr/>
          <a:lstStyle/>
          <a:p>
            <a:fld id="{B6A2DC32-8B2F-4AB5-B79B-4727F1B2FE59}"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9672808-95C8-4542-88BF-883CFEB8A19C}" type="datetimeFigureOut">
              <a:rPr lang="fr-FR" smtClean="0"/>
              <a:pPr/>
              <a:t>04/12/2021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A2DC32-8B2F-4AB5-B79B-4727F1B2FE5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549276"/>
            <a:ext cx="18288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549276"/>
            <a:ext cx="62484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9672808-95C8-4542-88BF-883CFEB8A19C}" type="datetimeFigureOut">
              <a:rPr lang="fr-FR" smtClean="0"/>
              <a:pPr/>
              <a:t>04/12/2021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A2DC32-8B2F-4AB5-B79B-4727F1B2FE5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2" name="Titre 21"/>
          <p:cNvSpPr>
            <a:spLocks noGrp="1"/>
          </p:cNvSpPr>
          <p:nvPr>
            <p:ph type="title"/>
          </p:nvPr>
        </p:nvSpPr>
        <p:spPr/>
        <p:txBody>
          <a:bodyPr/>
          <a:lstStyle/>
          <a:p>
            <a:r>
              <a:rPr kumimoji="0" lang="fr-FR" smtClean="0"/>
              <a:t>Cliquez pour modifier le style du titre</a:t>
            </a:r>
            <a:endParaRPr kumimoji="0" lang="en-US"/>
          </a:p>
        </p:txBody>
      </p:sp>
      <p:sp>
        <p:nvSpPr>
          <p:cNvPr id="27" name="Espace réservé du contenu 26"/>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D9672808-95C8-4542-88BF-883CFEB8A19C}" type="datetimeFigureOut">
              <a:rPr lang="fr-FR" smtClean="0"/>
              <a:pPr/>
              <a:t>04/12/2021</a:t>
            </a:fld>
            <a:endParaRPr lang="fr-FR"/>
          </a:p>
        </p:txBody>
      </p:sp>
      <p:sp>
        <p:nvSpPr>
          <p:cNvPr id="19" name="Espace réservé du pied de page 18"/>
          <p:cNvSpPr>
            <a:spLocks noGrp="1"/>
          </p:cNvSpPr>
          <p:nvPr>
            <p:ph type="ftr" sz="quarter" idx="11"/>
          </p:nvPr>
        </p:nvSpPr>
        <p:spPr>
          <a:xfrm>
            <a:off x="3581400" y="76200"/>
            <a:ext cx="2895600" cy="288925"/>
          </a:xfrm>
        </p:spPr>
        <p:txBody>
          <a:bodyPr/>
          <a:lstStyle/>
          <a:p>
            <a:endParaRPr lang="fr-FR"/>
          </a:p>
        </p:txBody>
      </p:sp>
      <p:sp>
        <p:nvSpPr>
          <p:cNvPr id="16" name="Espace réservé du numéro de diapositive 15"/>
          <p:cNvSpPr>
            <a:spLocks noGrp="1"/>
          </p:cNvSpPr>
          <p:nvPr>
            <p:ph type="sldNum" sz="quarter" idx="12"/>
          </p:nvPr>
        </p:nvSpPr>
        <p:spPr>
          <a:xfrm>
            <a:off x="8229600" y="6473952"/>
            <a:ext cx="758952" cy="246888"/>
          </a:xfrm>
        </p:spPr>
        <p:txBody>
          <a:bodyPr/>
          <a:lstStyle/>
          <a:p>
            <a:fld id="{B6A2DC32-8B2F-4AB5-B79B-4727F1B2FE5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texte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9" name="Espace réservé de la date 18"/>
          <p:cNvSpPr>
            <a:spLocks noGrp="1"/>
          </p:cNvSpPr>
          <p:nvPr>
            <p:ph type="dt" sz="half" idx="10"/>
          </p:nvPr>
        </p:nvSpPr>
        <p:spPr/>
        <p:txBody>
          <a:bodyPr/>
          <a:lstStyle/>
          <a:p>
            <a:fld id="{D9672808-95C8-4542-88BF-883CFEB8A19C}" type="datetimeFigureOut">
              <a:rPr lang="fr-FR" smtClean="0"/>
              <a:pPr/>
              <a:t>04/12/2021</a:t>
            </a:fld>
            <a:endParaRPr lang="fr-FR"/>
          </a:p>
        </p:txBody>
      </p:sp>
      <p:sp>
        <p:nvSpPr>
          <p:cNvPr id="11" name="Espace réservé du pied de page 10"/>
          <p:cNvSpPr>
            <a:spLocks noGrp="1"/>
          </p:cNvSpPr>
          <p:nvPr>
            <p:ph type="ftr" sz="quarter" idx="11"/>
          </p:nvPr>
        </p:nvSpPr>
        <p:spPr/>
        <p:txBody>
          <a:bodyPr/>
          <a:lstStyle/>
          <a:p>
            <a:endParaRPr lang="fr-FR"/>
          </a:p>
        </p:txBody>
      </p:sp>
      <p:sp>
        <p:nvSpPr>
          <p:cNvPr id="16" name="Espace réservé du numéro de diapositive 15"/>
          <p:cNvSpPr>
            <a:spLocks noGrp="1"/>
          </p:cNvSpPr>
          <p:nvPr>
            <p:ph type="sldNum" sz="quarter" idx="12"/>
          </p:nvPr>
        </p:nvSpPr>
        <p:spPr/>
        <p:txBody>
          <a:bodyPr/>
          <a:lstStyle/>
          <a:p>
            <a:fld id="{B6A2DC32-8B2F-4AB5-B79B-4727F1B2FE59}" type="slidenum">
              <a:rPr lang="fr-FR" smtClean="0"/>
              <a:pPr/>
              <a:t>‹N°›</a:t>
            </a:fld>
            <a:endParaRPr lang="fr-FR"/>
          </a:p>
        </p:txBody>
      </p:sp>
      <p:sp>
        <p:nvSpPr>
          <p:cNvPr id="8" name="Titre 7"/>
          <p:cNvSpPr>
            <a:spLocks noGrp="1"/>
          </p:cNvSpPr>
          <p:nvPr>
            <p:ph type="title"/>
          </p:nvPr>
        </p:nvSpPr>
        <p:spPr>
          <a:xfrm>
            <a:off x="180475" y="2947085"/>
            <a:ext cx="8686800" cy="1184825"/>
          </a:xfrm>
        </p:spPr>
        <p:txBody>
          <a:bodyPr rtlCol="0" anchor="t"/>
          <a:lstStyle>
            <a:lvl1pPr algn="r">
              <a:defRPr/>
            </a:lvl1pPr>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0" name="Titre 1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4" name="Espace réservé du conten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0"/>
          </p:nvPr>
        </p:nvSpPr>
        <p:spPr/>
        <p:txBody>
          <a:bodyPr/>
          <a:lstStyle/>
          <a:p>
            <a:fld id="{D9672808-95C8-4542-88BF-883CFEB8A19C}" type="datetimeFigureOut">
              <a:rPr lang="fr-FR" smtClean="0"/>
              <a:pPr/>
              <a:t>04/12/2021</a:t>
            </a:fld>
            <a:endParaRPr lang="fr-FR"/>
          </a:p>
        </p:txBody>
      </p:sp>
      <p:sp>
        <p:nvSpPr>
          <p:cNvPr id="10" name="Espace réservé du pied de page 9"/>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B6A2DC32-8B2F-4AB5-B79B-4727F1B2FE5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9" name="Titre 28"/>
          <p:cNvSpPr>
            <a:spLocks noGrp="1"/>
          </p:cNvSpPr>
          <p:nvPr>
            <p:ph type="title"/>
          </p:nvPr>
        </p:nvSpPr>
        <p:spPr>
          <a:xfrm>
            <a:off x="304800" y="5410200"/>
            <a:ext cx="8610600" cy="882650"/>
          </a:xfrm>
        </p:spPr>
        <p:txBody>
          <a:bodyPr anchor="ctr"/>
          <a:lstStyle>
            <a:lvl1pPr>
              <a:defRPr/>
            </a:lvl1p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25" name="Espace réservé du texte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8" name="Espace réservé du conten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0"/>
          </p:nvPr>
        </p:nvSpPr>
        <p:spPr/>
        <p:txBody>
          <a:bodyPr/>
          <a:lstStyle/>
          <a:p>
            <a:fld id="{D9672808-95C8-4542-88BF-883CFEB8A19C}" type="datetimeFigureOut">
              <a:rPr lang="fr-FR" smtClean="0"/>
              <a:pPr/>
              <a:t>04/12/2021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229600" y="6477000"/>
            <a:ext cx="762000" cy="246888"/>
          </a:xfrm>
        </p:spPr>
        <p:txBody>
          <a:bodyPr/>
          <a:lstStyle/>
          <a:p>
            <a:fld id="{B6A2DC32-8B2F-4AB5-B79B-4727F1B2FE59}" type="slidenum">
              <a:rPr lang="fr-FR" smtClean="0"/>
              <a:pPr/>
              <a:t>‹N°›</a:t>
            </a:fld>
            <a:endParaRPr lang="fr-FR"/>
          </a:p>
        </p:txBody>
      </p:sp>
      <p:sp>
        <p:nvSpPr>
          <p:cNvPr id="11" name="Connecteur droit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0" name="Titre 2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D9672808-95C8-4542-88BF-883CFEB8A19C}" type="datetimeFigureOut">
              <a:rPr lang="fr-FR" smtClean="0"/>
              <a:pPr/>
              <a:t>04/12/2021</a:t>
            </a:fld>
            <a:endParaRPr lang="fr-FR"/>
          </a:p>
        </p:txBody>
      </p:sp>
      <p:sp>
        <p:nvSpPr>
          <p:cNvPr id="21" name="Espace réservé du pied de page 20"/>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A2DC32-8B2F-4AB5-B79B-4727F1B2FE5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D9672808-95C8-4542-88BF-883CFEB8A19C}" type="datetimeFigureOut">
              <a:rPr lang="fr-FR" smtClean="0"/>
              <a:pPr/>
              <a:t>04/12/2021</a:t>
            </a:fld>
            <a:endParaRPr lang="fr-FR"/>
          </a:p>
        </p:txBody>
      </p:sp>
      <p:sp>
        <p:nvSpPr>
          <p:cNvPr id="24" name="Espace réservé du pied de page 23"/>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6A2DC32-8B2F-4AB5-B79B-4727F1B2FE5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Connecteur droit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re 11"/>
          <p:cNvSpPr>
            <a:spLocks noGrp="1"/>
          </p:cNvSpPr>
          <p:nvPr>
            <p:ph type="title"/>
          </p:nvPr>
        </p:nvSpPr>
        <p:spPr>
          <a:xfrm>
            <a:off x="457200" y="5486400"/>
            <a:ext cx="8458200" cy="520700"/>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14" name="Espace réservé du conten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D9672808-95C8-4542-88BF-883CFEB8A19C}" type="datetimeFigureOut">
              <a:rPr lang="fr-FR" smtClean="0"/>
              <a:pPr/>
              <a:t>04/12/2021</a:t>
            </a:fld>
            <a:endParaRPr lang="fr-FR"/>
          </a:p>
        </p:txBody>
      </p:sp>
      <p:sp>
        <p:nvSpPr>
          <p:cNvPr id="29" name="Espace réservé du pied de page 28"/>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6A2DC32-8B2F-4AB5-B79B-4727F1B2FE5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3" name="Espace réservé pour une imag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r-FR" smtClean="0"/>
              <a:t>Cliquez sur l'icône pour ajouter une image</a:t>
            </a:r>
            <a:endParaRPr kumimoji="0" lang="en-US" dirty="0"/>
          </a:p>
        </p:txBody>
      </p:sp>
      <p:sp>
        <p:nvSpPr>
          <p:cNvPr id="7" name="Espace réservé de la date 6"/>
          <p:cNvSpPr>
            <a:spLocks noGrp="1"/>
          </p:cNvSpPr>
          <p:nvPr>
            <p:ph type="dt" sz="half" idx="10"/>
          </p:nvPr>
        </p:nvSpPr>
        <p:spPr/>
        <p:txBody>
          <a:bodyPr/>
          <a:lstStyle/>
          <a:p>
            <a:fld id="{D9672808-95C8-4542-88BF-883CFEB8A19C}" type="datetimeFigureOut">
              <a:rPr lang="fr-FR" smtClean="0"/>
              <a:pPr/>
              <a:t>04/12/2021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B6A2DC32-8B2F-4AB5-B79B-4727F1B2FE59}" type="slidenum">
              <a:rPr lang="fr-FR" smtClean="0"/>
              <a:pPr/>
              <a:t>‹N°›</a:t>
            </a:fld>
            <a:endParaRPr lang="fr-FR"/>
          </a:p>
        </p:txBody>
      </p:sp>
      <p:sp>
        <p:nvSpPr>
          <p:cNvPr id="17" name="Titre 16"/>
          <p:cNvSpPr>
            <a:spLocks noGrp="1"/>
          </p:cNvSpPr>
          <p:nvPr>
            <p:ph type="title"/>
          </p:nvPr>
        </p:nvSpPr>
        <p:spPr>
          <a:xfrm>
            <a:off x="381000" y="4993760"/>
            <a:ext cx="5867400" cy="522288"/>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Espace réservé du texte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1" name="Espace réservé de la date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D9672808-95C8-4542-88BF-883CFEB8A19C}" type="datetimeFigureOut">
              <a:rPr lang="fr-FR" smtClean="0"/>
              <a:pPr/>
              <a:t>04/12/2021</a:t>
            </a:fld>
            <a:endParaRPr lang="fr-FR"/>
          </a:p>
        </p:txBody>
      </p:sp>
      <p:sp>
        <p:nvSpPr>
          <p:cNvPr id="28" name="Espace réservé du pied de page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fr-FR"/>
          </a:p>
        </p:txBody>
      </p:sp>
      <p:sp>
        <p:nvSpPr>
          <p:cNvPr id="5" name="Espace réservé du numéro de diapositive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6A2DC32-8B2F-4AB5-B79B-4727F1B2FE59}" type="slidenum">
              <a:rPr lang="fr-FR" smtClean="0"/>
              <a:pPr/>
              <a:t>‹N°›</a:t>
            </a:fld>
            <a:endParaRPr lang="fr-FR"/>
          </a:p>
        </p:txBody>
      </p:sp>
      <p:sp>
        <p:nvSpPr>
          <p:cNvPr id="10" name="Espace réservé du titre 9"/>
          <p:cNvSpPr>
            <a:spLocks noGrp="1"/>
          </p:cNvSpPr>
          <p:nvPr>
            <p:ph type="title"/>
          </p:nvPr>
        </p:nvSpPr>
        <p:spPr>
          <a:xfrm>
            <a:off x="304800" y="457200"/>
            <a:ext cx="8686800" cy="838200"/>
          </a:xfrm>
          <a:prstGeom prst="rect">
            <a:avLst/>
          </a:prstGeom>
        </p:spPr>
        <p:txBody>
          <a:bodyPr vert="horz" anchor="ctr">
            <a:normAutofit/>
          </a:bodyPr>
          <a:lstStyle/>
          <a:p>
            <a:r>
              <a:rPr kumimoji="0" lang="fr-FR" smtClean="0"/>
              <a:t>Cliquez pour modifier le style du titre</a:t>
            </a:r>
            <a:endParaRPr kumimoji="0" lang="en-US"/>
          </a:p>
        </p:txBody>
      </p:sp>
      <p:sp>
        <p:nvSpPr>
          <p:cNvPr id="9" name="Connecteur droit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necteur droit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8.jpeg"/><Relationship Id="rId7" Type="http://schemas.openxmlformats.org/officeDocument/2006/relationships/diagramColors" Target="../diagrams/colors1.xml"/><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7"/>
          <p:cNvPicPr>
            <a:picLocks noChangeAspect="1"/>
          </p:cNvPicPr>
          <p:nvPr/>
        </p:nvPicPr>
        <p:blipFill>
          <a:blip r:embed="rId2" cstate="print"/>
          <a:srcRect/>
          <a:stretch>
            <a:fillRect/>
          </a:stretch>
        </p:blipFill>
        <p:spPr bwMode="auto">
          <a:xfrm>
            <a:off x="7964487" y="428604"/>
            <a:ext cx="1179513" cy="1357322"/>
          </a:xfrm>
          <a:prstGeom prst="ellipse">
            <a:avLst/>
          </a:prstGeom>
          <a:ln>
            <a:noFill/>
          </a:ln>
          <a:effectLst>
            <a:softEdge rad="112500"/>
          </a:effectLst>
        </p:spPr>
      </p:pic>
      <p:pic>
        <p:nvPicPr>
          <p:cNvPr id="5" name="Image 7"/>
          <p:cNvPicPr>
            <a:picLocks noChangeAspect="1"/>
          </p:cNvPicPr>
          <p:nvPr/>
        </p:nvPicPr>
        <p:blipFill>
          <a:blip r:embed="rId2" cstate="print"/>
          <a:srcRect/>
          <a:stretch>
            <a:fillRect/>
          </a:stretch>
        </p:blipFill>
        <p:spPr bwMode="auto">
          <a:xfrm>
            <a:off x="285720" y="428604"/>
            <a:ext cx="1179513" cy="1357322"/>
          </a:xfrm>
          <a:prstGeom prst="ellipse">
            <a:avLst/>
          </a:prstGeom>
          <a:ln>
            <a:noFill/>
          </a:ln>
          <a:effectLst>
            <a:softEdge rad="112500"/>
          </a:effectLst>
        </p:spPr>
      </p:pic>
      <p:sp>
        <p:nvSpPr>
          <p:cNvPr id="7" name="Rectangle 6"/>
          <p:cNvSpPr/>
          <p:nvPr/>
        </p:nvSpPr>
        <p:spPr>
          <a:xfrm>
            <a:off x="1428728" y="2714620"/>
            <a:ext cx="6641700" cy="707886"/>
          </a:xfrm>
          <a:prstGeom prst="rect">
            <a:avLst/>
          </a:prstGeom>
        </p:spPr>
        <p:txBody>
          <a:bodyPr wrap="square">
            <a:spAutoFit/>
          </a:bodyPr>
          <a:lstStyle/>
          <a:p>
            <a:pPr algn="ctr"/>
            <a:r>
              <a:rPr lang="ar-DZ" sz="4000" b="1" dirty="0" smtClean="0">
                <a:solidFill>
                  <a:schemeClr val="accent6">
                    <a:lumMod val="75000"/>
                  </a:schemeClr>
                </a:solidFill>
              </a:rPr>
              <a:t> </a:t>
            </a:r>
            <a:endParaRPr lang="fr-FR" sz="4000" b="1" dirty="0">
              <a:solidFill>
                <a:schemeClr val="accent6">
                  <a:lumMod val="75000"/>
                </a:schemeClr>
              </a:solidFill>
            </a:endParaRPr>
          </a:p>
        </p:txBody>
      </p:sp>
      <p:sp>
        <p:nvSpPr>
          <p:cNvPr id="8" name="Rectangle 7"/>
          <p:cNvSpPr/>
          <p:nvPr/>
        </p:nvSpPr>
        <p:spPr>
          <a:xfrm>
            <a:off x="611560" y="3933056"/>
            <a:ext cx="8064896" cy="2523768"/>
          </a:xfrm>
          <a:prstGeom prst="rect">
            <a:avLst/>
          </a:prstGeom>
        </p:spPr>
        <p:txBody>
          <a:bodyPr wrap="square">
            <a:spAutoFit/>
          </a:bodyPr>
          <a:lstStyle/>
          <a:p>
            <a:pPr algn="r"/>
            <a:endParaRPr lang="ar-DZ" dirty="0" smtClean="0"/>
          </a:p>
          <a:p>
            <a:pPr algn="r"/>
            <a:r>
              <a:rPr lang="ar-DZ" dirty="0" smtClean="0"/>
              <a:t>   </a:t>
            </a:r>
            <a:r>
              <a:rPr lang="ar-DZ" b="1" u="sng" dirty="0" smtClean="0"/>
              <a:t>من </a:t>
            </a:r>
            <a:r>
              <a:rPr lang="ar-DZ" b="1" u="sng" dirty="0" err="1" smtClean="0"/>
              <a:t>إع</a:t>
            </a:r>
            <a:r>
              <a:rPr lang="ar-EG" b="1" u="sng" dirty="0" smtClean="0"/>
              <a:t>ـــــــــــــ</a:t>
            </a:r>
            <a:r>
              <a:rPr lang="ar-DZ" b="1" u="sng" dirty="0" smtClean="0"/>
              <a:t>داد </a:t>
            </a:r>
            <a:r>
              <a:rPr lang="ar-DZ" b="1" dirty="0" smtClean="0"/>
              <a:t>:</a:t>
            </a:r>
          </a:p>
          <a:p>
            <a:pPr algn="r"/>
            <a:r>
              <a:rPr lang="ar-DZ" b="1" dirty="0" smtClean="0"/>
              <a:t>  </a:t>
            </a:r>
            <a:r>
              <a:rPr lang="ar-DZ" b="1" dirty="0" smtClean="0">
                <a:latin typeface="Simplified Arabic" pitchFamily="18" charset="-78"/>
                <a:cs typeface="Simplified Arabic" pitchFamily="18" charset="-78"/>
              </a:rPr>
              <a:t>عبسي </a:t>
            </a:r>
            <a:r>
              <a:rPr lang="ar-DZ" b="1" dirty="0" smtClean="0">
                <a:latin typeface="Simplified Arabic" pitchFamily="18" charset="-78"/>
                <a:cs typeface="Simplified Arabic" pitchFamily="18" charset="-78"/>
              </a:rPr>
              <a:t>زينب</a:t>
            </a:r>
          </a:p>
          <a:p>
            <a:pPr algn="r"/>
            <a:r>
              <a:rPr lang="ar-EG" dirty="0" smtClean="0">
                <a:latin typeface="Simplified Arabic" pitchFamily="18" charset="-78"/>
                <a:cs typeface="Simplified Arabic" pitchFamily="18" charset="-78"/>
              </a:rPr>
              <a:t>   </a:t>
            </a:r>
            <a:r>
              <a:rPr lang="ar-DZ" b="1" dirty="0" err="1" smtClean="0">
                <a:latin typeface="Simplified Arabic" pitchFamily="18" charset="-78"/>
                <a:cs typeface="Simplified Arabic" pitchFamily="18" charset="-78"/>
              </a:rPr>
              <a:t>روينة</a:t>
            </a:r>
            <a:r>
              <a:rPr lang="ar-DZ" b="1" dirty="0" smtClean="0">
                <a:latin typeface="Simplified Arabic" pitchFamily="18" charset="-78"/>
                <a:cs typeface="Simplified Arabic" pitchFamily="18" charset="-78"/>
              </a:rPr>
              <a:t> سميرة </a:t>
            </a:r>
            <a:r>
              <a:rPr lang="ar-EG" b="1" dirty="0" smtClean="0">
                <a:latin typeface="Simplified Arabic" pitchFamily="18" charset="-78"/>
                <a:cs typeface="Simplified Arabic" pitchFamily="18" charset="-78"/>
              </a:rPr>
              <a:t>                                                   </a:t>
            </a:r>
            <a:r>
              <a:rPr lang="ar-DZ" b="1" u="sng" dirty="0" smtClean="0"/>
              <a:t>تحت إشراف الأستاذة </a:t>
            </a:r>
            <a:r>
              <a:rPr lang="ar-DZ" b="1" dirty="0" err="1" smtClean="0"/>
              <a:t>:</a:t>
            </a:r>
            <a:r>
              <a:rPr lang="ar-DZ" b="1" dirty="0" smtClean="0"/>
              <a:t> </a:t>
            </a:r>
            <a:r>
              <a:rPr lang="ar-DZ" b="1" dirty="0" smtClean="0"/>
              <a:t>                                                                                             </a:t>
            </a:r>
          </a:p>
          <a:p>
            <a:pPr algn="r"/>
            <a:r>
              <a:rPr lang="ar-DZ" b="1" dirty="0" smtClean="0">
                <a:latin typeface="Simplified Arabic" pitchFamily="18" charset="-78"/>
                <a:cs typeface="Simplified Arabic" pitchFamily="18" charset="-78"/>
              </a:rPr>
              <a:t> </a:t>
            </a:r>
            <a:r>
              <a:rPr lang="ar-DZ" b="1" dirty="0" smtClean="0">
                <a:latin typeface="Simplified Arabic" pitchFamily="18" charset="-78"/>
                <a:cs typeface="Simplified Arabic" pitchFamily="18" charset="-78"/>
              </a:rPr>
              <a:t>                                                                                  </a:t>
            </a:r>
            <a:r>
              <a:rPr lang="ar-DZ" b="1" dirty="0" smtClean="0">
                <a:latin typeface="Simplified Arabic" pitchFamily="18" charset="-78"/>
                <a:cs typeface="Simplified Arabic" pitchFamily="18" charset="-78"/>
              </a:rPr>
              <a:t>جوهرة </a:t>
            </a:r>
            <a:r>
              <a:rPr lang="ar-DZ" b="1" dirty="0" err="1" smtClean="0">
                <a:latin typeface="Simplified Arabic" pitchFamily="18" charset="-78"/>
                <a:cs typeface="Simplified Arabic" pitchFamily="18" charset="-78"/>
              </a:rPr>
              <a:t>أقطي</a:t>
            </a:r>
            <a:r>
              <a:rPr lang="ar-DZ" b="1" dirty="0" smtClean="0">
                <a:latin typeface="Simplified Arabic" pitchFamily="18" charset="-78"/>
                <a:cs typeface="Simplified Arabic" pitchFamily="18" charset="-78"/>
              </a:rPr>
              <a:t>     </a:t>
            </a:r>
            <a:endParaRPr lang="ar-DZ" sz="1600" b="1" dirty="0" smtClean="0">
              <a:latin typeface="Simplified Arabic" pitchFamily="18" charset="-78"/>
              <a:cs typeface="Simplified Arabic" pitchFamily="18" charset="-78"/>
            </a:endParaRPr>
          </a:p>
          <a:p>
            <a:r>
              <a:rPr lang="ar-DZ" sz="1600" b="1" dirty="0" smtClean="0"/>
              <a:t>  </a:t>
            </a:r>
          </a:p>
          <a:p>
            <a:pPr algn="r" rtl="1"/>
            <a:r>
              <a:rPr lang="ar-DZ" sz="1600" b="1" dirty="0" smtClean="0"/>
              <a:t>                                                                                                       </a:t>
            </a:r>
            <a:r>
              <a:rPr lang="ar-DZ" sz="1600" b="1" u="sng" dirty="0" err="1" smtClean="0"/>
              <a:t>الفوج </a:t>
            </a:r>
            <a:r>
              <a:rPr lang="ar-DZ" sz="1600" b="1" u="sng" dirty="0" smtClean="0"/>
              <a:t>:03</a:t>
            </a:r>
            <a:endParaRPr lang="ar-DZ" sz="1600" b="1" u="sng" dirty="0"/>
          </a:p>
          <a:p>
            <a:pPr algn="ctr"/>
            <a:r>
              <a:rPr lang="fr-FR" b="1" dirty="0" smtClean="0"/>
              <a:t>2020_2021</a:t>
            </a:r>
            <a:r>
              <a:rPr lang="ar-DZ" b="1" dirty="0" smtClean="0"/>
              <a:t>السنة الجامعية </a:t>
            </a:r>
            <a:endParaRPr lang="fr-FR" b="1" dirty="0"/>
          </a:p>
        </p:txBody>
      </p:sp>
      <p:sp>
        <p:nvSpPr>
          <p:cNvPr id="3" name="Titre 2"/>
          <p:cNvSpPr>
            <a:spLocks noGrp="1"/>
          </p:cNvSpPr>
          <p:nvPr>
            <p:ph type="title"/>
          </p:nvPr>
        </p:nvSpPr>
        <p:spPr/>
        <p:txBody>
          <a:bodyPr>
            <a:normAutofit fontScale="90000"/>
          </a:bodyPr>
          <a:lstStyle/>
          <a:p>
            <a:pPr algn="ctr"/>
            <a:r>
              <a:rPr lang="ar-DZ" sz="2400" b="1" dirty="0">
                <a:solidFill>
                  <a:prstClr val="black"/>
                </a:solidFill>
                <a:latin typeface="Arial Black" pitchFamily="34" charset="0"/>
                <a:cs typeface="Arial" pitchFamily="34" charset="0"/>
              </a:rPr>
              <a:t>وزارة التعليم العالي والبحث العلمي.</a:t>
            </a:r>
            <a:br>
              <a:rPr lang="ar-DZ" sz="2400" b="1" dirty="0">
                <a:solidFill>
                  <a:prstClr val="black"/>
                </a:solidFill>
                <a:latin typeface="Arial Black" pitchFamily="34" charset="0"/>
                <a:cs typeface="Arial" pitchFamily="34" charset="0"/>
              </a:rPr>
            </a:br>
            <a:r>
              <a:rPr lang="ar-DZ" sz="2400" b="1" dirty="0">
                <a:solidFill>
                  <a:prstClr val="black"/>
                </a:solidFill>
                <a:latin typeface="Arial Black" pitchFamily="34" charset="0"/>
                <a:cs typeface="Arial" pitchFamily="34" charset="0"/>
              </a:rPr>
              <a:t>جامعة محمد خيضر-بسكرة-</a:t>
            </a:r>
            <a:br>
              <a:rPr lang="ar-DZ" sz="2400" b="1" dirty="0">
                <a:solidFill>
                  <a:prstClr val="black"/>
                </a:solidFill>
                <a:latin typeface="Arial Black" pitchFamily="34" charset="0"/>
                <a:cs typeface="Arial" pitchFamily="34" charset="0"/>
              </a:rPr>
            </a:br>
            <a:r>
              <a:rPr lang="ar-DZ" sz="2400" b="1" dirty="0">
                <a:solidFill>
                  <a:prstClr val="black"/>
                </a:solidFill>
                <a:latin typeface="Arial Black" pitchFamily="34" charset="0"/>
                <a:cs typeface="Arial" pitchFamily="34" charset="0"/>
              </a:rPr>
              <a:t>كلية العلوم الاقتصادية والتسيير والعلوم التجارية.</a:t>
            </a:r>
            <a:br>
              <a:rPr lang="ar-DZ" sz="2400" b="1" dirty="0">
                <a:solidFill>
                  <a:prstClr val="black"/>
                </a:solidFill>
                <a:latin typeface="Arial Black" pitchFamily="34" charset="0"/>
                <a:cs typeface="Arial" pitchFamily="34" charset="0"/>
              </a:rPr>
            </a:br>
            <a:r>
              <a:rPr lang="ar-DZ" sz="2400" b="1" dirty="0">
                <a:solidFill>
                  <a:prstClr val="black"/>
                </a:solidFill>
                <a:latin typeface="Arial Black" pitchFamily="34" charset="0"/>
                <a:cs typeface="Arial" pitchFamily="34" charset="0"/>
              </a:rPr>
              <a:t>قسم علوم التسيير.</a:t>
            </a:r>
            <a:br>
              <a:rPr lang="ar-DZ" sz="2400" b="1" dirty="0">
                <a:solidFill>
                  <a:prstClr val="black"/>
                </a:solidFill>
                <a:latin typeface="Arial Black" pitchFamily="34" charset="0"/>
                <a:cs typeface="Arial" pitchFamily="34" charset="0"/>
              </a:rPr>
            </a:br>
            <a:r>
              <a:rPr lang="ar-DZ" sz="2400" b="1" dirty="0">
                <a:solidFill>
                  <a:prstClr val="black"/>
                </a:solidFill>
                <a:latin typeface="Arial Black" pitchFamily="34" charset="0"/>
                <a:cs typeface="Arial" pitchFamily="34" charset="0"/>
              </a:rPr>
              <a:t>تخصص إدارة الموارد البشرية</a:t>
            </a:r>
            <a:endParaRPr lang="fr-FR" dirty="0"/>
          </a:p>
        </p:txBody>
      </p:sp>
      <p:sp>
        <p:nvSpPr>
          <p:cNvPr id="6" name="Rectangle à coins arrondis 5"/>
          <p:cNvSpPr/>
          <p:nvPr/>
        </p:nvSpPr>
        <p:spPr>
          <a:xfrm>
            <a:off x="1115616" y="2348880"/>
            <a:ext cx="6848871" cy="122413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sz="4000" b="1" dirty="0" smtClean="0">
                <a:solidFill>
                  <a:schemeClr val="tx1"/>
                </a:solidFill>
                <a:latin typeface="Andalus" pitchFamily="18" charset="-78"/>
                <a:cs typeface="Andalus" pitchFamily="18" charset="-78"/>
              </a:rPr>
              <a:t>تعويض الموظف الدولي </a:t>
            </a:r>
            <a:endParaRPr lang="fr-F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2267744" y="1268760"/>
            <a:ext cx="4969206" cy="1584176"/>
          </a:xfrm>
        </p:spPr>
        <p:style>
          <a:lnRef idx="3">
            <a:schemeClr val="lt1"/>
          </a:lnRef>
          <a:fillRef idx="1">
            <a:schemeClr val="accent3"/>
          </a:fillRef>
          <a:effectRef idx="1">
            <a:schemeClr val="accent3"/>
          </a:effectRef>
          <a:fontRef idx="minor">
            <a:schemeClr val="lt1"/>
          </a:fontRef>
        </p:style>
        <p:txBody>
          <a:bodyPr>
            <a:normAutofit fontScale="90000"/>
          </a:bodyPr>
          <a:lstStyle/>
          <a:p>
            <a:pPr marL="342900" lvl="0" indent="-342900" algn="ctr">
              <a:lnSpc>
                <a:spcPct val="115000"/>
              </a:lnSpc>
              <a:spcAft>
                <a:spcPts val="1000"/>
              </a:spcAft>
            </a:pPr>
            <a:r>
              <a:rPr lang="ar-DZ" sz="3600" b="1" dirty="0" smtClean="0">
                <a:latin typeface="Simplified Arabic Bold"/>
                <a:ea typeface="Calibri"/>
                <a:cs typeface="Simplified Arabic Bold"/>
              </a:rPr>
              <a:t> </a:t>
            </a:r>
            <a:br>
              <a:rPr lang="ar-DZ" sz="3600" b="1" dirty="0" smtClean="0">
                <a:latin typeface="Simplified Arabic Bold"/>
                <a:ea typeface="Calibri"/>
                <a:cs typeface="Simplified Arabic Bold"/>
              </a:rPr>
            </a:br>
            <a:r>
              <a:rPr lang="ar-DZ" sz="3600" b="1" dirty="0" smtClean="0">
                <a:latin typeface="Simplified Arabic Bold"/>
                <a:ea typeface="Calibri"/>
                <a:cs typeface="Simplified Arabic Bold"/>
              </a:rPr>
              <a:t> </a:t>
            </a:r>
            <a:r>
              <a:rPr lang="ar-SA" sz="3100" b="1" dirty="0" smtClean="0">
                <a:latin typeface="Simplified Arabic Bold"/>
                <a:ea typeface="Calibri"/>
                <a:cs typeface="Simplified Arabic Bold"/>
              </a:rPr>
              <a:t>العوامل المؤثرة في اس</a:t>
            </a:r>
            <a:r>
              <a:rPr lang="ar-DZ" sz="3100" b="1" dirty="0" smtClean="0">
                <a:latin typeface="Simplified Arabic Bold"/>
                <a:ea typeface="Calibri"/>
                <a:cs typeface="Simplified Arabic Bold"/>
              </a:rPr>
              <a:t>ت</a:t>
            </a:r>
            <a:r>
              <a:rPr lang="ar-SA" sz="3100" b="1" dirty="0" smtClean="0">
                <a:latin typeface="Simplified Arabic Bold"/>
                <a:ea typeface="Calibri"/>
                <a:cs typeface="Simplified Arabic Bold"/>
              </a:rPr>
              <a:t>راتیجیة التعویضات  الدولية</a:t>
            </a:r>
            <a:r>
              <a:rPr lang="ar-SA" sz="3600" b="1" dirty="0" smtClean="0">
                <a:latin typeface="Simplified Arabic Bold"/>
                <a:ea typeface="Calibri"/>
                <a:cs typeface="Simplified Arabic Bold"/>
              </a:rPr>
              <a:t>:</a:t>
            </a:r>
            <a:r>
              <a:rPr lang="fr-FR" sz="2000" dirty="0" smtClean="0">
                <a:latin typeface="Calibri"/>
                <a:ea typeface="Calibri"/>
                <a:cs typeface="Arial"/>
              </a:rPr>
              <a:t/>
            </a:r>
            <a:br>
              <a:rPr lang="fr-FR" sz="2000" dirty="0" smtClean="0">
                <a:latin typeface="Calibri"/>
                <a:ea typeface="Calibri"/>
                <a:cs typeface="Arial"/>
              </a:rPr>
            </a:br>
            <a:r>
              <a:rPr lang="ar-DZ" sz="3600" b="1" cap="all" dirty="0" smtClean="0">
                <a:ln w="9000" cmpd="sng">
                  <a:solidFill>
                    <a:schemeClr val="accent4">
                      <a:shade val="50000"/>
                      <a:satMod val="120000"/>
                    </a:schemeClr>
                  </a:solidFill>
                  <a:prstDash val="solid"/>
                </a:ln>
                <a:solidFill>
                  <a:schemeClr val="accent6">
                    <a:lumMod val="60000"/>
                    <a:lumOff val="40000"/>
                  </a:schemeClr>
                </a:solidFill>
                <a:effectLst>
                  <a:reflection blurRad="12700" stA="28000" endPos="45000" dist="1000" dir="5400000" sy="-100000" algn="bl" rotWithShape="0"/>
                </a:effectLst>
                <a:latin typeface="Arial" panose="020B0604020202020204" pitchFamily="34" charset="0"/>
                <a:cs typeface="Arial" panose="020B0604020202020204" pitchFamily="34" charset="0"/>
              </a:rPr>
              <a:t> </a:t>
            </a:r>
            <a:endParaRPr lang="fr-FR" sz="2800" dirty="0">
              <a:solidFill>
                <a:schemeClr val="accent6">
                  <a:lumMod val="60000"/>
                  <a:lumOff val="40000"/>
                </a:schemeClr>
              </a:solidFill>
              <a:latin typeface="Arial" panose="020B0604020202020204" pitchFamily="34" charset="0"/>
              <a:cs typeface="Arial" panose="020B0604020202020204" pitchFamily="34" charset="0"/>
            </a:endParaRPr>
          </a:p>
        </p:txBody>
      </p:sp>
      <p:pic>
        <p:nvPicPr>
          <p:cNvPr id="4" name="Espace réservé du contenu 3" descr="images.jpg"/>
          <p:cNvPicPr>
            <a:picLocks noGrp="1" noChangeAspect="1"/>
          </p:cNvPicPr>
          <p:nvPr>
            <p:ph idx="4294967295"/>
          </p:nvPr>
        </p:nvPicPr>
        <p:blipFill>
          <a:blip r:embed="rId2" cstate="print"/>
          <a:stretch>
            <a:fillRect/>
          </a:stretch>
        </p:blipFill>
        <p:spPr>
          <a:xfrm>
            <a:off x="0" y="214313"/>
            <a:ext cx="2000250" cy="2000250"/>
          </a:xfrm>
          <a:prstGeom prst="rect">
            <a:avLst/>
          </a:prstGeom>
          <a:ln>
            <a:noFill/>
          </a:ln>
          <a:effectLst>
            <a:softEdge rad="112500"/>
          </a:effectLst>
        </p:spPr>
      </p:pic>
      <p:cxnSp>
        <p:nvCxnSpPr>
          <p:cNvPr id="10" name="Connecteur droit avec flèche 9"/>
          <p:cNvCxnSpPr/>
          <p:nvPr/>
        </p:nvCxnSpPr>
        <p:spPr>
          <a:xfrm>
            <a:off x="5868144" y="2924944"/>
            <a:ext cx="504056" cy="1008112"/>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12" name="Connecteur droit avec flèche 11"/>
          <p:cNvCxnSpPr/>
          <p:nvPr/>
        </p:nvCxnSpPr>
        <p:spPr>
          <a:xfrm flipH="1">
            <a:off x="3347864" y="2924944"/>
            <a:ext cx="504056" cy="1152128"/>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15" name="Rectangle 14"/>
          <p:cNvSpPr/>
          <p:nvPr/>
        </p:nvSpPr>
        <p:spPr>
          <a:xfrm>
            <a:off x="5580112" y="4077072"/>
            <a:ext cx="2836033" cy="954107"/>
          </a:xfrm>
          <a:prstGeom prst="rect">
            <a:avLst/>
          </a:prstGeom>
        </p:spPr>
        <p:style>
          <a:lnRef idx="1">
            <a:schemeClr val="accent3"/>
          </a:lnRef>
          <a:fillRef idx="3">
            <a:schemeClr val="accent3"/>
          </a:fillRef>
          <a:effectRef idx="2">
            <a:schemeClr val="accent3"/>
          </a:effectRef>
          <a:fontRef idx="minor">
            <a:schemeClr val="lt1"/>
          </a:fontRef>
        </p:style>
        <p:txBody>
          <a:bodyPr wrap="none">
            <a:spAutoFit/>
          </a:bodyPr>
          <a:lstStyle/>
          <a:p>
            <a:r>
              <a:rPr lang="ar-SA" sz="2800" b="1" dirty="0" smtClean="0">
                <a:latin typeface="Simplified Arabic" pitchFamily="18" charset="-78"/>
                <a:cs typeface="Simplified Arabic" pitchFamily="18" charset="-78"/>
              </a:rPr>
              <a:t>المحیط الداخلي للشركة</a:t>
            </a:r>
            <a:endParaRPr lang="ar-DZ" sz="2800" b="1" dirty="0" smtClean="0">
              <a:latin typeface="Simplified Arabic" pitchFamily="18" charset="-78"/>
              <a:cs typeface="Simplified Arabic" pitchFamily="18" charset="-78"/>
            </a:endParaRPr>
          </a:p>
          <a:p>
            <a:r>
              <a:rPr lang="ar-SA" sz="2800" b="1" dirty="0" smtClean="0">
                <a:latin typeface="Simplified Arabic" pitchFamily="18" charset="-78"/>
                <a:cs typeface="Simplified Arabic" pitchFamily="18" charset="-78"/>
              </a:rPr>
              <a:t> متعددة الجنسیات</a:t>
            </a:r>
            <a:r>
              <a:rPr lang="ar-DZ" sz="2800" b="1" dirty="0" smtClean="0">
                <a:latin typeface="Simplified Arabic" pitchFamily="18" charset="-78"/>
                <a:cs typeface="Simplified Arabic" pitchFamily="18" charset="-78"/>
              </a:rPr>
              <a:t>   </a:t>
            </a:r>
            <a:endParaRPr lang="fr-FR" sz="2800" b="1" dirty="0">
              <a:latin typeface="Simplified Arabic" pitchFamily="18" charset="-78"/>
              <a:cs typeface="Simplified Arabic" pitchFamily="18" charset="-78"/>
            </a:endParaRPr>
          </a:p>
        </p:txBody>
      </p:sp>
      <p:sp>
        <p:nvSpPr>
          <p:cNvPr id="16" name="Rectangle 15"/>
          <p:cNvSpPr/>
          <p:nvPr/>
        </p:nvSpPr>
        <p:spPr>
          <a:xfrm>
            <a:off x="1187624" y="4149080"/>
            <a:ext cx="3071675" cy="954107"/>
          </a:xfrm>
          <a:prstGeom prst="rect">
            <a:avLst/>
          </a:prstGeom>
        </p:spPr>
        <p:style>
          <a:lnRef idx="1">
            <a:schemeClr val="accent3"/>
          </a:lnRef>
          <a:fillRef idx="3">
            <a:schemeClr val="accent3"/>
          </a:fillRef>
          <a:effectRef idx="2">
            <a:schemeClr val="accent3"/>
          </a:effectRef>
          <a:fontRef idx="minor">
            <a:schemeClr val="lt1"/>
          </a:fontRef>
        </p:style>
        <p:txBody>
          <a:bodyPr wrap="none">
            <a:spAutoFit/>
          </a:bodyPr>
          <a:lstStyle/>
          <a:p>
            <a:r>
              <a:rPr lang="ar-SA" sz="2800" dirty="0" smtClean="0">
                <a:latin typeface="Simplified Arabic Bold"/>
                <a:ea typeface="Calibri"/>
                <a:cs typeface="Simplified Arabic Bold"/>
              </a:rPr>
              <a:t>المحیط الخارجي للشركات</a:t>
            </a:r>
            <a:endParaRPr lang="ar-DZ" sz="2800" dirty="0" smtClean="0">
              <a:latin typeface="Simplified Arabic Bold"/>
              <a:ea typeface="Calibri"/>
              <a:cs typeface="Simplified Arabic Bold"/>
            </a:endParaRPr>
          </a:p>
          <a:p>
            <a:r>
              <a:rPr lang="ar-SA" sz="2800" dirty="0" smtClean="0">
                <a:latin typeface="Simplified Arabic Bold"/>
                <a:ea typeface="Calibri"/>
                <a:cs typeface="Simplified Arabic Bold"/>
              </a:rPr>
              <a:t> متعددة الجنسیات</a:t>
            </a:r>
            <a:r>
              <a:rPr lang="ar-DZ" sz="2800" dirty="0" smtClean="0">
                <a:latin typeface="Simplified Arabic Bold"/>
                <a:ea typeface="Calibri"/>
                <a:cs typeface="Simplified Arabic Bold"/>
              </a:rPr>
              <a:t>    </a:t>
            </a:r>
            <a:endParaRPr lang="fr-FR" sz="2800" dirty="0"/>
          </a:p>
        </p:txBody>
      </p:sp>
    </p:spTree>
  </p:cSld>
  <p:clrMapOvr>
    <a:masterClrMapping/>
  </p:clrMapOvr>
  <p:transition>
    <p:newsfla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images (2).jpg"/>
          <p:cNvPicPr>
            <a:picLocks noGrp="1" noChangeAspect="1"/>
          </p:cNvPicPr>
          <p:nvPr>
            <p:ph idx="1"/>
          </p:nvPr>
        </p:nvPicPr>
        <p:blipFill>
          <a:blip r:embed="rId2" cstate="print"/>
          <a:stretch>
            <a:fillRect/>
          </a:stretch>
        </p:blipFill>
        <p:spPr>
          <a:xfrm>
            <a:off x="285721" y="285728"/>
            <a:ext cx="2143140" cy="1770043"/>
          </a:xfrm>
          <a:prstGeom prst="rect">
            <a:avLst/>
          </a:prstGeom>
          <a:ln>
            <a:noFill/>
          </a:ln>
          <a:effectLst>
            <a:softEdge rad="112500"/>
          </a:effectLst>
        </p:spPr>
      </p:pic>
      <p:sp>
        <p:nvSpPr>
          <p:cNvPr id="6" name="Rectangle à coins arrondis 5"/>
          <p:cNvSpPr/>
          <p:nvPr/>
        </p:nvSpPr>
        <p:spPr>
          <a:xfrm>
            <a:off x="2987824" y="332656"/>
            <a:ext cx="3744416" cy="1368152"/>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7" name="ZoneTexte 6"/>
          <p:cNvSpPr txBox="1"/>
          <p:nvPr/>
        </p:nvSpPr>
        <p:spPr>
          <a:xfrm>
            <a:off x="3347864" y="548680"/>
            <a:ext cx="2952328" cy="954107"/>
          </a:xfrm>
          <a:prstGeom prst="rect">
            <a:avLst/>
          </a:prstGeom>
          <a:noFill/>
        </p:spPr>
        <p:txBody>
          <a:bodyPr wrap="square" rtlCol="0">
            <a:spAutoFit/>
          </a:bodyPr>
          <a:lstStyle/>
          <a:p>
            <a:pPr algn="ctr" rtl="1"/>
            <a:r>
              <a:rPr lang="ar-SA" sz="2800" b="1" dirty="0" smtClean="0">
                <a:solidFill>
                  <a:schemeClr val="bg1"/>
                </a:solidFill>
                <a:latin typeface="Simplified Arabic Bold"/>
                <a:ea typeface="Calibri"/>
                <a:cs typeface="Simplified Arabic Bold"/>
              </a:rPr>
              <a:t>تعویض الموظفین الدولیین </a:t>
            </a:r>
            <a:endParaRPr lang="fr-FR" sz="2800" dirty="0">
              <a:solidFill>
                <a:schemeClr val="bg1"/>
              </a:solidFill>
            </a:endParaRPr>
          </a:p>
        </p:txBody>
      </p:sp>
      <p:sp>
        <p:nvSpPr>
          <p:cNvPr id="8" name="Rectangle 7"/>
          <p:cNvSpPr/>
          <p:nvPr/>
        </p:nvSpPr>
        <p:spPr>
          <a:xfrm>
            <a:off x="5724128" y="2276872"/>
            <a:ext cx="2476960" cy="461665"/>
          </a:xfrm>
          <a:prstGeom prst="rect">
            <a:avLst/>
          </a:prstGeom>
        </p:spPr>
        <p:style>
          <a:lnRef idx="3">
            <a:schemeClr val="lt1"/>
          </a:lnRef>
          <a:fillRef idx="1">
            <a:schemeClr val="accent3"/>
          </a:fillRef>
          <a:effectRef idx="1">
            <a:schemeClr val="accent3"/>
          </a:effectRef>
          <a:fontRef idx="minor">
            <a:schemeClr val="lt1"/>
          </a:fontRef>
        </p:style>
        <p:txBody>
          <a:bodyPr wrap="none">
            <a:spAutoFit/>
          </a:bodyPr>
          <a:lstStyle/>
          <a:p>
            <a:r>
              <a:rPr lang="ar-SA" sz="2400" b="1" dirty="0" smtClean="0">
                <a:latin typeface="Simplified Arabic" pitchFamily="18" charset="-78"/>
                <a:cs typeface="Simplified Arabic" pitchFamily="18" charset="-78"/>
              </a:rPr>
              <a:t>علاوة الخدمة الخارجیة</a:t>
            </a:r>
            <a:endParaRPr lang="fr-FR" sz="2400" dirty="0">
              <a:latin typeface="Simplified Arabic" pitchFamily="18" charset="-78"/>
              <a:cs typeface="Simplified Arabic" pitchFamily="18" charset="-78"/>
            </a:endParaRPr>
          </a:p>
        </p:txBody>
      </p:sp>
      <p:sp>
        <p:nvSpPr>
          <p:cNvPr id="9" name="Rectangle 8"/>
          <p:cNvSpPr/>
          <p:nvPr/>
        </p:nvSpPr>
        <p:spPr>
          <a:xfrm>
            <a:off x="2483768" y="5445224"/>
            <a:ext cx="1531188" cy="461665"/>
          </a:xfrm>
          <a:prstGeom prst="rect">
            <a:avLst/>
          </a:prstGeom>
        </p:spPr>
        <p:style>
          <a:lnRef idx="3">
            <a:schemeClr val="lt1"/>
          </a:lnRef>
          <a:fillRef idx="1">
            <a:schemeClr val="accent3"/>
          </a:fillRef>
          <a:effectRef idx="1">
            <a:schemeClr val="accent3"/>
          </a:effectRef>
          <a:fontRef idx="minor">
            <a:schemeClr val="lt1"/>
          </a:fontRef>
        </p:style>
        <p:txBody>
          <a:bodyPr wrap="none">
            <a:spAutoFit/>
          </a:bodyPr>
          <a:lstStyle/>
          <a:p>
            <a:r>
              <a:rPr lang="ar-SA" sz="2400" b="1" dirty="0" smtClean="0">
                <a:latin typeface="Simplified Arabic" pitchFamily="18" charset="-78"/>
                <a:cs typeface="Simplified Arabic" pitchFamily="18" charset="-78"/>
              </a:rPr>
              <a:t>علاوة المشقة</a:t>
            </a:r>
            <a:endParaRPr lang="fr-FR" sz="2400" dirty="0">
              <a:latin typeface="Simplified Arabic" pitchFamily="18" charset="-78"/>
              <a:cs typeface="Simplified Arabic" pitchFamily="18" charset="-78"/>
            </a:endParaRPr>
          </a:p>
        </p:txBody>
      </p:sp>
      <p:sp>
        <p:nvSpPr>
          <p:cNvPr id="10" name="Rectangle 9"/>
          <p:cNvSpPr/>
          <p:nvPr/>
        </p:nvSpPr>
        <p:spPr>
          <a:xfrm>
            <a:off x="3275856" y="4581128"/>
            <a:ext cx="1704313" cy="461665"/>
          </a:xfrm>
          <a:prstGeom prst="rect">
            <a:avLst/>
          </a:prstGeom>
        </p:spPr>
        <p:style>
          <a:lnRef idx="3">
            <a:schemeClr val="lt1"/>
          </a:lnRef>
          <a:fillRef idx="1">
            <a:schemeClr val="accent3"/>
          </a:fillRef>
          <a:effectRef idx="1">
            <a:schemeClr val="accent3"/>
          </a:effectRef>
          <a:fontRef idx="minor">
            <a:schemeClr val="lt1"/>
          </a:fontRef>
        </p:style>
        <p:txBody>
          <a:bodyPr wrap="none">
            <a:spAutoFit/>
          </a:bodyPr>
          <a:lstStyle/>
          <a:p>
            <a:r>
              <a:rPr lang="ar-SA" sz="2400" b="1" dirty="0" smtClean="0">
                <a:latin typeface="Simplified Arabic" pitchFamily="18" charset="-78"/>
                <a:cs typeface="Simplified Arabic" pitchFamily="18" charset="-78"/>
              </a:rPr>
              <a:t>علاوات الانتقال</a:t>
            </a:r>
            <a:endParaRPr lang="fr-FR" sz="2400" dirty="0">
              <a:latin typeface="Simplified Arabic" pitchFamily="18" charset="-78"/>
              <a:cs typeface="Simplified Arabic" pitchFamily="18" charset="-78"/>
            </a:endParaRPr>
          </a:p>
        </p:txBody>
      </p:sp>
      <p:sp>
        <p:nvSpPr>
          <p:cNvPr id="11" name="Rectangle 10"/>
          <p:cNvSpPr/>
          <p:nvPr/>
        </p:nvSpPr>
        <p:spPr>
          <a:xfrm>
            <a:off x="4932040" y="3068960"/>
            <a:ext cx="2209259" cy="461665"/>
          </a:xfrm>
          <a:prstGeom prst="rect">
            <a:avLst/>
          </a:prstGeom>
        </p:spPr>
        <p:style>
          <a:lnRef idx="3">
            <a:schemeClr val="lt1"/>
          </a:lnRef>
          <a:fillRef idx="1">
            <a:schemeClr val="accent3"/>
          </a:fillRef>
          <a:effectRef idx="1">
            <a:schemeClr val="accent3"/>
          </a:effectRef>
          <a:fontRef idx="minor">
            <a:schemeClr val="lt1"/>
          </a:fontRef>
        </p:style>
        <p:txBody>
          <a:bodyPr wrap="none">
            <a:spAutoFit/>
          </a:bodyPr>
          <a:lstStyle/>
          <a:p>
            <a:r>
              <a:rPr lang="ar-SA" sz="2400" b="1" dirty="0" smtClean="0">
                <a:latin typeface="Simplified Arabic" pitchFamily="18" charset="-78"/>
                <a:cs typeface="Simplified Arabic" pitchFamily="18" charset="-78"/>
              </a:rPr>
              <a:t>علاوات تعلیم الأطفا</a:t>
            </a:r>
            <a:r>
              <a:rPr lang="ar-SA" b="1" dirty="0" smtClean="0">
                <a:latin typeface="Simplified Arabic" pitchFamily="18" charset="-78"/>
                <a:cs typeface="Simplified Arabic" pitchFamily="18" charset="-78"/>
              </a:rPr>
              <a:t>ل</a:t>
            </a:r>
            <a:endParaRPr lang="fr-FR" dirty="0">
              <a:latin typeface="Simplified Arabic" pitchFamily="18" charset="-78"/>
              <a:cs typeface="Simplified Arabic" pitchFamily="18" charset="-78"/>
            </a:endParaRPr>
          </a:p>
        </p:txBody>
      </p:sp>
      <p:sp>
        <p:nvSpPr>
          <p:cNvPr id="12" name="Rectangle 11"/>
          <p:cNvSpPr/>
          <p:nvPr/>
        </p:nvSpPr>
        <p:spPr>
          <a:xfrm>
            <a:off x="3995936" y="3861048"/>
            <a:ext cx="1869423" cy="461665"/>
          </a:xfrm>
          <a:prstGeom prst="rect">
            <a:avLst/>
          </a:prstGeom>
        </p:spPr>
        <p:style>
          <a:lnRef idx="3">
            <a:schemeClr val="lt1"/>
          </a:lnRef>
          <a:fillRef idx="1">
            <a:schemeClr val="accent3"/>
          </a:fillRef>
          <a:effectRef idx="1">
            <a:schemeClr val="accent3"/>
          </a:effectRef>
          <a:fontRef idx="minor">
            <a:schemeClr val="lt1"/>
          </a:fontRef>
        </p:style>
        <p:txBody>
          <a:bodyPr wrap="none">
            <a:spAutoFit/>
          </a:bodyPr>
          <a:lstStyle/>
          <a:p>
            <a:r>
              <a:rPr lang="ar-SA" sz="2400" b="1" dirty="0" smtClean="0">
                <a:latin typeface="Simplified Arabic" pitchFamily="18" charset="-78"/>
                <a:cs typeface="Simplified Arabic" pitchFamily="18" charset="-78"/>
              </a:rPr>
              <a:t>إجازات  البلد الأم</a:t>
            </a:r>
            <a:endParaRPr lang="fr-FR" sz="2400" dirty="0">
              <a:latin typeface="Simplified Arabic" pitchFamily="18" charset="-78"/>
              <a:cs typeface="Simplified Arabic" pitchFamily="18" charset="-78"/>
            </a:endParaRPr>
          </a:p>
        </p:txBody>
      </p:sp>
    </p:spTree>
  </p:cSld>
  <p:clrMapOvr>
    <a:masterClrMapping/>
  </p:clrMapOvr>
  <mc:AlternateContent xmlns:mc="http://schemas.openxmlformats.org/markup-compatibility/2006">
    <mc:Choice xmlns=""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1772816"/>
            <a:ext cx="8229600" cy="4392488"/>
          </a:xfrm>
          <a:solidFill>
            <a:schemeClr val="accent2">
              <a:lumMod val="40000"/>
              <a:lumOff val="60000"/>
            </a:schemeClr>
          </a:solidFill>
        </p:spPr>
        <p:style>
          <a:lnRef idx="2">
            <a:schemeClr val="accent2"/>
          </a:lnRef>
          <a:fillRef idx="1">
            <a:schemeClr val="lt1"/>
          </a:fillRef>
          <a:effectRef idx="0">
            <a:schemeClr val="accent2"/>
          </a:effectRef>
          <a:fontRef idx="minor">
            <a:schemeClr val="dk1"/>
          </a:fontRef>
        </p:style>
        <p:txBody>
          <a:bodyPr>
            <a:noAutofit/>
          </a:bodyPr>
          <a:lstStyle/>
          <a:p>
            <a:pPr algn="r"/>
            <a:r>
              <a:rPr lang="ar-DZ" sz="2800" dirty="0" smtClean="0">
                <a:solidFill>
                  <a:schemeClr val="bg1"/>
                </a:solidFill>
                <a:latin typeface="Simplified Arabic" pitchFamily="18" charset="-78"/>
                <a:cs typeface="Simplified Arabic" pitchFamily="18" charset="-78"/>
              </a:rPr>
              <a:t>   </a:t>
            </a:r>
            <a:r>
              <a:rPr lang="ar-SA" sz="2800" dirty="0" smtClean="0">
                <a:solidFill>
                  <a:schemeClr val="bg1"/>
                </a:solidFill>
                <a:latin typeface="Simplified Arabic" pitchFamily="18" charset="-78"/>
                <a:cs typeface="Simplified Arabic" pitchFamily="18" charset="-78"/>
              </a:rPr>
              <a:t>في ختام هذا البحث تعرفنا على نظام التعويضات في المنظمات الدولية </a:t>
            </a:r>
            <a:r>
              <a:rPr lang="ar-DZ" sz="2800" dirty="0" smtClean="0">
                <a:solidFill>
                  <a:schemeClr val="bg1"/>
                </a:solidFill>
                <a:latin typeface="Simplified Arabic" pitchFamily="18" charset="-78"/>
                <a:cs typeface="Simplified Arabic" pitchFamily="18" charset="-78"/>
              </a:rPr>
              <a:t> </a:t>
            </a:r>
            <a:r>
              <a:rPr lang="ar-SA" sz="2800" dirty="0" smtClean="0">
                <a:solidFill>
                  <a:schemeClr val="bg1"/>
                </a:solidFill>
                <a:latin typeface="Simplified Arabic" pitchFamily="18" charset="-78"/>
                <a:cs typeface="Simplified Arabic" pitchFamily="18" charset="-78"/>
              </a:rPr>
              <a:t>و تعرفنا على مدى تأثيرها في سلوك </a:t>
            </a:r>
            <a:r>
              <a:rPr lang="ar-SA" sz="2800" dirty="0" err="1" smtClean="0">
                <a:solidFill>
                  <a:schemeClr val="bg1"/>
                </a:solidFill>
                <a:latin typeface="Simplified Arabic" pitchFamily="18" charset="-78"/>
                <a:cs typeface="Simplified Arabic" pitchFamily="18" charset="-78"/>
              </a:rPr>
              <a:t>الافراد </a:t>
            </a:r>
            <a:r>
              <a:rPr lang="ar-SA" sz="2800" dirty="0" smtClean="0">
                <a:solidFill>
                  <a:schemeClr val="bg1"/>
                </a:solidFill>
                <a:latin typeface="Simplified Arabic" pitchFamily="18" charset="-78"/>
                <a:cs typeface="Simplified Arabic" pitchFamily="18" charset="-78"/>
              </a:rPr>
              <a:t>،فعن طريقها تتمكن المنظمات من الحفاظ على الافراد الأكفاء و الموهوبين الذين بمقدورهم الارتقاء بالمنظمة وزيادة أرباحها وحصتها السوقية.</a:t>
            </a:r>
            <a:r>
              <a:rPr lang="ar-EG" sz="2800" dirty="0" smtClean="0">
                <a:solidFill>
                  <a:schemeClr val="bg1"/>
                </a:solidFill>
                <a:latin typeface="Simplified Arabic" pitchFamily="18" charset="-78"/>
                <a:cs typeface="Simplified Arabic" pitchFamily="18" charset="-78"/>
              </a:rPr>
              <a:t>      </a:t>
            </a:r>
            <a:r>
              <a:rPr lang="ar-DZ" sz="2800" dirty="0" smtClean="0">
                <a:solidFill>
                  <a:schemeClr val="bg1"/>
                </a:solidFill>
                <a:latin typeface="Simplified Arabic" pitchFamily="18" charset="-78"/>
                <a:cs typeface="Simplified Arabic" pitchFamily="18" charset="-78"/>
              </a:rPr>
              <a:t> </a:t>
            </a:r>
            <a:r>
              <a:rPr lang="ar-DZ" sz="2000" dirty="0" smtClean="0">
                <a:solidFill>
                  <a:schemeClr val="bg1"/>
                </a:solidFill>
              </a:rPr>
              <a:t/>
            </a:r>
            <a:br>
              <a:rPr lang="ar-DZ" sz="2000" dirty="0" smtClean="0">
                <a:solidFill>
                  <a:schemeClr val="bg1"/>
                </a:solidFill>
              </a:rPr>
            </a:br>
            <a:endParaRPr lang="fr-FR" sz="2000" dirty="0">
              <a:solidFill>
                <a:schemeClr val="bg1"/>
              </a:solidFill>
            </a:endParaRPr>
          </a:p>
        </p:txBody>
      </p:sp>
      <p:pic>
        <p:nvPicPr>
          <p:cNvPr id="4" name="Espace réservé du contenu 3" descr="téléchargement (6).jpg"/>
          <p:cNvPicPr>
            <a:picLocks noGrp="1" noChangeAspect="1"/>
          </p:cNvPicPr>
          <p:nvPr>
            <p:ph idx="1"/>
          </p:nvPr>
        </p:nvPicPr>
        <p:blipFill>
          <a:blip r:embed="rId2" cstate="print"/>
          <a:stretch>
            <a:fillRect/>
          </a:stretch>
        </p:blipFill>
        <p:spPr>
          <a:xfrm>
            <a:off x="2699792" y="188640"/>
            <a:ext cx="3476625" cy="1482976"/>
          </a:xfrm>
        </p:spPr>
      </p:pic>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67544" y="271582"/>
            <a:ext cx="8064896" cy="6032421"/>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r" rtl="1"/>
            <a:r>
              <a:rPr lang="ar-DZ" b="1" dirty="0" smtClean="0"/>
              <a:t>                      </a:t>
            </a:r>
          </a:p>
          <a:p>
            <a:pPr algn="r" rtl="1"/>
            <a:endParaRPr lang="ar-DZ" b="1" dirty="0" smtClean="0"/>
          </a:p>
          <a:p>
            <a:pPr algn="r" rtl="1"/>
            <a:r>
              <a:rPr lang="ar-DZ" b="1" dirty="0" smtClean="0"/>
              <a:t>                                                  </a:t>
            </a:r>
            <a:r>
              <a:rPr lang="ar-DZ" sz="2400" b="1" dirty="0" smtClean="0">
                <a:latin typeface="Simplified Arabic" pitchFamily="18" charset="-78"/>
                <a:cs typeface="Simplified Arabic" pitchFamily="18" charset="-78"/>
              </a:rPr>
              <a:t>خطة البحث</a:t>
            </a:r>
            <a:endParaRPr lang="ar-DZ" sz="2000" b="1" dirty="0" smtClean="0">
              <a:latin typeface="Simplified Arabic" pitchFamily="18" charset="-78"/>
              <a:cs typeface="Simplified Arabic" pitchFamily="18" charset="-78"/>
            </a:endParaRPr>
          </a:p>
          <a:p>
            <a:pPr algn="r" rtl="1"/>
            <a:endParaRPr lang="ar-DZ" sz="2000" b="1" dirty="0" smtClean="0">
              <a:latin typeface="Simplified Arabic" pitchFamily="18" charset="-78"/>
              <a:cs typeface="Simplified Arabic" pitchFamily="18" charset="-78"/>
            </a:endParaRPr>
          </a:p>
          <a:p>
            <a:pPr algn="r" rtl="1"/>
            <a:endParaRPr lang="ar-DZ" sz="2000" b="1" dirty="0" smtClean="0">
              <a:latin typeface="Simplified Arabic" pitchFamily="18" charset="-78"/>
              <a:cs typeface="Simplified Arabic" pitchFamily="18" charset="-78"/>
            </a:endParaRPr>
          </a:p>
          <a:p>
            <a:pPr algn="r" rtl="1"/>
            <a:r>
              <a:rPr lang="ar-DZ" sz="2000" b="1" dirty="0" smtClean="0">
                <a:latin typeface="Simplified Arabic" pitchFamily="18" charset="-78"/>
                <a:cs typeface="Simplified Arabic" pitchFamily="18" charset="-78"/>
              </a:rPr>
              <a:t>   </a:t>
            </a:r>
            <a:r>
              <a:rPr lang="ar-DZ" sz="2400" b="1" dirty="0" smtClean="0">
                <a:latin typeface="Simplified Arabic" pitchFamily="18" charset="-78"/>
                <a:cs typeface="Simplified Arabic" pitchFamily="18" charset="-78"/>
              </a:rPr>
              <a:t>أولا: نظام التعويضات </a:t>
            </a:r>
            <a:endParaRPr lang="ar-DZ" sz="2000" b="1" dirty="0" smtClean="0">
              <a:latin typeface="Simplified Arabic" pitchFamily="18" charset="-78"/>
              <a:cs typeface="Simplified Arabic" pitchFamily="18" charset="-78"/>
            </a:endParaRPr>
          </a:p>
          <a:p>
            <a:pPr algn="r" rtl="1"/>
            <a:endParaRPr lang="ar-DZ" sz="2000" b="1" dirty="0" smtClean="0">
              <a:latin typeface="Simplified Arabic" pitchFamily="18" charset="-78"/>
              <a:cs typeface="Simplified Arabic" pitchFamily="18" charset="-78"/>
            </a:endParaRPr>
          </a:p>
          <a:p>
            <a:pPr algn="r" rtl="1"/>
            <a:r>
              <a:rPr lang="ar-DZ" sz="2000" b="1" dirty="0" smtClean="0">
                <a:latin typeface="Simplified Arabic" pitchFamily="18" charset="-78"/>
                <a:cs typeface="Simplified Arabic" pitchFamily="18" charset="-78"/>
              </a:rPr>
              <a:t>      1.تعريف التعويضات الدولية</a:t>
            </a:r>
          </a:p>
          <a:p>
            <a:pPr algn="r" rtl="1"/>
            <a:r>
              <a:rPr lang="ar-DZ" sz="2000" b="1" dirty="0" smtClean="0">
                <a:latin typeface="Simplified Arabic" pitchFamily="18" charset="-78"/>
                <a:cs typeface="Simplified Arabic" pitchFamily="18" charset="-78"/>
              </a:rPr>
              <a:t>      2.أهمية التعويضات الدولية </a:t>
            </a:r>
          </a:p>
          <a:p>
            <a:pPr algn="r" rtl="1"/>
            <a:r>
              <a:rPr lang="ar-DZ" sz="2000" b="1" dirty="0" smtClean="0">
                <a:latin typeface="Simplified Arabic" pitchFamily="18" charset="-78"/>
                <a:cs typeface="Simplified Arabic" pitchFamily="18" charset="-78"/>
              </a:rPr>
              <a:t>      3.التعويضات والتحفيز </a:t>
            </a:r>
          </a:p>
          <a:p>
            <a:pPr algn="r" rtl="1"/>
            <a:r>
              <a:rPr lang="ar-DZ" sz="2000" b="1" dirty="0" smtClean="0">
                <a:latin typeface="Simplified Arabic" pitchFamily="18" charset="-78"/>
                <a:cs typeface="Simplified Arabic" pitchFamily="18" charset="-78"/>
              </a:rPr>
              <a:t>       4.نظريات الأجور</a:t>
            </a:r>
          </a:p>
          <a:p>
            <a:pPr algn="r" rtl="1"/>
            <a:endParaRPr lang="ar-DZ" sz="2000" b="1" dirty="0" smtClean="0">
              <a:latin typeface="Simplified Arabic" pitchFamily="18" charset="-78"/>
              <a:cs typeface="Simplified Arabic" pitchFamily="18" charset="-78"/>
            </a:endParaRPr>
          </a:p>
          <a:p>
            <a:pPr algn="r" rtl="1"/>
            <a:r>
              <a:rPr lang="ar-DZ" sz="2000" b="1" dirty="0" smtClean="0">
                <a:latin typeface="Simplified Arabic" pitchFamily="18" charset="-78"/>
                <a:cs typeface="Simplified Arabic" pitchFamily="18" charset="-78"/>
              </a:rPr>
              <a:t>  </a:t>
            </a:r>
            <a:r>
              <a:rPr lang="ar-DZ" sz="2400" b="1" dirty="0" smtClean="0">
                <a:latin typeface="Simplified Arabic" pitchFamily="18" charset="-78"/>
                <a:cs typeface="Simplified Arabic" pitchFamily="18" charset="-78"/>
              </a:rPr>
              <a:t>ثانيا: استراتيجية التعويضات الدولية</a:t>
            </a:r>
            <a:endParaRPr lang="ar-DZ" sz="2000" b="1" dirty="0" smtClean="0">
              <a:latin typeface="Simplified Arabic" pitchFamily="18" charset="-78"/>
              <a:cs typeface="Simplified Arabic" pitchFamily="18" charset="-78"/>
            </a:endParaRPr>
          </a:p>
          <a:p>
            <a:pPr algn="r" rtl="1"/>
            <a:r>
              <a:rPr lang="ar-DZ" sz="2000" b="1" dirty="0" smtClean="0">
                <a:latin typeface="Simplified Arabic" pitchFamily="18" charset="-78"/>
                <a:cs typeface="Simplified Arabic" pitchFamily="18" charset="-78"/>
              </a:rPr>
              <a:t>   </a:t>
            </a:r>
          </a:p>
          <a:p>
            <a:pPr algn="r" rtl="1"/>
            <a:r>
              <a:rPr lang="ar-DZ" sz="2000" b="1" dirty="0" smtClean="0">
                <a:latin typeface="Simplified Arabic" pitchFamily="18" charset="-78"/>
                <a:cs typeface="Simplified Arabic" pitchFamily="18" charset="-78"/>
              </a:rPr>
              <a:t>     1.استراتيجية التعويضات الدولية</a:t>
            </a:r>
          </a:p>
          <a:p>
            <a:pPr algn="r" rtl="1"/>
            <a:r>
              <a:rPr lang="ar-DZ" sz="2000" b="1" dirty="0" smtClean="0">
                <a:latin typeface="Simplified Arabic" pitchFamily="18" charset="-78"/>
                <a:cs typeface="Simplified Arabic" pitchFamily="18" charset="-78"/>
              </a:rPr>
              <a:t>     </a:t>
            </a:r>
            <a:r>
              <a:rPr lang="ar-DZ" sz="2000" b="1" dirty="0" err="1" smtClean="0">
                <a:latin typeface="Simplified Arabic" pitchFamily="18" charset="-78"/>
                <a:cs typeface="Simplified Arabic" pitchFamily="18" charset="-78"/>
              </a:rPr>
              <a:t>2.</a:t>
            </a:r>
            <a:r>
              <a:rPr lang="ar-DZ" sz="2000" b="1" dirty="0" smtClean="0">
                <a:latin typeface="Simplified Arabic" pitchFamily="18" charset="-78"/>
                <a:cs typeface="Simplified Arabic" pitchFamily="18" charset="-78"/>
              </a:rPr>
              <a:t> الية تصميم استراتيجية التعويضات الدولية</a:t>
            </a:r>
          </a:p>
          <a:p>
            <a:pPr algn="r" rtl="1"/>
            <a:r>
              <a:rPr lang="ar-DZ" sz="2000" b="1" dirty="0" smtClean="0">
                <a:latin typeface="Simplified Arabic" pitchFamily="18" charset="-78"/>
                <a:cs typeface="Simplified Arabic" pitchFamily="18" charset="-78"/>
              </a:rPr>
              <a:t>     3.العوامل المؤثرة في استراتيجية التعويضات الدولية</a:t>
            </a:r>
          </a:p>
          <a:p>
            <a:pPr algn="r" rtl="1"/>
            <a:r>
              <a:rPr lang="ar-DZ" sz="2000" b="1" dirty="0" smtClean="0">
                <a:latin typeface="Simplified Arabic" pitchFamily="18" charset="-78"/>
                <a:cs typeface="Simplified Arabic" pitchFamily="18" charset="-78"/>
              </a:rPr>
              <a:t>     4.تعويض الموظف الدولي</a:t>
            </a:r>
            <a:endParaRPr lang="ar-DZ" b="1" dirty="0" smtClean="0"/>
          </a:p>
          <a:p>
            <a:pPr algn="r" rtl="1"/>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467544" y="1628800"/>
            <a:ext cx="8229600" cy="4392488"/>
          </a:xfrm>
        </p:spPr>
        <p:style>
          <a:lnRef idx="3">
            <a:schemeClr val="lt1"/>
          </a:lnRef>
          <a:fillRef idx="1">
            <a:schemeClr val="accent3"/>
          </a:fillRef>
          <a:effectRef idx="1">
            <a:schemeClr val="accent3"/>
          </a:effectRef>
          <a:fontRef idx="minor">
            <a:schemeClr val="lt1"/>
          </a:fontRef>
        </p:style>
        <p:txBody>
          <a:bodyPr>
            <a:noAutofit/>
          </a:bodyPr>
          <a:lstStyle/>
          <a:p>
            <a:pPr algn="r"/>
            <a:r>
              <a:rPr lang="ar-DZ" sz="3600" dirty="0" smtClean="0">
                <a:solidFill>
                  <a:schemeClr val="tx1"/>
                </a:solidFill>
                <a:latin typeface="Arial"/>
              </a:rPr>
              <a:t> </a:t>
            </a:r>
            <a:r>
              <a:rPr lang="ar-DZ" sz="3600" dirty="0" smtClean="0">
                <a:solidFill>
                  <a:schemeClr val="tx1"/>
                </a:solidFill>
              </a:rPr>
              <a:t/>
            </a:r>
            <a:br>
              <a:rPr lang="ar-DZ" sz="3600" dirty="0" smtClean="0">
                <a:solidFill>
                  <a:schemeClr val="tx1"/>
                </a:solidFill>
              </a:rPr>
            </a:br>
            <a:endParaRPr lang="fr-FR" sz="3600" dirty="0">
              <a:solidFill>
                <a:schemeClr val="tx1"/>
              </a:solidFill>
            </a:endParaRPr>
          </a:p>
        </p:txBody>
      </p:sp>
      <p:pic>
        <p:nvPicPr>
          <p:cNvPr id="4" name="Espace réservé du contenu 3" descr="a663cf6a178005a93c8ab391b057bb9e30f47623v2_hq.jpg"/>
          <p:cNvPicPr>
            <a:picLocks noGrp="1" noChangeAspect="1"/>
          </p:cNvPicPr>
          <p:nvPr>
            <p:ph idx="1"/>
          </p:nvPr>
        </p:nvPicPr>
        <p:blipFill>
          <a:blip r:embed="rId2" cstate="print"/>
          <a:stretch>
            <a:fillRect/>
          </a:stretch>
        </p:blipFill>
        <p:spPr>
          <a:xfrm>
            <a:off x="6084168" y="0"/>
            <a:ext cx="2714644" cy="1571636"/>
          </a:xfrm>
        </p:spPr>
      </p:pic>
      <p:sp>
        <p:nvSpPr>
          <p:cNvPr id="6" name="ZoneTexte 5"/>
          <p:cNvSpPr txBox="1"/>
          <p:nvPr/>
        </p:nvSpPr>
        <p:spPr>
          <a:xfrm>
            <a:off x="971600" y="2204864"/>
            <a:ext cx="7128792" cy="6647974"/>
          </a:xfrm>
          <a:prstGeom prst="rect">
            <a:avLst/>
          </a:prstGeom>
          <a:noFill/>
        </p:spPr>
        <p:txBody>
          <a:bodyPr wrap="square" rtlCol="0">
            <a:spAutoFit/>
          </a:bodyPr>
          <a:lstStyle/>
          <a:p>
            <a:pPr algn="r"/>
            <a:r>
              <a:rPr lang="ar-DZ" dirty="0" smtClean="0"/>
              <a:t> </a:t>
            </a:r>
            <a:r>
              <a:rPr lang="ar-DZ" sz="2400" dirty="0" smtClean="0">
                <a:solidFill>
                  <a:schemeClr val="bg1"/>
                </a:solidFill>
                <a:latin typeface="Simplified Arabic" pitchFamily="18" charset="-78"/>
                <a:cs typeface="Simplified Arabic" pitchFamily="18" charset="-78"/>
              </a:rPr>
              <a:t>في محيط شديد المنافسة أصبحت المنظمات تسعى جاهدة للحصول على ميزة تنافسية </a:t>
            </a:r>
            <a:r>
              <a:rPr lang="ar-DZ" sz="2400" dirty="0" err="1" smtClean="0">
                <a:solidFill>
                  <a:schemeClr val="bg1"/>
                </a:solidFill>
                <a:latin typeface="Simplified Arabic" pitchFamily="18" charset="-78"/>
                <a:cs typeface="Simplified Arabic" pitchFamily="18" charset="-78"/>
              </a:rPr>
              <a:t>فريدة </a:t>
            </a:r>
            <a:r>
              <a:rPr lang="ar-DZ" sz="2400" dirty="0" smtClean="0">
                <a:solidFill>
                  <a:schemeClr val="bg1"/>
                </a:solidFill>
                <a:latin typeface="Simplified Arabic" pitchFamily="18" charset="-78"/>
                <a:cs typeface="Simplified Arabic" pitchFamily="18" charset="-78"/>
              </a:rPr>
              <a:t>،حيث يعتبر المورد البشري المحرك الأساسي لتلك الميزة المراد </a:t>
            </a:r>
            <a:r>
              <a:rPr lang="ar-DZ" sz="2400" dirty="0" err="1" smtClean="0">
                <a:solidFill>
                  <a:schemeClr val="bg1"/>
                </a:solidFill>
                <a:latin typeface="Simplified Arabic" pitchFamily="18" charset="-78"/>
                <a:cs typeface="Simplified Arabic" pitchFamily="18" charset="-78"/>
              </a:rPr>
              <a:t>امتلاكها </a:t>
            </a:r>
            <a:r>
              <a:rPr lang="ar-DZ" sz="2400" dirty="0" smtClean="0">
                <a:solidFill>
                  <a:schemeClr val="bg1"/>
                </a:solidFill>
                <a:latin typeface="Simplified Arabic" pitchFamily="18" charset="-78"/>
                <a:cs typeface="Simplified Arabic" pitchFamily="18" charset="-78"/>
              </a:rPr>
              <a:t>،ويقع على عاتق المؤسسة الحفاظ على هذا المورد وتطويره ليمكنها من تحقيق الأهداف المرجوة.</a:t>
            </a:r>
            <a:endParaRPr lang="fr-FR" sz="2400" dirty="0" smtClean="0">
              <a:solidFill>
                <a:schemeClr val="bg1"/>
              </a:solidFill>
              <a:latin typeface="Simplified Arabic" pitchFamily="18" charset="-78"/>
              <a:cs typeface="Simplified Arabic" pitchFamily="18" charset="-78"/>
            </a:endParaRPr>
          </a:p>
          <a:p>
            <a:pPr algn="r"/>
            <a:r>
              <a:rPr lang="ar-DZ" sz="2400" dirty="0" smtClean="0">
                <a:solidFill>
                  <a:schemeClr val="bg1"/>
                </a:solidFill>
                <a:latin typeface="Simplified Arabic" pitchFamily="18" charset="-78"/>
                <a:cs typeface="Simplified Arabic" pitchFamily="18" charset="-78"/>
              </a:rPr>
              <a:t>ومن بين الطرق التي تمكن المؤسسة من الحفاظ على الأفراد الأكفاء </a:t>
            </a:r>
          </a:p>
          <a:p>
            <a:pPr algn="r"/>
            <a:r>
              <a:rPr lang="ar-DZ" sz="2400" dirty="0" smtClean="0">
                <a:solidFill>
                  <a:schemeClr val="bg1"/>
                </a:solidFill>
                <a:latin typeface="Simplified Arabic" pitchFamily="18" charset="-78"/>
                <a:cs typeface="Simplified Arabic" pitchFamily="18" charset="-78"/>
              </a:rPr>
              <a:t>نظام </a:t>
            </a:r>
            <a:r>
              <a:rPr lang="ar-DZ" sz="2400" dirty="0" err="1" smtClean="0">
                <a:solidFill>
                  <a:schemeClr val="bg1"/>
                </a:solidFill>
                <a:latin typeface="Simplified Arabic" pitchFamily="18" charset="-78"/>
                <a:cs typeface="Simplified Arabic" pitchFamily="18" charset="-78"/>
              </a:rPr>
              <a:t>التعويضات </a:t>
            </a:r>
            <a:r>
              <a:rPr lang="ar-DZ" sz="2400" dirty="0" smtClean="0">
                <a:solidFill>
                  <a:schemeClr val="bg1"/>
                </a:solidFill>
                <a:latin typeface="Simplified Arabic" pitchFamily="18" charset="-78"/>
                <a:cs typeface="Simplified Arabic" pitchFamily="18" charset="-78"/>
              </a:rPr>
              <a:t>،حيث تستخدمها المنظمات للحفاظ على مواردها ولاستقطاب الافراد الموهبين من خلال الأجور </a:t>
            </a:r>
            <a:r>
              <a:rPr lang="ar-DZ" sz="2400" dirty="0" err="1" smtClean="0">
                <a:solidFill>
                  <a:schemeClr val="bg1"/>
                </a:solidFill>
                <a:latin typeface="Simplified Arabic" pitchFamily="18" charset="-78"/>
                <a:cs typeface="Simplified Arabic" pitchFamily="18" charset="-78"/>
              </a:rPr>
              <a:t>الرواتب </a:t>
            </a:r>
            <a:r>
              <a:rPr lang="ar-DZ" sz="2400" dirty="0" smtClean="0">
                <a:solidFill>
                  <a:schemeClr val="bg1"/>
                </a:solidFill>
                <a:latin typeface="Simplified Arabic" pitchFamily="18" charset="-78"/>
                <a:cs typeface="Simplified Arabic" pitchFamily="18" charset="-78"/>
              </a:rPr>
              <a:t>،مختلف </a:t>
            </a:r>
            <a:r>
              <a:rPr lang="ar-DZ" sz="2400" dirty="0" err="1" smtClean="0">
                <a:solidFill>
                  <a:schemeClr val="bg1"/>
                </a:solidFill>
                <a:latin typeface="Simplified Arabic" pitchFamily="18" charset="-78"/>
                <a:cs typeface="Simplified Arabic" pitchFamily="18" charset="-78"/>
              </a:rPr>
              <a:t>التحفيزات</a:t>
            </a:r>
            <a:r>
              <a:rPr lang="ar-DZ" sz="2400" dirty="0" smtClean="0">
                <a:solidFill>
                  <a:schemeClr val="bg1"/>
                </a:solidFill>
                <a:latin typeface="Simplified Arabic" pitchFamily="18" charset="-78"/>
                <a:cs typeface="Simplified Arabic" pitchFamily="18" charset="-78"/>
              </a:rPr>
              <a:t>  التي تمكنهم من اشباع حاجاتهم و بالتالي يدفعهم لتقديم أفضل ما لديهم.</a:t>
            </a:r>
            <a:endParaRPr lang="fr-FR" sz="2400" dirty="0" smtClean="0">
              <a:solidFill>
                <a:schemeClr val="bg1"/>
              </a:solidFill>
              <a:latin typeface="Simplified Arabic" pitchFamily="18" charset="-78"/>
              <a:cs typeface="Simplified Arabic" pitchFamily="18" charset="-78"/>
            </a:endParaRPr>
          </a:p>
          <a:p>
            <a:pPr algn="l"/>
            <a:endParaRPr lang="ar-DZ" dirty="0" smtClean="0"/>
          </a:p>
          <a:p>
            <a:pPr algn="r" rtl="1"/>
            <a:endParaRPr lang="ar-DZ" dirty="0" smtClean="0"/>
          </a:p>
          <a:p>
            <a:pPr algn="r" rtl="1"/>
            <a:endParaRPr lang="ar-DZ" dirty="0" smtClean="0"/>
          </a:p>
          <a:p>
            <a:pPr algn="r" rtl="1"/>
            <a:endParaRPr lang="ar-DZ" dirty="0" smtClean="0"/>
          </a:p>
          <a:p>
            <a:pPr algn="r" rtl="1"/>
            <a:endParaRPr lang="ar-DZ" dirty="0" smtClean="0"/>
          </a:p>
          <a:p>
            <a:pPr algn="r" rtl="1"/>
            <a:endParaRPr lang="ar-DZ" dirty="0" smtClean="0"/>
          </a:p>
          <a:p>
            <a:pPr algn="r" rtl="1"/>
            <a:endParaRPr lang="ar-DZ" dirty="0" smtClean="0"/>
          </a:p>
          <a:p>
            <a:pPr algn="r" rtl="1"/>
            <a:endParaRPr lang="ar-DZ" dirty="0" smtClean="0"/>
          </a:p>
          <a:p>
            <a:pPr algn="r" rtl="1"/>
            <a:endParaRPr lang="ar-DZ" dirty="0" smtClean="0"/>
          </a:p>
          <a:p>
            <a:pPr algn="r" rtl="1"/>
            <a:endParaRPr lang="ar-DZ" dirty="0" smtClean="0"/>
          </a:p>
          <a:p>
            <a:pPr algn="r" rtl="1"/>
            <a:endParaRPr lang="ar-DZ" dirty="0" smtClean="0"/>
          </a:p>
          <a:p>
            <a:pPr algn="r" rtl="1"/>
            <a:endParaRPr lang="ar-DZ" dirty="0" smtClean="0"/>
          </a:p>
          <a:p>
            <a:pPr algn="r" rtl="1"/>
            <a:endParaRPr lang="fr-FR" dirty="0"/>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3284984"/>
            <a:ext cx="8015286" cy="2952328"/>
          </a:xfrm>
        </p:spPr>
        <p:style>
          <a:lnRef idx="3">
            <a:schemeClr val="lt1"/>
          </a:lnRef>
          <a:fillRef idx="1">
            <a:schemeClr val="accent3"/>
          </a:fillRef>
          <a:effectRef idx="1">
            <a:schemeClr val="accent3"/>
          </a:effectRef>
          <a:fontRef idx="minor">
            <a:schemeClr val="lt1"/>
          </a:fontRef>
        </p:style>
        <p:txBody>
          <a:bodyPr>
            <a:noAutofit/>
          </a:bodyPr>
          <a:lstStyle/>
          <a:p>
            <a:pPr algn="r"/>
            <a:r>
              <a:rPr lang="ar-DZ" sz="2000" b="1" dirty="0" smtClean="0">
                <a:solidFill>
                  <a:schemeClr val="bg1"/>
                </a:solidFill>
                <a:latin typeface="Simplified Arabic" pitchFamily="18" charset="-78"/>
                <a:cs typeface="Simplified Arabic" pitchFamily="18" charset="-78"/>
              </a:rPr>
              <a:t>أولا: نظام التعويضات الدولية</a:t>
            </a:r>
            <a:r>
              <a:rPr lang="fr-FR" sz="3200" dirty="0" smtClean="0">
                <a:solidFill>
                  <a:schemeClr val="bg1"/>
                </a:solidFill>
                <a:latin typeface="Simplified Arabic" pitchFamily="18" charset="-78"/>
                <a:cs typeface="Simplified Arabic" pitchFamily="18" charset="-78"/>
              </a:rPr>
              <a:t/>
            </a:r>
            <a:br>
              <a:rPr lang="fr-FR" sz="3200" dirty="0" smtClean="0">
                <a:solidFill>
                  <a:schemeClr val="bg1"/>
                </a:solidFill>
                <a:latin typeface="Simplified Arabic" pitchFamily="18" charset="-78"/>
                <a:cs typeface="Simplified Arabic" pitchFamily="18" charset="-78"/>
              </a:rPr>
            </a:br>
            <a:r>
              <a:rPr lang="ar-DZ" sz="2000" b="1" dirty="0" smtClean="0">
                <a:solidFill>
                  <a:schemeClr val="bg1"/>
                </a:solidFill>
                <a:latin typeface="Simplified Arabic" pitchFamily="18" charset="-78"/>
                <a:cs typeface="Simplified Arabic" pitchFamily="18" charset="-78"/>
              </a:rPr>
              <a:t>تعريف التعويضات </a:t>
            </a:r>
            <a:r>
              <a:rPr lang="ar-DZ" sz="2000" b="1" dirty="0" err="1" smtClean="0">
                <a:solidFill>
                  <a:schemeClr val="bg1"/>
                </a:solidFill>
                <a:latin typeface="Simplified Arabic" pitchFamily="18" charset="-78"/>
                <a:cs typeface="Simplified Arabic" pitchFamily="18" charset="-78"/>
              </a:rPr>
              <a:t>الدولية :</a:t>
            </a:r>
            <a:r>
              <a:rPr lang="fr-FR" sz="3200" dirty="0" smtClean="0">
                <a:solidFill>
                  <a:schemeClr val="bg1"/>
                </a:solidFill>
                <a:latin typeface="Simplified Arabic" pitchFamily="18" charset="-78"/>
                <a:cs typeface="Simplified Arabic" pitchFamily="18" charset="-78"/>
              </a:rPr>
              <a:t/>
            </a:r>
            <a:br>
              <a:rPr lang="fr-FR" sz="3200" dirty="0" smtClean="0">
                <a:solidFill>
                  <a:schemeClr val="bg1"/>
                </a:solidFill>
                <a:latin typeface="Simplified Arabic" pitchFamily="18" charset="-78"/>
                <a:cs typeface="Simplified Arabic" pitchFamily="18" charset="-78"/>
              </a:rPr>
            </a:br>
            <a:r>
              <a:rPr lang="ar-DZ" sz="2400" dirty="0" smtClean="0">
                <a:solidFill>
                  <a:schemeClr val="bg1"/>
                </a:solidFill>
                <a:latin typeface="Simplified Arabic" pitchFamily="18" charset="-78"/>
                <a:cs typeface="Simplified Arabic" pitchFamily="18" charset="-78"/>
              </a:rPr>
              <a:t>إن مفهوم التعويضات مفهوم مبهم نسبيا نظرا للعناصر الكثيرة التي </a:t>
            </a:r>
            <a:r>
              <a:rPr lang="ar-DZ" sz="2400" dirty="0" err="1" smtClean="0">
                <a:solidFill>
                  <a:schemeClr val="bg1"/>
                </a:solidFill>
                <a:latin typeface="Simplified Arabic" pitchFamily="18" charset="-78"/>
                <a:cs typeface="Simplified Arabic" pitchFamily="18" charset="-78"/>
              </a:rPr>
              <a:t>تكونه </a:t>
            </a:r>
            <a:r>
              <a:rPr lang="ar-DZ" sz="2400" dirty="0" smtClean="0">
                <a:solidFill>
                  <a:schemeClr val="bg1"/>
                </a:solidFill>
                <a:latin typeface="Simplified Arabic" pitchFamily="18" charset="-78"/>
                <a:cs typeface="Simplified Arabic" pitchFamily="18" charset="-78"/>
              </a:rPr>
              <a:t>،ونظرا للعوامل التي تؤثر عليه والتي قد تكون فردية أو تنظيمية أو بيئية.</a:t>
            </a:r>
            <a:r>
              <a:rPr lang="ar-SA" sz="2400" dirty="0" smtClean="0">
                <a:solidFill>
                  <a:schemeClr val="bg1"/>
                </a:solidFill>
                <a:latin typeface="Simplified Arabic" pitchFamily="18" charset="-78"/>
                <a:cs typeface="Simplified Arabic" pitchFamily="18" charset="-78"/>
              </a:rPr>
              <a:t>فإن التعويضات تشير </a:t>
            </a:r>
            <a:r>
              <a:rPr lang="ar-SA" sz="2000" dirty="0" smtClean="0">
                <a:solidFill>
                  <a:schemeClr val="bg1"/>
                </a:solidFill>
                <a:latin typeface="Simplified Arabic" pitchFamily="18" charset="-78"/>
                <a:cs typeface="Simplified Arabic" pitchFamily="18" charset="-78"/>
              </a:rPr>
              <a:t>إلى كل أشكال العوائد، من دفعات نقدية </a:t>
            </a:r>
            <a:r>
              <a:rPr lang="ar-SA" sz="2000" dirty="0" err="1" smtClean="0">
                <a:solidFill>
                  <a:schemeClr val="bg1"/>
                </a:solidFill>
                <a:latin typeface="Simplified Arabic" pitchFamily="18" charset="-78"/>
                <a:cs typeface="Simplified Arabic" pitchFamily="18" charset="-78"/>
              </a:rPr>
              <a:t>مباشرة </a:t>
            </a:r>
            <a:r>
              <a:rPr lang="ar-SA" sz="2000" dirty="0" smtClean="0">
                <a:solidFill>
                  <a:schemeClr val="bg1"/>
                </a:solidFill>
                <a:latin typeface="Simplified Arabic" pitchFamily="18" charset="-78"/>
                <a:cs typeface="Simplified Arabic" pitchFamily="18" charset="-78"/>
              </a:rPr>
              <a:t>(الأجر</a:t>
            </a:r>
            <a:r>
              <a:rPr lang="ar-SA" sz="2000" dirty="0" err="1" smtClean="0">
                <a:solidFill>
                  <a:schemeClr val="bg1"/>
                </a:solidFill>
                <a:latin typeface="Simplified Arabic" pitchFamily="18" charset="-78"/>
                <a:cs typeface="Simplified Arabic" pitchFamily="18" charset="-78"/>
              </a:rPr>
              <a:t>).</a:t>
            </a:r>
            <a:r>
              <a:rPr lang="ar-SA" sz="2000" dirty="0" smtClean="0">
                <a:solidFill>
                  <a:schemeClr val="bg1"/>
                </a:solidFill>
                <a:latin typeface="Simplified Arabic" pitchFamily="18" charset="-78"/>
                <a:cs typeface="Simplified Arabic" pitchFamily="18" charset="-78"/>
              </a:rPr>
              <a:t> </a:t>
            </a:r>
            <a:r>
              <a:rPr lang="fr-FR" sz="2400" dirty="0" smtClean="0">
                <a:latin typeface="Simplified Arabic" pitchFamily="18" charset="-78"/>
                <a:cs typeface="Simplified Arabic" pitchFamily="18" charset="-78"/>
              </a:rPr>
              <a:t/>
            </a:r>
            <a:br>
              <a:rPr lang="fr-FR" sz="2400" dirty="0" smtClean="0">
                <a:latin typeface="Simplified Arabic" pitchFamily="18" charset="-78"/>
                <a:cs typeface="Simplified Arabic" pitchFamily="18" charset="-78"/>
              </a:rPr>
            </a:br>
            <a:r>
              <a:rPr lang="ar-SA" sz="2000" dirty="0" smtClean="0">
                <a:solidFill>
                  <a:schemeClr val="bg1"/>
                </a:solidFill>
                <a:latin typeface="Simplified Arabic" pitchFamily="18" charset="-78"/>
                <a:cs typeface="Simplified Arabic" pitchFamily="18" charset="-78"/>
              </a:rPr>
              <a:t>ودفعات غير نقدية غير </a:t>
            </a:r>
            <a:r>
              <a:rPr lang="ar-SA" sz="2000" dirty="0" err="1" smtClean="0">
                <a:solidFill>
                  <a:schemeClr val="bg1"/>
                </a:solidFill>
                <a:latin typeface="Simplified Arabic" pitchFamily="18" charset="-78"/>
                <a:cs typeface="Simplified Arabic" pitchFamily="18" charset="-78"/>
              </a:rPr>
              <a:t>مباشرة </a:t>
            </a:r>
            <a:r>
              <a:rPr lang="ar-SA" sz="2000" dirty="0" smtClean="0">
                <a:solidFill>
                  <a:schemeClr val="bg1"/>
                </a:solidFill>
                <a:latin typeface="Simplified Arabic" pitchFamily="18" charset="-78"/>
                <a:cs typeface="Simplified Arabic" pitchFamily="18" charset="-78"/>
              </a:rPr>
              <a:t>(الامتيازات الاجتماعية</a:t>
            </a:r>
            <a:r>
              <a:rPr lang="ar-SA" sz="2000" dirty="0" err="1" smtClean="0">
                <a:solidFill>
                  <a:schemeClr val="bg1"/>
                </a:solidFill>
                <a:latin typeface="Simplified Arabic" pitchFamily="18" charset="-78"/>
                <a:cs typeface="Simplified Arabic" pitchFamily="18" charset="-78"/>
              </a:rPr>
              <a:t>)</a:t>
            </a:r>
            <a:r>
              <a:rPr lang="ar-SA" sz="3200" dirty="0" err="1" smtClean="0">
                <a:latin typeface="Simplified Arabic" pitchFamily="18" charset="-78"/>
                <a:cs typeface="Simplified Arabic" pitchFamily="18" charset="-78"/>
              </a:rPr>
              <a:t>.</a:t>
            </a:r>
            <a:endParaRPr lang="fr-FR" sz="3200" dirty="0">
              <a:solidFill>
                <a:schemeClr val="tx1"/>
              </a:solidFill>
              <a:latin typeface="Simplified Arabic" pitchFamily="18" charset="-78"/>
              <a:cs typeface="Simplified Arabic" pitchFamily="18" charset="-78"/>
            </a:endParaRPr>
          </a:p>
        </p:txBody>
      </p:sp>
      <p:pic>
        <p:nvPicPr>
          <p:cNvPr id="9" name="Espace réservé du contenu 8" descr="الثقافة_التنظيمية.jpg"/>
          <p:cNvPicPr>
            <a:picLocks noGrp="1" noChangeAspect="1"/>
          </p:cNvPicPr>
          <p:nvPr>
            <p:ph idx="1"/>
          </p:nvPr>
        </p:nvPicPr>
        <p:blipFill>
          <a:blip r:embed="rId2" cstate="print"/>
          <a:stretch>
            <a:fillRect/>
          </a:stretch>
        </p:blipFill>
        <p:spPr>
          <a:xfrm>
            <a:off x="6012160" y="108665"/>
            <a:ext cx="2942571" cy="1534385"/>
          </a:xfrm>
        </p:spPr>
      </p:pic>
      <p:sp>
        <p:nvSpPr>
          <p:cNvPr id="7" name="Ellipse 6"/>
          <p:cNvSpPr/>
          <p:nvPr/>
        </p:nvSpPr>
        <p:spPr>
          <a:xfrm>
            <a:off x="1928794" y="1556792"/>
            <a:ext cx="4786346" cy="144358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ar-DZ" sz="4000" b="1" dirty="0" smtClean="0">
                <a:solidFill>
                  <a:schemeClr val="bg1"/>
                </a:solidFill>
                <a:latin typeface="Arial" panose="020B0604020202020204" pitchFamily="34" charset="0"/>
                <a:cs typeface="Arial" panose="020B0604020202020204" pitchFamily="34" charset="0"/>
              </a:rPr>
              <a:t>تعريف نظام التعويضات  </a:t>
            </a:r>
            <a:endParaRPr lang="fr-FR" sz="4000" b="1" dirty="0">
              <a:solidFill>
                <a:schemeClr val="bg1"/>
              </a:solidFill>
              <a:latin typeface="Arial" panose="020B0604020202020204" pitchFamily="34" charset="0"/>
              <a:cs typeface="Arial" panose="020B0604020202020204" pitchFamily="34" charset="0"/>
            </a:endParaRPr>
          </a:p>
        </p:txBody>
      </p:sp>
      <p:pic>
        <p:nvPicPr>
          <p:cNvPr id="11" name="Image 10" descr="images (4).jpg"/>
          <p:cNvPicPr>
            <a:picLocks noChangeAspect="1"/>
          </p:cNvPicPr>
          <p:nvPr/>
        </p:nvPicPr>
        <p:blipFill>
          <a:blip r:embed="rId3" cstate="print"/>
          <a:stretch>
            <a:fillRect/>
          </a:stretch>
        </p:blipFill>
        <p:spPr>
          <a:xfrm>
            <a:off x="327139" y="81721"/>
            <a:ext cx="2428892" cy="1571637"/>
          </a:xfrm>
          <a:prstGeom prst="rect">
            <a:avLst/>
          </a:prstGeom>
          <a:ln>
            <a:noFill/>
          </a:ln>
          <a:effectLst>
            <a:softEdge rad="112500"/>
          </a:effectLst>
        </p:spPr>
      </p:pic>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ce réservé du contenu 4" descr="téléchargement (2).jpg"/>
          <p:cNvPicPr>
            <a:picLocks noGrp="1" noChangeAspect="1"/>
          </p:cNvPicPr>
          <p:nvPr>
            <p:ph idx="1"/>
          </p:nvPr>
        </p:nvPicPr>
        <p:blipFill>
          <a:blip r:embed="rId2" cstate="print"/>
          <a:stretch>
            <a:fillRect/>
          </a:stretch>
        </p:blipFill>
        <p:spPr>
          <a:xfrm>
            <a:off x="214281" y="357166"/>
            <a:ext cx="1571637" cy="1399945"/>
          </a:xfrm>
        </p:spPr>
      </p:pic>
      <p:pic>
        <p:nvPicPr>
          <p:cNvPr id="6" name="Image 5" descr="images (5).jpg"/>
          <p:cNvPicPr>
            <a:picLocks noChangeAspect="1"/>
          </p:cNvPicPr>
          <p:nvPr/>
        </p:nvPicPr>
        <p:blipFill>
          <a:blip r:embed="rId3" cstate="print"/>
          <a:stretch>
            <a:fillRect/>
          </a:stretch>
        </p:blipFill>
        <p:spPr>
          <a:xfrm>
            <a:off x="7715272" y="214290"/>
            <a:ext cx="1290628" cy="1500198"/>
          </a:xfrm>
          <a:prstGeom prst="ellipse">
            <a:avLst/>
          </a:prstGeom>
          <a:ln>
            <a:noFill/>
          </a:ln>
          <a:effectLst>
            <a:softEdge rad="112500"/>
          </a:effectLst>
        </p:spPr>
      </p:pic>
      <p:sp>
        <p:nvSpPr>
          <p:cNvPr id="8" name="Vague 7"/>
          <p:cNvSpPr/>
          <p:nvPr/>
        </p:nvSpPr>
        <p:spPr>
          <a:xfrm>
            <a:off x="2643174" y="142852"/>
            <a:ext cx="4214842" cy="2071702"/>
          </a:xfrm>
          <a:prstGeom prst="wave">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ar-SA" sz="3600" b="1" dirty="0" smtClean="0">
                <a:ea typeface="Calibri"/>
                <a:cs typeface="Simplified Arabic"/>
              </a:rPr>
              <a:t>أهمية التعويضات </a:t>
            </a:r>
            <a:r>
              <a:rPr lang="ar-DZ" sz="3600" b="1" dirty="0" smtClean="0">
                <a:ea typeface="Calibri"/>
                <a:cs typeface="Simplified Arabic"/>
              </a:rPr>
              <a:t>الدولية:</a:t>
            </a:r>
            <a:endParaRPr lang="fr-FR" sz="3600" b="1" dirty="0">
              <a:latin typeface="Arial" panose="020B0604020202020204" pitchFamily="34" charset="0"/>
              <a:cs typeface="Arial" panose="020B0604020202020204" pitchFamily="34" charset="0"/>
            </a:endParaRPr>
          </a:p>
        </p:txBody>
      </p:sp>
      <p:graphicFrame>
        <p:nvGraphicFramePr>
          <p:cNvPr id="21" name="Diagramme 20"/>
          <p:cNvGraphicFramePr/>
          <p:nvPr/>
        </p:nvGraphicFramePr>
        <p:xfrm>
          <a:off x="1691680" y="2276872"/>
          <a:ext cx="6096000" cy="406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p:pull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4785" y="162861"/>
            <a:ext cx="7543800" cy="1450757"/>
          </a:xfrm>
        </p:spPr>
        <p:txBody>
          <a:bodyPr>
            <a:normAutofit/>
          </a:bodyPr>
          <a:lstStyle/>
          <a:p>
            <a:pPr algn="ctr"/>
            <a:r>
              <a:rPr lang="ar-DZ" sz="72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ndalus" pitchFamily="18" charset="-78"/>
                <a:cs typeface="Andalus" pitchFamily="18" charset="-78"/>
              </a:rPr>
              <a:t> </a:t>
            </a:r>
            <a:r>
              <a:rPr lang="ar-DZ" sz="7200" b="1" spc="200" dirty="0" smtClean="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latin typeface="Simplified Arabic" pitchFamily="18" charset="-78"/>
                <a:cs typeface="Simplified Arabic" pitchFamily="18" charset="-78"/>
              </a:rPr>
              <a:t>التعويضات والتحفيز</a:t>
            </a:r>
            <a:endParaRPr lang="fr-FR" sz="6600" dirty="0">
              <a:latin typeface="Simplified Arabic" pitchFamily="18" charset="-78"/>
              <a:cs typeface="Simplified Arabic" pitchFamily="18" charset="-78"/>
            </a:endParaRPr>
          </a:p>
        </p:txBody>
      </p:sp>
      <p:sp>
        <p:nvSpPr>
          <p:cNvPr id="10" name="ZoneTexte 9"/>
          <p:cNvSpPr txBox="1"/>
          <p:nvPr/>
        </p:nvSpPr>
        <p:spPr>
          <a:xfrm>
            <a:off x="827584" y="2060848"/>
            <a:ext cx="7056784" cy="3416320"/>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r" rtl="1"/>
            <a:endParaRPr lang="ar-DZ" dirty="0" smtClean="0">
              <a:solidFill>
                <a:srgbClr val="002060"/>
              </a:solidFill>
              <a:ea typeface="Calibri"/>
              <a:cs typeface="Simplified Arabic"/>
            </a:endParaRPr>
          </a:p>
          <a:p>
            <a:pPr algn="r" rtl="1"/>
            <a:endParaRPr lang="ar-DZ" dirty="0" smtClean="0">
              <a:solidFill>
                <a:srgbClr val="002060"/>
              </a:solidFill>
              <a:ea typeface="Calibri"/>
              <a:cs typeface="Simplified Arabic"/>
            </a:endParaRPr>
          </a:p>
          <a:p>
            <a:pPr algn="r" rtl="1"/>
            <a:r>
              <a:rPr lang="ar-SA" sz="2400" dirty="0" smtClean="0">
                <a:solidFill>
                  <a:schemeClr val="bg1"/>
                </a:solidFill>
                <a:latin typeface="Simplified Arabic" pitchFamily="18" charset="-78"/>
                <a:ea typeface="Calibri"/>
                <a:cs typeface="Simplified Arabic" pitchFamily="18" charset="-78"/>
              </a:rPr>
              <a:t>اعتبر الباحثين العوائد وسيلة لتعديل السلوك </a:t>
            </a:r>
            <a:r>
              <a:rPr lang="ar-DZ" sz="2400" dirty="0" err="1" smtClean="0">
                <a:solidFill>
                  <a:schemeClr val="bg1"/>
                </a:solidFill>
                <a:latin typeface="Simplified Arabic" pitchFamily="18" charset="-78"/>
                <a:ea typeface="Calibri"/>
                <a:cs typeface="Simplified Arabic" pitchFamily="18" charset="-78"/>
              </a:rPr>
              <a:t>،</a:t>
            </a:r>
            <a:r>
              <a:rPr lang="ar-SA" sz="2400" dirty="0" smtClean="0">
                <a:solidFill>
                  <a:schemeClr val="bg1"/>
                </a:solidFill>
                <a:latin typeface="Simplified Arabic" pitchFamily="18" charset="-78"/>
                <a:ea typeface="Calibri"/>
                <a:cs typeface="Simplified Arabic" pitchFamily="18" charset="-78"/>
              </a:rPr>
              <a:t>يمكن للمدير أن يستخدمها في حث وتوجيه </a:t>
            </a:r>
            <a:r>
              <a:rPr lang="ar-SA" sz="2400" dirty="0" err="1" smtClean="0">
                <a:solidFill>
                  <a:schemeClr val="bg1"/>
                </a:solidFill>
                <a:latin typeface="Simplified Arabic" pitchFamily="18" charset="-78"/>
                <a:ea typeface="Calibri"/>
                <a:cs typeface="Simplified Arabic" pitchFamily="18" charset="-78"/>
              </a:rPr>
              <a:t>موظفيه.</a:t>
            </a:r>
            <a:r>
              <a:rPr lang="ar-SA" sz="2400" dirty="0" smtClean="0">
                <a:solidFill>
                  <a:schemeClr val="bg1"/>
                </a:solidFill>
                <a:latin typeface="Simplified Arabic" pitchFamily="18" charset="-78"/>
                <a:ea typeface="Calibri"/>
                <a:cs typeface="Simplified Arabic" pitchFamily="18" charset="-78"/>
              </a:rPr>
              <a:t> حيث أن الموظفين أو العمال سوف يكررون أداء العمل المطلوب أو يحسنونه إذا منحت لهم العوائد</a:t>
            </a:r>
            <a:r>
              <a:rPr lang="ar-DZ" sz="2400" dirty="0" err="1" smtClean="0">
                <a:solidFill>
                  <a:schemeClr val="bg1"/>
                </a:solidFill>
                <a:latin typeface="Simplified Arabic" pitchFamily="18" charset="-78"/>
                <a:ea typeface="Calibri"/>
                <a:cs typeface="Simplified Arabic" pitchFamily="18" charset="-78"/>
              </a:rPr>
              <a:t>.</a:t>
            </a:r>
            <a:endParaRPr lang="ar-DZ" sz="2400" dirty="0" smtClean="0">
              <a:solidFill>
                <a:schemeClr val="bg1"/>
              </a:solidFill>
              <a:latin typeface="Simplified Arabic" pitchFamily="18" charset="-78"/>
              <a:ea typeface="Calibri"/>
              <a:cs typeface="Simplified Arabic" pitchFamily="18" charset="-78"/>
            </a:endParaRPr>
          </a:p>
          <a:p>
            <a:pPr algn="r" rtl="1"/>
            <a:r>
              <a:rPr lang="ar-SA" sz="2400" dirty="0" smtClean="0">
                <a:solidFill>
                  <a:schemeClr val="bg1"/>
                </a:solidFill>
                <a:latin typeface="Simplified Arabic" pitchFamily="18" charset="-78"/>
                <a:cs typeface="Simplified Arabic" pitchFamily="18" charset="-78"/>
              </a:rPr>
              <a:t> كشفت عدة دراسات أن مواقف الموظفين </a:t>
            </a:r>
            <a:r>
              <a:rPr lang="ar-SA" sz="2400" dirty="0" err="1" smtClean="0">
                <a:solidFill>
                  <a:schemeClr val="bg1"/>
                </a:solidFill>
                <a:latin typeface="Simplified Arabic" pitchFamily="18" charset="-78"/>
                <a:cs typeface="Simplified Arabic" pitchFamily="18" charset="-78"/>
              </a:rPr>
              <a:t>اتجتاه</a:t>
            </a:r>
            <a:r>
              <a:rPr lang="ar-SA" sz="2400" dirty="0" smtClean="0">
                <a:solidFill>
                  <a:schemeClr val="bg1"/>
                </a:solidFill>
                <a:latin typeface="Simplified Arabic" pitchFamily="18" charset="-78"/>
                <a:cs typeface="Simplified Arabic" pitchFamily="18" charset="-78"/>
              </a:rPr>
              <a:t> العوامل المحفزة تختلف عبر الزمن  لكن تبقى الأجور الجيدة هي العامل الحفزي الأول الذي يعتبر كعائد خارجي ذو فعالية </a:t>
            </a:r>
            <a:r>
              <a:rPr lang="ar-SA" sz="2400" dirty="0" err="1" smtClean="0">
                <a:solidFill>
                  <a:schemeClr val="bg1"/>
                </a:solidFill>
                <a:latin typeface="Simplified Arabic" pitchFamily="18" charset="-78"/>
                <a:cs typeface="Simplified Arabic" pitchFamily="18" charset="-78"/>
              </a:rPr>
              <a:t>ذاتية </a:t>
            </a:r>
            <a:r>
              <a:rPr lang="ar-SA" sz="2400" dirty="0" smtClean="0">
                <a:solidFill>
                  <a:schemeClr val="bg1"/>
                </a:solidFill>
                <a:latin typeface="Simplified Arabic" pitchFamily="18" charset="-78"/>
                <a:cs typeface="Simplified Arabic" pitchFamily="18" charset="-78"/>
              </a:rPr>
              <a:t>،فهو يؤثر على سعادة الأفراد.</a:t>
            </a:r>
            <a:endParaRPr lang="fr-FR" sz="2400" dirty="0" smtClean="0">
              <a:solidFill>
                <a:schemeClr val="bg1"/>
              </a:solidFill>
              <a:latin typeface="Simplified Arabic" pitchFamily="18" charset="-78"/>
              <a:cs typeface="Simplified Arabic" pitchFamily="18" charset="-78"/>
            </a:endParaRPr>
          </a:p>
          <a:p>
            <a:pPr algn="r" rtl="1"/>
            <a:endParaRPr lang="ar-DZ" dirty="0" smtClean="0">
              <a:solidFill>
                <a:srgbClr val="002060"/>
              </a:solidFill>
              <a:ea typeface="Calibri"/>
              <a:cs typeface="Simplified Arabic"/>
            </a:endParaRPr>
          </a:p>
          <a:p>
            <a:pPr algn="r" rtl="1"/>
            <a:endParaRPr lang="fr-FR" dirty="0">
              <a:solidFill>
                <a:schemeClr val="bg1"/>
              </a:solidFill>
            </a:endParaRPr>
          </a:p>
        </p:txBody>
      </p:sp>
    </p:spTree>
  </p:cSld>
  <p:clrMapOvr>
    <a:masterClrMapping/>
  </p:clrMapOvr>
  <p:transition>
    <p:circl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7591220620c3fa5e91e4bf48ceed8c04.jpg"/>
          <p:cNvPicPr>
            <a:picLocks noGrp="1" noChangeAspect="1"/>
          </p:cNvPicPr>
          <p:nvPr>
            <p:ph idx="1"/>
          </p:nvPr>
        </p:nvPicPr>
        <p:blipFill>
          <a:blip r:embed="rId2" cstate="print"/>
          <a:stretch>
            <a:fillRect/>
          </a:stretch>
        </p:blipFill>
        <p:spPr>
          <a:xfrm>
            <a:off x="142844" y="214290"/>
            <a:ext cx="2286016" cy="1500198"/>
          </a:xfrm>
          <a:prstGeom prst="rect">
            <a:avLst/>
          </a:prstGeom>
          <a:ln>
            <a:noFill/>
          </a:ln>
          <a:effectLst>
            <a:softEdge rad="112500"/>
          </a:effectLst>
        </p:spPr>
      </p:pic>
      <p:graphicFrame>
        <p:nvGraphicFramePr>
          <p:cNvPr id="18" name="Diagramme 17"/>
          <p:cNvGraphicFramePr/>
          <p:nvPr/>
        </p:nvGraphicFramePr>
        <p:xfrm>
          <a:off x="1835696" y="2204864"/>
          <a:ext cx="6096000" cy="41202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9" name="Rectangle à coins arrondis 18"/>
          <p:cNvSpPr/>
          <p:nvPr/>
        </p:nvSpPr>
        <p:spPr>
          <a:xfrm>
            <a:off x="2699792" y="476672"/>
            <a:ext cx="3528392" cy="1296144"/>
          </a:xfrm>
          <a:prstGeom prst="wedgeRoundRectCallou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fr-FR"/>
          </a:p>
        </p:txBody>
      </p:sp>
      <p:sp>
        <p:nvSpPr>
          <p:cNvPr id="20" name="ZoneTexte 19"/>
          <p:cNvSpPr txBox="1"/>
          <p:nvPr/>
        </p:nvSpPr>
        <p:spPr>
          <a:xfrm>
            <a:off x="2987824" y="836712"/>
            <a:ext cx="3024336" cy="646331"/>
          </a:xfrm>
          <a:prstGeom prst="rect">
            <a:avLst/>
          </a:prstGeom>
          <a:noFill/>
        </p:spPr>
        <p:txBody>
          <a:bodyPr wrap="square" rtlCol="0">
            <a:spAutoFit/>
          </a:bodyPr>
          <a:lstStyle/>
          <a:p>
            <a:pPr algn="ctr" rtl="1"/>
            <a:r>
              <a:rPr lang="ar-DZ" sz="3600" b="1" dirty="0" smtClean="0">
                <a:solidFill>
                  <a:schemeClr val="bg1"/>
                </a:solidFill>
                <a:latin typeface="Simplified Arabic" pitchFamily="18" charset="-78"/>
                <a:cs typeface="Simplified Arabic" pitchFamily="18" charset="-78"/>
              </a:rPr>
              <a:t>نظريات التعويضات</a:t>
            </a:r>
            <a:endParaRPr lang="fr-FR" sz="3600" b="1" dirty="0">
              <a:solidFill>
                <a:schemeClr val="bg1"/>
              </a:solidFill>
              <a:latin typeface="Simplified Arabic" pitchFamily="18" charset="-78"/>
              <a:cs typeface="Simplified Arabic" pitchFamily="18" charset="-78"/>
            </a:endParaRPr>
          </a:p>
        </p:txBody>
      </p:sp>
    </p:spTree>
  </p:cSld>
  <p:clrMapOvr>
    <a:masterClrMapping/>
  </p:clrMapOvr>
  <p:transition>
    <p:cover dir="l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16"/>
          <p:cNvSpPr>
            <a:spLocks noGrp="1"/>
          </p:cNvSpPr>
          <p:nvPr>
            <p:ph type="title"/>
          </p:nvPr>
        </p:nvSpPr>
        <p:spPr>
          <a:xfrm>
            <a:off x="755576" y="2780928"/>
            <a:ext cx="7543800" cy="3240360"/>
          </a:xfrm>
        </p:spPr>
        <p:style>
          <a:lnRef idx="3">
            <a:schemeClr val="lt1"/>
          </a:lnRef>
          <a:fillRef idx="1">
            <a:schemeClr val="accent3"/>
          </a:fillRef>
          <a:effectRef idx="1">
            <a:schemeClr val="accent3"/>
          </a:effectRef>
          <a:fontRef idx="minor">
            <a:schemeClr val="lt1"/>
          </a:fontRef>
        </p:style>
        <p:txBody>
          <a:bodyPr>
            <a:normAutofit fontScale="90000"/>
          </a:bodyPr>
          <a:lstStyle/>
          <a:p>
            <a:pPr algn="r" rtl="1"/>
            <a:r>
              <a:rPr lang="ar-DZ" sz="2200" dirty="0" smtClean="0">
                <a:solidFill>
                  <a:schemeClr val="tx1">
                    <a:lumMod val="95000"/>
                    <a:lumOff val="5000"/>
                  </a:schemeClr>
                </a:solidFill>
              </a:rPr>
              <a:t/>
            </a:r>
            <a:br>
              <a:rPr lang="ar-DZ" sz="2200" dirty="0" smtClean="0">
                <a:solidFill>
                  <a:schemeClr val="tx1">
                    <a:lumMod val="95000"/>
                    <a:lumOff val="5000"/>
                  </a:schemeClr>
                </a:solidFill>
              </a:rPr>
            </a:br>
            <a:r>
              <a:rPr lang="ar-SA" sz="2700" dirty="0" smtClean="0">
                <a:solidFill>
                  <a:schemeClr val="bg1"/>
                </a:solidFill>
                <a:latin typeface="Simplified Arabic" pitchFamily="18" charset="-78"/>
                <a:cs typeface="Simplified Arabic" pitchFamily="18" charset="-78"/>
              </a:rPr>
              <a:t>فـي ظـل البيئة المعاصرة باتت طرق استثمار الموارد من أهم المصادر التي تعتمد عليها المنظمات فـي كسب الميزة</a:t>
            </a:r>
            <a:r>
              <a:rPr lang="ar-DZ" sz="2700" dirty="0" smtClean="0">
                <a:solidFill>
                  <a:schemeClr val="bg1"/>
                </a:solidFill>
                <a:latin typeface="Simplified Arabic" pitchFamily="18" charset="-78"/>
                <a:cs typeface="Simplified Arabic" pitchFamily="18" charset="-78"/>
              </a:rPr>
              <a:t> </a:t>
            </a:r>
            <a:r>
              <a:rPr lang="ar-SA" sz="2700" dirty="0" smtClean="0">
                <a:solidFill>
                  <a:schemeClr val="bg1"/>
                </a:solidFill>
                <a:latin typeface="Simplified Arabic" pitchFamily="18" charset="-78"/>
                <a:cs typeface="Simplified Arabic" pitchFamily="18" charset="-78"/>
              </a:rPr>
              <a:t>التنافسية وان المورد البشري اهم هذه الموارد التي تساهم فـي </a:t>
            </a:r>
            <a:r>
              <a:rPr lang="ar-SA" sz="2700" dirty="0" err="1" smtClean="0">
                <a:solidFill>
                  <a:schemeClr val="bg1"/>
                </a:solidFill>
                <a:latin typeface="Simplified Arabic" pitchFamily="18" charset="-78"/>
                <a:cs typeface="Simplified Arabic" pitchFamily="18" charset="-78"/>
              </a:rPr>
              <a:t>ذلـك </a:t>
            </a:r>
            <a:r>
              <a:rPr lang="ar-SA" sz="2700" dirty="0" smtClean="0">
                <a:solidFill>
                  <a:schemeClr val="bg1"/>
                </a:solidFill>
                <a:latin typeface="Simplified Arabic" pitchFamily="18" charset="-78"/>
                <a:cs typeface="Simplified Arabic" pitchFamily="18" charset="-78"/>
              </a:rPr>
              <a:t>،ولكن كيف يمكن للمنظمات رسم الاستراتيجيات اللازمة لإدارة هذا المورد الحيوي لاسيما في العمل المصرفي أكدت الدراسات أن على المنظمات ان تمتلك </a:t>
            </a:r>
            <a:r>
              <a:rPr lang="ar-SA" sz="2700" dirty="0" err="1" smtClean="0">
                <a:solidFill>
                  <a:schemeClr val="bg1"/>
                </a:solidFill>
                <a:latin typeface="Simplified Arabic" pitchFamily="18" charset="-78"/>
                <a:cs typeface="Simplified Arabic" pitchFamily="18" charset="-78"/>
              </a:rPr>
              <a:t>استراتيجة</a:t>
            </a:r>
            <a:r>
              <a:rPr lang="ar-SA" sz="2700" dirty="0" smtClean="0">
                <a:solidFill>
                  <a:schemeClr val="bg1"/>
                </a:solidFill>
                <a:latin typeface="Simplified Arabic" pitchFamily="18" charset="-78"/>
                <a:cs typeface="Simplified Arabic" pitchFamily="18" charset="-78"/>
              </a:rPr>
              <a:t> ادارة تعويضات التي تكون بمثابة ميزة تنافسية للمنظمة والتي تمكنها من جذب المواهب والمحافظة عليهم، كمـا تلـعـب </a:t>
            </a:r>
            <a:r>
              <a:rPr lang="ar-SA" sz="2700" dirty="0" err="1" smtClean="0">
                <a:solidFill>
                  <a:schemeClr val="bg1"/>
                </a:solidFill>
                <a:latin typeface="Simplified Arabic" pitchFamily="18" charset="-78"/>
                <a:cs typeface="Simplified Arabic" pitchFamily="18" charset="-78"/>
              </a:rPr>
              <a:t>استراتيجة</a:t>
            </a:r>
            <a:r>
              <a:rPr lang="ar-SA" sz="2700" dirty="0" smtClean="0">
                <a:solidFill>
                  <a:schemeClr val="bg1"/>
                </a:solidFill>
                <a:latin typeface="Simplified Arabic" pitchFamily="18" charset="-78"/>
                <a:cs typeface="Simplified Arabic" pitchFamily="18" charset="-78"/>
              </a:rPr>
              <a:t> ادارة التعويضات دوراً حيوياً في تحفيز المـوظفين واستقطابهم للعمل وبجدية أكبر من اجل تحقيق أهداف </a:t>
            </a:r>
            <a:r>
              <a:rPr lang="ar-SA" sz="2700" dirty="0" err="1" smtClean="0">
                <a:solidFill>
                  <a:schemeClr val="bg1"/>
                </a:solidFill>
                <a:latin typeface="Simplified Arabic" pitchFamily="18" charset="-78"/>
                <a:cs typeface="Simplified Arabic" pitchFamily="18" charset="-78"/>
              </a:rPr>
              <a:t>المنظمة.</a:t>
            </a:r>
            <a:r>
              <a:rPr lang="ar-SA" sz="2700" dirty="0" smtClean="0">
                <a:solidFill>
                  <a:schemeClr val="bg1"/>
                </a:solidFill>
                <a:latin typeface="Simplified Arabic" pitchFamily="18" charset="-78"/>
                <a:cs typeface="Simplified Arabic" pitchFamily="18" charset="-78"/>
              </a:rPr>
              <a:t> </a:t>
            </a:r>
            <a:r>
              <a:rPr lang="ar-DZ" sz="2000" dirty="0" smtClean="0"/>
              <a:t/>
            </a:r>
            <a:br>
              <a:rPr lang="ar-DZ" sz="2000" dirty="0" smtClean="0"/>
            </a:br>
            <a:endParaRPr lang="fr-FR" dirty="0"/>
          </a:p>
        </p:txBody>
      </p:sp>
      <p:pic>
        <p:nvPicPr>
          <p:cNvPr id="4" name="Espace réservé du contenu 3" descr="téléchargement.jpg"/>
          <p:cNvPicPr>
            <a:picLocks noGrp="1" noChangeAspect="1"/>
          </p:cNvPicPr>
          <p:nvPr>
            <p:ph idx="4294967295"/>
          </p:nvPr>
        </p:nvPicPr>
        <p:blipFill>
          <a:blip r:embed="rId2" cstate="print"/>
          <a:stretch>
            <a:fillRect/>
          </a:stretch>
        </p:blipFill>
        <p:spPr>
          <a:xfrm>
            <a:off x="0" y="169863"/>
            <a:ext cx="2286000" cy="1330325"/>
          </a:xfrm>
        </p:spPr>
      </p:pic>
      <p:sp>
        <p:nvSpPr>
          <p:cNvPr id="18" name="ZoneTexte 17"/>
          <p:cNvSpPr txBox="1"/>
          <p:nvPr/>
        </p:nvSpPr>
        <p:spPr>
          <a:xfrm>
            <a:off x="2843808" y="1412776"/>
            <a:ext cx="4392488" cy="584775"/>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lgn="ctr" rtl="1"/>
            <a:r>
              <a:rPr lang="ar-DZ" sz="3200" b="1" dirty="0" smtClean="0">
                <a:ea typeface="Calibri"/>
                <a:cs typeface="Simplified Arabic"/>
              </a:rPr>
              <a:t>استراتيجية التعويضات الدولية</a:t>
            </a:r>
            <a:endParaRPr lang="fr-FR" sz="3200" dirty="0"/>
          </a:p>
        </p:txBody>
      </p:sp>
    </p:spTree>
  </p:cSld>
  <p:clrMapOvr>
    <a:masterClrMapping/>
  </p:clrMapOvr>
  <p:transition>
    <p:check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images (3).jpg"/>
          <p:cNvPicPr>
            <a:picLocks noGrp="1" noChangeAspect="1"/>
          </p:cNvPicPr>
          <p:nvPr>
            <p:ph idx="4294967295"/>
          </p:nvPr>
        </p:nvPicPr>
        <p:blipFill>
          <a:blip r:embed="rId2" cstate="print"/>
          <a:stretch>
            <a:fillRect/>
          </a:stretch>
        </p:blipFill>
        <p:spPr>
          <a:xfrm>
            <a:off x="0" y="80963"/>
            <a:ext cx="2466975" cy="1847850"/>
          </a:xfrm>
          <a:prstGeom prst="rect">
            <a:avLst/>
          </a:prstGeom>
          <a:ln>
            <a:noFill/>
          </a:ln>
          <a:effectLst>
            <a:softEdge rad="112500"/>
          </a:effectLst>
        </p:spPr>
      </p:pic>
      <p:sp>
        <p:nvSpPr>
          <p:cNvPr id="9" name="Flèche droite 8"/>
          <p:cNvSpPr/>
          <p:nvPr/>
        </p:nvSpPr>
        <p:spPr>
          <a:xfrm flipH="1">
            <a:off x="6660232" y="2996952"/>
            <a:ext cx="1000132" cy="484632"/>
          </a:xfrm>
          <a:prstGeom prs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10" name="Flèche droite 9"/>
          <p:cNvSpPr/>
          <p:nvPr/>
        </p:nvSpPr>
        <p:spPr>
          <a:xfrm flipH="1">
            <a:off x="6660232" y="3645024"/>
            <a:ext cx="1000132" cy="484632"/>
          </a:xfrm>
          <a:prstGeom prs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16" name="ZoneTexte 15"/>
          <p:cNvSpPr txBox="1"/>
          <p:nvPr/>
        </p:nvSpPr>
        <p:spPr>
          <a:xfrm>
            <a:off x="2987824" y="1196752"/>
            <a:ext cx="4248472" cy="1077218"/>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rtl="1"/>
            <a:r>
              <a:rPr lang="ar-DZ" sz="3200" b="1" dirty="0" smtClean="0">
                <a:latin typeface="Simplified Arabic" pitchFamily="18" charset="-78"/>
                <a:cs typeface="Simplified Arabic" pitchFamily="18" charset="-78"/>
              </a:rPr>
              <a:t>الية</a:t>
            </a:r>
            <a:r>
              <a:rPr lang="ar-DZ" sz="3200" b="1" dirty="0" smtClean="0"/>
              <a:t> </a:t>
            </a:r>
            <a:r>
              <a:rPr lang="ar-DZ" sz="3200" b="1" dirty="0" smtClean="0">
                <a:latin typeface="Simplified Arabic" pitchFamily="18" charset="-78"/>
                <a:cs typeface="Simplified Arabic" pitchFamily="18" charset="-78"/>
              </a:rPr>
              <a:t>تصميم استراتيجية التعويضات </a:t>
            </a:r>
            <a:endParaRPr lang="fr-FR" sz="3200" b="1" dirty="0">
              <a:latin typeface="Simplified Arabic" pitchFamily="18" charset="-78"/>
              <a:cs typeface="Simplified Arabic" pitchFamily="18" charset="-78"/>
            </a:endParaRPr>
          </a:p>
        </p:txBody>
      </p:sp>
      <p:sp>
        <p:nvSpPr>
          <p:cNvPr id="10244" name="Rectangle 4"/>
          <p:cNvSpPr>
            <a:spLocks noChangeArrowheads="1"/>
          </p:cNvSpPr>
          <p:nvPr/>
        </p:nvSpPr>
        <p:spPr bwMode="auto">
          <a:xfrm>
            <a:off x="2123728" y="2996952"/>
            <a:ext cx="4247456" cy="40011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Char char="•"/>
              <a:tabLst/>
            </a:pPr>
            <a:r>
              <a:rPr kumimoji="0" lang="ar-DZ" sz="2000" b="0" i="0"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دارسة التعويضات السائدة في سوق العمل </a:t>
            </a:r>
            <a:endParaRPr kumimoji="0" lang="ar-DZ" sz="2800" b="0" i="0" strike="noStrike" cap="none" normalizeH="0" baseline="0" dirty="0" smtClean="0">
              <a:ln>
                <a:noFill/>
              </a:ln>
              <a:solidFill>
                <a:schemeClr val="tx1"/>
              </a:solidFill>
              <a:effectLst/>
              <a:latin typeface="Arial" pitchFamily="34" charset="0"/>
              <a:cs typeface="Arial" pitchFamily="34" charset="0"/>
            </a:endParaRPr>
          </a:p>
        </p:txBody>
      </p:sp>
      <p:sp>
        <p:nvSpPr>
          <p:cNvPr id="21" name="Rectangle 20"/>
          <p:cNvSpPr/>
          <p:nvPr/>
        </p:nvSpPr>
        <p:spPr>
          <a:xfrm>
            <a:off x="2051720" y="3717032"/>
            <a:ext cx="4420972" cy="40011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ar-DZ" sz="2000" dirty="0" smtClean="0">
                <a:latin typeface="Simplified Arabic" pitchFamily="18" charset="-78"/>
                <a:cs typeface="Simplified Arabic" pitchFamily="18" charset="-78"/>
              </a:rPr>
              <a:t>اختيار إستراتيجية التعويضات المناسبة  </a:t>
            </a:r>
            <a:endParaRPr lang="fr-FR" sz="2000" dirty="0">
              <a:latin typeface="Simplified Arabic" pitchFamily="18" charset="-78"/>
              <a:cs typeface="Simplified Arabic" pitchFamily="18" charset="-78"/>
            </a:endParaRPr>
          </a:p>
        </p:txBody>
      </p:sp>
    </p:spTree>
  </p:cSld>
  <p:clrMapOvr>
    <a:masterClrMapping/>
  </p:clrMapOvr>
  <p:transition>
    <p:push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omenade">
  <a:themeElements>
    <a:clrScheme name="Promenad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Promenade">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1449</TotalTime>
  <Words>382</Words>
  <Application>Microsoft Office PowerPoint</Application>
  <PresentationFormat>Affichage à l'écran (4:3)</PresentationFormat>
  <Paragraphs>78</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Promenade</vt:lpstr>
      <vt:lpstr>وزارة التعليم العالي والبحث العلمي. جامعة محمد خيضر-بسكرة- كلية العلوم الاقتصادية والتسيير والعلوم التجارية. قسم علوم التسيير. تخصص إدارة الموارد البشرية</vt:lpstr>
      <vt:lpstr>Diapositive 2</vt:lpstr>
      <vt:lpstr>  </vt:lpstr>
      <vt:lpstr>أولا: نظام التعويضات الدولية تعريف التعويضات الدولية : إن مفهوم التعويضات مفهوم مبهم نسبيا نظرا للعناصر الكثيرة التي تكونه ،ونظرا للعوامل التي تؤثر عليه والتي قد تكون فردية أو تنظيمية أو بيئية.فإن التعويضات تشير إلى كل أشكال العوائد، من دفعات نقدية مباشرة (الأجر).  ودفعات غير نقدية غير مباشرة (الامتيازات الاجتماعية).</vt:lpstr>
      <vt:lpstr>Diapositive 5</vt:lpstr>
      <vt:lpstr> التعويضات والتحفيز</vt:lpstr>
      <vt:lpstr>Diapositive 7</vt:lpstr>
      <vt:lpstr> فـي ظـل البيئة المعاصرة باتت طرق استثمار الموارد من أهم المصادر التي تعتمد عليها المنظمات فـي كسب الميزة التنافسية وان المورد البشري اهم هذه الموارد التي تساهم فـي ذلـك ،ولكن كيف يمكن للمنظمات رسم الاستراتيجيات اللازمة لإدارة هذا المورد الحيوي لاسيما في العمل المصرفي أكدت الدراسات أن على المنظمات ان تمتلك استراتيجة ادارة تعويضات التي تكون بمثابة ميزة تنافسية للمنظمة والتي تمكنها من جذب المواهب والمحافظة عليهم، كمـا تلـعـب استراتيجة ادارة التعويضات دوراً حيوياً في تحفيز المـوظفين واستقطابهم للعمل وبجدية أكبر من اجل تحقيق أهداف المنظمة.  </vt:lpstr>
      <vt:lpstr>Diapositive 9</vt:lpstr>
      <vt:lpstr>   العوامل المؤثرة في استراتیجیة التعویضات  الدولية:  </vt:lpstr>
      <vt:lpstr>Diapositive 11</vt:lpstr>
      <vt:lpstr>   في ختام هذا البحث تعرفنا على نظام التعويضات في المنظمات الدولية  و تعرفنا على مدى تأثيرها في سلوك الافراد ،فعن طريقها تتمكن المنظمات من الحفاظ على الافراد الأكفاء و الموهوبين الذين بمقدورهم الارتقاء بالمنظمة وزيادة أرباحها وحصتها السوقية.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وزارة التعليم العالي والبحث العلمي. جامعة محمد خيضر-بسكرة- كلية العلوم الاقتصادية والتسيير والعلوم التجارية. قسم علوم التسيير. تخصص إدارة الموارد البشرية.</dc:title>
  <dc:creator>chilia</dc:creator>
  <cp:lastModifiedBy>r2018</cp:lastModifiedBy>
  <cp:revision>101</cp:revision>
  <dcterms:created xsi:type="dcterms:W3CDTF">2021-10-12T19:37:14Z</dcterms:created>
  <dcterms:modified xsi:type="dcterms:W3CDTF">2021-12-04T20:57:16Z</dcterms:modified>
</cp:coreProperties>
</file>