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405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2740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6832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49FD-4454-4E61-B8A1-AEB41A0FEB25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73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DD7D4-32F6-43BA-9EB7-FD37E16E79A3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8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6FD7-3F5A-4E2F-9986-76FDFF73F10B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06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BFE9-5D56-44EE-A00B-730F5DAA9D72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6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F8F4-A8AD-476C-ABE0-7344055BDC83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78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6C246-DD51-49C1-9C15-88A64FCDE528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9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6618C-0C8E-406C-866E-4C09CF656A61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04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D3A4B-87C2-4C63-8CC5-23746BB93295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9115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DZ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FB8FF-67B1-4686-9BC1-538D4F78A737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72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D1895-A929-4B2E-8DBC-F361832836A0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95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61F3E-856A-4A85-BDB1-BAC659CA2621}" type="slidenum">
              <a:rPr lang="es-ES" altLang="ar-DZ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8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043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210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6957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721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271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6520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221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3AA3-1A9E-456B-8BC9-24337A26E849}" type="datetimeFigureOut">
              <a:rPr lang="ar-DZ" smtClean="0"/>
              <a:t>06-04-1443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1D302-DD59-46BB-9274-4F631A1799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9424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ar-DZ" smtClean="0"/>
              <a:t>Haga clic para modificar el estilo de texto del patrón</a:t>
            </a:r>
          </a:p>
          <a:p>
            <a:pPr lvl="1"/>
            <a:r>
              <a:rPr lang="es-ES" altLang="ar-DZ" smtClean="0"/>
              <a:t>Segundo nivel</a:t>
            </a:r>
          </a:p>
          <a:p>
            <a:pPr lvl="2"/>
            <a:r>
              <a:rPr lang="es-ES" altLang="ar-DZ" smtClean="0"/>
              <a:t>Tercer nivel</a:t>
            </a:r>
          </a:p>
          <a:p>
            <a:pPr lvl="3"/>
            <a:r>
              <a:rPr lang="es-ES" altLang="ar-DZ" smtClean="0"/>
              <a:t>Cuarto nivel</a:t>
            </a:r>
          </a:p>
          <a:p>
            <a:pPr lvl="4"/>
            <a:r>
              <a:rPr lang="es-ES" altLang="ar-D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ar-D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C35354CB-04DA-441D-9191-D9B713AB0609}" type="slidenum">
              <a:rPr lang="es-ES" altLang="ar-DZ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 altLang="ar-D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9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3393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28689" y="260350"/>
          <a:ext cx="7820024" cy="6315074"/>
        </p:xfrm>
        <a:graphic>
          <a:graphicData uri="http://schemas.openxmlformats.org/drawingml/2006/table">
            <a:tbl>
              <a:tblPr rtl="1" firstRow="1" bandRow="1"/>
              <a:tblGrid>
                <a:gridCol w="2770731"/>
                <a:gridCol w="2412106"/>
                <a:gridCol w="2637187"/>
              </a:tblGrid>
              <a:tr h="626466"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46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53286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048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5881688" y="3333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مصاريف الانتاج غير المباشرة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940425" y="162877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7030A0"/>
                </a:solidFill>
                <a:latin typeface="Calibri" pitchFamily="34" charset="0"/>
              </a:rPr>
              <a:t>A</a:t>
            </a:r>
            <a:r>
              <a:rPr lang="ar-DZ" altLang="ar-DZ" sz="2400" b="1">
                <a:solidFill>
                  <a:srgbClr val="7030A0"/>
                </a:solidFill>
                <a:latin typeface="Calibri" pitchFamily="34" charset="0"/>
              </a:rPr>
              <a:t> 900*12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563938" y="1628775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10800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2220913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10800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940425" y="217487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7030A0"/>
                </a:solidFill>
                <a:latin typeface="Calibri" pitchFamily="34" charset="0"/>
              </a:rPr>
              <a:t>B</a:t>
            </a:r>
            <a:r>
              <a:rPr lang="ar-DZ" altLang="ar-DZ" sz="2400" b="1">
                <a:solidFill>
                  <a:srgbClr val="7030A0"/>
                </a:solidFill>
                <a:latin typeface="Calibri" pitchFamily="34" charset="0"/>
              </a:rPr>
              <a:t> 900*12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516688" y="908050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7030A0"/>
                </a:solidFill>
                <a:latin typeface="Calibri" pitchFamily="34" charset="0"/>
              </a:rPr>
              <a:t>التصنيع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516688" y="3441700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ar-DZ" altLang="ar-DZ" sz="2400">
                <a:solidFill>
                  <a:srgbClr val="00B0F0"/>
                </a:solidFill>
                <a:latin typeface="Calibri" pitchFamily="34" charset="0"/>
              </a:rPr>
              <a:t> 1200*15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331913" y="405288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27000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924300" y="342900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18000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851275" y="4695825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66600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1331913" y="4724400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113670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300788" y="4757738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تكلفة الانتاج الاجمالية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156325" y="5332413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الكميات المنتجة</a:t>
            </a:r>
            <a:endParaRPr lang="ar-DZ" altLang="ar-DZ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6300788" y="5981700"/>
            <a:ext cx="2266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FF0000"/>
                </a:solidFill>
                <a:latin typeface="Calibri" pitchFamily="34" charset="0"/>
              </a:rPr>
              <a:t>تكلفة انتاج الوحدة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816350" y="533241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1200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6588125" y="4048125"/>
            <a:ext cx="2087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B0F0"/>
                </a:solidFill>
                <a:latin typeface="Calibri" pitchFamily="34" charset="0"/>
              </a:rPr>
              <a:t>B</a:t>
            </a:r>
            <a:r>
              <a:rPr lang="ar-DZ" altLang="ar-DZ" sz="2400">
                <a:solidFill>
                  <a:srgbClr val="00B0F0"/>
                </a:solidFill>
                <a:latin typeface="Calibri" pitchFamily="34" charset="0"/>
              </a:rPr>
              <a:t> 1800*15</a:t>
            </a: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258888" y="5343525"/>
            <a:ext cx="2017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1800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3851275" y="5949950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FF0000"/>
                </a:solidFill>
                <a:latin typeface="Calibri" pitchFamily="34" charset="0"/>
              </a:rPr>
              <a:t>55.5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1258888" y="5949950"/>
            <a:ext cx="2017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FF0000"/>
                </a:solidFill>
                <a:latin typeface="Calibri" pitchFamily="34" charset="0"/>
              </a:rPr>
              <a:t>63.15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516688" y="2822575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7030A0"/>
                </a:solidFill>
                <a:latin typeface="Calibri" pitchFamily="34" charset="0"/>
              </a:rPr>
              <a:t>التشطيب</a:t>
            </a:r>
          </a:p>
        </p:txBody>
      </p:sp>
    </p:spTree>
    <p:extLst>
      <p:ext uri="{BB962C8B-B14F-4D97-AF65-F5344CB8AC3E}">
        <p14:creationId xmlns:p14="http://schemas.microsoft.com/office/powerpoint/2010/main" val="57410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1052736"/>
            <a:ext cx="70567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سعر التكلفة = تكلفة انتاج الوحدات المباعة +</a:t>
            </a:r>
            <a:endParaRPr lang="ar-DZ" sz="4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3140968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التوزيع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المباشرة+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4293096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التوزيع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غير المباشرة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38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5508625" y="260350"/>
            <a:ext cx="3408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4/ تحديد سعر تكلفة المنتوجين:</a:t>
            </a:r>
            <a:endParaRPr lang="en-US" altLang="ar-DZ" sz="2800" b="1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28689" y="1146175"/>
          <a:ext cx="7820024" cy="5637213"/>
        </p:xfrm>
        <a:graphic>
          <a:graphicData uri="http://schemas.openxmlformats.org/drawingml/2006/table">
            <a:tbl>
              <a:tblPr rtl="1" firstRow="1" bandRow="1"/>
              <a:tblGrid>
                <a:gridCol w="2770731"/>
                <a:gridCol w="2412106"/>
                <a:gridCol w="2637187"/>
              </a:tblGrid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57"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mpd="sng">
                      <a:solidFill>
                        <a:srgbClr val="5B9BD5"/>
                      </a:solidFill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49" marR="91449" marT="45712" marB="4571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187450" y="1116013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B050"/>
                </a:solidFill>
                <a:latin typeface="Calibri" pitchFamily="34" charset="0"/>
              </a:rPr>
              <a:t>B</a:t>
            </a:r>
            <a:endParaRPr lang="ar-DZ" altLang="ar-DZ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81688" y="17938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تكلفة انتاج الوحدات المباعة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563938" y="251301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61050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3106738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101040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516688" y="4975225"/>
            <a:ext cx="208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B0F0"/>
                </a:solidFill>
                <a:latin typeface="Calibri" pitchFamily="34" charset="0"/>
              </a:rPr>
              <a:t>A</a:t>
            </a:r>
            <a:r>
              <a:rPr lang="ar-DZ" altLang="ar-DZ" sz="2400">
                <a:solidFill>
                  <a:srgbClr val="00B0F0"/>
                </a:solidFill>
                <a:latin typeface="Calibri" pitchFamily="34" charset="0"/>
              </a:rPr>
              <a:t>:  1100*10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331913" y="558641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16000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924300" y="4962525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11000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3851275" y="6229350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160050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331913" y="6257925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129840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300788" y="6237288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FF0000"/>
                </a:solidFill>
                <a:latin typeface="Calibri" pitchFamily="34" charset="0"/>
              </a:rPr>
              <a:t>سعر تكلفة 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6084888" y="1212850"/>
            <a:ext cx="2447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B050"/>
                </a:solidFill>
                <a:latin typeface="Calibri" pitchFamily="34" charset="0"/>
              </a:rPr>
              <a:t>البيان</a:t>
            </a:r>
            <a:endParaRPr lang="ar-DZ" altLang="ar-DZ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588125" y="5580063"/>
            <a:ext cx="2087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B0F0"/>
                </a:solidFill>
                <a:latin typeface="Calibri" pitchFamily="34" charset="0"/>
              </a:rPr>
              <a:t>B</a:t>
            </a:r>
            <a:r>
              <a:rPr lang="ar-DZ" altLang="ar-DZ" sz="2400">
                <a:solidFill>
                  <a:srgbClr val="00B0F0"/>
                </a:solidFill>
                <a:latin typeface="Calibri" pitchFamily="34" charset="0"/>
              </a:rPr>
              <a:t>:  1600*10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551238" y="1155700"/>
            <a:ext cx="24479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B050"/>
                </a:solidFill>
                <a:latin typeface="Calibri" pitchFamily="34" charset="0"/>
              </a:rPr>
              <a:t>A</a:t>
            </a:r>
            <a:endParaRPr lang="ar-DZ" altLang="ar-DZ" sz="2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6210300" y="2513013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1100*55.5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6210300" y="3117850"/>
            <a:ext cx="244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00B050"/>
                </a:solidFill>
                <a:latin typeface="Calibri" pitchFamily="34" charset="0"/>
              </a:rPr>
              <a:t>B</a:t>
            </a: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1600*63.15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795963" y="4386263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مصاريف التوزيع غير المباشرة</a:t>
            </a: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5795963" y="37496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مصاريف التوزيع المباشرة</a:t>
            </a: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3563938" y="368776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88000</a:t>
            </a:r>
          </a:p>
        </p:txBody>
      </p:sp>
      <p:sp>
        <p:nvSpPr>
          <p:cNvPr id="30" name="ZoneTexte 29"/>
          <p:cNvSpPr txBox="1">
            <a:spLocks noChangeArrowheads="1"/>
          </p:cNvSpPr>
          <p:nvPr/>
        </p:nvSpPr>
        <p:spPr bwMode="auto">
          <a:xfrm>
            <a:off x="1331913" y="368776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12800</a:t>
            </a:r>
          </a:p>
        </p:txBody>
      </p:sp>
    </p:spTree>
    <p:extLst>
      <p:ext uri="{BB962C8B-B14F-4D97-AF65-F5344CB8AC3E}">
        <p14:creationId xmlns:p14="http://schemas.microsoft.com/office/powerpoint/2010/main" val="12309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2507412"/>
            <a:ext cx="73448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800" b="1" dirty="0">
                <a:solidFill>
                  <a:srgbClr val="FF0000"/>
                </a:solidFill>
                <a:latin typeface="Calibri" panose="020F0502020204030204"/>
              </a:rPr>
              <a:t>النتيجة التحليلية = رقم الأعمال – سعر التكلفة</a:t>
            </a:r>
            <a:endParaRPr lang="ar-DZ" sz="4800" b="1" dirty="0">
              <a:solidFill>
                <a:srgbClr val="FF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69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5148263" y="44450"/>
            <a:ext cx="3879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5/ تحديد النتيجة التحليلية الإجمالية:</a:t>
            </a:r>
            <a:endParaRPr lang="en-US" altLang="ar-DZ" sz="2800" b="1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28689" y="1052513"/>
          <a:ext cx="7820024" cy="4384674"/>
        </p:xfrm>
        <a:graphic>
          <a:graphicData uri="http://schemas.openxmlformats.org/drawingml/2006/table">
            <a:tbl>
              <a:tblPr rtl="1" firstRow="1" bandRow="1"/>
              <a:tblGrid>
                <a:gridCol w="2770731"/>
                <a:gridCol w="2412106"/>
                <a:gridCol w="2637187"/>
              </a:tblGrid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3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14" marB="4571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D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187450" y="1052513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B050"/>
                </a:solidFill>
                <a:latin typeface="Calibri" pitchFamily="34" charset="0"/>
              </a:rPr>
              <a:t>B</a:t>
            </a:r>
            <a:endParaRPr lang="ar-DZ" altLang="ar-DZ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81688" y="1700213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رقم الأعمال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563938" y="242093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132000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3013075"/>
            <a:ext cx="1871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144000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516688" y="4233863"/>
            <a:ext cx="208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B0F0"/>
                </a:solidFill>
                <a:latin typeface="Calibri" pitchFamily="34" charset="0"/>
              </a:rPr>
              <a:t>النتيجة التحليلية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331913" y="363378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(129840)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924300" y="3624263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(160050)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3708400" y="4264025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28050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476375" y="4264025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14160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084888" y="1119188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 b="1">
                <a:solidFill>
                  <a:srgbClr val="00B050"/>
                </a:solidFill>
                <a:latin typeface="Calibri" pitchFamily="34" charset="0"/>
              </a:rPr>
              <a:t>البيان</a:t>
            </a:r>
            <a:endParaRPr lang="ar-DZ" altLang="ar-DZ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551238" y="1063625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B050"/>
                </a:solidFill>
                <a:latin typeface="Calibri" pitchFamily="34" charset="0"/>
              </a:rPr>
              <a:t>A</a:t>
            </a:r>
            <a:endParaRPr lang="ar-DZ" altLang="ar-DZ" sz="2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210300" y="2420938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1100*120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210300" y="3024188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 b="1">
                <a:solidFill>
                  <a:srgbClr val="00B050"/>
                </a:solidFill>
                <a:latin typeface="Calibri" pitchFamily="34" charset="0"/>
              </a:rPr>
              <a:t>B</a:t>
            </a: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1600*90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6516688" y="3573463"/>
            <a:ext cx="2376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FF0000"/>
                </a:solidFill>
                <a:latin typeface="Calibri" pitchFamily="34" charset="0"/>
              </a:rPr>
              <a:t>سعر التكلفة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411413" y="4868863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>
                <a:solidFill>
                  <a:srgbClr val="FF0000"/>
                </a:solidFill>
                <a:latin typeface="Calibri" pitchFamily="34" charset="0"/>
              </a:rPr>
              <a:t>42210</a:t>
            </a:r>
          </a:p>
        </p:txBody>
      </p:sp>
    </p:spTree>
    <p:extLst>
      <p:ext uri="{BB962C8B-B14F-4D97-AF65-F5344CB8AC3E}">
        <p14:creationId xmlns:p14="http://schemas.microsoft.com/office/powerpoint/2010/main" val="10984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339975" y="307975"/>
            <a:ext cx="65532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4800" b="1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3/ سعر تكلفة المنتوجات بوجود مصاريف غير مباشرة:</a:t>
            </a:r>
            <a:endParaRPr lang="en-US" altLang="ar-DZ" sz="4800" b="1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6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827088" y="1422400"/>
            <a:ext cx="813752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استخرجت المعلومات التالية من دفاتر مؤسسة ما التي تنتج وتبيع المنتوجين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A,B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باستعمال المادتين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X,Y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 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المشتريات: 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المادة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2000 كغ بـ 28 دج/كغ.   المادة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Y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1500 كغ بـ 32 دج/كغ. 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المبيعات: 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A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1100 وحدة بـ 120 دج/وحدة.  المنتوج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B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1600 وحدة بـ 90 دج/وحدة.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المصاريف المباشرة: 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الشراء: 7000 دج للمادة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X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و6000 دج للمادة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Y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             </a:t>
            </a:r>
            <a:r>
              <a:rPr lang="ar-DZ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       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 الإنتاج: 750 ساعة عمل بـ 90 دج للساعة الواحدة منها 300 ساع</a:t>
            </a:r>
            <a:r>
              <a:rPr lang="ar-DZ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ـــــ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ة للمنتوج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A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والباقي للمنتوج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B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               التوزيع: 8800 دج للمنتوج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A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و 12800 دج للمنتوج </a:t>
            </a:r>
            <a:r>
              <a:rPr lang="fr-FR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B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</a:t>
            </a:r>
            <a:endParaRPr lang="en-US" altLang="ar-DZ" sz="2000" b="1">
              <a:solidFill>
                <a:srgbClr val="000000"/>
              </a:solidFill>
              <a:latin typeface="Traditional Arabic" pitchFamily="18" charset="-78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0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المصاريف غير المباشرة</a:t>
            </a:r>
            <a:r>
              <a:rPr lang="en-US" altLang="ar-DZ" sz="20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</a:t>
            </a:r>
            <a:r>
              <a:rPr lang="ar-SA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موضحة في الجدول التالي</a:t>
            </a:r>
            <a:r>
              <a:rPr lang="en-US" altLang="ar-DZ" sz="20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</a:t>
            </a:r>
            <a:endParaRPr lang="en-US" altLang="ar-DZ" sz="240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804150" y="466725"/>
            <a:ext cx="7874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b="1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مثال:</a:t>
            </a:r>
            <a:endParaRPr lang="en-US" altLang="ar-DZ" sz="180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65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187448" y="625475"/>
          <a:ext cx="7488240" cy="280416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497648"/>
                <a:gridCol w="1497648"/>
                <a:gridCol w="1497648"/>
                <a:gridCol w="1497648"/>
                <a:gridCol w="1497648"/>
              </a:tblGrid>
              <a:tr h="56070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البيان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التموين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التصنيع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التشطيب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التوزيع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4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مجموع التوزيع الثانوي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21000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21600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45000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27000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4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وحدات القياس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كمية مشتراة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كمية مستهلكة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وحدات منتجة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كميات مباعة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68" name="Rectangle 1"/>
          <p:cNvSpPr>
            <a:spLocks noChangeArrowheads="1"/>
          </p:cNvSpPr>
          <p:nvPr/>
        </p:nvSpPr>
        <p:spPr bwMode="auto">
          <a:xfrm>
            <a:off x="971550" y="3659188"/>
            <a:ext cx="76771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 b="1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الانتاج والاستهلاك: </a:t>
            </a:r>
            <a:endParaRPr lang="ar-DZ" altLang="ar-DZ" sz="2400" b="1">
              <a:solidFill>
                <a:srgbClr val="000000"/>
              </a:solidFill>
              <a:latin typeface="Traditional Arabic" pitchFamily="18" charset="-78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المنتوج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A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1200 وحدة باستعمال 600 كغ من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و300 كغ من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Y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المنتوج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B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: 1800 وحدة باستعمال 540 كغ من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X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 و360 كغ من </a:t>
            </a:r>
            <a:r>
              <a:rPr lang="fr-FR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Y</a:t>
            </a:r>
            <a:r>
              <a:rPr lang="ar-SA" altLang="ar-DZ" sz="2400">
                <a:solidFill>
                  <a:srgbClr val="000000"/>
                </a:solidFill>
                <a:latin typeface="Traditional Arabic" pitchFamily="18" charset="-78"/>
                <a:cs typeface="Times New Roman" pitchFamily="18" charset="0"/>
              </a:rPr>
              <a:t>.</a:t>
            </a:r>
            <a:endParaRPr lang="en-US" altLang="ar-DZ" sz="1000">
              <a:solidFill>
                <a:srgbClr val="000000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 b="1">
                <a:solidFill>
                  <a:srgbClr val="FF0000"/>
                </a:solidFill>
                <a:latin typeface="Traditional Arabic" pitchFamily="18" charset="-78"/>
                <a:cs typeface="Times New Roman" pitchFamily="18" charset="0"/>
              </a:rPr>
              <a:t>المطلوب:</a:t>
            </a:r>
            <a:r>
              <a:rPr lang="ar-SA" altLang="ar-DZ" sz="2400">
                <a:solidFill>
                  <a:srgbClr val="FF0000"/>
                </a:solidFill>
                <a:latin typeface="Traditional Arabic" pitchFamily="18" charset="-78"/>
                <a:cs typeface="Times New Roman" pitchFamily="18" charset="0"/>
              </a:rPr>
              <a:t> حساب سعر تكلفة المنتوجين والنتيجة التحليلية الإجمالية للمؤسسة.</a:t>
            </a:r>
            <a:endParaRPr lang="ar-SA" altLang="ar-DZ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5724525" y="260350"/>
            <a:ext cx="30353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40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الحل:</a:t>
            </a:r>
            <a:endParaRPr lang="ar-DZ" altLang="ar-DZ" sz="2000" b="1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1/ توزيع المصاريف غير المباشرة:</a:t>
            </a:r>
            <a:endParaRPr lang="en-US" altLang="ar-DZ" sz="16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476374" y="1844675"/>
          <a:ext cx="7127876" cy="3786188"/>
        </p:xfrm>
        <a:graphic>
          <a:graphicData uri="http://schemas.openxmlformats.org/drawingml/2006/table">
            <a:tbl>
              <a:tblPr rtl="1" firstRow="1" firstCol="1" bandRow="1"/>
              <a:tblGrid>
                <a:gridCol w="1668273"/>
                <a:gridCol w="1540000"/>
                <a:gridCol w="1399338"/>
                <a:gridCol w="1393507"/>
                <a:gridCol w="1126758"/>
              </a:tblGrid>
              <a:tr h="4206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تموين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التصنيع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التشطيب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توزيع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مجموع التوزيع الثانوي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21000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21600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45000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27000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طبيعة وحدات القياس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كمية مشتراة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كمية مستهلكة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وحدات منتجة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كميات مباعة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عدد وحدات قياس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Times New Roman"/>
                          <a:cs typeface="Traditional Arabic"/>
                        </a:rPr>
                        <a:t>نصيب وحدة القياس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5435600" y="400526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3500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851275" y="400526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1800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484438" y="4016375"/>
            <a:ext cx="1366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SA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</a:t>
            </a: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0</a:t>
            </a:r>
            <a:r>
              <a:rPr lang="ar-SA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00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116013" y="4016375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2700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724525" y="492601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6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821113" y="495141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12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452688" y="4926013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15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255713" y="4951413"/>
            <a:ext cx="108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10</a:t>
            </a:r>
            <a:endParaRPr lang="ar-DZ" altLang="ar-DZ" sz="1800">
              <a:solidFill>
                <a:srgbClr val="000000"/>
              </a:solidFill>
              <a:ea typeface="Times New Roman" pitchFamily="18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867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2101622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تكلفة الشراء= ثمن الشراء +</a:t>
            </a:r>
            <a:endParaRPr lang="ar-DZ" sz="4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3140968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الشراء المباشرة+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4293096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الشراء غير المباشرة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972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5580063" y="-26988"/>
            <a:ext cx="3157537" cy="58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2 / تكلفة شراء المواد الأولية:</a:t>
            </a:r>
            <a:endParaRPr lang="en-US" altLang="ar-DZ" sz="18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50912" y="527050"/>
          <a:ext cx="7242176" cy="5984873"/>
        </p:xfrm>
        <a:graphic>
          <a:graphicData uri="http://schemas.openxmlformats.org/drawingml/2006/table">
            <a:tbl>
              <a:tblPr rtl="1" firstRow="1" bandRow="1"/>
              <a:tblGrid>
                <a:gridCol w="2399930"/>
                <a:gridCol w="2399930"/>
                <a:gridCol w="2442316"/>
              </a:tblGrid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DZ" sz="1800" dirty="0" smtClean="0"/>
                        <a:t>البيان</a:t>
                      </a:r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49643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4099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51188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43213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5906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590640">
                <a:tc>
                  <a:txBody>
                    <a:bodyPr/>
                    <a:lstStyle/>
                    <a:p>
                      <a:pPr algn="ctr" rtl="1"/>
                      <a:endParaRPr lang="ar-DZ" sz="1800"/>
                    </a:p>
                  </a:txBody>
                  <a:tcPr marL="91427" marR="91427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DZ" sz="1800" dirty="0"/>
                    </a:p>
                  </a:txBody>
                  <a:tcPr marL="91427" marR="91427" marT="45729" marB="45729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44938" y="53975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800" b="1">
                <a:solidFill>
                  <a:srgbClr val="000000"/>
                </a:solidFill>
                <a:latin typeface="Calibri" pitchFamily="34" charset="0"/>
              </a:rPr>
              <a:t>X</a:t>
            </a:r>
            <a:endParaRPr lang="ar-DZ" altLang="ar-DZ" sz="2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208088" y="455613"/>
            <a:ext cx="2017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800" b="1">
                <a:solidFill>
                  <a:srgbClr val="000000"/>
                </a:solidFill>
                <a:latin typeface="Calibri" pitchFamily="34" charset="0"/>
              </a:rPr>
              <a:t>Y</a:t>
            </a:r>
            <a:endParaRPr lang="ar-DZ" altLang="ar-DZ" sz="2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961063" y="1176338"/>
            <a:ext cx="194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ثمن الشراء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961063" y="1773238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00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 2000*28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584575" y="1773238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56000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352550" y="2165350"/>
            <a:ext cx="187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48000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961063" y="2205038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00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 1500*32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313363" y="2698750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1800" b="1">
                <a:solidFill>
                  <a:srgbClr val="FF0000"/>
                </a:solidFill>
                <a:latin typeface="Calibri" pitchFamily="34" charset="0"/>
              </a:rPr>
              <a:t>مصاريف الشراء المباشرة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961063" y="3644900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00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  2000*6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961063" y="4221163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00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  1500*6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3621088" y="2690813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7000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1352550" y="2636838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6000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745163" y="4859338"/>
            <a:ext cx="2376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1800" b="1">
                <a:solidFill>
                  <a:srgbClr val="FF0000"/>
                </a:solidFill>
                <a:latin typeface="Calibri" pitchFamily="34" charset="0"/>
              </a:rPr>
              <a:t>تكلفة الشراء الاجمالية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635375" y="4797425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75000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281113" y="4826000"/>
            <a:ext cx="20161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63000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6011863" y="5445125"/>
            <a:ext cx="2016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1800" b="1">
                <a:solidFill>
                  <a:srgbClr val="FF0000"/>
                </a:solidFill>
                <a:latin typeface="Calibri" pitchFamily="34" charset="0"/>
              </a:rPr>
              <a:t>الكمية المشتراة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584575" y="5445125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2000</a:t>
            </a: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208088" y="5445125"/>
            <a:ext cx="2017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1500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6034088" y="608330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1800" b="1">
                <a:solidFill>
                  <a:srgbClr val="FF0000"/>
                </a:solidFill>
                <a:latin typeface="Calibri" pitchFamily="34" charset="0"/>
              </a:rPr>
              <a:t>تكلفة شراء الوحدة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4808538" y="6021388"/>
            <a:ext cx="766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37.5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144713" y="6021388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42</a:t>
            </a: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5364163" y="3357563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1800" b="1">
                <a:solidFill>
                  <a:srgbClr val="FF0000"/>
                </a:solidFill>
                <a:latin typeface="Calibri" pitchFamily="34" charset="0"/>
              </a:rPr>
              <a:t>مصاريف الشراء غير المباشرة</a:t>
            </a: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3635375" y="3644900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12000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1116013" y="4221163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>
                <a:solidFill>
                  <a:srgbClr val="000000"/>
                </a:solidFill>
                <a:latin typeface="Calibri" pitchFamily="34" charset="0"/>
              </a:rPr>
              <a:t>9000</a:t>
            </a:r>
          </a:p>
        </p:txBody>
      </p:sp>
    </p:spTree>
    <p:extLst>
      <p:ext uri="{BB962C8B-B14F-4D97-AF65-F5344CB8AC3E}">
        <p14:creationId xmlns:p14="http://schemas.microsoft.com/office/powerpoint/2010/main" val="15132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1052736"/>
            <a:ext cx="70567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تكلفة الانتاج = تكلفة شراء المادة الأولية المستعملة +</a:t>
            </a:r>
            <a:endParaRPr lang="ar-DZ" sz="4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3140968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الانتاج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المباشرة+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4293096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مصاريف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الانتاج </a:t>
            </a:r>
            <a:r>
              <a:rPr lang="ar-DZ" sz="4800" b="1" dirty="0">
                <a:solidFill>
                  <a:prstClr val="black"/>
                </a:solidFill>
                <a:latin typeface="Calibri" panose="020F0502020204030204"/>
              </a:rPr>
              <a:t>غير المباشرة </a:t>
            </a:r>
            <a:endParaRPr lang="ar-DZ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3411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28689" y="908050"/>
          <a:ext cx="7820024" cy="5545136"/>
        </p:xfrm>
        <a:graphic>
          <a:graphicData uri="http://schemas.openxmlformats.org/drawingml/2006/table">
            <a:tbl>
              <a:tblPr rtl="1" firstRow="1" bandRow="1"/>
              <a:tblGrid>
                <a:gridCol w="2770731"/>
                <a:gridCol w="2412106"/>
                <a:gridCol w="2637187"/>
              </a:tblGrid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DZ" sz="1800" dirty="0" smtClean="0"/>
                        <a:t>البيان</a:t>
                      </a:r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254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254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52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alpha val="20000"/>
                      </a:srgbClr>
                    </a:solidFill>
                  </a:tcPr>
                </a:tc>
              </a:tr>
              <a:tr h="53291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DZ" sz="1800" dirty="0"/>
                    </a:p>
                  </a:txBody>
                  <a:tcPr marL="91449" marR="91449" marT="45724" marB="45724">
                    <a:lnL w="12700" cmpd="sng">
                      <a:solidFill>
                        <a:srgbClr val="5B9BD5"/>
                      </a:solidFill>
                    </a:lnL>
                    <a:lnR w="12700" cmpd="sng">
                      <a:solidFill>
                        <a:srgbClr val="5B9BD5"/>
                      </a:solidFill>
                    </a:lnR>
                    <a:lnT w="12700" cmpd="sng">
                      <a:solidFill>
                        <a:srgbClr val="5B9BD5"/>
                      </a:solidFill>
                    </a:lnT>
                    <a:lnB w="12700" cmpd="sng">
                      <a:solidFill>
                        <a:srgbClr val="5B9BD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24300" y="83661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ar-DZ" altLang="ar-DZ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187450" y="836613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b="1">
                <a:solidFill>
                  <a:srgbClr val="000000"/>
                </a:solidFill>
                <a:latin typeface="Calibri" pitchFamily="34" charset="0"/>
              </a:rPr>
              <a:t>B</a:t>
            </a:r>
            <a:endParaRPr lang="ar-DZ" altLang="ar-DZ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881688" y="1557338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تكلفة شراء المادة المستعملة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940425" y="227647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   600*37.5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635375" y="2276475"/>
            <a:ext cx="201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22500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779838" y="2870200"/>
            <a:ext cx="1871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12600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940425" y="282257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   300*42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516688" y="3571875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   540*37.5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516688" y="4089400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40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   360*42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258888" y="3500438"/>
            <a:ext cx="2017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20250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1547813" y="407670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15120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156325" y="4724400"/>
            <a:ext cx="23764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م الانتاج المباشرة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563938" y="5414963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27000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1258888" y="5991225"/>
            <a:ext cx="2017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400">
                <a:solidFill>
                  <a:srgbClr val="000000"/>
                </a:solidFill>
                <a:latin typeface="Calibri" pitchFamily="34" charset="0"/>
              </a:rPr>
              <a:t>40500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6300788" y="5405438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ar-DZ" sz="2000" b="1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  300*90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6300788" y="598170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fr-FR" altLang="ar-DZ" sz="2000" b="1">
                <a:solidFill>
                  <a:srgbClr val="FF0000"/>
                </a:solidFill>
                <a:latin typeface="Calibri" pitchFamily="34" charset="0"/>
              </a:rPr>
              <a:t>B</a:t>
            </a:r>
            <a:r>
              <a:rPr lang="ar-DZ" altLang="ar-DZ" sz="2000" b="1">
                <a:solidFill>
                  <a:srgbClr val="00B050"/>
                </a:solidFill>
                <a:latin typeface="Calibri" pitchFamily="34" charset="0"/>
              </a:rPr>
              <a:t>  </a:t>
            </a:r>
            <a:r>
              <a:rPr lang="ar-DZ" altLang="ar-DZ" sz="2000" b="1">
                <a:solidFill>
                  <a:srgbClr val="FF0000"/>
                </a:solidFill>
                <a:latin typeface="Calibri" pitchFamily="34" charset="0"/>
              </a:rPr>
              <a:t>450*90</a:t>
            </a:r>
          </a:p>
        </p:txBody>
      </p:sp>
      <p:sp>
        <p:nvSpPr>
          <p:cNvPr id="38972" name="Rectangle 22"/>
          <p:cNvSpPr>
            <a:spLocks noChangeArrowheads="1"/>
          </p:cNvSpPr>
          <p:nvPr/>
        </p:nvSpPr>
        <p:spPr bwMode="auto">
          <a:xfrm>
            <a:off x="6753225" y="115888"/>
            <a:ext cx="19002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05175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05175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r-DZ" altLang="ar-DZ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raditional Arabic" pitchFamily="18" charset="-78"/>
              </a:rPr>
              <a:t>3/ تكلفة الإنتاج:</a:t>
            </a:r>
            <a:endParaRPr lang="en-US" altLang="ar-DZ" sz="180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2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ar-D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Affichage à l'écran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Diseño predeterminado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TAHRI</dc:creator>
  <cp:lastModifiedBy>TAHRI</cp:lastModifiedBy>
  <cp:revision>1</cp:revision>
  <dcterms:created xsi:type="dcterms:W3CDTF">2021-11-11T08:17:09Z</dcterms:created>
  <dcterms:modified xsi:type="dcterms:W3CDTF">2021-11-11T08:17:31Z</dcterms:modified>
</cp:coreProperties>
</file>