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howGuides="1">
      <p:cViewPr varScale="1">
        <p:scale>
          <a:sx n="63" d="100"/>
          <a:sy n="63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74051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227407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268326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249FD-4454-4E61-B8A1-AEB41A0FEB25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873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DD7D4-32F6-43BA-9EB7-FD37E16E79A3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184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26FD7-3F5A-4E2F-9986-76FDFF73F10B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206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1BFE9-5D56-44EE-A00B-730F5DAA9D72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864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F8F4-A8AD-476C-ABE0-7344055BDC83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678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6C246-DD51-49C1-9C15-88A64FCDE528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49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6618C-0C8E-406C-866E-4C09CF656A61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6044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D3A4B-87C2-4C63-8CC5-23746BB93295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4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911537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DZ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FB8FF-67B1-4686-9BC1-538D4F78A737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972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D1895-A929-4B2E-8DBC-F361832836A0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5954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61F3E-856A-4A85-BDB1-BAC659CA2621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78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7043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21055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369578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9721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52718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965207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22212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03AA3-1A9E-456B-8BC9-24337A26E849}" type="datetimeFigureOut">
              <a:rPr lang="ar-DZ" smtClean="0"/>
              <a:t>06-04-1443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1D302-DD59-46BB-9274-4F631A17997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94246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ar-DZ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ar-DZ" smtClean="0"/>
              <a:t>Haga clic para modificar el estilo de texto del patrón</a:t>
            </a:r>
          </a:p>
          <a:p>
            <a:pPr lvl="1"/>
            <a:r>
              <a:rPr lang="es-ES" altLang="ar-DZ" smtClean="0"/>
              <a:t>Segundo nivel</a:t>
            </a:r>
          </a:p>
          <a:p>
            <a:pPr lvl="2"/>
            <a:r>
              <a:rPr lang="es-ES" altLang="ar-DZ" smtClean="0"/>
              <a:t>Tercer nivel</a:t>
            </a:r>
          </a:p>
          <a:p>
            <a:pPr lvl="3"/>
            <a:r>
              <a:rPr lang="es-ES" altLang="ar-DZ" smtClean="0"/>
              <a:t>Cuarto nivel</a:t>
            </a:r>
          </a:p>
          <a:p>
            <a:pPr lvl="4"/>
            <a:r>
              <a:rPr lang="es-ES" altLang="ar-DZ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C35354CB-04DA-441D-9191-D9B713AB0609}" type="slidenum">
              <a:rPr lang="es-ES" altLang="ar-DZ">
                <a:solidFill>
                  <a:srgbClr val="000000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19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33938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928689" y="260350"/>
          <a:ext cx="7820024" cy="6315074"/>
        </p:xfrm>
        <a:graphic>
          <a:graphicData uri="http://schemas.openxmlformats.org/drawingml/2006/table">
            <a:tbl>
              <a:tblPr rtl="1" firstRow="1" bandRow="1"/>
              <a:tblGrid>
                <a:gridCol w="2770731"/>
                <a:gridCol w="2412106"/>
                <a:gridCol w="2637187"/>
              </a:tblGrid>
              <a:tr h="626466">
                <a:tc>
                  <a:txBody>
                    <a:bodyPr/>
                    <a:lstStyle/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DZ" sz="1800"/>
                    </a:p>
                  </a:txBody>
                  <a:tcPr marL="91449" marR="91449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466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466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466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466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466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466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466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53286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0486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5881688" y="333375"/>
            <a:ext cx="3024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مصاريف الانتاج غير المباشرة</a:t>
            </a: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5940425" y="1628775"/>
            <a:ext cx="2663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 b="1">
                <a:solidFill>
                  <a:srgbClr val="7030A0"/>
                </a:solidFill>
                <a:latin typeface="Calibri" pitchFamily="34" charset="0"/>
              </a:rPr>
              <a:t>A</a:t>
            </a:r>
            <a:r>
              <a:rPr lang="ar-DZ" altLang="ar-DZ" sz="2400" b="1">
                <a:solidFill>
                  <a:srgbClr val="7030A0"/>
                </a:solidFill>
                <a:latin typeface="Calibri" pitchFamily="34" charset="0"/>
              </a:rPr>
              <a:t> 900*12</a:t>
            </a: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3563938" y="1628775"/>
            <a:ext cx="2016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10800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547813" y="2220913"/>
            <a:ext cx="18716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10800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5940425" y="2174875"/>
            <a:ext cx="2663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 b="1">
                <a:solidFill>
                  <a:srgbClr val="7030A0"/>
                </a:solidFill>
                <a:latin typeface="Calibri" pitchFamily="34" charset="0"/>
              </a:rPr>
              <a:t>B</a:t>
            </a:r>
            <a:r>
              <a:rPr lang="ar-DZ" altLang="ar-DZ" sz="2400" b="1">
                <a:solidFill>
                  <a:srgbClr val="7030A0"/>
                </a:solidFill>
                <a:latin typeface="Calibri" pitchFamily="34" charset="0"/>
              </a:rPr>
              <a:t> 900*12</a:t>
            </a: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6516688" y="908050"/>
            <a:ext cx="2087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7030A0"/>
                </a:solidFill>
                <a:latin typeface="Calibri" pitchFamily="34" charset="0"/>
              </a:rPr>
              <a:t>التصنيع</a:t>
            </a: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6516688" y="3441700"/>
            <a:ext cx="2087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>
                <a:solidFill>
                  <a:srgbClr val="00B0F0"/>
                </a:solidFill>
                <a:latin typeface="Calibri" pitchFamily="34" charset="0"/>
              </a:rPr>
              <a:t>A</a:t>
            </a:r>
            <a:r>
              <a:rPr lang="ar-DZ" altLang="ar-DZ" sz="2400">
                <a:solidFill>
                  <a:srgbClr val="00B0F0"/>
                </a:solidFill>
                <a:latin typeface="Calibri" pitchFamily="34" charset="0"/>
              </a:rPr>
              <a:t> 1200*15</a:t>
            </a:r>
          </a:p>
        </p:txBody>
      </p:sp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1331913" y="4052888"/>
            <a:ext cx="201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27000</a:t>
            </a: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3924300" y="3429000"/>
            <a:ext cx="1800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18000</a:t>
            </a: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3851275" y="4695825"/>
            <a:ext cx="2016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66600</a:t>
            </a: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1331913" y="4724400"/>
            <a:ext cx="2016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113670</a:t>
            </a: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6300788" y="4757738"/>
            <a:ext cx="244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تكلفة الانتاج الاجمالية</a:t>
            </a:r>
          </a:p>
        </p:txBody>
      </p:sp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6156325" y="5332413"/>
            <a:ext cx="244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 b="1">
                <a:solidFill>
                  <a:srgbClr val="00B050"/>
                </a:solidFill>
                <a:latin typeface="Calibri" pitchFamily="34" charset="0"/>
              </a:rPr>
              <a:t>الكميات المنتجة</a:t>
            </a:r>
            <a:endParaRPr lang="ar-DZ" altLang="ar-DZ" sz="2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6300788" y="5981700"/>
            <a:ext cx="2266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FF0000"/>
                </a:solidFill>
                <a:latin typeface="Calibri" pitchFamily="34" charset="0"/>
              </a:rPr>
              <a:t>تكلفة انتاج الوحدة</a:t>
            </a: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3816350" y="5332413"/>
            <a:ext cx="201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1200</a:t>
            </a: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6588125" y="4048125"/>
            <a:ext cx="20875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>
                <a:solidFill>
                  <a:srgbClr val="00B0F0"/>
                </a:solidFill>
                <a:latin typeface="Calibri" pitchFamily="34" charset="0"/>
              </a:rPr>
              <a:t>B</a:t>
            </a:r>
            <a:r>
              <a:rPr lang="ar-DZ" altLang="ar-DZ" sz="2400">
                <a:solidFill>
                  <a:srgbClr val="00B0F0"/>
                </a:solidFill>
                <a:latin typeface="Calibri" pitchFamily="34" charset="0"/>
              </a:rPr>
              <a:t> 1800*15</a:t>
            </a: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1258888" y="5343525"/>
            <a:ext cx="2017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1800</a:t>
            </a: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3851275" y="5949950"/>
            <a:ext cx="2016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FF0000"/>
                </a:solidFill>
                <a:latin typeface="Calibri" pitchFamily="34" charset="0"/>
              </a:rPr>
              <a:t>55.5</a:t>
            </a:r>
          </a:p>
        </p:txBody>
      </p:sp>
      <p:sp>
        <p:nvSpPr>
          <p:cNvPr id="23" name="ZoneTexte 22"/>
          <p:cNvSpPr txBox="1">
            <a:spLocks noChangeArrowheads="1"/>
          </p:cNvSpPr>
          <p:nvPr/>
        </p:nvSpPr>
        <p:spPr bwMode="auto">
          <a:xfrm>
            <a:off x="1258888" y="5949950"/>
            <a:ext cx="20177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FF0000"/>
                </a:solidFill>
                <a:latin typeface="Calibri" pitchFamily="34" charset="0"/>
              </a:rPr>
              <a:t>63.15</a:t>
            </a:r>
          </a:p>
        </p:txBody>
      </p:sp>
      <p:sp>
        <p:nvSpPr>
          <p:cNvPr id="24" name="ZoneTexte 23"/>
          <p:cNvSpPr txBox="1">
            <a:spLocks noChangeArrowheads="1"/>
          </p:cNvSpPr>
          <p:nvPr/>
        </p:nvSpPr>
        <p:spPr bwMode="auto">
          <a:xfrm>
            <a:off x="6516688" y="2822575"/>
            <a:ext cx="2087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7030A0"/>
                </a:solidFill>
                <a:latin typeface="Calibri" pitchFamily="34" charset="0"/>
              </a:rPr>
              <a:t>التشطيب</a:t>
            </a:r>
          </a:p>
        </p:txBody>
      </p:sp>
    </p:spTree>
    <p:extLst>
      <p:ext uri="{BB962C8B-B14F-4D97-AF65-F5344CB8AC3E}">
        <p14:creationId xmlns:p14="http://schemas.microsoft.com/office/powerpoint/2010/main" val="57410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2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2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2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59632" y="1052736"/>
            <a:ext cx="705678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سعر التكلفة = تكلفة انتاج الوحدات المباعة +</a:t>
            </a:r>
            <a:endParaRPr lang="ar-DZ" sz="48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27584" y="3140968"/>
            <a:ext cx="70567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مصاريف </a:t>
            </a:r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التوزيع </a:t>
            </a:r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المباشرة+ </a:t>
            </a:r>
            <a:endParaRPr lang="ar-DZ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27584" y="4293096"/>
            <a:ext cx="70567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مصاريف </a:t>
            </a:r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التوزيع </a:t>
            </a:r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غير المباشرة </a:t>
            </a:r>
            <a:endParaRPr lang="ar-DZ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2385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ChangeArrowheads="1"/>
          </p:cNvSpPr>
          <p:nvPr/>
        </p:nvSpPr>
        <p:spPr bwMode="auto">
          <a:xfrm>
            <a:off x="5508625" y="260350"/>
            <a:ext cx="34083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8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4/ تحديد سعر تكلفة المنتوجين:</a:t>
            </a:r>
            <a:endParaRPr lang="en-US" altLang="ar-DZ" sz="2800" b="1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928689" y="1146175"/>
          <a:ext cx="7820024" cy="5637213"/>
        </p:xfrm>
        <a:graphic>
          <a:graphicData uri="http://schemas.openxmlformats.org/drawingml/2006/table">
            <a:tbl>
              <a:tblPr rtl="1" firstRow="1" bandRow="1"/>
              <a:tblGrid>
                <a:gridCol w="2770731"/>
                <a:gridCol w="2412106"/>
                <a:gridCol w="2637187"/>
              </a:tblGrid>
              <a:tr h="62635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254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254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254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35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254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254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254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35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35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35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35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35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35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357">
                <a:tc>
                  <a:txBody>
                    <a:bodyPr/>
                    <a:lstStyle/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mpd="sng">
                      <a:solidFill>
                        <a:srgbClr val="5B9BD5"/>
                      </a:solidFill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DZ" sz="1800" dirty="0"/>
                    </a:p>
                  </a:txBody>
                  <a:tcPr marL="91449" marR="91449" marT="45712" marB="45712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1187450" y="1116013"/>
            <a:ext cx="2016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b="1">
                <a:solidFill>
                  <a:srgbClr val="00B050"/>
                </a:solidFill>
                <a:latin typeface="Calibri" pitchFamily="34" charset="0"/>
              </a:rPr>
              <a:t>B</a:t>
            </a:r>
            <a:endParaRPr lang="ar-DZ" altLang="ar-DZ" b="1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5881688" y="1793875"/>
            <a:ext cx="3024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تكلفة انتاج الوحدات المباعة</a:t>
            </a: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3563938" y="2513013"/>
            <a:ext cx="201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61050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547813" y="3106738"/>
            <a:ext cx="18716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101040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6516688" y="4975225"/>
            <a:ext cx="20875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>
                <a:solidFill>
                  <a:srgbClr val="00B0F0"/>
                </a:solidFill>
                <a:latin typeface="Calibri" pitchFamily="34" charset="0"/>
              </a:rPr>
              <a:t>A</a:t>
            </a:r>
            <a:r>
              <a:rPr lang="ar-DZ" altLang="ar-DZ" sz="2400">
                <a:solidFill>
                  <a:srgbClr val="00B0F0"/>
                </a:solidFill>
                <a:latin typeface="Calibri" pitchFamily="34" charset="0"/>
              </a:rPr>
              <a:t>:  1100*10</a:t>
            </a: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1331913" y="5586413"/>
            <a:ext cx="201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16000</a:t>
            </a: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3924300" y="4962525"/>
            <a:ext cx="1800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11000</a:t>
            </a:r>
          </a:p>
        </p:txBody>
      </p:sp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3851275" y="6229350"/>
            <a:ext cx="2016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160050</a:t>
            </a: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1331913" y="6257925"/>
            <a:ext cx="2016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129840</a:t>
            </a: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6300788" y="6237288"/>
            <a:ext cx="2447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800" b="1">
                <a:solidFill>
                  <a:srgbClr val="FF0000"/>
                </a:solidFill>
                <a:latin typeface="Calibri" pitchFamily="34" charset="0"/>
              </a:rPr>
              <a:t>سعر تكلفة </a:t>
            </a: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6084888" y="1212850"/>
            <a:ext cx="2447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00B050"/>
                </a:solidFill>
                <a:latin typeface="Calibri" pitchFamily="34" charset="0"/>
              </a:rPr>
              <a:t>البيان</a:t>
            </a:r>
            <a:endParaRPr lang="ar-DZ" altLang="ar-DZ" sz="2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6588125" y="5580063"/>
            <a:ext cx="2087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>
                <a:solidFill>
                  <a:srgbClr val="00B0F0"/>
                </a:solidFill>
                <a:latin typeface="Calibri" pitchFamily="34" charset="0"/>
              </a:rPr>
              <a:t>B</a:t>
            </a:r>
            <a:r>
              <a:rPr lang="ar-DZ" altLang="ar-DZ" sz="2400">
                <a:solidFill>
                  <a:srgbClr val="00B0F0"/>
                </a:solidFill>
                <a:latin typeface="Calibri" pitchFamily="34" charset="0"/>
              </a:rPr>
              <a:t>:  1600*10</a:t>
            </a:r>
          </a:p>
        </p:txBody>
      </p:sp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3551238" y="1155700"/>
            <a:ext cx="24479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b="1">
                <a:solidFill>
                  <a:srgbClr val="00B050"/>
                </a:solidFill>
                <a:latin typeface="Calibri" pitchFamily="34" charset="0"/>
              </a:rPr>
              <a:t>A</a:t>
            </a:r>
            <a:endParaRPr lang="ar-DZ" altLang="ar-DZ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6210300" y="2513013"/>
            <a:ext cx="2447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 b="1">
                <a:solidFill>
                  <a:srgbClr val="00B050"/>
                </a:solidFill>
                <a:latin typeface="Calibri" pitchFamily="34" charset="0"/>
              </a:rPr>
              <a:t>A</a:t>
            </a:r>
            <a:r>
              <a:rPr lang="ar-DZ" altLang="ar-DZ" sz="2000" b="1">
                <a:solidFill>
                  <a:srgbClr val="00B050"/>
                </a:solidFill>
                <a:latin typeface="Calibri" pitchFamily="34" charset="0"/>
              </a:rPr>
              <a:t>: </a:t>
            </a: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1100*55.5</a:t>
            </a: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6210300" y="3117850"/>
            <a:ext cx="2447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 b="1">
                <a:solidFill>
                  <a:srgbClr val="00B050"/>
                </a:solidFill>
                <a:latin typeface="Calibri" pitchFamily="34" charset="0"/>
              </a:rPr>
              <a:t>B</a:t>
            </a:r>
            <a:r>
              <a:rPr lang="ar-DZ" altLang="ar-DZ" sz="2000" b="1">
                <a:solidFill>
                  <a:srgbClr val="00B050"/>
                </a:solidFill>
                <a:latin typeface="Calibri" pitchFamily="34" charset="0"/>
              </a:rPr>
              <a:t>: </a:t>
            </a: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1600*63.15</a:t>
            </a: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5795963" y="4386263"/>
            <a:ext cx="3024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مصاريف التوزيع غير المباشرة</a:t>
            </a:r>
          </a:p>
        </p:txBody>
      </p:sp>
      <p:sp>
        <p:nvSpPr>
          <p:cNvPr id="28" name="ZoneTexte 27"/>
          <p:cNvSpPr txBox="1">
            <a:spLocks noChangeArrowheads="1"/>
          </p:cNvSpPr>
          <p:nvPr/>
        </p:nvSpPr>
        <p:spPr bwMode="auto">
          <a:xfrm>
            <a:off x="5795963" y="3749675"/>
            <a:ext cx="3024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مصاريف التوزيع المباشرة</a:t>
            </a:r>
          </a:p>
        </p:txBody>
      </p:sp>
      <p:sp>
        <p:nvSpPr>
          <p:cNvPr id="29" name="ZoneTexte 28"/>
          <p:cNvSpPr txBox="1">
            <a:spLocks noChangeArrowheads="1"/>
          </p:cNvSpPr>
          <p:nvPr/>
        </p:nvSpPr>
        <p:spPr bwMode="auto">
          <a:xfrm>
            <a:off x="3563938" y="3687763"/>
            <a:ext cx="201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88000</a:t>
            </a:r>
          </a:p>
        </p:txBody>
      </p:sp>
      <p:sp>
        <p:nvSpPr>
          <p:cNvPr id="30" name="ZoneTexte 29"/>
          <p:cNvSpPr txBox="1">
            <a:spLocks noChangeArrowheads="1"/>
          </p:cNvSpPr>
          <p:nvPr/>
        </p:nvSpPr>
        <p:spPr bwMode="auto">
          <a:xfrm>
            <a:off x="1331913" y="3687763"/>
            <a:ext cx="201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12800</a:t>
            </a:r>
          </a:p>
        </p:txBody>
      </p:sp>
    </p:spTree>
    <p:extLst>
      <p:ext uri="{BB962C8B-B14F-4D97-AF65-F5344CB8AC3E}">
        <p14:creationId xmlns:p14="http://schemas.microsoft.com/office/powerpoint/2010/main" val="123092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2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2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8" grpId="0"/>
      <p:bldP spid="29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59632" y="2507412"/>
            <a:ext cx="734481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4800" b="1" dirty="0">
                <a:solidFill>
                  <a:srgbClr val="FF0000"/>
                </a:solidFill>
                <a:latin typeface="Calibri" panose="020F0502020204030204"/>
              </a:rPr>
              <a:t>النتيجة التحليلية = رقم الأعمال – سعر التكلفة</a:t>
            </a:r>
            <a:endParaRPr lang="ar-DZ" sz="4800" b="1" dirty="0">
              <a:solidFill>
                <a:srgbClr val="FF0000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4691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ChangeArrowheads="1"/>
          </p:cNvSpPr>
          <p:nvPr/>
        </p:nvSpPr>
        <p:spPr bwMode="auto">
          <a:xfrm>
            <a:off x="5148263" y="44450"/>
            <a:ext cx="38798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8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5/ تحديد النتيجة التحليلية الإجمالية:</a:t>
            </a:r>
            <a:endParaRPr lang="en-US" altLang="ar-DZ" sz="2800" b="1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928689" y="1052513"/>
          <a:ext cx="7820024" cy="4384674"/>
        </p:xfrm>
        <a:graphic>
          <a:graphicData uri="http://schemas.openxmlformats.org/drawingml/2006/table">
            <a:tbl>
              <a:tblPr rtl="1" firstRow="1" bandRow="1"/>
              <a:tblGrid>
                <a:gridCol w="2770731"/>
                <a:gridCol w="2412106"/>
                <a:gridCol w="2637187"/>
              </a:tblGrid>
              <a:tr h="626382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254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254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254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382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254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254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254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382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382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382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382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382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14" marB="4571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D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1187450" y="1052513"/>
            <a:ext cx="2016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b="1">
                <a:solidFill>
                  <a:srgbClr val="00B050"/>
                </a:solidFill>
                <a:latin typeface="Calibri" pitchFamily="34" charset="0"/>
              </a:rPr>
              <a:t>B</a:t>
            </a:r>
            <a:endParaRPr lang="ar-DZ" altLang="ar-DZ" b="1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5881688" y="1700213"/>
            <a:ext cx="3024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رقم الأعمال</a:t>
            </a: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3563938" y="2420938"/>
            <a:ext cx="201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132000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547813" y="3013075"/>
            <a:ext cx="18716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144000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6516688" y="4233863"/>
            <a:ext cx="20875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B0F0"/>
                </a:solidFill>
                <a:latin typeface="Calibri" pitchFamily="34" charset="0"/>
              </a:rPr>
              <a:t>النتيجة التحليلية</a:t>
            </a: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1331913" y="3633788"/>
            <a:ext cx="201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(129840)</a:t>
            </a: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3924300" y="3624263"/>
            <a:ext cx="1800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(160050)</a:t>
            </a:r>
          </a:p>
        </p:txBody>
      </p:sp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3708400" y="4264025"/>
            <a:ext cx="2016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28050</a:t>
            </a: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1476375" y="4264025"/>
            <a:ext cx="2016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14160</a:t>
            </a: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6084888" y="1119188"/>
            <a:ext cx="2447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00B050"/>
                </a:solidFill>
                <a:latin typeface="Calibri" pitchFamily="34" charset="0"/>
              </a:rPr>
              <a:t>البيان</a:t>
            </a:r>
            <a:endParaRPr lang="ar-DZ" altLang="ar-DZ" sz="2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3551238" y="1063625"/>
            <a:ext cx="2447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b="1">
                <a:solidFill>
                  <a:srgbClr val="00B050"/>
                </a:solidFill>
                <a:latin typeface="Calibri" pitchFamily="34" charset="0"/>
              </a:rPr>
              <a:t>A</a:t>
            </a:r>
            <a:endParaRPr lang="ar-DZ" altLang="ar-DZ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6210300" y="2420938"/>
            <a:ext cx="2447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 b="1">
                <a:solidFill>
                  <a:srgbClr val="00B050"/>
                </a:solidFill>
                <a:latin typeface="Calibri" pitchFamily="34" charset="0"/>
              </a:rPr>
              <a:t>A</a:t>
            </a:r>
            <a:r>
              <a:rPr lang="ar-DZ" altLang="ar-DZ" sz="2000" b="1">
                <a:solidFill>
                  <a:srgbClr val="00B050"/>
                </a:solidFill>
                <a:latin typeface="Calibri" pitchFamily="34" charset="0"/>
              </a:rPr>
              <a:t>: </a:t>
            </a: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1100*120</a:t>
            </a:r>
          </a:p>
        </p:txBody>
      </p:sp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6210300" y="3024188"/>
            <a:ext cx="2447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 b="1">
                <a:solidFill>
                  <a:srgbClr val="00B050"/>
                </a:solidFill>
                <a:latin typeface="Calibri" pitchFamily="34" charset="0"/>
              </a:rPr>
              <a:t>B</a:t>
            </a:r>
            <a:r>
              <a:rPr lang="ar-DZ" altLang="ar-DZ" sz="2000" b="1">
                <a:solidFill>
                  <a:srgbClr val="00B050"/>
                </a:solidFill>
                <a:latin typeface="Calibri" pitchFamily="34" charset="0"/>
              </a:rPr>
              <a:t>: </a:t>
            </a: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1600*90</a:t>
            </a: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6516688" y="3573463"/>
            <a:ext cx="23764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800" b="1">
                <a:solidFill>
                  <a:srgbClr val="FF0000"/>
                </a:solidFill>
                <a:latin typeface="Calibri" pitchFamily="34" charset="0"/>
              </a:rPr>
              <a:t>سعر التكلفة</a:t>
            </a: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411413" y="4868863"/>
            <a:ext cx="2016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>
                <a:solidFill>
                  <a:srgbClr val="FF0000"/>
                </a:solidFill>
                <a:latin typeface="Calibri" pitchFamily="34" charset="0"/>
              </a:rPr>
              <a:t>42210</a:t>
            </a:r>
          </a:p>
        </p:txBody>
      </p:sp>
    </p:spTree>
    <p:extLst>
      <p:ext uri="{BB962C8B-B14F-4D97-AF65-F5344CB8AC3E}">
        <p14:creationId xmlns:p14="http://schemas.microsoft.com/office/powerpoint/2010/main" val="109846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ChangeArrowheads="1"/>
          </p:cNvSpPr>
          <p:nvPr/>
        </p:nvSpPr>
        <p:spPr bwMode="auto">
          <a:xfrm>
            <a:off x="2339975" y="307975"/>
            <a:ext cx="6553200" cy="17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4800" b="1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3/ سعر تكلفة المنتوجات بوجود مصاريف غير مباشرة:</a:t>
            </a:r>
            <a:endParaRPr lang="en-US" altLang="ar-DZ" sz="4800" b="1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67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ChangeArrowheads="1"/>
          </p:cNvSpPr>
          <p:nvPr/>
        </p:nvSpPr>
        <p:spPr bwMode="auto">
          <a:xfrm>
            <a:off x="827088" y="1422400"/>
            <a:ext cx="8137525" cy="424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استخرجت المعلومات التالية من دفاتر مؤسسة ما التي تنتج وتبيع المنتوجين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A,B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 باستعمال المادتين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X,Y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. </a:t>
            </a:r>
            <a:endParaRPr lang="en-US" altLang="ar-DZ" sz="1000">
              <a:solidFill>
                <a:srgbClr val="000000"/>
              </a:solidFill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000" b="1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المشتريات: 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المادة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X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: 2000 كغ بـ 28 دج/كغ.   المادة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Y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: 1500 كغ بـ 32 دج/كغ. </a:t>
            </a:r>
            <a:endParaRPr lang="en-US" altLang="ar-DZ" sz="1000">
              <a:solidFill>
                <a:srgbClr val="000000"/>
              </a:solidFill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000" b="1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المبيعات: 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المنتوج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A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: 1100 وحدة بـ 120 دج/وحدة.  المنتوج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B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: 1600 وحدة بـ 90 دج/وحدة.</a:t>
            </a:r>
            <a:endParaRPr lang="en-US" altLang="ar-DZ" sz="1000">
              <a:solidFill>
                <a:srgbClr val="000000"/>
              </a:solidFill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000" b="1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المصاريف المباشرة: 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الشراء: 7000 دج للمادة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 X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و6000 دج للمادة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Y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.</a:t>
            </a:r>
            <a:endParaRPr lang="en-US" altLang="ar-DZ" sz="1000">
              <a:solidFill>
                <a:srgbClr val="000000"/>
              </a:solidFill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              </a:t>
            </a:r>
            <a:r>
              <a:rPr lang="ar-DZ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        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  الإنتاج: 750 ساعة عمل بـ 90 دج للساعة الواحدة منها 300 ساع</a:t>
            </a:r>
            <a:r>
              <a:rPr lang="ar-DZ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ـــــ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ة للمنتوج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A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 والباقي للمنتوج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B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.</a:t>
            </a:r>
            <a:endParaRPr lang="en-US" altLang="ar-DZ" sz="1000">
              <a:solidFill>
                <a:srgbClr val="000000"/>
              </a:solidFill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                التوزيع: 8800 دج للمنتوج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A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 و 12800 دج للمنتوج </a:t>
            </a:r>
            <a:r>
              <a:rPr lang="fr-FR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B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.</a:t>
            </a:r>
            <a:endParaRPr lang="en-US" altLang="ar-DZ" sz="2000" b="1">
              <a:solidFill>
                <a:srgbClr val="000000"/>
              </a:solidFill>
              <a:latin typeface="Traditional Arabic" pitchFamily="18" charset="-78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000" b="1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المصاريف غير المباشرة</a:t>
            </a:r>
            <a:r>
              <a:rPr lang="en-US" altLang="ar-DZ" sz="2000" b="1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: </a:t>
            </a:r>
            <a:r>
              <a:rPr lang="ar-SA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موضحة في الجدول التالي</a:t>
            </a:r>
            <a:r>
              <a:rPr lang="en-US" altLang="ar-DZ" sz="20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 </a:t>
            </a:r>
            <a:endParaRPr lang="en-US" altLang="ar-DZ" sz="2400">
              <a:solidFill>
                <a:srgbClr val="000000"/>
              </a:solidFill>
            </a:endParaRPr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7804150" y="466725"/>
            <a:ext cx="7874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مثال:</a:t>
            </a:r>
            <a:endParaRPr lang="en-US" altLang="ar-DZ" sz="180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654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187448" y="625475"/>
          <a:ext cx="7488240" cy="2804160"/>
        </p:xfrm>
        <a:graphic>
          <a:graphicData uri="http://schemas.openxmlformats.org/drawingml/2006/table">
            <a:tbl>
              <a:tblPr rtl="1" firstRow="1" firstCol="1" lastRow="1" lastCol="1" bandRow="1" bandCol="1"/>
              <a:tblGrid>
                <a:gridCol w="1497648"/>
                <a:gridCol w="1497648"/>
                <a:gridCol w="1497648"/>
                <a:gridCol w="1497648"/>
                <a:gridCol w="1497648"/>
              </a:tblGrid>
              <a:tr h="56070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البيان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التموين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التصنيع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التشطيب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التوزيع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14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مجموع التوزيع الثانوي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21000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21600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45000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27000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14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وحدات القياس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كمية مشتراة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كمية مستهلكة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وحدات منتجة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كميات مباعة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868" name="Rectangle 1"/>
          <p:cNvSpPr>
            <a:spLocks noChangeArrowheads="1"/>
          </p:cNvSpPr>
          <p:nvPr/>
        </p:nvSpPr>
        <p:spPr bwMode="auto">
          <a:xfrm>
            <a:off x="971550" y="3659188"/>
            <a:ext cx="767715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400" b="1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الانتاج والاستهلاك: </a:t>
            </a:r>
            <a:endParaRPr lang="ar-DZ" altLang="ar-DZ" sz="2400" b="1">
              <a:solidFill>
                <a:srgbClr val="000000"/>
              </a:solidFill>
              <a:latin typeface="Traditional Arabic" pitchFamily="18" charset="-78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المنتوج </a:t>
            </a:r>
            <a:r>
              <a:rPr lang="fr-FR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A</a:t>
            </a:r>
            <a:r>
              <a:rPr lang="ar-SA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: 1200 وحدة باستعمال 600 كغ من </a:t>
            </a:r>
            <a:r>
              <a:rPr lang="fr-FR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X</a:t>
            </a:r>
            <a:r>
              <a:rPr lang="ar-SA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 و300 كغ من </a:t>
            </a:r>
            <a:r>
              <a:rPr lang="fr-FR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Y</a:t>
            </a:r>
            <a:r>
              <a:rPr lang="ar-SA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.</a:t>
            </a:r>
            <a:endParaRPr lang="en-US" altLang="ar-DZ" sz="1000">
              <a:solidFill>
                <a:srgbClr val="000000"/>
              </a:solidFill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المنتوج </a:t>
            </a:r>
            <a:r>
              <a:rPr lang="fr-FR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B</a:t>
            </a:r>
            <a:r>
              <a:rPr lang="ar-SA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: 1800 وحدة باستعمال 540 كغ من </a:t>
            </a:r>
            <a:r>
              <a:rPr lang="fr-FR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X</a:t>
            </a:r>
            <a:r>
              <a:rPr lang="ar-SA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 و360 كغ من </a:t>
            </a:r>
            <a:r>
              <a:rPr lang="fr-FR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Y</a:t>
            </a:r>
            <a:r>
              <a:rPr lang="ar-SA" altLang="ar-DZ" sz="24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.</a:t>
            </a:r>
            <a:endParaRPr lang="en-US" altLang="ar-DZ" sz="1000">
              <a:solidFill>
                <a:srgbClr val="000000"/>
              </a:solidFill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400" b="1">
                <a:solidFill>
                  <a:srgbClr val="FF0000"/>
                </a:solidFill>
                <a:latin typeface="Traditional Arabic" pitchFamily="18" charset="-78"/>
                <a:cs typeface="Times New Roman" pitchFamily="18" charset="0"/>
              </a:rPr>
              <a:t>المطلوب:</a:t>
            </a:r>
            <a:r>
              <a:rPr lang="ar-SA" altLang="ar-DZ" sz="2400">
                <a:solidFill>
                  <a:srgbClr val="FF0000"/>
                </a:solidFill>
                <a:latin typeface="Traditional Arabic" pitchFamily="18" charset="-78"/>
                <a:cs typeface="Times New Roman" pitchFamily="18" charset="0"/>
              </a:rPr>
              <a:t> حساب سعر تكلفة المنتوجين والنتيجة التحليلية الإجمالية للمؤسسة.</a:t>
            </a:r>
            <a:endParaRPr lang="ar-SA" altLang="ar-DZ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12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ChangeArrowheads="1"/>
          </p:cNvSpPr>
          <p:nvPr/>
        </p:nvSpPr>
        <p:spPr bwMode="auto">
          <a:xfrm>
            <a:off x="5724525" y="260350"/>
            <a:ext cx="303530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40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الحل:</a:t>
            </a:r>
            <a:endParaRPr lang="ar-DZ" altLang="ar-DZ" sz="2000" b="1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4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1/ توزيع المصاريف غير المباشرة:</a:t>
            </a:r>
            <a:endParaRPr lang="en-US" altLang="ar-DZ" sz="16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476374" y="1844675"/>
          <a:ext cx="7127876" cy="3786188"/>
        </p:xfrm>
        <a:graphic>
          <a:graphicData uri="http://schemas.openxmlformats.org/drawingml/2006/table">
            <a:tbl>
              <a:tblPr rtl="1" firstRow="1" firstCol="1" bandRow="1"/>
              <a:tblGrid>
                <a:gridCol w="1668273"/>
                <a:gridCol w="1540000"/>
                <a:gridCol w="1399338"/>
                <a:gridCol w="1393507"/>
                <a:gridCol w="1126758"/>
              </a:tblGrid>
              <a:tr h="42068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تموين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التصنيع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التشطيب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توزيع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37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مجموع التوزيع الثانوي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21000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21600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45000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27000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37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طبيعة وحدات القياس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كمية مشتراة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كمية مستهلكة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وحدات منتجة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كميات مباعة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37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عدد وحدات قياس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37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نصيب وحدة القياس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5435600" y="4005263"/>
            <a:ext cx="1368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3500</a:t>
            </a:r>
            <a:endParaRPr lang="ar-DZ" altLang="ar-DZ" sz="1800">
              <a:solidFill>
                <a:srgbClr val="000000"/>
              </a:solidFill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3851275" y="4005263"/>
            <a:ext cx="1368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1800</a:t>
            </a:r>
            <a:endParaRPr lang="ar-DZ" altLang="ar-DZ" sz="1800">
              <a:solidFill>
                <a:srgbClr val="000000"/>
              </a:solidFill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2484438" y="4016375"/>
            <a:ext cx="1366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SA" altLang="ar-DZ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</a:t>
            </a:r>
            <a:r>
              <a:rPr lang="ar-DZ" altLang="ar-DZ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0</a:t>
            </a:r>
            <a:r>
              <a:rPr lang="ar-SA" altLang="ar-DZ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00</a:t>
            </a:r>
            <a:endParaRPr lang="ar-DZ" altLang="ar-DZ" sz="1800">
              <a:solidFill>
                <a:srgbClr val="000000"/>
              </a:solidFill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116013" y="4016375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2700</a:t>
            </a:r>
            <a:endParaRPr lang="ar-DZ" altLang="ar-DZ" sz="1800">
              <a:solidFill>
                <a:srgbClr val="000000"/>
              </a:solidFill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5724525" y="4926013"/>
            <a:ext cx="1368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6</a:t>
            </a:r>
            <a:endParaRPr lang="ar-DZ" altLang="ar-DZ" sz="1800">
              <a:solidFill>
                <a:srgbClr val="000000"/>
              </a:solidFill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3821113" y="4951413"/>
            <a:ext cx="1368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12</a:t>
            </a:r>
            <a:endParaRPr lang="ar-DZ" altLang="ar-DZ" sz="1800">
              <a:solidFill>
                <a:srgbClr val="000000"/>
              </a:solidFill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2452688" y="4926013"/>
            <a:ext cx="1368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15</a:t>
            </a:r>
            <a:endParaRPr lang="ar-DZ" altLang="ar-DZ" sz="1800">
              <a:solidFill>
                <a:srgbClr val="000000"/>
              </a:solidFill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1255713" y="4951413"/>
            <a:ext cx="1087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10</a:t>
            </a:r>
            <a:endParaRPr lang="ar-DZ" altLang="ar-DZ" sz="1800">
              <a:solidFill>
                <a:srgbClr val="000000"/>
              </a:solidFill>
              <a:ea typeface="Times New Roman" pitchFamily="18" charset="0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867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59632" y="2101622"/>
            <a:ext cx="70567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تكلفة الشراء= ثمن الشراء +</a:t>
            </a:r>
            <a:endParaRPr lang="ar-DZ" sz="48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27584" y="3140968"/>
            <a:ext cx="70567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مصاريف الشراء المباشرة+ </a:t>
            </a:r>
            <a:endParaRPr lang="ar-DZ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27584" y="4293096"/>
            <a:ext cx="70567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مصاريف الشراء غير المباشرة </a:t>
            </a:r>
            <a:endParaRPr lang="ar-DZ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0972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ChangeArrowheads="1"/>
          </p:cNvSpPr>
          <p:nvPr/>
        </p:nvSpPr>
        <p:spPr bwMode="auto">
          <a:xfrm>
            <a:off x="5580063" y="-26988"/>
            <a:ext cx="3157537" cy="58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8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 / تكلفة شراء المواد الأولية:</a:t>
            </a:r>
            <a:endParaRPr lang="en-US" altLang="ar-DZ" sz="18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950912" y="527050"/>
          <a:ext cx="7242176" cy="5984873"/>
        </p:xfrm>
        <a:graphic>
          <a:graphicData uri="http://schemas.openxmlformats.org/drawingml/2006/table">
            <a:tbl>
              <a:tblPr rtl="1" firstRow="1" bandRow="1"/>
              <a:tblGrid>
                <a:gridCol w="2399930"/>
                <a:gridCol w="2399930"/>
                <a:gridCol w="2442316"/>
              </a:tblGrid>
              <a:tr h="59064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ar-DZ" sz="1800" dirty="0" smtClean="0"/>
                        <a:t>البيان</a:t>
                      </a:r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</a:tr>
              <a:tr h="59064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49643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  <a:tr h="409946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59064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  <a:tr h="511883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432134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  <a:tr h="59064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59064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  <a:tr h="59064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590640">
                <a:tc>
                  <a:txBody>
                    <a:bodyPr/>
                    <a:lstStyle/>
                    <a:p>
                      <a:pPr algn="ctr" rtl="1"/>
                      <a:endParaRPr lang="ar-DZ" sz="1800"/>
                    </a:p>
                  </a:txBody>
                  <a:tcPr marL="91427" marR="91427" marT="45729" marB="45729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DZ" sz="1800" dirty="0"/>
                    </a:p>
                  </a:txBody>
                  <a:tcPr marL="91427" marR="91427" marT="45729" marB="45729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3944938" y="539750"/>
            <a:ext cx="1368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800" b="1">
                <a:solidFill>
                  <a:srgbClr val="000000"/>
                </a:solidFill>
                <a:latin typeface="Calibri" pitchFamily="34" charset="0"/>
              </a:rPr>
              <a:t>X</a:t>
            </a:r>
            <a:endParaRPr lang="ar-DZ" altLang="ar-DZ" sz="28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1208088" y="455613"/>
            <a:ext cx="2017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800" b="1">
                <a:solidFill>
                  <a:srgbClr val="000000"/>
                </a:solidFill>
                <a:latin typeface="Calibri" pitchFamily="34" charset="0"/>
              </a:rPr>
              <a:t>Y</a:t>
            </a:r>
            <a:endParaRPr lang="ar-DZ" altLang="ar-DZ" sz="28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5961063" y="1176338"/>
            <a:ext cx="1944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ثمن الشراء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5961063" y="1773238"/>
            <a:ext cx="208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00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 2000*28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3584575" y="1773238"/>
            <a:ext cx="2016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56000</a:t>
            </a: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1352550" y="2165350"/>
            <a:ext cx="1873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48000</a:t>
            </a: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5961063" y="2205038"/>
            <a:ext cx="208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00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 1500*32</a:t>
            </a:r>
          </a:p>
        </p:txBody>
      </p:sp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5313363" y="2698750"/>
            <a:ext cx="28082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1800" b="1">
                <a:solidFill>
                  <a:srgbClr val="FF0000"/>
                </a:solidFill>
                <a:latin typeface="Calibri" pitchFamily="34" charset="0"/>
              </a:rPr>
              <a:t>مصاريف الشراء المباشرة</a:t>
            </a: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5961063" y="3644900"/>
            <a:ext cx="208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00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  2000*6</a:t>
            </a: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5961063" y="4221163"/>
            <a:ext cx="208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00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  1500*6</a:t>
            </a: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3621088" y="2690813"/>
            <a:ext cx="2016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7000</a:t>
            </a: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1352550" y="2636838"/>
            <a:ext cx="1800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6000</a:t>
            </a:r>
          </a:p>
        </p:txBody>
      </p:sp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5745163" y="4859338"/>
            <a:ext cx="2376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1800" b="1">
                <a:solidFill>
                  <a:srgbClr val="FF0000"/>
                </a:solidFill>
                <a:latin typeface="Calibri" pitchFamily="34" charset="0"/>
              </a:rPr>
              <a:t>تكلفة الشراء الاجمالية</a:t>
            </a: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3635375" y="4797425"/>
            <a:ext cx="2016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75000</a:t>
            </a: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1281113" y="4826000"/>
            <a:ext cx="201612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63000</a:t>
            </a: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6011863" y="5445125"/>
            <a:ext cx="2016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1800" b="1">
                <a:solidFill>
                  <a:srgbClr val="FF0000"/>
                </a:solidFill>
                <a:latin typeface="Calibri" pitchFamily="34" charset="0"/>
              </a:rPr>
              <a:t>الكمية المشتراة</a:t>
            </a: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3584575" y="5445125"/>
            <a:ext cx="2016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2000</a:t>
            </a: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1208088" y="5445125"/>
            <a:ext cx="2017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1500</a:t>
            </a: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6034088" y="6083300"/>
            <a:ext cx="2016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1800" b="1">
                <a:solidFill>
                  <a:srgbClr val="FF0000"/>
                </a:solidFill>
                <a:latin typeface="Calibri" pitchFamily="34" charset="0"/>
              </a:rPr>
              <a:t>تكلفة شراء الوحدة</a:t>
            </a:r>
          </a:p>
        </p:txBody>
      </p:sp>
      <p:sp>
        <p:nvSpPr>
          <p:cNvPr id="23" name="ZoneTexte 22"/>
          <p:cNvSpPr txBox="1">
            <a:spLocks noChangeArrowheads="1"/>
          </p:cNvSpPr>
          <p:nvPr/>
        </p:nvSpPr>
        <p:spPr bwMode="auto">
          <a:xfrm>
            <a:off x="4808538" y="6021388"/>
            <a:ext cx="7667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37.5</a:t>
            </a:r>
          </a:p>
        </p:txBody>
      </p:sp>
      <p:sp>
        <p:nvSpPr>
          <p:cNvPr id="24" name="ZoneTexte 23"/>
          <p:cNvSpPr txBox="1">
            <a:spLocks noChangeArrowheads="1"/>
          </p:cNvSpPr>
          <p:nvPr/>
        </p:nvSpPr>
        <p:spPr bwMode="auto">
          <a:xfrm>
            <a:off x="2144713" y="6021388"/>
            <a:ext cx="1008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42</a:t>
            </a:r>
          </a:p>
        </p:txBody>
      </p:sp>
      <p:sp>
        <p:nvSpPr>
          <p:cNvPr id="25" name="ZoneTexte 24"/>
          <p:cNvSpPr txBox="1">
            <a:spLocks noChangeArrowheads="1"/>
          </p:cNvSpPr>
          <p:nvPr/>
        </p:nvSpPr>
        <p:spPr bwMode="auto">
          <a:xfrm>
            <a:off x="5364163" y="3357563"/>
            <a:ext cx="28082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1800" b="1">
                <a:solidFill>
                  <a:srgbClr val="FF0000"/>
                </a:solidFill>
                <a:latin typeface="Calibri" pitchFamily="34" charset="0"/>
              </a:rPr>
              <a:t>مصاريف الشراء غير المباشرة</a:t>
            </a:r>
          </a:p>
        </p:txBody>
      </p:sp>
      <p:sp>
        <p:nvSpPr>
          <p:cNvPr id="26" name="ZoneTexte 25"/>
          <p:cNvSpPr txBox="1">
            <a:spLocks noChangeArrowheads="1"/>
          </p:cNvSpPr>
          <p:nvPr/>
        </p:nvSpPr>
        <p:spPr bwMode="auto">
          <a:xfrm>
            <a:off x="3635375" y="3644900"/>
            <a:ext cx="2016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12000</a:t>
            </a:r>
          </a:p>
        </p:txBody>
      </p:sp>
      <p:sp>
        <p:nvSpPr>
          <p:cNvPr id="27" name="ZoneTexte 26"/>
          <p:cNvSpPr txBox="1">
            <a:spLocks noChangeArrowheads="1"/>
          </p:cNvSpPr>
          <p:nvPr/>
        </p:nvSpPr>
        <p:spPr bwMode="auto">
          <a:xfrm>
            <a:off x="1116013" y="4221163"/>
            <a:ext cx="2016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>
                <a:solidFill>
                  <a:srgbClr val="000000"/>
                </a:solidFill>
                <a:latin typeface="Calibri" pitchFamily="34" charset="0"/>
              </a:rPr>
              <a:t>9000</a:t>
            </a:r>
          </a:p>
        </p:txBody>
      </p:sp>
    </p:spTree>
    <p:extLst>
      <p:ext uri="{BB962C8B-B14F-4D97-AF65-F5344CB8AC3E}">
        <p14:creationId xmlns:p14="http://schemas.microsoft.com/office/powerpoint/2010/main" val="151328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2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2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2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2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59632" y="1052736"/>
            <a:ext cx="705678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تكلفة الانتاج = تكلفة شراء المادة الأولية المستعملة +</a:t>
            </a:r>
            <a:endParaRPr lang="ar-DZ" sz="48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27584" y="3140968"/>
            <a:ext cx="70567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مصاريف </a:t>
            </a:r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الانتاج </a:t>
            </a:r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المباشرة+ </a:t>
            </a:r>
            <a:endParaRPr lang="ar-DZ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27584" y="4293096"/>
            <a:ext cx="70567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مصاريف </a:t>
            </a:r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الانتاج </a:t>
            </a:r>
            <a:r>
              <a:rPr lang="ar-DZ" sz="4800" b="1" dirty="0">
                <a:solidFill>
                  <a:prstClr val="black"/>
                </a:solidFill>
                <a:latin typeface="Calibri" panose="020F0502020204030204"/>
              </a:rPr>
              <a:t>غير المباشرة </a:t>
            </a:r>
            <a:endParaRPr lang="ar-DZ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3411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928689" y="908050"/>
          <a:ext cx="7820024" cy="5545136"/>
        </p:xfrm>
        <a:graphic>
          <a:graphicData uri="http://schemas.openxmlformats.org/drawingml/2006/table">
            <a:tbl>
              <a:tblPr rtl="1" firstRow="1" bandRow="1"/>
              <a:tblGrid>
                <a:gridCol w="2770731"/>
                <a:gridCol w="2412106"/>
                <a:gridCol w="2637187"/>
              </a:tblGrid>
              <a:tr h="62652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ar-DZ" sz="1800" dirty="0" smtClean="0"/>
                        <a:t>البيان</a:t>
                      </a:r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254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254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254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52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254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254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254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52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52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52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52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62652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652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alpha val="20000"/>
                      </a:srgbClr>
                    </a:solidFill>
                  </a:tcPr>
                </a:tc>
              </a:tr>
              <a:tr h="532912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endParaRPr lang="ar-DZ" sz="1800" dirty="0"/>
                    </a:p>
                  </a:txBody>
                  <a:tcPr marL="91449" marR="91449" marT="45724" marB="45724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3924300" y="836613"/>
            <a:ext cx="13684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b="1">
                <a:solidFill>
                  <a:srgbClr val="000000"/>
                </a:solidFill>
                <a:latin typeface="Calibri" pitchFamily="34" charset="0"/>
              </a:rPr>
              <a:t>A</a:t>
            </a:r>
            <a:endParaRPr lang="ar-DZ" altLang="ar-DZ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1187450" y="836613"/>
            <a:ext cx="2016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b="1">
                <a:solidFill>
                  <a:srgbClr val="000000"/>
                </a:solidFill>
                <a:latin typeface="Calibri" pitchFamily="34" charset="0"/>
              </a:rPr>
              <a:t>B</a:t>
            </a:r>
            <a:endParaRPr lang="ar-DZ" altLang="ar-DZ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5881688" y="1557338"/>
            <a:ext cx="3024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تكلفة شراء المادة المستعملة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5940425" y="2276475"/>
            <a:ext cx="2663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   600*37.5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3635375" y="2276475"/>
            <a:ext cx="2016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22500</a:t>
            </a: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3779838" y="2870200"/>
            <a:ext cx="18716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12600</a:t>
            </a: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5940425" y="2822575"/>
            <a:ext cx="2663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   300*42</a:t>
            </a:r>
          </a:p>
        </p:txBody>
      </p:sp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6516688" y="3571875"/>
            <a:ext cx="2087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   540*37.5</a:t>
            </a: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6516688" y="4089400"/>
            <a:ext cx="2087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40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   360*42</a:t>
            </a: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1258888" y="3500438"/>
            <a:ext cx="2017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20250</a:t>
            </a: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1547813" y="4076700"/>
            <a:ext cx="1800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15120</a:t>
            </a: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6156325" y="4724400"/>
            <a:ext cx="23764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م الانتاج المباشرة</a:t>
            </a:r>
          </a:p>
        </p:txBody>
      </p:sp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3563938" y="5414963"/>
            <a:ext cx="201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27000</a:t>
            </a: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1258888" y="5991225"/>
            <a:ext cx="2017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>
                <a:solidFill>
                  <a:srgbClr val="000000"/>
                </a:solidFill>
                <a:latin typeface="Calibri" pitchFamily="34" charset="0"/>
              </a:rPr>
              <a:t>40500</a:t>
            </a: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6300788" y="5405438"/>
            <a:ext cx="244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ar-DZ" sz="2000" b="1">
                <a:solidFill>
                  <a:srgbClr val="FF0000"/>
                </a:solidFill>
                <a:latin typeface="Calibri" pitchFamily="34" charset="0"/>
              </a:rPr>
              <a:t>A</a:t>
            </a: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  300*90</a:t>
            </a: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6300788" y="5981700"/>
            <a:ext cx="244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000" b="1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fr-FR" altLang="ar-DZ" sz="2000" b="1">
                <a:solidFill>
                  <a:srgbClr val="FF0000"/>
                </a:solidFill>
                <a:latin typeface="Calibri" pitchFamily="34" charset="0"/>
              </a:rPr>
              <a:t>B</a:t>
            </a:r>
            <a:r>
              <a:rPr lang="ar-DZ" altLang="ar-DZ" sz="2000" b="1">
                <a:solidFill>
                  <a:srgbClr val="00B050"/>
                </a:solidFill>
                <a:latin typeface="Calibri" pitchFamily="34" charset="0"/>
              </a:rPr>
              <a:t>  </a:t>
            </a:r>
            <a:r>
              <a:rPr lang="ar-DZ" altLang="ar-DZ" sz="2000" b="1">
                <a:solidFill>
                  <a:srgbClr val="FF0000"/>
                </a:solidFill>
                <a:latin typeface="Calibri" pitchFamily="34" charset="0"/>
              </a:rPr>
              <a:t>450*90</a:t>
            </a:r>
          </a:p>
        </p:txBody>
      </p:sp>
      <p:sp>
        <p:nvSpPr>
          <p:cNvPr id="38972" name="Rectangle 22"/>
          <p:cNvSpPr>
            <a:spLocks noChangeArrowheads="1"/>
          </p:cNvSpPr>
          <p:nvPr/>
        </p:nvSpPr>
        <p:spPr bwMode="auto">
          <a:xfrm>
            <a:off x="6753225" y="115888"/>
            <a:ext cx="1900238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8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3/ تكلفة الإنتاج:</a:t>
            </a:r>
            <a:endParaRPr lang="en-US" altLang="ar-DZ" sz="18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124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2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2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2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ar-D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ar-D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482</Words>
  <Application>Microsoft Office PowerPoint</Application>
  <PresentationFormat>Affichage à l'écran (4:3)</PresentationFormat>
  <Paragraphs>165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16" baseType="lpstr">
      <vt:lpstr>Thème Office</vt:lpstr>
      <vt:lpstr>Diseño predeterminado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TAHRI</dc:creator>
  <cp:lastModifiedBy>TAHRI</cp:lastModifiedBy>
  <cp:revision>1</cp:revision>
  <dcterms:created xsi:type="dcterms:W3CDTF">2021-11-11T08:17:09Z</dcterms:created>
  <dcterms:modified xsi:type="dcterms:W3CDTF">2021-11-11T08:17:31Z</dcterms:modified>
</cp:coreProperties>
</file>