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63" r:id="rId2"/>
    <p:sldId id="265" r:id="rId3"/>
    <p:sldId id="266" r:id="rId4"/>
    <p:sldId id="267" r:id="rId5"/>
    <p:sldId id="268" r:id="rId6"/>
    <p:sldId id="274" r:id="rId7"/>
    <p:sldId id="275" r:id="rId8"/>
    <p:sldId id="27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61" d="100"/>
          <a:sy n="61" d="100"/>
        </p:scale>
        <p:origin x="-96" y="-26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45514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84254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885245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2206950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40773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741808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1614549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3782396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0936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437130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1259311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08247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32528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1101341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135115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077909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1822383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12/31/2021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70608644"/>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à coins arrondis 10"/>
          <p:cNvSpPr/>
          <p:nvPr/>
        </p:nvSpPr>
        <p:spPr>
          <a:xfrm>
            <a:off x="5473521" y="1529012"/>
            <a:ext cx="6365708" cy="2099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2000" b="1" u="sng" dirty="0" smtClean="0"/>
              <a:t>تعريف01:</a:t>
            </a:r>
          </a:p>
          <a:p>
            <a:pPr algn="just" rtl="1"/>
            <a:r>
              <a:rPr lang="ar-DZ" sz="2000" dirty="0" smtClean="0"/>
              <a:t>هي </a:t>
            </a:r>
            <a:r>
              <a:rPr lang="ar-DZ" sz="2000" dirty="0"/>
              <a:t>وسيلة لإدارة ومرافقة المسارات المهنية لتطوير الكفاءات استجابة لاحتياجات الوظائف، من خلال التحليل المعمق للوظائف مع إدراك تام وواضح للكفاءات المعبر عنها بأداء الأنشطة.</a:t>
            </a:r>
            <a:r>
              <a:rPr lang="ar-DZ" sz="2000" b="1" u="sng" dirty="0" smtClean="0"/>
              <a:t> </a:t>
            </a:r>
            <a:endParaRPr lang="ar-DZ" dirty="0"/>
          </a:p>
        </p:txBody>
      </p:sp>
      <p:sp>
        <p:nvSpPr>
          <p:cNvPr id="12" name="Rectangle à coins arrondis 11"/>
          <p:cNvSpPr/>
          <p:nvPr/>
        </p:nvSpPr>
        <p:spPr>
          <a:xfrm>
            <a:off x="336218" y="4053272"/>
            <a:ext cx="6206250" cy="2099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rtl="1"/>
            <a:r>
              <a:rPr lang="ar-DZ" sz="2000" b="1" u="sng" dirty="0" smtClean="0"/>
              <a:t>تعريف02:</a:t>
            </a:r>
          </a:p>
          <a:p>
            <a:pPr lvl="0" algn="just" rtl="1"/>
            <a:r>
              <a:rPr lang="ar-DZ" sz="2000" dirty="0" smtClean="0"/>
              <a:t>هي </a:t>
            </a:r>
            <a:r>
              <a:rPr lang="ar-DZ" sz="2000" dirty="0"/>
              <a:t>وثيقة مرجعية تضم محورين، المحور الأول خاص بالوظيفة والمحور الثاني متعلق بالكفاءات المطلوبة لأداء هذه الوظائف.</a:t>
            </a:r>
            <a:r>
              <a:rPr lang="ar-DZ" sz="2000" b="1" u="sng" dirty="0" smtClean="0"/>
              <a:t> </a:t>
            </a:r>
            <a:endParaRPr lang="fr-FR" sz="2000" dirty="0"/>
          </a:p>
        </p:txBody>
      </p:sp>
      <p:sp>
        <p:nvSpPr>
          <p:cNvPr id="13" name="Rectangle 12"/>
          <p:cNvSpPr/>
          <p:nvPr/>
        </p:nvSpPr>
        <p:spPr>
          <a:xfrm>
            <a:off x="0" y="273011"/>
            <a:ext cx="10551286" cy="830997"/>
          </a:xfrm>
          <a:prstGeom prst="rect">
            <a:avLst/>
          </a:prstGeom>
          <a:noFill/>
        </p:spPr>
        <p:txBody>
          <a:bodyPr wrap="none" lIns="91440" tIns="45720" rIns="91440" bIns="45720">
            <a:spAutoFit/>
          </a:bodyPr>
          <a:lstStyle/>
          <a:p>
            <a:pPr algn="ctr"/>
            <a:r>
              <a:rPr lang="ar-DZ" sz="4800" b="1" dirty="0">
                <a:ln w="9525">
                  <a:solidFill>
                    <a:schemeClr val="bg1"/>
                  </a:solidFill>
                  <a:prstDash val="solid"/>
                </a:ln>
                <a:effectLst>
                  <a:outerShdw blurRad="12700" dist="38100" dir="2700000" algn="tl" rotWithShape="0">
                    <a:schemeClr val="bg1">
                      <a:lumMod val="50000"/>
                    </a:schemeClr>
                  </a:outerShdw>
                </a:effectLst>
              </a:rPr>
              <a:t>أولا: تعريف المدونات المرجعية للوظائف والكفاءات:</a:t>
            </a:r>
            <a:endParaRPr lang="fr-FR" sz="4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xmlns="" val="1149692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85206" y="159741"/>
            <a:ext cx="7032695" cy="923330"/>
          </a:xfrm>
          <a:prstGeom prst="rect">
            <a:avLst/>
          </a:prstGeom>
          <a:noFill/>
        </p:spPr>
        <p:txBody>
          <a:bodyPr wrap="none" lIns="91440" tIns="45720" rIns="91440" bIns="45720">
            <a:spAutoFit/>
          </a:bodyPr>
          <a:lstStyle/>
          <a:p>
            <a:pPr algn="ctr"/>
            <a:r>
              <a:rPr lang="ar-DZ" sz="5400" b="1" dirty="0">
                <a:ln w="9525">
                  <a:solidFill>
                    <a:schemeClr val="bg1"/>
                  </a:solidFill>
                  <a:prstDash val="solid"/>
                </a:ln>
                <a:effectLst>
                  <a:outerShdw blurRad="12700" dist="38100" dir="2700000" algn="tl" rotWithShape="0">
                    <a:schemeClr val="bg1">
                      <a:lumMod val="50000"/>
                    </a:schemeClr>
                  </a:outerShdw>
                </a:effectLst>
              </a:rPr>
              <a:t>ثانيا: أبعاد المدونات المرجعية:</a:t>
            </a:r>
            <a:endParaRPr lang="fr-F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2" name="Rectangle à coins arrondis 1"/>
          <p:cNvSpPr/>
          <p:nvPr/>
        </p:nvSpPr>
        <p:spPr>
          <a:xfrm>
            <a:off x="1571223" y="2859109"/>
            <a:ext cx="9259909" cy="3490173"/>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lvl="0" algn="just" rtl="1">
              <a:lnSpc>
                <a:spcPct val="107000"/>
              </a:lnSpc>
              <a:spcAft>
                <a:spcPts val="800"/>
              </a:spcAft>
            </a:pPr>
            <a:r>
              <a:rPr lang="ar-DZ" sz="2800" dirty="0" smtClean="0">
                <a:solidFill>
                  <a:schemeClr val="bg1"/>
                </a:solidFill>
              </a:rPr>
              <a:t>  هي </a:t>
            </a:r>
            <a:r>
              <a:rPr lang="ar-DZ" sz="2800" dirty="0">
                <a:solidFill>
                  <a:schemeClr val="bg1"/>
                </a:solidFill>
              </a:rPr>
              <a:t>وثيقة نموذجية يقوم بإنجازها فريق عمل مخصص، تتضمن هذه الوثيقة وصف وتحليل لما تتضمنه كل وظيفة من بيانات وتحديد المواصفات والشروط الواجب توفرها، ومن ثم بلورة إطار مرجعي للكفاءات يمكن من معرفة وضبط خرائط الوظائف الموجودة والبيانات المكونة لها مع جرد المعايير التي تتطلبها كل وظيفة. وهي عبارة عن تقديم لدفتر الوظائف النموذج.</a:t>
            </a:r>
            <a:endParaRPr lang="fr-FR" sz="2800" dirty="0">
              <a:solidFill>
                <a:schemeClr val="bg1"/>
              </a:solidFill>
              <a:effectLst/>
              <a:latin typeface="Calibri" panose="020F0502020204030204" pitchFamily="34" charset="0"/>
              <a:ea typeface="Calibri" panose="020F0502020204030204" pitchFamily="34" charset="0"/>
            </a:endParaRPr>
          </a:p>
        </p:txBody>
      </p:sp>
      <p:sp>
        <p:nvSpPr>
          <p:cNvPr id="3" name="Pensées 2"/>
          <p:cNvSpPr/>
          <p:nvPr/>
        </p:nvSpPr>
        <p:spPr>
          <a:xfrm>
            <a:off x="4713668" y="1219544"/>
            <a:ext cx="3664037" cy="1376794"/>
          </a:xfrm>
          <a:prstGeom prst="cloud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dirty="0" smtClean="0">
                <a:solidFill>
                  <a:schemeClr val="bg1"/>
                </a:solidFill>
              </a:rPr>
              <a:t>1/ مرجعيات </a:t>
            </a:r>
            <a:r>
              <a:rPr lang="ar-DZ" sz="2400" b="1" dirty="0">
                <a:solidFill>
                  <a:schemeClr val="bg1"/>
                </a:solidFill>
              </a:rPr>
              <a:t>الوظائف</a:t>
            </a:r>
            <a:endParaRPr lang="fr-FR" sz="2400" dirty="0">
              <a:solidFill>
                <a:schemeClr val="bg1"/>
              </a:solidFill>
            </a:endParaRPr>
          </a:p>
        </p:txBody>
      </p:sp>
    </p:spTree>
    <p:extLst>
      <p:ext uri="{BB962C8B-B14F-4D97-AF65-F5344CB8AC3E}">
        <p14:creationId xmlns:p14="http://schemas.microsoft.com/office/powerpoint/2010/main" xmlns="" val="1018353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21250143">
            <a:off x="2923689" y="1027735"/>
            <a:ext cx="4927952" cy="923330"/>
          </a:xfrm>
          <a:prstGeom prst="rect">
            <a:avLst/>
          </a:prstGeom>
          <a:noFill/>
        </p:spPr>
        <p:txBody>
          <a:bodyPr wrap="none" lIns="91440" tIns="45720" rIns="91440" bIns="45720">
            <a:spAutoFit/>
          </a:bodyPr>
          <a:lstStyle/>
          <a:p>
            <a:pPr algn="ctr"/>
            <a:r>
              <a:rPr lang="ar-DZ"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دفتر الوظيفة النموذج</a:t>
            </a:r>
            <a:endParaRPr lang="fr-F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2" name="Rectangle à coins arrondis 1"/>
          <p:cNvSpPr/>
          <p:nvPr/>
        </p:nvSpPr>
        <p:spPr>
          <a:xfrm rot="21126513">
            <a:off x="2704135" y="2020582"/>
            <a:ext cx="7632924" cy="3552729"/>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lvl="0" algn="just" rtl="1">
              <a:lnSpc>
                <a:spcPct val="107000"/>
              </a:lnSpc>
              <a:spcAft>
                <a:spcPts val="800"/>
              </a:spcAft>
            </a:pPr>
            <a:r>
              <a:rPr lang="ar-DZ" sz="2400" b="1" dirty="0">
                <a:latin typeface="Calibri" panose="020F0502020204030204" pitchFamily="34" charset="0"/>
                <a:ea typeface="Calibri" panose="020F0502020204030204" pitchFamily="34" charset="0"/>
                <a:cs typeface="Simplified Arabic" panose="02020603050405020304" pitchFamily="18" charset="-78"/>
              </a:rPr>
              <a:t> </a:t>
            </a:r>
            <a:r>
              <a:rPr lang="ar-DZ" sz="2400" b="1" dirty="0" smtClean="0">
                <a:latin typeface="Calibri" panose="020F0502020204030204" pitchFamily="34" charset="0"/>
                <a:ea typeface="Calibri" panose="020F0502020204030204" pitchFamily="34" charset="0"/>
                <a:cs typeface="Simplified Arabic" panose="02020603050405020304" pitchFamily="18" charset="-78"/>
              </a:rPr>
              <a:t> </a:t>
            </a:r>
            <a:r>
              <a:rPr lang="ar-DZ" sz="2800"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هو </a:t>
            </a:r>
            <a:r>
              <a:rPr lang="ar-DZ" sz="28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تقديم للتقارب المهني الموجود بين العائلات المهنية والعائلات المهنية الفرعية المكونة لها من خلال تقديم تبويب وترتيب في شكل قائمة لمجموعة من الوظائف النموذج لتشكيل قاعدة مشتركة للوظائف.</a:t>
            </a:r>
            <a:endParaRPr lang="fr-FR" sz="28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16688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5902" y="450758"/>
            <a:ext cx="9867551" cy="1538883"/>
          </a:xfrm>
          <a:prstGeom prst="rect">
            <a:avLst/>
          </a:prstGeom>
          <a:noFill/>
        </p:spPr>
        <p:txBody>
          <a:bodyPr wrap="square" lIns="91440" tIns="45720" rIns="91440" bIns="45720">
            <a:spAutoFit/>
          </a:bodyPr>
          <a:lstStyle/>
          <a:p>
            <a:pPr algn="ctr"/>
            <a:r>
              <a:rPr lang="ar-DZ" sz="5400" b="1" dirty="0">
                <a:ln w="9525">
                  <a:solidFill>
                    <a:schemeClr val="bg1"/>
                  </a:solidFill>
                  <a:prstDash val="solid"/>
                </a:ln>
                <a:effectLst>
                  <a:outerShdw blurRad="12700" dist="38100" dir="2700000" algn="tl" rotWithShape="0">
                    <a:schemeClr val="bg1">
                      <a:lumMod val="50000"/>
                    </a:schemeClr>
                  </a:outerShdw>
                </a:effectLst>
              </a:rPr>
              <a:t>	</a:t>
            </a:r>
            <a:r>
              <a:rPr lang="ar-DZ" sz="4000" b="1" dirty="0">
                <a:ln w="9525">
                  <a:solidFill>
                    <a:schemeClr val="bg1"/>
                  </a:solidFill>
                  <a:prstDash val="solid"/>
                </a:ln>
                <a:effectLst>
                  <a:outerShdw blurRad="12700" dist="38100" dir="2700000" algn="tl" rotWithShape="0">
                    <a:schemeClr val="bg1">
                      <a:lumMod val="50000"/>
                    </a:schemeClr>
                  </a:outerShdw>
                </a:effectLst>
              </a:rPr>
              <a:t>الفرق بين دفتر الوظيفة النموذج وخريطة الوظائف النموذجية</a:t>
            </a:r>
            <a:endParaRPr lang="fr-FR" sz="4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6" name="Rectangle à coins arrondis 5"/>
          <p:cNvSpPr/>
          <p:nvPr/>
        </p:nvSpPr>
        <p:spPr>
          <a:xfrm>
            <a:off x="1588393" y="2177733"/>
            <a:ext cx="8731876" cy="4250029"/>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just" rtl="1"/>
            <a:r>
              <a:rPr lang="ar-DZ" sz="2800" dirty="0">
                <a:solidFill>
                  <a:schemeClr val="bg1"/>
                </a:solidFill>
              </a:rPr>
              <a:t>خريطة الوظائف النموذجية هي أشمل من دفتر الوظيفة النموذج وذلك لتضمن خريطة الوظائف النموذجية دفتر الوظيفة النموذج، والفرق بينهما يتجسد في الهدف والمعلومة المقدمة في كليهما، فالأداتان متكاملتان تجمعان بين الاعتماد على الوظيفة النموذج والعائلة المهنية الفرعية أو الأساسية.</a:t>
            </a:r>
            <a:endParaRPr lang="fr-FR" sz="2800" dirty="0">
              <a:solidFill>
                <a:schemeClr val="bg1"/>
              </a:solidFill>
            </a:endParaRPr>
          </a:p>
        </p:txBody>
      </p:sp>
    </p:spTree>
    <p:extLst>
      <p:ext uri="{BB962C8B-B14F-4D97-AF65-F5344CB8AC3E}">
        <p14:creationId xmlns:p14="http://schemas.microsoft.com/office/powerpoint/2010/main" xmlns="" val="1000253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61266" y="375446"/>
            <a:ext cx="9404723" cy="1066989"/>
          </a:xfrm>
        </p:spPr>
        <p:txBody>
          <a:bodyPr/>
          <a:lstStyle/>
          <a:p>
            <a:pPr algn="ctr" rtl="1"/>
            <a:r>
              <a:rPr lang="ar-DZ" sz="3600" b="1" dirty="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ar-DZ" sz="4000" b="1" dirty="0">
                <a:ln w="9525">
                  <a:solidFill>
                    <a:schemeClr val="bg1"/>
                  </a:solidFill>
                  <a:prstDash val="solid"/>
                </a:ln>
                <a:solidFill>
                  <a:schemeClr val="tx1"/>
                </a:solidFill>
                <a:effectLst>
                  <a:outerShdw blurRad="12700" dist="38100" dir="2700000" algn="tl" rotWithShape="0">
                    <a:schemeClr val="bg1">
                      <a:lumMod val="50000"/>
                    </a:schemeClr>
                  </a:outerShdw>
                </a:effectLst>
              </a:rPr>
              <a:t>مميزات الوظيفة </a:t>
            </a:r>
            <a:r>
              <a:rPr lang="ar-DZ" sz="40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النموذج:</a:t>
            </a:r>
            <a:endParaRPr lang="fr-FR" sz="4000" b="1"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3" name="Rectangle à coins arrondis 2"/>
          <p:cNvSpPr/>
          <p:nvPr/>
        </p:nvSpPr>
        <p:spPr>
          <a:xfrm>
            <a:off x="953037" y="1635618"/>
            <a:ext cx="10277340" cy="475230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marL="342900" lvl="0" indent="-342900" algn="just" rtl="1">
              <a:lnSpc>
                <a:spcPct val="107000"/>
              </a:lnSpc>
              <a:spcAft>
                <a:spcPts val="800"/>
              </a:spcAft>
              <a:buFont typeface="Wingdings" panose="05000000000000000000" pitchFamily="2" charset="2"/>
              <a:buChar char=""/>
            </a:pPr>
            <a:r>
              <a:rPr lang="ar-DZ" sz="2800"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هي بناء منهجي يسمح بتحليل لحالات العمل، مرتكزا على محتواها.</a:t>
            </a:r>
            <a:endParaRPr lang="fr-FR" sz="2800" dirty="0" smtClean="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pPr>
            <a:r>
              <a:rPr lang="ar-DZ" sz="2800"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تحديد العامل المشترك بين مجموع المناصب أو حالات العمل.</a:t>
            </a:r>
            <a:endParaRPr lang="fr-FR" sz="2800" dirty="0" smtClean="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pPr>
            <a:r>
              <a:rPr lang="ar-DZ" sz="2800"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هي صورة تجميعية لمختلف المناصب دون مراعات لتقسيم العمل للانتماء الوظيفي للأفراد أو الرتب التي ينتمون إليها.</a:t>
            </a:r>
            <a:endParaRPr lang="fr-FR" sz="2800" dirty="0" smtClean="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Wingdings" panose="05000000000000000000" pitchFamily="2" charset="2"/>
              <a:buChar char=""/>
            </a:pPr>
            <a:r>
              <a:rPr lang="ar-DZ" sz="2800"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مقاربة مشتركة لتسيير الموارد البشرية اعتمادا على تسيير الوظائف بالاعتماد على الكفاءات.</a:t>
            </a:r>
            <a:endParaRPr lang="fr-FR" sz="2800" dirty="0" smtClean="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pPr>
            <a:r>
              <a:rPr lang="ar-DZ" sz="2000" dirty="0" smtClean="0">
                <a:latin typeface="Calibri" panose="020F0502020204030204" pitchFamily="34" charset="0"/>
                <a:ea typeface="Calibri" panose="020F0502020204030204" pitchFamily="34" charset="0"/>
                <a:cs typeface="Simplified Arabic" panose="02020603050405020304" pitchFamily="18" charset="-78"/>
              </a:rPr>
              <a:t> </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104155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43944" y="2153540"/>
            <a:ext cx="10972800" cy="171289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lvl="0" algn="just" rtl="1">
              <a:lnSpc>
                <a:spcPct val="107000"/>
              </a:lnSpc>
              <a:spcAft>
                <a:spcPts val="800"/>
              </a:spcAft>
            </a:pPr>
            <a:r>
              <a:rPr lang="ar-SA" sz="2800" dirty="0">
                <a:solidFill>
                  <a:schemeClr val="bg1"/>
                </a:solidFill>
              </a:rPr>
              <a:t>تعرف على أنها تصنيف الكفاءات المرتبطة بالتشغيل والتي تشكل الأداة النوعية لملائمة الكفاءة لمتطلبات بيانات التوظيف والحركية والتكوين.</a:t>
            </a:r>
            <a:endParaRPr lang="fr-FR" sz="2800" dirty="0">
              <a:solidFill>
                <a:schemeClr val="bg1"/>
              </a:solidFill>
              <a:effectLst/>
              <a:latin typeface="Calibri" panose="020F0502020204030204" pitchFamily="34" charset="0"/>
              <a:ea typeface="Calibri" panose="020F0502020204030204" pitchFamily="34" charset="0"/>
            </a:endParaRPr>
          </a:p>
        </p:txBody>
      </p:sp>
      <p:sp>
        <p:nvSpPr>
          <p:cNvPr id="3" name="Pensées 2"/>
          <p:cNvSpPr/>
          <p:nvPr/>
        </p:nvSpPr>
        <p:spPr>
          <a:xfrm>
            <a:off x="4201733" y="408175"/>
            <a:ext cx="3664037" cy="1376794"/>
          </a:xfrm>
          <a:prstGeom prst="cloud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dirty="0" smtClean="0">
                <a:solidFill>
                  <a:schemeClr val="bg1"/>
                </a:solidFill>
              </a:rPr>
              <a:t>2/ مرجعية الكفاءات</a:t>
            </a:r>
            <a:endParaRPr lang="fr-FR" sz="2400" dirty="0">
              <a:solidFill>
                <a:schemeClr val="bg1"/>
              </a:solidFill>
            </a:endParaRPr>
          </a:p>
        </p:txBody>
      </p:sp>
      <p:sp>
        <p:nvSpPr>
          <p:cNvPr id="4" name="Rectangle à coins arrondis 3"/>
          <p:cNvSpPr/>
          <p:nvPr/>
        </p:nvSpPr>
        <p:spPr>
          <a:xfrm>
            <a:off x="643945" y="4069724"/>
            <a:ext cx="10972800" cy="2369713"/>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just" rtl="1"/>
            <a:r>
              <a:rPr lang="ar-SA" sz="2400" b="1" dirty="0">
                <a:solidFill>
                  <a:schemeClr val="bg1"/>
                </a:solidFill>
              </a:rPr>
              <a:t>من خلال التعريف نستنتج أن مرجعية الكفاءات تتضمن ثلاث أنواع من المعلومات وهي:</a:t>
            </a:r>
            <a:endParaRPr lang="fr-FR" sz="2400" dirty="0">
              <a:solidFill>
                <a:schemeClr val="bg1"/>
              </a:solidFill>
            </a:endParaRPr>
          </a:p>
          <a:p>
            <a:pPr marL="342900" lvl="0" indent="-342900" algn="just" rtl="1">
              <a:buFont typeface="Wingdings" panose="05000000000000000000" pitchFamily="2" charset="2"/>
              <a:buChar char="ü"/>
            </a:pPr>
            <a:r>
              <a:rPr lang="ar-SA" sz="2400" b="1" dirty="0">
                <a:solidFill>
                  <a:schemeClr val="bg1"/>
                </a:solidFill>
              </a:rPr>
              <a:t>معلومات عن الوظائف العائلة المهنية الفرعية والأساسية: </a:t>
            </a:r>
            <a:r>
              <a:rPr lang="ar-SA" sz="2400" dirty="0">
                <a:solidFill>
                  <a:schemeClr val="bg1"/>
                </a:solidFill>
              </a:rPr>
              <a:t>التي تنتمي اليها الوظيفة منصب عمل، وضعية العمل.</a:t>
            </a:r>
            <a:endParaRPr lang="fr-FR" sz="2400" dirty="0">
              <a:solidFill>
                <a:schemeClr val="bg1"/>
              </a:solidFill>
            </a:endParaRPr>
          </a:p>
          <a:p>
            <a:pPr marL="342900" lvl="0" indent="-342900" algn="just" rtl="1">
              <a:buFont typeface="Wingdings" panose="05000000000000000000" pitchFamily="2" charset="2"/>
              <a:buChar char="ü"/>
            </a:pPr>
            <a:r>
              <a:rPr lang="ar-SA" sz="2400" b="1" dirty="0">
                <a:solidFill>
                  <a:schemeClr val="bg1"/>
                </a:solidFill>
              </a:rPr>
              <a:t>معلومات عن الكفاءات: </a:t>
            </a:r>
            <a:r>
              <a:rPr lang="ar-SA" sz="2400" dirty="0">
                <a:solidFill>
                  <a:schemeClr val="bg1"/>
                </a:solidFill>
              </a:rPr>
              <a:t>وتضم المعارف والمعارف العلمية والمواقف التي يتطلبها التشغيل اضافة إلى التكوين.</a:t>
            </a:r>
            <a:endParaRPr lang="fr-FR" sz="2400" dirty="0">
              <a:solidFill>
                <a:schemeClr val="bg1"/>
              </a:solidFill>
            </a:endParaRPr>
          </a:p>
          <a:p>
            <a:pPr marL="342900" lvl="0" indent="-342900" algn="just" rtl="1">
              <a:buFont typeface="Wingdings" panose="05000000000000000000" pitchFamily="2" charset="2"/>
              <a:buChar char="ü"/>
            </a:pPr>
            <a:r>
              <a:rPr lang="ar-SA" sz="2400" dirty="0">
                <a:solidFill>
                  <a:schemeClr val="bg1"/>
                </a:solidFill>
              </a:rPr>
              <a:t>معلومات عن العبور: وتخص الوظائف أو مناصب العمل الممكن شغلها والمعتمدة على الكفاءات المكتسبة.</a:t>
            </a:r>
            <a:endParaRPr lang="fr-FR" sz="2400" dirty="0">
              <a:solidFill>
                <a:schemeClr val="bg1"/>
              </a:solidFill>
            </a:endParaRPr>
          </a:p>
        </p:txBody>
      </p:sp>
    </p:spTree>
    <p:extLst>
      <p:ext uri="{BB962C8B-B14F-4D97-AF65-F5344CB8AC3E}">
        <p14:creationId xmlns:p14="http://schemas.microsoft.com/office/powerpoint/2010/main" xmlns="" val="3106989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279561" y="373487"/>
            <a:ext cx="7681121" cy="746975"/>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40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مراحل إعداد مرجعية الكفاءات:</a:t>
            </a:r>
            <a:endParaRPr lang="fr-FR" sz="4000" b="1"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3" name="Nuage 2"/>
          <p:cNvSpPr/>
          <p:nvPr/>
        </p:nvSpPr>
        <p:spPr>
          <a:xfrm>
            <a:off x="10161943" y="2001053"/>
            <a:ext cx="1424242" cy="914402"/>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sz="2800" b="1" dirty="0" smtClean="0">
                <a:solidFill>
                  <a:schemeClr val="bg1"/>
                </a:solidFill>
              </a:rPr>
              <a:t>م 1</a:t>
            </a:r>
            <a:endParaRPr lang="fr-FR" sz="2800" b="1" dirty="0">
              <a:solidFill>
                <a:schemeClr val="bg1"/>
              </a:solidFill>
            </a:endParaRPr>
          </a:p>
        </p:txBody>
      </p:sp>
      <p:sp>
        <p:nvSpPr>
          <p:cNvPr id="9" name="Rectangle à coins arrondis 8"/>
          <p:cNvSpPr/>
          <p:nvPr/>
        </p:nvSpPr>
        <p:spPr>
          <a:xfrm>
            <a:off x="8221015" y="3447243"/>
            <a:ext cx="1482145" cy="17558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solidFill>
                  <a:schemeClr val="bg1"/>
                </a:solidFill>
              </a:rPr>
              <a:t>تحديد </a:t>
            </a:r>
            <a:r>
              <a:rPr lang="ar-SA" sz="2800" b="1" dirty="0">
                <a:solidFill>
                  <a:schemeClr val="bg1"/>
                </a:solidFill>
              </a:rPr>
              <a:t>مجال الكفاءات </a:t>
            </a:r>
            <a:endParaRPr lang="fr-FR" sz="2800" dirty="0">
              <a:solidFill>
                <a:schemeClr val="bg1"/>
              </a:solidFill>
            </a:endParaRPr>
          </a:p>
        </p:txBody>
      </p:sp>
      <p:sp>
        <p:nvSpPr>
          <p:cNvPr id="11" name="Rectangle à coins arrondis 10"/>
          <p:cNvSpPr/>
          <p:nvPr/>
        </p:nvSpPr>
        <p:spPr>
          <a:xfrm>
            <a:off x="6275233" y="3457974"/>
            <a:ext cx="1502535" cy="17107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bg1"/>
                </a:solidFill>
              </a:rPr>
              <a:t>بناء سلم المستويات </a:t>
            </a:r>
            <a:endParaRPr lang="fr-FR" sz="2400" dirty="0">
              <a:solidFill>
                <a:schemeClr val="bg1"/>
              </a:solidFill>
            </a:endParaRPr>
          </a:p>
        </p:txBody>
      </p:sp>
      <p:sp>
        <p:nvSpPr>
          <p:cNvPr id="12" name="Rectangle à coins arrondis 11"/>
          <p:cNvSpPr/>
          <p:nvPr/>
        </p:nvSpPr>
        <p:spPr>
          <a:xfrm>
            <a:off x="4182726" y="3469780"/>
            <a:ext cx="1485362" cy="16871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bg1"/>
                </a:solidFill>
              </a:rPr>
              <a:t>تجريب مرجعية الكفاءات </a:t>
            </a:r>
            <a:endParaRPr lang="fr-FR" sz="2800" dirty="0">
              <a:solidFill>
                <a:schemeClr val="bg1"/>
              </a:solidFill>
            </a:endParaRPr>
          </a:p>
        </p:txBody>
      </p:sp>
      <p:sp>
        <p:nvSpPr>
          <p:cNvPr id="13" name="Rectangle à coins arrondis 12"/>
          <p:cNvSpPr/>
          <p:nvPr/>
        </p:nvSpPr>
        <p:spPr>
          <a:xfrm>
            <a:off x="2340486" y="3481585"/>
            <a:ext cx="1384478" cy="16871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bg1"/>
                </a:solidFill>
              </a:rPr>
              <a:t>تصديق مرجعية الكفاءات </a:t>
            </a:r>
            <a:endParaRPr lang="fr-FR" sz="2800" dirty="0">
              <a:solidFill>
                <a:schemeClr val="bg1"/>
              </a:solidFill>
            </a:endParaRPr>
          </a:p>
        </p:txBody>
      </p:sp>
      <p:sp>
        <p:nvSpPr>
          <p:cNvPr id="14" name="Rectangle à coins arrondis 13"/>
          <p:cNvSpPr/>
          <p:nvPr/>
        </p:nvSpPr>
        <p:spPr>
          <a:xfrm>
            <a:off x="372949" y="3469780"/>
            <a:ext cx="1425799" cy="17107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bg1"/>
                </a:solidFill>
              </a:rPr>
              <a:t> تحديث مرجعية الكفاءات </a:t>
            </a:r>
            <a:endParaRPr lang="fr-FR" sz="2400" dirty="0">
              <a:solidFill>
                <a:schemeClr val="bg1"/>
              </a:solidFill>
            </a:endParaRPr>
          </a:p>
        </p:txBody>
      </p:sp>
      <p:sp>
        <p:nvSpPr>
          <p:cNvPr id="15" name="Rectangle à coins arrondis 14"/>
          <p:cNvSpPr/>
          <p:nvPr/>
        </p:nvSpPr>
        <p:spPr>
          <a:xfrm>
            <a:off x="10146407" y="3447244"/>
            <a:ext cx="1455314" cy="17558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solidFill>
                  <a:schemeClr val="bg1"/>
                </a:solidFill>
              </a:rPr>
              <a:t>الاعداد </a:t>
            </a:r>
            <a:r>
              <a:rPr lang="ar-SA" sz="2400" b="1" dirty="0">
                <a:solidFill>
                  <a:schemeClr val="bg1"/>
                </a:solidFill>
              </a:rPr>
              <a:t>لتحضير مرجعية الكفاءات </a:t>
            </a:r>
            <a:endParaRPr lang="fr-FR" sz="2400" dirty="0">
              <a:solidFill>
                <a:schemeClr val="bg1"/>
              </a:solidFill>
            </a:endParaRPr>
          </a:p>
        </p:txBody>
      </p:sp>
      <p:sp>
        <p:nvSpPr>
          <p:cNvPr id="16" name="Nuage 15"/>
          <p:cNvSpPr/>
          <p:nvPr/>
        </p:nvSpPr>
        <p:spPr>
          <a:xfrm>
            <a:off x="6271428" y="2016615"/>
            <a:ext cx="1424242" cy="914402"/>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sz="2800" b="1" dirty="0" smtClean="0">
                <a:solidFill>
                  <a:schemeClr val="bg1"/>
                </a:solidFill>
              </a:rPr>
              <a:t>م 3</a:t>
            </a:r>
            <a:endParaRPr lang="fr-FR" sz="2800" b="1" dirty="0">
              <a:solidFill>
                <a:schemeClr val="bg1"/>
              </a:solidFill>
            </a:endParaRPr>
          </a:p>
        </p:txBody>
      </p:sp>
      <p:sp>
        <p:nvSpPr>
          <p:cNvPr id="17" name="Nuage 16"/>
          <p:cNvSpPr/>
          <p:nvPr/>
        </p:nvSpPr>
        <p:spPr>
          <a:xfrm>
            <a:off x="4305957" y="2006956"/>
            <a:ext cx="1424242" cy="914402"/>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sz="2800" b="1" dirty="0" smtClean="0">
                <a:solidFill>
                  <a:schemeClr val="bg1"/>
                </a:solidFill>
              </a:rPr>
              <a:t>م 4</a:t>
            </a:r>
            <a:endParaRPr lang="fr-FR" sz="2800" b="1" dirty="0">
              <a:solidFill>
                <a:schemeClr val="bg1"/>
              </a:solidFill>
            </a:endParaRPr>
          </a:p>
        </p:txBody>
      </p:sp>
      <p:sp>
        <p:nvSpPr>
          <p:cNvPr id="18" name="Nuage 17"/>
          <p:cNvSpPr/>
          <p:nvPr/>
        </p:nvSpPr>
        <p:spPr>
          <a:xfrm>
            <a:off x="2319477" y="2006956"/>
            <a:ext cx="1424242" cy="914402"/>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sz="2800" b="1" dirty="0" smtClean="0">
                <a:solidFill>
                  <a:schemeClr val="bg1"/>
                </a:solidFill>
              </a:rPr>
              <a:t>م 5</a:t>
            </a:r>
            <a:endParaRPr lang="fr-FR" sz="2800" b="1" dirty="0">
              <a:solidFill>
                <a:schemeClr val="bg1"/>
              </a:solidFill>
            </a:endParaRPr>
          </a:p>
        </p:txBody>
      </p:sp>
      <p:sp>
        <p:nvSpPr>
          <p:cNvPr id="19" name="Nuage 18"/>
          <p:cNvSpPr/>
          <p:nvPr/>
        </p:nvSpPr>
        <p:spPr>
          <a:xfrm>
            <a:off x="346838" y="2016615"/>
            <a:ext cx="1424242" cy="914402"/>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sz="2800" b="1" dirty="0" smtClean="0">
                <a:solidFill>
                  <a:schemeClr val="bg1"/>
                </a:solidFill>
              </a:rPr>
              <a:t>م 6</a:t>
            </a:r>
            <a:endParaRPr lang="fr-FR" sz="2800" b="1" dirty="0">
              <a:solidFill>
                <a:schemeClr val="bg1"/>
              </a:solidFill>
            </a:endParaRPr>
          </a:p>
        </p:txBody>
      </p:sp>
      <p:sp>
        <p:nvSpPr>
          <p:cNvPr id="20" name="Nuage 19"/>
          <p:cNvSpPr/>
          <p:nvPr/>
        </p:nvSpPr>
        <p:spPr>
          <a:xfrm>
            <a:off x="8236899" y="1989246"/>
            <a:ext cx="1424242" cy="914402"/>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sz="2800" b="1" dirty="0" smtClean="0">
                <a:solidFill>
                  <a:schemeClr val="bg1"/>
                </a:solidFill>
              </a:rPr>
              <a:t>م 2</a:t>
            </a:r>
            <a:endParaRPr lang="fr-FR" sz="2800" b="1" dirty="0">
              <a:solidFill>
                <a:schemeClr val="bg1"/>
              </a:solidFill>
            </a:endParaRPr>
          </a:p>
        </p:txBody>
      </p:sp>
    </p:spTree>
    <p:extLst>
      <p:ext uri="{BB962C8B-B14F-4D97-AF65-F5344CB8AC3E}">
        <p14:creationId xmlns:p14="http://schemas.microsoft.com/office/powerpoint/2010/main" xmlns="" val="866495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Wisp</Template>
  <TotalTime>727</TotalTime>
  <Words>380</Words>
  <Application>Microsoft Office PowerPoint</Application>
  <PresentationFormat>Personnalisé</PresentationFormat>
  <Paragraphs>37</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Ion</vt:lpstr>
      <vt:lpstr>Diapositive 1</vt:lpstr>
      <vt:lpstr>Diapositive 2</vt:lpstr>
      <vt:lpstr>Diapositive 3</vt:lpstr>
      <vt:lpstr>Diapositive 4</vt:lpstr>
      <vt:lpstr> مميزات الوظيفة النموذج:</vt:lpstr>
      <vt:lpstr>Diapositive 6</vt:lpstr>
      <vt:lpstr>Diapositive 7</vt:lpstr>
      <vt:lpstr>Diapositive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62</cp:revision>
  <dcterms:created xsi:type="dcterms:W3CDTF">2021-02-05T11:15:29Z</dcterms:created>
  <dcterms:modified xsi:type="dcterms:W3CDTF">2021-12-31T08:57:10Z</dcterms:modified>
</cp:coreProperties>
</file>