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74" d="100"/>
          <a:sy n="74" d="100"/>
        </p:scale>
        <p:origin x="1260"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18735-87E6-41E7-89B7-80978DF0AEA8}" type="datetimeFigureOut">
              <a:rPr lang="fr-FR" smtClean="0"/>
              <a:pPr/>
              <a:t>25/02/2021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D9DD9-3A15-489E-B48E-B558FE034852}" type="slidenum">
              <a:rPr lang="fr-FR" smtClean="0"/>
              <a:pPr/>
              <a:t>‹#›</a:t>
            </a:fld>
            <a:endParaRPr lang="fr-FR"/>
          </a:p>
        </p:txBody>
      </p:sp>
    </p:spTree>
    <p:extLst>
      <p:ext uri="{BB962C8B-B14F-4D97-AF65-F5344CB8AC3E}">
        <p14:creationId xmlns:p14="http://schemas.microsoft.com/office/powerpoint/2010/main" val="257774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7D9DD9-3A15-489E-B48E-B558FE034852}" type="slidenum">
              <a:rPr lang="fr-FR" smtClean="0"/>
              <a:pPr/>
              <a:t>9</a:t>
            </a:fld>
            <a:endParaRPr lang="fr-FR"/>
          </a:p>
        </p:txBody>
      </p:sp>
    </p:spTree>
    <p:extLst>
      <p:ext uri="{BB962C8B-B14F-4D97-AF65-F5344CB8AC3E}">
        <p14:creationId xmlns:p14="http://schemas.microsoft.com/office/powerpoint/2010/main" val="352063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148883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310421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36073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126500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57416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141172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164099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127633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161830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242013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8D7C823-CDD7-40DF-96AD-EF51A58B51A4}" type="datetimeFigureOut">
              <a:rPr lang="fr-FR" smtClean="0"/>
              <a:pPr/>
              <a:t>25/02/2021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570599-094E-4086-90E1-5545EDD5CA48}" type="slidenum">
              <a:rPr lang="fr-FR" smtClean="0"/>
              <a:pPr/>
              <a:t>‹#›</a:t>
            </a:fld>
            <a:endParaRPr lang="fr-FR"/>
          </a:p>
        </p:txBody>
      </p:sp>
    </p:spTree>
    <p:extLst>
      <p:ext uri="{BB962C8B-B14F-4D97-AF65-F5344CB8AC3E}">
        <p14:creationId xmlns:p14="http://schemas.microsoft.com/office/powerpoint/2010/main" val="415287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C823-CDD7-40DF-96AD-EF51A58B51A4}" type="datetimeFigureOut">
              <a:rPr lang="fr-FR" smtClean="0"/>
              <a:pPr/>
              <a:t>25/02/2021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70599-094E-4086-90E1-5545EDD5CA48}" type="slidenum">
              <a:rPr lang="fr-FR" smtClean="0"/>
              <a:pPr/>
              <a:t>‹#›</a:t>
            </a:fld>
            <a:endParaRPr lang="fr-FR"/>
          </a:p>
        </p:txBody>
      </p:sp>
    </p:spTree>
    <p:extLst>
      <p:ext uri="{BB962C8B-B14F-4D97-AF65-F5344CB8AC3E}">
        <p14:creationId xmlns:p14="http://schemas.microsoft.com/office/powerpoint/2010/main" val="36083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848872" cy="1080120"/>
          </a:xfrm>
        </p:spPr>
        <p:txBody>
          <a:bodyPr/>
          <a:lstStyle/>
          <a:p>
            <a:r>
              <a:rPr lang="ar-DZ"/>
              <a:t>بسم الله الرحمن الرحيم </a:t>
            </a:r>
            <a:endParaRPr lang="fr-FR" dirty="0"/>
          </a:p>
        </p:txBody>
      </p:sp>
      <p:sp>
        <p:nvSpPr>
          <p:cNvPr id="4" name="Rectangle à coins arrondis 3"/>
          <p:cNvSpPr/>
          <p:nvPr/>
        </p:nvSpPr>
        <p:spPr>
          <a:xfrm>
            <a:off x="1272618" y="2348880"/>
            <a:ext cx="6912768" cy="18722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dirty="0">
                <a:solidFill>
                  <a:srgbClr val="FF0000"/>
                </a:solidFill>
                <a:latin typeface="Simplified Arabic" pitchFamily="18" charset="-78"/>
                <a:cs typeface="Simplified Arabic" pitchFamily="18" charset="-78"/>
              </a:rPr>
              <a:t>ميكانزمات الرفع المالي و درجة الرفع التشغيلي</a:t>
            </a:r>
            <a:r>
              <a:rPr lang="ar-DZ" sz="4000" dirty="0">
                <a:solidFill>
                  <a:srgbClr val="FF0000"/>
                </a:solidFill>
                <a:latin typeface="Simplified Arabic" pitchFamily="18" charset="-78"/>
                <a:cs typeface="Simplified Arabic" pitchFamily="18" charset="-78"/>
              </a:rPr>
              <a:t> </a:t>
            </a:r>
            <a:endParaRPr lang="fr-FR" sz="4000"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08190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021"/>
            <a:ext cx="9144000" cy="6858000"/>
          </a:xfrm>
        </p:spPr>
        <p:txBody>
          <a:bodyPr>
            <a:normAutofit fontScale="92500" lnSpcReduction="20000"/>
          </a:bodyPr>
          <a:lstStyle/>
          <a:p>
            <a:pPr marL="0" indent="0" algn="r" rtl="1">
              <a:buNone/>
            </a:pPr>
            <a:r>
              <a:rPr lang="ar-DZ" sz="2800" dirty="0">
                <a:latin typeface="Simplified Arabic" pitchFamily="18" charset="-78"/>
                <a:cs typeface="Simplified Arabic" pitchFamily="18" charset="-78"/>
              </a:rPr>
              <a:t>ثانيا : </a:t>
            </a:r>
            <a:r>
              <a:rPr lang="ar-DZ" sz="2800" dirty="0">
                <a:solidFill>
                  <a:srgbClr val="FF0000"/>
                </a:solidFill>
                <a:latin typeface="Simplified Arabic" pitchFamily="18" charset="-78"/>
                <a:cs typeface="Simplified Arabic" pitchFamily="18" charset="-78"/>
              </a:rPr>
              <a:t>انواع المخاطر المالية و التشغيلية </a:t>
            </a:r>
          </a:p>
          <a:p>
            <a:pPr algn="r" rtl="1">
              <a:buFontTx/>
              <a:buChar char="-"/>
            </a:pPr>
            <a:r>
              <a:rPr lang="ar-DZ" sz="2800" dirty="0">
                <a:latin typeface="Simplified Arabic" pitchFamily="18" charset="-78"/>
                <a:cs typeface="Simplified Arabic" pitchFamily="18" charset="-78"/>
              </a:rPr>
              <a:t>خطر التدفق النقدي : هو خطر يحدث عندما لا تنتظم التدفقات النقدية من الاستثمار كما هو متوقع و يتم هذا عندما لا تنتظم التدفقات النقدية في الوقت المطلوب او الكمية المطلوبة او كلاهما .</a:t>
            </a:r>
          </a:p>
          <a:p>
            <a:pPr algn="r" rtl="1">
              <a:buFontTx/>
              <a:buChar char="-"/>
            </a:pPr>
            <a:r>
              <a:rPr lang="ar-DZ" sz="2800" dirty="0">
                <a:latin typeface="Simplified Arabic" pitchFamily="18" charset="-78"/>
                <a:cs typeface="Simplified Arabic" pitchFamily="18" charset="-78"/>
              </a:rPr>
              <a:t>خطر الاستمرار في المشروع : ويعني خطر عدم القدرة على متابعة تنفيذ اعمال المشروع و ينجم من عدم القدرة على مواجهة الالتزامات اليومية نتيجة عم انتظام التدفقات النقدية ، وهو من اثار خطر التدفق النقدي . </a:t>
            </a:r>
          </a:p>
          <a:p>
            <a:pPr algn="r" rtl="1">
              <a:buFontTx/>
              <a:buChar char="-"/>
            </a:pPr>
            <a:r>
              <a:rPr lang="ar-DZ" sz="2800" dirty="0">
                <a:latin typeface="Simplified Arabic" pitchFamily="18" charset="-78"/>
                <a:cs typeface="Simplified Arabic" pitchFamily="18" charset="-78"/>
              </a:rPr>
              <a:t>خطر المبيعات : ويؤثر على العوائد ، و العوامل التي تؤثر على هذا الخطر و تعتمد على الظروف الاقتصادية و اعمال المنافسين و الاسعار و حجم المبيعات و يؤثر على التدفق النقدي .</a:t>
            </a:r>
          </a:p>
          <a:p>
            <a:pPr algn="r" rtl="1">
              <a:buFontTx/>
              <a:buChar char="-"/>
            </a:pPr>
            <a:r>
              <a:rPr lang="ar-DZ" sz="2800" dirty="0">
                <a:latin typeface="Simplified Arabic" pitchFamily="18" charset="-78"/>
                <a:cs typeface="Simplified Arabic" pitchFamily="18" charset="-78"/>
              </a:rPr>
              <a:t>الخطر التشغيلي : ينجم عن مزيج تشكيل التكاليف المتغيرة في هيكل المؤسسة المالي ،ويؤثر على التدفق النقدي ، فكلما كانت التكاليف الثابتة اكبر من التكاليف المتغيرة كلما اضعف ذلك من قدرة المؤسسة من التحكم في التكاليف التشغيلية عند حدوث تغيرات في المبيعات .</a:t>
            </a:r>
          </a:p>
          <a:p>
            <a:pPr algn="r" rtl="1">
              <a:buFontTx/>
              <a:buChar char="-"/>
            </a:pPr>
            <a:r>
              <a:rPr lang="ar-DZ" sz="2800" dirty="0">
                <a:latin typeface="Simplified Arabic" pitchFamily="18" charset="-78"/>
                <a:cs typeface="Simplified Arabic" pitchFamily="18" charset="-78"/>
              </a:rPr>
              <a:t>الخطر التمويلي : هو الخطر المرتبط بكيفية تمويل المؤسسة لعملياتها ، اذا كانت هذه الاخيرة تمول عملياتها عن طريق الاقتراض فإنها ملزمة بدفع الاقساط القرض عند الاستحقاق ومثل هذه الالتزامات تزيد من مخاطرها المالية .</a:t>
            </a:r>
          </a:p>
          <a:p>
            <a:pPr algn="r" rtl="1">
              <a:buFontTx/>
              <a:buChar char="-"/>
            </a:pPr>
            <a:r>
              <a:rPr lang="ar-DZ" sz="2800" dirty="0">
                <a:latin typeface="Simplified Arabic" pitchFamily="18" charset="-78"/>
                <a:cs typeface="Simplified Arabic" pitchFamily="18" charset="-78"/>
              </a:rPr>
              <a:t>خطر الافلاس : كلما زاد قلق المؤسسات من عدم قدرتها على دفع الالتزامات المترتبة عليها كلما اقتربت من خطر الافلاس .</a:t>
            </a:r>
            <a:endParaRPr lang="fr-FR"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241798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r" rtl="1">
              <a:buNone/>
            </a:pPr>
            <a:r>
              <a:rPr lang="ar-DZ" sz="2800" dirty="0">
                <a:latin typeface="Simplified Arabic" pitchFamily="18" charset="-78"/>
                <a:cs typeface="Simplified Arabic" pitchFamily="18" charset="-78"/>
              </a:rPr>
              <a:t>                   </a:t>
            </a:r>
            <a:r>
              <a:rPr lang="ar-DZ" u="sng"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علاقة المردودية بالرفع المالي و التشغيلي   </a:t>
            </a:r>
          </a:p>
          <a:p>
            <a:pPr marL="0" indent="0" algn="r" rtl="1">
              <a:buNone/>
            </a:pPr>
            <a:r>
              <a:rPr lang="ar-DZ" sz="2800"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DZ" sz="2800" dirty="0">
                <a:latin typeface="Simplified Arabic" pitchFamily="18" charset="-78"/>
                <a:cs typeface="Simplified Arabic" pitchFamily="18" charset="-78"/>
              </a:rPr>
              <a:t>اولا: </a:t>
            </a:r>
            <a:r>
              <a:rPr lang="ar-DZ" sz="2800" dirty="0">
                <a:solidFill>
                  <a:srgbClr val="FF0000"/>
                </a:solidFill>
                <a:latin typeface="Simplified Arabic" pitchFamily="18" charset="-78"/>
                <a:cs typeface="Simplified Arabic" pitchFamily="18" charset="-78"/>
              </a:rPr>
              <a:t>مفهوم المردودية </a:t>
            </a:r>
            <a:r>
              <a:rPr lang="ar-DZ" sz="2800" dirty="0">
                <a:latin typeface="Simplified Arabic" pitchFamily="18" charset="-78"/>
                <a:cs typeface="Simplified Arabic" pitchFamily="18" charset="-78"/>
              </a:rPr>
              <a:t>: تعرف المردودية بصفة عامة على انها نسبة النتائج المحققة من الوسائل التي ساهمت في تحقيقها بفعالية و بالتالي توليد النتائج مقابل كمية معطاة من الوسائل .</a:t>
            </a:r>
          </a:p>
          <a:p>
            <a:pPr marL="0" indent="0" algn="r" rtl="1">
              <a:buNone/>
            </a:pPr>
            <a:r>
              <a:rPr lang="ar-DZ" sz="2800" dirty="0">
                <a:latin typeface="Simplified Arabic" pitchFamily="18" charset="-78"/>
                <a:cs typeface="Simplified Arabic" pitchFamily="18" charset="-78"/>
              </a:rPr>
              <a:t>-كما تعرف المردودية على انها:{ المفهوم الذي يطبق على جميع الاتجاهات الاقتصادية في حالة استخدام الامكانيات المالية و المادية فهي تعبر عن ذلك التفاعل الحاصل بين المتغيرات الاقتصادية و المالية على شكل نسب مالية اي بمثابة مركبات مفسرة و محددة بمعدل مردودية المُحقق و سمي ذلك بالمتغير الرياضي لها }. </a:t>
            </a:r>
          </a:p>
          <a:p>
            <a:pPr marL="0" indent="0" algn="r" rtl="1">
              <a:buNone/>
            </a:pPr>
            <a:r>
              <a:rPr lang="ar-DZ" sz="2800" dirty="0">
                <a:latin typeface="Simplified Arabic" pitchFamily="18" charset="-78"/>
                <a:cs typeface="Simplified Arabic" pitchFamily="18" charset="-78"/>
              </a:rPr>
              <a:t>-كما تعرف أيضا : على أنها العلاقة بين النتيجة المحصلة و الإمكانيات المتاحة للمؤسسة .</a:t>
            </a:r>
          </a:p>
        </p:txBody>
      </p:sp>
    </p:spTree>
    <p:extLst>
      <p:ext uri="{BB962C8B-B14F-4D97-AF65-F5344CB8AC3E}">
        <p14:creationId xmlns:p14="http://schemas.microsoft.com/office/powerpoint/2010/main" val="199121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r" rtl="1">
              <a:buNone/>
            </a:pPr>
            <a:r>
              <a:rPr lang="ar-DZ" sz="2800" dirty="0">
                <a:latin typeface="Simplified Arabic" pitchFamily="18" charset="-78"/>
                <a:cs typeface="Simplified Arabic" pitchFamily="18" charset="-78"/>
              </a:rPr>
              <a:t>ثانيا : </a:t>
            </a:r>
            <a:r>
              <a:rPr lang="ar-DZ" sz="2800" dirty="0">
                <a:solidFill>
                  <a:srgbClr val="FF0000"/>
                </a:solidFill>
                <a:latin typeface="Simplified Arabic" pitchFamily="18" charset="-78"/>
                <a:cs typeface="Simplified Arabic" pitchFamily="18" charset="-78"/>
              </a:rPr>
              <a:t>أنواع المردودية </a:t>
            </a:r>
            <a:r>
              <a:rPr lang="ar-DZ" sz="2800" dirty="0">
                <a:latin typeface="Simplified Arabic" pitchFamily="18" charset="-78"/>
                <a:cs typeface="Simplified Arabic" pitchFamily="18" charset="-78"/>
              </a:rPr>
              <a:t>: هناك نوعان من المردودية الأولى تتعلق بمفهوم المردودية من وجهة نظر المؤسسة (المردودية الاقتصادية) اما الثانية فتتعلق بالمردودية من وجهة نظر المساهمين في رأسمالها (المردودية المالية).</a:t>
            </a:r>
          </a:p>
          <a:p>
            <a:pPr marL="0" indent="0" algn="r" rtl="1">
              <a:buNone/>
            </a:pPr>
            <a:r>
              <a:rPr lang="ar-DZ" sz="2800" dirty="0">
                <a:latin typeface="Simplified Arabic" pitchFamily="18" charset="-78"/>
                <a:cs typeface="Simplified Arabic" pitchFamily="18" charset="-78"/>
              </a:rPr>
              <a:t>أ-المردودية الاقتصادية :تقيس الفعالية في استخدام الاصول الموضوعة تحت تصرف المؤسسة ، وتقاس من خلال رصيد الفائض الاجمالي للاستغلال ، وتسمى بالمردودية الاقتصادية الاجمالية لأنها تتحقق قبل عمليات </a:t>
            </a:r>
            <a:r>
              <a:rPr lang="ar-DZ" sz="2800" dirty="0" err="1">
                <a:latin typeface="Simplified Arabic" pitchFamily="18" charset="-78"/>
                <a:cs typeface="Simplified Arabic" pitchFamily="18" charset="-78"/>
              </a:rPr>
              <a:t>الاهتلاك</a:t>
            </a:r>
            <a:r>
              <a:rPr lang="ar-DZ" sz="2800" dirty="0">
                <a:latin typeface="Simplified Arabic" pitchFamily="18" charset="-78"/>
                <a:cs typeface="Simplified Arabic" pitchFamily="18" charset="-78"/>
              </a:rPr>
              <a:t> ، العمليات المالية و عمليات التوزيع وتهتم المردودية الاقتصادية بالنشاط الرئيس   و تستبعد الانشطة الثانوية و هي ذات الطابع الاستثنائي حيث تحمل في مكوناتها عناصر دورة الاستغلال ممثلة بنتيجة الاستغلال من جدول حسابات النتائج و الاصول الاقتصادية من الميزانية و تقاس بمعدل المردودية الاقتصادية المحدد بالعلاقة التالية : </a:t>
            </a:r>
            <a:endParaRPr lang="fr-FR" sz="2800" dirty="0">
              <a:latin typeface="Simplified Arabic" pitchFamily="18" charset="-78"/>
              <a:cs typeface="Simplified Arabic" pitchFamily="18" charset="-78"/>
            </a:endParaRPr>
          </a:p>
          <a:p>
            <a:pPr marL="0" indent="0" algn="r" rtl="1">
              <a:buNone/>
            </a:pPr>
            <a:endParaRPr lang="fr-FR" sz="2800" dirty="0">
              <a:latin typeface="Simplified Arabic" pitchFamily="18" charset="-78"/>
              <a:cs typeface="Simplified Arabic" pitchFamily="18" charset="-78"/>
            </a:endParaRPr>
          </a:p>
          <a:p>
            <a:pPr marL="0" indent="0" algn="r" rtl="1">
              <a:buNone/>
            </a:pPr>
            <a:endParaRPr lang="fr-FR" sz="2800" dirty="0">
              <a:latin typeface="Simplified Arabic" pitchFamily="18" charset="-78"/>
              <a:cs typeface="Simplified Arabic" pitchFamily="18" charset="-78"/>
            </a:endParaRPr>
          </a:p>
          <a:p>
            <a:pPr marL="0" indent="0" algn="r" rtl="1">
              <a:buNone/>
            </a:pPr>
            <a:r>
              <a:rPr lang="ar-DZ" sz="2800" dirty="0">
                <a:latin typeface="Simplified Arabic" pitchFamily="18" charset="-78"/>
                <a:cs typeface="Simplified Arabic" pitchFamily="18" charset="-78"/>
              </a:rPr>
              <a:t>فالعلاقة السابقة مساهمة الاصول الاقتصادية في تكوين نتيجة الاستغلال اي حساب مساهمة كل وحدة نقدية مستثمرة كأصول في تكوين نتيجة الاستغلال .</a:t>
            </a:r>
          </a:p>
          <a:p>
            <a:pPr marL="0" indent="0" algn="r" rtl="1">
              <a:buNone/>
            </a:pPr>
            <a:endParaRPr lang="ar-DZ" sz="2800" dirty="0">
              <a:latin typeface="Simplified Arabic" pitchFamily="18" charset="-78"/>
              <a:cs typeface="Simplified Arabic" pitchFamily="18" charset="-78"/>
            </a:endParaRPr>
          </a:p>
        </p:txBody>
      </p:sp>
      <p:sp>
        <p:nvSpPr>
          <p:cNvPr id="4" name="Rectangle 3"/>
          <p:cNvSpPr/>
          <p:nvPr/>
        </p:nvSpPr>
        <p:spPr>
          <a:xfrm>
            <a:off x="107504" y="4797152"/>
            <a:ext cx="8928992" cy="115212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lvl="0" algn="r" rtl="1">
              <a:spcBef>
                <a:spcPct val="20000"/>
              </a:spcBef>
            </a:pPr>
            <a:r>
              <a:rPr lang="ar-DZ" sz="2400" dirty="0">
                <a:solidFill>
                  <a:schemeClr val="bg1"/>
                </a:solidFill>
                <a:latin typeface="Simplified Arabic" pitchFamily="18" charset="-78"/>
                <a:cs typeface="Simplified Arabic" pitchFamily="18" charset="-78"/>
              </a:rPr>
              <a:t>معدل المردودية الاقتصادية =نتيجة الاستغلال بعد الضريبة /الاصول الاقتصادية</a:t>
            </a:r>
            <a:r>
              <a:rPr lang="fr-FR" sz="2400" dirty="0">
                <a:solidFill>
                  <a:schemeClr val="bg1"/>
                </a:solidFill>
                <a:latin typeface="Simplified Arabic" pitchFamily="18" charset="-78"/>
                <a:cs typeface="Simplified Arabic" pitchFamily="18" charset="-78"/>
              </a:rPr>
              <a:t>           RC    /    </a:t>
            </a:r>
            <a:r>
              <a:rPr lang="fr-FR" sz="2400" dirty="0" err="1">
                <a:solidFill>
                  <a:schemeClr val="bg1"/>
                </a:solidFill>
                <a:latin typeface="Simplified Arabic" pitchFamily="18" charset="-78"/>
                <a:cs typeface="Simplified Arabic" pitchFamily="18" charset="-78"/>
              </a:rPr>
              <a:t>rRope</a:t>
            </a:r>
            <a:r>
              <a:rPr lang="fr-FR" sz="2400" dirty="0">
                <a:solidFill>
                  <a:schemeClr val="bg1"/>
                </a:solidFill>
                <a:latin typeface="Simplified Arabic" pitchFamily="18" charset="-78"/>
                <a:cs typeface="Simplified Arabic" pitchFamily="18" charset="-78"/>
              </a:rPr>
              <a:t>                  =                      AE  </a:t>
            </a:r>
          </a:p>
        </p:txBody>
      </p:sp>
    </p:spTree>
    <p:extLst>
      <p:ext uri="{BB962C8B-B14F-4D97-AF65-F5344CB8AC3E}">
        <p14:creationId xmlns:p14="http://schemas.microsoft.com/office/powerpoint/2010/main" val="158769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lnSpcReduction="10000"/>
          </a:bodyPr>
          <a:lstStyle/>
          <a:p>
            <a:pPr marL="0" indent="0" algn="r" rtl="1">
              <a:buNone/>
            </a:pPr>
            <a:r>
              <a:rPr lang="ar-DZ" sz="2800" dirty="0">
                <a:latin typeface="Simplified Arabic" pitchFamily="18" charset="-78"/>
                <a:cs typeface="Simplified Arabic" pitchFamily="18" charset="-78"/>
              </a:rPr>
              <a:t>ب- المردودية المالية : وتسمى كذلك بالعائد على حقوق الملكية او الاموال الخاصة حيث تهتم هذه النسبة بالدرجة الاولى بالمساهمين و المستثمرين المحتملين بالإضافة الى المسيرين وهي  مؤشر على قدرة المؤسسة على مكافاة المساهمين و زيادة ثروتهم الصافية الناتجة عن انشطتها العادية سواء على شكل ارباح موزعة او على شكل تخصيص في الاحتياطات من شانه رفع القيمة الجوهرية للاسهم التي يحملونها فالمردودية المالية تركز على اجمالي انشطة المؤسسة وتدخل مكوناتها</a:t>
            </a:r>
            <a:r>
              <a:rPr lang="ar-DZ" sz="2800" dirty="0">
                <a:solidFill>
                  <a:prstClr val="black"/>
                </a:solidFill>
                <a:latin typeface="Simplified Arabic" pitchFamily="18" charset="-78"/>
                <a:cs typeface="Simplified Arabic" pitchFamily="18" charset="-78"/>
              </a:rPr>
              <a:t> مع كافة العناصر و التدفقات المالية ويمكن حسابها كما يلي :</a:t>
            </a:r>
            <a:endParaRPr lang="fr-FR" sz="2800" dirty="0">
              <a:solidFill>
                <a:prstClr val="black"/>
              </a:solidFill>
              <a:latin typeface="Simplified Arabic" pitchFamily="18" charset="-78"/>
              <a:cs typeface="Simplified Arabic" pitchFamily="18" charset="-78"/>
            </a:endParaRPr>
          </a:p>
          <a:p>
            <a:pPr marL="0" indent="0" algn="r" rtl="1">
              <a:buNone/>
            </a:pPr>
            <a:endParaRPr lang="fr-FR" sz="2800" dirty="0">
              <a:solidFill>
                <a:prstClr val="black"/>
              </a:solidFill>
              <a:latin typeface="Simplified Arabic" pitchFamily="18" charset="-78"/>
              <a:cs typeface="Simplified Arabic" pitchFamily="18" charset="-78"/>
            </a:endParaRPr>
          </a:p>
          <a:p>
            <a:pPr marL="0" indent="0" algn="r" rtl="1">
              <a:buNone/>
            </a:pPr>
            <a:endParaRPr lang="fr-FR" sz="2800" dirty="0">
              <a:solidFill>
                <a:prstClr val="black"/>
              </a:solidFill>
              <a:latin typeface="Simplified Arabic" pitchFamily="18" charset="-78"/>
              <a:cs typeface="Simplified Arabic" pitchFamily="18" charset="-78"/>
            </a:endParaRPr>
          </a:p>
          <a:p>
            <a:pPr marL="0" indent="0" algn="r" rtl="1">
              <a:buNone/>
            </a:pPr>
            <a:endParaRPr lang="ar-DZ" sz="2800" dirty="0">
              <a:solidFill>
                <a:prstClr val="black"/>
              </a:solidFill>
              <a:latin typeface="Simplified Arabic" pitchFamily="18" charset="-78"/>
              <a:cs typeface="Simplified Arabic" pitchFamily="18" charset="-78"/>
            </a:endParaRPr>
          </a:p>
          <a:p>
            <a:pPr marL="0" indent="0" algn="r" rtl="1">
              <a:buNone/>
            </a:pPr>
            <a:r>
              <a:rPr lang="ar-DZ" sz="2800" dirty="0">
                <a:solidFill>
                  <a:prstClr val="black"/>
                </a:solidFill>
                <a:latin typeface="Simplified Arabic" pitchFamily="18" charset="-78"/>
                <a:cs typeface="Simplified Arabic" pitchFamily="18" charset="-78"/>
              </a:rPr>
              <a:t>وتبين النتيجة مقدار الربح الصافي الذي يعود على المستثمرين عن كل دينار مستثمر في راس المال المؤسسة و كلما كان هذا المعدل مرتفعا كان افضل للمؤسسة و تعتبر هذه المردودية الممثل الرئيسي للمردودية العامة للمؤسسة </a:t>
            </a:r>
            <a:endParaRPr lang="fr-FR" sz="2800" dirty="0">
              <a:solidFill>
                <a:prstClr val="black"/>
              </a:solidFill>
              <a:latin typeface="Simplified Arabic" pitchFamily="18" charset="-78"/>
              <a:cs typeface="Simplified Arabic" pitchFamily="18" charset="-78"/>
            </a:endParaRPr>
          </a:p>
          <a:p>
            <a:pPr marL="0" indent="0" algn="r" rtl="1">
              <a:buNone/>
            </a:pPr>
            <a:r>
              <a:rPr lang="ar-DZ" sz="2800" dirty="0">
                <a:solidFill>
                  <a:prstClr val="black"/>
                </a:solidFill>
                <a:latin typeface="Simplified Arabic" pitchFamily="18" charset="-78"/>
                <a:cs typeface="Simplified Arabic" pitchFamily="18" charset="-78"/>
              </a:rPr>
              <a:t> </a:t>
            </a:r>
          </a:p>
        </p:txBody>
      </p:sp>
      <p:sp>
        <p:nvSpPr>
          <p:cNvPr id="4" name="Rectangle 3"/>
          <p:cNvSpPr/>
          <p:nvPr/>
        </p:nvSpPr>
        <p:spPr>
          <a:xfrm>
            <a:off x="0" y="3573016"/>
            <a:ext cx="9144000" cy="100811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lvl="0" algn="r" rtl="1">
              <a:spcBef>
                <a:spcPct val="20000"/>
              </a:spcBef>
            </a:pPr>
            <a:r>
              <a:rPr lang="ar-DZ" sz="2800" dirty="0">
                <a:solidFill>
                  <a:schemeClr val="bg1"/>
                </a:solidFill>
                <a:latin typeface="Simplified Arabic" pitchFamily="18" charset="-78"/>
                <a:cs typeface="Simplified Arabic" pitchFamily="18" charset="-78"/>
              </a:rPr>
              <a:t>معدل المردودية المالية = نتيجة الدورة الصافية / الاموال الخاصة</a:t>
            </a:r>
          </a:p>
          <a:p>
            <a:pPr lvl="0" algn="l">
              <a:spcBef>
                <a:spcPct val="20000"/>
              </a:spcBef>
            </a:pPr>
            <a:r>
              <a:rPr lang="ar-DZ" sz="2800" dirty="0">
                <a:solidFill>
                  <a:schemeClr val="bg1"/>
                </a:solidFill>
                <a:latin typeface="Simplified Arabic" pitchFamily="18" charset="-78"/>
                <a:cs typeface="Simplified Arabic" pitchFamily="18" charset="-78"/>
              </a:rPr>
              <a:t>          </a:t>
            </a:r>
            <a:r>
              <a:rPr lang="fr-FR" sz="2800" dirty="0">
                <a:solidFill>
                  <a:schemeClr val="bg1"/>
                </a:solidFill>
                <a:latin typeface="Simplified Arabic" pitchFamily="18" charset="-78"/>
                <a:cs typeface="Simplified Arabic" pitchFamily="18" charset="-78"/>
              </a:rPr>
              <a:t>     </a:t>
            </a:r>
            <a:r>
              <a:rPr lang="fr-FR" sz="2800" dirty="0" err="1">
                <a:solidFill>
                  <a:schemeClr val="bg1"/>
                </a:solidFill>
                <a:latin typeface="Simplified Arabic" pitchFamily="18" charset="-78"/>
                <a:cs typeface="Simplified Arabic" pitchFamily="18" charset="-78"/>
              </a:rPr>
              <a:t>Rnet</a:t>
            </a:r>
            <a:r>
              <a:rPr lang="ar-DZ" sz="2800" dirty="0">
                <a:solidFill>
                  <a:schemeClr val="bg1"/>
                </a:solidFill>
                <a:latin typeface="Simplified Arabic" pitchFamily="18" charset="-78"/>
                <a:cs typeface="Simplified Arabic" pitchFamily="18" charset="-78"/>
              </a:rPr>
              <a:t>=</a:t>
            </a:r>
            <a:r>
              <a:rPr lang="fr-FR" sz="2800" dirty="0">
                <a:solidFill>
                  <a:schemeClr val="bg1"/>
                </a:solidFill>
                <a:latin typeface="Simplified Arabic" pitchFamily="18" charset="-78"/>
                <a:cs typeface="Simplified Arabic" pitchFamily="18" charset="-78"/>
              </a:rPr>
              <a:t>     Rn       /      Cp</a:t>
            </a:r>
          </a:p>
        </p:txBody>
      </p:sp>
    </p:spTree>
    <p:extLst>
      <p:ext uri="{BB962C8B-B14F-4D97-AF65-F5344CB8AC3E}">
        <p14:creationId xmlns:p14="http://schemas.microsoft.com/office/powerpoint/2010/main" val="190469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a:bodyPr>
          <a:lstStyle/>
          <a:p>
            <a:pPr marL="0" indent="0" algn="r" rtl="1">
              <a:buNone/>
            </a:pPr>
            <a:r>
              <a:rPr lang="ar-DZ" sz="2800" dirty="0">
                <a:latin typeface="Simplified Arabic" pitchFamily="18" charset="-78"/>
                <a:cs typeface="Simplified Arabic" pitchFamily="18" charset="-78"/>
              </a:rPr>
              <a:t>                       </a:t>
            </a:r>
            <a:r>
              <a:rPr lang="ar-DZ" u="sng"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عتبة المردودية (نقطة التعادل) </a:t>
            </a:r>
          </a:p>
          <a:p>
            <a:pPr algn="r" rtl="1"/>
            <a:r>
              <a:rPr lang="ar-DZ" sz="2800"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DZ" sz="2800" dirty="0">
                <a:latin typeface="Simplified Arabic" pitchFamily="18" charset="-78"/>
                <a:cs typeface="Simplified Arabic" pitchFamily="18" charset="-78"/>
              </a:rPr>
              <a:t>تعرف نقطة التعادل على انها النقطة التي تمثل حجم الانتاج (حجم المبيعات) الذي تتساوى عندها الارادات مع التكاليف الكلية عندها لا يحقق المشروع ربحا و لا يتحمل خسارة و انا الزيادة عن هذه النقطة تحقق ارباحا حيث التكاليف الثابتة ستوزع على عدد اكبر من الوحدات ومن ثم يقل نصيب الوحدة من التكاليف الثابتة . </a:t>
            </a:r>
          </a:p>
          <a:p>
            <a:pPr algn="r" rtl="1"/>
            <a:r>
              <a:rPr lang="ar-DZ" sz="2800" dirty="0">
                <a:latin typeface="Simplified Arabic" pitchFamily="18" charset="-78"/>
                <a:cs typeface="Simplified Arabic" pitchFamily="18" charset="-78"/>
              </a:rPr>
              <a:t>عناصر نقطة التعادل : </a:t>
            </a:r>
          </a:p>
          <a:p>
            <a:pPr marL="514350" indent="-514350" algn="r" rtl="1">
              <a:buFont typeface="+mj-lt"/>
              <a:buAutoNum type="arabicPeriod"/>
            </a:pPr>
            <a:r>
              <a:rPr lang="ar-DZ" sz="2800" dirty="0">
                <a:latin typeface="Simplified Arabic" pitchFamily="18" charset="-78"/>
                <a:cs typeface="Simplified Arabic" pitchFamily="18" charset="-78"/>
              </a:rPr>
              <a:t>الايرادات الكلية : اجمالي عدد الوحدات المباعة مضروبة بسعر بيع الوحدة .</a:t>
            </a:r>
          </a:p>
          <a:p>
            <a:pPr marL="514350" indent="-514350" algn="r" rtl="1">
              <a:buFont typeface="+mj-lt"/>
              <a:buAutoNum type="arabicPeriod"/>
            </a:pPr>
            <a:r>
              <a:rPr lang="ar-DZ" sz="2800" dirty="0">
                <a:latin typeface="Simplified Arabic" pitchFamily="18" charset="-78"/>
                <a:cs typeface="Simplified Arabic" pitchFamily="18" charset="-78"/>
              </a:rPr>
              <a:t>التكاليف الثابتة: و هي التكلفة التي لا تتغير مع تغير حجم الانتاج و تتحملها الوحدة الاقتصادية سواء انتجت ام لم تنتج بغرض المحافظة الى راس المال مثل اللإهتلاكات , فوائد القروض , التأمينات على الاصول .</a:t>
            </a:r>
          </a:p>
          <a:p>
            <a:pPr marL="514350" indent="-514350" algn="r" rtl="1">
              <a:buFont typeface="+mj-lt"/>
              <a:buAutoNum type="arabicPeriod"/>
            </a:pPr>
            <a:r>
              <a:rPr lang="ar-DZ" sz="2800" dirty="0">
                <a:latin typeface="Simplified Arabic" pitchFamily="18" charset="-78"/>
                <a:cs typeface="Simplified Arabic" pitchFamily="18" charset="-78"/>
              </a:rPr>
              <a:t>التكاليف المتغيرة : وهي التكاليف التي تتغير مع تغير الانتاج بالزيادة </a:t>
            </a:r>
            <a:r>
              <a:rPr lang="ar-DZ" sz="2800" dirty="0" err="1">
                <a:latin typeface="Simplified Arabic" pitchFamily="18" charset="-78"/>
                <a:cs typeface="Simplified Arabic" pitchFamily="18" charset="-78"/>
              </a:rPr>
              <a:t>اة</a:t>
            </a:r>
            <a:r>
              <a:rPr lang="ar-DZ" sz="2800" dirty="0">
                <a:latin typeface="Simplified Arabic" pitchFamily="18" charset="-78"/>
                <a:cs typeface="Simplified Arabic" pitchFamily="18" charset="-78"/>
              </a:rPr>
              <a:t> النقص مثل المواد الخام الاولية و الاجور المباشرة و المصروفات الصناعية المباشرة .</a:t>
            </a:r>
          </a:p>
          <a:p>
            <a:pPr marL="514350" indent="-514350" algn="r" rtl="1">
              <a:buFont typeface="+mj-lt"/>
              <a:buAutoNum type="arabicPeriod"/>
            </a:pPr>
            <a:r>
              <a:rPr lang="ar-DZ" sz="2800" dirty="0">
                <a:latin typeface="Simplified Arabic" pitchFamily="18" charset="-78"/>
                <a:cs typeface="Simplified Arabic" pitchFamily="18" charset="-78"/>
              </a:rPr>
              <a:t>التكاليف الكلية و هي عبارة عن مجموع التكاليف الثابتة و المتغيرة .</a:t>
            </a:r>
          </a:p>
          <a:p>
            <a:pPr algn="r" rtl="1"/>
            <a:r>
              <a:rPr lang="ar-DZ" sz="2800" dirty="0">
                <a:latin typeface="Simplified Arabic" pitchFamily="18" charset="-78"/>
                <a:cs typeface="Simplified Arabic" pitchFamily="18" charset="-78"/>
              </a:rPr>
              <a:t>رافعة التشغيل سلاح ذو حدين بحيث : 1-تعظم الربح في حالة زيادة المبيعات </a:t>
            </a:r>
          </a:p>
          <a:p>
            <a:pPr marL="0" indent="0" algn="r" rtl="1">
              <a:buNone/>
            </a:pPr>
            <a:r>
              <a:rPr lang="ar-DZ" sz="2800" dirty="0">
                <a:latin typeface="Simplified Arabic" pitchFamily="18" charset="-78"/>
                <a:cs typeface="Simplified Arabic" pitchFamily="18" charset="-78"/>
              </a:rPr>
              <a:t>2- تعظم الخسارة في حالة انخفاض المبيعات </a:t>
            </a:r>
            <a:endParaRPr lang="ar-DZ" sz="2800" dirty="0">
              <a:solidFill>
                <a:srgbClr val="FFFF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10235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lnSpcReduction="10000"/>
          </a:bodyPr>
          <a:lstStyle/>
          <a:p>
            <a:pPr algn="r" rtl="1"/>
            <a:r>
              <a:rPr lang="ar-DZ" sz="2800" dirty="0">
                <a:latin typeface="Simplified Arabic" pitchFamily="18" charset="-78"/>
                <a:cs typeface="Simplified Arabic" pitchFamily="18" charset="-78"/>
              </a:rPr>
              <a:t>ولفهم فكرة رافعة التشغيل و التمويل يجب فهم فكرة تحليل التعادل اولا ,</a:t>
            </a:r>
          </a:p>
          <a:p>
            <a:pPr algn="r" rtl="1"/>
            <a:r>
              <a:rPr lang="ar-DZ" sz="2800" dirty="0">
                <a:latin typeface="Simplified Arabic" pitchFamily="18" charset="-78"/>
                <a:cs typeface="Simplified Arabic" pitchFamily="18" charset="-78"/>
              </a:rPr>
              <a:t>و لفهم فكرة تحليل التعادل يجب معرفة تصنيف التكاليف : </a:t>
            </a:r>
          </a:p>
          <a:p>
            <a:pPr marL="514350" indent="-514350" algn="r" rtl="1">
              <a:buFont typeface="+mj-lt"/>
              <a:buAutoNum type="arabicPeriod"/>
            </a:pPr>
            <a:r>
              <a:rPr lang="ar-DZ" sz="2800" dirty="0">
                <a:latin typeface="Simplified Arabic" pitchFamily="18" charset="-78"/>
                <a:cs typeface="Simplified Arabic" pitchFamily="18" charset="-78"/>
              </a:rPr>
              <a:t>تكاليف متغيرة : هي التي تتغير مباشرة مع حجم الانتاج مثل : العمالة المباشرة ، المواد الاولية ، الوقود و الزيوت ، الكهرباء و الماء ، الاتصالات ، عمولة البيع ...</a:t>
            </a:r>
          </a:p>
          <a:p>
            <a:pPr marL="514350" indent="-514350" algn="r" rtl="1">
              <a:buFont typeface="+mj-lt"/>
              <a:buAutoNum type="arabicPeriod"/>
            </a:pPr>
            <a:r>
              <a:rPr lang="ar-DZ" sz="2800" dirty="0">
                <a:latin typeface="Simplified Arabic" pitchFamily="18" charset="-78"/>
                <a:cs typeface="Simplified Arabic" pitchFamily="18" charset="-78"/>
              </a:rPr>
              <a:t>التكاليف الثابتة هي التي لا تتغير مع حجم النتاج بل تبقى ثابتة بغض النظر عن كمية المنتجة مثل : الاجور ، العمالة الغير مباشرة ، رواتب الادارة ، اهتلاك الموجودات الثابتة ، الايجارات ، الفائدة على الديون ، </a:t>
            </a:r>
            <a:r>
              <a:rPr lang="ar-DZ" sz="2800" dirty="0" err="1">
                <a:latin typeface="Simplified Arabic" pitchFamily="18" charset="-78"/>
                <a:cs typeface="Simplified Arabic" pitchFamily="18" charset="-78"/>
              </a:rPr>
              <a:t>الضرلئب</a:t>
            </a:r>
            <a:r>
              <a:rPr lang="ar-DZ" sz="2800" dirty="0">
                <a:latin typeface="Simplified Arabic" pitchFamily="18" charset="-78"/>
                <a:cs typeface="Simplified Arabic" pitchFamily="18" charset="-78"/>
              </a:rPr>
              <a:t> العقارية .</a:t>
            </a:r>
          </a:p>
          <a:p>
            <a:pPr algn="r" rtl="1"/>
            <a:r>
              <a:rPr lang="ar-DZ" sz="2800" dirty="0">
                <a:latin typeface="Simplified Arabic" pitchFamily="18" charset="-78"/>
                <a:cs typeface="Simplified Arabic" pitchFamily="18" charset="-78"/>
              </a:rPr>
              <a:t>ولحساب نقطة التعادل ( عتبة المردودية) هناك طريقتين هما هندسيا و جبريا.</a:t>
            </a:r>
          </a:p>
          <a:p>
            <a:pPr algn="r" rtl="1"/>
            <a:r>
              <a:rPr lang="ar-DZ" sz="2800" dirty="0">
                <a:latin typeface="Simplified Arabic" pitchFamily="18" charset="-78"/>
                <a:cs typeface="Simplified Arabic" pitchFamily="18" charset="-78"/>
              </a:rPr>
              <a:t>لتحليل التعادل يجب معرفة كمية التعادل حيث كمية التعادل يقصد بها تقدير و حساب التكلفة المتغيرة و الايرادات لكل من المستويات الانتاج المختلفة + تقدير التكلفة الثابتة .</a:t>
            </a:r>
          </a:p>
          <a:p>
            <a:pPr algn="r" rtl="1"/>
            <a:r>
              <a:rPr lang="ar-DZ" sz="2800" dirty="0">
                <a:latin typeface="Simplified Arabic" pitchFamily="18" charset="-78"/>
                <a:cs typeface="Simplified Arabic" pitchFamily="18" charset="-78"/>
              </a:rPr>
              <a:t>ان الفرق بين اجمالي التكلفة و التكاليف الثابتة يمثل التكاليف المتغيرة لكل من مستويات الانتاج .</a:t>
            </a:r>
          </a:p>
        </p:txBody>
      </p:sp>
    </p:spTree>
    <p:extLst>
      <p:ext uri="{BB962C8B-B14F-4D97-AF65-F5344CB8AC3E}">
        <p14:creationId xmlns:p14="http://schemas.microsoft.com/office/powerpoint/2010/main" val="231911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r" rtl="1">
              <a:buNone/>
            </a:pPr>
            <a:r>
              <a:rPr lang="ar-DZ" sz="2800" dirty="0">
                <a:latin typeface="Simplified Arabic" pitchFamily="18" charset="-78"/>
                <a:cs typeface="Simplified Arabic" pitchFamily="18" charset="-78"/>
              </a:rPr>
              <a:t>اولا : تحديد كمية التعادل هندسيا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5607"/>
            <a:ext cx="9144000" cy="5143500"/>
          </a:xfrm>
          <a:prstGeom prst="rect">
            <a:avLst/>
          </a:prstGeom>
        </p:spPr>
      </p:pic>
    </p:spTree>
    <p:extLst>
      <p:ext uri="{BB962C8B-B14F-4D97-AF65-F5344CB8AC3E}">
        <p14:creationId xmlns:p14="http://schemas.microsoft.com/office/powerpoint/2010/main" val="202416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0"/>
            <a:ext cx="9144000" cy="6858000"/>
          </a:xfrm>
        </p:spPr>
        <p:txBody>
          <a:bodyPr>
            <a:normAutofit lnSpcReduction="10000"/>
          </a:bodyPr>
          <a:lstStyle/>
          <a:p>
            <a:pPr algn="r" rtl="1"/>
            <a:r>
              <a:rPr lang="ar-DZ" sz="2800" dirty="0">
                <a:latin typeface="Simplified Arabic" pitchFamily="18" charset="-78"/>
                <a:cs typeface="Simplified Arabic" pitchFamily="18" charset="-78"/>
              </a:rPr>
              <a:t>يمكن تحديد كمية التعادل بتقدير التكلفة المتغيرة و الايرادات لكل من مستويات الانتاج المختلف </a:t>
            </a:r>
            <a:r>
              <a:rPr lang="ar-DZ" sz="2800" dirty="0" err="1">
                <a:latin typeface="Simplified Arabic" pitchFamily="18" charset="-78"/>
                <a:cs typeface="Simplified Arabic" pitchFamily="18" charset="-78"/>
              </a:rPr>
              <a:t>بالاضافة</a:t>
            </a:r>
            <a:r>
              <a:rPr lang="ar-DZ" sz="2800" dirty="0">
                <a:latin typeface="Simplified Arabic" pitchFamily="18" charset="-78"/>
                <a:cs typeface="Simplified Arabic" pitchFamily="18" charset="-78"/>
              </a:rPr>
              <a:t> الى تقدير التكلفة الثابتة ، ثم رسم كل من العلاقات كما في الشكل السابق .</a:t>
            </a:r>
          </a:p>
          <a:p>
            <a:pPr algn="r" rtl="1"/>
            <a:r>
              <a:rPr lang="ar-DZ" sz="2800" dirty="0">
                <a:latin typeface="Simplified Arabic" pitchFamily="18" charset="-78"/>
                <a:cs typeface="Simplified Arabic" pitchFamily="18" charset="-78"/>
              </a:rPr>
              <a:t>يقيس المحور الافقي حجم النتاج المباع بالوحدات و يقيس محور العامودي الايرادات و التكاليف .</a:t>
            </a:r>
          </a:p>
          <a:p>
            <a:pPr algn="r" rtl="1"/>
            <a:r>
              <a:rPr lang="ar-DZ" sz="2800" dirty="0">
                <a:latin typeface="Simplified Arabic" pitchFamily="18" charset="-78"/>
                <a:cs typeface="Simplified Arabic" pitchFamily="18" charset="-78"/>
              </a:rPr>
              <a:t>يمثل الخط المستقيم </a:t>
            </a:r>
            <a:r>
              <a:rPr lang="fr-FR" sz="2800" dirty="0">
                <a:latin typeface="Simplified Arabic" pitchFamily="18" charset="-78"/>
                <a:cs typeface="Simplified Arabic" pitchFamily="18" charset="-78"/>
              </a:rPr>
              <a:t>FC=</a:t>
            </a:r>
            <a:r>
              <a:rPr lang="fr-FR" sz="2800" dirty="0" err="1">
                <a:latin typeface="Simplified Arabic" pitchFamily="18" charset="-78"/>
                <a:cs typeface="Simplified Arabic" pitchFamily="18" charset="-78"/>
              </a:rPr>
              <a:t>fixed</a:t>
            </a:r>
            <a:r>
              <a:rPr lang="fr-FR" sz="2800" dirty="0">
                <a:latin typeface="Simplified Arabic" pitchFamily="18" charset="-78"/>
                <a:cs typeface="Simplified Arabic" pitchFamily="18" charset="-78"/>
              </a:rPr>
              <a:t> </a:t>
            </a:r>
            <a:r>
              <a:rPr lang="fr-FR" sz="2800" dirty="0" err="1">
                <a:latin typeface="Simplified Arabic" pitchFamily="18" charset="-78"/>
                <a:cs typeface="Simplified Arabic" pitchFamily="18" charset="-78"/>
              </a:rPr>
              <a:t>cost</a:t>
            </a:r>
            <a:r>
              <a:rPr lang="fr-FR" sz="2800" dirty="0">
                <a:latin typeface="Simplified Arabic" pitchFamily="18" charset="-78"/>
                <a:cs typeface="Simplified Arabic" pitchFamily="18" charset="-78"/>
              </a:rPr>
              <a:t>)</a:t>
            </a:r>
            <a:r>
              <a:rPr lang="ar-DZ" sz="2800" dirty="0">
                <a:latin typeface="Simplified Arabic" pitchFamily="18" charset="-78"/>
                <a:cs typeface="Simplified Arabic" pitchFamily="18" charset="-78"/>
              </a:rPr>
              <a:t>) الموازي للمحور الافقي .</a:t>
            </a:r>
          </a:p>
          <a:p>
            <a:pPr algn="r" rtl="1"/>
            <a:r>
              <a:rPr lang="ar-DZ" sz="2800" dirty="0">
                <a:latin typeface="Simplified Arabic" pitchFamily="18" charset="-78"/>
                <a:cs typeface="Simplified Arabic" pitchFamily="18" charset="-78"/>
              </a:rPr>
              <a:t>يمثل الخط المستقيم (</a:t>
            </a:r>
            <a:r>
              <a:rPr lang="fr-FR" sz="2800" dirty="0">
                <a:latin typeface="Simplified Arabic" pitchFamily="18" charset="-78"/>
                <a:cs typeface="Simplified Arabic" pitchFamily="18" charset="-78"/>
              </a:rPr>
              <a:t>TC=total </a:t>
            </a:r>
            <a:r>
              <a:rPr lang="fr-FR" sz="2800" dirty="0" err="1">
                <a:latin typeface="Simplified Arabic" pitchFamily="18" charset="-78"/>
                <a:cs typeface="Simplified Arabic" pitchFamily="18" charset="-78"/>
              </a:rPr>
              <a:t>cost</a:t>
            </a:r>
            <a:r>
              <a:rPr lang="ar-DZ" sz="2800" dirty="0">
                <a:latin typeface="Simplified Arabic" pitchFamily="18" charset="-78"/>
                <a:cs typeface="Simplified Arabic" pitchFamily="18" charset="-78"/>
              </a:rPr>
              <a:t>) اجمالي التكاليف ، حيث يتقاطع مع المحور العامودي عند التكاليف الثابتة عندما يكون حجم الانتاج صفرا و يتزايد مع النتاج بمعدل ثابت هو الكلفة المتغيرة بالوحدة (</a:t>
            </a:r>
            <a:r>
              <a:rPr lang="fr-FR" sz="2800" dirty="0">
                <a:latin typeface="Simplified Arabic" pitchFamily="18" charset="-78"/>
                <a:cs typeface="Simplified Arabic" pitchFamily="18" charset="-78"/>
              </a:rPr>
              <a:t>V= variable </a:t>
            </a:r>
            <a:r>
              <a:rPr lang="fr-FR" sz="2800" dirty="0" err="1">
                <a:latin typeface="Simplified Arabic" pitchFamily="18" charset="-78"/>
                <a:cs typeface="Simplified Arabic" pitchFamily="18" charset="-78"/>
              </a:rPr>
              <a:t>cost</a:t>
            </a:r>
            <a:r>
              <a:rPr lang="ar-DZ" sz="2800" dirty="0">
                <a:latin typeface="Simplified Arabic" pitchFamily="18" charset="-78"/>
                <a:cs typeface="Simplified Arabic" pitchFamily="18" charset="-78"/>
              </a:rPr>
              <a:t>)</a:t>
            </a:r>
            <a:r>
              <a:rPr lang="fr-FR" sz="2800" dirty="0">
                <a:latin typeface="Simplified Arabic" pitchFamily="18" charset="-78"/>
                <a:cs typeface="Simplified Arabic" pitchFamily="18" charset="-78"/>
              </a:rPr>
              <a:t> </a:t>
            </a:r>
            <a:r>
              <a:rPr lang="ar-DZ" sz="2800" dirty="0">
                <a:latin typeface="Simplified Arabic" pitchFamily="18" charset="-78"/>
                <a:cs typeface="Simplified Arabic" pitchFamily="18" charset="-78"/>
              </a:rPr>
              <a:t>.</a:t>
            </a:r>
          </a:p>
          <a:p>
            <a:pPr algn="r" rtl="1"/>
            <a:r>
              <a:rPr lang="ar-DZ" sz="2800" dirty="0">
                <a:latin typeface="Simplified Arabic" pitchFamily="18" charset="-78"/>
                <a:cs typeface="Simplified Arabic" pitchFamily="18" charset="-78"/>
              </a:rPr>
              <a:t>تدعى نقطة تقاطع الايرادات الكلية </a:t>
            </a:r>
            <a:r>
              <a:rPr lang="fr-FR" sz="2800" dirty="0">
                <a:latin typeface="Simplified Arabic" pitchFamily="18" charset="-78"/>
                <a:cs typeface="Simplified Arabic" pitchFamily="18" charset="-78"/>
              </a:rPr>
              <a:t>TR</a:t>
            </a:r>
            <a:r>
              <a:rPr lang="ar-DZ" sz="2800" dirty="0">
                <a:latin typeface="Simplified Arabic" pitchFamily="18" charset="-78"/>
                <a:cs typeface="Simplified Arabic" pitchFamily="18" charset="-78"/>
              </a:rPr>
              <a:t> مع التكاليف الكلية </a:t>
            </a:r>
            <a:r>
              <a:rPr lang="fr-FR" sz="2800" dirty="0">
                <a:latin typeface="Simplified Arabic" pitchFamily="18" charset="-78"/>
                <a:cs typeface="Simplified Arabic" pitchFamily="18" charset="-78"/>
              </a:rPr>
              <a:t>TC</a:t>
            </a:r>
            <a:r>
              <a:rPr lang="ar-DZ" sz="2800" dirty="0">
                <a:latin typeface="Simplified Arabic" pitchFamily="18" charset="-78"/>
                <a:cs typeface="Simplified Arabic" pitchFamily="18" charset="-78"/>
              </a:rPr>
              <a:t> بنقطة التعادل حيث تكون الايرادات مساوية للتكاليف </a:t>
            </a:r>
            <a:r>
              <a:rPr lang="fr-FR" sz="2800" dirty="0">
                <a:latin typeface="Simplified Arabic" pitchFamily="18" charset="-78"/>
                <a:cs typeface="Simplified Arabic" pitchFamily="18" charset="-78"/>
              </a:rPr>
              <a:t>TC=TR</a:t>
            </a:r>
          </a:p>
          <a:p>
            <a:pPr algn="r" rtl="1"/>
            <a:r>
              <a:rPr lang="ar-DZ" sz="2800" dirty="0">
                <a:latin typeface="Simplified Arabic" pitchFamily="18" charset="-78"/>
                <a:cs typeface="Simplified Arabic" pitchFamily="18" charset="-78"/>
              </a:rPr>
              <a:t>اما حجم النتاج المقابل لنقطة التعادل فيمثل كمية التعادل (</a:t>
            </a:r>
            <a:r>
              <a:rPr lang="fr-FR" sz="2800" dirty="0">
                <a:latin typeface="Simplified Arabic" pitchFamily="18" charset="-78"/>
                <a:cs typeface="Simplified Arabic" pitchFamily="18" charset="-78"/>
              </a:rPr>
              <a:t>Q*</a:t>
            </a:r>
            <a:r>
              <a:rPr lang="ar-DZ" sz="2800" dirty="0">
                <a:latin typeface="Simplified Arabic" pitchFamily="18" charset="-78"/>
                <a:cs typeface="Simplified Arabic" pitchFamily="18" charset="-78"/>
              </a:rPr>
              <a:t> ).</a:t>
            </a:r>
          </a:p>
          <a:p>
            <a:pPr algn="r" rtl="1"/>
            <a:r>
              <a:rPr lang="ar-DZ" sz="2800" dirty="0">
                <a:latin typeface="Simplified Arabic" pitchFamily="18" charset="-78"/>
                <a:cs typeface="Simplified Arabic" pitchFamily="18" charset="-78"/>
              </a:rPr>
              <a:t>يلاحظ من الشكل انه على المستويات انتاج ادنى من نقطة التعادل فان الشركة تتحمل خسائر من التشغيل اما على مستويات انتاج اعلى من نقطة التعادل فان الشركة تحقق ارباحا من التشغيل .</a:t>
            </a:r>
            <a:endParaRPr lang="fr-FR"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287711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08520" y="0"/>
                <a:ext cx="9252520" cy="6858000"/>
              </a:xfrm>
            </p:spPr>
            <p:txBody>
              <a:bodyPr>
                <a:normAutofit fontScale="70000" lnSpcReduction="20000"/>
              </a:bodyPr>
              <a:lstStyle/>
              <a:p>
                <a:pPr marL="0" indent="0" algn="r" rtl="1">
                  <a:buNone/>
                </a:pPr>
                <a:r>
                  <a:rPr lang="ar-DZ" sz="2800" dirty="0">
                    <a:latin typeface="Simplified Arabic" pitchFamily="18" charset="-78"/>
                    <a:cs typeface="Simplified Arabic" pitchFamily="18" charset="-78"/>
                  </a:rPr>
                  <a:t>ثانيا : تحديد كمية التعادل جبريا </a:t>
                </a:r>
              </a:p>
              <a:p>
                <a:pPr algn="r" rtl="1"/>
                <a:r>
                  <a:rPr lang="ar-DZ" sz="2800" dirty="0">
                    <a:latin typeface="Simplified Arabic" pitchFamily="18" charset="-78"/>
                    <a:cs typeface="Simplified Arabic" pitchFamily="18" charset="-78"/>
                  </a:rPr>
                  <a:t>وذلك من خلال استعمال المعادلة التالية :</a:t>
                </a:r>
              </a:p>
              <a:p>
                <a:pPr algn="r" rtl="1"/>
                <a:endParaRPr lang="ar-DZ" sz="2800" dirty="0">
                  <a:latin typeface="Simplified Arabic" pitchFamily="18" charset="-78"/>
                  <a:cs typeface="Simplified Arabic" pitchFamily="18" charset="-78"/>
                </a:endParaRPr>
              </a:p>
              <a:p>
                <a:pPr algn="r" rtl="1"/>
                <a:r>
                  <a:rPr lang="ar-DZ" sz="2800" dirty="0">
                    <a:latin typeface="Simplified Arabic" pitchFamily="18" charset="-78"/>
                    <a:cs typeface="Simplified Arabic" pitchFamily="18" charset="-78"/>
                  </a:rPr>
                  <a:t>قد تم الوصول الى هذه المعادلة و بالاعتماد على المفهوم الاساسي للتحليل التعادل اي نقطة التعادل هي التي تتساوى فيها الايرادات الكلية و التكاليف الكلية و اعادة ترتيب هذه المساواة كما يلي :  </a:t>
                </a:r>
                <a:r>
                  <a:rPr lang="fr-FR" sz="2800" dirty="0">
                    <a:latin typeface="Simplified Arabic" pitchFamily="18" charset="-78"/>
                    <a:cs typeface="Simplified Arabic" pitchFamily="18" charset="-78"/>
                  </a:rPr>
                  <a:t>TC =TR </a:t>
                </a:r>
              </a:p>
              <a:p>
                <a:pPr algn="r" rtl="1"/>
                <a:r>
                  <a:rPr lang="ar-DZ" sz="2800" dirty="0">
                    <a:latin typeface="Simplified Arabic" pitchFamily="18" charset="-78"/>
                    <a:cs typeface="Simplified Arabic" pitchFamily="18" charset="-78"/>
                  </a:rPr>
                  <a:t>يمكن استبدال كل تعبير بمكوناته كالتالي : </a:t>
                </a:r>
              </a:p>
              <a:p>
                <a:pPr algn="r" rtl="1"/>
                <a:r>
                  <a:rPr lang="ar-DZ" sz="2800" dirty="0" err="1">
                    <a:latin typeface="Simplified Arabic" pitchFamily="18" charset="-78"/>
                    <a:cs typeface="Simplified Arabic" pitchFamily="18" charset="-78"/>
                  </a:rPr>
                  <a:t>فالايرادات</a:t>
                </a:r>
                <a:r>
                  <a:rPr lang="ar-DZ" sz="2800" dirty="0">
                    <a:latin typeface="Simplified Arabic" pitchFamily="18" charset="-78"/>
                    <a:cs typeface="Simplified Arabic" pitchFamily="18" charset="-78"/>
                  </a:rPr>
                  <a:t> الكلية = السعر × الكمية المباعة </a:t>
                </a:r>
              </a:p>
              <a:p>
                <a:pPr algn="r" rtl="1"/>
                <a:r>
                  <a:rPr lang="ar-DZ" sz="2800" dirty="0" err="1">
                    <a:latin typeface="Simplified Arabic" pitchFamily="18" charset="-78"/>
                    <a:cs typeface="Simplified Arabic" pitchFamily="18" charset="-78"/>
                  </a:rPr>
                  <a:t>فاتكاليف</a:t>
                </a:r>
                <a:r>
                  <a:rPr lang="ar-DZ" sz="2800" dirty="0">
                    <a:latin typeface="Simplified Arabic" pitchFamily="18" charset="-78"/>
                    <a:cs typeface="Simplified Arabic" pitchFamily="18" charset="-78"/>
                  </a:rPr>
                  <a:t> الكلية =التكاليف الثابتة +(التكلفة المتغيرة بالوحدة </a:t>
                </a:r>
                <a:r>
                  <a:rPr lang="ar-DZ" sz="2800" dirty="0">
                    <a:solidFill>
                      <a:prstClr val="black"/>
                    </a:solidFill>
                    <a:latin typeface="Simplified Arabic" pitchFamily="18" charset="-78"/>
                    <a:cs typeface="Simplified Arabic" pitchFamily="18" charset="-78"/>
                  </a:rPr>
                  <a:t>× الكمية المباعة)</a:t>
                </a:r>
              </a:p>
              <a:p>
                <a:pPr algn="r" rtl="1"/>
                <a:r>
                  <a:rPr lang="ar-DZ" sz="2800" dirty="0" err="1">
                    <a:solidFill>
                      <a:prstClr val="black"/>
                    </a:solidFill>
                    <a:latin typeface="Simplified Arabic" pitchFamily="18" charset="-78"/>
                    <a:cs typeface="Simplified Arabic" pitchFamily="18" charset="-78"/>
                  </a:rPr>
                  <a:t>باعادة</a:t>
                </a:r>
                <a:r>
                  <a:rPr lang="ar-DZ" sz="2800" dirty="0">
                    <a:solidFill>
                      <a:prstClr val="black"/>
                    </a:solidFill>
                    <a:latin typeface="Simplified Arabic" pitchFamily="18" charset="-78"/>
                    <a:cs typeface="Simplified Arabic" pitchFamily="18" charset="-78"/>
                  </a:rPr>
                  <a:t> كتابة المعادلة </a:t>
                </a:r>
                <a:r>
                  <a:rPr lang="fr-FR" sz="2800" dirty="0">
                    <a:solidFill>
                      <a:prstClr val="black"/>
                    </a:solidFill>
                    <a:latin typeface="Simplified Arabic" pitchFamily="18" charset="-78"/>
                    <a:cs typeface="Simplified Arabic" pitchFamily="18" charset="-78"/>
                  </a:rPr>
                  <a:t>TC=TR </a:t>
                </a:r>
                <a:r>
                  <a:rPr lang="ar-DZ" sz="2800" dirty="0">
                    <a:solidFill>
                      <a:prstClr val="black"/>
                    </a:solidFill>
                    <a:latin typeface="Simplified Arabic" pitchFamily="18" charset="-78"/>
                    <a:cs typeface="Simplified Arabic" pitchFamily="18" charset="-78"/>
                  </a:rPr>
                  <a:t>ينتج التالي :</a:t>
                </a:r>
                <a:endParaRPr lang="fr-FR" sz="2800" dirty="0">
                  <a:solidFill>
                    <a:prstClr val="black"/>
                  </a:solidFill>
                  <a:latin typeface="Simplified Arabic" pitchFamily="18" charset="-78"/>
                  <a:cs typeface="Simplified Arabic" pitchFamily="18" charset="-78"/>
                </a:endParaRPr>
              </a:p>
              <a:p>
                <a:pPr marL="0" indent="0" algn="r" rtl="1">
                  <a:buNone/>
                </a:pPr>
                <a:r>
                  <a:rPr lang="fr-FR" sz="2800" dirty="0">
                    <a:solidFill>
                      <a:prstClr val="black"/>
                    </a:solidFill>
                    <a:latin typeface="Simplified Arabic" pitchFamily="18" charset="-78"/>
                    <a:cs typeface="Simplified Arabic" pitchFamily="18" charset="-78"/>
                  </a:rPr>
                  <a:t>P×Q=F+(V×Q)</a:t>
                </a:r>
              </a:p>
              <a:p>
                <a:pPr algn="r" rtl="1"/>
                <a:r>
                  <a:rPr lang="ar-DZ" sz="2800" dirty="0">
                    <a:solidFill>
                      <a:prstClr val="black"/>
                    </a:solidFill>
                    <a:latin typeface="Simplified Arabic" pitchFamily="18" charset="-78"/>
                    <a:cs typeface="Simplified Arabic" pitchFamily="18" charset="-78"/>
                  </a:rPr>
                  <a:t>و </a:t>
                </a:r>
                <a:r>
                  <a:rPr lang="ar-DZ" sz="2800" dirty="0" err="1">
                    <a:solidFill>
                      <a:prstClr val="black"/>
                    </a:solidFill>
                    <a:latin typeface="Simplified Arabic" pitchFamily="18" charset="-78"/>
                    <a:cs typeface="Simplified Arabic" pitchFamily="18" charset="-78"/>
                  </a:rPr>
                  <a:t>باعادة</a:t>
                </a:r>
                <a:r>
                  <a:rPr lang="ar-DZ" sz="2800" dirty="0">
                    <a:solidFill>
                      <a:prstClr val="black"/>
                    </a:solidFill>
                    <a:latin typeface="Simplified Arabic" pitchFamily="18" charset="-78"/>
                    <a:cs typeface="Simplified Arabic" pitchFamily="18" charset="-78"/>
                  </a:rPr>
                  <a:t> ترتيب المتغيرات في المعادلة ينتج التالي : </a:t>
                </a:r>
                <a:endParaRPr lang="fr-FR" sz="2800" dirty="0">
                  <a:solidFill>
                    <a:prstClr val="black"/>
                  </a:solidFill>
                  <a:latin typeface="Simplified Arabic" pitchFamily="18" charset="-78"/>
                  <a:cs typeface="Simplified Arabic" pitchFamily="18" charset="-78"/>
                </a:endParaRPr>
              </a:p>
              <a:p>
                <a:pPr marL="0" indent="0" algn="r" rtl="1">
                  <a:buNone/>
                </a:pPr>
                <a:r>
                  <a:rPr lang="fr-FR" sz="2800" dirty="0">
                    <a:solidFill>
                      <a:prstClr val="black"/>
                    </a:solidFill>
                    <a:latin typeface="Simplified Arabic" pitchFamily="18" charset="-78"/>
                    <a:cs typeface="Simplified Arabic" pitchFamily="18" charset="-78"/>
                  </a:rPr>
                  <a:t>F=(P×Q)-(V×Q)</a:t>
                </a:r>
                <a:r>
                  <a:rPr lang="ar-DZ" sz="2800" dirty="0">
                    <a:solidFill>
                      <a:prstClr val="black"/>
                    </a:solidFill>
                    <a:latin typeface="Simplified Arabic" pitchFamily="18" charset="-78"/>
                    <a:cs typeface="Simplified Arabic" pitchFamily="18" charset="-78"/>
                  </a:rPr>
                  <a:t>                </a:t>
                </a:r>
                <a:r>
                  <a:rPr lang="fr-FR" sz="2800" dirty="0">
                    <a:solidFill>
                      <a:prstClr val="black"/>
                    </a:solidFill>
                    <a:latin typeface="Simplified Arabic" pitchFamily="18" charset="-78"/>
                    <a:cs typeface="Simplified Arabic" pitchFamily="18" charset="-78"/>
                  </a:rPr>
                  <a:t>F=Q(P-V)</a:t>
                </a:r>
                <a:r>
                  <a:rPr lang="ar-DZ" sz="2800" dirty="0">
                    <a:solidFill>
                      <a:prstClr val="black"/>
                    </a:solidFill>
                    <a:latin typeface="Simplified Arabic" pitchFamily="18" charset="-78"/>
                    <a:cs typeface="Simplified Arabic" pitchFamily="18" charset="-78"/>
                  </a:rPr>
                  <a:t>  و بالتالي كمية التعادل :</a:t>
                </a:r>
              </a:p>
              <a:p>
                <a:pPr marL="0" indent="0" algn="r" rtl="1">
                  <a:buNone/>
                </a:pPr>
                <a:r>
                  <a:rPr lang="fr-FR" sz="2800" dirty="0">
                    <a:solidFill>
                      <a:prstClr val="black"/>
                    </a:solidFill>
                    <a:latin typeface="Simplified Arabic" pitchFamily="18" charset="-78"/>
                    <a:cs typeface="Simplified Arabic" pitchFamily="18" charset="-78"/>
                  </a:rPr>
                  <a:t>                                                </a:t>
                </a:r>
                <a:r>
                  <a:rPr lang="ar-DZ" sz="2800" dirty="0">
                    <a:solidFill>
                      <a:prstClr val="black"/>
                    </a:solidFill>
                    <a:latin typeface="Simplified Arabic" pitchFamily="18" charset="-78"/>
                    <a:cs typeface="Simplified Arabic" pitchFamily="18" charset="-78"/>
                  </a:rPr>
                  <a:t> </a:t>
                </a:r>
                <a:r>
                  <a:rPr lang="fr-FR" sz="2800" dirty="0">
                    <a:solidFill>
                      <a:prstClr val="black"/>
                    </a:solidFill>
                    <a:latin typeface="Simplified Arabic" pitchFamily="18" charset="-78"/>
                    <a:cs typeface="Simplified Arabic" pitchFamily="18" charset="-78"/>
                  </a:rPr>
                  <a:t> Q*=</a:t>
                </a:r>
                <a14:m>
                  <m:oMath xmlns:m="http://schemas.openxmlformats.org/officeDocument/2006/math">
                    <m:f>
                      <m:fPr>
                        <m:ctrlPr>
                          <a:rPr lang="fr-FR" sz="4700" i="1" smtClean="0">
                            <a:solidFill>
                              <a:prstClr val="black"/>
                            </a:solidFill>
                            <a:latin typeface="Cambria Math" panose="02040503050406030204" pitchFamily="18" charset="0"/>
                            <a:cs typeface="Simplified Arabic" pitchFamily="18" charset="-78"/>
                          </a:rPr>
                        </m:ctrlPr>
                      </m:fPr>
                      <m:num>
                        <m:r>
                          <a:rPr lang="fr-FR" sz="4700" b="0" i="1" smtClean="0">
                            <a:solidFill>
                              <a:prstClr val="black"/>
                            </a:solidFill>
                            <a:latin typeface="Cambria Math"/>
                            <a:cs typeface="Simplified Arabic" pitchFamily="18" charset="-78"/>
                          </a:rPr>
                          <m:t>𝐹</m:t>
                        </m:r>
                      </m:num>
                      <m:den>
                        <m:r>
                          <a:rPr lang="fr-FR" sz="4700" b="0" i="1" smtClean="0">
                            <a:solidFill>
                              <a:prstClr val="black"/>
                            </a:solidFill>
                            <a:latin typeface="Cambria Math"/>
                            <a:cs typeface="Simplified Arabic" pitchFamily="18" charset="-78"/>
                          </a:rPr>
                          <m:t>(</m:t>
                        </m:r>
                        <m:r>
                          <a:rPr lang="fr-FR" sz="4700" b="0" i="1" smtClean="0">
                            <a:solidFill>
                              <a:prstClr val="black"/>
                            </a:solidFill>
                            <a:latin typeface="Cambria Math"/>
                            <a:cs typeface="Simplified Arabic" pitchFamily="18" charset="-78"/>
                          </a:rPr>
                          <m:t>𝑃</m:t>
                        </m:r>
                        <m:r>
                          <a:rPr lang="fr-FR" sz="4700" b="0" i="1" smtClean="0">
                            <a:solidFill>
                              <a:prstClr val="black"/>
                            </a:solidFill>
                            <a:latin typeface="Cambria Math"/>
                            <a:cs typeface="Simplified Arabic" pitchFamily="18" charset="-78"/>
                          </a:rPr>
                          <m:t>−</m:t>
                        </m:r>
                        <m:r>
                          <a:rPr lang="fr-FR" sz="4700" b="0" i="1" smtClean="0">
                            <a:solidFill>
                              <a:prstClr val="black"/>
                            </a:solidFill>
                            <a:latin typeface="Cambria Math"/>
                            <a:cs typeface="Simplified Arabic" pitchFamily="18" charset="-78"/>
                          </a:rPr>
                          <m:t>𝑉</m:t>
                        </m:r>
                        <m:r>
                          <a:rPr lang="fr-FR" sz="4700" b="0" i="1" smtClean="0">
                            <a:solidFill>
                              <a:prstClr val="black"/>
                            </a:solidFill>
                            <a:latin typeface="Cambria Math"/>
                            <a:cs typeface="Simplified Arabic" pitchFamily="18" charset="-78"/>
                          </a:rPr>
                          <m:t>)</m:t>
                        </m:r>
                      </m:den>
                    </m:f>
                  </m:oMath>
                </a14:m>
                <a:r>
                  <a:rPr lang="ar-DZ" sz="2800" dirty="0">
                    <a:solidFill>
                      <a:prstClr val="black"/>
                    </a:solidFill>
                    <a:latin typeface="Simplified Arabic" pitchFamily="18" charset="-78"/>
                    <a:cs typeface="Simplified Arabic" pitchFamily="18" charset="-78"/>
                  </a:rPr>
                  <a:t> </a:t>
                </a:r>
              </a:p>
              <a:p>
                <a:pPr algn="r" rtl="1"/>
                <a:r>
                  <a:rPr lang="ar-DZ" sz="2800" dirty="0">
                    <a:solidFill>
                      <a:prstClr val="black"/>
                    </a:solidFill>
                    <a:latin typeface="Simplified Arabic" pitchFamily="18" charset="-78"/>
                    <a:cs typeface="Simplified Arabic" pitchFamily="18" charset="-78"/>
                  </a:rPr>
                  <a:t>للحصول على مبيعات التعادل (</a:t>
                </a:r>
                <a:r>
                  <a:rPr lang="fr-FR" sz="2800" dirty="0">
                    <a:solidFill>
                      <a:prstClr val="black"/>
                    </a:solidFill>
                    <a:latin typeface="Simplified Arabic" pitchFamily="18" charset="-78"/>
                    <a:cs typeface="Simplified Arabic" pitchFamily="18" charset="-78"/>
                  </a:rPr>
                  <a:t>S*</a:t>
                </a:r>
                <a:r>
                  <a:rPr lang="ar-DZ" sz="2800" dirty="0">
                    <a:solidFill>
                      <a:prstClr val="black"/>
                    </a:solidFill>
                    <a:latin typeface="Simplified Arabic" pitchFamily="18" charset="-78"/>
                    <a:cs typeface="Simplified Arabic" pitchFamily="18" charset="-78"/>
                  </a:rPr>
                  <a:t>) يتم ضرب الكمية التعادل بسعر البيع للوحدة  </a:t>
                </a:r>
                <a:r>
                  <a:rPr lang="fr-FR" sz="2800" dirty="0">
                    <a:solidFill>
                      <a:prstClr val="black"/>
                    </a:solidFill>
                    <a:latin typeface="Simplified Arabic" pitchFamily="18" charset="-78"/>
                    <a:cs typeface="Simplified Arabic" pitchFamily="18" charset="-78"/>
                  </a:rPr>
                  <a:t>S*=P×Q</a:t>
                </a:r>
                <a:endParaRPr lang="ar-DZ" sz="2800" dirty="0">
                  <a:solidFill>
                    <a:prstClr val="black"/>
                  </a:solidFill>
                  <a:latin typeface="Simplified Arabic" pitchFamily="18" charset="-78"/>
                  <a:cs typeface="Simplified Arabic" pitchFamily="18" charset="-78"/>
                </a:endParaRPr>
              </a:p>
              <a:p>
                <a:pPr marL="0" indent="0" algn="r" rtl="1">
                  <a:buNone/>
                </a:pPr>
                <a:endParaRPr lang="ar-DZ" sz="2800" dirty="0">
                  <a:solidFill>
                    <a:prstClr val="black"/>
                  </a:solidFill>
                  <a:latin typeface="Simplified Arabic" pitchFamily="18" charset="-78"/>
                  <a:cs typeface="Simplified Arabic" pitchFamily="18" charset="-78"/>
                </a:endParaRPr>
              </a:p>
              <a:p>
                <a:pPr marL="0" indent="0" algn="r" rtl="1">
                  <a:buNone/>
                </a:pPr>
                <a:endParaRPr lang="ar-DZ" sz="2800" dirty="0">
                  <a:solidFill>
                    <a:prstClr val="black"/>
                  </a:solidFill>
                  <a:latin typeface="Simplified Arabic" pitchFamily="18" charset="-78"/>
                  <a:cs typeface="Simplified Arabic" pitchFamily="18" charset="-78"/>
                </a:endParaRPr>
              </a:p>
              <a:p>
                <a:pPr marL="0" indent="0" algn="r" rtl="1">
                  <a:buNone/>
                </a:pPr>
                <a:r>
                  <a:rPr lang="ar-DZ" sz="2800" dirty="0">
                    <a:solidFill>
                      <a:prstClr val="black"/>
                    </a:solidFill>
                    <a:latin typeface="Simplified Arabic" pitchFamily="18" charset="-78"/>
                    <a:cs typeface="Simplified Arabic" pitchFamily="18" charset="-78"/>
                  </a:rPr>
                  <a:t>                                         </a:t>
                </a:r>
              </a:p>
              <a:p>
                <a:pPr marL="0" indent="0" algn="r" rtl="1">
                  <a:buNone/>
                </a:pPr>
                <a:endParaRPr lang="ar-DZ" sz="2800" dirty="0">
                  <a:solidFill>
                    <a:prstClr val="black"/>
                  </a:solidFill>
                  <a:latin typeface="Simplified Arabic" pitchFamily="18" charset="-78"/>
                  <a:cs typeface="Simplified Arabic" pitchFamily="18" charset="-78"/>
                </a:endParaRPr>
              </a:p>
              <a:p>
                <a:pPr marL="0" indent="0" algn="r" rtl="1">
                  <a:buNone/>
                </a:pPr>
                <a:r>
                  <a:rPr lang="ar-DZ" sz="2800" dirty="0">
                    <a:latin typeface="Simplified Arabic" pitchFamily="18" charset="-78"/>
                    <a:cs typeface="Simplified Arabic" pitchFamily="18" charset="-78"/>
                  </a:rPr>
                  <a:t>  </a:t>
                </a:r>
              </a:p>
              <a:p>
                <a:pPr algn="r" rtl="1"/>
                <a:endParaRPr lang="ar-DZ" sz="2800" dirty="0">
                  <a:latin typeface="Simplified Arabic" pitchFamily="18" charset="-78"/>
                  <a:cs typeface="Simplified Arabic" pitchFamily="18" charset="-78"/>
                </a:endParaRPr>
              </a:p>
              <a:p>
                <a:pPr algn="r" rtl="1"/>
                <a:endParaRPr lang="ar-DZ" sz="2800" dirty="0">
                  <a:latin typeface="Simplified Arabic" pitchFamily="18" charset="-78"/>
                  <a:cs typeface="Simplified Arabic" pitchFamily="18" charset="-78"/>
                </a:endParaRPr>
              </a:p>
              <a:p>
                <a:pPr algn="r" rtl="1"/>
                <a:endParaRPr lang="ar-DZ" sz="2800" dirty="0">
                  <a:latin typeface="Simplified Arabic" pitchFamily="18" charset="-78"/>
                  <a:cs typeface="Simplified Arabic" pitchFamily="18" charset="-78"/>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08520" y="0"/>
                <a:ext cx="9252520" cy="6858000"/>
              </a:xfrm>
              <a:blipFill rotWithShape="1">
                <a:blip r:embed="rId2" cstate="print"/>
                <a:stretch>
                  <a:fillRect t="-1156" r="-791"/>
                </a:stretch>
              </a:blipFill>
            </p:spPr>
            <p:txBody>
              <a:bodyPr/>
              <a:lstStyle/>
              <a:p>
                <a:r>
                  <a:rPr lang="fr-FR">
                    <a:noFill/>
                  </a:rPr>
                  <a:t> </a:t>
                </a:r>
              </a:p>
            </p:txBody>
          </p:sp>
        </mc:Fallback>
      </mc:AlternateContent>
      <p:sp>
        <p:nvSpPr>
          <p:cNvPr id="4" name="Rectangle à coins arrondis 3"/>
          <p:cNvSpPr/>
          <p:nvPr/>
        </p:nvSpPr>
        <p:spPr>
          <a:xfrm>
            <a:off x="0" y="332656"/>
            <a:ext cx="943304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800" dirty="0">
                <a:latin typeface="Simplified Arabic" pitchFamily="18" charset="-78"/>
                <a:cs typeface="Simplified Arabic" pitchFamily="18" charset="-78"/>
              </a:rPr>
              <a:t>كمية التعادل(</a:t>
            </a:r>
            <a:r>
              <a:rPr lang="fr-FR" sz="2800" dirty="0">
                <a:latin typeface="Simplified Arabic" pitchFamily="18" charset="-78"/>
                <a:cs typeface="Simplified Arabic" pitchFamily="18" charset="-78"/>
              </a:rPr>
              <a:t>Q*</a:t>
            </a:r>
            <a:r>
              <a:rPr lang="ar-DZ" sz="2800" dirty="0">
                <a:latin typeface="Simplified Arabic" pitchFamily="18" charset="-78"/>
                <a:cs typeface="Simplified Arabic" pitchFamily="18" charset="-78"/>
              </a:rPr>
              <a:t>)=التكلفة الثابتة(</a:t>
            </a:r>
            <a:r>
              <a:rPr lang="fr-FR" sz="2800" dirty="0">
                <a:latin typeface="Simplified Arabic" pitchFamily="18" charset="-78"/>
                <a:cs typeface="Simplified Arabic" pitchFamily="18" charset="-78"/>
              </a:rPr>
              <a:t>F</a:t>
            </a:r>
            <a:r>
              <a:rPr lang="ar-DZ" sz="2800" dirty="0">
                <a:latin typeface="Simplified Arabic" pitchFamily="18" charset="-78"/>
                <a:cs typeface="Simplified Arabic" pitchFamily="18" charset="-78"/>
              </a:rPr>
              <a:t>)÷{سعر بيع الوحدة(</a:t>
            </a:r>
            <a:r>
              <a:rPr lang="fr-FR" sz="2800" dirty="0">
                <a:latin typeface="Simplified Arabic" pitchFamily="18" charset="-78"/>
                <a:cs typeface="Simplified Arabic" pitchFamily="18" charset="-78"/>
              </a:rPr>
              <a:t>P</a:t>
            </a:r>
            <a:r>
              <a:rPr lang="ar-DZ" sz="2800" dirty="0">
                <a:latin typeface="Simplified Arabic" pitchFamily="18" charset="-78"/>
                <a:cs typeface="Simplified Arabic" pitchFamily="18" charset="-78"/>
              </a:rPr>
              <a:t>)–التكلفة المتغيرة للوحدة}  </a:t>
            </a:r>
            <a:endParaRPr lang="fr-FR" sz="2800" dirty="0">
              <a:latin typeface="Simplified Arabic" pitchFamily="18" charset="-78"/>
              <a:cs typeface="Simplified Arabic" pitchFamily="18" charset="-78"/>
            </a:endParaRPr>
          </a:p>
        </p:txBody>
      </p:sp>
      <p:sp>
        <p:nvSpPr>
          <p:cNvPr id="5" name="Flèche gauche 4"/>
          <p:cNvSpPr/>
          <p:nvPr/>
        </p:nvSpPr>
        <p:spPr>
          <a:xfrm>
            <a:off x="6444208" y="3356992"/>
            <a:ext cx="720080"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332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r" rtl="1"/>
            <a:r>
              <a:rPr lang="ar-DZ" sz="2800" dirty="0">
                <a:latin typeface="Simplified Arabic" pitchFamily="18" charset="-78"/>
                <a:cs typeface="Simplified Arabic" pitchFamily="18" charset="-78"/>
              </a:rPr>
              <a:t>يجب الملاحظة هنا الفرق بين سعر الوحدة و التكلفة المتغيرة </a:t>
            </a:r>
            <a:r>
              <a:rPr lang="ar-DZ" sz="2800" dirty="0" err="1">
                <a:latin typeface="Simplified Arabic" pitchFamily="18" charset="-78"/>
                <a:cs typeface="Simplified Arabic" pitchFamily="18" charset="-78"/>
              </a:rPr>
              <a:t>لانتاج</a:t>
            </a:r>
            <a:r>
              <a:rPr lang="ar-DZ" sz="2800" dirty="0">
                <a:latin typeface="Simplified Arabic" pitchFamily="18" charset="-78"/>
                <a:cs typeface="Simplified Arabic" pitchFamily="18" charset="-78"/>
              </a:rPr>
              <a:t> الوحدة يمثل هامش المساهمة لاسترداد التكاليف الثابتة و يمكن التعبير عنه </a:t>
            </a:r>
            <a:r>
              <a:rPr lang="fr-FR" sz="2800" dirty="0">
                <a:latin typeface="Simplified Arabic" pitchFamily="18" charset="-78"/>
                <a:cs typeface="Simplified Arabic" pitchFamily="18" charset="-78"/>
              </a:rPr>
              <a:t>C=P-V</a:t>
            </a:r>
            <a:endParaRPr lang="ar-DZ" sz="2800" dirty="0">
              <a:latin typeface="Simplified Arabic" pitchFamily="18" charset="-78"/>
              <a:cs typeface="Simplified Arabic" pitchFamily="18" charset="-78"/>
            </a:endParaRPr>
          </a:p>
          <a:p>
            <a:pPr algn="r" rtl="1"/>
            <a:r>
              <a:rPr lang="ar-DZ" sz="2800" dirty="0">
                <a:latin typeface="Simplified Arabic" pitchFamily="18" charset="-78"/>
                <a:cs typeface="Simplified Arabic" pitchFamily="18" charset="-78"/>
              </a:rPr>
              <a:t>هامش المساهمة </a:t>
            </a:r>
            <a:r>
              <a:rPr lang="fr-FR" sz="2800" dirty="0">
                <a:latin typeface="Simplified Arabic" pitchFamily="18" charset="-78"/>
                <a:cs typeface="Simplified Arabic" pitchFamily="18" charset="-78"/>
              </a:rPr>
              <a:t>C=contribution </a:t>
            </a:r>
            <a:r>
              <a:rPr lang="fr-FR" sz="2800" dirty="0" err="1">
                <a:latin typeface="Simplified Arabic" pitchFamily="18" charset="-78"/>
                <a:cs typeface="Simplified Arabic" pitchFamily="18" charset="-78"/>
              </a:rPr>
              <a:t>margin</a:t>
            </a:r>
            <a:r>
              <a:rPr lang="fr-FR" sz="2800" dirty="0">
                <a:latin typeface="Simplified Arabic" pitchFamily="18" charset="-78"/>
                <a:cs typeface="Simplified Arabic" pitchFamily="18" charset="-78"/>
              </a:rPr>
              <a:t> </a:t>
            </a:r>
            <a:endParaRPr lang="ar-DZ" sz="2800" dirty="0">
              <a:latin typeface="Simplified Arabic" pitchFamily="18" charset="-78"/>
              <a:cs typeface="Simplified Arabic" pitchFamily="18" charset="-78"/>
            </a:endParaRPr>
          </a:p>
          <a:p>
            <a:pPr algn="r" rtl="1"/>
            <a:r>
              <a:rPr lang="ar-DZ" sz="2800" dirty="0">
                <a:latin typeface="Simplified Arabic" pitchFamily="18" charset="-78"/>
                <a:cs typeface="Simplified Arabic" pitchFamily="18" charset="-78"/>
              </a:rPr>
              <a:t>هامش المساهمة يعني ذلك المبلغ الذي يمثل التكلفة الثابتة في بيع كل وحدة عند مستوى مبيعات التعادل او عند مستوى كمية التعادل .</a:t>
            </a:r>
            <a:endParaRPr lang="fr-FR"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378012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76672"/>
            <a:ext cx="8686800" cy="5904656"/>
          </a:xfrm>
        </p:spPr>
        <p:txBody>
          <a:bodyPr>
            <a:normAutofit lnSpcReduction="10000"/>
          </a:bodyPr>
          <a:lstStyle/>
          <a:p>
            <a:pPr algn="r" rtl="1"/>
            <a:endParaRPr lang="ar-DZ" sz="2400" b="1" dirty="0">
              <a:latin typeface="Simplified Arabic" pitchFamily="18" charset="-78"/>
              <a:cs typeface="Al-Rashed Sayidty" pitchFamily="2" charset="-78"/>
            </a:endParaRPr>
          </a:p>
          <a:p>
            <a:pPr algn="r" rtl="1"/>
            <a:r>
              <a:rPr lang="ar-DZ" sz="2000" dirty="0">
                <a:latin typeface="Simplified Arabic" pitchFamily="18" charset="-78"/>
                <a:cs typeface="Al-Rashed Sayidty" pitchFamily="2" charset="-78"/>
              </a:rPr>
              <a:t>المبحث الاول : اساسيات حول الرفع المالي و درجة الرفع التشغيلي</a:t>
            </a:r>
            <a:r>
              <a:rPr lang="ar-DZ" sz="1800" dirty="0">
                <a:latin typeface="Simplified Arabic" pitchFamily="18" charset="-78"/>
                <a:cs typeface="Simplified Arabic" pitchFamily="18" charset="-78"/>
              </a:rPr>
              <a:t> </a:t>
            </a:r>
          </a:p>
          <a:p>
            <a:pPr lvl="1" algn="r" rtl="1"/>
            <a:r>
              <a:rPr lang="ar-DZ" sz="2000" dirty="0">
                <a:latin typeface="Simplified Arabic" pitchFamily="18" charset="-78"/>
                <a:cs typeface="Simplified Arabic" pitchFamily="18" charset="-78"/>
              </a:rPr>
              <a:t>المطلب الاول : مفهوم الرفع المالي </a:t>
            </a:r>
          </a:p>
          <a:p>
            <a:pPr lvl="1" algn="r" rtl="1"/>
            <a:r>
              <a:rPr lang="ar-DZ" sz="2000" dirty="0">
                <a:latin typeface="Simplified Arabic" pitchFamily="18" charset="-78"/>
                <a:cs typeface="Simplified Arabic" pitchFamily="18" charset="-78"/>
              </a:rPr>
              <a:t>المطلب الثاني : مزايا الرفع المالي وكيفية حسابه</a:t>
            </a:r>
          </a:p>
          <a:p>
            <a:pPr lvl="1" algn="r" rtl="1"/>
            <a:r>
              <a:rPr lang="ar-DZ" sz="2000" dirty="0">
                <a:latin typeface="Simplified Arabic" pitchFamily="18" charset="-78"/>
                <a:cs typeface="Simplified Arabic" pitchFamily="18" charset="-78"/>
              </a:rPr>
              <a:t>المطلب الثالث : مفهوم الرفع التشغيلي </a:t>
            </a:r>
          </a:p>
          <a:p>
            <a:pPr lvl="1" algn="r" rtl="1"/>
            <a:r>
              <a:rPr lang="ar-DZ" sz="2000" dirty="0">
                <a:latin typeface="Simplified Arabic" pitchFamily="18" charset="-78"/>
                <a:cs typeface="Simplified Arabic" pitchFamily="18" charset="-78"/>
              </a:rPr>
              <a:t>المطلب </a:t>
            </a:r>
            <a:r>
              <a:rPr lang="ar-DZ" sz="2000" dirty="0" err="1">
                <a:latin typeface="Simplified Arabic" pitchFamily="18" charset="-78"/>
                <a:cs typeface="Simplified Arabic" pitchFamily="18" charset="-78"/>
              </a:rPr>
              <a:t>الرابع </a:t>
            </a:r>
            <a:r>
              <a:rPr lang="ar-DZ" sz="2000" dirty="0">
                <a:latin typeface="Simplified Arabic" pitchFamily="18" charset="-78"/>
                <a:cs typeface="Simplified Arabic" pitchFamily="18" charset="-78"/>
              </a:rPr>
              <a:t>: قياس درجة الرفع التشغيلي </a:t>
            </a:r>
          </a:p>
          <a:p>
            <a:pPr lvl="1" algn="r" rtl="1">
              <a:buNone/>
            </a:pPr>
            <a:endParaRPr lang="ar-DZ" sz="2000" dirty="0">
              <a:latin typeface="Simplified Arabic" pitchFamily="18" charset="-78"/>
              <a:cs typeface="Simplified Arabic" pitchFamily="18" charset="-78"/>
            </a:endParaRPr>
          </a:p>
          <a:p>
            <a:pPr algn="r" rtl="1"/>
            <a:r>
              <a:rPr lang="ar-DZ" sz="2000" dirty="0">
                <a:latin typeface="Simplified Arabic" pitchFamily="18" charset="-78"/>
                <a:cs typeface="Al-Rashed Sayidty" pitchFamily="2" charset="-78"/>
              </a:rPr>
              <a:t>المبحث الثاني :  مخاطر الرفع المالي و الرفع التشغيلي </a:t>
            </a:r>
          </a:p>
          <a:p>
            <a:pPr lvl="1" algn="r" rtl="1"/>
            <a:r>
              <a:rPr lang="ar-DZ" sz="2000" dirty="0">
                <a:latin typeface="Simplified Arabic" pitchFamily="18" charset="-78"/>
                <a:cs typeface="Simplified Arabic" pitchFamily="18" charset="-78"/>
              </a:rPr>
              <a:t>المطلب الاول : مفهوم الخطر المالي و التشغيلي </a:t>
            </a:r>
          </a:p>
          <a:p>
            <a:pPr lvl="1" algn="r" rtl="1"/>
            <a:r>
              <a:rPr lang="ar-DZ" sz="2000" dirty="0">
                <a:latin typeface="Simplified Arabic" pitchFamily="18" charset="-78"/>
                <a:cs typeface="Simplified Arabic" pitchFamily="18" charset="-78"/>
              </a:rPr>
              <a:t>المطلب الثاني : انواع المخاطر المالية و التشغيلية </a:t>
            </a:r>
          </a:p>
          <a:p>
            <a:pPr marL="342900" lvl="1" indent="-342900" algn="r" rtl="1">
              <a:buFont typeface="Arial" pitchFamily="34" charset="0"/>
              <a:buChar char="•"/>
            </a:pPr>
            <a:endParaRPr lang="ar-DZ" sz="2000" dirty="0">
              <a:latin typeface="Simplified Arabic" pitchFamily="18" charset="-78"/>
              <a:cs typeface="Al-Rashed Sayidty" pitchFamily="2" charset="-78"/>
            </a:endParaRPr>
          </a:p>
          <a:p>
            <a:pPr algn="r" rtl="1"/>
            <a:r>
              <a:rPr lang="ar-DZ" sz="2000" dirty="0">
                <a:latin typeface="Simplified Arabic" pitchFamily="18" charset="-78"/>
                <a:cs typeface="Al-Rashed Sayidty" pitchFamily="2" charset="-78"/>
              </a:rPr>
              <a:t>المبحث الثالث: علاقة الرفع المالي بالمردودية </a:t>
            </a:r>
          </a:p>
          <a:p>
            <a:pPr lvl="1" algn="r" rtl="1"/>
            <a:r>
              <a:rPr lang="ar-DZ" sz="2000" dirty="0">
                <a:latin typeface="Simplified Arabic" pitchFamily="18" charset="-78"/>
                <a:cs typeface="Simplified Arabic" pitchFamily="18" charset="-78"/>
              </a:rPr>
              <a:t>المطلب الاول : مفهوم المردودية </a:t>
            </a:r>
          </a:p>
          <a:p>
            <a:pPr lvl="1" algn="r" rtl="1"/>
            <a:r>
              <a:rPr lang="ar-DZ" sz="2000" dirty="0">
                <a:latin typeface="Simplified Arabic" pitchFamily="18" charset="-78"/>
                <a:cs typeface="Simplified Arabic" pitchFamily="18" charset="-78"/>
              </a:rPr>
              <a:t>المطلب الثاني : انواع المردودية </a:t>
            </a:r>
          </a:p>
          <a:p>
            <a:pPr lvl="1" algn="r" rtl="1"/>
            <a:r>
              <a:rPr lang="ar-DZ" sz="2000" dirty="0">
                <a:latin typeface="Simplified Arabic" pitchFamily="18" charset="-78"/>
                <a:cs typeface="Simplified Arabic" pitchFamily="18" charset="-78"/>
              </a:rPr>
              <a:t>المطلب الثالث :</a:t>
            </a:r>
            <a:r>
              <a:rPr lang="ar-DZ" sz="2000" dirty="0">
                <a:solidFill>
                  <a:prstClr val="black"/>
                </a:solidFill>
                <a:latin typeface="Simplified Arabic" pitchFamily="18" charset="-78"/>
                <a:cs typeface="Simplified Arabic" pitchFamily="18" charset="-78"/>
              </a:rPr>
              <a:t> عتبة المردودية </a:t>
            </a:r>
            <a:endParaRPr lang="ar-DZ" sz="2000" dirty="0">
              <a:latin typeface="Simplified Arabic" pitchFamily="18" charset="-78"/>
              <a:cs typeface="Simplified Arabic" pitchFamily="18" charset="-78"/>
            </a:endParaRPr>
          </a:p>
          <a:p>
            <a:pPr lvl="1" algn="r" rtl="1"/>
            <a:r>
              <a:rPr lang="ar-DZ" sz="2000" dirty="0">
                <a:latin typeface="Simplified Arabic" pitchFamily="18" charset="-78"/>
                <a:cs typeface="Simplified Arabic" pitchFamily="18" charset="-78"/>
              </a:rPr>
              <a:t>المطلب الرابع :  </a:t>
            </a:r>
            <a:r>
              <a:rPr lang="ar-DZ" sz="2000" dirty="0">
                <a:solidFill>
                  <a:prstClr val="black"/>
                </a:solidFill>
                <a:latin typeface="Simplified Arabic" pitchFamily="18" charset="-78"/>
                <a:cs typeface="Simplified Arabic" pitchFamily="18" charset="-78"/>
              </a:rPr>
              <a:t>اثر الرفع المالي على المردودية </a:t>
            </a:r>
            <a:endParaRPr lang="fr-FR" sz="2000" dirty="0">
              <a:latin typeface="Simplified Arabic" pitchFamily="18" charset="-78"/>
              <a:cs typeface="Simplified Arabic" pitchFamily="18" charset="-78"/>
            </a:endParaRPr>
          </a:p>
        </p:txBody>
      </p:sp>
    </p:spTree>
    <p:extLst>
      <p:ext uri="{BB962C8B-B14F-4D97-AF65-F5344CB8AC3E}">
        <p14:creationId xmlns:p14="http://schemas.microsoft.com/office/powerpoint/2010/main" val="383912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r" rtl="1">
              <a:buNone/>
            </a:pPr>
            <a:r>
              <a:rPr lang="ar-DZ" sz="2800" dirty="0">
                <a:latin typeface="Simplified Arabic" pitchFamily="18" charset="-78"/>
                <a:cs typeface="Simplified Arabic" pitchFamily="18" charset="-78"/>
              </a:rPr>
              <a:t>                              </a:t>
            </a:r>
            <a:r>
              <a:rPr lang="ar-DZ" sz="2800" b="1" u="sng"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اثر الرفع المالي بالمردودية </a:t>
            </a:r>
          </a:p>
          <a:p>
            <a:pPr marL="0" indent="0" algn="r" rtl="1">
              <a:buNone/>
            </a:pPr>
            <a:r>
              <a:rPr lang="ar-DZ" sz="2800" b="1" u="sng"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DZ" sz="2800" dirty="0">
                <a:latin typeface="Simplified Arabic" pitchFamily="18" charset="-78"/>
                <a:cs typeface="Simplified Arabic" pitchFamily="18" charset="-78"/>
              </a:rPr>
              <a:t>1- تقديم اثر الرافعة المالية : يقيس اثر الاستدانة على مردودية الاموال الخاصة اذن هو يوضح الشروط التي تستطيع من خلالها المؤسسة تحسين الاموال الخاصة (المردودية المالية) بواسطة الاستدانة داخل الهيكل المالي كما يفسر الرافعة المالية و المردودية المالية بدلالة كلا من المردودية المالية و تكلفة الديون اي اثر الاستدانة على الاموال الخاصة و تتوقف على الهيكل المالي للمؤسسة يعني مدى نسبة زيادة الارباح ناتجة عن استخدام اموال الغير (الاقتراض) في عمليات المؤسسة من اجل التمويل الاحتياجات المالية .</a:t>
            </a:r>
          </a:p>
          <a:p>
            <a:pPr marL="0" indent="0" algn="r" rtl="1">
              <a:buNone/>
            </a:pPr>
            <a:r>
              <a:rPr lang="ar-DZ" sz="2800" b="1" u="sng"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DZ" sz="2800" dirty="0">
                <a:latin typeface="Simplified Arabic" pitchFamily="18" charset="-78"/>
                <a:cs typeface="Simplified Arabic" pitchFamily="18" charset="-78"/>
              </a:rPr>
              <a:t>2-الصياغة الرياضية </a:t>
            </a:r>
            <a:r>
              <a:rPr lang="ar-DZ" sz="2800" dirty="0" err="1">
                <a:latin typeface="Simplified Arabic" pitchFamily="18" charset="-78"/>
                <a:cs typeface="Simplified Arabic" pitchFamily="18" charset="-78"/>
              </a:rPr>
              <a:t>لاثر</a:t>
            </a:r>
            <a:r>
              <a:rPr lang="ar-DZ" sz="2800" dirty="0">
                <a:latin typeface="Simplified Arabic" pitchFamily="18" charset="-78"/>
                <a:cs typeface="Simplified Arabic" pitchFamily="18" charset="-78"/>
              </a:rPr>
              <a:t> الرافعة المالية : في البداية يجب الاشارة الى اثر الضريبة على التحليل الذي تم استعراضه </a:t>
            </a:r>
            <a:r>
              <a:rPr lang="ar-DZ" sz="2800" dirty="0" err="1">
                <a:latin typeface="Simplified Arabic" pitchFamily="18" charset="-78"/>
                <a:cs typeface="Simplified Arabic" pitchFamily="18" charset="-78"/>
              </a:rPr>
              <a:t>لاثر</a:t>
            </a:r>
            <a:r>
              <a:rPr lang="ar-DZ" sz="2800" dirty="0">
                <a:latin typeface="Simplified Arabic" pitchFamily="18" charset="-78"/>
                <a:cs typeface="Simplified Arabic" pitchFamily="18" charset="-78"/>
              </a:rPr>
              <a:t> الرافعة المالية فالضريبة هي اقتطاع من النتيجة وتتحدد علاقة اثر الرفع المالي من خلال المتغيرات التالية : </a:t>
            </a:r>
          </a:p>
          <a:p>
            <a:pPr marL="0" indent="0" algn="r" rtl="1">
              <a:buNone/>
            </a:pPr>
            <a:r>
              <a:rPr lang="ar-DZ" sz="2800"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DZ" sz="2800" dirty="0">
                <a:latin typeface="Simplified Arabic" pitchFamily="18" charset="-78"/>
                <a:cs typeface="Simplified Arabic" pitchFamily="18" charset="-78"/>
              </a:rPr>
              <a:t>النتيجة </a:t>
            </a:r>
            <a:r>
              <a:rPr lang="ar-DZ" sz="2800" dirty="0" err="1">
                <a:latin typeface="Simplified Arabic" pitchFamily="18" charset="-78"/>
                <a:cs typeface="Simplified Arabic" pitchFamily="18" charset="-78"/>
              </a:rPr>
              <a:t>العملياتية</a:t>
            </a:r>
            <a:r>
              <a:rPr lang="ar-DZ" sz="2800" dirty="0">
                <a:latin typeface="Simplified Arabic" pitchFamily="18" charset="-78"/>
                <a:cs typeface="Simplified Arabic" pitchFamily="18" charset="-78"/>
              </a:rPr>
              <a:t> </a:t>
            </a:r>
            <a:r>
              <a:rPr lang="fr-FR" sz="2800" dirty="0" err="1">
                <a:latin typeface="Simplified Arabic" pitchFamily="18" charset="-78"/>
                <a:cs typeface="Simplified Arabic" pitchFamily="18" charset="-78"/>
              </a:rPr>
              <a:t>R</a:t>
            </a:r>
            <a:r>
              <a:rPr lang="fr-FR" sz="2400" dirty="0" err="1">
                <a:latin typeface="Simplified Arabic" pitchFamily="18" charset="-78"/>
                <a:cs typeface="Simplified Arabic" pitchFamily="18" charset="-78"/>
              </a:rPr>
              <a:t>op</a:t>
            </a:r>
            <a:r>
              <a:rPr lang="ar-DZ" sz="2800" dirty="0">
                <a:latin typeface="Simplified Arabic" pitchFamily="18" charset="-78"/>
                <a:cs typeface="Simplified Arabic" pitchFamily="18" charset="-78"/>
              </a:rPr>
              <a:t>،النتيجة الصافية </a:t>
            </a:r>
            <a:r>
              <a:rPr lang="fr-FR" sz="2800" dirty="0">
                <a:latin typeface="Simplified Arabic" pitchFamily="18" charset="-78"/>
                <a:cs typeface="Simplified Arabic" pitchFamily="18" charset="-78"/>
              </a:rPr>
              <a:t> </a:t>
            </a:r>
            <a:r>
              <a:rPr lang="fr-FR" sz="2800" dirty="0" err="1">
                <a:latin typeface="Simplified Arabic" pitchFamily="18" charset="-78"/>
                <a:cs typeface="Simplified Arabic" pitchFamily="18" charset="-78"/>
              </a:rPr>
              <a:t>R</a:t>
            </a:r>
            <a:r>
              <a:rPr lang="fr-FR" sz="2400" dirty="0" err="1">
                <a:latin typeface="Simplified Arabic" pitchFamily="18" charset="-78"/>
                <a:cs typeface="Simplified Arabic" pitchFamily="18" charset="-78"/>
              </a:rPr>
              <a:t>net</a:t>
            </a:r>
            <a:r>
              <a:rPr lang="ar-DZ" sz="2800" dirty="0">
                <a:latin typeface="Simplified Arabic" pitchFamily="18" charset="-78"/>
                <a:cs typeface="Simplified Arabic" pitchFamily="18" charset="-78"/>
              </a:rPr>
              <a:t>،المردودية الاقتصادية </a:t>
            </a:r>
            <a:r>
              <a:rPr lang="fr-FR" sz="2800" dirty="0" err="1">
                <a:latin typeface="Simplified Arabic" pitchFamily="18" charset="-78"/>
                <a:cs typeface="Simplified Arabic" pitchFamily="18" charset="-78"/>
              </a:rPr>
              <a:t>Re</a:t>
            </a:r>
            <a:r>
              <a:rPr lang="ar-DZ" sz="2800" dirty="0">
                <a:latin typeface="Simplified Arabic" pitchFamily="18" charset="-78"/>
                <a:cs typeface="Simplified Arabic" pitchFamily="18" charset="-78"/>
              </a:rPr>
              <a:t>،المردودية المالية </a:t>
            </a:r>
            <a:r>
              <a:rPr lang="fr-FR" sz="2800" dirty="0" err="1">
                <a:latin typeface="Simplified Arabic" pitchFamily="18" charset="-78"/>
                <a:cs typeface="Simplified Arabic" pitchFamily="18" charset="-78"/>
              </a:rPr>
              <a:t>Rf</a:t>
            </a:r>
            <a:r>
              <a:rPr lang="ar-DZ" sz="2800" dirty="0">
                <a:latin typeface="Simplified Arabic" pitchFamily="18" charset="-78"/>
                <a:cs typeface="Simplified Arabic" pitchFamily="18" charset="-78"/>
              </a:rPr>
              <a:t>،الاموال الخاصة </a:t>
            </a:r>
            <a:r>
              <a:rPr lang="fr-FR" sz="2800" dirty="0">
                <a:latin typeface="Simplified Arabic" pitchFamily="18" charset="-78"/>
                <a:cs typeface="Simplified Arabic" pitchFamily="18" charset="-78"/>
              </a:rPr>
              <a:t>CP</a:t>
            </a:r>
            <a:r>
              <a:rPr lang="ar-DZ" sz="2800" dirty="0">
                <a:latin typeface="Simplified Arabic" pitchFamily="18" charset="-78"/>
                <a:cs typeface="Simplified Arabic" pitchFamily="18" charset="-78"/>
              </a:rPr>
              <a:t>،الاستدانة </a:t>
            </a:r>
            <a:r>
              <a:rPr lang="fr-FR" sz="2800" dirty="0">
                <a:latin typeface="Simplified Arabic" pitchFamily="18" charset="-78"/>
                <a:cs typeface="Simplified Arabic" pitchFamily="18" charset="-78"/>
              </a:rPr>
              <a:t>D</a:t>
            </a:r>
            <a:r>
              <a:rPr lang="ar-DZ" sz="2800" dirty="0">
                <a:latin typeface="Simplified Arabic" pitchFamily="18" charset="-78"/>
                <a:cs typeface="Simplified Arabic" pitchFamily="18" charset="-78"/>
              </a:rPr>
              <a:t>،تكلفة الاستدانة </a:t>
            </a:r>
            <a:r>
              <a:rPr lang="fr-FR" sz="2800" dirty="0">
                <a:latin typeface="Simplified Arabic" pitchFamily="18" charset="-78"/>
                <a:cs typeface="Simplified Arabic" pitchFamily="18" charset="-78"/>
              </a:rPr>
              <a:t>i</a:t>
            </a:r>
            <a:r>
              <a:rPr lang="ar-DZ" sz="2800" dirty="0">
                <a:latin typeface="Simplified Arabic" pitchFamily="18" charset="-78"/>
                <a:cs typeface="Simplified Arabic" pitchFamily="18" charset="-78"/>
              </a:rPr>
              <a:t>، معدل الضريبة </a:t>
            </a:r>
            <a:r>
              <a:rPr lang="fr-FR" sz="2800" dirty="0">
                <a:latin typeface="Simplified Arabic" pitchFamily="18" charset="-78"/>
                <a:cs typeface="Simplified Arabic" pitchFamily="18" charset="-78"/>
              </a:rPr>
              <a:t>IBS</a:t>
            </a:r>
            <a:r>
              <a:rPr lang="ar-DZ" sz="2800" dirty="0">
                <a:latin typeface="Simplified Arabic" pitchFamily="18" charset="-78"/>
                <a:cs typeface="Simplified Arabic" pitchFamily="18" charset="-78"/>
              </a:rPr>
              <a:t>.</a:t>
            </a:r>
            <a:endParaRPr lang="fr-FR"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337702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0"/>
                <a:ext cx="9144000" cy="6858000"/>
              </a:xfrm>
            </p:spPr>
            <p:txBody>
              <a:bodyPr>
                <a:normAutofit/>
              </a:bodyPr>
              <a:lstStyle/>
              <a:p>
                <a:pPr marL="0" indent="0" algn="r" rtl="1">
                  <a:buNone/>
                </a:pPr>
                <a:r>
                  <a:rPr lang="ar-DZ" sz="2800" dirty="0">
                    <a:latin typeface="Simplified Arabic" pitchFamily="18" charset="-78"/>
                    <a:cs typeface="Simplified Arabic" pitchFamily="18" charset="-78"/>
                  </a:rPr>
                  <a:t>العلاقة الرياضية النتيجة الصافية بدلالة النتيجة </a:t>
                </a:r>
                <a:r>
                  <a:rPr lang="ar-DZ" sz="2800" dirty="0" err="1">
                    <a:latin typeface="Simplified Arabic" pitchFamily="18" charset="-78"/>
                    <a:cs typeface="Simplified Arabic" pitchFamily="18" charset="-78"/>
                  </a:rPr>
                  <a:t>العملياتية</a:t>
                </a:r>
                <a:r>
                  <a:rPr lang="ar-DZ" sz="2800" dirty="0">
                    <a:latin typeface="Simplified Arabic" pitchFamily="18" charset="-78"/>
                    <a:cs typeface="Simplified Arabic" pitchFamily="18" charset="-78"/>
                  </a:rPr>
                  <a:t> :</a:t>
                </a:r>
              </a:p>
              <a:p>
                <a:pPr marL="0" indent="0" algn="r" rtl="1">
                  <a:buNone/>
                </a:pPr>
                <a:endParaRPr lang="ar-DZ" sz="2800" dirty="0">
                  <a:latin typeface="Simplified Arabic" pitchFamily="18" charset="-78"/>
                  <a:cs typeface="Simplified Arabic" pitchFamily="18" charset="-78"/>
                </a:endParaRPr>
              </a:p>
              <a:p>
                <a:pPr marL="0" indent="0" algn="r" rtl="1">
                  <a:buNone/>
                </a:pPr>
                <a:r>
                  <a:rPr lang="ar-DZ" sz="2800" dirty="0">
                    <a:latin typeface="Simplified Arabic" pitchFamily="18" charset="-78"/>
                    <a:cs typeface="Simplified Arabic" pitchFamily="18" charset="-78"/>
                  </a:rPr>
                  <a:t>ومن خلال العلاقة رقم (1) يمكن توضيح اثر الرافعة المالية من خلال النتيجة الصافية و النتيجة </a:t>
                </a:r>
                <a:r>
                  <a:rPr lang="ar-DZ" sz="2800" dirty="0" err="1">
                    <a:latin typeface="Simplified Arabic" pitchFamily="18" charset="-78"/>
                    <a:cs typeface="Simplified Arabic" pitchFamily="18" charset="-78"/>
                  </a:rPr>
                  <a:t>العملياتية</a:t>
                </a:r>
                <a:r>
                  <a:rPr lang="ar-DZ" sz="2800" dirty="0">
                    <a:latin typeface="Simplified Arabic" pitchFamily="18" charset="-78"/>
                    <a:cs typeface="Simplified Arabic" pitchFamily="18" charset="-78"/>
                  </a:rPr>
                  <a:t> : </a:t>
                </a:r>
              </a:p>
              <a:p>
                <a:pPr marL="0" indent="0" algn="r" rtl="1">
                  <a:buNone/>
                </a:pPr>
                <a:endParaRPr lang="ar-DZ" sz="2800" dirty="0">
                  <a:latin typeface="Simplified Arabic" pitchFamily="18" charset="-78"/>
                  <a:cs typeface="Simplified Arabic" pitchFamily="18" charset="-78"/>
                </a:endParaRPr>
              </a:p>
              <a:p>
                <a:pPr marL="0" indent="0" algn="r" rtl="1">
                  <a:buNone/>
                </a:pPr>
                <a:endParaRPr lang="ar-DZ" sz="2800" dirty="0">
                  <a:latin typeface="Simplified Arabic" pitchFamily="18" charset="-78"/>
                  <a:cs typeface="Simplified Arabic" pitchFamily="18" charset="-78"/>
                </a:endParaRPr>
              </a:p>
              <a:p>
                <a:pPr marL="0" indent="0" algn="r" rtl="1">
                  <a:buNone/>
                </a:pPr>
                <a:endParaRPr lang="ar-DZ" sz="2800" dirty="0">
                  <a:latin typeface="Simplified Arabic" pitchFamily="18" charset="-78"/>
                  <a:cs typeface="Simplified Arabic" pitchFamily="18" charset="-78"/>
                </a:endParaRPr>
              </a:p>
              <a:p>
                <a:pPr marL="0" indent="0" algn="r" rtl="1">
                  <a:buNone/>
                </a:pPr>
                <a:r>
                  <a:rPr lang="ar-DZ" sz="2800" dirty="0">
                    <a:latin typeface="Simplified Arabic" pitchFamily="18" charset="-78"/>
                    <a:cs typeface="Simplified Arabic" pitchFamily="18" charset="-78"/>
                  </a:rPr>
                  <a:t>حيث ومن العلاقة: </a:t>
                </a:r>
              </a:p>
              <a:p>
                <a:pPr marL="0" indent="0" algn="r" rtl="1">
                  <a:buNone/>
                </a:pPr>
                <a:r>
                  <a:rPr lang="fr-FR" sz="2800" dirty="0">
                    <a:latin typeface="Simplified Arabic" pitchFamily="18" charset="-78"/>
                    <a:cs typeface="Simplified Arabic" pitchFamily="18" charset="-78"/>
                  </a:rPr>
                  <a:t>(Re-i)</a:t>
                </a:r>
                <a:r>
                  <a:rPr lang="ar-DZ" sz="2800" dirty="0">
                    <a:latin typeface="Simplified Arabic" pitchFamily="18" charset="-78"/>
                    <a:cs typeface="Simplified Arabic" pitchFamily="18" charset="-78"/>
                  </a:rPr>
                  <a:t> الهامش بين المردودية و الاستدانة </a:t>
                </a:r>
              </a:p>
              <a:p>
                <a:pPr marL="0" indent="0" algn="r" rtl="1">
                  <a:buNone/>
                </a:pPr>
                <a:r>
                  <a:rPr lang="fr-FR" sz="2800" dirty="0">
                    <a:cs typeface="Simplified Arabic" pitchFamily="18" charset="-78"/>
                  </a:rPr>
                  <a:t> </a:t>
                </a:r>
                <a14:m>
                  <m:oMath xmlns:m="http://schemas.openxmlformats.org/officeDocument/2006/math">
                    <m:f>
                      <m:fPr>
                        <m:ctrlPr>
                          <a:rPr lang="ar-DZ" sz="2800" i="1" smtClean="0">
                            <a:latin typeface="Cambria Math" panose="02040503050406030204" pitchFamily="18" charset="0"/>
                            <a:cs typeface="Simplified Arabic" pitchFamily="18" charset="-78"/>
                          </a:rPr>
                        </m:ctrlPr>
                      </m:fPr>
                      <m:num>
                        <m:r>
                          <a:rPr lang="fr-FR" sz="2800" b="0" i="1" smtClean="0">
                            <a:latin typeface="Cambria Math"/>
                            <a:cs typeface="Simplified Arabic" pitchFamily="18" charset="-78"/>
                          </a:rPr>
                          <m:t>𝐷</m:t>
                        </m:r>
                      </m:num>
                      <m:den>
                        <m:r>
                          <a:rPr lang="fr-FR" sz="2800" b="0" i="1" smtClean="0">
                            <a:latin typeface="Cambria Math"/>
                            <a:cs typeface="Simplified Arabic" pitchFamily="18" charset="-78"/>
                          </a:rPr>
                          <m:t>𝐶𝑝</m:t>
                        </m:r>
                      </m:den>
                    </m:f>
                  </m:oMath>
                </a14:m>
                <a:r>
                  <a:rPr lang="ar-DZ" sz="2800" dirty="0">
                    <a:latin typeface="Simplified Arabic" pitchFamily="18" charset="-78"/>
                    <a:cs typeface="Simplified Arabic" pitchFamily="18" charset="-78"/>
                  </a:rPr>
                  <a:t>: </a:t>
                </a:r>
                <a:r>
                  <a:rPr lang="ar-DZ" sz="2800" dirty="0" err="1">
                    <a:latin typeface="Simplified Arabic" pitchFamily="18" charset="-78"/>
                    <a:cs typeface="Simplified Arabic" pitchFamily="18" charset="-78"/>
                  </a:rPr>
                  <a:t>اللرفع</a:t>
                </a:r>
                <a:r>
                  <a:rPr lang="ar-DZ" sz="2800" dirty="0">
                    <a:latin typeface="Simplified Arabic" pitchFamily="18" charset="-78"/>
                    <a:cs typeface="Simplified Arabic" pitchFamily="18" charset="-78"/>
                  </a:rPr>
                  <a:t> المالي</a:t>
                </a:r>
                <a:endParaRPr lang="fr-FR" sz="2800" dirty="0">
                  <a:latin typeface="Simplified Arabic" pitchFamily="18" charset="-78"/>
                  <a:cs typeface="Simplified Arabic" pitchFamily="18" charset="-78"/>
                </a:endParaRPr>
              </a:p>
              <a:p>
                <a:pPr marL="0" indent="0" algn="r" rtl="1">
                  <a:buNone/>
                </a:pPr>
                <a:r>
                  <a:rPr lang="ar-DZ" sz="2800" dirty="0">
                    <a:latin typeface="Simplified Arabic" pitchFamily="18" charset="-78"/>
                    <a:cs typeface="Simplified Arabic" pitchFamily="18" charset="-78"/>
                  </a:rPr>
                  <a:t>اثر الرافعة المالية </a:t>
                </a:r>
                <a:r>
                  <a:rPr lang="fr-FR" sz="2800" dirty="0">
                    <a:latin typeface="Simplified Arabic" pitchFamily="18" charset="-78"/>
                    <a:cs typeface="Simplified Arabic" pitchFamily="18" charset="-78"/>
                  </a:rPr>
                  <a:t>   (Re-i)*</a:t>
                </a:r>
                <a14:m>
                  <m:oMath xmlns:m="http://schemas.openxmlformats.org/officeDocument/2006/math">
                    <m:f>
                      <m:fPr>
                        <m:ctrlPr>
                          <a:rPr lang="ar-DZ" sz="2800" i="1" smtClean="0">
                            <a:latin typeface="Cambria Math" panose="02040503050406030204" pitchFamily="18" charset="0"/>
                            <a:cs typeface="Simplified Arabic" pitchFamily="18" charset="-78"/>
                          </a:rPr>
                        </m:ctrlPr>
                      </m:fPr>
                      <m:num>
                        <m:r>
                          <a:rPr lang="fr-FR" sz="2800" b="0" i="1" smtClean="0">
                            <a:latin typeface="Cambria Math"/>
                            <a:cs typeface="Simplified Arabic" pitchFamily="18" charset="-78"/>
                          </a:rPr>
                          <m:t>𝐷</m:t>
                        </m:r>
                      </m:num>
                      <m:den>
                        <m:r>
                          <a:rPr lang="fr-FR" sz="2800" b="0" i="1" smtClean="0">
                            <a:latin typeface="Cambria Math"/>
                            <a:cs typeface="Simplified Arabic" pitchFamily="18" charset="-78"/>
                          </a:rPr>
                          <m:t>𝐶𝑝</m:t>
                        </m:r>
                      </m:den>
                    </m:f>
                  </m:oMath>
                </a14:m>
                <a:endParaRPr lang="ar-DZ" sz="2800" dirty="0">
                  <a:latin typeface="Simplified Arabic" pitchFamily="18" charset="-78"/>
                  <a:cs typeface="Simplified Arabic" pitchFamily="18" charset="-78"/>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t="-889" r="-1400"/>
                </a:stretch>
              </a:blipFill>
            </p:spPr>
            <p:txBody>
              <a:bodyPr/>
              <a:lstStyle/>
              <a:p>
                <a:r>
                  <a:rPr lang="fr-FR">
                    <a:noFill/>
                  </a:rPr>
                  <a:t> </a:t>
                </a:r>
              </a:p>
            </p:txBody>
          </p:sp>
        </mc:Fallback>
      </mc:AlternateContent>
      <p:sp>
        <p:nvSpPr>
          <p:cNvPr id="4" name="Rectangle à coins arrondis 3"/>
          <p:cNvSpPr/>
          <p:nvPr/>
        </p:nvSpPr>
        <p:spPr>
          <a:xfrm>
            <a:off x="0" y="476672"/>
            <a:ext cx="9036496" cy="57606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800" b="1" dirty="0">
                <a:ln/>
                <a:solidFill>
                  <a:schemeClr val="accent3"/>
                </a:solidFill>
                <a:latin typeface="Simplified Arabic" pitchFamily="18" charset="-78"/>
                <a:cs typeface="Simplified Arabic" pitchFamily="18" charset="-78"/>
              </a:rPr>
              <a:t>R(D)*(Re-i)*(IBS-1)</a:t>
            </a:r>
            <a:r>
              <a:rPr lang="ar-DZ" sz="2800" b="1" dirty="0">
                <a:ln/>
                <a:solidFill>
                  <a:schemeClr val="accent3"/>
                </a:solidFill>
                <a:latin typeface="Simplified Arabic" pitchFamily="18" charset="-78"/>
                <a:cs typeface="Simplified Arabic" pitchFamily="18" charset="-78"/>
              </a:rPr>
              <a:t>   (1)                                </a:t>
            </a:r>
            <a:endParaRPr lang="fr-FR" sz="2800" b="1" dirty="0">
              <a:ln/>
              <a:solidFill>
                <a:schemeClr val="accent3"/>
              </a:solidFill>
              <a:latin typeface="Simplified Arabic" pitchFamily="18" charset="-78"/>
              <a:cs typeface="Simplified Arabic" pitchFamily="18" charset="-78"/>
            </a:endParaRPr>
          </a:p>
        </p:txBody>
      </p:sp>
      <p:sp>
        <p:nvSpPr>
          <p:cNvPr id="5" name="Flèche gauche 4"/>
          <p:cNvSpPr/>
          <p:nvPr/>
        </p:nvSpPr>
        <p:spPr>
          <a:xfrm>
            <a:off x="5148064" y="674694"/>
            <a:ext cx="1872208" cy="2520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mc:AlternateContent xmlns:mc="http://schemas.openxmlformats.org/markup-compatibility/2006" xmlns:a14="http://schemas.microsoft.com/office/drawing/2010/main">
        <mc:Choice Requires="a14">
          <p:sp>
            <p:nvSpPr>
              <p:cNvPr id="6" name="Rectangle à coins arrondis 5"/>
              <p:cNvSpPr/>
              <p:nvPr/>
            </p:nvSpPr>
            <p:spPr>
              <a:xfrm>
                <a:off x="0" y="1895682"/>
                <a:ext cx="9144000" cy="7920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800" b="1" dirty="0">
                    <a:ln/>
                    <a:solidFill>
                      <a:schemeClr val="accent3"/>
                    </a:solidFill>
                    <a:latin typeface="Simplified Arabic" pitchFamily="18" charset="-78"/>
                    <a:cs typeface="Simplified Arabic" pitchFamily="18" charset="-78"/>
                  </a:rPr>
                  <a:t>Rf=</a:t>
                </a:r>
                <a14:m>
                  <m:oMath xmlns:m="http://schemas.openxmlformats.org/officeDocument/2006/math">
                    <m:f>
                      <m:fPr>
                        <m:ctrlPr>
                          <a:rPr lang="fr-FR" sz="3200" b="1" i="1" smtClean="0">
                            <a:ln/>
                            <a:solidFill>
                              <a:schemeClr val="accent3"/>
                            </a:solidFill>
                            <a:latin typeface="Cambria Math" panose="02040503050406030204" pitchFamily="18" charset="0"/>
                            <a:cs typeface="Simplified Arabic" pitchFamily="18" charset="-78"/>
                          </a:rPr>
                        </m:ctrlPr>
                      </m:fPr>
                      <m:num>
                        <m:r>
                          <a:rPr lang="fr-FR" sz="3200" b="1" i="1" smtClean="0">
                            <a:ln/>
                            <a:solidFill>
                              <a:schemeClr val="accent3"/>
                            </a:solidFill>
                            <a:latin typeface="Cambria Math"/>
                            <a:cs typeface="Simplified Arabic" pitchFamily="18" charset="-78"/>
                          </a:rPr>
                          <m:t>𝑅𝑛𝑒𝑡</m:t>
                        </m:r>
                      </m:num>
                      <m:den>
                        <m:r>
                          <a:rPr lang="fr-FR" sz="3200" b="1" i="1" smtClean="0">
                            <a:ln/>
                            <a:solidFill>
                              <a:schemeClr val="accent3"/>
                            </a:solidFill>
                            <a:latin typeface="Cambria Math"/>
                            <a:cs typeface="Simplified Arabic" pitchFamily="18" charset="-78"/>
                          </a:rPr>
                          <m:t>𝐶𝑝</m:t>
                        </m:r>
                      </m:den>
                    </m:f>
                    <m:r>
                      <a:rPr lang="fr-FR" sz="3200" b="1" i="0" smtClean="0">
                        <a:ln/>
                        <a:solidFill>
                          <a:schemeClr val="accent3"/>
                        </a:solidFill>
                        <a:latin typeface="Cambria Math"/>
                        <a:cs typeface="Simplified Arabic" pitchFamily="18" charset="-78"/>
                      </a:rPr>
                      <m:t>=</m:t>
                    </m:r>
                    <m:f>
                      <m:fPr>
                        <m:ctrlPr>
                          <a:rPr lang="fr-FR" sz="3200" b="1" i="1" smtClean="0">
                            <a:ln/>
                            <a:solidFill>
                              <a:schemeClr val="accent3"/>
                            </a:solidFill>
                            <a:latin typeface="Cambria Math" panose="02040503050406030204" pitchFamily="18" charset="0"/>
                            <a:cs typeface="Simplified Arabic" pitchFamily="18" charset="-78"/>
                          </a:rPr>
                        </m:ctrlPr>
                      </m:fPr>
                      <m:num>
                        <m:r>
                          <a:rPr lang="fr-FR" sz="3200" b="1" i="1" smtClean="0">
                            <a:ln/>
                            <a:solidFill>
                              <a:schemeClr val="accent3"/>
                            </a:solidFill>
                            <a:latin typeface="Cambria Math"/>
                            <a:cs typeface="Simplified Arabic" pitchFamily="18" charset="-78"/>
                          </a:rPr>
                          <m:t>𝑅𝑜𝑝𝑒𝑟</m:t>
                        </m:r>
                        <m:r>
                          <a:rPr lang="fr-FR" sz="3200" b="1" i="1" smtClean="0">
                            <a:ln/>
                            <a:solidFill>
                              <a:schemeClr val="accent3"/>
                            </a:solidFill>
                            <a:latin typeface="Cambria Math"/>
                            <a:cs typeface="Simplified Arabic" pitchFamily="18" charset="-78"/>
                          </a:rPr>
                          <m:t>−</m:t>
                        </m:r>
                        <m:r>
                          <a:rPr lang="fr-FR" sz="3200" b="1" i="1" smtClean="0">
                            <a:ln/>
                            <a:solidFill>
                              <a:schemeClr val="accent3"/>
                            </a:solidFill>
                            <a:latin typeface="Cambria Math"/>
                            <a:cs typeface="Simplified Arabic" pitchFamily="18" charset="-78"/>
                          </a:rPr>
                          <m:t>𝑖</m:t>
                        </m:r>
                        <m:r>
                          <a:rPr lang="fr-FR" sz="3200" b="1" i="1" smtClean="0">
                            <a:ln/>
                            <a:solidFill>
                              <a:schemeClr val="accent3"/>
                            </a:solidFill>
                            <a:latin typeface="Cambria Math"/>
                            <a:cs typeface="Simplified Arabic" pitchFamily="18" charset="-78"/>
                          </a:rPr>
                          <m:t>∗</m:t>
                        </m:r>
                        <m:r>
                          <a:rPr lang="fr-FR" sz="3200" b="1" i="1" smtClean="0">
                            <a:ln/>
                            <a:solidFill>
                              <a:schemeClr val="accent3"/>
                            </a:solidFill>
                            <a:latin typeface="Cambria Math"/>
                            <a:cs typeface="Simplified Arabic" pitchFamily="18" charset="-78"/>
                          </a:rPr>
                          <m:t>𝑑</m:t>
                        </m:r>
                        <m:r>
                          <a:rPr lang="fr-FR" sz="3200" b="1" i="1" smtClean="0">
                            <a:ln/>
                            <a:solidFill>
                              <a:schemeClr val="accent3"/>
                            </a:solidFill>
                            <a:latin typeface="Cambria Math"/>
                            <a:cs typeface="Simplified Arabic" pitchFamily="18" charset="-78"/>
                          </a:rPr>
                          <m:t>∗(</m:t>
                        </m:r>
                        <m:r>
                          <a:rPr lang="fr-FR" sz="3200" b="1" i="1" smtClean="0">
                            <a:ln/>
                            <a:solidFill>
                              <a:schemeClr val="accent3"/>
                            </a:solidFill>
                            <a:latin typeface="Cambria Math"/>
                            <a:cs typeface="Simplified Arabic" pitchFamily="18" charset="-78"/>
                          </a:rPr>
                          <m:t>𝐼𝐵𝑆</m:t>
                        </m:r>
                        <m:r>
                          <a:rPr lang="fr-FR" sz="3200" b="1" i="1" smtClean="0">
                            <a:ln/>
                            <a:solidFill>
                              <a:schemeClr val="accent3"/>
                            </a:solidFill>
                            <a:latin typeface="Cambria Math"/>
                            <a:cs typeface="Simplified Arabic" pitchFamily="18" charset="-78"/>
                          </a:rPr>
                          <m:t>−</m:t>
                        </m:r>
                        <m:r>
                          <a:rPr lang="fr-FR" sz="3200" b="1" i="1" smtClean="0">
                            <a:ln/>
                            <a:solidFill>
                              <a:schemeClr val="accent3"/>
                            </a:solidFill>
                            <a:latin typeface="Cambria Math"/>
                            <a:cs typeface="Simplified Arabic" pitchFamily="18" charset="-78"/>
                          </a:rPr>
                          <m:t>1</m:t>
                        </m:r>
                        <m:r>
                          <a:rPr lang="fr-FR" sz="3200" b="1" i="1" smtClean="0">
                            <a:ln/>
                            <a:solidFill>
                              <a:schemeClr val="accent3"/>
                            </a:solidFill>
                            <a:latin typeface="Cambria Math"/>
                            <a:cs typeface="Simplified Arabic" pitchFamily="18" charset="-78"/>
                          </a:rPr>
                          <m:t>)</m:t>
                        </m:r>
                      </m:num>
                      <m:den>
                        <m:r>
                          <a:rPr lang="fr-FR" sz="3200" b="1" i="1" smtClean="0">
                            <a:ln/>
                            <a:solidFill>
                              <a:schemeClr val="accent3"/>
                            </a:solidFill>
                            <a:latin typeface="Cambria Math"/>
                            <a:cs typeface="Simplified Arabic" pitchFamily="18" charset="-78"/>
                          </a:rPr>
                          <m:t>𝐶𝑃</m:t>
                        </m:r>
                      </m:den>
                    </m:f>
                  </m:oMath>
                </a14:m>
                <a:endParaRPr lang="fr-FR" sz="3200" b="1" dirty="0">
                  <a:ln/>
                  <a:solidFill>
                    <a:schemeClr val="accent3"/>
                  </a:solidFill>
                  <a:latin typeface="Simplified Arabic" pitchFamily="18" charset="-78"/>
                  <a:cs typeface="Simplified Arabic" pitchFamily="18" charset="-78"/>
                </a:endParaRPr>
              </a:p>
            </p:txBody>
          </p:sp>
        </mc:Choice>
        <mc:Fallback xmlns="">
          <p:sp>
            <p:nvSpPr>
              <p:cNvPr id="6" name="Rectangle à coins arrondis 5"/>
              <p:cNvSpPr>
                <a:spLocks noRot="1" noChangeAspect="1" noMove="1" noResize="1" noEditPoints="1" noAdjustHandles="1" noChangeArrowheads="1" noChangeShapeType="1" noTextEdit="1"/>
              </p:cNvSpPr>
              <p:nvPr/>
            </p:nvSpPr>
            <p:spPr>
              <a:xfrm>
                <a:off x="0" y="1895682"/>
                <a:ext cx="9144000" cy="792088"/>
              </a:xfrm>
              <a:prstGeom prst="roundRect">
                <a:avLst/>
              </a:prstGeom>
              <a:blipFill rotWithShape="1">
                <a:blip r:embed="rId3" cstate="print"/>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à coins arrondis 6"/>
              <p:cNvSpPr/>
              <p:nvPr/>
            </p:nvSpPr>
            <p:spPr>
              <a:xfrm>
                <a:off x="0" y="2807931"/>
                <a:ext cx="9036496"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800" b="1" dirty="0">
                    <a:ln/>
                    <a:solidFill>
                      <a:schemeClr val="accent3"/>
                    </a:solidFill>
                  </a:rPr>
                  <a:t>Rf= </a:t>
                </a:r>
                <a:r>
                  <a:rPr lang="fr-FR" sz="2800" b="1" dirty="0" err="1">
                    <a:ln/>
                    <a:solidFill>
                      <a:schemeClr val="accent3"/>
                    </a:solidFill>
                  </a:rPr>
                  <a:t>Re</a:t>
                </a:r>
                <a:r>
                  <a:rPr lang="fr-FR" sz="2800" b="1" dirty="0">
                    <a:ln/>
                    <a:solidFill>
                      <a:schemeClr val="accent3"/>
                    </a:solidFill>
                  </a:rPr>
                  <a:t> + [(Re-i)×</a:t>
                </a:r>
                <a14:m>
                  <m:oMath xmlns:m="http://schemas.openxmlformats.org/officeDocument/2006/math">
                    <m:f>
                      <m:fPr>
                        <m:ctrlPr>
                          <a:rPr lang="fr-FR" sz="2800" b="1" i="1" smtClean="0">
                            <a:ln/>
                            <a:solidFill>
                              <a:schemeClr val="accent3"/>
                            </a:solidFill>
                            <a:latin typeface="Cambria Math" panose="02040503050406030204" pitchFamily="18" charset="0"/>
                          </a:rPr>
                        </m:ctrlPr>
                      </m:fPr>
                      <m:num>
                        <m:r>
                          <a:rPr lang="fr-FR" sz="2800" b="1" i="1" smtClean="0">
                            <a:ln/>
                            <a:solidFill>
                              <a:schemeClr val="accent3"/>
                            </a:solidFill>
                            <a:latin typeface="Cambria Math"/>
                          </a:rPr>
                          <m:t>𝐷</m:t>
                        </m:r>
                      </m:num>
                      <m:den>
                        <m:r>
                          <a:rPr lang="fr-FR" sz="2800" b="1" i="1" smtClean="0">
                            <a:ln/>
                            <a:solidFill>
                              <a:schemeClr val="accent3"/>
                            </a:solidFill>
                            <a:latin typeface="Cambria Math"/>
                          </a:rPr>
                          <m:t>𝐶𝑝</m:t>
                        </m:r>
                      </m:den>
                    </m:f>
                  </m:oMath>
                </a14:m>
                <a:r>
                  <a:rPr lang="fr-FR" sz="2800" b="1" dirty="0">
                    <a:ln/>
                    <a:solidFill>
                      <a:schemeClr val="accent3"/>
                    </a:solidFill>
                  </a:rPr>
                  <a:t> ]×(1-IBS) </a:t>
                </a:r>
                <a:r>
                  <a:rPr lang="ar-DZ" sz="2800" b="1" dirty="0">
                    <a:ln/>
                    <a:solidFill>
                      <a:schemeClr val="accent3"/>
                    </a:solidFill>
                  </a:rPr>
                  <a:t>     ( 1)                                </a:t>
                </a:r>
                <a:endParaRPr lang="fr-FR" sz="2800" b="1" dirty="0">
                  <a:ln/>
                  <a:solidFill>
                    <a:schemeClr val="accent3"/>
                  </a:solidFill>
                </a:endParaRPr>
              </a:p>
            </p:txBody>
          </p:sp>
        </mc:Choice>
        <mc:Fallback xmlns="">
          <p:sp>
            <p:nvSpPr>
              <p:cNvPr id="7" name="Rectangle à coins arrondis 6"/>
              <p:cNvSpPr>
                <a:spLocks noRot="1" noChangeAspect="1" noMove="1" noResize="1" noEditPoints="1" noAdjustHandles="1" noChangeArrowheads="1" noChangeShapeType="1" noTextEdit="1"/>
              </p:cNvSpPr>
              <p:nvPr/>
            </p:nvSpPr>
            <p:spPr>
              <a:xfrm>
                <a:off x="0" y="2807931"/>
                <a:ext cx="9036496" cy="648072"/>
              </a:xfrm>
              <a:prstGeom prst="roundRect">
                <a:avLst/>
              </a:prstGeom>
              <a:blipFill rotWithShape="1">
                <a:blip r:embed="rId4" cstate="print"/>
                <a:stretch>
                  <a:fillRect/>
                </a:stretch>
              </a:blipFill>
            </p:spPr>
            <p:txBody>
              <a:bodyPr/>
              <a:lstStyle/>
              <a:p>
                <a:r>
                  <a:rPr lang="fr-FR">
                    <a:noFill/>
                  </a:rPr>
                  <a:t> </a:t>
                </a:r>
              </a:p>
            </p:txBody>
          </p:sp>
        </mc:Fallback>
      </mc:AlternateContent>
      <p:sp>
        <p:nvSpPr>
          <p:cNvPr id="8" name="Flèche gauche 7"/>
          <p:cNvSpPr/>
          <p:nvPr/>
        </p:nvSpPr>
        <p:spPr>
          <a:xfrm>
            <a:off x="5436096" y="2996952"/>
            <a:ext cx="1872208" cy="2700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208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lnSpcReduction="10000"/>
          </a:bodyPr>
          <a:lstStyle/>
          <a:p>
            <a:pPr marL="0" indent="0" algn="r" rtl="1">
              <a:buNone/>
            </a:pPr>
            <a:r>
              <a:rPr lang="ar-DZ" sz="2800" dirty="0">
                <a:latin typeface="Simplified Arabic" pitchFamily="18" charset="-78"/>
                <a:cs typeface="Simplified Arabic" pitchFamily="18" charset="-78"/>
              </a:rPr>
              <a:t>فيكون لدينا: المردودية المالية =المردودية الاقتصادية +اثر الرافعة المالية </a:t>
            </a:r>
          </a:p>
          <a:p>
            <a:pPr marL="0" indent="0" algn="r" rtl="1">
              <a:buNone/>
            </a:pPr>
            <a:r>
              <a:rPr lang="ar-DZ" sz="2800" dirty="0">
                <a:latin typeface="Simplified Arabic" pitchFamily="18" charset="-78"/>
                <a:cs typeface="Simplified Arabic" pitchFamily="18" charset="-78"/>
              </a:rPr>
              <a:t>و بالتالي : </a:t>
            </a:r>
          </a:p>
          <a:p>
            <a:pPr marL="0" indent="0" algn="r" rtl="1">
              <a:buNone/>
            </a:pPr>
            <a:r>
              <a:rPr lang="ar-DZ" sz="2800" dirty="0">
                <a:latin typeface="Simplified Arabic" pitchFamily="18" charset="-78"/>
                <a:cs typeface="Simplified Arabic" pitchFamily="18" charset="-78"/>
              </a:rPr>
              <a:t>اثر الرافعة المالية = المردودية المالية – المردودية الاقتصادية</a:t>
            </a:r>
          </a:p>
          <a:p>
            <a:pPr marL="0" indent="0" algn="r" rtl="1">
              <a:buNone/>
            </a:pPr>
            <a:r>
              <a:rPr lang="ar-DZ" sz="2800" dirty="0">
                <a:latin typeface="Simplified Arabic" pitchFamily="18" charset="-78"/>
                <a:cs typeface="Simplified Arabic" pitchFamily="18" charset="-78"/>
              </a:rPr>
              <a:t>3-تحليل اثر الرافعة المالية : من خلال الصياغة الرياضية </a:t>
            </a:r>
            <a:r>
              <a:rPr lang="ar-DZ" sz="2800" dirty="0" err="1">
                <a:latin typeface="Simplified Arabic" pitchFamily="18" charset="-78"/>
                <a:cs typeface="Simplified Arabic" pitchFamily="18" charset="-78"/>
              </a:rPr>
              <a:t>لاثر</a:t>
            </a:r>
            <a:r>
              <a:rPr lang="ar-DZ" sz="2800" dirty="0">
                <a:latin typeface="Simplified Arabic" pitchFamily="18" charset="-78"/>
                <a:cs typeface="Simplified Arabic" pitchFamily="18" charset="-78"/>
              </a:rPr>
              <a:t> الرافعة المالية يتضح ان الضريبة اثر واضح في حسابه حيث اللجوء الى عملية الاستدانة تؤدي الى تدني الوعاء الضريبي و هذا بطبيعة الحال يتم من خلال طرح </a:t>
            </a:r>
            <a:r>
              <a:rPr lang="ar-DZ" sz="2800" dirty="0" err="1">
                <a:latin typeface="Simplified Arabic" pitchFamily="18" charset="-78"/>
                <a:cs typeface="Simplified Arabic" pitchFamily="18" charset="-78"/>
              </a:rPr>
              <a:t>الفواؤد</a:t>
            </a:r>
            <a:r>
              <a:rPr lang="ar-DZ" sz="2800" dirty="0">
                <a:latin typeface="Simplified Arabic" pitchFamily="18" charset="-78"/>
                <a:cs typeface="Simplified Arabic" pitchFamily="18" charset="-78"/>
              </a:rPr>
              <a:t> من الارباح قبل حساب الضريبة و هذا يختلف من مؤسسة الى اخرى و يمكن توضيح ذلك من خلال الحالات التالية و التي تمثل حالات الرفع المالي : </a:t>
            </a:r>
          </a:p>
          <a:p>
            <a:pPr marL="514350" indent="-514350" algn="r" rtl="1">
              <a:buFont typeface="+mj-lt"/>
              <a:buAutoNum type="arabicPeriod"/>
            </a:pPr>
            <a:r>
              <a:rPr lang="ar-DZ" sz="2800" dirty="0">
                <a:latin typeface="Simplified Arabic" pitchFamily="18" charset="-78"/>
                <a:cs typeface="Simplified Arabic" pitchFamily="18" charset="-78"/>
              </a:rPr>
              <a:t>حالة مؤسسة عديمة الاستدانة : هي حالة نادرة الحدوث على ارض الواقع يعني ان المؤسسة تمول احتياجاتها المالية حصرا بواسطة التمويل الذاتي و الرافع في راس المال :</a:t>
            </a:r>
          </a:p>
          <a:p>
            <a:pPr marL="0" indent="0" algn="r" rtl="1">
              <a:buNone/>
            </a:pPr>
            <a:r>
              <a:rPr lang="fr-FR" sz="2800" dirty="0" err="1">
                <a:latin typeface="Simplified Arabic" pitchFamily="18" charset="-78"/>
                <a:cs typeface="Simplified Arabic" pitchFamily="18" charset="-78"/>
              </a:rPr>
              <a:t>Rf</a:t>
            </a:r>
            <a:r>
              <a:rPr lang="fr-FR" sz="2800" dirty="0">
                <a:latin typeface="Simplified Arabic" pitchFamily="18" charset="-78"/>
                <a:cs typeface="Simplified Arabic" pitchFamily="18" charset="-78"/>
              </a:rPr>
              <a:t>=</a:t>
            </a:r>
            <a:r>
              <a:rPr lang="fr-FR" sz="2800" dirty="0" err="1">
                <a:latin typeface="Simplified Arabic" pitchFamily="18" charset="-78"/>
                <a:cs typeface="Simplified Arabic" pitchFamily="18" charset="-78"/>
              </a:rPr>
              <a:t>Re</a:t>
            </a:r>
            <a:r>
              <a:rPr lang="fr-FR" sz="2800" dirty="0">
                <a:latin typeface="Simplified Arabic" pitchFamily="18" charset="-78"/>
                <a:cs typeface="Simplified Arabic" pitchFamily="18" charset="-78"/>
              </a:rPr>
              <a:t>×(1-IBS)</a:t>
            </a:r>
            <a:r>
              <a:rPr lang="ar-DZ" sz="2800" dirty="0">
                <a:latin typeface="Simplified Arabic" pitchFamily="18" charset="-78"/>
                <a:cs typeface="Simplified Arabic" pitchFamily="18" charset="-78"/>
              </a:rPr>
              <a:t> </a:t>
            </a:r>
          </a:p>
          <a:p>
            <a:pPr marL="0" indent="0" algn="r" rtl="1">
              <a:buNone/>
            </a:pPr>
            <a:r>
              <a:rPr lang="fr-FR" sz="2800" dirty="0">
                <a:latin typeface="Simplified Arabic" pitchFamily="18" charset="-78"/>
                <a:cs typeface="Simplified Arabic" pitchFamily="18" charset="-78"/>
              </a:rPr>
              <a:t>(1-IBS)</a:t>
            </a:r>
            <a:r>
              <a:rPr lang="ar-DZ" sz="2800" dirty="0">
                <a:latin typeface="Simplified Arabic" pitchFamily="18" charset="-78"/>
                <a:cs typeface="Simplified Arabic" pitchFamily="18" charset="-78"/>
              </a:rPr>
              <a:t> المردودية المالية = المردودية الاقتصادية </a:t>
            </a:r>
          </a:p>
          <a:p>
            <a:pPr marL="0" indent="0" algn="r" rtl="1">
              <a:buNone/>
            </a:pPr>
            <a:r>
              <a:rPr lang="ar-DZ" sz="2800" dirty="0">
                <a:latin typeface="Simplified Arabic" pitchFamily="18" charset="-78"/>
                <a:cs typeface="Simplified Arabic" pitchFamily="18" charset="-78"/>
              </a:rPr>
              <a:t>ففي هذه الحالة لا يوجد اثر الرفع المالي بالتالي المردودية المالية تتساوى مع المردودية الاقتصادية بعد اقتطاع الضريبة على الارباح  </a:t>
            </a:r>
            <a:endParaRPr lang="fr-FR"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2587403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0"/>
                <a:ext cx="9144000" cy="6858000"/>
              </a:xfrm>
            </p:spPr>
            <p:txBody>
              <a:bodyPr>
                <a:normAutofit/>
              </a:bodyPr>
              <a:lstStyle/>
              <a:p>
                <a:pPr marL="514350" indent="-514350" algn="r" rtl="1">
                  <a:buFont typeface="+mj-lt"/>
                  <a:buAutoNum type="arabicPeriod" startAt="2"/>
                </a:pPr>
                <a:r>
                  <a:rPr lang="ar-DZ" sz="2800" dirty="0">
                    <a:latin typeface="Simplified Arabic" pitchFamily="18" charset="-78"/>
                    <a:cs typeface="Simplified Arabic" pitchFamily="18" charset="-78"/>
                  </a:rPr>
                  <a:t>حالة المؤسسة المستدينة : تعد عملية الاقراض من اهم مصادر التمويل كما انا الاستدانة تساهم في تحسين المردودية المالية بصفة خاصة و مستويات المردودية الكلية هنا يجب التميز بين ثلاث حالات يمكن ان تقع فيها المؤسسة هي : </a:t>
                </a:r>
              </a:p>
              <a:p>
                <a:pPr marL="0" indent="0" algn="r" rtl="1">
                  <a:buNone/>
                </a:pPr>
                <a:r>
                  <a:rPr lang="ar-DZ" sz="2800" dirty="0">
                    <a:latin typeface="Simplified Arabic" pitchFamily="18" charset="-78"/>
                    <a:cs typeface="Simplified Arabic" pitchFamily="18" charset="-78"/>
                  </a:rPr>
                  <a:t>-حالة المردودية الاقتصادية اقل من تكلفة الاستدانة : في هذه الحالة يكون الرفع المالي غير صالح للمؤسسة اي بزيادة الاعتماد على القروض تؤدي الى انخفاض المردودية المالية و يسجل هذا الانخفاض من خلال زيادة المصاريف المالية .</a:t>
                </a:r>
              </a:p>
              <a:p>
                <a:pPr marL="0" indent="0" algn="l">
                  <a:buNone/>
                </a:pPr>
                <a:r>
                  <a:rPr lang="fr-FR" sz="2800" dirty="0">
                    <a:latin typeface="Simplified Arabic" pitchFamily="18" charset="-78"/>
                    <a:cs typeface="Simplified Arabic" pitchFamily="18" charset="-78"/>
                  </a:rPr>
                  <a:t>       (Re-1)&lt;0</a:t>
                </a:r>
                <a:r>
                  <a:rPr lang="fr-FR" sz="2800" dirty="0">
                    <a:latin typeface="Times New Roman"/>
                    <a:cs typeface="Times New Roman"/>
                  </a:rPr>
                  <a:t>→ Rf=(Re-i)</a:t>
                </a:r>
                <a14:m>
                  <m:oMath xmlns:m="http://schemas.openxmlformats.org/officeDocument/2006/math">
                    <m:f>
                      <m:fPr>
                        <m:ctrlPr>
                          <a:rPr lang="fr-FR" sz="2800" i="1" smtClean="0">
                            <a:latin typeface="Cambria Math" panose="02040503050406030204" pitchFamily="18" charset="0"/>
                            <a:cs typeface="Times New Roman"/>
                          </a:rPr>
                        </m:ctrlPr>
                      </m:fPr>
                      <m:num>
                        <m:r>
                          <a:rPr lang="fr-FR" sz="2800" b="0" i="1" smtClean="0">
                            <a:latin typeface="Cambria Math"/>
                            <a:cs typeface="Times New Roman"/>
                          </a:rPr>
                          <m:t>𝐷</m:t>
                        </m:r>
                      </m:num>
                      <m:den>
                        <m:r>
                          <a:rPr lang="fr-FR" sz="2800" b="0" i="1" smtClean="0">
                            <a:latin typeface="Cambria Math"/>
                            <a:cs typeface="Times New Roman"/>
                          </a:rPr>
                          <m:t>𝐶𝑝</m:t>
                        </m:r>
                        <m:r>
                          <a:rPr lang="fr-FR" sz="2800" b="0" i="1" smtClean="0">
                            <a:latin typeface="Cambria Math"/>
                            <a:cs typeface="Times New Roman"/>
                          </a:rPr>
                          <m:t>   </m:t>
                        </m:r>
                      </m:den>
                    </m:f>
                  </m:oMath>
                </a14:m>
                <a:endParaRPr lang="ar-DZ" sz="2800" dirty="0">
                  <a:latin typeface="Simplified Arabic" pitchFamily="18" charset="-78"/>
                  <a:cs typeface="Simplified Arabic" pitchFamily="18" charset="-78"/>
                </a:endParaRPr>
              </a:p>
              <a:p>
                <a:pPr marL="0" indent="0" algn="r" rtl="1">
                  <a:buNone/>
                </a:pPr>
                <a:r>
                  <a:rPr lang="fr-FR" sz="2800" dirty="0">
                    <a:latin typeface="Simplified Arabic" pitchFamily="18" charset="-78"/>
                    <a:cs typeface="Simplified Arabic" pitchFamily="18" charset="-78"/>
                  </a:rPr>
                  <a:t>(Re-i)</a:t>
                </a:r>
                <a:r>
                  <a:rPr lang="ar-DZ" sz="2800" dirty="0">
                    <a:latin typeface="Simplified Arabic" pitchFamily="18" charset="-78"/>
                    <a:cs typeface="Simplified Arabic" pitchFamily="18" charset="-78"/>
                  </a:rPr>
                  <a:t> : هامش الربح بين المردودية و الاستدانة </a:t>
                </a:r>
              </a:p>
              <a:p>
                <a:pPr marL="0" indent="0" algn="r" rtl="1">
                  <a:buNone/>
                </a:pPr>
                <a:r>
                  <a:rPr lang="ar-DZ" sz="2800" dirty="0">
                    <a:latin typeface="Simplified Arabic" pitchFamily="18" charset="-78"/>
                    <a:cs typeface="Simplified Arabic" pitchFamily="18" charset="-78"/>
                  </a:rPr>
                  <a:t>:اثر الرافعة المالية </a:t>
                </a:r>
                <a:r>
                  <a:rPr lang="fr-FR" sz="2800" dirty="0">
                    <a:latin typeface="Simplified Arabic" pitchFamily="18" charset="-78"/>
                    <a:cs typeface="Simplified Arabic" pitchFamily="18" charset="-78"/>
                  </a:rPr>
                  <a:t>(Re-i)×</a:t>
                </a:r>
                <a14:m>
                  <m:oMath xmlns:m="http://schemas.openxmlformats.org/officeDocument/2006/math">
                    <m:f>
                      <m:fPr>
                        <m:ctrlPr>
                          <a:rPr lang="fr-FR" sz="2800" i="1" smtClean="0">
                            <a:latin typeface="Cambria Math" panose="02040503050406030204" pitchFamily="18" charset="0"/>
                            <a:cs typeface="Simplified Arabic" pitchFamily="18" charset="-78"/>
                          </a:rPr>
                        </m:ctrlPr>
                      </m:fPr>
                      <m:num>
                        <m:r>
                          <a:rPr lang="fr-FR" sz="2800" b="0" i="1" smtClean="0">
                            <a:latin typeface="Cambria Math"/>
                            <a:cs typeface="Simplified Arabic" pitchFamily="18" charset="-78"/>
                          </a:rPr>
                          <m:t>𝐷</m:t>
                        </m:r>
                      </m:num>
                      <m:den>
                        <m:r>
                          <a:rPr lang="fr-FR" sz="2800" b="0" i="1" smtClean="0">
                            <a:latin typeface="Cambria Math"/>
                            <a:cs typeface="Simplified Arabic" pitchFamily="18" charset="-78"/>
                          </a:rPr>
                          <m:t>𝐶𝑝</m:t>
                        </m:r>
                      </m:den>
                    </m:f>
                  </m:oMath>
                </a14:m>
                <a:endParaRPr lang="fr-FR" sz="2800" dirty="0">
                  <a:latin typeface="Simplified Arabic" pitchFamily="18" charset="-78"/>
                  <a:cs typeface="Simplified Arabic" pitchFamily="18" charset="-78"/>
                </a:endParaRPr>
              </a:p>
              <a:p>
                <a:pPr marL="0" indent="0" algn="r" rtl="1">
                  <a:buNone/>
                </a:pPr>
                <a:r>
                  <a:rPr lang="fr-FR" sz="2800" dirty="0">
                    <a:latin typeface="Simplified Arabic" pitchFamily="18" charset="-78"/>
                    <a:cs typeface="Simplified Arabic" pitchFamily="18" charset="-78"/>
                  </a:rPr>
                  <a:t>Rf</a:t>
                </a:r>
                <a:r>
                  <a:rPr lang="ar-DZ" sz="2800" dirty="0">
                    <a:latin typeface="Simplified Arabic" pitchFamily="18" charset="-78"/>
                    <a:cs typeface="Simplified Arabic" pitchFamily="18" charset="-78"/>
                  </a:rPr>
                  <a:t>: الرافعة المالية </a:t>
                </a:r>
                <a:endParaRPr lang="fr-FR" sz="2800" dirty="0">
                  <a:latin typeface="Simplified Arabic" pitchFamily="18" charset="-78"/>
                  <a:cs typeface="Simplified Arabic" pitchFamily="18" charset="-78"/>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cstate="print"/>
                <a:stretch>
                  <a:fillRect l="-1733" t="-3111" r="-2267"/>
                </a:stretch>
              </a:blipFill>
            </p:spPr>
            <p:txBody>
              <a:bodyPr/>
              <a:lstStyle/>
              <a:p>
                <a:r>
                  <a:rPr lang="fr-FR">
                    <a:noFill/>
                  </a:rPr>
                  <a:t> </a:t>
                </a:r>
              </a:p>
            </p:txBody>
          </p:sp>
        </mc:Fallback>
      </mc:AlternateContent>
    </p:spTree>
    <p:extLst>
      <p:ext uri="{BB962C8B-B14F-4D97-AF65-F5344CB8AC3E}">
        <p14:creationId xmlns:p14="http://schemas.microsoft.com/office/powerpoint/2010/main" val="370850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4988"/>
            <a:ext cx="8229600" cy="893732"/>
          </a:xfrm>
        </p:spPr>
        <p:txBody>
          <a:bodyPr/>
          <a:lstStyle/>
          <a:p>
            <a:r>
              <a:rPr lang="ar-DZ" u="sng" dirty="0"/>
              <a:t>المقدمة</a:t>
            </a:r>
            <a:r>
              <a:rPr lang="ar-DZ" dirty="0"/>
              <a:t> </a:t>
            </a:r>
            <a:endParaRPr lang="fr-FR" dirty="0"/>
          </a:p>
        </p:txBody>
      </p:sp>
      <p:sp>
        <p:nvSpPr>
          <p:cNvPr id="3" name="Espace réservé du contenu 2"/>
          <p:cNvSpPr>
            <a:spLocks noGrp="1"/>
          </p:cNvSpPr>
          <p:nvPr>
            <p:ph idx="1"/>
          </p:nvPr>
        </p:nvSpPr>
        <p:spPr>
          <a:xfrm>
            <a:off x="179512" y="836712"/>
            <a:ext cx="8712968" cy="6021288"/>
          </a:xfrm>
        </p:spPr>
        <p:txBody>
          <a:bodyPr>
            <a:normAutofit/>
          </a:bodyPr>
          <a:lstStyle/>
          <a:p>
            <a:pPr algn="r" rtl="1"/>
            <a:r>
              <a:rPr lang="ar-DZ" sz="2400" dirty="0">
                <a:latin typeface="Simplified Arabic" pitchFamily="18" charset="-78"/>
                <a:cs typeface="Simplified Arabic" pitchFamily="18" charset="-78"/>
              </a:rPr>
              <a:t>من المعلوم انا الهدف الاساسي للإدارة المالية هو تعظيم القيمة السوقية لثروة اصحاب المشروع ،وهي في سبيل ذلك تعتمد على مبدا المبادلة بين العائد و المخاطرة عند القيام بعمليات التمويل و الاستثمار، وتعد عملية تجهيز المشاريع الاستثمارية بالأموال من الوظائف الرئيسية للإدارة المالية، اذ يتعين على الادارة المالية ان تحدد مصادر التمويل و ايجاد الخليط المناسب منها، و انطلاقا من هذا المفهوم تبرز اهمية الرفع كأحد الاساليب التي تلجا اليها لتحسين ارباحها، لذلك تعد العلاقة بين الروافع و التكاليف من الظواهر المالية الهامة فمن جهة تمثل الرافعة التشغيلية الطريقة التي توزع فيها مصادر الاموال بين تكاليف ثابتة و تكاليف متغيرة ومن جهة اخرى تمثل الرافعة المالية مدى اعتماد الادارة المالية على القروض في تمويل اصولها .</a:t>
            </a:r>
          </a:p>
          <a:p>
            <a:pPr algn="r" rtl="1"/>
            <a:r>
              <a:rPr lang="ar-DZ" sz="2400" dirty="0">
                <a:latin typeface="Simplified Arabic" pitchFamily="18" charset="-78"/>
                <a:cs typeface="Simplified Arabic" pitchFamily="18" charset="-78"/>
              </a:rPr>
              <a:t>كمت تعتبر الرافعة التشغيلية و المالية من الوسائل و الادوات المهمة المستخدمة في مجال التخطيط و الرقابة و تقويم الاداء .</a:t>
            </a:r>
          </a:p>
          <a:p>
            <a:pPr marL="0" indent="0" algn="r" rtl="1">
              <a:buNone/>
            </a:pPr>
            <a:r>
              <a:rPr lang="ar-DZ" sz="2400" dirty="0">
                <a:latin typeface="Simplified Arabic" pitchFamily="18" charset="-78"/>
                <a:cs typeface="Simplified Arabic" pitchFamily="18" charset="-78"/>
              </a:rPr>
              <a:t>و بناءا على مما سبق يمكن طرح الاشكالية التالية :</a:t>
            </a:r>
          </a:p>
          <a:p>
            <a:pPr marL="0" indent="0" algn="r" rtl="1">
              <a:buNone/>
            </a:pPr>
            <a:r>
              <a:rPr lang="ar-DZ" sz="2400" b="1" dirty="0">
                <a:latin typeface="Simplified Arabic" pitchFamily="18" charset="-78"/>
                <a:cs typeface="Simplified Arabic" pitchFamily="18" charset="-78"/>
              </a:rPr>
              <a:t>ما هو اثر كل من الرافعة التشغيلية و المالية على  تخطيط الربحية في المؤسسات الاقتصادية ؟ </a:t>
            </a:r>
          </a:p>
        </p:txBody>
      </p:sp>
    </p:spTree>
    <p:extLst>
      <p:ext uri="{BB962C8B-B14F-4D97-AF65-F5344CB8AC3E}">
        <p14:creationId xmlns:p14="http://schemas.microsoft.com/office/powerpoint/2010/main" val="376290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r" rtl="1">
              <a:buNone/>
            </a:pPr>
            <a:r>
              <a:rPr lang="ar-DZ" sz="2800" dirty="0">
                <a:latin typeface="Simplified Arabic" pitchFamily="18" charset="-78"/>
                <a:cs typeface="Simplified Arabic" pitchFamily="18" charset="-78"/>
              </a:rPr>
              <a:t>-</a:t>
            </a:r>
            <a:r>
              <a:rPr lang="ar-DZ" sz="2800" b="1" u="sng" dirty="0">
                <a:solidFill>
                  <a:srgbClr val="FFFF00"/>
                </a:solidFill>
                <a:latin typeface="Simplified Arabic" pitchFamily="18" charset="-78"/>
                <a:cs typeface="Simplified Arabic" pitchFamily="18" charset="-78"/>
              </a:rPr>
              <a:t>مفهوم الرفع المالي </a:t>
            </a:r>
            <a:r>
              <a:rPr lang="ar-DZ" sz="2800" dirty="0">
                <a:latin typeface="Simplified Arabic" pitchFamily="18" charset="-78"/>
                <a:cs typeface="Simplified Arabic" pitchFamily="18" charset="-78"/>
              </a:rPr>
              <a:t>: الرفع مفهوم مأخوذ من علم الفيزياء، حيث ان الرافعة الفيزيائية تعمل على تضخيم القوة المستخدمة في ازاحة كتلة معينة و ذلك بزيادة ذراع القوة ، ان الرافعة المالية تعمل على تضخيم العائد بازدياد ذراع القوة و هو التكاليف الثابتة ( الفوائد الناتجة عن الدين ، وتوزيعات الارباح الثابتة على حملة الاسهم الممتازة ).</a:t>
            </a:r>
          </a:p>
          <a:p>
            <a:pPr marL="0" indent="0" algn="r" rtl="1">
              <a:buNone/>
            </a:pPr>
            <a:r>
              <a:rPr lang="ar-DZ" sz="2800" dirty="0">
                <a:latin typeface="Simplified Arabic" pitchFamily="18" charset="-78"/>
                <a:cs typeface="Simplified Arabic" pitchFamily="18" charset="-78"/>
              </a:rPr>
              <a:t>ويقصد ايضا بالرفع المالي هو اعتماد المؤسسة على الاقتراض من المؤسسات المالية و المصرفية في سد احتياجاتها المالية ، و بالتالي تكون التكاليف الثابتة لديها في هذه الحالة هي الفوائد المدينة او المدفوعة ، اما اذا كانت المؤسسة تطرح اسهم ممتازة لسد هذه الاحتياجات فان التكاليف الثابتة هنا هي ارباح الاسهم الممتازة التي ستقوم المؤسسة بدفعها الى لمساهمين الممتازين ، وذلك لان الاسهم الممتازة تتمتع بأرباح مضمونة و محددة حسب ما نص عليه قانون المؤسسات .</a:t>
            </a:r>
          </a:p>
          <a:p>
            <a:pPr marL="0" indent="0" algn="r" rtl="1">
              <a:buNone/>
            </a:pPr>
            <a:endParaRPr lang="fr-FR"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201333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0" y="0"/>
                <a:ext cx="9144000" cy="6858000"/>
              </a:xfrm>
            </p:spPr>
            <p:txBody>
              <a:bodyPr/>
              <a:lstStyle/>
              <a:p>
                <a:pPr marL="0" lvl="0" indent="0" algn="r" rtl="1">
                  <a:buNone/>
                </a:pPr>
                <a:r>
                  <a:rPr lang="ar-DZ" sz="2800" dirty="0">
                    <a:solidFill>
                      <a:prstClr val="black"/>
                    </a:solidFill>
                    <a:latin typeface="Simplified Arabic" pitchFamily="18" charset="-78"/>
                    <a:cs typeface="Simplified Arabic" pitchFamily="18" charset="-78"/>
                  </a:rPr>
                  <a:t>-</a:t>
                </a:r>
                <a:r>
                  <a:rPr lang="ar-DZ" sz="2800" u="sng" dirty="0">
                    <a:solidFill>
                      <a:srgbClr val="FFFF00"/>
                    </a:solidFill>
                    <a:latin typeface="Simplified Arabic" pitchFamily="18" charset="-78"/>
                    <a:cs typeface="Simplified Arabic" pitchFamily="18" charset="-78"/>
                  </a:rPr>
                  <a:t>كيفية حساب درجة الرفع المالي </a:t>
                </a:r>
                <a:r>
                  <a:rPr lang="ar-DZ" sz="2800" dirty="0">
                    <a:solidFill>
                      <a:prstClr val="black"/>
                    </a:solidFill>
                    <a:latin typeface="Simplified Arabic" pitchFamily="18" charset="-78"/>
                    <a:cs typeface="Simplified Arabic" pitchFamily="18" charset="-78"/>
                  </a:rPr>
                  <a:t>: ترتبط درجة الرافعة المالية بالهيكل التمويلي للشركات و التي تنتج من وجود فوائد ثابتة لدى الشركة و تقاس درجة الرافعة المالية كما يلي :</a:t>
                </a:r>
              </a:p>
              <a:p>
                <a:pPr marL="0" indent="0" algn="l">
                  <a:buNone/>
                </a:pPr>
                <a:r>
                  <a:rPr lang="fr-FR" dirty="0"/>
                  <a:t>DFL</a:t>
                </a:r>
                <a:r>
                  <a:rPr lang="fr-FR" sz="4800" dirty="0"/>
                  <a:t>=</a:t>
                </a:r>
                <a14:m>
                  <m:oMath xmlns:m="http://schemas.openxmlformats.org/officeDocument/2006/math">
                    <m:f>
                      <m:fPr>
                        <m:ctrlPr>
                          <a:rPr lang="fr-FR" sz="4800" i="1" smtClean="0">
                            <a:latin typeface="Cambria Math" panose="02040503050406030204" pitchFamily="18" charset="0"/>
                          </a:rPr>
                        </m:ctrlPr>
                      </m:fPr>
                      <m:num>
                        <m:r>
                          <a:rPr lang="fr-FR" sz="4800" b="0" i="1" smtClean="0">
                            <a:latin typeface="Cambria Math"/>
                          </a:rPr>
                          <m:t>𝐸𝐵𝐼𝑇</m:t>
                        </m:r>
                        <m:r>
                          <a:rPr lang="fr-FR" sz="4800" b="0" i="1" smtClean="0">
                            <a:latin typeface="Cambria Math"/>
                          </a:rPr>
                          <m:t> </m:t>
                        </m:r>
                      </m:num>
                      <m:den>
                        <m:r>
                          <a:rPr lang="fr-FR" sz="4800" b="0" i="1" smtClean="0">
                            <a:latin typeface="Cambria Math"/>
                          </a:rPr>
                          <m:t>𝐸𝐵</m:t>
                        </m:r>
                        <m:r>
                          <a:rPr lang="fr-FR" sz="4800" b="0" i="1" smtClean="0">
                            <a:latin typeface="Cambria Math" panose="02040503050406030204" pitchFamily="18" charset="0"/>
                          </a:rPr>
                          <m:t>𝐼</m:t>
                        </m:r>
                        <m:r>
                          <a:rPr lang="fr-FR" sz="4800" b="0" i="1" smtClean="0">
                            <a:latin typeface="Cambria Math"/>
                          </a:rPr>
                          <m:t>𝑇</m:t>
                        </m:r>
                        <m:r>
                          <a:rPr lang="ar-DZ" sz="4800" b="0" i="1" smtClean="0">
                            <a:latin typeface="Cambria Math" panose="02040503050406030204" pitchFamily="18" charset="0"/>
                          </a:rPr>
                          <m:t>−</m:t>
                        </m:r>
                        <m:r>
                          <a:rPr lang="fr-FR" sz="4800" b="0" i="1" smtClean="0">
                            <a:latin typeface="Cambria Math" panose="02040503050406030204" pitchFamily="18" charset="0"/>
                          </a:rPr>
                          <m:t>𝑖𝐷</m:t>
                        </m:r>
                        <m:r>
                          <a:rPr lang="fr-FR" sz="4800" b="0" i="1" smtClean="0">
                            <a:latin typeface="Cambria Math"/>
                          </a:rPr>
                          <m:t> </m:t>
                        </m:r>
                      </m:den>
                    </m:f>
                    <m:r>
                      <a:rPr lang="ar-DZ" sz="4800" b="0" i="0" smtClean="0">
                        <a:latin typeface="Cambria Math"/>
                      </a:rPr>
                      <m:t>=</m:t>
                    </m:r>
                    <m:f>
                      <m:fPr>
                        <m:ctrlPr>
                          <a:rPr lang="ar-DZ" sz="4800" b="0" i="1" smtClean="0">
                            <a:latin typeface="Cambria Math" panose="02040503050406030204" pitchFamily="18" charset="0"/>
                          </a:rPr>
                        </m:ctrlPr>
                      </m:fPr>
                      <m:num>
                        <m:r>
                          <a:rPr lang="ar-DZ" sz="4800" b="0" i="1" smtClean="0">
                            <a:latin typeface="Cambria Math"/>
                            <a:ea typeface="Cambria Math"/>
                          </a:rPr>
                          <m:t>∆</m:t>
                        </m:r>
                        <m:r>
                          <a:rPr lang="fr-FR" sz="4800" b="0" i="1" smtClean="0">
                            <a:latin typeface="Cambria Math"/>
                            <a:ea typeface="Cambria Math"/>
                          </a:rPr>
                          <m:t>𝐸𝑃𝑆</m:t>
                        </m:r>
                      </m:num>
                      <m:den>
                        <m:r>
                          <a:rPr lang="ar-DZ" sz="4800" b="0" i="1" smtClean="0">
                            <a:latin typeface="Cambria Math"/>
                            <a:ea typeface="Cambria Math"/>
                          </a:rPr>
                          <m:t>∆</m:t>
                        </m:r>
                        <m:r>
                          <a:rPr lang="fr-FR" sz="4800" b="0" i="1" smtClean="0">
                            <a:latin typeface="Cambria Math"/>
                            <a:ea typeface="Cambria Math"/>
                          </a:rPr>
                          <m:t>𝐸𝐵𝐼𝑇</m:t>
                        </m:r>
                      </m:den>
                    </m:f>
                  </m:oMath>
                </a14:m>
                <a:endParaRPr lang="fr-FR" sz="4800" dirty="0"/>
              </a:p>
              <a:p>
                <a:pPr marL="0" indent="0" algn="r" rtl="1">
                  <a:buNone/>
                </a:pPr>
                <a:r>
                  <a:rPr lang="ar-DZ" sz="2800" dirty="0">
                    <a:latin typeface="Simplified Arabic" pitchFamily="18" charset="-78"/>
                    <a:cs typeface="Simplified Arabic" pitchFamily="18" charset="-78"/>
                  </a:rPr>
                  <a:t>حيث ان : </a:t>
                </a:r>
              </a:p>
              <a:p>
                <a:pPr marL="0" indent="0" algn="r" rtl="1">
                  <a:buNone/>
                </a:pPr>
                <a:r>
                  <a:rPr lang="fr-FR" sz="2800" dirty="0">
                    <a:latin typeface="Simplified Arabic" pitchFamily="18" charset="-78"/>
                    <a:cs typeface="Simplified Arabic" pitchFamily="18" charset="-78"/>
                  </a:rPr>
                  <a:t>EBIT</a:t>
                </a:r>
                <a:r>
                  <a:rPr lang="ar-DZ" sz="2800" dirty="0">
                    <a:latin typeface="Simplified Arabic" pitchFamily="18" charset="-78"/>
                    <a:cs typeface="Simplified Arabic" pitchFamily="18" charset="-78"/>
                  </a:rPr>
                  <a:t>: الربح قبل الفوائد و الضرائب </a:t>
                </a:r>
              </a:p>
              <a:p>
                <a:pPr marL="0" indent="0" algn="r" rtl="1">
                  <a:buNone/>
                </a:pPr>
                <a:r>
                  <a:rPr lang="fr-FR" sz="2800" dirty="0">
                    <a:latin typeface="Simplified Arabic" pitchFamily="18" charset="-78"/>
                    <a:cs typeface="Simplified Arabic" pitchFamily="18" charset="-78"/>
                  </a:rPr>
                  <a:t>EBT</a:t>
                </a:r>
                <a:r>
                  <a:rPr lang="ar-DZ" sz="2800" dirty="0">
                    <a:latin typeface="Simplified Arabic" pitchFamily="18" charset="-78"/>
                    <a:cs typeface="Simplified Arabic" pitchFamily="18" charset="-78"/>
                  </a:rPr>
                  <a:t>: الربح قبل الضرائب و الفوائد </a:t>
                </a:r>
                <a:r>
                  <a:rPr lang="ar-SA" sz="2000" b="1" dirty="0">
                    <a:solidFill>
                      <a:srgbClr val="003366"/>
                    </a:solidFill>
                    <a:latin typeface="Verdana" pitchFamily="34" charset="0"/>
                    <a:cs typeface="Arial" charset="0"/>
                  </a:rPr>
                  <a:t>–</a:t>
                </a:r>
                <a:r>
                  <a:rPr lang="ar-DZ" sz="2000" b="1" dirty="0">
                    <a:solidFill>
                      <a:srgbClr val="003366"/>
                    </a:solidFill>
                    <a:latin typeface="Verdana" pitchFamily="34" charset="0"/>
                    <a:cs typeface="Arial" charset="0"/>
                  </a:rPr>
                  <a:t> </a:t>
                </a:r>
                <a:r>
                  <a:rPr lang="ar-DZ" sz="2800" dirty="0">
                    <a:latin typeface="Simplified Arabic" pitchFamily="18" charset="-78"/>
                    <a:cs typeface="Simplified Arabic" pitchFamily="18" charset="-78"/>
                  </a:rPr>
                  <a:t> الفائدة على الديون او توزيعات الاسهم الممتازة </a:t>
                </a:r>
                <a:endParaRPr lang="fr-FR" sz="2800" dirty="0">
                  <a:latin typeface="Simplified Arabic" pitchFamily="18" charset="-78"/>
                  <a:cs typeface="Simplified Arabic" pitchFamily="18" charset="-78"/>
                </a:endParaRPr>
              </a:p>
              <a:p>
                <a:pPr marL="0" indent="0" algn="r" rtl="1">
                  <a:buNone/>
                </a:pPr>
                <a:r>
                  <a:rPr lang="fr-FR" sz="2800" dirty="0">
                    <a:latin typeface="Simplified Arabic" pitchFamily="18" charset="-78"/>
                    <a:cs typeface="Simplified Arabic" pitchFamily="18" charset="-78"/>
                  </a:rPr>
                  <a:t>EPS</a:t>
                </a:r>
                <a:r>
                  <a:rPr lang="ar-DZ" sz="2800" dirty="0">
                    <a:latin typeface="Simplified Arabic" pitchFamily="18" charset="-78"/>
                    <a:cs typeface="Simplified Arabic" pitchFamily="18" charset="-78"/>
                  </a:rPr>
                  <a:t>: الارباح على الأسهم </a:t>
                </a:r>
              </a:p>
              <a:p>
                <a:pPr marL="0" indent="0" algn="r" rtl="1">
                  <a:buNone/>
                </a:pPr>
                <a:r>
                  <a:rPr lang="ar-DZ" sz="2800" dirty="0">
                    <a:latin typeface="Simplified Arabic" pitchFamily="18" charset="-78"/>
                    <a:cs typeface="Simplified Arabic" pitchFamily="18" charset="-78"/>
                  </a:rPr>
                  <a:t>-اذ تقيس درجة الرافعة المالية مدى حساسية  استجابة التغير للربح قبل الفوائد   و الضرائب نتيجة التغير في الربح قبل الضرائب .</a:t>
                </a:r>
                <a:endParaRPr lang="fr-FR" sz="2800" dirty="0">
                  <a:latin typeface="Simplified Arabic" pitchFamily="18" charset="-78"/>
                  <a:cs typeface="Simplified Arabic" pitchFamily="18" charset="-78"/>
                </a:endParaRP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0" y="0"/>
                <a:ext cx="9144000" cy="6858000"/>
              </a:xfrm>
              <a:blipFill>
                <a:blip r:embed="rId2"/>
                <a:stretch>
                  <a:fillRect l="-1667" t="-889" r="-1400"/>
                </a:stretch>
              </a:blipFill>
            </p:spPr>
            <p:txBody>
              <a:bodyPr/>
              <a:lstStyle/>
              <a:p>
                <a:r>
                  <a:rPr lang="fr-FR">
                    <a:noFill/>
                  </a:rPr>
                  <a:t> </a:t>
                </a:r>
              </a:p>
            </p:txBody>
          </p:sp>
        </mc:Fallback>
      </mc:AlternateContent>
    </p:spTree>
    <p:extLst>
      <p:ext uri="{BB962C8B-B14F-4D97-AF65-F5344CB8AC3E}">
        <p14:creationId xmlns:p14="http://schemas.microsoft.com/office/powerpoint/2010/main" val="418420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r" rtl="1">
              <a:buNone/>
            </a:pPr>
            <a:r>
              <a:rPr lang="ar-DZ" sz="2800" dirty="0">
                <a:latin typeface="Simplified Arabic" pitchFamily="18" charset="-78"/>
                <a:cs typeface="Simplified Arabic" pitchFamily="18" charset="-78"/>
              </a:rPr>
              <a:t>-</a:t>
            </a:r>
            <a:r>
              <a:rPr lang="ar-DZ" sz="2800" u="sng" dirty="0">
                <a:solidFill>
                  <a:srgbClr val="FFFF00"/>
                </a:solidFill>
                <a:latin typeface="Simplified Arabic" pitchFamily="18" charset="-78"/>
                <a:cs typeface="Simplified Arabic" pitchFamily="18" charset="-78"/>
              </a:rPr>
              <a:t>مزايا الرفع المالي </a:t>
            </a:r>
            <a:r>
              <a:rPr lang="ar-DZ" sz="2800" dirty="0">
                <a:latin typeface="Simplified Arabic" pitchFamily="18" charset="-78"/>
                <a:cs typeface="Simplified Arabic" pitchFamily="18" charset="-78"/>
              </a:rPr>
              <a:t>:</a:t>
            </a:r>
          </a:p>
          <a:p>
            <a:pPr algn="r" rtl="1"/>
            <a:r>
              <a:rPr lang="ar-DZ" sz="2800" dirty="0">
                <a:latin typeface="Simplified Arabic" pitchFamily="18" charset="-78"/>
                <a:cs typeface="Simplified Arabic" pitchFamily="18" charset="-78"/>
              </a:rPr>
              <a:t>تحسين العائد على حقوق المساهمين نتيجة الفرق بين كلفة الاقتراض و مردود الاستثمار .</a:t>
            </a:r>
          </a:p>
          <a:p>
            <a:pPr algn="r" rtl="1"/>
            <a:r>
              <a:rPr lang="ar-DZ" sz="2800" dirty="0">
                <a:latin typeface="Simplified Arabic" pitchFamily="18" charset="-78"/>
                <a:cs typeface="Simplified Arabic" pitchFamily="18" charset="-78"/>
              </a:rPr>
              <a:t>المحافظة على السيطرة في المؤسسة لان الدائنين لا صوت لهم في الادارة .</a:t>
            </a:r>
          </a:p>
          <a:p>
            <a:pPr algn="r" rtl="1"/>
            <a:r>
              <a:rPr lang="ar-DZ" sz="2800" dirty="0">
                <a:latin typeface="Simplified Arabic" pitchFamily="18" charset="-78"/>
                <a:cs typeface="Simplified Arabic" pitchFamily="18" charset="-78"/>
              </a:rPr>
              <a:t>عدم مشاركة الاخرين في الارباح المحققة .</a:t>
            </a:r>
          </a:p>
          <a:p>
            <a:pPr algn="r" rtl="1"/>
            <a:r>
              <a:rPr lang="ar-DZ" sz="2800" dirty="0">
                <a:latin typeface="Simplified Arabic" pitchFamily="18" charset="-78"/>
                <a:cs typeface="Simplified Arabic" pitchFamily="18" charset="-78"/>
              </a:rPr>
              <a:t>الاستفادة من ميزة كون الفوائد قابلة للتنزيل من الضريبة .</a:t>
            </a:r>
          </a:p>
          <a:p>
            <a:pPr algn="r" rtl="1"/>
            <a:r>
              <a:rPr lang="ar-DZ" sz="2800" dirty="0">
                <a:latin typeface="Simplified Arabic" pitchFamily="18" charset="-78"/>
                <a:cs typeface="Simplified Arabic" pitchFamily="18" charset="-78"/>
              </a:rPr>
              <a:t>الاقتراض بحكمة يمكن المؤسسة من بناء سمعة في السواق المالية و هذا امر هي بحاجة اليه دائما خاصة عندما تحتاج الى المزيد من الاقتراض .</a:t>
            </a:r>
          </a:p>
        </p:txBody>
      </p:sp>
    </p:spTree>
    <p:extLst>
      <p:ext uri="{BB962C8B-B14F-4D97-AF65-F5344CB8AC3E}">
        <p14:creationId xmlns:p14="http://schemas.microsoft.com/office/powerpoint/2010/main" val="322046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r" rtl="1">
              <a:buNone/>
            </a:pPr>
            <a:r>
              <a:rPr lang="ar-DZ" sz="2800" u="sng" dirty="0">
                <a:solidFill>
                  <a:srgbClr val="FFFF00"/>
                </a:solidFill>
                <a:latin typeface="Simplified Arabic" pitchFamily="18" charset="-78"/>
                <a:cs typeface="Simplified Arabic" pitchFamily="18" charset="-78"/>
              </a:rPr>
              <a:t>مفهوم الرفع التشغيلي </a:t>
            </a:r>
            <a:r>
              <a:rPr lang="ar-DZ" sz="2800" dirty="0">
                <a:latin typeface="Simplified Arabic" pitchFamily="18" charset="-78"/>
                <a:cs typeface="Simplified Arabic" pitchFamily="18" charset="-78"/>
              </a:rPr>
              <a:t>: ان المقصود بالرفع التشغيلي هو رفع حجم الارباح عن طريق زيادة الاعتماد على تكاليف الثابتة على حساب التكاليف المتغيرة ، حيث ترتكز الرافعة التشغيلية على التكاليف الثابتة .فلو نجحت المؤسسة في زيادة تكاليفها الثابتة ، كان تلجا الى استخدام المزيد من الآلات و استطاعت بالمقابل ان تستغني عن عدد كبير من العمال الذين حلت هذه الآلات محلهم (تكاليف متغيرة ) فانها بذلك تكون قد لجات الى ما يعرف بالرفع التشغيلي ولسوف تكون النيتجة انها تستطيع تحقيق ارباح اكبر او تتعرض في نفس الوقت لخسائر اكبر عند نفس مستوى المبيعات مما كانت تحقق قبل لجوئها الى الرفع التشغيلي ومن هنا جاء مفهوم الرافعة التشغيلية .</a:t>
            </a:r>
          </a:p>
          <a:p>
            <a:pPr marL="0" indent="0" algn="r" rtl="1">
              <a:buNone/>
            </a:pPr>
            <a:r>
              <a:rPr lang="ar-DZ" sz="2800" dirty="0">
                <a:latin typeface="Simplified Arabic" pitchFamily="18" charset="-78"/>
                <a:cs typeface="Simplified Arabic" pitchFamily="18" charset="-78"/>
              </a:rPr>
              <a:t>ويمكن تعريفها بانها الاستخدام المتاح للتكاليف الثابتة التشغيلية من اجل تعظيم </a:t>
            </a:r>
            <a:r>
              <a:rPr lang="ar-DZ" sz="2800" dirty="0" err="1">
                <a:latin typeface="Simplified Arabic" pitchFamily="18" charset="-78"/>
                <a:cs typeface="Simplified Arabic" pitchFamily="18" charset="-78"/>
              </a:rPr>
              <a:t>تاثير</a:t>
            </a:r>
            <a:r>
              <a:rPr lang="ar-DZ" sz="2800" dirty="0">
                <a:latin typeface="Simplified Arabic" pitchFamily="18" charset="-78"/>
                <a:cs typeface="Simplified Arabic" pitchFamily="18" charset="-78"/>
              </a:rPr>
              <a:t> التغيرات التي تحصل بالمبيعات في الربح التشغيلي او ما يطلق عليه الارباح قبل الفوائد و الضرائب (</a:t>
            </a:r>
            <a:r>
              <a:rPr lang="fr-FR" sz="2800" dirty="0">
                <a:latin typeface="Simplified Arabic" pitchFamily="18" charset="-78"/>
                <a:cs typeface="Simplified Arabic" pitchFamily="18" charset="-78"/>
              </a:rPr>
              <a:t>EBIT</a:t>
            </a:r>
            <a:r>
              <a:rPr lang="ar-DZ" sz="2800" dirty="0">
                <a:latin typeface="Simplified Arabic" pitchFamily="18" charset="-78"/>
                <a:cs typeface="Simplified Arabic" pitchFamily="18" charset="-78"/>
              </a:rPr>
              <a:t>).</a:t>
            </a:r>
            <a:endParaRPr lang="fr-FR"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152561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marL="0" indent="0" algn="r" rtl="1">
              <a:buNone/>
            </a:pPr>
            <a:r>
              <a:rPr lang="ar-DZ" sz="2800" dirty="0">
                <a:latin typeface="Simplified Arabic" pitchFamily="18" charset="-78"/>
                <a:cs typeface="Simplified Arabic" pitchFamily="18" charset="-78"/>
              </a:rPr>
              <a:t>-</a:t>
            </a:r>
            <a:r>
              <a:rPr lang="ar-DZ" sz="2800" u="sng"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قياس درجة الرفع التشغيلي </a:t>
            </a:r>
            <a:r>
              <a:rPr lang="ar-DZ" sz="2800" dirty="0">
                <a:latin typeface="Simplified Arabic" pitchFamily="18" charset="-78"/>
                <a:cs typeface="Simplified Arabic" pitchFamily="18" charset="-78"/>
              </a:rPr>
              <a:t>: يبين الرفع التشغيلي الدرجة التي </a:t>
            </a:r>
            <a:r>
              <a:rPr lang="ar-DZ" sz="2800" dirty="0" err="1">
                <a:latin typeface="Simplified Arabic" pitchFamily="18" charset="-78"/>
                <a:cs typeface="Simplified Arabic" pitchFamily="18" charset="-78"/>
              </a:rPr>
              <a:t>تتاثر</a:t>
            </a:r>
            <a:r>
              <a:rPr lang="ar-DZ" sz="2800" dirty="0">
                <a:latin typeface="Simplified Arabic" pitchFamily="18" charset="-78"/>
                <a:cs typeface="Simplified Arabic" pitchFamily="18" charset="-78"/>
              </a:rPr>
              <a:t> بها ارباح المؤسسة بفعل التغيرات التي تحدث في مبيعاتها ، وكلما زاد الرفع التشغيلي كلما زادت حساسية صافي الربح قبل الفوائد و الضرائب للتغيرات في المبيعات ، و العلاقة التالية توضح كيف انا الرافعة التشغيلية تعمل كمضاعف :</a:t>
            </a:r>
          </a:p>
          <a:p>
            <a:pPr marL="0" indent="0" algn="r" rtl="1">
              <a:buNone/>
            </a:pPr>
            <a:endParaRPr lang="ar-DZ" sz="2800" dirty="0">
              <a:latin typeface="Simplified Arabic" pitchFamily="18" charset="-78"/>
              <a:cs typeface="Simplified Arabic" pitchFamily="18" charset="-78"/>
            </a:endParaRPr>
          </a:p>
          <a:p>
            <a:pPr marL="0" indent="0" algn="r" rtl="1">
              <a:buNone/>
            </a:pPr>
            <a:endParaRPr lang="ar-DZ" sz="2800" dirty="0">
              <a:latin typeface="Simplified Arabic" pitchFamily="18" charset="-78"/>
              <a:cs typeface="Simplified Arabic" pitchFamily="18" charset="-78"/>
            </a:endParaRPr>
          </a:p>
          <a:p>
            <a:pPr marL="0" indent="0" algn="r" rtl="1">
              <a:buNone/>
            </a:pPr>
            <a:r>
              <a:rPr lang="ar-DZ" sz="2800" dirty="0">
                <a:latin typeface="Simplified Arabic" pitchFamily="18" charset="-78"/>
                <a:cs typeface="Simplified Arabic" pitchFamily="18" charset="-78"/>
              </a:rPr>
              <a:t>ومن هذه العلاقة يتضح انا درجة الرفع التشغيلي تعمل كمضاعف او كرافعة للتغير في المبيعات بحيث تتحكم تماما في التغيرات التي تحدث في الربح قبل الفوائد و الضرائب ، ومن العلاقة السابقة يمكن حساب درجة الرفع التشغيلي كالتالي : </a:t>
            </a:r>
          </a:p>
          <a:p>
            <a:pPr marL="0" indent="0" algn="r" rtl="1">
              <a:buNone/>
            </a:pPr>
            <a:endParaRPr lang="ar-DZ" sz="2800" dirty="0">
              <a:latin typeface="Simplified Arabic" pitchFamily="18" charset="-78"/>
              <a:cs typeface="Simplified Arabic" pitchFamily="18" charset="-78"/>
            </a:endParaRPr>
          </a:p>
          <a:p>
            <a:pPr marL="0" indent="0" algn="r" rtl="1">
              <a:buNone/>
            </a:pPr>
            <a:endParaRPr lang="ar-DZ" sz="2800" dirty="0">
              <a:latin typeface="Simplified Arabic" pitchFamily="18" charset="-78"/>
              <a:cs typeface="Simplified Arabic" pitchFamily="18" charset="-78"/>
            </a:endParaRPr>
          </a:p>
          <a:p>
            <a:pPr marL="0" indent="0" algn="r" rtl="1">
              <a:buNone/>
            </a:pPr>
            <a:r>
              <a:rPr lang="ar-DZ" sz="2400" dirty="0">
                <a:solidFill>
                  <a:schemeClr val="bg1">
                    <a:lumMod val="95000"/>
                  </a:schemeClr>
                </a:solidFill>
                <a:latin typeface="Simplified Arabic" pitchFamily="18" charset="-78"/>
                <a:cs typeface="Simplified Arabic" pitchFamily="18" charset="-78"/>
              </a:rPr>
              <a:t> </a:t>
            </a:r>
            <a:endParaRPr lang="fr-FR" sz="2400" dirty="0">
              <a:solidFill>
                <a:schemeClr val="bg1">
                  <a:lumMod val="95000"/>
                </a:schemeClr>
              </a:solidFill>
              <a:latin typeface="Simplified Arabic" pitchFamily="18" charset="-78"/>
              <a:cs typeface="Simplified Arabic" pitchFamily="18" charset="-78"/>
            </a:endParaRPr>
          </a:p>
        </p:txBody>
      </p:sp>
      <p:sp>
        <p:nvSpPr>
          <p:cNvPr id="4" name="Rectangle 3"/>
          <p:cNvSpPr/>
          <p:nvPr/>
        </p:nvSpPr>
        <p:spPr>
          <a:xfrm>
            <a:off x="8450" y="1772816"/>
            <a:ext cx="9135550" cy="6480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lvl="0" algn="r" rtl="1">
              <a:spcBef>
                <a:spcPct val="20000"/>
              </a:spcBef>
            </a:pPr>
            <a:r>
              <a:rPr lang="ar-DZ" sz="2400" dirty="0">
                <a:solidFill>
                  <a:prstClr val="white">
                    <a:lumMod val="95000"/>
                  </a:prstClr>
                </a:solidFill>
                <a:latin typeface="Simplified Arabic" pitchFamily="18" charset="-78"/>
                <a:cs typeface="Simplified Arabic" pitchFamily="18" charset="-78"/>
              </a:rPr>
              <a:t>التغير في صافي الارباح قبل الفوائد و الضرائب =التغير في المبيعات * درجة الرفع التشغيلي  </a:t>
            </a:r>
          </a:p>
        </p:txBody>
      </p:sp>
      <mc:AlternateContent xmlns:mc="http://schemas.openxmlformats.org/markup-compatibility/2006" xmlns:a14="http://schemas.microsoft.com/office/drawing/2010/main">
        <mc:Choice Requires="a14">
          <p:sp>
            <p:nvSpPr>
              <p:cNvPr id="6" name="Rectangle 5"/>
              <p:cNvSpPr/>
              <p:nvPr/>
            </p:nvSpPr>
            <p:spPr>
              <a:xfrm>
                <a:off x="8451" y="4653814"/>
                <a:ext cx="9028046" cy="93542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ar-DZ" sz="2800" dirty="0">
                    <a:solidFill>
                      <a:schemeClr val="bg1"/>
                    </a:solidFill>
                    <a:latin typeface="Simplified Arabic" pitchFamily="18" charset="-78"/>
                    <a:cs typeface="Simplified Arabic" pitchFamily="18" charset="-78"/>
                  </a:rPr>
                  <a:t>=درجة الرفع التشغيلي </a:t>
                </a:r>
                <a14:m>
                  <m:oMath xmlns:m="http://schemas.openxmlformats.org/officeDocument/2006/math">
                    <m:f>
                      <m:fPr>
                        <m:ctrlPr>
                          <a:rPr lang="ar-DZ" sz="2800" i="1">
                            <a:solidFill>
                              <a:schemeClr val="bg1"/>
                            </a:solidFill>
                            <a:latin typeface="Cambria Math" panose="02040503050406030204" pitchFamily="18" charset="0"/>
                            <a:cs typeface="Simplified Arabic" pitchFamily="18" charset="-78"/>
                          </a:rPr>
                        </m:ctrlPr>
                      </m:fPr>
                      <m:num>
                        <m:r>
                          <a:rPr lang="ar-DZ" sz="2800" i="1">
                            <a:solidFill>
                              <a:schemeClr val="bg1"/>
                            </a:solidFill>
                            <a:latin typeface="Cambria Math"/>
                            <a:cs typeface="Simplified Arabic" pitchFamily="18" charset="-78"/>
                          </a:rPr>
                          <m:t>الضرائب</m:t>
                        </m:r>
                        <m:r>
                          <a:rPr lang="ar-DZ" sz="2800" i="1">
                            <a:solidFill>
                              <a:schemeClr val="bg1"/>
                            </a:solidFill>
                            <a:latin typeface="Cambria Math"/>
                            <a:cs typeface="Simplified Arabic" pitchFamily="18" charset="-78"/>
                          </a:rPr>
                          <m:t> </m:t>
                        </m:r>
                        <m:r>
                          <a:rPr lang="ar-DZ" sz="2800" i="1">
                            <a:solidFill>
                              <a:schemeClr val="bg1"/>
                            </a:solidFill>
                            <a:latin typeface="Cambria Math"/>
                            <a:cs typeface="Simplified Arabic" pitchFamily="18" charset="-78"/>
                          </a:rPr>
                          <m:t>و</m:t>
                        </m:r>
                        <m:r>
                          <a:rPr lang="ar-DZ" sz="2800" i="1">
                            <a:solidFill>
                              <a:schemeClr val="bg1"/>
                            </a:solidFill>
                            <a:latin typeface="Cambria Math"/>
                            <a:cs typeface="Simplified Arabic" pitchFamily="18" charset="-78"/>
                          </a:rPr>
                          <m:t>  </m:t>
                        </m:r>
                        <m:r>
                          <a:rPr lang="ar-DZ" sz="2800" i="1">
                            <a:solidFill>
                              <a:schemeClr val="bg1"/>
                            </a:solidFill>
                            <a:latin typeface="Cambria Math"/>
                            <a:cs typeface="Simplified Arabic" pitchFamily="18" charset="-78"/>
                          </a:rPr>
                          <m:t>الفوائد</m:t>
                        </m:r>
                        <m:r>
                          <a:rPr lang="ar-DZ" sz="2800" i="1">
                            <a:solidFill>
                              <a:schemeClr val="bg1"/>
                            </a:solidFill>
                            <a:latin typeface="Cambria Math"/>
                            <a:cs typeface="Simplified Arabic" pitchFamily="18" charset="-78"/>
                          </a:rPr>
                          <m:t> </m:t>
                        </m:r>
                        <m:r>
                          <a:rPr lang="ar-DZ" sz="2800" i="1">
                            <a:solidFill>
                              <a:schemeClr val="bg1"/>
                            </a:solidFill>
                            <a:latin typeface="Cambria Math"/>
                            <a:cs typeface="Simplified Arabic" pitchFamily="18" charset="-78"/>
                          </a:rPr>
                          <m:t>قبل</m:t>
                        </m:r>
                        <m:r>
                          <a:rPr lang="ar-DZ" sz="2800" i="1">
                            <a:solidFill>
                              <a:schemeClr val="bg1"/>
                            </a:solidFill>
                            <a:latin typeface="Cambria Math"/>
                            <a:cs typeface="Simplified Arabic" pitchFamily="18" charset="-78"/>
                          </a:rPr>
                          <m:t>  </m:t>
                        </m:r>
                        <m:r>
                          <a:rPr lang="ar-DZ" sz="2800" i="1">
                            <a:solidFill>
                              <a:schemeClr val="bg1"/>
                            </a:solidFill>
                            <a:latin typeface="Cambria Math"/>
                            <a:cs typeface="Simplified Arabic" pitchFamily="18" charset="-78"/>
                          </a:rPr>
                          <m:t>الارباح</m:t>
                        </m:r>
                        <m:r>
                          <a:rPr lang="ar-DZ" sz="2800" i="1">
                            <a:solidFill>
                              <a:schemeClr val="bg1"/>
                            </a:solidFill>
                            <a:latin typeface="Cambria Math"/>
                            <a:cs typeface="Simplified Arabic" pitchFamily="18" charset="-78"/>
                          </a:rPr>
                          <m:t> </m:t>
                        </m:r>
                        <m:r>
                          <a:rPr lang="ar-DZ" sz="2800" i="1">
                            <a:solidFill>
                              <a:schemeClr val="bg1"/>
                            </a:solidFill>
                            <a:latin typeface="Cambria Math"/>
                            <a:cs typeface="Simplified Arabic" pitchFamily="18" charset="-78"/>
                          </a:rPr>
                          <m:t>صافي</m:t>
                        </m:r>
                        <m:r>
                          <a:rPr lang="ar-DZ" sz="2800" i="1">
                            <a:solidFill>
                              <a:schemeClr val="bg1"/>
                            </a:solidFill>
                            <a:latin typeface="Cambria Math"/>
                            <a:cs typeface="Simplified Arabic" pitchFamily="18" charset="-78"/>
                          </a:rPr>
                          <m:t> </m:t>
                        </m:r>
                        <m:r>
                          <a:rPr lang="ar-DZ" sz="2800" i="1">
                            <a:solidFill>
                              <a:schemeClr val="bg1"/>
                            </a:solidFill>
                            <a:latin typeface="Cambria Math"/>
                            <a:cs typeface="Simplified Arabic" pitchFamily="18" charset="-78"/>
                          </a:rPr>
                          <m:t>في</m:t>
                        </m:r>
                        <m:r>
                          <a:rPr lang="ar-DZ" sz="2800" i="1">
                            <a:solidFill>
                              <a:schemeClr val="bg1"/>
                            </a:solidFill>
                            <a:latin typeface="Cambria Math"/>
                            <a:cs typeface="Simplified Arabic" pitchFamily="18" charset="-78"/>
                          </a:rPr>
                          <m:t> </m:t>
                        </m:r>
                        <m:r>
                          <a:rPr lang="ar-DZ" sz="2800" i="1">
                            <a:solidFill>
                              <a:schemeClr val="bg1"/>
                            </a:solidFill>
                            <a:latin typeface="Cambria Math"/>
                            <a:cs typeface="Simplified Arabic" pitchFamily="18" charset="-78"/>
                          </a:rPr>
                          <m:t>التغير</m:t>
                        </m:r>
                        <m:r>
                          <a:rPr lang="ar-DZ" sz="2800" i="1">
                            <a:solidFill>
                              <a:schemeClr val="bg1"/>
                            </a:solidFill>
                            <a:latin typeface="Cambria Math"/>
                            <a:cs typeface="Simplified Arabic" pitchFamily="18" charset="-78"/>
                          </a:rPr>
                          <m:t> </m:t>
                        </m:r>
                      </m:num>
                      <m:den>
                        <m:r>
                          <a:rPr lang="ar-DZ" sz="2800" i="1">
                            <a:solidFill>
                              <a:schemeClr val="bg1"/>
                            </a:solidFill>
                            <a:latin typeface="Cambria Math"/>
                            <a:cs typeface="Simplified Arabic" pitchFamily="18" charset="-78"/>
                          </a:rPr>
                          <m:t>المبيعات</m:t>
                        </m:r>
                        <m:r>
                          <a:rPr lang="ar-DZ" sz="2800" i="1">
                            <a:solidFill>
                              <a:schemeClr val="bg1"/>
                            </a:solidFill>
                            <a:latin typeface="Cambria Math"/>
                            <a:cs typeface="Simplified Arabic" pitchFamily="18" charset="-78"/>
                          </a:rPr>
                          <m:t> </m:t>
                        </m:r>
                        <m:r>
                          <a:rPr lang="ar-DZ" sz="2800" i="1">
                            <a:solidFill>
                              <a:schemeClr val="bg1"/>
                            </a:solidFill>
                            <a:latin typeface="Cambria Math"/>
                            <a:cs typeface="Simplified Arabic" pitchFamily="18" charset="-78"/>
                          </a:rPr>
                          <m:t>في</m:t>
                        </m:r>
                        <m:r>
                          <a:rPr lang="ar-DZ" sz="2800" i="1">
                            <a:solidFill>
                              <a:schemeClr val="bg1"/>
                            </a:solidFill>
                            <a:latin typeface="Cambria Math"/>
                            <a:cs typeface="Simplified Arabic" pitchFamily="18" charset="-78"/>
                          </a:rPr>
                          <m:t> </m:t>
                        </m:r>
                        <m:r>
                          <a:rPr lang="ar-DZ" sz="2800" i="1">
                            <a:solidFill>
                              <a:schemeClr val="bg1"/>
                            </a:solidFill>
                            <a:latin typeface="Cambria Math"/>
                            <a:cs typeface="Simplified Arabic" pitchFamily="18" charset="-78"/>
                          </a:rPr>
                          <m:t>التغير</m:t>
                        </m:r>
                        <m:r>
                          <a:rPr lang="ar-DZ" sz="2800" i="1">
                            <a:solidFill>
                              <a:schemeClr val="bg1"/>
                            </a:solidFill>
                            <a:latin typeface="Cambria Math"/>
                            <a:cs typeface="Simplified Arabic" pitchFamily="18" charset="-78"/>
                          </a:rPr>
                          <m:t> </m:t>
                        </m:r>
                      </m:den>
                    </m:f>
                  </m:oMath>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8451" y="4653814"/>
                <a:ext cx="9028046" cy="935426"/>
              </a:xfrm>
              <a:prstGeom prst="rect">
                <a:avLst/>
              </a:prstGeom>
              <a:blipFill rotWithShape="1">
                <a:blip r:embed="rId2" cstate="print"/>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Rectangle à coins arrondis 1"/>
              <p:cNvSpPr/>
              <p:nvPr/>
            </p:nvSpPr>
            <p:spPr>
              <a:xfrm>
                <a:off x="8450" y="5877272"/>
                <a:ext cx="9135549" cy="86409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800" dirty="0">
                    <a:latin typeface="Simplified Arabic" pitchFamily="18" charset="-78"/>
                    <a:cs typeface="Simplified Arabic" pitchFamily="18" charset="-78"/>
                  </a:rPr>
                  <a:t>DOLq=</a:t>
                </a:r>
                <a14:m>
                  <m:oMath xmlns:m="http://schemas.openxmlformats.org/officeDocument/2006/math">
                    <m:f>
                      <m:fPr>
                        <m:ctrlPr>
                          <a:rPr lang="fr-FR" sz="2800" i="1" smtClean="0">
                            <a:latin typeface="Cambria Math" panose="02040503050406030204" pitchFamily="18" charset="0"/>
                            <a:cs typeface="Simplified Arabic" pitchFamily="18" charset="-78"/>
                          </a:rPr>
                        </m:ctrlPr>
                      </m:fPr>
                      <m:num>
                        <m:r>
                          <a:rPr lang="fr-FR" sz="2800" b="0" i="1" smtClean="0">
                            <a:latin typeface="Cambria Math"/>
                            <a:cs typeface="Simplified Arabic" pitchFamily="18" charset="-78"/>
                          </a:rPr>
                          <m:t>𝑄</m:t>
                        </m:r>
                        <m:r>
                          <a:rPr lang="fr-FR" sz="2800" b="0" i="1" smtClean="0">
                            <a:latin typeface="Cambria Math"/>
                            <a:cs typeface="Simplified Arabic" pitchFamily="18" charset="-78"/>
                          </a:rPr>
                          <m:t>(</m:t>
                        </m:r>
                        <m:r>
                          <a:rPr lang="fr-FR" sz="2800" b="0" i="1" smtClean="0">
                            <a:latin typeface="Cambria Math"/>
                            <a:cs typeface="Simplified Arabic" pitchFamily="18" charset="-78"/>
                          </a:rPr>
                          <m:t>𝑃</m:t>
                        </m:r>
                        <m:r>
                          <a:rPr lang="fr-FR" sz="2800" b="0" i="1" smtClean="0">
                            <a:latin typeface="Cambria Math"/>
                            <a:cs typeface="Simplified Arabic" pitchFamily="18" charset="-78"/>
                          </a:rPr>
                          <m:t>−</m:t>
                        </m:r>
                        <m:r>
                          <a:rPr lang="fr-FR" sz="2800" b="0" i="1" smtClean="0">
                            <a:latin typeface="Cambria Math"/>
                            <a:cs typeface="Simplified Arabic" pitchFamily="18" charset="-78"/>
                          </a:rPr>
                          <m:t>𝑉</m:t>
                        </m:r>
                        <m:r>
                          <a:rPr lang="fr-FR" sz="2800" b="0" i="1" smtClean="0">
                            <a:latin typeface="Cambria Math"/>
                            <a:cs typeface="Simplified Arabic" pitchFamily="18" charset="-78"/>
                          </a:rPr>
                          <m:t>)</m:t>
                        </m:r>
                      </m:num>
                      <m:den>
                        <m:r>
                          <a:rPr lang="fr-FR" sz="2800" b="0" i="1" smtClean="0">
                            <a:latin typeface="Cambria Math"/>
                            <a:cs typeface="Simplified Arabic" pitchFamily="18" charset="-78"/>
                          </a:rPr>
                          <m:t>𝑄</m:t>
                        </m:r>
                        <m:d>
                          <m:dPr>
                            <m:ctrlPr>
                              <a:rPr lang="fr-FR" sz="2800" b="0" i="1" smtClean="0">
                                <a:latin typeface="Cambria Math" panose="02040503050406030204" pitchFamily="18" charset="0"/>
                                <a:cs typeface="Simplified Arabic" pitchFamily="18" charset="-78"/>
                              </a:rPr>
                            </m:ctrlPr>
                          </m:dPr>
                          <m:e>
                            <m:r>
                              <a:rPr lang="fr-FR" sz="2800" b="0" i="1" smtClean="0">
                                <a:latin typeface="Cambria Math"/>
                                <a:cs typeface="Simplified Arabic" pitchFamily="18" charset="-78"/>
                              </a:rPr>
                              <m:t>𝑃</m:t>
                            </m:r>
                            <m:r>
                              <a:rPr lang="fr-FR" sz="2800" b="0" i="1" smtClean="0">
                                <a:latin typeface="Cambria Math"/>
                                <a:cs typeface="Simplified Arabic" pitchFamily="18" charset="-78"/>
                              </a:rPr>
                              <m:t>−</m:t>
                            </m:r>
                            <m:r>
                              <a:rPr lang="fr-FR" sz="2800" b="0" i="1" smtClean="0">
                                <a:latin typeface="Cambria Math"/>
                                <a:cs typeface="Simplified Arabic" pitchFamily="18" charset="-78"/>
                              </a:rPr>
                              <m:t>𝑉</m:t>
                            </m:r>
                          </m:e>
                        </m:d>
                        <m:r>
                          <a:rPr lang="fr-FR" sz="2800" b="0" i="1" smtClean="0">
                            <a:latin typeface="Cambria Math"/>
                            <a:cs typeface="Simplified Arabic" pitchFamily="18" charset="-78"/>
                          </a:rPr>
                          <m:t>−</m:t>
                        </m:r>
                        <m:r>
                          <a:rPr lang="fr-FR" sz="2800" b="0" i="1" smtClean="0">
                            <a:latin typeface="Cambria Math"/>
                            <a:cs typeface="Simplified Arabic" pitchFamily="18" charset="-78"/>
                          </a:rPr>
                          <m:t>𝐹</m:t>
                        </m:r>
                      </m:den>
                    </m:f>
                  </m:oMath>
                </a14:m>
                <a:endParaRPr lang="fr-FR" sz="2800" dirty="0">
                  <a:latin typeface="Simplified Arabic" pitchFamily="18" charset="-78"/>
                  <a:cs typeface="Simplified Arabic" pitchFamily="18" charset="-78"/>
                </a:endParaRPr>
              </a:p>
            </p:txBody>
          </p:sp>
        </mc:Choice>
        <mc:Fallback xmlns="">
          <p:sp>
            <p:nvSpPr>
              <p:cNvPr id="2" name="Rectangle à coins arrondis 1"/>
              <p:cNvSpPr>
                <a:spLocks noRot="1" noChangeAspect="1" noMove="1" noResize="1" noEditPoints="1" noAdjustHandles="1" noChangeArrowheads="1" noChangeShapeType="1" noTextEdit="1"/>
              </p:cNvSpPr>
              <p:nvPr/>
            </p:nvSpPr>
            <p:spPr>
              <a:xfrm>
                <a:off x="8450" y="5877272"/>
                <a:ext cx="9135549" cy="864096"/>
              </a:xfrm>
              <a:prstGeom prst="roundRect">
                <a:avLst/>
              </a:prstGeom>
              <a:blipFill rotWithShape="1">
                <a:blip r:embed="rId3" cstate="print"/>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78518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17"/>
            <a:ext cx="9144000" cy="6858000"/>
          </a:xfrm>
        </p:spPr>
        <p:txBody>
          <a:bodyPr>
            <a:normAutofit fontScale="92500" lnSpcReduction="10000"/>
          </a:bodyPr>
          <a:lstStyle/>
          <a:p>
            <a:pPr marL="0" indent="0" algn="r" rtl="1">
              <a:buNone/>
            </a:pPr>
            <a:r>
              <a:rPr lang="ar-DZ" sz="2800" dirty="0">
                <a:latin typeface="Simplified Arabic" pitchFamily="18" charset="-78"/>
                <a:cs typeface="Simplified Arabic" pitchFamily="18" charset="-78"/>
              </a:rPr>
              <a:t>               </a:t>
            </a:r>
            <a:r>
              <a:rPr lang="ar-DZ" u="sng" dirty="0">
                <a:solidFill>
                  <a:srgbClr val="FFFF00"/>
                </a:solidFill>
                <a:latin typeface="Simplified Arabic" pitchFamily="18" charset="-78"/>
                <a:cs typeface="Simplified Arabic" pitchFamily="18" charset="-78"/>
              </a:rPr>
              <a:t>الاطار المفاهيمي للخطر المالي و التشغيلي </a:t>
            </a:r>
          </a:p>
          <a:p>
            <a:pPr marL="0" indent="0" algn="r" rtl="1">
              <a:buNone/>
            </a:pPr>
            <a:r>
              <a:rPr lang="ar-DZ" sz="2800" dirty="0">
                <a:latin typeface="Simplified Arabic" pitchFamily="18" charset="-78"/>
                <a:cs typeface="Simplified Arabic" pitchFamily="18" charset="-78"/>
              </a:rPr>
              <a:t>اولا: </a:t>
            </a:r>
            <a:r>
              <a:rPr lang="ar-DZ" sz="2800" dirty="0">
                <a:solidFill>
                  <a:srgbClr val="FF0000"/>
                </a:solidFill>
                <a:latin typeface="Simplified Arabic" pitchFamily="18" charset="-78"/>
                <a:cs typeface="Simplified Arabic" pitchFamily="18" charset="-78"/>
              </a:rPr>
              <a:t>مفهوم الخطر المالي و التشغيلي </a:t>
            </a:r>
            <a:r>
              <a:rPr lang="ar-DZ" sz="2800" dirty="0">
                <a:latin typeface="Simplified Arabic" pitchFamily="18" charset="-78"/>
                <a:cs typeface="Simplified Arabic" pitchFamily="18" charset="-78"/>
              </a:rPr>
              <a:t>.</a:t>
            </a:r>
          </a:p>
          <a:p>
            <a:pPr marL="514350" indent="-514350" algn="r" rtl="1">
              <a:buFont typeface="+mj-lt"/>
              <a:buAutoNum type="arabicPeriod"/>
            </a:pPr>
            <a:r>
              <a:rPr lang="ar-DZ" sz="2800" dirty="0">
                <a:latin typeface="Simplified Arabic" pitchFamily="18" charset="-78"/>
                <a:cs typeface="Simplified Arabic" pitchFamily="18" charset="-78"/>
              </a:rPr>
              <a:t>مفهوم الخطر المالي : يعرف الخطر المالي على انه عدم انتظام العوائد اساسا الى حالة عدم التأكد المتعلقة بالتنبؤات المستقبلية .</a:t>
            </a:r>
          </a:p>
          <a:p>
            <a:pPr marL="0" indent="0" algn="r" rtl="1">
              <a:buNone/>
            </a:pPr>
            <a:r>
              <a:rPr lang="ar-DZ" sz="2800" dirty="0">
                <a:latin typeface="Simplified Arabic" pitchFamily="18" charset="-78"/>
                <a:cs typeface="Simplified Arabic" pitchFamily="18" charset="-78"/>
              </a:rPr>
              <a:t>ويعرف ايضا على انه الخطر الاضافي الذي تضعه ادارة المؤسسة بسبب قراراتها بضم الديون الى هيكلها المالي.</a:t>
            </a:r>
          </a:p>
          <a:p>
            <a:pPr marL="514350" indent="-514350" algn="r" rtl="1">
              <a:buFont typeface="+mj-lt"/>
              <a:buAutoNum type="arabicPeriod" startAt="2"/>
            </a:pPr>
            <a:r>
              <a:rPr lang="ar-DZ" sz="2800" dirty="0">
                <a:latin typeface="Simplified Arabic" pitchFamily="18" charset="-78"/>
                <a:cs typeface="Simplified Arabic" pitchFamily="18" charset="-78"/>
              </a:rPr>
              <a:t>مفهوم الخطر التشغيلي : يعرف بانه ذلك الخطر الدي يتعلق بإدارة مخاطر التشغيل و العمليات و حوادث الاداء فهي بذلك تنتمي الى ادارة المخاطر .</a:t>
            </a:r>
          </a:p>
          <a:p>
            <a:pPr marL="0" indent="0" algn="r" rtl="1">
              <a:buNone/>
            </a:pPr>
            <a:r>
              <a:rPr lang="ar-DZ" sz="2800" dirty="0">
                <a:latin typeface="Simplified Arabic" pitchFamily="18" charset="-78"/>
                <a:cs typeface="Simplified Arabic" pitchFamily="18" charset="-78"/>
              </a:rPr>
              <a:t>-وتعرف كذلك على انها ذلك النوع من المخاطر التي تصاحب فشل النظام الداخلي بسبب المشاكل الميكانيكية او الخطأ الانساني (الفشل في تخصيص الموارد) كما يمكن القول انها احتمال خسارة ناجم عن عمليات فاشلة او غير مناسبة من طرف الافراد و المؤسسات او من احداث خارجية كالكوارث الطبيعية التي تحطم الاصول المادية . </a:t>
            </a:r>
          </a:p>
          <a:p>
            <a:pPr marL="0" indent="0" algn="r" rtl="1">
              <a:buNone/>
            </a:pPr>
            <a:endParaRPr lang="ar-DZ" sz="2800" dirty="0">
              <a:latin typeface="Simplified Arabic" pitchFamily="18" charset="-78"/>
              <a:cs typeface="Simplified Arabic" pitchFamily="18" charset="-78"/>
            </a:endParaRPr>
          </a:p>
          <a:p>
            <a:pPr marL="514350" indent="-514350" algn="r" rtl="1">
              <a:buClr>
                <a:schemeClr val="tx1"/>
              </a:buClr>
              <a:buFont typeface="+mj-lt"/>
              <a:buAutoNum type="arabicPeriod"/>
            </a:pPr>
            <a:endParaRPr lang="ar-DZ" sz="2800" dirty="0">
              <a:solidFill>
                <a:srgbClr val="002060"/>
              </a:solidFill>
              <a:latin typeface="Simplified Arabic" pitchFamily="18" charset="-78"/>
              <a:cs typeface="Simplified Arabic" pitchFamily="18" charset="-78"/>
            </a:endParaRPr>
          </a:p>
          <a:p>
            <a:pPr marL="0" indent="0" algn="r" rtl="1">
              <a:buNone/>
            </a:pPr>
            <a:endParaRPr lang="ar-DZ" sz="2800" dirty="0">
              <a:solidFill>
                <a:schemeClr val="tx1">
                  <a:lumMod val="95000"/>
                  <a:lumOff val="5000"/>
                </a:schemeClr>
              </a:solidFill>
              <a:latin typeface="Simplified Arabic" pitchFamily="18" charset="-78"/>
              <a:cs typeface="Simplified Arabic" pitchFamily="18" charset="-78"/>
            </a:endParaRPr>
          </a:p>
          <a:p>
            <a:pPr marL="0" indent="0" algn="r" rtl="1">
              <a:buNone/>
            </a:pPr>
            <a:r>
              <a:rPr lang="ar-DZ" u="sng"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rPr>
              <a:t> </a:t>
            </a:r>
          </a:p>
          <a:p>
            <a:pPr marL="0" indent="0" algn="r" rtl="1">
              <a:buNone/>
            </a:pPr>
            <a:endParaRPr lang="ar-DZ" sz="2800" u="sng"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endParaRPr>
          </a:p>
          <a:p>
            <a:pPr marL="0" indent="0" algn="r" rtl="1">
              <a:buNone/>
            </a:pPr>
            <a:endParaRPr lang="fr-FR" sz="2800" dirty="0">
              <a:solidFill>
                <a:srgbClr val="FFFF0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Tree>
    <p:extLst>
      <p:ext uri="{BB962C8B-B14F-4D97-AF65-F5344CB8AC3E}">
        <p14:creationId xmlns:p14="http://schemas.microsoft.com/office/powerpoint/2010/main" val="5501784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2940</TotalTime>
  <Words>2786</Words>
  <Application>Microsoft Office PowerPoint</Application>
  <PresentationFormat>On-screen Show (4:3)</PresentationFormat>
  <Paragraphs>164</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 Math</vt:lpstr>
      <vt:lpstr>Simplified Arabic</vt:lpstr>
      <vt:lpstr>Times New Roman</vt:lpstr>
      <vt:lpstr>Verdana</vt:lpstr>
      <vt:lpstr>Thème Office</vt:lpstr>
      <vt:lpstr>بسم الله الرحمن الرحيم </vt:lpstr>
      <vt:lpstr>PowerPoint Presentation</vt:lpstr>
      <vt:lpstr>المقدمة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SAM</dc:creator>
  <cp:lastModifiedBy>admin</cp:lastModifiedBy>
  <cp:revision>64</cp:revision>
  <dcterms:created xsi:type="dcterms:W3CDTF">2018-12-02T10:22:50Z</dcterms:created>
  <dcterms:modified xsi:type="dcterms:W3CDTF">2021-02-25T08:28:17Z</dcterms:modified>
</cp:coreProperties>
</file>