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60" r:id="rId3"/>
    <p:sldId id="259" r:id="rId4"/>
    <p:sldId id="258" r:id="rId5"/>
    <p:sldId id="261" r:id="rId6"/>
    <p:sldId id="25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912" autoAdjust="0"/>
    <p:restoredTop sz="94660"/>
  </p:normalViewPr>
  <p:slideViewPr>
    <p:cSldViewPr>
      <p:cViewPr>
        <p:scale>
          <a:sx n="75" d="100"/>
          <a:sy n="75" d="100"/>
        </p:scale>
        <p:origin x="-1002"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02DE19-64B1-4DA6-8BB4-54B922C56FDD}" type="datetimeFigureOut">
              <a:rPr lang="fr-FR" smtClean="0"/>
              <a:pPr/>
              <a:t>05/05/2022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B5EF1C-A94B-454B-9EB4-398D1EED83F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26B5EF1C-A94B-454B-9EB4-398D1EED83F2}"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6F322D0-4F37-4748-A35A-7378DCC9A28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322D0-4F37-4748-A35A-7378DCC9A28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F322D0-4F37-4748-A35A-7378DCC9A28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B143D72-A7FB-4F7F-9DA1-28A67B3F5807}" type="datetimeFigureOut">
              <a:rPr lang="fr-FR" smtClean="0"/>
              <a:pPr/>
              <a:t>05/05/2022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6F322D0-4F37-4748-A35A-7378DCC9A287}"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143D72-A7FB-4F7F-9DA1-28A67B3F5807}" type="datetimeFigureOut">
              <a:rPr lang="fr-FR" smtClean="0"/>
              <a:pPr/>
              <a:t>05/05/2022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F322D0-4F37-4748-A35A-7378DCC9A287}"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C:\Users\POSTE02\Desktop\download.jpg"/>
          <p:cNvPicPr>
            <a:picLocks noChangeAspect="1" noChangeArrowheads="1"/>
          </p:cNvPicPr>
          <p:nvPr/>
        </p:nvPicPr>
        <p:blipFill>
          <a:blip r:embed="rId2" cstate="print">
            <a:lum bright="20000"/>
          </a:blip>
          <a:srcRect/>
          <a:stretch>
            <a:fillRect/>
          </a:stretch>
        </p:blipFill>
        <p:spPr bwMode="auto">
          <a:xfrm>
            <a:off x="0" y="0"/>
            <a:ext cx="9165214" cy="6858000"/>
          </a:xfrm>
          <a:prstGeom prst="rect">
            <a:avLst/>
          </a:prstGeom>
          <a:noFill/>
        </p:spPr>
      </p:pic>
      <p:sp>
        <p:nvSpPr>
          <p:cNvPr id="2" name="Titre 1"/>
          <p:cNvSpPr>
            <a:spLocks noGrp="1"/>
          </p:cNvSpPr>
          <p:nvPr>
            <p:ph type="ctrTitle"/>
          </p:nvPr>
        </p:nvSpPr>
        <p:spPr>
          <a:xfrm>
            <a:off x="1214414" y="857232"/>
            <a:ext cx="6429420" cy="1214446"/>
          </a:xfrm>
        </p:spPr>
        <p:txBody>
          <a:bodyPr>
            <a:noAutofit/>
          </a:bodyPr>
          <a:lstStyle/>
          <a:p>
            <a:pPr algn="ctr" rtl="1"/>
            <a:r>
              <a:rPr lang="ar-SA" sz="2400" b="1" i="1" dirty="0">
                <a:solidFill>
                  <a:schemeClr val="bg1"/>
                </a:solidFill>
              </a:rPr>
              <a:t>الجمهورية الجزائرية الديمقراطية الشعبية</a:t>
            </a:r>
            <a:r>
              <a:rPr lang="fr-FR" sz="2400" dirty="0">
                <a:solidFill>
                  <a:schemeClr val="bg1"/>
                </a:solidFill>
              </a:rPr>
              <a:t/>
            </a:r>
            <a:br>
              <a:rPr lang="fr-FR" sz="2400" dirty="0">
                <a:solidFill>
                  <a:schemeClr val="bg1"/>
                </a:solidFill>
              </a:rPr>
            </a:br>
            <a:r>
              <a:rPr lang="ar-SA" sz="2400" b="1" i="1" dirty="0">
                <a:solidFill>
                  <a:schemeClr val="bg1"/>
                </a:solidFill>
              </a:rPr>
              <a:t>وزارة التعليم العالي والبحث العلمي</a:t>
            </a:r>
            <a:r>
              <a:rPr lang="fr-FR" sz="2400" dirty="0">
                <a:solidFill>
                  <a:schemeClr val="bg1"/>
                </a:solidFill>
              </a:rPr>
              <a:t/>
            </a:r>
            <a:br>
              <a:rPr lang="fr-FR" sz="2400" dirty="0">
                <a:solidFill>
                  <a:schemeClr val="bg1"/>
                </a:solidFill>
              </a:rPr>
            </a:br>
            <a:r>
              <a:rPr lang="ar-SA" sz="2400" b="1" i="1" dirty="0">
                <a:solidFill>
                  <a:schemeClr val="bg1"/>
                </a:solidFill>
              </a:rPr>
              <a:t>جامعة محمد </a:t>
            </a:r>
            <a:r>
              <a:rPr lang="ar-SA" sz="2400" b="1" i="1" dirty="0" err="1">
                <a:solidFill>
                  <a:schemeClr val="bg1"/>
                </a:solidFill>
              </a:rPr>
              <a:t>خيضر</a:t>
            </a:r>
            <a:r>
              <a:rPr lang="ar-SA" sz="2400" b="1" i="1" dirty="0">
                <a:solidFill>
                  <a:schemeClr val="bg1"/>
                </a:solidFill>
              </a:rPr>
              <a:t> –بسكرة-</a:t>
            </a:r>
            <a:r>
              <a:rPr lang="fr-FR" sz="2400" dirty="0">
                <a:solidFill>
                  <a:schemeClr val="bg1"/>
                </a:solidFill>
              </a:rPr>
              <a:t/>
            </a:r>
            <a:br>
              <a:rPr lang="fr-FR" sz="2400" dirty="0">
                <a:solidFill>
                  <a:schemeClr val="bg1"/>
                </a:solidFill>
              </a:rPr>
            </a:br>
            <a:r>
              <a:rPr lang="ar-SA" sz="2400" b="1" i="1" dirty="0">
                <a:solidFill>
                  <a:schemeClr val="bg1"/>
                </a:solidFill>
              </a:rPr>
              <a:t>كلية العلوم الاقتصادية والتجارية وعلوم التسيير</a:t>
            </a:r>
            <a:r>
              <a:rPr lang="fr-FR" sz="2400" dirty="0">
                <a:solidFill>
                  <a:schemeClr val="bg1"/>
                </a:solidFill>
              </a:rPr>
              <a:t/>
            </a:r>
            <a:br>
              <a:rPr lang="fr-FR" sz="2400" dirty="0">
                <a:solidFill>
                  <a:schemeClr val="bg1"/>
                </a:solidFill>
              </a:rPr>
            </a:br>
            <a:endParaRPr lang="fr-FR" sz="2400" dirty="0">
              <a:solidFill>
                <a:schemeClr val="bg1"/>
              </a:solidFill>
            </a:endParaRPr>
          </a:p>
        </p:txBody>
      </p:sp>
      <p:sp>
        <p:nvSpPr>
          <p:cNvPr id="3" name="Sous-titre 2"/>
          <p:cNvSpPr>
            <a:spLocks noGrp="1"/>
          </p:cNvSpPr>
          <p:nvPr>
            <p:ph type="subTitle" idx="1"/>
          </p:nvPr>
        </p:nvSpPr>
        <p:spPr>
          <a:xfrm>
            <a:off x="500034" y="2928934"/>
            <a:ext cx="8286808" cy="1428760"/>
          </a:xfrm>
        </p:spPr>
        <p:txBody>
          <a:bodyPr>
            <a:noAutofit/>
          </a:bodyPr>
          <a:lstStyle/>
          <a:p>
            <a:pPr algn="ctr"/>
            <a:r>
              <a:rPr lang="ar-DZ" sz="5400" b="1" dirty="0">
                <a:solidFill>
                  <a:schemeClr val="bg1"/>
                </a:solidFill>
                <a:effectLst>
                  <a:outerShdw blurRad="38100" dist="38100" dir="2700000" algn="tl">
                    <a:srgbClr val="000000">
                      <a:alpha val="43137"/>
                    </a:srgbClr>
                  </a:outerShdw>
                </a:effectLst>
                <a:latin typeface="Arabic Typesetting" pitchFamily="66" charset="-78"/>
              </a:rPr>
              <a:t>محاور المواصفات الدولية للصحة والسلامة المهنية</a:t>
            </a:r>
            <a:endParaRPr lang="fr-FR" sz="5400" dirty="0">
              <a:solidFill>
                <a:schemeClr val="bg1"/>
              </a:solidFill>
              <a:effectLst>
                <a:outerShdw blurRad="38100" dist="38100" dir="2700000" algn="tl">
                  <a:srgbClr val="000000">
                    <a:alpha val="43137"/>
                  </a:srgbClr>
                </a:outerShdw>
              </a:effectLst>
              <a:latin typeface="Arabic Typesetting" pitchFamily="66" charset="-78"/>
            </a:endParaRPr>
          </a:p>
        </p:txBody>
      </p:sp>
      <p:pic>
        <p:nvPicPr>
          <p:cNvPr id="4" name="Image 3"/>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7858148" y="248271"/>
            <a:ext cx="893445" cy="1180465"/>
          </a:xfrm>
          <a:prstGeom prst="rect">
            <a:avLst/>
          </a:prstGeom>
          <a:noFill/>
          <a:ln>
            <a:noFill/>
          </a:ln>
        </p:spPr>
      </p:pic>
      <p:pic>
        <p:nvPicPr>
          <p:cNvPr id="5" name="Image 4"/>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35283" y="319709"/>
            <a:ext cx="893445" cy="1180465"/>
          </a:xfrm>
          <a:prstGeom prst="rect">
            <a:avLst/>
          </a:prstGeom>
          <a:noFill/>
          <a:ln>
            <a:noFill/>
          </a:ln>
        </p:spPr>
      </p:pic>
      <p:sp>
        <p:nvSpPr>
          <p:cNvPr id="6145" name="Rectangle 1"/>
          <p:cNvSpPr>
            <a:spLocks noChangeArrowheads="1"/>
          </p:cNvSpPr>
          <p:nvPr/>
        </p:nvSpPr>
        <p:spPr bwMode="auto">
          <a:xfrm>
            <a:off x="5000660" y="1857364"/>
            <a:ext cx="414337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قسم: علوم التسيير</a:t>
            </a:r>
            <a:endParaRPr kumimoji="0" lang="fr-FR"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التخصص: تسيير موارد بشرية</a:t>
            </a:r>
            <a:endParaRPr kumimoji="0" lang="ar-SA"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6146" name="Rectangle 2"/>
          <p:cNvSpPr>
            <a:spLocks noChangeArrowheads="1"/>
          </p:cNvSpPr>
          <p:nvPr/>
        </p:nvSpPr>
        <p:spPr bwMode="auto">
          <a:xfrm>
            <a:off x="-214346" y="1928802"/>
            <a:ext cx="378615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المقياس: حفظ الصحة والأمن </a:t>
            </a:r>
            <a:endParaRPr kumimoji="0" lang="fr-FR"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الفوج: 05</a:t>
            </a:r>
            <a:endParaRPr kumimoji="0" lang="ar-SA"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6147" name="Rectangle 3"/>
          <p:cNvSpPr>
            <a:spLocks noChangeArrowheads="1"/>
          </p:cNvSpPr>
          <p:nvPr/>
        </p:nvSpPr>
        <p:spPr bwMode="auto">
          <a:xfrm>
            <a:off x="6786578" y="4214818"/>
            <a:ext cx="192879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من </a:t>
            </a:r>
            <a:r>
              <a:rPr kumimoji="0" lang="ar-DZ" sz="3200" b="1" i="0" u="none" strike="noStrike" cap="none" normalizeH="0" baseline="0" dirty="0" err="1" smtClean="0">
                <a:ln>
                  <a:noFill/>
                </a:ln>
                <a:solidFill>
                  <a:schemeClr val="bg1"/>
                </a:solidFill>
                <a:effectLst/>
                <a:latin typeface="Arabic Typesetting" pitchFamily="66" charset="-78"/>
                <a:ea typeface="Calibri" pitchFamily="34" charset="0"/>
                <a:cs typeface="Arabic Typesetting" pitchFamily="66" charset="-78"/>
              </a:rPr>
              <a:t>اعداد</a:t>
            </a:r>
            <a:r>
              <a:rPr kumimoji="0" lang="ar-DZ"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a:t>
            </a:r>
            <a:endParaRPr kumimoji="0" lang="fr-FR" sz="1100" b="0" i="0" u="none" strike="noStrike" cap="none" normalizeH="0" baseline="0" dirty="0" smtClean="0">
              <a:ln>
                <a:noFill/>
              </a:ln>
              <a:solidFill>
                <a:schemeClr val="bg1"/>
              </a:solidFill>
              <a:effectLst/>
              <a:latin typeface="Arabic Typesetting" pitchFamily="66" charset="-78"/>
              <a:cs typeface="Arabic Typesetting" pitchFamily="66"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200" b="1" i="0" u="none" strike="noStrike" cap="none" normalizeH="0" baseline="0" dirty="0" err="1" smtClean="0">
                <a:ln>
                  <a:noFill/>
                </a:ln>
                <a:solidFill>
                  <a:schemeClr val="bg1"/>
                </a:solidFill>
                <a:effectLst/>
                <a:latin typeface="Arabic Typesetting" pitchFamily="66" charset="-78"/>
                <a:ea typeface="Calibri" pitchFamily="34" charset="0"/>
                <a:cs typeface="Arabic Typesetting" pitchFamily="66" charset="-78"/>
              </a:rPr>
              <a:t>فتيح</a:t>
            </a:r>
            <a:r>
              <a:rPr kumimoji="0" lang="ar-DZ"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 </a:t>
            </a:r>
            <a:r>
              <a:rPr kumimoji="0" lang="ar-DZ" sz="3200" b="1" i="0" u="none" strike="noStrike" cap="none" normalizeH="0" baseline="0" dirty="0" err="1" smtClean="0">
                <a:ln>
                  <a:noFill/>
                </a:ln>
                <a:solidFill>
                  <a:schemeClr val="bg1"/>
                </a:solidFill>
                <a:effectLst/>
                <a:latin typeface="Arabic Typesetting" pitchFamily="66" charset="-78"/>
                <a:ea typeface="Calibri" pitchFamily="34" charset="0"/>
                <a:cs typeface="Arabic Typesetting" pitchFamily="66" charset="-78"/>
              </a:rPr>
              <a:t>خولة</a:t>
            </a:r>
            <a:endParaRPr kumimoji="0" lang="fr-FR" sz="1100" b="0" i="0" u="none" strike="noStrike" cap="none" normalizeH="0" baseline="0" dirty="0" smtClean="0">
              <a:ln>
                <a:noFill/>
              </a:ln>
              <a:solidFill>
                <a:schemeClr val="bg1"/>
              </a:solidFill>
              <a:effectLst/>
              <a:latin typeface="Arabic Typesetting" pitchFamily="66" charset="-78"/>
              <a:cs typeface="Arabic Typesetting" pitchFamily="66"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علوي مبروكة</a:t>
            </a:r>
            <a:endParaRPr kumimoji="0" lang="fr-FR" sz="1100" b="0" i="0" u="none" strike="noStrike" cap="none" normalizeH="0" baseline="0" dirty="0" smtClean="0">
              <a:ln>
                <a:noFill/>
              </a:ln>
              <a:solidFill>
                <a:schemeClr val="bg1"/>
              </a:solidFill>
              <a:effectLst/>
              <a:latin typeface="Arabic Typesetting" pitchFamily="66" charset="-78"/>
              <a:cs typeface="Arabic Typesetting" pitchFamily="66"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200" b="1" i="0" u="none" strike="noStrike" cap="none" normalizeH="0" baseline="0" dirty="0" err="1" smtClean="0">
                <a:ln>
                  <a:noFill/>
                </a:ln>
                <a:solidFill>
                  <a:schemeClr val="bg1"/>
                </a:solidFill>
                <a:effectLst/>
                <a:latin typeface="Arabic Typesetting" pitchFamily="66" charset="-78"/>
                <a:ea typeface="Calibri" pitchFamily="34" charset="0"/>
                <a:cs typeface="Arabic Typesetting" pitchFamily="66" charset="-78"/>
              </a:rPr>
              <a:t>طيغة</a:t>
            </a:r>
            <a:r>
              <a:rPr kumimoji="0" lang="ar-DZ"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 حكيم </a:t>
            </a:r>
            <a:endParaRPr kumimoji="0" lang="fr-FR" sz="1100" b="0" i="0" u="none" strike="noStrike" cap="none" normalizeH="0" baseline="0" dirty="0" smtClean="0">
              <a:ln>
                <a:noFill/>
              </a:ln>
              <a:solidFill>
                <a:schemeClr val="bg1"/>
              </a:solidFill>
              <a:effectLst/>
              <a:latin typeface="Arabic Typesetting" pitchFamily="66" charset="-78"/>
              <a:cs typeface="Arabic Typesetting" pitchFamily="66"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 </a:t>
            </a:r>
            <a:endParaRPr kumimoji="0" lang="fr-FR" sz="3200" b="0" i="0" u="none" strike="noStrike" cap="none" normalizeH="0" baseline="0" dirty="0" smtClean="0">
              <a:ln>
                <a:noFill/>
              </a:ln>
              <a:solidFill>
                <a:schemeClr val="bg1"/>
              </a:solidFill>
              <a:effectLst/>
              <a:latin typeface="Arabic Typesetting" pitchFamily="66" charset="-78"/>
              <a:cs typeface="Arabic Typesetting" pitchFamily="66" charset="-78"/>
            </a:endParaRPr>
          </a:p>
        </p:txBody>
      </p:sp>
      <p:sp>
        <p:nvSpPr>
          <p:cNvPr id="6148" name="Rectangle 4"/>
          <p:cNvSpPr>
            <a:spLocks noChangeArrowheads="1"/>
          </p:cNvSpPr>
          <p:nvPr/>
        </p:nvSpPr>
        <p:spPr bwMode="auto">
          <a:xfrm>
            <a:off x="428596" y="4572008"/>
            <a:ext cx="207170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تحت </a:t>
            </a:r>
            <a:r>
              <a:rPr kumimoji="0" lang="ar-DZ" sz="3600" b="1" i="0" u="none" strike="noStrike" cap="none" normalizeH="0" baseline="0" dirty="0" err="1" smtClean="0">
                <a:ln>
                  <a:noFill/>
                </a:ln>
                <a:solidFill>
                  <a:schemeClr val="bg1"/>
                </a:solidFill>
                <a:effectLst/>
                <a:latin typeface="Arabic Typesetting" pitchFamily="66" charset="-78"/>
                <a:ea typeface="Calibri" pitchFamily="34" charset="0"/>
                <a:cs typeface="Arabic Typesetting" pitchFamily="66" charset="-78"/>
              </a:rPr>
              <a:t>اشراف</a:t>
            </a:r>
            <a:r>
              <a:rPr kumimoji="0" lang="ar-DZ" sz="3600" b="1" i="0" u="none" strike="noStrike" cap="none" normalizeH="0" baseline="0" dirty="0" smtClean="0">
                <a:ln>
                  <a:noFill/>
                </a:ln>
                <a:solidFill>
                  <a:schemeClr val="bg1"/>
                </a:solidFill>
                <a:effectLst/>
                <a:latin typeface="Arabic Typesetting" pitchFamily="66" charset="-78"/>
                <a:ea typeface="Calibri" pitchFamily="34" charset="0"/>
                <a:cs typeface="Arabic Typesetting" pitchFamily="66" charset="-78"/>
              </a:rPr>
              <a:t>:</a:t>
            </a:r>
            <a:endParaRPr kumimoji="0" lang="en-US" sz="36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3600" b="0"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داسي</a:t>
            </a:r>
            <a:r>
              <a:rPr kumimoji="0" lang="ar-DZ" sz="36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وهيبة</a:t>
            </a:r>
            <a:r>
              <a:rPr kumimoji="0" lang="fr-FR" sz="36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149" name="Zone de texte 32"/>
          <p:cNvSpPr txBox="1">
            <a:spLocks noChangeArrowheads="1"/>
          </p:cNvSpPr>
          <p:nvPr/>
        </p:nvSpPr>
        <p:spPr bwMode="auto">
          <a:xfrm>
            <a:off x="2462221" y="6072206"/>
            <a:ext cx="3395663" cy="738664"/>
          </a:xfrm>
          <a:prstGeom prst="rect">
            <a:avLst/>
          </a:prstGeom>
          <a:noFill/>
          <a:ln w="6350">
            <a:noFill/>
            <a:miter lim="800000"/>
            <a:headEnd/>
            <a:tailEnd/>
          </a:ln>
        </p:spPr>
        <p:txBody>
          <a:bodyPr vert="horz" wrap="square" lIns="0" tIns="0" rIns="0" bIns="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ea typeface="Arial" pitchFamily="34" charset="0"/>
                <a:cs typeface="Arial" pitchFamily="34" charset="0"/>
              </a:rPr>
              <a:t>السنة الدراسية</a:t>
            </a:r>
            <a:endParaRPr kumimoji="0" lang="fr-FR" sz="28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ea typeface="Arial" pitchFamily="34" charset="0"/>
                <a:cs typeface="Arial" pitchFamily="34" charset="0"/>
              </a:rPr>
              <a:t>2022/2023</a:t>
            </a:r>
            <a:endParaRPr kumimoji="0" lang="fr-FR" sz="3200" b="0"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12" name="Rectangle 1"/>
          <p:cNvSpPr>
            <a:spLocks noChangeArrowheads="1"/>
          </p:cNvSpPr>
          <p:nvPr/>
        </p:nvSpPr>
        <p:spPr bwMode="auto">
          <a:xfrm>
            <a:off x="5000628" y="1857364"/>
            <a:ext cx="414337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قسم: علوم التسيير</a:t>
            </a:r>
            <a:endParaRPr kumimoji="0" lang="fr-FR"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التخصص: تسيير موارد بشرية</a:t>
            </a:r>
            <a:endParaRPr kumimoji="0" lang="ar-SA"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Rectangle 2"/>
          <p:cNvSpPr>
            <a:spLocks noChangeArrowheads="1"/>
          </p:cNvSpPr>
          <p:nvPr/>
        </p:nvSpPr>
        <p:spPr bwMode="auto">
          <a:xfrm>
            <a:off x="-214378" y="1928802"/>
            <a:ext cx="378615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المقياس: حفظ الصحة والأمن </a:t>
            </a:r>
            <a:endParaRPr kumimoji="0" lang="fr-FR" sz="11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الفوج: 05</a:t>
            </a:r>
            <a:endParaRPr kumimoji="0" lang="ar-SA"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diamond(in)">
                                      <p:cBhvr>
                                        <p:cTn id="28" dur="20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147"/>
                                        </p:tgtEl>
                                        <p:attrNameLst>
                                          <p:attrName>style.visibility</p:attrName>
                                        </p:attrNameLst>
                                      </p:cBhvr>
                                      <p:to>
                                        <p:strVal val="visible"/>
                                      </p:to>
                                    </p:set>
                                    <p:animEffect transition="in" filter="blinds(horizontal)">
                                      <p:cBhvr>
                                        <p:cTn id="33" dur="500"/>
                                        <p:tgtEl>
                                          <p:spTgt spid="614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6148"/>
                                        </p:tgtEl>
                                        <p:attrNameLst>
                                          <p:attrName>style.visibility</p:attrName>
                                        </p:attrNameLst>
                                      </p:cBhvr>
                                      <p:to>
                                        <p:strVal val="visible"/>
                                      </p:to>
                                    </p:set>
                                    <p:animEffect transition="in" filter="blinds(horizontal)">
                                      <p:cBhvr>
                                        <p:cTn id="36" dur="500"/>
                                        <p:tgtEl>
                                          <p:spTgt spid="6148"/>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6149"/>
                                        </p:tgtEl>
                                        <p:attrNameLst>
                                          <p:attrName>style.visibility</p:attrName>
                                        </p:attrNameLst>
                                      </p:cBhvr>
                                      <p:to>
                                        <p:strVal val="visible"/>
                                      </p:to>
                                    </p:set>
                                    <p:animEffect transition="in" filter="checkerboard(across)">
                                      <p:cBhvr>
                                        <p:cTn id="41"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147" grpId="0"/>
      <p:bldP spid="6148" grpId="0"/>
      <p:bldP spid="6149"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02\Desktop\images11.jpg"/>
          <p:cNvPicPr>
            <a:picLocks noChangeAspect="1" noChangeArrowheads="1"/>
          </p:cNvPicPr>
          <p:nvPr/>
        </p:nvPicPr>
        <p:blipFill>
          <a:blip r:embed="rId2" cstate="print">
            <a:lum bright="20000"/>
          </a:blip>
          <a:srcRect/>
          <a:stretch>
            <a:fillRect/>
          </a:stretch>
        </p:blipFill>
        <p:spPr bwMode="auto">
          <a:xfrm>
            <a:off x="0" y="23"/>
            <a:ext cx="9144001" cy="6858001"/>
          </a:xfrm>
          <a:prstGeom prst="rect">
            <a:avLst/>
          </a:prstGeom>
          <a:noFill/>
        </p:spPr>
      </p:pic>
      <p:sp>
        <p:nvSpPr>
          <p:cNvPr id="3" name="Espace réservé du contenu 2"/>
          <p:cNvSpPr>
            <a:spLocks noGrp="1"/>
          </p:cNvSpPr>
          <p:nvPr>
            <p:ph idx="1"/>
          </p:nvPr>
        </p:nvSpPr>
        <p:spPr>
          <a:xfrm>
            <a:off x="285720" y="285728"/>
            <a:ext cx="8858280" cy="4525963"/>
          </a:xfrm>
        </p:spPr>
        <p:txBody>
          <a:bodyPr>
            <a:noAutofit/>
          </a:bodyPr>
          <a:lstStyle/>
          <a:p>
            <a:pPr algn="just" rtl="1">
              <a:buNone/>
            </a:pPr>
            <a:r>
              <a:rPr lang="ar-SA" sz="4000" b="1" dirty="0" smtClean="0">
                <a:effectLst>
                  <a:outerShdw blurRad="38100" dist="38100" dir="2700000" algn="tl">
                    <a:srgbClr val="000000">
                      <a:alpha val="43137"/>
                    </a:srgbClr>
                  </a:outerShdw>
                </a:effectLst>
              </a:rPr>
              <a:t>المطلب </a:t>
            </a:r>
            <a:r>
              <a:rPr lang="ar-SA" sz="4000" b="1" dirty="0">
                <a:effectLst>
                  <a:outerShdw blurRad="38100" dist="38100" dir="2700000" algn="tl">
                    <a:srgbClr val="000000">
                      <a:alpha val="43137"/>
                    </a:srgbClr>
                  </a:outerShdw>
                </a:effectLst>
              </a:rPr>
              <a:t>الثاني :تشريعات السلامة والصحة المهنية الأمريكية</a:t>
            </a:r>
            <a:r>
              <a:rPr lang="ar-SA" sz="4000" dirty="0">
                <a:effectLst>
                  <a:outerShdw blurRad="38100" dist="38100" dir="2700000" algn="tl">
                    <a:srgbClr val="000000">
                      <a:alpha val="43137"/>
                    </a:srgbClr>
                  </a:outerShdw>
                </a:effectLst>
              </a:rPr>
              <a:t> </a:t>
            </a:r>
            <a:r>
              <a:rPr lang="fr-FR" sz="4000" b="1" dirty="0" smtClean="0">
                <a:effectLst>
                  <a:outerShdw blurRad="38100" dist="38100" dir="2700000" algn="tl">
                    <a:srgbClr val="000000">
                      <a:alpha val="43137"/>
                    </a:srgbClr>
                  </a:outerShdw>
                </a:effectLst>
              </a:rPr>
              <a:t>OSHA</a:t>
            </a:r>
            <a:endParaRPr lang="fr-FR" sz="4000" dirty="0">
              <a:effectLst>
                <a:outerShdw blurRad="38100" dist="38100" dir="2700000" algn="tl">
                  <a:srgbClr val="000000">
                    <a:alpha val="43137"/>
                  </a:srgbClr>
                </a:outerShdw>
              </a:effectLst>
            </a:endParaRPr>
          </a:p>
          <a:p>
            <a:pPr algn="just" rtl="1">
              <a:buNone/>
            </a:pPr>
            <a:r>
              <a:rPr lang="ar-DZ" sz="4000" b="1" dirty="0" smtClean="0">
                <a:effectLst>
                  <a:outerShdw blurRad="38100" dist="38100" dir="2700000" algn="tl">
                    <a:srgbClr val="000000">
                      <a:alpha val="43137"/>
                    </a:srgbClr>
                  </a:outerShdw>
                </a:effectLst>
              </a:rPr>
              <a:t>1</a:t>
            </a:r>
            <a:r>
              <a:rPr lang="ar-SA" sz="4000" b="1" dirty="0" smtClean="0">
                <a:effectLst>
                  <a:outerShdw blurRad="38100" dist="38100" dir="2700000" algn="tl">
                    <a:srgbClr val="000000">
                      <a:alpha val="43137"/>
                    </a:srgbClr>
                  </a:outerShdw>
                </a:effectLst>
              </a:rPr>
              <a:t>/</a:t>
            </a:r>
            <a:r>
              <a:rPr lang="ar-DZ" sz="4000" b="1" dirty="0" smtClean="0">
                <a:effectLst>
                  <a:outerShdw blurRad="38100" dist="38100" dir="2700000" algn="tl">
                    <a:srgbClr val="000000">
                      <a:alpha val="43137"/>
                    </a:srgbClr>
                  </a:outerShdw>
                </a:effectLst>
              </a:rPr>
              <a:t> </a:t>
            </a:r>
            <a:r>
              <a:rPr lang="ar-SA" sz="4000" b="1" dirty="0" smtClean="0">
                <a:effectLst>
                  <a:outerShdw blurRad="38100" dist="38100" dir="2700000" algn="tl">
                    <a:srgbClr val="000000">
                      <a:alpha val="43137"/>
                    </a:srgbClr>
                  </a:outerShdw>
                </a:effectLst>
              </a:rPr>
              <a:t>تعريف </a:t>
            </a:r>
            <a:r>
              <a:rPr lang="ar-SA" sz="4000" b="1" dirty="0" err="1">
                <a:effectLst>
                  <a:outerShdw blurRad="38100" dist="38100" dir="2700000" algn="tl">
                    <a:srgbClr val="000000">
                      <a:alpha val="43137"/>
                    </a:srgbClr>
                  </a:outerShdw>
                </a:effectLst>
              </a:rPr>
              <a:t>الأوشا</a:t>
            </a:r>
            <a:r>
              <a:rPr lang="ar-SA" sz="4000" b="1" dirty="0">
                <a:effectLst>
                  <a:outerShdw blurRad="38100" dist="38100" dir="2700000" algn="tl">
                    <a:srgbClr val="000000">
                      <a:alpha val="43137"/>
                    </a:srgbClr>
                  </a:outerShdw>
                </a:effectLst>
              </a:rPr>
              <a:t> أو تشريعات السلامة والصحة المهنية : </a:t>
            </a:r>
            <a:endParaRPr lang="fr-FR" sz="4000" dirty="0">
              <a:effectLst>
                <a:outerShdw blurRad="38100" dist="38100" dir="2700000" algn="tl">
                  <a:srgbClr val="000000">
                    <a:alpha val="43137"/>
                  </a:srgbClr>
                </a:outerShdw>
              </a:effectLst>
            </a:endParaRPr>
          </a:p>
          <a:p>
            <a:pPr algn="just" rtl="1">
              <a:buNone/>
            </a:pPr>
            <a:r>
              <a:rPr lang="ar-SA" sz="4000" dirty="0" smtClean="0"/>
              <a:t>    هي </a:t>
            </a:r>
            <a:r>
              <a:rPr lang="ar-SA" sz="4000" dirty="0"/>
              <a:t>الحروف الأولى من إدارة السلامة </a:t>
            </a:r>
            <a:r>
              <a:rPr lang="ar-SA" sz="4000" dirty="0" smtClean="0"/>
              <a:t>والصحة المهنية في</a:t>
            </a:r>
            <a:r>
              <a:rPr lang="ar-DZ" sz="4000" dirty="0" smtClean="0"/>
              <a:t> </a:t>
            </a:r>
            <a:r>
              <a:rPr lang="ar-SA" sz="4000" dirty="0" smtClean="0"/>
              <a:t>وزارة العمل، </a:t>
            </a:r>
            <a:r>
              <a:rPr lang="ar-SA" sz="4000" dirty="0"/>
              <a:t>وهي الجهة المسئولة </a:t>
            </a:r>
            <a:r>
              <a:rPr lang="ar-SA" sz="4000" dirty="0" smtClean="0"/>
              <a:t>عن إصدار تشريعات السلامة </a:t>
            </a:r>
            <a:r>
              <a:rPr lang="ar-SA" sz="4000" dirty="0"/>
              <a:t>والصحة </a:t>
            </a:r>
            <a:r>
              <a:rPr lang="ar-SA" sz="4000" dirty="0" smtClean="0"/>
              <a:t>المهنية والمواصفات </a:t>
            </a:r>
            <a:r>
              <a:rPr lang="ar-SA" sz="4000" dirty="0"/>
              <a:t>القياسية الخاصة بها، كذلك </a:t>
            </a:r>
            <a:r>
              <a:rPr lang="ar-SA" sz="4000" dirty="0" smtClean="0"/>
              <a:t>متابعة وفرض </a:t>
            </a:r>
            <a:r>
              <a:rPr lang="ar-SA" sz="4000" dirty="0"/>
              <a:t>تنفيذها في مواقع العمل المختلفة في الولايات المتحدة الأمريكية .</a:t>
            </a:r>
            <a:endParaRPr lang="fr-FR" sz="4000" dirty="0"/>
          </a:p>
          <a:p>
            <a:pPr algn="just" rtl="1"/>
            <a:endParaRPr lang="fr-FR" sz="4000"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POSTE 07\Desktop\images.jpg"/>
          <p:cNvPicPr>
            <a:picLocks noChangeAspect="1" noChangeArrowheads="1"/>
          </p:cNvPicPr>
          <p:nvPr/>
        </p:nvPicPr>
        <p:blipFill>
          <a:blip r:embed="rId2">
            <a:lum bright="40000" contrast="-40000"/>
          </a:blip>
          <a:srcRect t="23009" b="25664"/>
          <a:stretch>
            <a:fillRect/>
          </a:stretch>
        </p:blipFill>
        <p:spPr bwMode="auto">
          <a:xfrm rot="1290785">
            <a:off x="274765" y="4353864"/>
            <a:ext cx="3430514" cy="1760795"/>
          </a:xfrm>
          <a:prstGeom prst="rect">
            <a:avLst/>
          </a:prstGeom>
          <a:ln>
            <a:noFill/>
          </a:ln>
          <a:effectLst>
            <a:outerShdw blurRad="292100" dist="139700" dir="2700000" algn="tl" rotWithShape="0">
              <a:srgbClr val="333333">
                <a:alpha val="65000"/>
              </a:srgbClr>
            </a:outerShdw>
          </a:effectLst>
        </p:spPr>
      </p:pic>
      <p:sp>
        <p:nvSpPr>
          <p:cNvPr id="3" name="Espace réservé du contenu 2"/>
          <p:cNvSpPr>
            <a:spLocks noGrp="1"/>
          </p:cNvSpPr>
          <p:nvPr>
            <p:ph idx="1"/>
          </p:nvPr>
        </p:nvSpPr>
        <p:spPr>
          <a:xfrm>
            <a:off x="428596" y="714356"/>
            <a:ext cx="8501122" cy="5268931"/>
          </a:xfrm>
        </p:spPr>
        <p:txBody>
          <a:bodyPr>
            <a:normAutofit/>
          </a:bodyPr>
          <a:lstStyle/>
          <a:p>
            <a:pPr marL="514350" indent="-514350" algn="just" rtl="1">
              <a:buNone/>
            </a:pPr>
            <a:r>
              <a:rPr lang="fr-FR" b="1" u="sng" dirty="0"/>
              <a:t> </a:t>
            </a:r>
            <a:r>
              <a:rPr lang="ar-SA" b="1" u="sng" dirty="0"/>
              <a:t>2/الغرض من </a:t>
            </a:r>
            <a:r>
              <a:rPr lang="ar-SA" b="1" u="sng" dirty="0" err="1"/>
              <a:t>الاوشا</a:t>
            </a:r>
            <a:r>
              <a:rPr lang="ar-SA" b="1" u="sng" dirty="0"/>
              <a:t> :</a:t>
            </a:r>
            <a:endParaRPr lang="fr-FR" dirty="0"/>
          </a:p>
          <a:p>
            <a:pPr marL="514350" indent="-514350" algn="just" rtl="1">
              <a:buNone/>
            </a:pPr>
            <a:r>
              <a:rPr lang="ar-SA" dirty="0"/>
              <a:t>- تشجيع العاملين وأصحاب العمل لتقليل مخاطر العمل وتطبيق برامج للسلامة والصحة </a:t>
            </a:r>
            <a:r>
              <a:rPr lang="ar-SA" dirty="0" smtClean="0"/>
              <a:t>المهنية</a:t>
            </a:r>
            <a:r>
              <a:rPr lang="ar-DZ" dirty="0" smtClean="0"/>
              <a:t>.</a:t>
            </a:r>
            <a:r>
              <a:rPr lang="ar-SA" dirty="0" smtClean="0"/>
              <a:t> </a:t>
            </a:r>
            <a:endParaRPr lang="fr-FR" dirty="0"/>
          </a:p>
          <a:p>
            <a:pPr marL="514350" indent="-514350" algn="just" rtl="1">
              <a:buNone/>
            </a:pPr>
            <a:r>
              <a:rPr lang="ar-SA" dirty="0"/>
              <a:t> - الاحتفاظ بسجلات دائمة لمتابعة الإصابات والإمراض المهنية الناتجة عن </a:t>
            </a:r>
            <a:r>
              <a:rPr lang="ar-SA" dirty="0" smtClean="0"/>
              <a:t>العمل. </a:t>
            </a:r>
            <a:endParaRPr lang="fr-FR" dirty="0"/>
          </a:p>
          <a:p>
            <a:pPr marL="514350" indent="-514350" algn="just" rtl="1">
              <a:buNone/>
            </a:pPr>
            <a:r>
              <a:rPr lang="ar-SA" dirty="0"/>
              <a:t>- إعداد برامج تدريب لزيادة الوعي بأمور السلامة والصحة </a:t>
            </a:r>
            <a:r>
              <a:rPr lang="ar-SA" dirty="0" smtClean="0"/>
              <a:t>المهنية.</a:t>
            </a:r>
            <a:endParaRPr lang="fr-FR" dirty="0"/>
          </a:p>
          <a:p>
            <a:pPr marL="514350" indent="-514350" algn="just" rtl="1">
              <a:buNone/>
            </a:pPr>
            <a:r>
              <a:rPr lang="ar-SA" dirty="0" smtClean="0"/>
              <a:t>-</a:t>
            </a:r>
            <a:r>
              <a:rPr lang="ar-DZ" dirty="0" smtClean="0"/>
              <a:t> </a:t>
            </a:r>
            <a:r>
              <a:rPr lang="ar-SA" dirty="0" smtClean="0"/>
              <a:t>إعداد </a:t>
            </a:r>
            <a:r>
              <a:rPr lang="ar-SA" dirty="0"/>
              <a:t>تشريعات وبرامج للسلامة والصحة المهنية واجبة التنفيذ في جميع مواقع </a:t>
            </a:r>
            <a:r>
              <a:rPr lang="ar-SA" dirty="0" smtClean="0"/>
              <a:t>العمل.  </a:t>
            </a:r>
            <a:endParaRPr lang="fr-FR" dirty="0"/>
          </a:p>
          <a:p>
            <a:pPr marL="514350" indent="-514350" algn="just" rtl="1">
              <a:buNone/>
            </a:pPr>
            <a:r>
              <a:rPr lang="ar-SA" dirty="0"/>
              <a:t>- تحديد مسؤوليات وواجبات كل من العاملين وأصحاب العمل فيما يتعلق بالسلامة والصحة </a:t>
            </a:r>
            <a:r>
              <a:rPr lang="ar-SA" dirty="0" smtClean="0"/>
              <a:t>المهنية.   </a:t>
            </a:r>
            <a:endParaRPr lang="fr-FR" dirty="0"/>
          </a:p>
          <a:p>
            <a:pPr marL="514350" indent="-514350" algn="just" rtl="1">
              <a:buNone/>
            </a:pPr>
            <a:endParaRPr lang="fr-FR"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ox(i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ox(i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ox(i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POSTE 07\Desktop\téléchargement (2).jpg"/>
          <p:cNvPicPr>
            <a:picLocks noChangeAspect="1" noChangeArrowheads="1"/>
          </p:cNvPicPr>
          <p:nvPr/>
        </p:nvPicPr>
        <p:blipFill>
          <a:blip r:embed="rId2">
            <a:lum bright="65000" contrast="-30000"/>
          </a:blip>
          <a:srcRect l="18344" t="-305" r="20779"/>
          <a:stretch>
            <a:fillRect/>
          </a:stretch>
        </p:blipFill>
        <p:spPr bwMode="auto">
          <a:xfrm>
            <a:off x="1714480" y="1119572"/>
            <a:ext cx="6215106" cy="5452700"/>
          </a:xfrm>
          <a:prstGeom prst="ellipse">
            <a:avLst/>
          </a:prstGeom>
          <a:ln>
            <a:noFill/>
          </a:ln>
          <a:effectLst>
            <a:softEdge rad="112500"/>
          </a:effectLst>
        </p:spPr>
      </p:pic>
      <p:sp>
        <p:nvSpPr>
          <p:cNvPr id="3" name="Espace réservé du contenu 2"/>
          <p:cNvSpPr>
            <a:spLocks noGrp="1"/>
          </p:cNvSpPr>
          <p:nvPr>
            <p:ph idx="1"/>
          </p:nvPr>
        </p:nvSpPr>
        <p:spPr>
          <a:xfrm>
            <a:off x="214282" y="785794"/>
            <a:ext cx="8858312" cy="5500726"/>
          </a:xfrm>
        </p:spPr>
        <p:txBody>
          <a:bodyPr>
            <a:normAutofit lnSpcReduction="10000"/>
          </a:bodyPr>
          <a:lstStyle/>
          <a:p>
            <a:pPr algn="just" rtl="1">
              <a:buNone/>
            </a:pPr>
            <a:r>
              <a:rPr lang="ar-DZ" b="1" dirty="0">
                <a:effectLst>
                  <a:outerShdw blurRad="38100" dist="38100" dir="2700000" algn="tl">
                    <a:srgbClr val="000000">
                      <a:alpha val="43137"/>
                    </a:srgbClr>
                  </a:outerShdw>
                </a:effectLst>
              </a:rPr>
              <a:t>المطلب الثالث : المواصفة الدولية   </a:t>
            </a:r>
            <a:r>
              <a:rPr lang="fr-FR" b="1" dirty="0">
                <a:effectLst>
                  <a:outerShdw blurRad="38100" dist="38100" dir="2700000" algn="tl">
                    <a:srgbClr val="000000">
                      <a:alpha val="43137"/>
                    </a:srgbClr>
                  </a:outerShdw>
                </a:effectLst>
              </a:rPr>
              <a:t>OHSAS 18001:2007  </a:t>
            </a:r>
          </a:p>
          <a:p>
            <a:pPr marL="514350" indent="-514350" algn="r" rtl="1">
              <a:buFont typeface="+mj-lt"/>
              <a:buAutoNum type="arabicPeriod"/>
            </a:pPr>
            <a:r>
              <a:rPr lang="ar-DZ" b="1" dirty="0" smtClean="0">
                <a:effectLst>
                  <a:outerShdw blurRad="38100" dist="38100" dir="2700000" algn="tl">
                    <a:srgbClr val="000000">
                      <a:alpha val="43137"/>
                    </a:srgbClr>
                  </a:outerShdw>
                </a:effectLst>
              </a:rPr>
              <a:t>الإطار </a:t>
            </a:r>
            <a:r>
              <a:rPr lang="ar-DZ" b="1" dirty="0">
                <a:effectLst>
                  <a:outerShdw blurRad="38100" dist="38100" dir="2700000" algn="tl">
                    <a:srgbClr val="000000">
                      <a:alpha val="43137"/>
                    </a:srgbClr>
                  </a:outerShdw>
                </a:effectLst>
              </a:rPr>
              <a:t>النظري لنظام السلامة والصحة </a:t>
            </a:r>
            <a:r>
              <a:rPr lang="ar-DZ" b="1" dirty="0" smtClean="0">
                <a:effectLst>
                  <a:outerShdw blurRad="38100" dist="38100" dir="2700000" algn="tl">
                    <a:srgbClr val="000000">
                      <a:alpha val="43137"/>
                    </a:srgbClr>
                  </a:outerShdw>
                </a:effectLst>
              </a:rPr>
              <a:t>المهنية</a:t>
            </a:r>
            <a:r>
              <a:rPr lang="ar-SA" b="1" dirty="0" smtClean="0">
                <a:effectLst>
                  <a:outerShdw blurRad="38100" dist="38100" dir="2700000" algn="tl">
                    <a:srgbClr val="000000">
                      <a:alpha val="43137"/>
                    </a:srgbClr>
                  </a:outerShdw>
                </a:effectLst>
              </a:rPr>
              <a:t> </a:t>
            </a:r>
            <a:r>
              <a:rPr lang="fr-FR" b="1" u="sng" dirty="0">
                <a:effectLst>
                  <a:outerShdw blurRad="38100" dist="38100" dir="2700000" algn="tl">
                    <a:srgbClr val="000000">
                      <a:alpha val="43137"/>
                    </a:srgbClr>
                  </a:outerShdw>
                </a:effectLst>
              </a:rPr>
              <a:t> </a:t>
            </a:r>
            <a:r>
              <a:rPr lang="ar-DZ" b="1" u="sng" dirty="0">
                <a:effectLst>
                  <a:outerShdw blurRad="38100" dist="38100" dir="2700000" algn="tl">
                    <a:srgbClr val="000000">
                      <a:alpha val="43137"/>
                    </a:srgbClr>
                  </a:outerShdw>
                </a:effectLst>
              </a:rPr>
              <a:t> </a:t>
            </a:r>
            <a:r>
              <a:rPr lang="fr-FR" b="1" u="sng" dirty="0" smtClean="0">
                <a:effectLst>
                  <a:outerShdw blurRad="38100" dist="38100" dir="2700000" algn="tl">
                    <a:srgbClr val="000000">
                      <a:alpha val="43137"/>
                    </a:srgbClr>
                  </a:outerShdw>
                </a:effectLst>
              </a:rPr>
              <a:t>ohsas180001(2007)</a:t>
            </a:r>
            <a:r>
              <a:rPr lang="ar-DZ" b="1" u="sng" dirty="0" smtClean="0">
                <a:effectLst>
                  <a:outerShdw blurRad="38100" dist="38100" dir="2700000" algn="tl">
                    <a:srgbClr val="000000">
                      <a:alpha val="43137"/>
                    </a:srgbClr>
                  </a:outerShdw>
                </a:effectLst>
              </a:rPr>
              <a:t>:</a:t>
            </a:r>
            <a:endParaRPr lang="ar-DZ" b="1" u="sng" dirty="0">
              <a:effectLst>
                <a:outerShdw blurRad="38100" dist="38100" dir="2700000" algn="tl">
                  <a:srgbClr val="000000">
                    <a:alpha val="43137"/>
                  </a:srgbClr>
                </a:outerShdw>
              </a:effectLst>
            </a:endParaRPr>
          </a:p>
          <a:p>
            <a:pPr algn="r" rtl="1"/>
            <a:r>
              <a:rPr lang="ar-DZ" sz="3200" dirty="0" smtClean="0"/>
              <a:t>يسعى </a:t>
            </a:r>
            <a:r>
              <a:rPr lang="ar-DZ" sz="3200" dirty="0"/>
              <a:t>نظام الصحة والسلامة </a:t>
            </a:r>
            <a:r>
              <a:rPr lang="ar-DZ" sz="3200" dirty="0" smtClean="0"/>
              <a:t>المهنية</a:t>
            </a:r>
            <a:r>
              <a:rPr lang="fr-FR" sz="3200" dirty="0" smtClean="0"/>
              <a:t> </a:t>
            </a:r>
            <a:r>
              <a:rPr lang="ar-DZ" sz="3200" dirty="0"/>
              <a:t>إلى توفير وسيلة لتقييم وتحسين الأداء في </a:t>
            </a:r>
            <a:r>
              <a:rPr lang="ar-DZ" sz="3200" dirty="0" smtClean="0"/>
              <a:t>المجال</a:t>
            </a:r>
            <a:endParaRPr lang="fr-FR" sz="3200" dirty="0"/>
          </a:p>
          <a:p>
            <a:pPr marL="514350" indent="-514350" algn="just" rtl="1"/>
            <a:r>
              <a:rPr lang="ar-DZ" sz="3200" dirty="0"/>
              <a:t>الوقاية من الحوادث في مكان العمل عن طريق الإدارة الرشيدة للأخطار  في مكان العمل ، فهو عبارة عن أسلوب منطقي للإدارة الفعالة للوقاية  من الحوادث المهنية .</a:t>
            </a:r>
            <a:endParaRPr lang="fr-FR" sz="3200" dirty="0" smtClean="0"/>
          </a:p>
          <a:p>
            <a:pPr marL="514350" indent="-514350" algn="just" rtl="1"/>
            <a:r>
              <a:rPr lang="ar-DZ" sz="3200" dirty="0"/>
              <a:t>فتعتبر منظمة </a:t>
            </a:r>
            <a:r>
              <a:rPr lang="ar-DZ" sz="3200" dirty="0" err="1"/>
              <a:t>التقييس</a:t>
            </a:r>
            <a:r>
              <a:rPr lang="ar-DZ" sz="3200" dirty="0"/>
              <a:t> البريطانية </a:t>
            </a:r>
            <a:r>
              <a:rPr lang="fr-FR" sz="3200" dirty="0"/>
              <a:t>(BSI) british standards </a:t>
            </a:r>
            <a:r>
              <a:rPr lang="fr-FR" sz="3200" dirty="0" err="1"/>
              <a:t>institute</a:t>
            </a:r>
            <a:r>
              <a:rPr lang="fr-FR" sz="3200" dirty="0"/>
              <a:t>  </a:t>
            </a:r>
            <a:r>
              <a:rPr lang="ar-DZ" sz="3200" dirty="0"/>
              <a:t>أول من قام بإصدار مجموعة  المواصفات البريطانية  والمسماة </a:t>
            </a:r>
            <a:r>
              <a:rPr lang="fr-FR" sz="3200" dirty="0"/>
              <a:t>BS OHSAS</a:t>
            </a:r>
            <a:r>
              <a:rPr lang="ar-DZ" sz="3200" dirty="0"/>
              <a:t> والتي تعني باللغة العربية نظ</a:t>
            </a:r>
            <a:r>
              <a:rPr lang="ar-DZ" sz="2800" dirty="0"/>
              <a:t>ام الصحة والسلامة المهنية ويرمز لها بالرمز </a:t>
            </a:r>
            <a:r>
              <a:rPr lang="fr-FR" sz="2800" dirty="0"/>
              <a:t>OHSAS 18000</a:t>
            </a:r>
            <a:r>
              <a:rPr lang="fr-FR" dirty="0"/>
              <a:t> </a:t>
            </a:r>
            <a:r>
              <a:rPr lang="ar-DZ" dirty="0"/>
              <a:t> .</a:t>
            </a:r>
            <a:endParaRPr lang="fr-FR" dirty="0" smtClean="0"/>
          </a:p>
          <a:p>
            <a:pPr algn="just">
              <a:buNone/>
            </a:pP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000108"/>
            <a:ext cx="8372476" cy="4525963"/>
          </a:xfrm>
        </p:spPr>
        <p:txBody>
          <a:bodyPr>
            <a:normAutofit/>
          </a:bodyPr>
          <a:lstStyle/>
          <a:p>
            <a:pPr marL="742950" indent="-742950" algn="just" rtl="1">
              <a:buFont typeface="+mj-lt"/>
              <a:buAutoNum type="arabicPeriod" startAt="2"/>
            </a:pPr>
            <a:r>
              <a:rPr lang="ar-DZ" sz="3600" b="1" dirty="0" smtClean="0">
                <a:effectLst>
                  <a:outerShdw blurRad="38100" dist="38100" dir="2700000" algn="tl">
                    <a:srgbClr val="000000">
                      <a:alpha val="43137"/>
                    </a:srgbClr>
                  </a:outerShdw>
                </a:effectLst>
              </a:rPr>
              <a:t>تعريف </a:t>
            </a:r>
            <a:r>
              <a:rPr lang="fr-FR" sz="3600" b="1" dirty="0">
                <a:effectLst>
                  <a:outerShdw blurRad="38100" dist="38100" dir="2700000" algn="tl">
                    <a:srgbClr val="000000">
                      <a:alpha val="43137"/>
                    </a:srgbClr>
                  </a:outerShdw>
                </a:effectLst>
              </a:rPr>
              <a:t>ohsas180001(2007)</a:t>
            </a:r>
            <a:r>
              <a:rPr lang="ar-DZ" sz="3600" b="1" dirty="0">
                <a:effectLst>
                  <a:outerShdw blurRad="38100" dist="38100" dir="2700000" algn="tl">
                    <a:srgbClr val="000000">
                      <a:alpha val="43137"/>
                    </a:srgbClr>
                  </a:outerShdw>
                </a:effectLst>
              </a:rPr>
              <a:t> :</a:t>
            </a:r>
            <a:endParaRPr lang="fr-FR" sz="3600" b="1" dirty="0" smtClean="0">
              <a:effectLst>
                <a:outerShdw blurRad="38100" dist="38100" dir="2700000" algn="tl">
                  <a:srgbClr val="000000">
                    <a:alpha val="43137"/>
                  </a:srgbClr>
                </a:outerShdw>
              </a:effectLst>
            </a:endParaRPr>
          </a:p>
          <a:p>
            <a:pPr algn="just" rtl="1">
              <a:buNone/>
            </a:pPr>
            <a:r>
              <a:rPr lang="ar-DZ" sz="3600" dirty="0" smtClean="0"/>
              <a:t>هي </a:t>
            </a:r>
            <a:r>
              <a:rPr lang="ar-DZ" sz="3600" dirty="0"/>
              <a:t>شبكة  من عناصر مترابطة تتضمن مسؤوليات وصلاحيات </a:t>
            </a:r>
            <a:r>
              <a:rPr lang="ar-DZ" sz="3600" dirty="0" smtClean="0"/>
              <a:t>وعلاقات </a:t>
            </a:r>
            <a:r>
              <a:rPr lang="ar-DZ" sz="3600" dirty="0"/>
              <a:t>ووظائف  ونشاطات وممارسات وإجراءات  </a:t>
            </a:r>
            <a:r>
              <a:rPr lang="ar-DZ" sz="3600" dirty="0" smtClean="0"/>
              <a:t>وموارد، وه</a:t>
            </a:r>
            <a:r>
              <a:rPr lang="ar-SA" sz="3600" dirty="0" smtClean="0"/>
              <a:t>ذ</a:t>
            </a:r>
            <a:r>
              <a:rPr lang="ar-DZ" sz="3600" dirty="0" smtClean="0"/>
              <a:t>ه </a:t>
            </a:r>
            <a:r>
              <a:rPr lang="ar-DZ" sz="3600" dirty="0"/>
              <a:t>العناصر يتم تطبيقها لوضع سياسات وخطط وأهداف وبرامج الصحة والسلامة المهنية </a:t>
            </a:r>
            <a:r>
              <a:rPr lang="ar-DZ" sz="3600" dirty="0" smtClean="0"/>
              <a:t>.</a:t>
            </a:r>
            <a:endParaRPr lang="fr-FR" sz="3600" dirty="0" smtClean="0"/>
          </a:p>
        </p:txBody>
      </p:sp>
      <p:pic>
        <p:nvPicPr>
          <p:cNvPr id="5122" name="Picture 2" descr="C:\Users\POSTE 07\Desktop\images (4).jpg"/>
          <p:cNvPicPr>
            <a:picLocks noChangeAspect="1" noChangeArrowheads="1"/>
          </p:cNvPicPr>
          <p:nvPr/>
        </p:nvPicPr>
        <p:blipFill>
          <a:blip r:embed="rId2"/>
          <a:srcRect/>
          <a:stretch>
            <a:fillRect/>
          </a:stretch>
        </p:blipFill>
        <p:spPr bwMode="auto">
          <a:xfrm>
            <a:off x="928662" y="4490855"/>
            <a:ext cx="7215238" cy="208141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122"/>
                                        </p:tgtEl>
                                        <p:attrNameLst>
                                          <p:attrName>style.visibility</p:attrName>
                                        </p:attrNameLst>
                                      </p:cBhvr>
                                      <p:to>
                                        <p:strVal val="visible"/>
                                      </p:to>
                                    </p:set>
                                    <p:animEffect transition="in" filter="blinds(horizontal)">
                                      <p:cBhvr>
                                        <p:cTn id="18"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4525963"/>
          </a:xfrm>
        </p:spPr>
        <p:txBody>
          <a:bodyPr/>
          <a:lstStyle/>
          <a:p>
            <a:pPr algn="just" rtl="1">
              <a:buNone/>
            </a:pPr>
            <a:r>
              <a:rPr lang="ar-DZ" b="1" dirty="0" smtClean="0">
                <a:effectLst>
                  <a:outerShdw blurRad="38100" dist="38100" dir="2700000" algn="tl">
                    <a:srgbClr val="000000">
                      <a:alpha val="43137"/>
                    </a:srgbClr>
                  </a:outerShdw>
                </a:effectLst>
              </a:rPr>
              <a:t>عناصر </a:t>
            </a:r>
            <a:r>
              <a:rPr lang="ar-DZ" b="1" dirty="0">
                <a:effectLst>
                  <a:outerShdw blurRad="38100" dist="38100" dir="2700000" algn="tl">
                    <a:srgbClr val="000000">
                      <a:alpha val="43137"/>
                    </a:srgbClr>
                  </a:outerShdw>
                </a:effectLst>
              </a:rPr>
              <a:t>المواصفة </a:t>
            </a:r>
            <a:r>
              <a:rPr lang="fr-FR" b="1" dirty="0">
                <a:effectLst>
                  <a:outerShdw blurRad="38100" dist="38100" dir="2700000" algn="tl">
                    <a:srgbClr val="000000">
                      <a:alpha val="43137"/>
                    </a:srgbClr>
                  </a:outerShdw>
                </a:effectLst>
              </a:rPr>
              <a:t>ohsas180001(2007)</a:t>
            </a:r>
            <a:r>
              <a:rPr lang="ar-DZ" b="1" dirty="0">
                <a:effectLst>
                  <a:outerShdw blurRad="38100" dist="38100" dir="2700000" algn="tl">
                    <a:srgbClr val="000000">
                      <a:alpha val="43137"/>
                    </a:srgbClr>
                  </a:outerShdw>
                </a:effectLst>
              </a:rPr>
              <a:t>:</a:t>
            </a:r>
            <a:endParaRPr lang="fr-FR" dirty="0">
              <a:effectLst>
                <a:outerShdw blurRad="38100" dist="38100" dir="2700000" algn="tl">
                  <a:srgbClr val="000000">
                    <a:alpha val="43137"/>
                  </a:srgbClr>
                </a:outerShdw>
              </a:effectLst>
            </a:endParaRPr>
          </a:p>
          <a:p>
            <a:pPr lvl="0" algn="just" rtl="1"/>
            <a:r>
              <a:rPr lang="ar-DZ" b="1" dirty="0"/>
              <a:t>خطط:</a:t>
            </a:r>
            <a:r>
              <a:rPr lang="ar-DZ" dirty="0"/>
              <a:t> تحديد </a:t>
            </a:r>
            <a:r>
              <a:rPr lang="ar-DZ" dirty="0" err="1"/>
              <a:t>الاهداف</a:t>
            </a:r>
            <a:r>
              <a:rPr lang="ar-DZ" dirty="0"/>
              <a:t> والعمليات اللازمة للحصول على نتائج تتوافق مع متطلبات الزبائن وسياسة المؤسسة .</a:t>
            </a:r>
            <a:endParaRPr lang="fr-FR" dirty="0"/>
          </a:p>
          <a:p>
            <a:pPr lvl="0" algn="just" rtl="1"/>
            <a:r>
              <a:rPr lang="ar-DZ" b="1" dirty="0"/>
              <a:t>افعل :</a:t>
            </a:r>
            <a:r>
              <a:rPr lang="ar-DZ" dirty="0"/>
              <a:t> </a:t>
            </a:r>
            <a:r>
              <a:rPr lang="ar-DZ" dirty="0" smtClean="0"/>
              <a:t>تنفي</a:t>
            </a:r>
            <a:r>
              <a:rPr lang="ar-SA" dirty="0" smtClean="0"/>
              <a:t>ذ</a:t>
            </a:r>
            <a:r>
              <a:rPr lang="ar-DZ" dirty="0" smtClean="0"/>
              <a:t> </a:t>
            </a:r>
            <a:r>
              <a:rPr lang="ar-DZ" dirty="0"/>
              <a:t>العمليات </a:t>
            </a:r>
            <a:endParaRPr lang="fr-FR" dirty="0"/>
          </a:p>
          <a:p>
            <a:pPr lvl="0" algn="just" rtl="1"/>
            <a:r>
              <a:rPr lang="ar-DZ" b="1" dirty="0"/>
              <a:t>فحص (تحقق):</a:t>
            </a:r>
            <a:r>
              <a:rPr lang="ar-DZ" dirty="0"/>
              <a:t> رصد وقياس العمليات  والمنتجات مقارنة بالسياسات  والأهداف ومتطلبات المنتج </a:t>
            </a:r>
            <a:r>
              <a:rPr lang="ar-DZ" dirty="0" err="1"/>
              <a:t>واعداد</a:t>
            </a:r>
            <a:r>
              <a:rPr lang="ar-DZ" dirty="0"/>
              <a:t> تقرير عن النتائج .</a:t>
            </a:r>
            <a:endParaRPr lang="fr-FR" dirty="0"/>
          </a:p>
          <a:p>
            <a:pPr lvl="0" algn="just" rtl="1"/>
            <a:r>
              <a:rPr lang="ar-DZ" b="1" dirty="0"/>
              <a:t>تصرف :</a:t>
            </a:r>
            <a:r>
              <a:rPr lang="ar-DZ" dirty="0"/>
              <a:t> اتخاذ إجراءات التحسين المستمر لأداء العمليات .</a:t>
            </a:r>
            <a:endParaRPr lang="fr-FR" dirty="0"/>
          </a:p>
          <a:p>
            <a:pPr algn="just"/>
            <a:endParaRPr lang="fr-FR" dirty="0"/>
          </a:p>
        </p:txBody>
      </p:sp>
      <p:pic>
        <p:nvPicPr>
          <p:cNvPr id="5" name="Picture 2" descr="C:\Users\POSTE 07\Desktop\images (4).jpg"/>
          <p:cNvPicPr>
            <a:picLocks noChangeAspect="1" noChangeArrowheads="1"/>
          </p:cNvPicPr>
          <p:nvPr/>
        </p:nvPicPr>
        <p:blipFill>
          <a:blip r:embed="rId2"/>
          <a:srcRect/>
          <a:stretch>
            <a:fillRect/>
          </a:stretch>
        </p:blipFill>
        <p:spPr bwMode="auto">
          <a:xfrm>
            <a:off x="928662" y="4490855"/>
            <a:ext cx="7215238" cy="208141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diamond(in)">
                                      <p:cBhvr>
                                        <p:cTn id="3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POSTE 07\Desktop\images.jpg"/>
          <p:cNvPicPr>
            <a:picLocks noChangeAspect="1" noChangeArrowheads="1"/>
          </p:cNvPicPr>
          <p:nvPr/>
        </p:nvPicPr>
        <p:blipFill>
          <a:blip r:embed="rId2">
            <a:lum bright="20000"/>
          </a:blip>
          <a:srcRect l="25842" t="3800" r="13484" b="4474"/>
          <a:stretch>
            <a:fillRect/>
          </a:stretch>
        </p:blipFill>
        <p:spPr bwMode="auto">
          <a:xfrm>
            <a:off x="-3517" y="1285860"/>
            <a:ext cx="3575385" cy="5429288"/>
          </a:xfrm>
          <a:prstGeom prst="rect">
            <a:avLst/>
          </a:prstGeom>
          <a:ln>
            <a:noFill/>
          </a:ln>
          <a:effectLst>
            <a:softEdge rad="112500"/>
          </a:effectLst>
        </p:spPr>
      </p:pic>
      <p:sp>
        <p:nvSpPr>
          <p:cNvPr id="3" name="Espace réservé du contenu 2"/>
          <p:cNvSpPr>
            <a:spLocks noGrp="1"/>
          </p:cNvSpPr>
          <p:nvPr>
            <p:ph idx="1"/>
          </p:nvPr>
        </p:nvSpPr>
        <p:spPr>
          <a:xfrm>
            <a:off x="142844" y="642942"/>
            <a:ext cx="8858280" cy="6143644"/>
          </a:xfrm>
        </p:spPr>
        <p:txBody>
          <a:bodyPr>
            <a:noAutofit/>
          </a:bodyPr>
          <a:lstStyle/>
          <a:p>
            <a:pPr algn="just" rtl="1">
              <a:buNone/>
            </a:pPr>
            <a:r>
              <a:rPr lang="ar-DZ" sz="4000" b="1" dirty="0" smtClean="0">
                <a:effectLst>
                  <a:outerShdw blurRad="38100" dist="38100" dir="2700000" algn="tl">
                    <a:srgbClr val="000000">
                      <a:alpha val="43137"/>
                    </a:srgbClr>
                  </a:outerShdw>
                </a:effectLst>
              </a:rPr>
              <a:t>متطلبات  </a:t>
            </a:r>
            <a:r>
              <a:rPr lang="fr-FR" sz="4000" b="1" dirty="0" smtClean="0">
                <a:effectLst>
                  <a:outerShdw blurRad="38100" dist="38100" dir="2700000" algn="tl">
                    <a:srgbClr val="000000">
                      <a:alpha val="43137"/>
                    </a:srgbClr>
                  </a:outerShdw>
                </a:effectLst>
              </a:rPr>
              <a:t>ohsas180001(2007)</a:t>
            </a:r>
            <a:r>
              <a:rPr lang="ar-DZ" sz="4000" b="1" dirty="0" smtClean="0">
                <a:effectLst>
                  <a:outerShdw blurRad="38100" dist="38100" dir="2700000" algn="tl">
                    <a:srgbClr val="000000">
                      <a:alpha val="43137"/>
                    </a:srgbClr>
                  </a:outerShdw>
                </a:effectLst>
              </a:rPr>
              <a:t>:</a:t>
            </a:r>
            <a:endParaRPr lang="fr-FR" sz="4000" b="1" dirty="0">
              <a:effectLst>
                <a:outerShdw blurRad="38100" dist="38100" dir="2700000" algn="tl">
                  <a:srgbClr val="000000">
                    <a:alpha val="43137"/>
                  </a:srgbClr>
                </a:outerShdw>
              </a:effectLst>
            </a:endParaRPr>
          </a:p>
          <a:p>
            <a:pPr algn="just" rtl="1">
              <a:buNone/>
            </a:pPr>
            <a:r>
              <a:rPr lang="ar-DZ" sz="4000" dirty="0"/>
              <a:t>تتمثل متطلبات نظام ادارة الصحة السلامة المهنية </a:t>
            </a:r>
            <a:r>
              <a:rPr lang="ar-DZ" sz="4000" dirty="0" smtClean="0"/>
              <a:t>في:</a:t>
            </a:r>
            <a:endParaRPr lang="fr-FR" sz="4000" dirty="0"/>
          </a:p>
          <a:p>
            <a:pPr marL="742950" lvl="0" indent="-742950" algn="just" rtl="1">
              <a:buFont typeface="+mj-lt"/>
              <a:buAutoNum type="arabicParenR"/>
            </a:pPr>
            <a:r>
              <a:rPr lang="ar-DZ" sz="4000" b="1" dirty="0" smtClean="0"/>
              <a:t>متطلبات عامة</a:t>
            </a:r>
            <a:r>
              <a:rPr lang="ar-SA" sz="4000" b="1" dirty="0" smtClean="0"/>
              <a:t>.</a:t>
            </a:r>
            <a:r>
              <a:rPr lang="ar-DZ" sz="4000" dirty="0" smtClean="0"/>
              <a:t> </a:t>
            </a:r>
            <a:endParaRPr lang="fr-FR" sz="4000" dirty="0"/>
          </a:p>
          <a:p>
            <a:pPr marL="742950" lvl="0" indent="-742950" algn="just" rtl="1">
              <a:buFont typeface="+mj-lt"/>
              <a:buAutoNum type="arabicParenR"/>
            </a:pPr>
            <a:r>
              <a:rPr lang="ar-DZ" sz="4000" b="1" dirty="0" smtClean="0"/>
              <a:t>سياسة </a:t>
            </a:r>
            <a:r>
              <a:rPr lang="ar-DZ" sz="4000" b="1" dirty="0"/>
              <a:t>الصحة والسلامة </a:t>
            </a:r>
            <a:r>
              <a:rPr lang="ar-DZ" sz="4000" b="1" dirty="0" smtClean="0"/>
              <a:t>المهنية</a:t>
            </a:r>
            <a:r>
              <a:rPr lang="ar-SA" sz="4000" b="1" dirty="0" smtClean="0"/>
              <a:t>.</a:t>
            </a:r>
            <a:endParaRPr lang="fr-FR" sz="4000" dirty="0"/>
          </a:p>
          <a:p>
            <a:pPr marL="742950" lvl="0" indent="-742950" algn="just" rtl="1">
              <a:buFont typeface="+mj-lt"/>
              <a:buAutoNum type="arabicParenR"/>
            </a:pPr>
            <a:r>
              <a:rPr lang="ar-DZ" sz="4000" b="1" dirty="0"/>
              <a:t>التخطيط</a:t>
            </a:r>
            <a:r>
              <a:rPr lang="ar-DZ" sz="4000" dirty="0"/>
              <a:t> </a:t>
            </a:r>
            <a:r>
              <a:rPr lang="ar-SA" sz="4000" dirty="0" smtClean="0"/>
              <a:t>.</a:t>
            </a:r>
          </a:p>
          <a:p>
            <a:pPr marL="742950" lvl="0" indent="-742950" algn="just" rtl="1">
              <a:buFont typeface="+mj-lt"/>
              <a:buAutoNum type="arabicParenR"/>
            </a:pPr>
            <a:r>
              <a:rPr lang="ar-DZ" sz="4000" b="1" dirty="0" smtClean="0"/>
              <a:t>التنفيد والتشغيل</a:t>
            </a:r>
            <a:r>
              <a:rPr lang="ar-SA" sz="4000" b="1" dirty="0" smtClean="0"/>
              <a:t>.</a:t>
            </a:r>
            <a:r>
              <a:rPr lang="ar-DZ" sz="4000" dirty="0" smtClean="0"/>
              <a:t> </a:t>
            </a:r>
            <a:endParaRPr lang="ar-SA" sz="4000" dirty="0" smtClean="0"/>
          </a:p>
          <a:p>
            <a:pPr marL="742950" lvl="0" indent="-742950" algn="just" rtl="1">
              <a:buFont typeface="+mj-lt"/>
              <a:buAutoNum type="arabicParenR"/>
            </a:pPr>
            <a:r>
              <a:rPr lang="ar-DZ" sz="4000" b="1" dirty="0" smtClean="0"/>
              <a:t>الفحص</a:t>
            </a:r>
            <a:r>
              <a:rPr lang="ar-SA" sz="4000" b="1" dirty="0" smtClean="0"/>
              <a:t>.</a:t>
            </a:r>
            <a:endParaRPr lang="fr-FR" sz="4000" dirty="0"/>
          </a:p>
          <a:p>
            <a:pPr marL="742950" indent="-742950" algn="just" rtl="1">
              <a:buFont typeface="+mj-lt"/>
              <a:buAutoNum type="arabicParenR"/>
            </a:pPr>
            <a:r>
              <a:rPr lang="ar-DZ" sz="4000" b="1" dirty="0" smtClean="0"/>
              <a:t>مراجعة الادارة</a:t>
            </a:r>
            <a:r>
              <a:rPr lang="ar-SA" sz="4000" b="1" dirty="0" smtClean="0"/>
              <a:t>.</a:t>
            </a:r>
            <a:r>
              <a:rPr lang="ar-DZ" sz="4000" dirty="0" smtClean="0"/>
              <a:t> </a:t>
            </a:r>
            <a:endParaRPr lang="fr-FR" sz="2000" dirty="0"/>
          </a:p>
          <a:p>
            <a:pPr algn="just" rtl="1">
              <a:buNone/>
            </a:pPr>
            <a:r>
              <a:rPr lang="ar-DZ" sz="2000" dirty="0"/>
              <a:t> </a:t>
            </a:r>
            <a:endParaRPr lang="fr-FR" sz="2000"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ox(i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POSTE 07\Desktop\download.jpg"/>
          <p:cNvPicPr>
            <a:picLocks noChangeAspect="1" noChangeArrowheads="1"/>
          </p:cNvPicPr>
          <p:nvPr/>
        </p:nvPicPr>
        <p:blipFill>
          <a:blip r:embed="rId2">
            <a:lum bright="20000"/>
          </a:blip>
          <a:srcRect l="21505" r="17204"/>
          <a:stretch>
            <a:fillRect/>
          </a:stretch>
        </p:blipFill>
        <p:spPr bwMode="auto">
          <a:xfrm>
            <a:off x="0" y="0"/>
            <a:ext cx="4071966" cy="6858000"/>
          </a:xfrm>
          <a:prstGeom prst="rect">
            <a:avLst/>
          </a:prstGeom>
          <a:noFill/>
        </p:spPr>
      </p:pic>
      <p:sp>
        <p:nvSpPr>
          <p:cNvPr id="3" name="Espace réservé du contenu 2"/>
          <p:cNvSpPr>
            <a:spLocks noGrp="1"/>
          </p:cNvSpPr>
          <p:nvPr>
            <p:ph idx="1"/>
          </p:nvPr>
        </p:nvSpPr>
        <p:spPr>
          <a:xfrm>
            <a:off x="342928" y="785794"/>
            <a:ext cx="8658228" cy="4525963"/>
          </a:xfrm>
        </p:spPr>
        <p:txBody>
          <a:bodyPr>
            <a:noAutofit/>
          </a:bodyPr>
          <a:lstStyle/>
          <a:p>
            <a:pPr algn="just" rtl="1">
              <a:buNone/>
            </a:pPr>
            <a:r>
              <a:rPr lang="ar-DZ" sz="3600" b="1" dirty="0">
                <a:effectLst>
                  <a:outerShdw blurRad="38100" dist="38100" dir="2700000" algn="tl">
                    <a:srgbClr val="000000">
                      <a:alpha val="43137"/>
                    </a:srgbClr>
                  </a:outerShdw>
                </a:effectLst>
              </a:rPr>
              <a:t>المطلب الثاني : المواصفة الدولية </a:t>
            </a:r>
            <a:r>
              <a:rPr lang="fr-FR" sz="3600" b="1" dirty="0">
                <a:effectLst>
                  <a:outerShdw blurRad="38100" dist="38100" dir="2700000" algn="tl">
                    <a:srgbClr val="000000">
                      <a:alpha val="43137"/>
                    </a:srgbClr>
                  </a:outerShdw>
                </a:effectLst>
              </a:rPr>
              <a:t>ISO 45001(2018)  </a:t>
            </a:r>
            <a:endParaRPr lang="fr-FR" sz="3600" dirty="0" smtClean="0">
              <a:effectLst>
                <a:outerShdw blurRad="38100" dist="38100" dir="2700000" algn="tl">
                  <a:srgbClr val="000000">
                    <a:alpha val="43137"/>
                  </a:srgbClr>
                </a:outerShdw>
              </a:effectLst>
            </a:endParaRPr>
          </a:p>
          <a:p>
            <a:pPr lvl="0" algn="just" rtl="1"/>
            <a:r>
              <a:rPr lang="ar-DZ" sz="3600" dirty="0">
                <a:effectLst>
                  <a:outerShdw blurRad="38100" dist="38100" dir="2700000" algn="tl">
                    <a:srgbClr val="000000">
                      <a:alpha val="43137"/>
                    </a:srgbClr>
                  </a:outerShdw>
                </a:effectLst>
              </a:rPr>
              <a:t>الإطار النظري للمواصفة </a:t>
            </a:r>
            <a:r>
              <a:rPr lang="fr-FR" sz="3600" dirty="0">
                <a:effectLst>
                  <a:outerShdw blurRad="38100" dist="38100" dir="2700000" algn="tl">
                    <a:srgbClr val="000000">
                      <a:alpha val="43137"/>
                    </a:srgbClr>
                  </a:outerShdw>
                </a:effectLst>
              </a:rPr>
              <a:t>ISO 45001(2018) </a:t>
            </a:r>
            <a:r>
              <a:rPr lang="ar-DZ" sz="3600" dirty="0">
                <a:effectLst>
                  <a:outerShdw blurRad="38100" dist="38100" dir="2700000" algn="tl">
                    <a:srgbClr val="000000">
                      <a:alpha val="43137"/>
                    </a:srgbClr>
                  </a:outerShdw>
                </a:effectLst>
              </a:rPr>
              <a:t> : </a:t>
            </a:r>
            <a:endParaRPr lang="ar-SA" sz="3600" dirty="0" smtClean="0">
              <a:effectLst>
                <a:outerShdw blurRad="38100" dist="38100" dir="2700000" algn="tl">
                  <a:srgbClr val="000000">
                    <a:alpha val="43137"/>
                  </a:srgbClr>
                </a:outerShdw>
              </a:effectLst>
            </a:endParaRPr>
          </a:p>
          <a:p>
            <a:pPr lvl="0" algn="just" rtl="1">
              <a:buNone/>
            </a:pPr>
            <a:r>
              <a:rPr lang="ar-DZ" sz="3600" dirty="0" smtClean="0"/>
              <a:t> </a:t>
            </a:r>
            <a:r>
              <a:rPr lang="ar-DZ" sz="3600" dirty="0"/>
              <a:t>كل يوم تفقد الآلاف من الأرواح بسبب حوادث العمل او الإمراض القاتلة المرتبطة بأنشطة العمل ، </a:t>
            </a:r>
            <a:r>
              <a:rPr lang="ar-DZ" sz="3600" dirty="0" smtClean="0"/>
              <a:t>ه</a:t>
            </a:r>
            <a:r>
              <a:rPr lang="ar-SA" sz="3600" dirty="0" smtClean="0"/>
              <a:t>ذ</a:t>
            </a:r>
            <a:r>
              <a:rPr lang="ar-DZ" sz="3600" dirty="0" smtClean="0"/>
              <a:t>ه </a:t>
            </a:r>
            <a:r>
              <a:rPr lang="ar-DZ" sz="3600" dirty="0"/>
              <a:t>الوفيات </a:t>
            </a:r>
            <a:r>
              <a:rPr lang="ar-DZ" sz="3600" dirty="0" smtClean="0"/>
              <a:t>التي</a:t>
            </a:r>
            <a:r>
              <a:rPr lang="ar-SA" sz="3600" dirty="0" smtClean="0"/>
              <a:t> </a:t>
            </a:r>
            <a:r>
              <a:rPr lang="ar-DZ" sz="3600" dirty="0" smtClean="0"/>
              <a:t>كان </a:t>
            </a:r>
            <a:r>
              <a:rPr lang="ar-DZ" sz="3600" dirty="0"/>
              <a:t>من الممكن  تجنبها ويجب ان لا تكون في المستقبل  </a:t>
            </a:r>
            <a:r>
              <a:rPr lang="ar-DZ" sz="3600" dirty="0" smtClean="0"/>
              <a:t>له</a:t>
            </a:r>
            <a:r>
              <a:rPr lang="ar-SA" sz="3600" dirty="0" smtClean="0"/>
              <a:t>ذ</a:t>
            </a:r>
            <a:r>
              <a:rPr lang="ar-DZ" sz="3600" dirty="0" smtClean="0"/>
              <a:t>ا </a:t>
            </a:r>
            <a:r>
              <a:rPr lang="ar-DZ" sz="3600" dirty="0"/>
              <a:t>أتت المواصفة  </a:t>
            </a:r>
            <a:r>
              <a:rPr lang="fr-FR" sz="3600" dirty="0"/>
              <a:t>ISO 45001</a:t>
            </a:r>
            <a:r>
              <a:rPr lang="ar-DZ" sz="3600" dirty="0"/>
              <a:t>  بهدف مساعدة المؤسسات </a:t>
            </a:r>
            <a:r>
              <a:rPr lang="ar-DZ" sz="3600" dirty="0" smtClean="0"/>
              <a:t>على </a:t>
            </a:r>
            <a:r>
              <a:rPr lang="ar-DZ" sz="3600" dirty="0"/>
              <a:t>القيام </a:t>
            </a:r>
            <a:r>
              <a:rPr lang="ar-DZ" sz="3600" dirty="0" smtClean="0"/>
              <a:t>ب</a:t>
            </a:r>
            <a:r>
              <a:rPr lang="ar-SA" sz="3600" dirty="0" smtClean="0"/>
              <a:t>ذ</a:t>
            </a:r>
            <a:r>
              <a:rPr lang="ar-DZ" sz="3600" dirty="0" smtClean="0"/>
              <a:t>لك.</a:t>
            </a:r>
            <a:endParaRPr lang="fr-FR" sz="3600" dirty="0"/>
          </a:p>
          <a:p>
            <a:pPr algn="just"/>
            <a:endParaRPr lang="fr-FR" sz="3600" dirty="0"/>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POSTE 07\Desktop\download.jpg"/>
          <p:cNvPicPr>
            <a:picLocks noChangeAspect="1" noChangeArrowheads="1"/>
          </p:cNvPicPr>
          <p:nvPr/>
        </p:nvPicPr>
        <p:blipFill>
          <a:blip r:embed="rId2">
            <a:lum bright="20000"/>
          </a:blip>
          <a:srcRect l="21505" r="17204"/>
          <a:stretch>
            <a:fillRect/>
          </a:stretch>
        </p:blipFill>
        <p:spPr bwMode="auto">
          <a:xfrm>
            <a:off x="0" y="928694"/>
            <a:ext cx="4071966" cy="5929330"/>
          </a:xfrm>
          <a:prstGeom prst="rect">
            <a:avLst/>
          </a:prstGeom>
          <a:ln>
            <a:noFill/>
          </a:ln>
          <a:effectLst>
            <a:softEdge rad="112500"/>
          </a:effectLst>
        </p:spPr>
      </p:pic>
      <p:sp>
        <p:nvSpPr>
          <p:cNvPr id="3" name="Espace réservé du contenu 2"/>
          <p:cNvSpPr>
            <a:spLocks noGrp="1"/>
          </p:cNvSpPr>
          <p:nvPr>
            <p:ph idx="1"/>
          </p:nvPr>
        </p:nvSpPr>
        <p:spPr>
          <a:xfrm>
            <a:off x="414366" y="714356"/>
            <a:ext cx="8515352" cy="4525963"/>
          </a:xfrm>
        </p:spPr>
        <p:txBody>
          <a:bodyPr>
            <a:noAutofit/>
          </a:bodyPr>
          <a:lstStyle/>
          <a:p>
            <a:pPr algn="just" rtl="1">
              <a:buNone/>
            </a:pPr>
            <a:r>
              <a:rPr lang="ar-DZ" sz="3200" b="1" dirty="0" smtClean="0">
                <a:effectLst>
                  <a:outerShdw blurRad="38100" dist="38100" dir="2700000" algn="tl">
                    <a:srgbClr val="000000">
                      <a:alpha val="43137"/>
                    </a:srgbClr>
                  </a:outerShdw>
                </a:effectLst>
              </a:rPr>
              <a:t>نشأة </a:t>
            </a:r>
            <a:r>
              <a:rPr lang="ar-DZ" sz="3200" b="1" dirty="0">
                <a:effectLst>
                  <a:outerShdw blurRad="38100" dist="38100" dir="2700000" algn="tl">
                    <a:srgbClr val="000000">
                      <a:alpha val="43137"/>
                    </a:srgbClr>
                  </a:outerShdw>
                </a:effectLst>
              </a:rPr>
              <a:t>المواصفة </a:t>
            </a:r>
            <a:r>
              <a:rPr lang="fr-FR" sz="3200" b="1" dirty="0">
                <a:effectLst>
                  <a:outerShdw blurRad="38100" dist="38100" dir="2700000" algn="tl">
                    <a:srgbClr val="000000">
                      <a:alpha val="43137"/>
                    </a:srgbClr>
                  </a:outerShdw>
                </a:effectLst>
              </a:rPr>
              <a:t>ISO 45001(2018) </a:t>
            </a:r>
            <a:r>
              <a:rPr lang="ar-DZ" sz="3200" b="1" dirty="0">
                <a:effectLst>
                  <a:outerShdw blurRad="38100" dist="38100" dir="2700000" algn="tl">
                    <a:srgbClr val="000000">
                      <a:alpha val="43137"/>
                    </a:srgbClr>
                  </a:outerShdw>
                </a:effectLst>
              </a:rPr>
              <a:t> :</a:t>
            </a:r>
            <a:endParaRPr lang="fr-FR" sz="3200" b="1" dirty="0">
              <a:effectLst>
                <a:outerShdw blurRad="38100" dist="38100" dir="2700000" algn="tl">
                  <a:srgbClr val="000000">
                    <a:alpha val="43137"/>
                  </a:srgbClr>
                </a:outerShdw>
              </a:effectLst>
            </a:endParaRPr>
          </a:p>
          <a:p>
            <a:pPr algn="just" rtl="1"/>
            <a:r>
              <a:rPr lang="ar-DZ" sz="3200" dirty="0"/>
              <a:t>في العقد </a:t>
            </a:r>
            <a:r>
              <a:rPr lang="ar-DZ" sz="3200" dirty="0" err="1"/>
              <a:t>الاول</a:t>
            </a:r>
            <a:r>
              <a:rPr lang="ar-DZ" sz="3200" dirty="0"/>
              <a:t> من القرن العشرين  تم النظر في احتمال وجود معيار </a:t>
            </a:r>
            <a:r>
              <a:rPr lang="fr-FR" sz="3200" dirty="0"/>
              <a:t>ISO</a:t>
            </a:r>
            <a:r>
              <a:rPr lang="ar-DZ" sz="3200" dirty="0"/>
              <a:t>في انظمة ادارة السلامة والصحة المهنية تم زخم </a:t>
            </a:r>
            <a:r>
              <a:rPr lang="fr-FR" sz="3200" dirty="0" smtClean="0"/>
              <a:t>BSI</a:t>
            </a:r>
            <a:endParaRPr lang="fr-FR" sz="3200" dirty="0"/>
          </a:p>
          <a:p>
            <a:pPr algn="just" rtl="1"/>
            <a:r>
              <a:rPr lang="ar-DZ" sz="3200" dirty="0"/>
              <a:t>وفي  يونيو 2013 كان التصويت الجديد ايجابيا  </a:t>
            </a:r>
            <a:r>
              <a:rPr lang="ar-DZ" sz="3200" dirty="0" smtClean="0"/>
              <a:t>وتلتزم </a:t>
            </a:r>
            <a:r>
              <a:rPr lang="ar-DZ" sz="3200" dirty="0"/>
              <a:t>ايزو بتطوير نظام ادارة الصحة والسلامة المهنية ، حتى ان المشروع هو موضوع اتفاق تعاون  بين منظمة العمل الدولية وايزو وبالفعل ظهرت مسودة  عمل  لمواصفة ادارة الصحة والسلامة المهنية ، ثم بدات اللجنة </a:t>
            </a:r>
            <a:r>
              <a:rPr lang="fr-FR" sz="3200" dirty="0"/>
              <a:t>ISO pc 283</a:t>
            </a:r>
            <a:r>
              <a:rPr lang="ar-DZ" sz="3200" dirty="0"/>
              <a:t> المسؤولة عن العمل في المواصفة  لدى الايزو في اصدار المسودة الاولى لها وتم </a:t>
            </a:r>
            <a:r>
              <a:rPr lang="ar-SA" sz="3200" dirty="0" smtClean="0"/>
              <a:t>ذ</a:t>
            </a:r>
            <a:r>
              <a:rPr lang="ar-DZ" sz="3200" dirty="0" smtClean="0"/>
              <a:t>لك </a:t>
            </a:r>
            <a:r>
              <a:rPr lang="ar-DZ" sz="3200" dirty="0"/>
              <a:t>بالفعل في يوليو 2014 .</a:t>
            </a:r>
            <a:endParaRPr lang="fr-FR" sz="3200" dirty="0"/>
          </a:p>
          <a:p>
            <a:pPr algn="just"/>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117615"/>
            <a:ext cx="8572528" cy="4525963"/>
          </a:xfrm>
        </p:spPr>
        <p:txBody>
          <a:bodyPr>
            <a:noAutofit/>
          </a:bodyPr>
          <a:lstStyle/>
          <a:p>
            <a:pPr lvl="0" algn="just" rtl="1"/>
            <a:r>
              <a:rPr lang="ar-DZ" sz="4400" b="1" dirty="0">
                <a:effectLst>
                  <a:outerShdw blurRad="38100" dist="38100" dir="2700000" algn="tl">
                    <a:srgbClr val="000000">
                      <a:alpha val="43137"/>
                    </a:srgbClr>
                  </a:outerShdw>
                </a:effectLst>
              </a:rPr>
              <a:t>تعريف المواصفة  </a:t>
            </a:r>
            <a:r>
              <a:rPr lang="fr-FR" sz="4400" b="1" dirty="0">
                <a:effectLst>
                  <a:outerShdw blurRad="38100" dist="38100" dir="2700000" algn="tl">
                    <a:srgbClr val="000000">
                      <a:alpha val="43137"/>
                    </a:srgbClr>
                  </a:outerShdw>
                </a:effectLst>
              </a:rPr>
              <a:t>ISO 45001(2018) </a:t>
            </a:r>
            <a:r>
              <a:rPr lang="ar-DZ" sz="4400" b="1" dirty="0">
                <a:effectLst>
                  <a:outerShdw blurRad="38100" dist="38100" dir="2700000" algn="tl">
                    <a:srgbClr val="000000">
                      <a:alpha val="43137"/>
                    </a:srgbClr>
                  </a:outerShdw>
                </a:effectLst>
              </a:rPr>
              <a:t> :  </a:t>
            </a:r>
            <a:endParaRPr lang="fr-FR" sz="4400" b="1" dirty="0">
              <a:effectLst>
                <a:outerShdw blurRad="38100" dist="38100" dir="2700000" algn="tl">
                  <a:srgbClr val="000000">
                    <a:alpha val="43137"/>
                  </a:srgbClr>
                </a:outerShdw>
              </a:effectLst>
            </a:endParaRPr>
          </a:p>
          <a:p>
            <a:pPr lvl="0" algn="just" rtl="1">
              <a:buNone/>
            </a:pPr>
            <a:r>
              <a:rPr lang="ar-SA" sz="4400" dirty="0" smtClean="0"/>
              <a:t>   </a:t>
            </a:r>
            <a:r>
              <a:rPr lang="ar-DZ" sz="4400" dirty="0" smtClean="0"/>
              <a:t>هو </a:t>
            </a:r>
            <a:r>
              <a:rPr lang="ar-DZ" sz="4400" dirty="0"/>
              <a:t>المعيار الدولي الذي يحدد متطلبات الصحة والسلامة في العمل  مع </a:t>
            </a:r>
            <a:r>
              <a:rPr lang="ar-DZ" sz="4400" dirty="0" smtClean="0"/>
              <a:t>مباد</a:t>
            </a:r>
            <a:r>
              <a:rPr lang="ar-SA" sz="4400" dirty="0" smtClean="0"/>
              <a:t>ى</a:t>
            </a:r>
            <a:r>
              <a:rPr lang="ar-DZ" sz="4400" dirty="0" smtClean="0"/>
              <a:t>ء </a:t>
            </a:r>
            <a:r>
              <a:rPr lang="ar-DZ" sz="4400" dirty="0"/>
              <a:t>توجيهية لاستخدامها  بغرض تمكين المنظمة من تحسين </a:t>
            </a:r>
            <a:r>
              <a:rPr lang="ar-SA" sz="4400" dirty="0" err="1" smtClean="0"/>
              <a:t>أ</a:t>
            </a:r>
            <a:r>
              <a:rPr lang="ar-DZ" sz="4400" dirty="0" smtClean="0"/>
              <a:t>داء </a:t>
            </a:r>
            <a:r>
              <a:rPr lang="ar-DZ" sz="4400" dirty="0"/>
              <a:t>نظام الصحة والسلامة المهنية بشكل استباقي  من حيث الوقاية من الإصابات  والمشاكل الصحية </a:t>
            </a:r>
            <a:r>
              <a:rPr lang="fr-FR" sz="4400" dirty="0"/>
              <a:t>(ISO2018) </a:t>
            </a:r>
            <a:r>
              <a:rPr lang="ar-DZ" sz="4400" dirty="0"/>
              <a:t>.</a:t>
            </a:r>
            <a:endParaRPr lang="fr-FR" sz="4400" dirty="0"/>
          </a:p>
          <a:p>
            <a:pPr algn="just">
              <a:buNone/>
            </a:pPr>
            <a:endParaRPr lang="fr-FR" sz="4400"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046177"/>
            <a:ext cx="8643998" cy="4525963"/>
          </a:xfrm>
        </p:spPr>
        <p:txBody>
          <a:bodyPr>
            <a:normAutofit/>
          </a:bodyPr>
          <a:lstStyle/>
          <a:p>
            <a:pPr lvl="0" algn="just" rtl="1">
              <a:buNone/>
            </a:pPr>
            <a:r>
              <a:rPr lang="ar-DZ" sz="4000" b="1" dirty="0" smtClean="0">
                <a:effectLst>
                  <a:outerShdw blurRad="38100" dist="38100" dir="2700000" algn="tl">
                    <a:srgbClr val="000000">
                      <a:alpha val="43137"/>
                    </a:srgbClr>
                  </a:outerShdw>
                </a:effectLst>
              </a:rPr>
              <a:t>عناصر </a:t>
            </a:r>
            <a:r>
              <a:rPr lang="ar-DZ" sz="4000" b="1" dirty="0">
                <a:effectLst>
                  <a:outerShdw blurRad="38100" dist="38100" dir="2700000" algn="tl">
                    <a:srgbClr val="000000">
                      <a:alpha val="43137"/>
                    </a:srgbClr>
                  </a:outerShdw>
                </a:effectLst>
              </a:rPr>
              <a:t>المواصفة </a:t>
            </a:r>
            <a:r>
              <a:rPr lang="fr-FR" sz="4000" b="1" dirty="0">
                <a:effectLst>
                  <a:outerShdw blurRad="38100" dist="38100" dir="2700000" algn="tl">
                    <a:srgbClr val="000000">
                      <a:alpha val="43137"/>
                    </a:srgbClr>
                  </a:outerShdw>
                </a:effectLst>
              </a:rPr>
              <a:t>ISO 45001(2018) </a:t>
            </a:r>
            <a:r>
              <a:rPr lang="ar-DZ" sz="4000" b="1" dirty="0">
                <a:effectLst>
                  <a:outerShdw blurRad="38100" dist="38100" dir="2700000" algn="tl">
                    <a:srgbClr val="000000">
                      <a:alpha val="43137"/>
                    </a:srgbClr>
                  </a:outerShdw>
                </a:effectLst>
              </a:rPr>
              <a:t> : </a:t>
            </a:r>
            <a:endParaRPr lang="ar-SA" sz="4000" b="1" dirty="0" smtClean="0">
              <a:effectLst>
                <a:outerShdw blurRad="38100" dist="38100" dir="2700000" algn="tl">
                  <a:srgbClr val="000000">
                    <a:alpha val="43137"/>
                  </a:srgbClr>
                </a:outerShdw>
              </a:effectLst>
            </a:endParaRPr>
          </a:p>
          <a:p>
            <a:pPr lvl="0" algn="just" rtl="1">
              <a:buNone/>
            </a:pPr>
            <a:endParaRPr lang="fr-FR" sz="1500" b="1" dirty="0">
              <a:effectLst>
                <a:outerShdw blurRad="38100" dist="38100" dir="2700000" algn="tl">
                  <a:srgbClr val="000000">
                    <a:alpha val="43137"/>
                  </a:srgbClr>
                </a:outerShdw>
              </a:effectLst>
            </a:endParaRPr>
          </a:p>
          <a:p>
            <a:pPr algn="just" rtl="1">
              <a:buNone/>
            </a:pPr>
            <a:r>
              <a:rPr lang="ar-SA" sz="4000" dirty="0" smtClean="0"/>
              <a:t>   </a:t>
            </a:r>
            <a:r>
              <a:rPr lang="ar-DZ" sz="4000" dirty="0" smtClean="0"/>
              <a:t>تحدد </a:t>
            </a:r>
            <a:r>
              <a:rPr lang="ar-DZ" sz="4000" dirty="0"/>
              <a:t>المواصفة القياسية </a:t>
            </a:r>
            <a:r>
              <a:rPr lang="ar-DZ" sz="4000" dirty="0" smtClean="0"/>
              <a:t>ايزو 45001</a:t>
            </a:r>
            <a:r>
              <a:rPr lang="ar-SA" sz="4000" dirty="0" smtClean="0"/>
              <a:t> </a:t>
            </a:r>
            <a:r>
              <a:rPr lang="ar-DZ" sz="4000" dirty="0" smtClean="0"/>
              <a:t>بعناية  </a:t>
            </a:r>
            <a:r>
              <a:rPr lang="ar-DZ" sz="4000" dirty="0"/>
              <a:t>متطلبات ادارة الصحة والسلامة المهنية لتمكن المنشآت بمختلف صورها من توفير أماكن  عمل صحية </a:t>
            </a:r>
            <a:r>
              <a:rPr lang="ar-DZ" sz="4000" dirty="0" smtClean="0"/>
              <a:t>وآمنة، </a:t>
            </a:r>
            <a:r>
              <a:rPr lang="ar-DZ" sz="4000" dirty="0"/>
              <a:t>ودلك بتقديم </a:t>
            </a:r>
            <a:r>
              <a:rPr lang="ar-DZ" sz="4000" dirty="0" smtClean="0"/>
              <a:t>منظومة</a:t>
            </a:r>
            <a:r>
              <a:rPr lang="ar-SA" sz="4000" dirty="0" smtClean="0"/>
              <a:t> </a:t>
            </a:r>
            <a:r>
              <a:rPr lang="ar-DZ" sz="4000" dirty="0" smtClean="0"/>
              <a:t>متكاملة  </a:t>
            </a:r>
            <a:r>
              <a:rPr lang="ar-DZ" sz="4000" dirty="0"/>
              <a:t>للوقاية من إصابات العمل  والوقاية من الصحة السيئة.</a:t>
            </a:r>
            <a:endParaRPr lang="fr-FR" sz="4000" dirty="0"/>
          </a:p>
          <a:p>
            <a:pPr algn="just"/>
            <a:endParaRPr lang="fr-FR" sz="4000"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descr="C:\Users\POSTE02\Desktop\111.jpg"/>
          <p:cNvPicPr>
            <a:picLocks noChangeAspect="1" noChangeArrowheads="1"/>
          </p:cNvPicPr>
          <p:nvPr/>
        </p:nvPicPr>
        <p:blipFill>
          <a:blip r:embed="rId2" cstate="print">
            <a:lum bright="10000"/>
          </a:blip>
          <a:srcRect r="39062"/>
          <a:stretch>
            <a:fillRect/>
          </a:stretch>
        </p:blipFill>
        <p:spPr bwMode="auto">
          <a:xfrm>
            <a:off x="-32" y="-1"/>
            <a:ext cx="9144032" cy="6858001"/>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9" name="Rectangle 5"/>
          <p:cNvSpPr>
            <a:spLocks noChangeArrowheads="1"/>
          </p:cNvSpPr>
          <p:nvPr/>
        </p:nvSpPr>
        <p:spPr bwMode="auto">
          <a:xfrm>
            <a:off x="2643174" y="97673"/>
            <a:ext cx="3029997"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4800" b="1" i="0" u="none" strike="noStrike" cap="none" normalizeH="0" baseline="0" dirty="0" smtClean="0">
                <a:ln>
                  <a:noFill/>
                </a:ln>
                <a:solidFill>
                  <a:srgbClr val="FF0000"/>
                </a:solidFill>
                <a:effectLst/>
                <a:latin typeface="Aldhabi"/>
                <a:cs typeface="Arial" pitchFamily="34" charset="0"/>
              </a:rPr>
              <a:t>خـــطة البحــث</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214282" y="500042"/>
            <a:ext cx="892975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Calibri" pitchFamily="34" charset="0"/>
                <a:ea typeface="Calibri" pitchFamily="34" charset="0"/>
              </a:rPr>
              <a:t>المقدمة</a:t>
            </a:r>
            <a:endParaRPr lang="fr-FR" sz="1050" dirty="0">
              <a:latin typeface="Arial" pitchFamily="34" charset="0"/>
            </a:endParaRPr>
          </a:p>
          <a:p>
            <a:pPr marL="742950" marR="0" lvl="0" indent="-742950" algn="r" defTabSz="914400" rtl="1" eaLnBrk="1" fontAlgn="base" latinLnBrk="0" hangingPunct="1">
              <a:lnSpc>
                <a:spcPct val="100000"/>
              </a:lnSpc>
              <a:spcBef>
                <a:spcPct val="0"/>
              </a:spcBef>
              <a:spcAft>
                <a:spcPct val="0"/>
              </a:spcAft>
              <a:buClrTx/>
              <a:buSzTx/>
              <a:tabLst/>
            </a:pPr>
            <a:r>
              <a:rPr lang="ar-DZ" sz="3600" b="1" dirty="0" smtClean="0">
                <a:latin typeface="Andalus" pitchFamily="18" charset="-78"/>
                <a:ea typeface="Calibri" pitchFamily="34" charset="0"/>
              </a:rPr>
              <a:t>المبحث الأول: </a:t>
            </a:r>
            <a:r>
              <a:rPr kumimoji="0" lang="ar-SA" sz="3600" b="1" i="0" u="none" strike="noStrike" cap="none" normalizeH="0" baseline="0" dirty="0" smtClean="0">
                <a:ln>
                  <a:noFill/>
                </a:ln>
                <a:solidFill>
                  <a:schemeClr val="tx1"/>
                </a:solidFill>
                <a:effectLst/>
                <a:latin typeface="Andalus" pitchFamily="18" charset="-78"/>
                <a:ea typeface="Calibri" pitchFamily="34" charset="0"/>
              </a:rPr>
              <a:t>ماهية الصحة والسلامة المهنية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تعريف الصحة والسلامة المهنية</a:t>
            </a:r>
            <a:r>
              <a:rPr kumimoji="0" lang="ar-SA" sz="3200" b="1" i="0" u="none" strike="noStrike" cap="none" normalizeH="0" baseline="0" dirty="0" smtClean="0">
                <a:ln>
                  <a:noFill/>
                </a:ln>
                <a:solidFill>
                  <a:srgbClr val="0070C0"/>
                </a:solidFill>
                <a:effectLst/>
                <a:latin typeface="Calibri" pitchFamily="34" charset="0"/>
                <a:ea typeface="Calibri" pitchFamily="34" charset="0"/>
              </a:rPr>
              <a:t>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DZ" sz="3200" b="0" i="0" u="none" strike="noStrike" cap="none" normalizeH="0" baseline="0" dirty="0" smtClean="0">
                <a:ln>
                  <a:noFill/>
                </a:ln>
                <a:solidFill>
                  <a:schemeClr val="tx1"/>
                </a:solidFill>
                <a:effectLst/>
                <a:latin typeface="Calibri" pitchFamily="34" charset="0"/>
                <a:ea typeface="Calibri" pitchFamily="34" charset="0"/>
              </a:rPr>
              <a:t>أهداف  الصحة والسلامة المهنية</a:t>
            </a:r>
            <a:r>
              <a:rPr kumimoji="0" lang="ar-DZ" sz="3200" b="1" i="0" u="none" strike="noStrike" cap="none" normalizeH="0" baseline="0" dirty="0" smtClean="0">
                <a:ln>
                  <a:noFill/>
                </a:ln>
                <a:solidFill>
                  <a:srgbClr val="0070C0"/>
                </a:solidFill>
                <a:effectLst/>
                <a:latin typeface="Calibri" pitchFamily="34" charset="0"/>
                <a:ea typeface="Calibri" pitchFamily="34" charset="0"/>
              </a:rPr>
              <a:t>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أهمية الصحة والسلامة المهنية</a:t>
            </a:r>
            <a:r>
              <a:rPr lang="ar-DZ" sz="3200" b="1" dirty="0" smtClean="0">
                <a:solidFill>
                  <a:srgbClr val="0070C0"/>
                </a:solidFill>
                <a:latin typeface="Calibri" pitchFamily="34" charset="0"/>
                <a:ea typeface="Calibri" pitchFamily="34" charset="0"/>
              </a:rPr>
              <a:t>.</a:t>
            </a:r>
          </a:p>
          <a:p>
            <a:pPr marL="0" marR="0" lvl="0" indent="0" algn="r" defTabSz="914400" rtl="1" eaLnBrk="0" fontAlgn="base" latinLnBrk="0" hangingPunct="0">
              <a:lnSpc>
                <a:spcPct val="100000"/>
              </a:lnSpc>
              <a:spcBef>
                <a:spcPct val="0"/>
              </a:spcBef>
              <a:spcAft>
                <a:spcPct val="0"/>
              </a:spcAft>
              <a:buClrTx/>
              <a:buSzTx/>
              <a:buFontTx/>
              <a:buNone/>
              <a:tabLst/>
            </a:pPr>
            <a:r>
              <a:rPr lang="ar-DZ" sz="3600" b="1" dirty="0" smtClean="0">
                <a:latin typeface="Andalus" pitchFamily="18" charset="-78"/>
                <a:ea typeface="Calibri" pitchFamily="34" charset="0"/>
              </a:rPr>
              <a:t>المبحث الثاني: </a:t>
            </a:r>
            <a:r>
              <a:rPr kumimoji="0" lang="ar-SA" sz="3600" b="1" i="0" u="none" strike="noStrike" cap="none" normalizeH="0" baseline="0" dirty="0" smtClean="0">
                <a:ln>
                  <a:noFill/>
                </a:ln>
                <a:solidFill>
                  <a:schemeClr val="tx1"/>
                </a:solidFill>
                <a:effectLst/>
                <a:latin typeface="Andalus" pitchFamily="18" charset="-78"/>
                <a:ea typeface="Calibri" pitchFamily="34" charset="0"/>
              </a:rPr>
              <a:t>محاور المواصفات الدولية للصحة والسلامة المهنية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الرابطة الوطنية </a:t>
            </a:r>
            <a:r>
              <a:rPr kumimoji="0" lang="fr-FR" sz="3200" b="0" i="0" u="none" strike="noStrike" cap="none" normalizeH="0" baseline="0" dirty="0" smtClean="0">
                <a:ln>
                  <a:noFill/>
                </a:ln>
                <a:solidFill>
                  <a:schemeClr val="tx1"/>
                </a:solidFill>
                <a:effectLst/>
                <a:latin typeface="Calibri" pitchFamily="34" charset="0"/>
                <a:ea typeface="Calibri" pitchFamily="34" charset="0"/>
              </a:rPr>
              <a:t>NAPS</a:t>
            </a:r>
            <a:r>
              <a:rPr kumimoji="0" lang="ar-SA" sz="3200" b="0" i="0" u="none" strike="noStrike" cap="none" normalizeH="0" baseline="0" dirty="0" smtClean="0">
                <a:ln>
                  <a:noFill/>
                </a:ln>
                <a:solidFill>
                  <a:schemeClr val="tx1"/>
                </a:solidFill>
                <a:effectLst/>
                <a:latin typeface="Calibri" pitchFamily="34" charset="0"/>
                <a:ea typeface="Calibri" pitchFamily="34" charset="0"/>
              </a:rPr>
              <a:t> لمحترفي السلامة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تشريعات السلامة </a:t>
            </a:r>
            <a:r>
              <a:rPr kumimoji="0" lang="fr-FR" sz="3200" b="0" i="0" u="none" strike="noStrike" cap="none" normalizeH="0" baseline="0" dirty="0" smtClean="0">
                <a:ln>
                  <a:noFill/>
                </a:ln>
                <a:solidFill>
                  <a:schemeClr val="tx1"/>
                </a:solidFill>
                <a:effectLst/>
                <a:latin typeface="Calibri" pitchFamily="34" charset="0"/>
                <a:ea typeface="Calibri" pitchFamily="34" charset="0"/>
              </a:rPr>
              <a:t>OSHA</a:t>
            </a:r>
            <a:r>
              <a:rPr kumimoji="0" lang="ar-SA" sz="3200" b="0" i="0" u="none" strike="noStrike" cap="none" normalizeH="0" baseline="0" dirty="0" smtClean="0">
                <a:ln>
                  <a:noFill/>
                </a:ln>
                <a:solidFill>
                  <a:schemeClr val="tx1"/>
                </a:solidFill>
                <a:effectLst/>
                <a:latin typeface="Calibri" pitchFamily="34" charset="0"/>
                <a:ea typeface="Calibri" pitchFamily="34" charset="0"/>
              </a:rPr>
              <a:t> والصحة المهنية الأمريكية</a:t>
            </a:r>
            <a:r>
              <a:rPr kumimoji="0" lang="ar-SA" sz="3200" b="1" i="0" u="none" strike="noStrike" cap="none" normalizeH="0" baseline="0" dirty="0" smtClean="0">
                <a:ln>
                  <a:noFill/>
                </a:ln>
                <a:solidFill>
                  <a:srgbClr val="0070C0"/>
                </a:solidFill>
                <a:effectLst/>
                <a:latin typeface="Calibri" pitchFamily="34" charset="0"/>
                <a:ea typeface="Calibri" pitchFamily="34" charset="0"/>
              </a:rPr>
              <a:t> </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المواصفة الدولية </a:t>
            </a:r>
            <a:r>
              <a:rPr kumimoji="0" lang="fr-FR" sz="3200" b="0" i="0" u="none" strike="noStrike" cap="none" normalizeH="0" baseline="0" dirty="0" err="1" smtClean="0">
                <a:ln>
                  <a:noFill/>
                </a:ln>
                <a:solidFill>
                  <a:schemeClr val="tx1"/>
                </a:solidFill>
                <a:effectLst/>
                <a:latin typeface="Calibri" pitchFamily="34" charset="0"/>
                <a:ea typeface="Calibri" pitchFamily="34" charset="0"/>
              </a:rPr>
              <a:t>OHSaS</a:t>
            </a:r>
            <a:r>
              <a:rPr kumimoji="0" lang="fr-FR" sz="3200" b="0" i="0" u="none" strike="noStrike" cap="none" normalizeH="0" baseline="0" dirty="0" smtClean="0">
                <a:ln>
                  <a:noFill/>
                </a:ln>
                <a:solidFill>
                  <a:schemeClr val="tx1"/>
                </a:solidFill>
                <a:effectLst/>
                <a:latin typeface="Calibri" pitchFamily="34" charset="0"/>
                <a:ea typeface="Calibri" pitchFamily="34" charset="0"/>
              </a:rPr>
              <a:t> 18001</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rPr>
              <a:t>                     </a:t>
            </a:r>
            <a:r>
              <a:rPr kumimoji="0" lang="ar-SA" sz="3200" b="0" i="0" u="none" strike="noStrike" cap="none" normalizeH="0" baseline="0" dirty="0" smtClean="0">
                <a:ln>
                  <a:noFill/>
                </a:ln>
                <a:solidFill>
                  <a:schemeClr val="tx1"/>
                </a:solidFill>
                <a:effectLst/>
                <a:latin typeface="Calibri" pitchFamily="34" charset="0"/>
                <a:ea typeface="Calibri" pitchFamily="34" charset="0"/>
              </a:rPr>
              <a:t>المواصفة الدولية </a:t>
            </a:r>
            <a:r>
              <a:rPr kumimoji="0" lang="fr-FR" sz="3200" b="0" i="0" u="none" strike="noStrike" cap="none" normalizeH="0" baseline="0" dirty="0" smtClean="0">
                <a:ln>
                  <a:noFill/>
                </a:ln>
                <a:solidFill>
                  <a:schemeClr val="tx1"/>
                </a:solidFill>
                <a:effectLst/>
                <a:latin typeface="Calibri" pitchFamily="34" charset="0"/>
                <a:ea typeface="Calibri" pitchFamily="34" charset="0"/>
              </a:rPr>
              <a:t>ISO 45001</a:t>
            </a:r>
            <a:endParaRPr kumimoji="0" lang="fr-FR" sz="105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Calibri" pitchFamily="34" charset="0"/>
                <a:ea typeface="Calibri" pitchFamily="34" charset="0"/>
              </a:rPr>
              <a:t>الخاتمة</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wipe(down)">
                                      <p:cBhvr>
                                        <p:cTn id="7" dur="500"/>
                                        <p:tgtEl>
                                          <p:spTgt spid="10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30">
                                            <p:txEl>
                                              <p:pRg st="0" end="0"/>
                                            </p:txEl>
                                          </p:spTgt>
                                        </p:tgtEl>
                                        <p:attrNameLst>
                                          <p:attrName>style.visibility</p:attrName>
                                        </p:attrNameLst>
                                      </p:cBhvr>
                                      <p:to>
                                        <p:strVal val="visible"/>
                                      </p:to>
                                    </p:set>
                                    <p:animEffect transition="in" filter="checkerboard(across)">
                                      <p:cBhvr>
                                        <p:cTn id="12" dur="500"/>
                                        <p:tgtEl>
                                          <p:spTgt spid="10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30">
                                            <p:txEl>
                                              <p:pRg st="1" end="1"/>
                                            </p:txEl>
                                          </p:spTgt>
                                        </p:tgtEl>
                                        <p:attrNameLst>
                                          <p:attrName>style.visibility</p:attrName>
                                        </p:attrNameLst>
                                      </p:cBhvr>
                                      <p:to>
                                        <p:strVal val="visible"/>
                                      </p:to>
                                    </p:set>
                                    <p:animEffect transition="in" filter="box(in)">
                                      <p:cBhvr>
                                        <p:cTn id="17" dur="500"/>
                                        <p:tgtEl>
                                          <p:spTgt spid="1030">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030">
                                            <p:txEl>
                                              <p:pRg st="2" end="2"/>
                                            </p:txEl>
                                          </p:spTgt>
                                        </p:tgtEl>
                                        <p:attrNameLst>
                                          <p:attrName>style.visibility</p:attrName>
                                        </p:attrNameLst>
                                      </p:cBhvr>
                                      <p:to>
                                        <p:strVal val="visible"/>
                                      </p:to>
                                    </p:set>
                                    <p:animEffect transition="in" filter="box(in)">
                                      <p:cBhvr>
                                        <p:cTn id="20" dur="500"/>
                                        <p:tgtEl>
                                          <p:spTgt spid="1030">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030">
                                            <p:txEl>
                                              <p:pRg st="3" end="3"/>
                                            </p:txEl>
                                          </p:spTgt>
                                        </p:tgtEl>
                                        <p:attrNameLst>
                                          <p:attrName>style.visibility</p:attrName>
                                        </p:attrNameLst>
                                      </p:cBhvr>
                                      <p:to>
                                        <p:strVal val="visible"/>
                                      </p:to>
                                    </p:set>
                                    <p:animEffect transition="in" filter="box(in)">
                                      <p:cBhvr>
                                        <p:cTn id="23" dur="500"/>
                                        <p:tgtEl>
                                          <p:spTgt spid="1030">
                                            <p:txEl>
                                              <p:pRg st="3" end="3"/>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030">
                                            <p:txEl>
                                              <p:pRg st="4" end="4"/>
                                            </p:txEl>
                                          </p:spTgt>
                                        </p:tgtEl>
                                        <p:attrNameLst>
                                          <p:attrName>style.visibility</p:attrName>
                                        </p:attrNameLst>
                                      </p:cBhvr>
                                      <p:to>
                                        <p:strVal val="visible"/>
                                      </p:to>
                                    </p:set>
                                    <p:animEffect transition="in" filter="box(in)">
                                      <p:cBhvr>
                                        <p:cTn id="26" dur="500"/>
                                        <p:tgtEl>
                                          <p:spTgt spid="1030">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1030">
                                            <p:txEl>
                                              <p:pRg st="5" end="5"/>
                                            </p:txEl>
                                          </p:spTgt>
                                        </p:tgtEl>
                                        <p:attrNameLst>
                                          <p:attrName>style.visibility</p:attrName>
                                        </p:attrNameLst>
                                      </p:cBhvr>
                                      <p:to>
                                        <p:strVal val="visible"/>
                                      </p:to>
                                    </p:set>
                                    <p:animEffect transition="in" filter="box(in)">
                                      <p:cBhvr>
                                        <p:cTn id="31" dur="500"/>
                                        <p:tgtEl>
                                          <p:spTgt spid="1030">
                                            <p:txEl>
                                              <p:pRg st="5" end="5"/>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030">
                                            <p:txEl>
                                              <p:pRg st="6" end="6"/>
                                            </p:txEl>
                                          </p:spTgt>
                                        </p:tgtEl>
                                        <p:attrNameLst>
                                          <p:attrName>style.visibility</p:attrName>
                                        </p:attrNameLst>
                                      </p:cBhvr>
                                      <p:to>
                                        <p:strVal val="visible"/>
                                      </p:to>
                                    </p:set>
                                    <p:animEffect transition="in" filter="box(in)">
                                      <p:cBhvr>
                                        <p:cTn id="34" dur="500"/>
                                        <p:tgtEl>
                                          <p:spTgt spid="1030">
                                            <p:txEl>
                                              <p:pRg st="6" end="6"/>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030">
                                            <p:txEl>
                                              <p:pRg st="7" end="7"/>
                                            </p:txEl>
                                          </p:spTgt>
                                        </p:tgtEl>
                                        <p:attrNameLst>
                                          <p:attrName>style.visibility</p:attrName>
                                        </p:attrNameLst>
                                      </p:cBhvr>
                                      <p:to>
                                        <p:strVal val="visible"/>
                                      </p:to>
                                    </p:set>
                                    <p:animEffect transition="in" filter="box(in)">
                                      <p:cBhvr>
                                        <p:cTn id="37" dur="500"/>
                                        <p:tgtEl>
                                          <p:spTgt spid="1030">
                                            <p:txEl>
                                              <p:pRg st="7" end="7"/>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1030">
                                            <p:txEl>
                                              <p:pRg st="8" end="8"/>
                                            </p:txEl>
                                          </p:spTgt>
                                        </p:tgtEl>
                                        <p:attrNameLst>
                                          <p:attrName>style.visibility</p:attrName>
                                        </p:attrNameLst>
                                      </p:cBhvr>
                                      <p:to>
                                        <p:strVal val="visible"/>
                                      </p:to>
                                    </p:set>
                                    <p:animEffect transition="in" filter="box(in)">
                                      <p:cBhvr>
                                        <p:cTn id="40" dur="500"/>
                                        <p:tgtEl>
                                          <p:spTgt spid="1030">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1030">
                                            <p:txEl>
                                              <p:pRg st="10" end="10"/>
                                            </p:txEl>
                                          </p:spTgt>
                                        </p:tgtEl>
                                        <p:attrNameLst>
                                          <p:attrName>style.visibility</p:attrName>
                                        </p:attrNameLst>
                                      </p:cBhvr>
                                      <p:to>
                                        <p:strVal val="visible"/>
                                      </p:to>
                                    </p:set>
                                    <p:animEffect transition="in" filter="wipe(down)">
                                      <p:cBhvr>
                                        <p:cTn id="45" dur="500"/>
                                        <p:tgtEl>
                                          <p:spTgt spid="103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 07\Desktop\images.jpg"/>
          <p:cNvPicPr>
            <a:picLocks noChangeAspect="1" noChangeArrowheads="1"/>
          </p:cNvPicPr>
          <p:nvPr/>
        </p:nvPicPr>
        <p:blipFill>
          <a:blip r:embed="rId2">
            <a:lum bright="20000"/>
          </a:blip>
          <a:srcRect l="25842" t="3800" r="13484" b="4474"/>
          <a:stretch>
            <a:fillRect/>
          </a:stretch>
        </p:blipFill>
        <p:spPr bwMode="auto">
          <a:xfrm>
            <a:off x="71406" y="1285860"/>
            <a:ext cx="3575385" cy="5429288"/>
          </a:xfrm>
          <a:prstGeom prst="rect">
            <a:avLst/>
          </a:prstGeom>
          <a:ln>
            <a:noFill/>
          </a:ln>
          <a:effectLst>
            <a:softEdge rad="112500"/>
          </a:effectLst>
        </p:spPr>
      </p:pic>
      <p:sp>
        <p:nvSpPr>
          <p:cNvPr id="3" name="Espace réservé du contenu 2"/>
          <p:cNvSpPr>
            <a:spLocks noGrp="1"/>
          </p:cNvSpPr>
          <p:nvPr>
            <p:ph idx="1"/>
          </p:nvPr>
        </p:nvSpPr>
        <p:spPr>
          <a:xfrm>
            <a:off x="571472" y="642918"/>
            <a:ext cx="8229600" cy="4525963"/>
          </a:xfrm>
        </p:spPr>
        <p:txBody>
          <a:bodyPr>
            <a:noAutofit/>
          </a:bodyPr>
          <a:lstStyle/>
          <a:p>
            <a:pPr algn="just" rtl="1">
              <a:buNone/>
            </a:pPr>
            <a:r>
              <a:rPr lang="ar-SA" sz="3600" dirty="0"/>
              <a:t>وتشمل عناصر المواصفة </a:t>
            </a:r>
            <a:r>
              <a:rPr lang="fr-FR" sz="3600" dirty="0"/>
              <a:t>iso</a:t>
            </a:r>
            <a:r>
              <a:rPr lang="ar-SA" sz="3600" dirty="0"/>
              <a:t> 45001:2018  </a:t>
            </a:r>
            <a:r>
              <a:rPr lang="ar-SA" sz="3600" dirty="0" err="1"/>
              <a:t>مايلي</a:t>
            </a:r>
            <a:r>
              <a:rPr lang="ar-SA" sz="3600" dirty="0"/>
              <a:t>: </a:t>
            </a:r>
            <a:endParaRPr lang="fr-FR" sz="3600" dirty="0"/>
          </a:p>
          <a:p>
            <a:pPr marL="514350" indent="-514350" algn="just" rtl="1">
              <a:buFont typeface="+mj-lt"/>
              <a:buAutoNum type="arabicParenR"/>
            </a:pPr>
            <a:r>
              <a:rPr lang="ar-SA" sz="3600" dirty="0" smtClean="0"/>
              <a:t>سياق </a:t>
            </a:r>
            <a:r>
              <a:rPr lang="ar-SA" sz="3600" dirty="0"/>
              <a:t>المنظمة </a:t>
            </a:r>
            <a:endParaRPr lang="fr-FR" sz="3600" dirty="0"/>
          </a:p>
          <a:p>
            <a:pPr marL="514350" indent="-514350" algn="just" rtl="1">
              <a:buFont typeface="+mj-lt"/>
              <a:buAutoNum type="arabicParenR"/>
            </a:pPr>
            <a:r>
              <a:rPr lang="ar-SA" sz="3600" dirty="0" smtClean="0"/>
              <a:t>القيادة </a:t>
            </a:r>
            <a:r>
              <a:rPr lang="ar-SA" sz="3600" dirty="0"/>
              <a:t>ومشاركة العمال </a:t>
            </a:r>
            <a:endParaRPr lang="fr-FR" sz="3600" dirty="0"/>
          </a:p>
          <a:p>
            <a:pPr marL="514350" indent="-514350" algn="just" rtl="1">
              <a:buFont typeface="+mj-lt"/>
              <a:buAutoNum type="arabicParenR"/>
            </a:pPr>
            <a:r>
              <a:rPr lang="ar-SA" sz="3600" dirty="0" smtClean="0"/>
              <a:t>التخطيط </a:t>
            </a:r>
            <a:endParaRPr lang="fr-FR" sz="3600" dirty="0"/>
          </a:p>
          <a:p>
            <a:pPr marL="514350" indent="-514350" algn="just" rtl="1">
              <a:buFont typeface="+mj-lt"/>
              <a:buAutoNum type="arabicParenR"/>
            </a:pPr>
            <a:r>
              <a:rPr lang="ar-SA" sz="3600" dirty="0" smtClean="0"/>
              <a:t>الدعم  </a:t>
            </a:r>
            <a:endParaRPr lang="fr-FR" sz="3600" dirty="0"/>
          </a:p>
          <a:p>
            <a:pPr marL="514350" indent="-514350" algn="just" rtl="1">
              <a:buFont typeface="+mj-lt"/>
              <a:buAutoNum type="arabicParenR"/>
            </a:pPr>
            <a:r>
              <a:rPr lang="ar-SA" sz="3600" dirty="0" smtClean="0"/>
              <a:t>العملية </a:t>
            </a:r>
            <a:endParaRPr lang="fr-FR" sz="3600" dirty="0"/>
          </a:p>
          <a:p>
            <a:pPr marL="514350" indent="-514350" algn="just" rtl="1">
              <a:buFont typeface="+mj-lt"/>
              <a:buAutoNum type="arabicParenR"/>
            </a:pPr>
            <a:r>
              <a:rPr lang="ar-SA" sz="3600" dirty="0" smtClean="0"/>
              <a:t>تقييم </a:t>
            </a:r>
            <a:r>
              <a:rPr lang="ar-SA" sz="3600" dirty="0"/>
              <a:t>الأداء</a:t>
            </a:r>
            <a:endParaRPr lang="fr-FR" sz="3600" dirty="0"/>
          </a:p>
          <a:p>
            <a:pPr marL="514350" indent="-514350" algn="just" rtl="1">
              <a:buFont typeface="+mj-lt"/>
              <a:buAutoNum type="arabicParenR"/>
            </a:pPr>
            <a:r>
              <a:rPr lang="ar-SA" sz="3600" dirty="0" smtClean="0"/>
              <a:t>التحسين </a:t>
            </a:r>
            <a:endParaRPr lang="fr-FR" sz="3600" dirty="0"/>
          </a:p>
          <a:p>
            <a:pPr algn="just">
              <a:buNone/>
            </a:pPr>
            <a:endParaRPr lang="fr-FR" sz="3600"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heckerboard(across)">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ox(in)">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checkerboard(across)">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02\Desktop\images.jpg"/>
          <p:cNvPicPr>
            <a:picLocks noChangeAspect="1" noChangeArrowheads="1"/>
          </p:cNvPicPr>
          <p:nvPr/>
        </p:nvPicPr>
        <p:blipFill>
          <a:blip r:embed="rId2" cstate="print">
            <a:lum bright="30000"/>
          </a:blip>
          <a:srcRect r="7386"/>
          <a:stretch>
            <a:fillRect/>
          </a:stretch>
        </p:blipFill>
        <p:spPr bwMode="auto">
          <a:xfrm>
            <a:off x="0" y="1"/>
            <a:ext cx="9144000" cy="6858000"/>
          </a:xfrm>
          <a:prstGeom prst="rect">
            <a:avLst/>
          </a:prstGeom>
          <a:noFill/>
        </p:spPr>
      </p:pic>
      <p:sp>
        <p:nvSpPr>
          <p:cNvPr id="3" name="Espace réservé du contenu 2"/>
          <p:cNvSpPr>
            <a:spLocks noGrp="1"/>
          </p:cNvSpPr>
          <p:nvPr>
            <p:ph idx="1"/>
          </p:nvPr>
        </p:nvSpPr>
        <p:spPr>
          <a:xfrm>
            <a:off x="214282" y="428604"/>
            <a:ext cx="8715436" cy="4525963"/>
          </a:xfrm>
        </p:spPr>
        <p:txBody>
          <a:bodyPr>
            <a:noAutofit/>
          </a:bodyPr>
          <a:lstStyle/>
          <a:p>
            <a:pPr algn="just" rtl="1">
              <a:buNone/>
            </a:pPr>
            <a:r>
              <a:rPr lang="ar-SA" sz="3200" b="1" u="sng" dirty="0" smtClean="0">
                <a:effectLst>
                  <a:outerShdw blurRad="38100" dist="38100" dir="2700000" algn="tl">
                    <a:srgbClr val="000000">
                      <a:alpha val="43137"/>
                    </a:srgbClr>
                  </a:outerShdw>
                </a:effectLst>
              </a:rPr>
              <a:t>فوائد </a:t>
            </a:r>
            <a:r>
              <a:rPr lang="ar-SA" sz="3200" b="1" u="sng" dirty="0">
                <a:effectLst>
                  <a:outerShdw blurRad="38100" dist="38100" dir="2700000" algn="tl">
                    <a:srgbClr val="000000">
                      <a:alpha val="43137"/>
                    </a:srgbClr>
                  </a:outerShdw>
                </a:effectLst>
              </a:rPr>
              <a:t>المواصفة </a:t>
            </a:r>
            <a:r>
              <a:rPr lang="fr-FR" sz="3200" b="1" u="sng" dirty="0">
                <a:effectLst>
                  <a:outerShdw blurRad="38100" dist="38100" dir="2700000" algn="tl">
                    <a:srgbClr val="000000">
                      <a:alpha val="43137"/>
                    </a:srgbClr>
                  </a:outerShdw>
                </a:effectLst>
              </a:rPr>
              <a:t>iso</a:t>
            </a:r>
            <a:r>
              <a:rPr lang="ar-SA" sz="3200" b="1" u="sng" dirty="0">
                <a:effectLst>
                  <a:outerShdw blurRad="38100" dist="38100" dir="2700000" algn="tl">
                    <a:srgbClr val="000000">
                      <a:alpha val="43137"/>
                    </a:srgbClr>
                  </a:outerShdw>
                </a:effectLst>
              </a:rPr>
              <a:t>45001 </a:t>
            </a:r>
            <a:r>
              <a:rPr lang="ar-SA" sz="3200" b="1" u="sng" dirty="0" smtClean="0">
                <a:effectLst>
                  <a:outerShdw blurRad="38100" dist="38100" dir="2700000" algn="tl">
                    <a:srgbClr val="000000">
                      <a:alpha val="43137"/>
                    </a:srgbClr>
                  </a:outerShdw>
                </a:effectLst>
              </a:rPr>
              <a:t>:</a:t>
            </a:r>
            <a:endParaRPr lang="fr-FR" sz="3200" b="1" dirty="0">
              <a:effectLst>
                <a:outerShdw blurRad="38100" dist="38100" dir="2700000" algn="tl">
                  <a:srgbClr val="000000">
                    <a:alpha val="43137"/>
                  </a:srgbClr>
                </a:outerShdw>
              </a:effectLst>
            </a:endParaRPr>
          </a:p>
          <a:p>
            <a:pPr lvl="0" algn="just" rtl="1">
              <a:buFont typeface="Wingdings" pitchFamily="2" charset="2"/>
              <a:buChar char="ü"/>
            </a:pPr>
            <a:r>
              <a:rPr lang="ar-SA" sz="3200" dirty="0" smtClean="0"/>
              <a:t>الحد </a:t>
            </a:r>
            <a:r>
              <a:rPr lang="ar-SA" sz="3200" dirty="0"/>
              <a:t>من الأحداث السلبية في مكان </a:t>
            </a:r>
            <a:r>
              <a:rPr lang="ar-SA" sz="3200" dirty="0" smtClean="0"/>
              <a:t>العمل. </a:t>
            </a:r>
            <a:endParaRPr lang="fr-FR" sz="3200" dirty="0"/>
          </a:p>
          <a:p>
            <a:pPr lvl="0" algn="just" rtl="1">
              <a:buFont typeface="Wingdings" pitchFamily="2" charset="2"/>
              <a:buChar char="ü"/>
            </a:pPr>
            <a:r>
              <a:rPr lang="ar-SA" sz="3200" dirty="0"/>
              <a:t>انخفاض في التغييب ودوران العمالة والسماح لمزيد من إنتاجية </a:t>
            </a:r>
            <a:r>
              <a:rPr lang="ar-SA" sz="3200" dirty="0" smtClean="0"/>
              <a:t>عالية. </a:t>
            </a:r>
            <a:endParaRPr lang="fr-FR" sz="3200" dirty="0"/>
          </a:p>
          <a:p>
            <a:pPr lvl="0" algn="just" rtl="1">
              <a:buFont typeface="Wingdings" pitchFamily="2" charset="2"/>
              <a:buChar char="ü"/>
            </a:pPr>
            <a:r>
              <a:rPr lang="ar-SA" sz="3200" dirty="0"/>
              <a:t>انخفاض تكلفة أقساط </a:t>
            </a:r>
            <a:r>
              <a:rPr lang="ar-SA" sz="3200" dirty="0" smtClean="0"/>
              <a:t>التأمين. </a:t>
            </a:r>
            <a:endParaRPr lang="fr-FR" sz="3200" dirty="0"/>
          </a:p>
          <a:p>
            <a:pPr lvl="0" algn="just" rtl="1">
              <a:buFont typeface="Wingdings" pitchFamily="2" charset="2"/>
              <a:buChar char="ü"/>
            </a:pPr>
            <a:r>
              <a:rPr lang="ar-SA" sz="3200" dirty="0"/>
              <a:t>خلق ثقافة الصحة والأمن التي تشجع بدورها العمال على لعب دور </a:t>
            </a:r>
            <a:r>
              <a:rPr lang="ar-SA" sz="3200" dirty="0" smtClean="0"/>
              <a:t>فعال </a:t>
            </a:r>
            <a:r>
              <a:rPr lang="ar-SA" sz="3200" dirty="0"/>
              <a:t>في ادارة الصحة والسلامة المهنية. </a:t>
            </a:r>
            <a:endParaRPr lang="fr-FR" sz="3200" dirty="0"/>
          </a:p>
          <a:p>
            <a:pPr lvl="0" algn="just" rtl="1">
              <a:buFont typeface="Wingdings" pitchFamily="2" charset="2"/>
              <a:buChar char="ü"/>
            </a:pPr>
            <a:r>
              <a:rPr lang="ar-SA" sz="3200" dirty="0"/>
              <a:t>زيادة </a:t>
            </a:r>
            <a:r>
              <a:rPr lang="ar-SA" sz="3200" dirty="0" smtClean="0"/>
              <a:t>الالتزام والاستباقية </a:t>
            </a:r>
            <a:r>
              <a:rPr lang="ar-SA" sz="3200" dirty="0"/>
              <a:t>في تحسين الأداء لإدارة الصحة والسلامة المهنية وتحفيز الابتكار والتحسين المستمر .</a:t>
            </a:r>
            <a:endParaRPr lang="fr-FR" sz="3200" dirty="0"/>
          </a:p>
          <a:p>
            <a:pPr lvl="0" algn="just" rtl="1">
              <a:buFont typeface="Wingdings" pitchFamily="2" charset="2"/>
              <a:buChar char="ü"/>
            </a:pPr>
            <a:r>
              <a:rPr lang="ar-SA" sz="3200" dirty="0"/>
              <a:t>القدرة على الوفاء بالالتزامات القانونية </a:t>
            </a:r>
            <a:r>
              <a:rPr lang="ar-SA" sz="3200" dirty="0" smtClean="0"/>
              <a:t>والتنظيمية. </a:t>
            </a:r>
            <a:endParaRPr lang="fr-FR" sz="3200" dirty="0"/>
          </a:p>
          <a:p>
            <a:pPr lvl="0" algn="just" rtl="1">
              <a:buFont typeface="Wingdings" pitchFamily="2" charset="2"/>
              <a:buChar char="ü"/>
            </a:pPr>
            <a:r>
              <a:rPr lang="ar-SA" sz="3200" dirty="0"/>
              <a:t>تحسين صورة المنظمة </a:t>
            </a:r>
            <a:r>
              <a:rPr lang="ar-SA" sz="3200" dirty="0" smtClean="0"/>
              <a:t>.</a:t>
            </a:r>
            <a:endParaRPr lang="fr-FR" sz="3200" dirty="0"/>
          </a:p>
          <a:p>
            <a:pPr algn="just">
              <a:buNone/>
            </a:pPr>
            <a:endParaRPr lang="fr-FR" sz="32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POSTE02\Desktop\images11.jpg"/>
          <p:cNvPicPr>
            <a:picLocks noChangeAspect="1" noChangeArrowheads="1"/>
          </p:cNvPicPr>
          <p:nvPr/>
        </p:nvPicPr>
        <p:blipFill>
          <a:blip r:embed="rId2" cstate="print">
            <a:lum bright="20000"/>
          </a:blip>
          <a:srcRect/>
          <a:stretch>
            <a:fillRect/>
          </a:stretch>
        </p:blipFill>
        <p:spPr bwMode="auto">
          <a:xfrm>
            <a:off x="-1" y="0"/>
            <a:ext cx="9144001" cy="6858001"/>
          </a:xfrm>
          <a:prstGeom prst="rect">
            <a:avLst/>
          </a:prstGeom>
          <a:noFill/>
        </p:spPr>
      </p:pic>
      <p:sp>
        <p:nvSpPr>
          <p:cNvPr id="3" name="Espace réservé du contenu 2"/>
          <p:cNvSpPr>
            <a:spLocks noGrp="1"/>
          </p:cNvSpPr>
          <p:nvPr>
            <p:ph idx="1"/>
          </p:nvPr>
        </p:nvSpPr>
        <p:spPr>
          <a:xfrm>
            <a:off x="142844" y="188921"/>
            <a:ext cx="9144000" cy="4525963"/>
          </a:xfrm>
        </p:spPr>
        <p:txBody>
          <a:bodyPr>
            <a:noAutofit/>
          </a:bodyPr>
          <a:lstStyle/>
          <a:p>
            <a:pPr algn="ctr" rtl="1">
              <a:buNone/>
            </a:pPr>
            <a:r>
              <a:rPr lang="ar-DZ" sz="3600" b="1" dirty="0" smtClean="0"/>
              <a:t>الخاتمة </a:t>
            </a:r>
            <a:endParaRPr lang="fr-FR" sz="3600" dirty="0"/>
          </a:p>
          <a:p>
            <a:pPr algn="just" rtl="1">
              <a:buNone/>
            </a:pPr>
            <a:r>
              <a:rPr lang="ar-SA" sz="3600" dirty="0" smtClean="0"/>
              <a:t>       </a:t>
            </a:r>
            <a:r>
              <a:rPr lang="ar-DZ" sz="3600" dirty="0" smtClean="0"/>
              <a:t>وﻓﻲ  </a:t>
            </a:r>
            <a:r>
              <a:rPr lang="ar-DZ" sz="3600" dirty="0"/>
              <a:t>اﻟﺧﺗﺎم ﻻ ﺑد أن ﯾﻌرف ﻛل ﻋﺎﻣل أﺳﺎﺳﯾﺎت اﻟﺻﺣﺔ واﻟﺳﻼﻣﺔ اﻟﻣﮭﻧﯾﺔ اﻟﻣﺗﻌﻠﻘﺔ ﻓﻲ ﻋﻣﻠﮫ وأن ﯾﺣرص ﻋﻠﻰ أن ﯾﻔﮭم طرﯾﻘﺔ اﻟﺗﻌﺎﻣل ﻣﻌﮭﺎ واﻻﻟﺗزام ﺑﮭﺎ ، وأھم أﺳﺎﺳﯾﺎت اﻟﺻﺣﺔ واﻟﺳﻼﻣﺔ اﻟﻣﮭﻧﯾﺔ </a:t>
            </a:r>
            <a:r>
              <a:rPr lang="ar-DZ" sz="3600" dirty="0" smtClean="0"/>
              <a:t>وﺗوﻓر </a:t>
            </a:r>
            <a:r>
              <a:rPr lang="ar-DZ" sz="3600" dirty="0"/>
              <a:t>أﺳس اﻟوﻗﺎﯾﺔ اﻟرﺋﯾﺳﯾﺔ اﻟﺗﻲ ﺗﺧﺗﻠف ﺑﺎﺧﺗﻼف طﺑﯾﻌﺔ </a:t>
            </a:r>
            <a:r>
              <a:rPr lang="ar-DZ" sz="3600" dirty="0" smtClean="0"/>
              <a:t>اﻟﻌﻣل؛</a:t>
            </a:r>
            <a:r>
              <a:rPr lang="ar-SA" sz="3600" dirty="0" smtClean="0"/>
              <a:t> </a:t>
            </a:r>
            <a:r>
              <a:rPr lang="ar-DZ" sz="3600" dirty="0" smtClean="0"/>
              <a:t>ﻟﮭذا </a:t>
            </a:r>
            <a:r>
              <a:rPr lang="ar-DZ" sz="3600" dirty="0"/>
              <a:t>ﻓﺈن ﻣﻌرﻓﺔ اﻟﻌﻣﺎل طرﯾﻘﺔ اﻟﺗﻌﺎﻣل اﻟﺻﺣﯾﺣﺔ ﻣﻊ اﻟطوارئ أﻣر ﺿروري ﺟد وﻻ ﺑد ﻣن اﻻﻟﺗزام ﺑﮫ ﻓﻲ ﻛل وقت . ﻛﻣﺎ ﯾﺟب ﺗوﻓﯾر ﻛﺗﯾﺑﺎت ﯾتم ﻓﯾﮭﺎ شرح أھم أﺳﺎﺳﯾﺎت اﻟوﻗﺎﯾﺔ ﻟﻠﺣﻔﺎظ ﻋﻠﻰ اﻟﺻﺣﺔ واﻟﺳﻼﻣﺔ </a:t>
            </a:r>
            <a:r>
              <a:rPr lang="ar-DZ" sz="3600" dirty="0" smtClean="0"/>
              <a:t>اﻟﻣﮭﻧﯾﺔ، ﺑﻛل</a:t>
            </a:r>
            <a:r>
              <a:rPr lang="ar-SA" sz="3600" dirty="0" smtClean="0"/>
              <a:t> </a:t>
            </a:r>
            <a:r>
              <a:rPr lang="ar-DZ" sz="3600" dirty="0" smtClean="0"/>
              <a:t>دﻗﺔ </a:t>
            </a:r>
            <a:r>
              <a:rPr lang="ar-DZ" sz="3600" dirty="0"/>
              <a:t>وﻋدم اﻟﺳﻣﺎح ﻷي ﻋﺎﻣل ﺑﻣﺧﺎﻟﻔﺔ ﺗﻌﻠﯾﻣﺎت اﻟﺳﻼﻣﺔ ﻣﮭﻣﺎ ﻛﺎﻧت اﻟظروف.</a:t>
            </a:r>
            <a:endParaRPr lang="fr-FR" sz="3600" dirty="0"/>
          </a:p>
          <a:p>
            <a:pPr algn="ctr">
              <a:buNone/>
            </a:pPr>
            <a:r>
              <a:rPr lang="fr-FR" sz="3600" b="1" dirty="0"/>
              <a:t> </a:t>
            </a:r>
            <a:endParaRPr lang="fr-FR" sz="3600"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amond(in)">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POSTE02\Desktop\111.jpg"/>
          <p:cNvPicPr>
            <a:picLocks noChangeAspect="1" noChangeArrowheads="1"/>
          </p:cNvPicPr>
          <p:nvPr/>
        </p:nvPicPr>
        <p:blipFill>
          <a:blip r:embed="rId2" cstate="print">
            <a:lum bright="10000"/>
          </a:blip>
          <a:srcRect r="39062"/>
          <a:stretch>
            <a:fillRect/>
          </a:stretch>
        </p:blipFill>
        <p:spPr bwMode="auto">
          <a:xfrm>
            <a:off x="-32" y="-1"/>
            <a:ext cx="9144032" cy="6858001"/>
          </a:xfrm>
          <a:prstGeom prst="rect">
            <a:avLst/>
          </a:prstGeom>
          <a:noFill/>
        </p:spPr>
      </p:pic>
      <p:sp>
        <p:nvSpPr>
          <p:cNvPr id="2" name="Titre 1"/>
          <p:cNvSpPr>
            <a:spLocks noGrp="1"/>
          </p:cNvSpPr>
          <p:nvPr>
            <p:ph type="title"/>
          </p:nvPr>
        </p:nvSpPr>
        <p:spPr>
          <a:xfrm>
            <a:off x="357158" y="285728"/>
            <a:ext cx="8229600" cy="1143000"/>
          </a:xfrm>
        </p:spPr>
        <p:txBody>
          <a:bodyPr>
            <a:normAutofit/>
          </a:bodyPr>
          <a:lstStyle/>
          <a:p>
            <a:pPr algn="ctr" rtl="1"/>
            <a:r>
              <a:rPr lang="ar-SA" b="1" dirty="0" smtClean="0">
                <a:cs typeface="+mn-cs"/>
              </a:rPr>
              <a:t>المقدمة</a:t>
            </a:r>
            <a:endParaRPr lang="fr-FR" b="1" dirty="0">
              <a:cs typeface="+mn-cs"/>
            </a:endParaRPr>
          </a:p>
        </p:txBody>
      </p:sp>
      <p:sp>
        <p:nvSpPr>
          <p:cNvPr id="2049" name="Rectangle 1"/>
          <p:cNvSpPr>
            <a:spLocks noChangeArrowheads="1"/>
          </p:cNvSpPr>
          <p:nvPr/>
        </p:nvSpPr>
        <p:spPr bwMode="auto">
          <a:xfrm>
            <a:off x="571472" y="1571612"/>
            <a:ext cx="821537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ﺘﻌﺘﺒﺭ </a:t>
            </a:r>
            <a:r>
              <a:rPr kumimoji="0" lang="ar-DZ" sz="3200" b="0" i="0" u="none" strike="noStrike" cap="none" normalizeH="0" baseline="0" dirty="0" err="1" smtClean="0">
                <a:ln>
                  <a:noFill/>
                </a:ln>
                <a:solidFill>
                  <a:schemeClr val="tx1"/>
                </a:solidFill>
                <a:effectLst/>
                <a:latin typeface="Times New Roman" pitchFamily="18" charset="0"/>
                <a:ea typeface="Calibri" pitchFamily="34" charset="0"/>
              </a:rPr>
              <a:t>ﺍﻟﺴ</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ﻼ</a:t>
            </a:r>
            <a:r>
              <a:rPr kumimoji="0" lang="ar-DZ" sz="3200" b="0" i="0" u="none" strike="noStrike" cap="none" normalizeH="0" baseline="0" dirty="0" err="1" smtClean="0">
                <a:ln>
                  <a:noFill/>
                </a:ln>
                <a:solidFill>
                  <a:schemeClr val="tx1"/>
                </a:solidFill>
                <a:effectLst/>
                <a:latin typeface="Times New Roman" pitchFamily="18" charset="0"/>
                <a:ea typeface="Calibri" pitchFamily="34" charset="0"/>
              </a:rPr>
              <a:t>ﻤﺔ</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 ﻭﺍﻟﺼﺤﺔ ﺍﻟﻤﻬﻨﻴﺔ ﻫﻲ</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ﺍﻟﻘﻨﺎﻉ ﺍﻟﻭﺍﻗﻲ</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ﻟﺠﻤﻴﻊ ﺃﻓﺭﺍﺩ ﺍﻟﻤﺠﺘﻤـﻊ ﻀـﺩ ﺍﻷﺨﻁـﺎﺭ، ﻭﺍﻟﺤﻭﺍﺩﺙ ﺩﺍﺨل ﺍﻟﻌﻤل ﻭﺨﺎﺭﺠﻪ ﻭﻋﻠﻴﻪ ﻻﺒﺩ ﻭﺃﻥ ﻴﻜﻭﻥ ﺠﻤﻴﻊ ﺍﻷﻓﺭﺍﺩ ﻋﻠﻰ ﻭﻋﻰ ﻜﺎﻤل ﻭﺍﻗﺘﻨﺎﻉ ﺒﻘﻴﻤﺔ ﻤﻔﺎﻫﻴﻡ ﻭﺃﺴﺱ ﺍﻟﺴﻼﻤﺔ ﻭﺍﻟﺼﺤﺔ ﺍﻟﻤﻬﻨﻴﺔ</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ﻭﺫﻟﻙ ﻟﺘﺠﻨﺏ ﺤﺩﻭﺙ ﺍﻹﺼﺎﺒﺎﺕ ﻭﺍﻟﺤﻭﺍﺩﺙ ﺩﺍﺨـل ﺍﻟﻤﻨﺎﺯل ﻭﺍﻷﻤﺎﻜﻥ ﺍﻟﻌﺎﻤﺔ ﻭﺍﻟﻤﺤﻼﺕ ﻭﺍﻟﺸﺭﻜﺎﺕ ﻭﺍﻟﻤﺅﺴﺴﺎﺕ ﺍﻟﺼﻨﺎﻋﻴﺔ</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ﺤﻴﺙ ﺯﺍﺩﺕ ﺍﻟﻤﺨﺎﻁﺭ ﺍﻟﺘﻲ</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ﻴﺘﻌﺭﺽ ﻟﻬﺎ </a:t>
            </a:r>
            <a:r>
              <a:rPr kumimoji="0" lang="ar-DZ" sz="3200" b="0" i="0" u="none" strike="noStrike" cap="none" normalizeH="0" baseline="0" dirty="0" err="1" smtClean="0">
                <a:ln>
                  <a:noFill/>
                </a:ln>
                <a:solidFill>
                  <a:schemeClr val="tx1"/>
                </a:solidFill>
                <a:effectLst/>
                <a:latin typeface="Times New Roman" pitchFamily="18" charset="0"/>
                <a:ea typeface="Calibri" pitchFamily="34" charset="0"/>
              </a:rPr>
              <a:t>ﺍ</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ﻹ</a:t>
            </a:r>
            <a:r>
              <a:rPr kumimoji="0" lang="ar-DZ" sz="3200" b="0" i="0" u="none" strike="noStrike" cap="none" normalizeH="0" baseline="0" dirty="0" err="1" smtClean="0">
                <a:ln>
                  <a:noFill/>
                </a:ln>
                <a:solidFill>
                  <a:schemeClr val="tx1"/>
                </a:solidFill>
                <a:effectLst/>
                <a:latin typeface="Times New Roman" pitchFamily="18" charset="0"/>
                <a:ea typeface="Calibri" pitchFamily="34" charset="0"/>
              </a:rPr>
              <a:t>ﻨﺴﺎﻥ</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 ﺒﺸﻜل ﻜﺒﻴﺭ ﻤـﻊ ﺘﻌﻘـﺩ ﺍﻟﺤﻴـﺎﺓ</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r>
              <a:rPr kumimoji="0" lang="ar-DZ" sz="3200" b="0" i="0" u="none" strike="noStrike" cap="none" normalizeH="0" baseline="0" dirty="0" smtClean="0">
                <a:ln>
                  <a:noFill/>
                </a:ln>
                <a:solidFill>
                  <a:schemeClr val="tx1"/>
                </a:solidFill>
                <a:effectLst/>
                <a:latin typeface="Times New Roman" pitchFamily="18" charset="0"/>
                <a:ea typeface="Calibri" pitchFamily="34" charset="0"/>
              </a:rPr>
              <a:t>ﺍﻟﺘـﻲ ﻨﻌﻴﺸﻬﺎ</a:t>
            </a:r>
            <a:r>
              <a:rPr kumimoji="0" lang="fr-FR" sz="3200" b="0" i="0" u="none" strike="noStrike" cap="none" normalizeH="0" baseline="0" dirty="0" smtClean="0">
                <a:ln>
                  <a:noFill/>
                </a:ln>
                <a:solidFill>
                  <a:schemeClr val="tx1"/>
                </a:solidFill>
                <a:effectLst/>
                <a:latin typeface="Times New Roman" pitchFamily="18" charset="0"/>
                <a:ea typeface="Calibri" pitchFamily="34" charset="0"/>
              </a:rPr>
              <a:t> .</a:t>
            </a:r>
            <a:endParaRPr kumimoji="0" lang="fr-FR" sz="1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9"/>
                                        </p:tgtEl>
                                        <p:attrNameLst>
                                          <p:attrName>style.visibility</p:attrName>
                                        </p:attrNameLst>
                                      </p:cBhvr>
                                      <p:to>
                                        <p:strVal val="visible"/>
                                      </p:to>
                                    </p:set>
                                    <p:anim calcmode="lin" valueType="num">
                                      <p:cBhvr additive="base">
                                        <p:cTn id="13" dur="500" fill="hold"/>
                                        <p:tgtEl>
                                          <p:spTgt spid="2049"/>
                                        </p:tgtEl>
                                        <p:attrNameLst>
                                          <p:attrName>ppt_x</p:attrName>
                                        </p:attrNameLst>
                                      </p:cBhvr>
                                      <p:tavLst>
                                        <p:tav tm="0">
                                          <p:val>
                                            <p:strVal val="#ppt_x"/>
                                          </p:val>
                                        </p:tav>
                                        <p:tav tm="100000">
                                          <p:val>
                                            <p:strVal val="#ppt_x"/>
                                          </p:val>
                                        </p:tav>
                                      </p:tavLst>
                                    </p:anim>
                                    <p:anim calcmode="lin" valueType="num">
                                      <p:cBhvr additive="base">
                                        <p:cTn id="14" dur="500" fill="hold"/>
                                        <p:tgtEl>
                                          <p:spTgt spid="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02\Desktop\images11.jpg"/>
          <p:cNvPicPr>
            <a:picLocks noChangeAspect="1" noChangeArrowheads="1"/>
          </p:cNvPicPr>
          <p:nvPr/>
        </p:nvPicPr>
        <p:blipFill>
          <a:blip r:embed="rId3" cstate="print">
            <a:lum bright="20000"/>
          </a:blip>
          <a:srcRect/>
          <a:stretch>
            <a:fillRect/>
          </a:stretch>
        </p:blipFill>
        <p:spPr bwMode="auto">
          <a:xfrm>
            <a:off x="-1" y="0"/>
            <a:ext cx="9144001" cy="6858001"/>
          </a:xfrm>
          <a:prstGeom prst="rect">
            <a:avLst/>
          </a:prstGeom>
          <a:noFill/>
        </p:spPr>
      </p:pic>
      <p:sp>
        <p:nvSpPr>
          <p:cNvPr id="2" name="Titre 1"/>
          <p:cNvSpPr>
            <a:spLocks noGrp="1"/>
          </p:cNvSpPr>
          <p:nvPr>
            <p:ph type="title"/>
          </p:nvPr>
        </p:nvSpPr>
        <p:spPr>
          <a:xfrm>
            <a:off x="428596" y="642926"/>
            <a:ext cx="8229600" cy="1143000"/>
          </a:xfrm>
        </p:spPr>
        <p:txBody>
          <a:bodyPr>
            <a:normAutofit fontScale="90000"/>
          </a:bodyPr>
          <a:lstStyle/>
          <a:p>
            <a:pPr algn="ctr" rtl="1"/>
            <a:r>
              <a:rPr lang="ar-DZ" b="1" dirty="0" smtClean="0"/>
              <a:t>المبحث الأول</a:t>
            </a:r>
            <a:r>
              <a:rPr lang="fr-FR" dirty="0" smtClean="0"/>
              <a:t/>
            </a:r>
            <a:br>
              <a:rPr lang="fr-FR" dirty="0" smtClean="0"/>
            </a:br>
            <a:endParaRPr lang="fr-FR" dirty="0"/>
          </a:p>
        </p:txBody>
      </p:sp>
      <p:sp>
        <p:nvSpPr>
          <p:cNvPr id="3" name="Espace réservé du contenu 2"/>
          <p:cNvSpPr>
            <a:spLocks noGrp="1"/>
          </p:cNvSpPr>
          <p:nvPr>
            <p:ph idx="1"/>
          </p:nvPr>
        </p:nvSpPr>
        <p:spPr>
          <a:xfrm>
            <a:off x="171480" y="1600200"/>
            <a:ext cx="8686800" cy="4525963"/>
          </a:xfrm>
        </p:spPr>
        <p:txBody>
          <a:bodyPr>
            <a:normAutofit/>
          </a:bodyPr>
          <a:lstStyle/>
          <a:p>
            <a:pPr algn="just" rtl="1"/>
            <a:r>
              <a:rPr lang="ar-DZ" sz="4000" b="1" dirty="0" smtClean="0"/>
              <a:t>المطلب </a:t>
            </a:r>
            <a:r>
              <a:rPr lang="ar-DZ" sz="4000" b="1" dirty="0"/>
              <a:t>الأول: مفهوم الصحة والسلامة المهنية </a:t>
            </a:r>
            <a:endParaRPr lang="fr-FR" sz="4000" dirty="0"/>
          </a:p>
          <a:p>
            <a:pPr algn="just" rtl="1">
              <a:buNone/>
            </a:pPr>
            <a:r>
              <a:rPr lang="fr-FR" sz="4000" dirty="0" smtClean="0"/>
              <a:t>    </a:t>
            </a:r>
            <a:r>
              <a:rPr lang="ar-DZ" sz="4000" dirty="0" smtClean="0"/>
              <a:t>تعرف </a:t>
            </a:r>
            <a:r>
              <a:rPr lang="ar-DZ" sz="4000" dirty="0"/>
              <a:t>السلامة أيضا بأنها مجموعة الإجراءات </a:t>
            </a:r>
            <a:r>
              <a:rPr lang="ar-DZ" sz="4000" dirty="0" smtClean="0"/>
              <a:t>والاحتياجات</a:t>
            </a:r>
            <a:r>
              <a:rPr lang="fr-FR" sz="4000" dirty="0" smtClean="0"/>
              <a:t> </a:t>
            </a:r>
            <a:r>
              <a:rPr lang="ar-DZ" sz="4000" dirty="0" smtClean="0"/>
              <a:t>الوقائية </a:t>
            </a:r>
            <a:r>
              <a:rPr lang="ar-DZ" sz="4000" dirty="0"/>
              <a:t>التي تتبع بكفاءة عالية للتخطيط والإشراف والتشغيل والصيانة لضمان سلامة الفرد  والاطمئنان على صحته.</a:t>
            </a:r>
            <a:endParaRPr lang="fr-FR" sz="4000"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02\Desktop\images.jpg"/>
          <p:cNvPicPr>
            <a:picLocks noChangeAspect="1" noChangeArrowheads="1"/>
          </p:cNvPicPr>
          <p:nvPr/>
        </p:nvPicPr>
        <p:blipFill>
          <a:blip r:embed="rId2" cstate="print">
            <a:lum bright="30000"/>
          </a:blip>
          <a:srcRect r="7386"/>
          <a:stretch>
            <a:fillRect/>
          </a:stretch>
        </p:blipFill>
        <p:spPr bwMode="auto">
          <a:xfrm>
            <a:off x="0" y="1"/>
            <a:ext cx="9144000" cy="6858000"/>
          </a:xfrm>
          <a:prstGeom prst="rect">
            <a:avLst/>
          </a:prstGeom>
          <a:noFill/>
        </p:spPr>
      </p:pic>
      <p:sp>
        <p:nvSpPr>
          <p:cNvPr id="3" name="Espace réservé du contenu 2"/>
          <p:cNvSpPr>
            <a:spLocks noGrp="1"/>
          </p:cNvSpPr>
          <p:nvPr>
            <p:ph idx="1"/>
          </p:nvPr>
        </p:nvSpPr>
        <p:spPr>
          <a:xfrm>
            <a:off x="142844" y="500042"/>
            <a:ext cx="8786842" cy="4525963"/>
          </a:xfrm>
        </p:spPr>
        <p:txBody>
          <a:bodyPr>
            <a:noAutofit/>
          </a:bodyPr>
          <a:lstStyle/>
          <a:p>
            <a:pPr algn="just" rtl="1">
              <a:buNone/>
            </a:pPr>
            <a:r>
              <a:rPr lang="ar-DZ" sz="2800" b="1" dirty="0"/>
              <a:t>المطلب الثاني: اهداف الصحة والسلامة </a:t>
            </a:r>
            <a:r>
              <a:rPr lang="ar-DZ" sz="2800" b="1" dirty="0" smtClean="0"/>
              <a:t>المهنية</a:t>
            </a:r>
            <a:endParaRPr lang="ar-SA" sz="2800" b="1" dirty="0" smtClean="0"/>
          </a:p>
          <a:p>
            <a:pPr algn="just" rtl="1">
              <a:buNone/>
            </a:pPr>
            <a:endParaRPr lang="fr-FR" sz="2000" dirty="0"/>
          </a:p>
          <a:p>
            <a:pPr lvl="0" algn="just" rtl="1"/>
            <a:r>
              <a:rPr lang="ar-DZ" sz="2800" dirty="0"/>
              <a:t>ﺤﻤﺎﻴﺔ ﺍﻟﻌﻨﺎﺼﺭ ﺍﻟﺒﺸﺭﻴﺔ </a:t>
            </a:r>
            <a:r>
              <a:rPr lang="ar-DZ" sz="2800" dirty="0" err="1"/>
              <a:t>ﻟ</a:t>
            </a:r>
            <a:r>
              <a:rPr lang="ar-DZ" sz="2800" dirty="0"/>
              <a:t>ﻺﻨﺘﺎﺝ ﻤﻥ </a:t>
            </a:r>
            <a:r>
              <a:rPr lang="ar-DZ" sz="2800" dirty="0" err="1"/>
              <a:t>ﺍ</a:t>
            </a:r>
            <a:r>
              <a:rPr lang="ar-DZ" sz="2800" dirty="0"/>
              <a:t>ﻷﻀﺭﺍﺭ ﺍﻟﻨﺎﺘﺠﺔ ﻋﻥ ﻤﺨﺎﻁﺭ ﺍﻟﻌﻤل </a:t>
            </a:r>
            <a:endParaRPr lang="fr-FR" sz="2800" dirty="0"/>
          </a:p>
          <a:p>
            <a:pPr lvl="0" algn="just" rtl="1"/>
            <a:r>
              <a:rPr lang="ar-DZ" sz="2800" dirty="0"/>
              <a:t>ﺘﻭﻓﻴﺭ ﺒﻴﺌﺔ ﻋﻤل ﺁﻤﻨﺔ ﺘﺤﻘﻕ ﺍﻟﻭﻗﺎﻴﺔ ﻤﻥ </a:t>
            </a:r>
            <a:r>
              <a:rPr lang="ar-DZ" sz="2800" dirty="0" smtClean="0"/>
              <a:t>ﺍﻟﻤﺨﺎﻁﺭ</a:t>
            </a:r>
            <a:r>
              <a:rPr lang="ar-SA" sz="2800" dirty="0" smtClean="0"/>
              <a:t>.</a:t>
            </a:r>
            <a:endParaRPr lang="fr-FR" sz="2800" dirty="0"/>
          </a:p>
          <a:p>
            <a:pPr lvl="0" algn="just" rtl="1"/>
            <a:r>
              <a:rPr lang="ar-DZ" sz="2800" dirty="0"/>
              <a:t>ﺤﻤﺎﻴﺔ ﻋﻨﺎﺼﺭ ﺍﻹﻨﺘﺎﺝ ﻤﻥ ﺍﻟﺘﻠﻑ ﻭﺍﻟﻀﻴﺎﻉ ﻨﺘﻴﺠﺔ ﻟﺤﻭﺍﺩﺙ </a:t>
            </a:r>
            <a:r>
              <a:rPr lang="ar-DZ" sz="2800" dirty="0" smtClean="0"/>
              <a:t>ﺍﻟﻌﻤـل</a:t>
            </a:r>
            <a:r>
              <a:rPr lang="ar-SA" sz="2800" dirty="0" smtClean="0"/>
              <a:t>.</a:t>
            </a:r>
            <a:endParaRPr lang="fr-FR" sz="2800" dirty="0"/>
          </a:p>
          <a:p>
            <a:pPr lvl="0" algn="just" rtl="1"/>
            <a:r>
              <a:rPr lang="ar-DZ" sz="2800" dirty="0"/>
              <a:t>ﺘﺨﻔﻴﺽ ﺍﻟﻨﻔﻘﺎﺕ ﺍﻟﻤﺘﻌﻠﻘﺔ ﺒﻭﻗﺕ ﺍﻟﻌﻤل ﺍﻟﻀﺎﺌﻊ ﻨﺘﻴﺠﺔ ﺤﺩﻭﺙ ﺇﺼﺎﺒﺎﺕ ﺍﻟﻌﻤـل ﻭﺍﻷﻤـﺭﺍﺽ   </a:t>
            </a:r>
            <a:r>
              <a:rPr lang="ar-DZ" sz="2800" dirty="0" smtClean="0"/>
              <a:t>ﺍﻟﻤﻬﻨﻴﺔ</a:t>
            </a:r>
            <a:r>
              <a:rPr lang="ar-SA" sz="2800" dirty="0" smtClean="0"/>
              <a:t>.</a:t>
            </a:r>
            <a:endParaRPr lang="fr-FR" sz="2800" dirty="0"/>
          </a:p>
          <a:p>
            <a:pPr lvl="0" algn="just" rtl="1"/>
            <a:r>
              <a:rPr lang="ar-DZ" sz="2800" dirty="0"/>
              <a:t>ﺨﻠﻕ ﺍﻟﻭﻋﻲ ﻟﺩﻯ ﺍﻟﻌﺎﻤﻠﻴﻥ ﻓﻴﻤﺎ ﻴﺘﻌﻠﻕ ﺒﺎﻷﺴﺎﻟﻴﺏ ﻭﺍﻟﻁﺭﻕ ﺍﻵﻤﻨﺔ ﻷﺩﺍﺀ ﺍﻟﻌﻤل ﻭﺃﻫﻤﻴﺔ ﺍﻻﻟﺘﺯﺍﻡ ﺒﻘﻭﺍﻋﺩ </a:t>
            </a:r>
            <a:r>
              <a:rPr lang="ar-DZ" sz="2800" dirty="0" smtClean="0"/>
              <a:t>ﺍﻟﺴﻼﻤﺔ</a:t>
            </a:r>
            <a:r>
              <a:rPr lang="ar-SA" sz="2800" dirty="0" smtClean="0"/>
              <a:t>.</a:t>
            </a:r>
            <a:endParaRPr lang="fr-FR" sz="2800" dirty="0"/>
          </a:p>
          <a:p>
            <a:pPr lvl="0" algn="just" rtl="1"/>
            <a:r>
              <a:rPr lang="ar-DZ" sz="2800" dirty="0"/>
              <a:t> ﺘﺨﻔﻴﺽ ﻜﻠﻔﺔ ﺍﻹﻨﺘﺎﺝ ﻭﺫﻟﻙ ﺒﺘﻭﻓﻴﺭ ﺍﻷﻤﻭﺍل ﺍﻟﺘﻲ ﺘﺩﻓﻊ ﻨﺘﻴﺠﺔ ﻭﻗﻭﻉ ﺤـﻭﺍﺩﺙ </a:t>
            </a:r>
            <a:r>
              <a:rPr lang="ar-DZ" sz="2800" dirty="0" smtClean="0"/>
              <a:t>ﺍﻟﻌﻤـل</a:t>
            </a:r>
            <a:r>
              <a:rPr lang="ar-SA" sz="2800" dirty="0" smtClean="0"/>
              <a:t>.</a:t>
            </a:r>
            <a:endParaRPr lang="fr-FR" sz="2800"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amond(in)">
                                      <p:cBhvr>
                                        <p:cTn id="15" dur="2000"/>
                                        <p:tgtEl>
                                          <p:spTgt spid="3">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amond(in)">
                                      <p:cBhvr>
                                        <p:cTn id="18" dur="2000"/>
                                        <p:tgtEl>
                                          <p:spTgt spid="3">
                                            <p:txEl>
                                              <p:pRg st="4" end="4"/>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amond(in)">
                                      <p:cBhvr>
                                        <p:cTn id="21" dur="2000"/>
                                        <p:tgtEl>
                                          <p:spTgt spid="3">
                                            <p:txEl>
                                              <p:pRg st="5" end="5"/>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amond(in)">
                                      <p:cBhvr>
                                        <p:cTn id="24" dur="2000"/>
                                        <p:tgtEl>
                                          <p:spTgt spid="3">
                                            <p:txEl>
                                              <p:pRg st="6" end="6"/>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diamond(in)">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OSTE 07\Desktop\download.jpg"/>
          <p:cNvPicPr>
            <a:picLocks noChangeAspect="1" noChangeArrowheads="1"/>
          </p:cNvPicPr>
          <p:nvPr/>
        </p:nvPicPr>
        <p:blipFill>
          <a:blip r:embed="rId2">
            <a:lum bright="20000"/>
          </a:blip>
          <a:srcRect l="21505" r="17204"/>
          <a:stretch>
            <a:fillRect/>
          </a:stretch>
        </p:blipFill>
        <p:spPr bwMode="auto">
          <a:xfrm>
            <a:off x="0" y="928670"/>
            <a:ext cx="4071966" cy="5929354"/>
          </a:xfrm>
          <a:prstGeom prst="rect">
            <a:avLst/>
          </a:prstGeom>
          <a:ln>
            <a:noFill/>
          </a:ln>
          <a:effectLst>
            <a:softEdge rad="112500"/>
          </a:effectLst>
        </p:spPr>
      </p:pic>
      <p:sp>
        <p:nvSpPr>
          <p:cNvPr id="3" name="Espace réservé du contenu 2"/>
          <p:cNvSpPr>
            <a:spLocks noGrp="1"/>
          </p:cNvSpPr>
          <p:nvPr>
            <p:ph idx="1"/>
          </p:nvPr>
        </p:nvSpPr>
        <p:spPr>
          <a:xfrm>
            <a:off x="500034" y="1260491"/>
            <a:ext cx="8229600" cy="4525963"/>
          </a:xfrm>
        </p:spPr>
        <p:txBody>
          <a:bodyPr>
            <a:normAutofit/>
          </a:bodyPr>
          <a:lstStyle/>
          <a:p>
            <a:pPr algn="just" rtl="1">
              <a:buNone/>
            </a:pPr>
            <a:r>
              <a:rPr lang="ar-DZ" sz="4000" b="1" dirty="0"/>
              <a:t>المطلب الثالث</a:t>
            </a:r>
            <a:r>
              <a:rPr lang="ar-DZ" sz="4000" b="1" dirty="0" smtClean="0"/>
              <a:t>:</a:t>
            </a:r>
            <a:r>
              <a:rPr lang="fr-FR" sz="4000" b="1" dirty="0" smtClean="0"/>
              <a:t> </a:t>
            </a:r>
            <a:r>
              <a:rPr lang="ar-DZ" sz="4000" b="1" dirty="0" smtClean="0"/>
              <a:t>أهمية </a:t>
            </a:r>
            <a:r>
              <a:rPr lang="ar-DZ" sz="4000" b="1" dirty="0"/>
              <a:t>الصحة والسلامة المهنية </a:t>
            </a:r>
            <a:endParaRPr lang="fr-FR" sz="4000" b="1" dirty="0" smtClean="0"/>
          </a:p>
          <a:p>
            <a:pPr marL="514350" indent="-514350" algn="just" rtl="1">
              <a:buFont typeface="+mj-lt"/>
              <a:buAutoNum type="arabicParenR"/>
            </a:pPr>
            <a:r>
              <a:rPr lang="ar-DZ" sz="4000" dirty="0" smtClean="0"/>
              <a:t>ﺘﻘﻠﻴل </a:t>
            </a:r>
            <a:r>
              <a:rPr lang="ar-DZ" sz="4000" dirty="0"/>
              <a:t>ﺘﻜﺎﻟﻴﻑ </a:t>
            </a:r>
            <a:r>
              <a:rPr lang="ar-DZ" sz="4000" dirty="0" smtClean="0"/>
              <a:t>ﺍﻟﻌﻤل </a:t>
            </a:r>
            <a:endParaRPr lang="fr-FR" sz="4000" dirty="0"/>
          </a:p>
          <a:p>
            <a:pPr marL="514350" indent="-514350" algn="just" rtl="1">
              <a:buFont typeface="+mj-lt"/>
              <a:buAutoNum type="arabicParenR"/>
            </a:pPr>
            <a:r>
              <a:rPr lang="ar-DZ" sz="4000" dirty="0" smtClean="0"/>
              <a:t>ﺘﻭﻓﻴﺭ </a:t>
            </a:r>
            <a:r>
              <a:rPr lang="ar-DZ" sz="4000" dirty="0"/>
              <a:t>ﺒﻴﺌﺔ ﻋﻤل ﺼﺤﻴﺔ ﻭﻗﻠﻴﻠﺔ ﺍﻟﻤﺨﺎﻁﺭ</a:t>
            </a:r>
            <a:endParaRPr lang="fr-FR" sz="4000" dirty="0"/>
          </a:p>
          <a:p>
            <a:pPr marL="514350" indent="-514350" algn="just" rtl="1">
              <a:buFont typeface="+mj-lt"/>
              <a:buAutoNum type="arabicParenR"/>
            </a:pPr>
            <a:r>
              <a:rPr lang="ar-DZ" sz="4000" dirty="0" smtClean="0"/>
              <a:t>ﺘﻭﻓﻴﺭ </a:t>
            </a:r>
            <a:r>
              <a:rPr lang="ar-DZ" sz="4000" dirty="0"/>
              <a:t>ﻨﻅﺎﻡ ﺍﻟﻌﻤل ﺍﻟﻤﻨﺎﺴﺏ </a:t>
            </a:r>
            <a:r>
              <a:rPr lang="ar-DZ" sz="4000" dirty="0" smtClean="0"/>
              <a:t> </a:t>
            </a:r>
            <a:endParaRPr lang="fr-FR" sz="4000" dirty="0"/>
          </a:p>
          <a:p>
            <a:pPr marL="514350" indent="-514350" algn="just" rtl="1">
              <a:buFont typeface="+mj-lt"/>
              <a:buAutoNum type="arabicParenR"/>
            </a:pPr>
            <a:r>
              <a:rPr lang="ar-DZ" sz="4000" dirty="0" smtClean="0"/>
              <a:t>ﺘﺩﻋﻴﻡ </a:t>
            </a:r>
            <a:r>
              <a:rPr lang="ar-DZ" sz="4000" dirty="0" err="1"/>
              <a:t>ﺍﻟﻌ</a:t>
            </a:r>
            <a:r>
              <a:rPr lang="ar-DZ" sz="4000" dirty="0"/>
              <a:t>ﻼ</a:t>
            </a:r>
            <a:r>
              <a:rPr lang="ar-DZ" sz="4000" dirty="0" err="1"/>
              <a:t>ﻗﺔ</a:t>
            </a:r>
            <a:r>
              <a:rPr lang="ar-DZ" sz="4000" dirty="0"/>
              <a:t> ﺍﻹ</a:t>
            </a:r>
            <a:r>
              <a:rPr lang="ar-DZ" sz="4000" dirty="0" err="1"/>
              <a:t>ﻨﺴﺎﻨﻴﺔ</a:t>
            </a:r>
            <a:r>
              <a:rPr lang="ar-DZ" sz="4000" dirty="0"/>
              <a:t> ﺒﻴﻥ </a:t>
            </a:r>
            <a:r>
              <a:rPr lang="ar-DZ" sz="4000" dirty="0" err="1"/>
              <a:t>ﺍ</a:t>
            </a:r>
            <a:r>
              <a:rPr lang="ar-DZ" sz="4000" dirty="0"/>
              <a:t>ﻹﺩﺍﺭﺓ ﻭﺍﻟﻌﺎﻤﻠﻴﻥ </a:t>
            </a:r>
            <a:r>
              <a:rPr lang="ar-DZ" sz="4000" dirty="0" smtClean="0"/>
              <a:t>  </a:t>
            </a:r>
            <a:endParaRPr lang="fr-FR" sz="4000" dirty="0"/>
          </a:p>
          <a:p>
            <a:pPr algn="just" rtl="1">
              <a:buNone/>
            </a:pPr>
            <a:r>
              <a:rPr lang="ar-DZ" sz="4000" dirty="0"/>
              <a:t> </a:t>
            </a:r>
            <a:endParaRPr lang="fr-FR" sz="40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POSTE 07\Desktop\download.jpg"/>
          <p:cNvPicPr>
            <a:picLocks noChangeAspect="1" noChangeArrowheads="1"/>
          </p:cNvPicPr>
          <p:nvPr/>
        </p:nvPicPr>
        <p:blipFill>
          <a:blip r:embed="rId2">
            <a:lum bright="20000"/>
          </a:blip>
          <a:srcRect l="21505" r="17204"/>
          <a:stretch>
            <a:fillRect/>
          </a:stretch>
        </p:blipFill>
        <p:spPr bwMode="auto">
          <a:xfrm>
            <a:off x="0" y="0"/>
            <a:ext cx="4071966" cy="6858000"/>
          </a:xfrm>
          <a:prstGeom prst="rect">
            <a:avLst/>
          </a:prstGeom>
          <a:ln>
            <a:noFill/>
          </a:ln>
          <a:effectLst>
            <a:softEdge rad="112500"/>
          </a:effectLst>
        </p:spPr>
      </p:pic>
      <p:sp>
        <p:nvSpPr>
          <p:cNvPr id="3" name="Espace réservé du contenu 2"/>
          <p:cNvSpPr>
            <a:spLocks noGrp="1"/>
          </p:cNvSpPr>
          <p:nvPr>
            <p:ph idx="1"/>
          </p:nvPr>
        </p:nvSpPr>
        <p:spPr>
          <a:xfrm>
            <a:off x="557242" y="1189053"/>
            <a:ext cx="8229600" cy="4525963"/>
          </a:xfrm>
        </p:spPr>
        <p:txBody>
          <a:bodyPr>
            <a:noAutofit/>
          </a:bodyPr>
          <a:lstStyle/>
          <a:p>
            <a:pPr algn="r" rtl="1">
              <a:buNone/>
            </a:pPr>
            <a:r>
              <a:rPr lang="ar-SA" sz="2800" b="1" dirty="0" smtClean="0"/>
              <a:t>المطلب الأول: </a:t>
            </a:r>
            <a:r>
              <a:rPr lang="ar-SA" sz="2800" b="1" dirty="0"/>
              <a:t>الرابطة الوطنية لمحترفي </a:t>
            </a:r>
            <a:r>
              <a:rPr lang="ar-SA" sz="2800" b="1" dirty="0" smtClean="0"/>
              <a:t>السلامة</a:t>
            </a:r>
            <a:r>
              <a:rPr lang="ar-DZ" sz="2800" b="1" dirty="0" smtClean="0"/>
              <a:t> </a:t>
            </a:r>
            <a:r>
              <a:rPr lang="fr-FR" sz="2800" b="1" dirty="0" smtClean="0"/>
              <a:t> ASP </a:t>
            </a:r>
            <a:r>
              <a:rPr lang="ar-DZ" sz="2800" b="1" dirty="0" smtClean="0"/>
              <a:t>:</a:t>
            </a:r>
            <a:endParaRPr lang="fr-FR" sz="2800" dirty="0"/>
          </a:p>
          <a:p>
            <a:pPr algn="r" rtl="1">
              <a:buNone/>
            </a:pPr>
            <a:r>
              <a:rPr lang="ar-DZ" sz="2800" b="1" dirty="0" smtClean="0"/>
              <a:t>   </a:t>
            </a:r>
            <a:r>
              <a:rPr lang="ar-SA" sz="2800" b="1" dirty="0" smtClean="0"/>
              <a:t>تعريفها </a:t>
            </a:r>
            <a:r>
              <a:rPr lang="ar-SA" sz="2800" b="1" dirty="0"/>
              <a:t>:</a:t>
            </a:r>
            <a:endParaRPr lang="fr-FR" sz="2800" dirty="0"/>
          </a:p>
          <a:p>
            <a:pPr algn="just" rtl="1">
              <a:buNone/>
            </a:pPr>
            <a:r>
              <a:rPr lang="ar-DZ" sz="2800" dirty="0" smtClean="0"/>
              <a:t>   </a:t>
            </a:r>
            <a:r>
              <a:rPr lang="ar-SA" sz="2800" dirty="0" smtClean="0"/>
              <a:t>الجمعية </a:t>
            </a:r>
            <a:r>
              <a:rPr lang="ar-SA" sz="2800" dirty="0"/>
              <a:t>الوطنية لمحترفي السلامة ومقرها في الولايات المتحدة الأمريكية ولها فرع دولية في معظم البلاد العربية والأوروبية، وهي رابطة وطنية لمحترفي السلامة عرضت منذ البداية البرامج التدريبية الداخلية على السلامة في مكان العمل لقطاع الأعمال والصناعات العامة والخاصة، ودورات تدريب للمدربين العاملين في مجال التدريب المتخصص لمسئولي السلامة في مكان العمل، والآن تعرض الخدمات الاستشارية لقطاع الأعمال والصناعة ، وهي جمعية مصدقة بوزارة شؤون المحاربين القدماء الأمريكية  وحاصلة مؤخرا على اعتماد من الأمم </a:t>
            </a:r>
            <a:r>
              <a:rPr lang="ar-SA" sz="2800" dirty="0" smtClean="0"/>
              <a:t>المتحدة.</a:t>
            </a:r>
            <a:endParaRPr lang="fr-FR" sz="2800" dirty="0"/>
          </a:p>
        </p:txBody>
      </p:sp>
      <p:sp>
        <p:nvSpPr>
          <p:cNvPr id="4" name="Rectangle 3"/>
          <p:cNvSpPr/>
          <p:nvPr/>
        </p:nvSpPr>
        <p:spPr>
          <a:xfrm>
            <a:off x="2914361" y="357166"/>
            <a:ext cx="2214068" cy="646331"/>
          </a:xfrm>
          <a:prstGeom prst="rect">
            <a:avLst/>
          </a:prstGeom>
        </p:spPr>
        <p:txBody>
          <a:bodyPr wrap="none">
            <a:spAutoFit/>
          </a:bodyPr>
          <a:lstStyle/>
          <a:p>
            <a:pPr algn="r" rtl="1">
              <a:buNone/>
            </a:pPr>
            <a:r>
              <a:rPr lang="ar-DZ" sz="3600" b="1" dirty="0" smtClean="0"/>
              <a:t>المبحث الثاني</a:t>
            </a:r>
            <a:endParaRPr lang="fr-FR" sz="36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ox(in)">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OSTE02\Desktop\images11.jpg"/>
          <p:cNvPicPr>
            <a:picLocks noChangeAspect="1" noChangeArrowheads="1"/>
          </p:cNvPicPr>
          <p:nvPr/>
        </p:nvPicPr>
        <p:blipFill>
          <a:blip r:embed="rId2" cstate="print">
            <a:lum bright="20000"/>
          </a:blip>
          <a:srcRect/>
          <a:stretch>
            <a:fillRect/>
          </a:stretch>
        </p:blipFill>
        <p:spPr bwMode="auto">
          <a:xfrm>
            <a:off x="-1" y="0"/>
            <a:ext cx="9144001" cy="6858001"/>
          </a:xfrm>
          <a:prstGeom prst="rect">
            <a:avLst/>
          </a:prstGeom>
          <a:noFill/>
        </p:spPr>
      </p:pic>
      <p:sp>
        <p:nvSpPr>
          <p:cNvPr id="3" name="Espace réservé du contenu 2"/>
          <p:cNvSpPr>
            <a:spLocks noGrp="1"/>
          </p:cNvSpPr>
          <p:nvPr>
            <p:ph idx="1"/>
          </p:nvPr>
        </p:nvSpPr>
        <p:spPr>
          <a:xfrm>
            <a:off x="500034" y="1000108"/>
            <a:ext cx="8229600" cy="4857784"/>
          </a:xfrm>
        </p:spPr>
        <p:txBody>
          <a:bodyPr anchor="ctr">
            <a:noAutofit/>
          </a:bodyPr>
          <a:lstStyle/>
          <a:p>
            <a:pPr marL="457200" indent="-457200" algn="just" rtl="1">
              <a:buNone/>
            </a:pPr>
            <a:r>
              <a:rPr lang="ar-DZ" sz="3000" b="1" dirty="0" smtClean="0">
                <a:cs typeface="+mj-cs"/>
              </a:rPr>
              <a:t>2/ </a:t>
            </a:r>
            <a:r>
              <a:rPr lang="ar-DZ" sz="3000" b="1" dirty="0" err="1" smtClean="0"/>
              <a:t>ا</a:t>
            </a:r>
            <a:r>
              <a:rPr lang="ar-SA" sz="3000" b="1" dirty="0" smtClean="0"/>
              <a:t>لأهداف </a:t>
            </a:r>
            <a:r>
              <a:rPr lang="ar-SA" sz="3000" b="1" dirty="0"/>
              <a:t>الرئيسية للجمعية الوطنية لمحترفي السلامة </a:t>
            </a:r>
            <a:r>
              <a:rPr lang="ar-SA" sz="3000" b="1" dirty="0" smtClean="0"/>
              <a:t>هي:</a:t>
            </a:r>
            <a:endParaRPr lang="ar-DZ" sz="3000" b="1" dirty="0" smtClean="0"/>
          </a:p>
          <a:p>
            <a:pPr marL="514350" indent="-514350" algn="just" rtl="1">
              <a:buFont typeface="Wingdings" pitchFamily="2" charset="2"/>
              <a:buChar char="ü"/>
            </a:pPr>
            <a:r>
              <a:rPr lang="ar-SA" sz="3000" dirty="0" smtClean="0"/>
              <a:t>بناء </a:t>
            </a:r>
            <a:r>
              <a:rPr lang="ar-SA" sz="3000" dirty="0"/>
              <a:t>الخبرة في مجال السلامة وتطبيق طرق مبتكرة؛ لضمان أن الموظفين والطلاب على فهم ودراية بمعايير السلامة </a:t>
            </a:r>
            <a:r>
              <a:rPr lang="ar-SA" sz="3000" dirty="0" smtClean="0"/>
              <a:t>العالمية.</a:t>
            </a:r>
            <a:endParaRPr lang="ar-DZ" sz="3000" dirty="0" smtClean="0"/>
          </a:p>
          <a:p>
            <a:pPr marL="514350" indent="-514350" algn="just" rtl="1">
              <a:buFont typeface="Wingdings" pitchFamily="2" charset="2"/>
              <a:buChar char="ü"/>
            </a:pPr>
            <a:r>
              <a:rPr lang="ar-SA" sz="3000" dirty="0" smtClean="0"/>
              <a:t> </a:t>
            </a:r>
            <a:r>
              <a:rPr lang="ar-SA" sz="3000" dirty="0"/>
              <a:t>تقويم بعض الهيئات والمنظمات التي تخشى وقوع الغرامات والاستشهاد القضائية عليها فتلجأ إلى عمل برامج سلامة خاصة تستند إلى الهيكل </a:t>
            </a:r>
            <a:r>
              <a:rPr lang="ar-SA" sz="3000" dirty="0" smtClean="0"/>
              <a:t>التنظيمي.</a:t>
            </a:r>
            <a:endParaRPr lang="fr-FR" sz="3000" dirty="0"/>
          </a:p>
          <a:p>
            <a:pPr marL="514350" indent="-514350" algn="just" rtl="1">
              <a:buFont typeface="Wingdings" pitchFamily="2" charset="2"/>
              <a:buChar char="ü"/>
            </a:pPr>
            <a:r>
              <a:rPr lang="ar-SA" sz="3000" dirty="0" smtClean="0"/>
              <a:t>عمل </a:t>
            </a:r>
            <a:r>
              <a:rPr lang="ar-SA" sz="3000" dirty="0"/>
              <a:t>البرامج التي تقوم على الأخلاق المعنية بالقيام بكل ما هو ضروري لتوفير بيئة عمل </a:t>
            </a:r>
            <a:r>
              <a:rPr lang="ar-SA" sz="3000" dirty="0" smtClean="0"/>
              <a:t>آمنة.</a:t>
            </a:r>
            <a:endParaRPr lang="ar-DZ" sz="3000" dirty="0" smtClean="0"/>
          </a:p>
          <a:p>
            <a:pPr marL="514350" indent="-514350" algn="just" rtl="1">
              <a:buFont typeface="Wingdings" pitchFamily="2" charset="2"/>
              <a:buChar char="ü"/>
            </a:pPr>
            <a:r>
              <a:rPr lang="ar-SA" sz="3000" dirty="0" smtClean="0"/>
              <a:t>الرابطة </a:t>
            </a:r>
            <a:r>
              <a:rPr lang="ar-SA" sz="3000" dirty="0"/>
              <a:t>الوطنية لمحترفي السلامة توفر اشتراطات السلامة في مكان العمل باعتباره المبدأ الأخلاقي في عملياتها وإنتاج البرامج التدريبية في مجال السلامة والشهادات وبطاقات التعريف المعتمدة والمرخصة دوليا.</a:t>
            </a:r>
            <a:endParaRPr lang="fr-FR" sz="30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heckerboard(across)">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OSTE 07\Desktop\images.jpg"/>
          <p:cNvPicPr>
            <a:picLocks noChangeAspect="1" noChangeArrowheads="1"/>
          </p:cNvPicPr>
          <p:nvPr/>
        </p:nvPicPr>
        <p:blipFill>
          <a:blip r:embed="rId2">
            <a:lum bright="20000"/>
          </a:blip>
          <a:srcRect l="25842" t="3800" r="13484" b="4474"/>
          <a:stretch>
            <a:fillRect/>
          </a:stretch>
        </p:blipFill>
        <p:spPr bwMode="auto">
          <a:xfrm>
            <a:off x="-3517" y="1285860"/>
            <a:ext cx="3575385" cy="5429288"/>
          </a:xfrm>
          <a:prstGeom prst="rect">
            <a:avLst/>
          </a:prstGeom>
          <a:ln>
            <a:noFill/>
          </a:ln>
          <a:effectLst>
            <a:softEdge rad="112500"/>
          </a:effectLst>
        </p:spPr>
      </p:pic>
      <p:sp>
        <p:nvSpPr>
          <p:cNvPr id="2" name="Titre 1"/>
          <p:cNvSpPr>
            <a:spLocks noGrp="1"/>
          </p:cNvSpPr>
          <p:nvPr>
            <p:ph type="title"/>
          </p:nvPr>
        </p:nvSpPr>
        <p:spPr>
          <a:xfrm>
            <a:off x="557242" y="785802"/>
            <a:ext cx="8229600" cy="857248"/>
          </a:xfrm>
        </p:spPr>
        <p:txBody>
          <a:bodyPr>
            <a:noAutofit/>
          </a:bodyPr>
          <a:lstStyle/>
          <a:p>
            <a:pPr algn="ctr"/>
            <a:r>
              <a:rPr lang="ar-SA" sz="2800" b="1" dirty="0"/>
              <a:t>3</a:t>
            </a:r>
            <a:r>
              <a:rPr lang="ar-SA" sz="2800" b="1" dirty="0" smtClean="0"/>
              <a:t>/</a:t>
            </a:r>
            <a:r>
              <a:rPr lang="ar-DZ" sz="2800" b="1" dirty="0" smtClean="0"/>
              <a:t> </a:t>
            </a:r>
            <a:r>
              <a:rPr lang="ar-SA" sz="2800" b="1" dirty="0" smtClean="0"/>
              <a:t>مبادئ </a:t>
            </a:r>
            <a:r>
              <a:rPr lang="ar-SA" sz="2800" b="1" dirty="0"/>
              <a:t>السلامة للرابطة الوطنية لمحترفي السلامة:</a:t>
            </a:r>
            <a:r>
              <a:rPr lang="ar-SA" sz="2800" dirty="0"/>
              <a:t>  </a:t>
            </a:r>
            <a:r>
              <a:rPr lang="fr-FR" sz="2800" dirty="0"/>
              <a:t/>
            </a:r>
            <a:br>
              <a:rPr lang="fr-FR" sz="2800" dirty="0"/>
            </a:br>
            <a:endParaRPr lang="fr-FR" sz="2800" dirty="0"/>
          </a:p>
        </p:txBody>
      </p:sp>
      <p:sp>
        <p:nvSpPr>
          <p:cNvPr id="3" name="Espace réservé du contenu 2"/>
          <p:cNvSpPr>
            <a:spLocks noGrp="1"/>
          </p:cNvSpPr>
          <p:nvPr>
            <p:ph idx="1"/>
          </p:nvPr>
        </p:nvSpPr>
        <p:spPr>
          <a:xfrm>
            <a:off x="142844" y="1189077"/>
            <a:ext cx="8786874" cy="5026005"/>
          </a:xfrm>
        </p:spPr>
        <p:txBody>
          <a:bodyPr>
            <a:noAutofit/>
          </a:bodyPr>
          <a:lstStyle/>
          <a:p>
            <a:pPr algn="r" rtl="1">
              <a:buFont typeface="Wingdings" pitchFamily="2" charset="2"/>
              <a:buChar char="v"/>
            </a:pPr>
            <a:r>
              <a:rPr lang="ar-SA" sz="2800" dirty="0" smtClean="0"/>
              <a:t>السلامة </a:t>
            </a:r>
            <a:r>
              <a:rPr lang="ar-SA" sz="2800" dirty="0"/>
              <a:t>هي مسؤولية </a:t>
            </a:r>
            <a:r>
              <a:rPr lang="ar-SA" sz="2800" dirty="0" smtClean="0"/>
              <a:t>أخلاقية</a:t>
            </a:r>
            <a:r>
              <a:rPr lang="ar-DZ" sz="2800" dirty="0" smtClean="0"/>
              <a:t>.</a:t>
            </a:r>
            <a:r>
              <a:rPr lang="ar-SA" sz="2800" dirty="0" smtClean="0"/>
              <a:t>   </a:t>
            </a:r>
            <a:endParaRPr lang="fr-FR" sz="2800" dirty="0"/>
          </a:p>
          <a:p>
            <a:pPr algn="r" rtl="1">
              <a:buFont typeface="Wingdings" pitchFamily="2" charset="2"/>
              <a:buChar char="v"/>
            </a:pPr>
            <a:r>
              <a:rPr lang="ar-SA" sz="2800" dirty="0" smtClean="0"/>
              <a:t>السلامة </a:t>
            </a:r>
            <a:r>
              <a:rPr lang="ar-SA" sz="2800" dirty="0"/>
              <a:t>هي ثقافة توعية، وليست برنامجا تدريبيا </a:t>
            </a:r>
            <a:r>
              <a:rPr lang="ar-SA" sz="2800" dirty="0" smtClean="0"/>
              <a:t>فقط</a:t>
            </a:r>
            <a:r>
              <a:rPr lang="ar-DZ" sz="2800" dirty="0" smtClean="0"/>
              <a:t>.</a:t>
            </a:r>
            <a:r>
              <a:rPr lang="ar-SA" sz="2800" dirty="0" smtClean="0"/>
              <a:t> </a:t>
            </a:r>
            <a:endParaRPr lang="fr-FR" sz="2800" dirty="0"/>
          </a:p>
          <a:p>
            <a:pPr algn="r" rtl="1">
              <a:buFont typeface="Wingdings" pitchFamily="2" charset="2"/>
              <a:buChar char="v"/>
            </a:pPr>
            <a:r>
              <a:rPr lang="ar-SA" sz="2800" dirty="0" smtClean="0"/>
              <a:t>مسؤولية </a:t>
            </a:r>
            <a:r>
              <a:rPr lang="ar-SA" sz="2800" dirty="0"/>
              <a:t>الإدارة العليا والإدارات </a:t>
            </a:r>
            <a:r>
              <a:rPr lang="ar-SA" sz="2800" dirty="0" smtClean="0"/>
              <a:t>المعاونة</a:t>
            </a:r>
            <a:r>
              <a:rPr lang="ar-DZ" sz="2800" dirty="0" smtClean="0"/>
              <a:t>.</a:t>
            </a:r>
            <a:r>
              <a:rPr lang="ar-SA" sz="2800" dirty="0" smtClean="0"/>
              <a:t> </a:t>
            </a:r>
            <a:endParaRPr lang="fr-FR" sz="2800" dirty="0"/>
          </a:p>
          <a:p>
            <a:pPr algn="r" rtl="1">
              <a:buFont typeface="Wingdings" pitchFamily="2" charset="2"/>
              <a:buChar char="v"/>
            </a:pPr>
            <a:r>
              <a:rPr lang="ar-SA" sz="2800" dirty="0" smtClean="0"/>
              <a:t>تدريب </a:t>
            </a:r>
            <a:r>
              <a:rPr lang="ar-SA" sz="2800" dirty="0"/>
              <a:t>العاملين والموظفين على العمل </a:t>
            </a:r>
            <a:r>
              <a:rPr lang="ar-SA" sz="2800" dirty="0" smtClean="0"/>
              <a:t>بأمان</a:t>
            </a:r>
            <a:r>
              <a:rPr lang="ar-DZ" sz="2800" dirty="0" smtClean="0"/>
              <a:t>.</a:t>
            </a:r>
            <a:r>
              <a:rPr lang="ar-SA" sz="2800" dirty="0" smtClean="0"/>
              <a:t> </a:t>
            </a:r>
            <a:endParaRPr lang="fr-FR" sz="2800" dirty="0"/>
          </a:p>
          <a:p>
            <a:pPr algn="r" rtl="1">
              <a:buFont typeface="Wingdings" pitchFamily="2" charset="2"/>
              <a:buChar char="v"/>
            </a:pPr>
            <a:r>
              <a:rPr lang="ar-SA" sz="2800" dirty="0" smtClean="0"/>
              <a:t>تحقيق </a:t>
            </a:r>
            <a:r>
              <a:rPr lang="ar-SA" sz="2800" dirty="0"/>
              <a:t>السلامة من شروط </a:t>
            </a:r>
            <a:r>
              <a:rPr lang="ar-SA" sz="2800" dirty="0" smtClean="0"/>
              <a:t>العمل</a:t>
            </a:r>
            <a:r>
              <a:rPr lang="ar-DZ" sz="2800" dirty="0" smtClean="0"/>
              <a:t>.</a:t>
            </a:r>
            <a:r>
              <a:rPr lang="ar-SA" sz="2800" dirty="0" smtClean="0"/>
              <a:t> </a:t>
            </a:r>
            <a:endParaRPr lang="fr-FR" sz="2800" dirty="0"/>
          </a:p>
          <a:p>
            <a:pPr algn="r" rtl="1">
              <a:buFont typeface="Wingdings" pitchFamily="2" charset="2"/>
              <a:buChar char="v"/>
            </a:pPr>
            <a:r>
              <a:rPr lang="ar-SA" sz="2800" dirty="0" smtClean="0"/>
              <a:t>حوادث </a:t>
            </a:r>
            <a:r>
              <a:rPr lang="ar-SA" sz="2800" dirty="0"/>
              <a:t>و إصابات العمل يمكن توقع </a:t>
            </a:r>
            <a:r>
              <a:rPr lang="ar-SA" sz="2800" dirty="0" smtClean="0"/>
              <a:t>حدوثها</a:t>
            </a:r>
            <a:r>
              <a:rPr lang="ar-DZ" sz="2800" dirty="0" smtClean="0"/>
              <a:t>.</a:t>
            </a:r>
          </a:p>
          <a:p>
            <a:pPr algn="r" rtl="1">
              <a:buFont typeface="Wingdings" pitchFamily="2" charset="2"/>
              <a:buChar char="v"/>
            </a:pPr>
            <a:r>
              <a:rPr lang="ar-SA" sz="2800" dirty="0" smtClean="0"/>
              <a:t>برامج </a:t>
            </a:r>
            <a:r>
              <a:rPr lang="ar-SA" sz="2800" dirty="0"/>
              <a:t>السلامة والمراجعة المتكررة وتنفيذ الإجراءات التصحيحية في مكان </a:t>
            </a:r>
            <a:r>
              <a:rPr lang="ar-SA" sz="2800" dirty="0" smtClean="0"/>
              <a:t>العمل</a:t>
            </a:r>
            <a:r>
              <a:rPr lang="ar-DZ" sz="2800" dirty="0" smtClean="0"/>
              <a:t>.</a:t>
            </a:r>
            <a:endParaRPr lang="fr-FR" sz="2800" dirty="0"/>
          </a:p>
          <a:p>
            <a:pPr algn="r" rtl="1">
              <a:buFont typeface="Wingdings" pitchFamily="2" charset="2"/>
              <a:buChar char="v"/>
            </a:pPr>
            <a:r>
              <a:rPr lang="ar-SA" sz="2800" dirty="0" smtClean="0"/>
              <a:t>السلامة </a:t>
            </a:r>
            <a:r>
              <a:rPr lang="ar-SA" sz="2800" dirty="0"/>
              <a:t>هي </a:t>
            </a:r>
            <a:r>
              <a:rPr lang="ar-SA" sz="2800" dirty="0" smtClean="0"/>
              <a:t>أساس </a:t>
            </a:r>
            <a:r>
              <a:rPr lang="ar-SA" sz="2800" dirty="0"/>
              <a:t>العمل </a:t>
            </a:r>
            <a:r>
              <a:rPr lang="ar-SA" sz="2800" dirty="0" smtClean="0"/>
              <a:t>الناجح</a:t>
            </a:r>
            <a:r>
              <a:rPr lang="ar-DZ" sz="2800" dirty="0" smtClean="0"/>
              <a:t>.</a:t>
            </a:r>
            <a:endParaRPr lang="fr-FR" sz="2800" dirty="0"/>
          </a:p>
          <a:p>
            <a:pPr algn="r" rtl="1">
              <a:buNone/>
            </a:pPr>
            <a:r>
              <a:rPr lang="ar-SA" sz="2800" dirty="0"/>
              <a:t> </a:t>
            </a:r>
            <a:endParaRPr lang="fr-FR" sz="2800"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207</TotalTime>
  <Words>1216</Words>
  <Application>Microsoft Office PowerPoint</Application>
  <PresentationFormat>Affichage à l'écran (4:3)</PresentationFormat>
  <Paragraphs>131</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الجمهورية الجزائرية الديمقراطية الشعبية وزارة التعليم العالي والبحث العلمي جامعة محمد خيضر –بسكرة- كلية العلوم الاقتصادية والتجارية وعلوم التسيير </vt:lpstr>
      <vt:lpstr>Diapositive 2</vt:lpstr>
      <vt:lpstr>المقدمة</vt:lpstr>
      <vt:lpstr>المبحث الأول </vt:lpstr>
      <vt:lpstr>Diapositive 5</vt:lpstr>
      <vt:lpstr>Diapositive 6</vt:lpstr>
      <vt:lpstr>Diapositive 7</vt:lpstr>
      <vt:lpstr>Diapositive 8</vt:lpstr>
      <vt:lpstr>3/ مبادئ السلامة للرابطة الوطنية لمحترفي السلامة:   </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جامعة محمد خيضر –بسكرة- كلية العلوم الاقتصادية والتجارية وعلوم التسيير</dc:title>
  <dc:creator>POSTE02</dc:creator>
  <cp:lastModifiedBy>hp</cp:lastModifiedBy>
  <cp:revision>22</cp:revision>
  <dcterms:created xsi:type="dcterms:W3CDTF">2022-04-27T10:53:52Z</dcterms:created>
  <dcterms:modified xsi:type="dcterms:W3CDTF">2022-05-05T10:28:59Z</dcterms:modified>
</cp:coreProperties>
</file>