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74" autoAdjust="0"/>
  </p:normalViewPr>
  <p:slideViewPr>
    <p:cSldViewPr>
      <p:cViewPr varScale="1">
        <p:scale>
          <a:sx n="51" d="100"/>
          <a:sy n="51" d="100"/>
        </p:scale>
        <p:origin x="-10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7BDBD4C6-7E7C-4B6A-AC92-6D45C72E4090}" type="datetimeFigureOut">
              <a:rPr lang="fr-FR" smtClean="0"/>
              <a:t>20/11/2021</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78AC051-BABD-4150-9806-0FB9BFA197A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BDBD4C6-7E7C-4B6A-AC92-6D45C72E4090}" type="datetimeFigureOut">
              <a:rPr lang="fr-FR" smtClean="0"/>
              <a:t>20/11/2021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8AC051-BABD-4150-9806-0FB9BFA197A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BDBD4C6-7E7C-4B6A-AC92-6D45C72E4090}" type="datetimeFigureOut">
              <a:rPr lang="fr-FR" smtClean="0"/>
              <a:t>20/11/2021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8AC051-BABD-4150-9806-0FB9BFA197A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7BDBD4C6-7E7C-4B6A-AC92-6D45C72E4090}" type="datetimeFigureOut">
              <a:rPr lang="fr-FR" smtClean="0"/>
              <a:t>20/11/2021</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C78AC051-BABD-4150-9806-0FB9BFA197A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7BDBD4C6-7E7C-4B6A-AC92-6D45C72E4090}" type="datetimeFigureOut">
              <a:rPr lang="fr-FR" smtClean="0"/>
              <a:t>20/11/2021</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C78AC051-BABD-4150-9806-0FB9BFA197A3}" type="slidenum">
              <a:rPr lang="fr-FR" smtClean="0"/>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7BDBD4C6-7E7C-4B6A-AC92-6D45C72E4090}" type="datetimeFigureOut">
              <a:rPr lang="fr-FR" smtClean="0"/>
              <a:t>20/11/2021</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78AC051-BABD-4150-9806-0FB9BFA197A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7BDBD4C6-7E7C-4B6A-AC92-6D45C72E4090}" type="datetimeFigureOut">
              <a:rPr lang="fr-FR" smtClean="0"/>
              <a:t>20/11/2021</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78AC051-BABD-4150-9806-0FB9BFA197A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BDBD4C6-7E7C-4B6A-AC92-6D45C72E4090}" type="datetimeFigureOut">
              <a:rPr lang="fr-FR" smtClean="0"/>
              <a:t>20/11/2021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78AC051-BABD-4150-9806-0FB9BFA197A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7BDBD4C6-7E7C-4B6A-AC92-6D45C72E4090}" type="datetimeFigureOut">
              <a:rPr lang="fr-FR" smtClean="0"/>
              <a:t>20/11/2021</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78AC051-BABD-4150-9806-0FB9BFA197A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7BDBD4C6-7E7C-4B6A-AC92-6D45C72E4090}" type="datetimeFigureOut">
              <a:rPr lang="fr-FR" smtClean="0"/>
              <a:t>20/11/2021</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78AC051-BABD-4150-9806-0FB9BFA197A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7BDBD4C6-7E7C-4B6A-AC92-6D45C72E4090}" type="datetimeFigureOut">
              <a:rPr lang="fr-FR" smtClean="0"/>
              <a:t>20/11/2021</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78AC051-BABD-4150-9806-0FB9BFA197A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BDBD4C6-7E7C-4B6A-AC92-6D45C72E4090}" type="datetimeFigureOut">
              <a:rPr lang="fr-FR" smtClean="0"/>
              <a:t>20/11/2021</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78AC051-BABD-4150-9806-0FB9BFA197A3}"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785794"/>
            <a:ext cx="7772400" cy="1857388"/>
          </a:xfrm>
        </p:spPr>
        <p:txBody>
          <a:bodyPr/>
          <a:lstStyle/>
          <a:p>
            <a:r>
              <a:rPr lang="ar-DZ" sz="4800" b="1" i="1" dirty="0" smtClean="0">
                <a:latin typeface="Traditional Arabic" pitchFamily="18" charset="-78"/>
                <a:cs typeface="Traditional Arabic" pitchFamily="18" charset="-78"/>
              </a:rPr>
              <a:t>بحث حول إدارة أداء الموظفين الدوليين</a:t>
            </a:r>
            <a:endParaRPr lang="fr-FR" sz="4800" b="1" i="1" dirty="0">
              <a:latin typeface="Traditional Arabic" pitchFamily="18" charset="-78"/>
              <a:cs typeface="Traditional Arabic" pitchFamily="18" charset="-78"/>
            </a:endParaRPr>
          </a:p>
        </p:txBody>
      </p:sp>
      <p:sp>
        <p:nvSpPr>
          <p:cNvPr id="3" name="Sous-titre 2"/>
          <p:cNvSpPr>
            <a:spLocks noGrp="1"/>
          </p:cNvSpPr>
          <p:nvPr>
            <p:ph type="subTitle" idx="1"/>
          </p:nvPr>
        </p:nvSpPr>
        <p:spPr>
          <a:xfrm>
            <a:off x="0" y="3886200"/>
            <a:ext cx="9144000" cy="2971800"/>
          </a:xfrm>
        </p:spPr>
        <p:txBody>
          <a:bodyPr/>
          <a:lstStyle/>
          <a:p>
            <a:pPr algn="r"/>
            <a:r>
              <a:rPr lang="ar-DZ" sz="3200" b="1" i="1" dirty="0" smtClean="0">
                <a:solidFill>
                  <a:schemeClr val="tx1"/>
                </a:solidFill>
                <a:latin typeface="Traditional Arabic" pitchFamily="18" charset="-78"/>
                <a:cs typeface="Traditional Arabic" pitchFamily="18" charset="-78"/>
              </a:rPr>
              <a:t>إعداد الطالبتان: </a:t>
            </a:r>
            <a:r>
              <a:rPr lang="ar-DZ" sz="3200" b="1" i="1" dirty="0" err="1" smtClean="0">
                <a:solidFill>
                  <a:schemeClr val="tx1"/>
                </a:solidFill>
                <a:latin typeface="Traditional Arabic" pitchFamily="18" charset="-78"/>
                <a:cs typeface="Traditional Arabic" pitchFamily="18" charset="-78"/>
              </a:rPr>
              <a:t>أميمة</a:t>
            </a:r>
            <a:r>
              <a:rPr lang="ar-DZ" sz="3200" b="1" i="1" dirty="0" smtClean="0">
                <a:solidFill>
                  <a:schemeClr val="tx1"/>
                </a:solidFill>
                <a:latin typeface="Traditional Arabic" pitchFamily="18" charset="-78"/>
                <a:cs typeface="Traditional Arabic" pitchFamily="18" charset="-78"/>
              </a:rPr>
              <a:t> عتيق-</a:t>
            </a:r>
            <a:r>
              <a:rPr lang="ar-DZ" sz="3200" b="1" i="1" dirty="0" err="1" smtClean="0">
                <a:solidFill>
                  <a:schemeClr val="tx1"/>
                </a:solidFill>
                <a:latin typeface="Traditional Arabic" pitchFamily="18" charset="-78"/>
                <a:cs typeface="Traditional Arabic" pitchFamily="18" charset="-78"/>
              </a:rPr>
              <a:t>رميسة</a:t>
            </a:r>
            <a:r>
              <a:rPr lang="ar-DZ" sz="3200" b="1" i="1" dirty="0" smtClean="0">
                <a:solidFill>
                  <a:schemeClr val="tx1"/>
                </a:solidFill>
                <a:latin typeface="Traditional Arabic" pitchFamily="18" charset="-78"/>
                <a:cs typeface="Traditional Arabic" pitchFamily="18" charset="-78"/>
              </a:rPr>
              <a:t> حواس</a:t>
            </a:r>
          </a:p>
          <a:p>
            <a:pPr algn="l"/>
            <a:r>
              <a:rPr lang="ar-DZ" sz="3600" b="1" i="1" dirty="0" smtClean="0">
                <a:solidFill>
                  <a:schemeClr val="tx1"/>
                </a:solidFill>
                <a:latin typeface="Traditional Arabic" pitchFamily="18" charset="-78"/>
                <a:cs typeface="Traditional Arabic" pitchFamily="18" charset="-78"/>
              </a:rPr>
              <a:t>تحت إشراف الأستاذة:أقطي</a:t>
            </a:r>
          </a:p>
          <a:p>
            <a:pPr algn="l"/>
            <a:endParaRPr lang="ar-DZ" b="1" i="1" dirty="0" smtClean="0">
              <a:solidFill>
                <a:schemeClr val="tx1"/>
              </a:solidFill>
              <a:latin typeface="Traditional Arabic" pitchFamily="18" charset="-78"/>
              <a:cs typeface="Traditional Arabic" pitchFamily="18" charset="-78"/>
            </a:endParaRPr>
          </a:p>
          <a:p>
            <a:pPr algn="l"/>
            <a:endParaRPr lang="fr-FR" b="1" i="1" dirty="0" smtClean="0">
              <a:solidFill>
                <a:schemeClr val="tx1"/>
              </a:solidFill>
              <a:latin typeface="Traditional Arabic" pitchFamily="18" charset="-78"/>
              <a:cs typeface="Traditional Arabic" pitchFamily="18" charset="-78"/>
            </a:endParaRPr>
          </a:p>
          <a:p>
            <a:r>
              <a:rPr lang="fr-FR" b="1" i="1" dirty="0" smtClean="0">
                <a:solidFill>
                  <a:schemeClr val="bg2"/>
                </a:solidFill>
                <a:latin typeface="Traditional Arabic" pitchFamily="18" charset="-78"/>
                <a:cs typeface="Traditional Arabic" pitchFamily="18" charset="-78"/>
              </a:rPr>
              <a:t>02</a:t>
            </a:r>
            <a:r>
              <a:rPr lang="ar-DZ" b="1" i="1" dirty="0" smtClean="0">
                <a:solidFill>
                  <a:schemeClr val="bg2"/>
                </a:solidFill>
                <a:latin typeface="Traditional Arabic" pitchFamily="18" charset="-78"/>
                <a:cs typeface="Traditional Arabic" pitchFamily="18" charset="-78"/>
              </a:rPr>
              <a:t>الفوج: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b="1" i="1" dirty="0" smtClean="0">
                <a:latin typeface="Traditional Arabic" pitchFamily="18" charset="-78"/>
                <a:cs typeface="Traditional Arabic" pitchFamily="18" charset="-78"/>
              </a:rPr>
              <a:t>المقدمة</a:t>
            </a:r>
            <a:endParaRPr lang="fr-FR" sz="5400" b="1" i="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882808"/>
            <a:ext cx="8229600" cy="2760638"/>
          </a:xfrm>
        </p:spPr>
        <p:txBody>
          <a:bodyPr>
            <a:normAutofit/>
          </a:bodyPr>
          <a:lstStyle/>
          <a:p>
            <a:pPr algn="ctr">
              <a:buNone/>
            </a:pPr>
            <a:r>
              <a:rPr lang="ar-DZ" sz="2400" dirty="0" smtClean="0">
                <a:latin typeface="Traditional Arabic" pitchFamily="18" charset="-78"/>
                <a:cs typeface="Traditional Arabic" pitchFamily="18" charset="-78"/>
              </a:rPr>
              <a:t>لقد لقي موضوع أداء الموظفين اهتمام العديد من الباحثين حيث اجمعوا على أن الاهتمام </a:t>
            </a:r>
            <a:r>
              <a:rPr lang="ar-DZ" sz="2400" dirty="0" err="1" smtClean="0">
                <a:latin typeface="Traditional Arabic" pitchFamily="18" charset="-78"/>
                <a:cs typeface="Traditional Arabic" pitchFamily="18" charset="-78"/>
              </a:rPr>
              <a:t>به</a:t>
            </a:r>
            <a:r>
              <a:rPr lang="ar-DZ" sz="2400" dirty="0" smtClean="0">
                <a:latin typeface="Traditional Arabic" pitchFamily="18" charset="-78"/>
                <a:cs typeface="Traditional Arabic" pitchFamily="18" charset="-78"/>
              </a:rPr>
              <a:t> في المنظمة يوصلها إلى أسمى أهدافها مما أدى إلى إدراك المنظمات بأن المورد البشري من المحددات الرئيسية للإنتاجية في جميع أنشطتها وأعمالها, فالمورد البشري هو الذي يخطط, ينظم ويتخذ القرارات, ينفذ ويتابع سير العمل من أجل تحقيق الأهداف المنشودة.</a:t>
            </a:r>
            <a:endParaRPr lang="fr-FR"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وبالتالي إدارة أداء الموظفين هي التي تمنح للمنظمة ميزة ومكانة في عالم المنظمات سواء المحلية أو الدولية.</a:t>
            </a:r>
            <a:endParaRPr lang="fr-FR" sz="2400" dirty="0">
              <a:latin typeface="Traditional Arabic" pitchFamily="18" charset="-78"/>
              <a:cs typeface="Traditional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i="1" dirty="0" smtClean="0">
                <a:latin typeface="Traditional Arabic" pitchFamily="18" charset="-78"/>
                <a:cs typeface="Traditional Arabic" pitchFamily="18" charset="-78"/>
              </a:rPr>
              <a:t>مفهوم إدارة الأداء</a:t>
            </a:r>
            <a:endParaRPr lang="fr-FR" b="1" i="1" dirty="0">
              <a:latin typeface="Traditional Arabic" pitchFamily="18" charset="-78"/>
              <a:cs typeface="Traditional Arabic" pitchFamily="18" charset="-78"/>
            </a:endParaRPr>
          </a:p>
        </p:txBody>
      </p:sp>
      <p:sp>
        <p:nvSpPr>
          <p:cNvPr id="5" name="Organigramme : Alternative 4"/>
          <p:cNvSpPr/>
          <p:nvPr/>
        </p:nvSpPr>
        <p:spPr>
          <a:xfrm>
            <a:off x="642910" y="1928802"/>
            <a:ext cx="8286808" cy="107157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عملية مستمرة لتحديد وقياس وتطوير أداء الأفراد والجماعات ووصف الأداء مع الأهداف الإستراتيجية للمنظمة".</a:t>
            </a:r>
            <a:endParaRPr lang="fr-FR" sz="2400" dirty="0">
              <a:latin typeface="Traditional Arabic" pitchFamily="18" charset="-78"/>
              <a:cs typeface="Traditional Arabic" pitchFamily="18" charset="-78"/>
            </a:endParaRPr>
          </a:p>
        </p:txBody>
      </p:sp>
      <p:sp>
        <p:nvSpPr>
          <p:cNvPr id="6" name="Organigramme : Alternative 5"/>
          <p:cNvSpPr/>
          <p:nvPr/>
        </p:nvSpPr>
        <p:spPr>
          <a:xfrm>
            <a:off x="642910" y="4143380"/>
            <a:ext cx="8286808" cy="107157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إدارة الأداء هي الوسيلة التي تضمن التأكد من أن الجهود التي تبذلها </a:t>
            </a:r>
            <a:r>
              <a:rPr lang="ar-DZ" sz="2400" dirty="0" smtClean="0">
                <a:latin typeface="Traditional Arabic" pitchFamily="18" charset="-78"/>
                <a:cs typeface="Traditional Arabic" pitchFamily="18" charset="-78"/>
              </a:rPr>
              <a:t>الوظائف الإدارية تصب </a:t>
            </a:r>
            <a:r>
              <a:rPr lang="ar-DZ" sz="2400" dirty="0">
                <a:latin typeface="Traditional Arabic" pitchFamily="18" charset="-78"/>
                <a:cs typeface="Traditional Arabic" pitchFamily="18" charset="-78"/>
              </a:rPr>
              <a:t>في تحسين نوع الخدمات والمخرجات".</a:t>
            </a:r>
            <a:endParaRPr lang="fr-FR" sz="2400" dirty="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5400" b="1" dirty="0" smtClean="0">
                <a:latin typeface="Traditional Arabic" pitchFamily="18" charset="-78"/>
                <a:cs typeface="Traditional Arabic" pitchFamily="18" charset="-78"/>
              </a:rPr>
              <a:t>أهداف إدارة الأداء</a:t>
            </a:r>
            <a:endParaRPr lang="fr-FR" sz="5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rmAutofit/>
          </a:bodyPr>
          <a:lstStyle/>
          <a:p>
            <a:pPr algn="ctr"/>
            <a:endParaRPr lang="ar-DZ" sz="2400" dirty="0" smtClean="0">
              <a:latin typeface="Traditional Arabic" pitchFamily="18" charset="-78"/>
              <a:cs typeface="Traditional Arabic" pitchFamily="18" charset="-78"/>
            </a:endParaRPr>
          </a:p>
          <a:p>
            <a:pPr algn="ctr">
              <a:buNone/>
            </a:pPr>
            <a:endParaRPr lang="ar-DZ"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-وضع </a:t>
            </a:r>
            <a:r>
              <a:rPr lang="ar-DZ" sz="2400" dirty="0" smtClean="0">
                <a:latin typeface="Traditional Arabic" pitchFamily="18" charset="-78"/>
                <a:cs typeface="Traditional Arabic" pitchFamily="18" charset="-78"/>
              </a:rPr>
              <a:t>نظام معلومات عن أداء الموارد البشرية وما يطرأ عليها من تغيرات.</a:t>
            </a:r>
            <a:endParaRPr lang="fr-FR"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-إعطاء الفرصة لتبادل المعلومات والآراء والخبرات بين الموارد البشرية وقيادتها.</a:t>
            </a:r>
            <a:endParaRPr lang="fr-FR"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-تسهيل عملية قيام المشرفين بتوجيه وإرشاد الموارد البشرية.</a:t>
            </a:r>
            <a:endParaRPr lang="fr-FR"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-التقويم المستمر للأداء الخاطئ قبل أن يتحول إلى جزء من السلوك الدائم للموارد البشرية.</a:t>
            </a:r>
            <a:endParaRPr lang="fr-FR" sz="2400" dirty="0" smtClean="0">
              <a:latin typeface="Traditional Arabic" pitchFamily="18" charset="-78"/>
              <a:cs typeface="Traditional Arabic" pitchFamily="18" charset="-78"/>
            </a:endParaRPr>
          </a:p>
          <a:p>
            <a:pPr algn="ctr">
              <a:buNone/>
            </a:pPr>
            <a:r>
              <a:rPr lang="ar-DZ" sz="2400" dirty="0" smtClean="0">
                <a:latin typeface="Traditional Arabic" pitchFamily="18" charset="-78"/>
                <a:cs typeface="Traditional Arabic" pitchFamily="18" charset="-78"/>
              </a:rPr>
              <a:t>-التركيز على تصحيح الأداء والقضاء على مفهوم تقييم الأداء لمجرد الثواب والعقاب فقط</a:t>
            </a:r>
            <a:r>
              <a:rPr lang="ar-DZ" sz="2400" dirty="0" smtClean="0">
                <a:latin typeface="Traditional Arabic" pitchFamily="18" charset="-78"/>
                <a:cs typeface="Traditional Arabic" pitchFamily="18" charset="-78"/>
              </a:rPr>
              <a:t>.</a:t>
            </a:r>
          </a:p>
          <a:p>
            <a:pPr algn="ctr">
              <a:buNone/>
            </a:pPr>
            <a:r>
              <a:rPr lang="ar-DZ" sz="2400" dirty="0" smtClean="0">
                <a:latin typeface="Traditional Arabic" pitchFamily="18" charset="-78"/>
                <a:cs typeface="Traditional Arabic" pitchFamily="18" charset="-78"/>
              </a:rPr>
              <a:t>-توفير المناخ المناسب للتفاوض حول حل المشكلات</a:t>
            </a:r>
            <a:endParaRPr lang="fr-FR" sz="2400" dirty="0" smtClean="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b="1" dirty="0" smtClean="0">
                <a:latin typeface="Traditional Arabic" pitchFamily="18" charset="-78"/>
                <a:cs typeface="Traditional Arabic" pitchFamily="18" charset="-78"/>
              </a:rPr>
              <a:t>مفهوم إدارة الأداء الدولي</a:t>
            </a:r>
            <a:endParaRPr lang="fr-FR" sz="5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rmAutofit/>
          </a:bodyPr>
          <a:lstStyle/>
          <a:p>
            <a:pPr marL="521208" indent="-457200" algn="ctr">
              <a:buNone/>
            </a:pPr>
            <a:endParaRPr lang="ar-DZ" sz="2400" dirty="0" smtClean="0">
              <a:latin typeface="Traditional Arabic" pitchFamily="18" charset="-78"/>
              <a:cs typeface="Traditional Arabic" pitchFamily="18" charset="-78"/>
            </a:endParaRPr>
          </a:p>
          <a:p>
            <a:pPr marL="521208" indent="-457200" algn="ctr">
              <a:buNone/>
            </a:pPr>
            <a:r>
              <a:rPr lang="ar-DZ" sz="2400" dirty="0" smtClean="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p:txBody>
      </p:sp>
      <p:sp>
        <p:nvSpPr>
          <p:cNvPr id="5" name="Organigramme : Alternative 4"/>
          <p:cNvSpPr/>
          <p:nvPr/>
        </p:nvSpPr>
        <p:spPr>
          <a:xfrm>
            <a:off x="357158" y="2357430"/>
            <a:ext cx="8358246" cy="2000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إن إدارة الأداء الدولي تشمل أي نشاط في إدارة الموارد البشرية الدولية, وبمكن تعريفها على أنها "جملة أنشطة إدارة الموارد البشرية الدولية المصممة لتحسين أداء الموظف.</a:t>
            </a:r>
            <a:endParaRPr lang="fr-FR" sz="2400" dirty="0">
              <a:latin typeface="Traditional Arabic" pitchFamily="18" charset="-78"/>
              <a:cs typeface="Traditional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5400" b="1" dirty="0" smtClean="0">
                <a:latin typeface="Traditional Arabic" pitchFamily="18" charset="-78"/>
                <a:cs typeface="Traditional Arabic" pitchFamily="18" charset="-78"/>
              </a:rPr>
              <a:t>تحديات </a:t>
            </a:r>
            <a:r>
              <a:rPr lang="ar-DZ" sz="5400" b="1" dirty="0" smtClean="0">
                <a:latin typeface="Traditional Arabic" pitchFamily="18" charset="-78"/>
                <a:cs typeface="Traditional Arabic" pitchFamily="18" charset="-78"/>
              </a:rPr>
              <a:t>إدارة أداء الموارد البشرية الدولية</a:t>
            </a:r>
            <a:endParaRPr lang="fr-FR" sz="5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solidFill>
            <a:schemeClr val="accent2">
              <a:lumMod val="60000"/>
              <a:lumOff val="40000"/>
            </a:schemeClr>
          </a:solidFill>
        </p:spPr>
        <p:txBody>
          <a:bodyPr>
            <a:normAutofit/>
          </a:bodyPr>
          <a:lstStyle/>
          <a:p>
            <a:pPr algn="r">
              <a:buNone/>
            </a:pPr>
            <a:endParaRPr lang="ar-DZ" sz="2400" b="1" dirty="0" smtClean="0">
              <a:latin typeface="Traditional Arabic" pitchFamily="18" charset="-78"/>
              <a:cs typeface="Traditional Arabic" pitchFamily="18" charset="-78"/>
            </a:endParaRPr>
          </a:p>
          <a:p>
            <a:pPr algn="r">
              <a:buNone/>
            </a:pPr>
            <a:endParaRPr lang="ar-DZ" sz="2400" b="1" dirty="0" smtClean="0">
              <a:latin typeface="Traditional Arabic" pitchFamily="18" charset="-78"/>
              <a:cs typeface="Traditional Arabic" pitchFamily="18" charset="-78"/>
            </a:endParaRPr>
          </a:p>
          <a:p>
            <a:pPr marL="521208" indent="-457200" algn="ctr">
              <a:buNone/>
            </a:pPr>
            <a:r>
              <a:rPr lang="ar-DZ" sz="2400" b="1" dirty="0" smtClean="0">
                <a:latin typeface="Traditional Arabic" pitchFamily="18" charset="-78"/>
                <a:cs typeface="Traditional Arabic" pitchFamily="18" charset="-78"/>
              </a:rPr>
              <a:t>الارتباط </a:t>
            </a:r>
            <a:r>
              <a:rPr lang="ar-DZ" sz="2400" b="1" dirty="0" smtClean="0">
                <a:latin typeface="Traditional Arabic" pitchFamily="18" charset="-78"/>
                <a:cs typeface="Traditional Arabic" pitchFamily="18" charset="-78"/>
              </a:rPr>
              <a:t>بإستراتيجية الشركة </a:t>
            </a:r>
            <a:r>
              <a:rPr lang="ar-DZ" sz="2400" b="1" dirty="0" smtClean="0">
                <a:latin typeface="Traditional Arabic" pitchFamily="18" charset="-78"/>
                <a:cs typeface="Traditional Arabic" pitchFamily="18" charset="-78"/>
              </a:rPr>
              <a:t>متعددة الجنسيات.</a:t>
            </a:r>
            <a:r>
              <a:rPr lang="fr-FR" sz="2400" b="1" dirty="0" smtClean="0">
                <a:latin typeface="Traditional Arabic" pitchFamily="18" charset="-78"/>
                <a:cs typeface="Traditional Arabic" pitchFamily="18" charset="-78"/>
              </a:rPr>
              <a:t>-1</a:t>
            </a:r>
            <a:endParaRPr lang="ar-DZ" sz="2400" b="1" dirty="0" smtClean="0">
              <a:latin typeface="Traditional Arabic" pitchFamily="18" charset="-78"/>
              <a:cs typeface="Traditional Arabic" pitchFamily="18" charset="-78"/>
            </a:endParaRPr>
          </a:p>
          <a:p>
            <a:pPr marL="521208" indent="-457200" algn="ctr">
              <a:buNone/>
            </a:pPr>
            <a:r>
              <a:rPr lang="ar-DZ" sz="2400" b="1" dirty="0" smtClean="0">
                <a:latin typeface="Traditional Arabic" pitchFamily="18" charset="-78"/>
                <a:cs typeface="Traditional Arabic" pitchFamily="18" charset="-78"/>
              </a:rPr>
              <a:t>تخصيص </a:t>
            </a:r>
            <a:r>
              <a:rPr lang="ar-DZ" sz="2400" b="1" dirty="0" smtClean="0">
                <a:latin typeface="Traditional Arabic" pitchFamily="18" charset="-78"/>
                <a:cs typeface="Traditional Arabic" pitchFamily="18" charset="-78"/>
              </a:rPr>
              <a:t>غايات الأداء </a:t>
            </a:r>
            <a:r>
              <a:rPr lang="ar-DZ" sz="2400" b="1" dirty="0" smtClean="0">
                <a:latin typeface="Traditional Arabic" pitchFamily="18" charset="-78"/>
                <a:cs typeface="Traditional Arabic" pitchFamily="18" charset="-78"/>
              </a:rPr>
              <a:t>الفردي.</a:t>
            </a:r>
            <a:r>
              <a:rPr lang="fr-FR" sz="2400" b="1" dirty="0" smtClean="0">
                <a:latin typeface="Traditional Arabic" pitchFamily="18" charset="-78"/>
                <a:cs typeface="Traditional Arabic" pitchFamily="18" charset="-78"/>
              </a:rPr>
              <a:t>-2</a:t>
            </a:r>
            <a:endParaRPr lang="ar-DZ" sz="2400" b="1" dirty="0" smtClean="0">
              <a:latin typeface="Traditional Arabic" pitchFamily="18" charset="-78"/>
              <a:cs typeface="Traditional Arabic" pitchFamily="18" charset="-78"/>
            </a:endParaRPr>
          </a:p>
          <a:p>
            <a:pPr marL="521208" indent="-457200" algn="ctr">
              <a:buNone/>
            </a:pPr>
            <a:r>
              <a:rPr lang="ar-DZ" sz="2400" b="1" dirty="0" smtClean="0">
                <a:latin typeface="Traditional Arabic" pitchFamily="18" charset="-78"/>
                <a:cs typeface="Traditional Arabic" pitchFamily="18" charset="-78"/>
              </a:rPr>
              <a:t>تقديم تغذية عكسية اتجاه تحقيق </a:t>
            </a:r>
            <a:r>
              <a:rPr lang="ar-DZ" sz="2400" b="1" dirty="0" smtClean="0">
                <a:latin typeface="Traditional Arabic" pitchFamily="18" charset="-78"/>
                <a:cs typeface="Traditional Arabic" pitchFamily="18" charset="-78"/>
              </a:rPr>
              <a:t>الغايات.</a:t>
            </a:r>
            <a:r>
              <a:rPr lang="fr-FR" sz="2400" b="1" dirty="0" smtClean="0">
                <a:latin typeface="Traditional Arabic" pitchFamily="18" charset="-78"/>
                <a:cs typeface="Traditional Arabic" pitchFamily="18" charset="-78"/>
              </a:rPr>
              <a:t>-3</a:t>
            </a:r>
            <a:endParaRPr lang="ar-DZ" sz="2400" b="1" dirty="0" smtClean="0">
              <a:latin typeface="Traditional Arabic" pitchFamily="18" charset="-78"/>
              <a:cs typeface="Traditional Arabic" pitchFamily="18" charset="-78"/>
            </a:endParaRPr>
          </a:p>
          <a:p>
            <a:pPr marL="521208" indent="-457200" algn="ctr">
              <a:buNone/>
            </a:pPr>
            <a:r>
              <a:rPr lang="ar-DZ" sz="2400" b="1" dirty="0" smtClean="0">
                <a:latin typeface="Traditional Arabic" pitchFamily="18" charset="-78"/>
                <a:cs typeface="Traditional Arabic" pitchFamily="18" charset="-78"/>
              </a:rPr>
              <a:t>توفير فرص تحسين الأداء من خلال التغذية العكسية والتدريب </a:t>
            </a:r>
            <a:r>
              <a:rPr lang="ar-DZ" sz="2400" b="1" dirty="0" smtClean="0">
                <a:latin typeface="Traditional Arabic" pitchFamily="18" charset="-78"/>
                <a:cs typeface="Traditional Arabic" pitchFamily="18" charset="-78"/>
              </a:rPr>
              <a:t>والتطوير.</a:t>
            </a:r>
            <a:r>
              <a:rPr lang="fr-FR" sz="2400" b="1" dirty="0" smtClean="0">
                <a:latin typeface="Traditional Arabic" pitchFamily="18" charset="-78"/>
                <a:cs typeface="Traditional Arabic" pitchFamily="18" charset="-78"/>
              </a:rPr>
              <a:t>-4</a:t>
            </a:r>
            <a:endParaRPr lang="ar-DZ" sz="2400" b="1" dirty="0" smtClean="0">
              <a:latin typeface="Traditional Arabic" pitchFamily="18" charset="-78"/>
              <a:cs typeface="Traditional Arabic" pitchFamily="18" charset="-78"/>
            </a:endParaRPr>
          </a:p>
          <a:p>
            <a:pPr marL="521208" indent="-457200" algn="ctr">
              <a:buNone/>
            </a:pPr>
            <a:r>
              <a:rPr lang="ar-DZ" sz="2400" b="1" dirty="0" smtClean="0">
                <a:latin typeface="Traditional Arabic" pitchFamily="18" charset="-78"/>
                <a:cs typeface="Traditional Arabic" pitchFamily="18" charset="-78"/>
              </a:rPr>
              <a:t>الربط بين النتائج </a:t>
            </a:r>
            <a:r>
              <a:rPr lang="ar-DZ" sz="2400" b="1" dirty="0" smtClean="0">
                <a:latin typeface="Traditional Arabic" pitchFamily="18" charset="-78"/>
                <a:cs typeface="Traditional Arabic" pitchFamily="18" charset="-78"/>
              </a:rPr>
              <a:t>والمكافآت.</a:t>
            </a:r>
            <a:r>
              <a:rPr lang="fr-FR" sz="2400" b="1" dirty="0" smtClean="0">
                <a:latin typeface="Traditional Arabic" pitchFamily="18" charset="-78"/>
                <a:cs typeface="Traditional Arabic" pitchFamily="18" charset="-78"/>
              </a:rPr>
              <a:t>-5</a:t>
            </a:r>
            <a:endParaRPr lang="fr-FR" sz="2400" dirty="0">
              <a:latin typeface="Traditional Arabic" pitchFamily="18" charset="-78"/>
              <a:cs typeface="Traditional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b="1" dirty="0" smtClean="0">
                <a:latin typeface="Traditional Arabic" pitchFamily="18" charset="-78"/>
                <a:cs typeface="Traditional Arabic" pitchFamily="18" charset="-78"/>
              </a:rPr>
              <a:t>تقييم الأداء الدولي</a:t>
            </a:r>
            <a:endParaRPr lang="fr-FR" sz="5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3071810"/>
            <a:ext cx="8229600" cy="3786190"/>
          </a:xfrm>
        </p:spPr>
        <p:txBody>
          <a:bodyPr/>
          <a:lstStyle/>
          <a:p>
            <a:pPr algn="r">
              <a:buNone/>
            </a:pPr>
            <a:endParaRPr lang="ar-DZ" sz="2400" dirty="0" smtClean="0">
              <a:latin typeface="Traditional Arabic" pitchFamily="18" charset="-78"/>
              <a:cs typeface="Traditional Arabic" pitchFamily="18" charset="-78"/>
            </a:endParaRPr>
          </a:p>
          <a:p>
            <a:pPr algn="ctr">
              <a:buNone/>
            </a:pPr>
            <a:r>
              <a:rPr lang="ar-DZ" sz="3600" dirty="0" smtClean="0">
                <a:latin typeface="Traditional Arabic" pitchFamily="18" charset="-78"/>
                <a:cs typeface="Traditional Arabic" pitchFamily="18" charset="-78"/>
              </a:rPr>
              <a:t>تقنيات تقييم الأداء</a:t>
            </a:r>
            <a:endParaRPr lang="fr-FR" sz="3600" dirty="0">
              <a:latin typeface="Traditional Arabic" pitchFamily="18" charset="-78"/>
              <a:cs typeface="Traditional Arabic" pitchFamily="18" charset="-78"/>
            </a:endParaRPr>
          </a:p>
        </p:txBody>
      </p:sp>
      <p:sp>
        <p:nvSpPr>
          <p:cNvPr id="7" name="Rectangle à coins arrondis 6"/>
          <p:cNvSpPr/>
          <p:nvPr/>
        </p:nvSpPr>
        <p:spPr>
          <a:xfrm>
            <a:off x="285720" y="1571612"/>
            <a:ext cx="86296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هو وسيلة يتم من خلالها تمديد الاحتياجات التدريبية والتطويرية, واتخاذ قرارات التعويض.حيث يتطلب هذا الأخير عملتين هما: الملاحظة والحكم وهدفين هما: تقدير الأداء وتطويره.</a:t>
            </a:r>
            <a:endParaRPr lang="fr-FR" sz="2400" dirty="0">
              <a:latin typeface="Traditional Arabic" pitchFamily="18" charset="-78"/>
              <a:cs typeface="Traditional Arabic" pitchFamily="18" charset="-78"/>
            </a:endParaRPr>
          </a:p>
        </p:txBody>
      </p:sp>
      <p:sp>
        <p:nvSpPr>
          <p:cNvPr id="22" name="Explosion 2 21"/>
          <p:cNvSpPr/>
          <p:nvPr/>
        </p:nvSpPr>
        <p:spPr>
          <a:xfrm>
            <a:off x="5429256" y="4714884"/>
            <a:ext cx="2714644" cy="128588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Traditional Arabic" pitchFamily="18" charset="-78"/>
                <a:cs typeface="Traditional Arabic" pitchFamily="18" charset="-78"/>
              </a:rPr>
              <a:t>تقنية 360درجة</a:t>
            </a:r>
            <a:endParaRPr lang="fr-FR" sz="2400" dirty="0">
              <a:latin typeface="Traditional Arabic" pitchFamily="18" charset="-78"/>
              <a:cs typeface="Traditional Arabic" pitchFamily="18" charset="-78"/>
            </a:endParaRPr>
          </a:p>
        </p:txBody>
      </p:sp>
      <p:sp>
        <p:nvSpPr>
          <p:cNvPr id="23" name="Explosion 2 22"/>
          <p:cNvSpPr/>
          <p:nvPr/>
        </p:nvSpPr>
        <p:spPr>
          <a:xfrm>
            <a:off x="1428728" y="4786322"/>
            <a:ext cx="2286016" cy="121444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Traditional Arabic" pitchFamily="18" charset="-78"/>
                <a:cs typeface="Traditional Arabic" pitchFamily="18" charset="-78"/>
              </a:rPr>
              <a:t>تقنية الرادار</a:t>
            </a:r>
            <a:endParaRPr lang="fr-FR" sz="2400" dirty="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399032"/>
          </a:xfrm>
        </p:spPr>
        <p:txBody>
          <a:bodyPr>
            <a:normAutofit/>
          </a:bodyPr>
          <a:lstStyle/>
          <a:p>
            <a:pPr algn="ctr"/>
            <a:r>
              <a:rPr lang="ar-DZ" sz="5400" b="1" dirty="0" smtClean="0">
                <a:latin typeface="Traditional Arabic" pitchFamily="18" charset="-78"/>
                <a:cs typeface="Traditional Arabic" pitchFamily="18" charset="-78"/>
              </a:rPr>
              <a:t>الخاتمة</a:t>
            </a:r>
            <a:endParaRPr lang="fr-FR" sz="5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2500306"/>
            <a:ext cx="8229600" cy="4572000"/>
          </a:xfrm>
        </p:spPr>
        <p:txBody>
          <a:bodyPr/>
          <a:lstStyle/>
          <a:p>
            <a:pPr algn="ctr">
              <a:buNone/>
            </a:pPr>
            <a:r>
              <a:rPr lang="ar-DZ" sz="2400" dirty="0" smtClean="0">
                <a:latin typeface="Traditional Arabic" pitchFamily="18" charset="-78"/>
                <a:cs typeface="Traditional Arabic" pitchFamily="18" charset="-78"/>
              </a:rPr>
              <a:t>تعتبر إدارة الأداء المفهوم الاستراتيجي والمتكامل المرتبط بالوصول إلى النجاح المستمر والثابت الذي يمكن للمنظمات الدولية تحقيقه عن طريق تقييم وتحسين أداء العاملين وتطوير قدراتهم, ولابد لها خلال هذه الفترة مواجهة مجموعة من التحديات المرتبطة بالموظف الدولي أو الفرع أو بالمقر الرئيسي للشركة وهي ذات التحديات التي تواجه عملية تقييم الأداء</a:t>
            </a:r>
            <a:r>
              <a:rPr lang="ar-DZ" dirty="0" smtClean="0"/>
              <a:t>.</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71</TotalTime>
  <Words>388</Words>
  <Application>Microsoft Office PowerPoint</Application>
  <PresentationFormat>Affichage à l'écran (4:3)</PresentationFormat>
  <Paragraphs>41</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Verve</vt:lpstr>
      <vt:lpstr>بحث حول إدارة أداء الموظفين الدوليين</vt:lpstr>
      <vt:lpstr>المقدمة</vt:lpstr>
      <vt:lpstr>مفهوم إدارة الأداء</vt:lpstr>
      <vt:lpstr>أهداف إدارة الأداء</vt:lpstr>
      <vt:lpstr>مفهوم إدارة الأداء الدولي</vt:lpstr>
      <vt:lpstr>تحديات إدارة أداء الموارد البشرية الدولية</vt:lpstr>
      <vt:lpstr>تقييم الأداء الدولي</vt:lpstr>
      <vt:lpstr>الخاتمة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حول إدارة أداء الموظفين الدوليين</dc:title>
  <dc:creator>CAFE</dc:creator>
  <cp:lastModifiedBy>CAFE</cp:lastModifiedBy>
  <cp:revision>8</cp:revision>
  <dcterms:created xsi:type="dcterms:W3CDTF">2021-11-20T11:19:27Z</dcterms:created>
  <dcterms:modified xsi:type="dcterms:W3CDTF">2021-11-20T12:30:55Z</dcterms:modified>
</cp:coreProperties>
</file>