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01E9189-8835-4467-ACC7-877A4CB345FE}" type="datetimeFigureOut">
              <a:rPr lang="fr-FR" smtClean="0"/>
              <a:pPr/>
              <a:t>19/12/2021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39B78E-FDA3-4B4A-9ADE-EFFFBAFC771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01E9189-8835-4467-ACC7-877A4CB345FE}" type="datetimeFigureOut">
              <a:rPr lang="fr-FR" smtClean="0"/>
              <a:pPr/>
              <a:t>19/12/2021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39B78E-FDA3-4B4A-9ADE-EFFFBAFC771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01E9189-8835-4467-ACC7-877A4CB345FE}" type="datetimeFigureOut">
              <a:rPr lang="fr-FR" smtClean="0"/>
              <a:pPr/>
              <a:t>19/12/2021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39B78E-FDA3-4B4A-9ADE-EFFFBAFC771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01E9189-8835-4467-ACC7-877A4CB345FE}" type="datetimeFigureOut">
              <a:rPr lang="fr-FR" smtClean="0"/>
              <a:pPr/>
              <a:t>19/12/2021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39B78E-FDA3-4B4A-9ADE-EFFFBAFC771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101E9189-8835-4467-ACC7-877A4CB345FE}" type="datetimeFigureOut">
              <a:rPr lang="fr-FR" smtClean="0"/>
              <a:pPr/>
              <a:t>19/12/2021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39B78E-FDA3-4B4A-9ADE-EFFFBAFC771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01E9189-8835-4467-ACC7-877A4CB345FE}" type="datetimeFigureOut">
              <a:rPr lang="fr-FR" smtClean="0"/>
              <a:pPr/>
              <a:t>19/12/2021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39B78E-FDA3-4B4A-9ADE-EFFFBAFC771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01E9189-8835-4467-ACC7-877A4CB345FE}" type="datetimeFigureOut">
              <a:rPr lang="fr-FR" smtClean="0"/>
              <a:pPr/>
              <a:t>19/12/2021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139B78E-FDA3-4B4A-9ADE-EFFFBAFC771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101E9189-8835-4467-ACC7-877A4CB345FE}" type="datetimeFigureOut">
              <a:rPr lang="fr-FR" smtClean="0"/>
              <a:pPr/>
              <a:t>19/12/2021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139B78E-FDA3-4B4A-9ADE-EFFFBAFC771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01E9189-8835-4467-ACC7-877A4CB345FE}" type="datetimeFigureOut">
              <a:rPr lang="fr-FR" smtClean="0"/>
              <a:pPr/>
              <a:t>19/12/2021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139B78E-FDA3-4B4A-9ADE-EFFFBAFC771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01E9189-8835-4467-ACC7-877A4CB345FE}" type="datetimeFigureOut">
              <a:rPr lang="fr-FR" smtClean="0"/>
              <a:pPr/>
              <a:t>19/12/2021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39B78E-FDA3-4B4A-9ADE-EFFFBAFC771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01E9189-8835-4467-ACC7-877A4CB345FE}" type="datetimeFigureOut">
              <a:rPr lang="fr-FR" smtClean="0"/>
              <a:pPr/>
              <a:t>19/12/2021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39B78E-FDA3-4B4A-9ADE-EFFFBAFC771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1E9189-8835-4467-ACC7-877A4CB345FE}" type="datetimeFigureOut">
              <a:rPr lang="fr-FR" smtClean="0"/>
              <a:pPr/>
              <a:t>19/12/2021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39B78E-FDA3-4B4A-9ADE-EFFFBAFC771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صور خلفيات بوربوينت 2021 اجمل خلفيات PowerPoint | Poster background design, Powerpoint  background design, Background design"/>
          <p:cNvPicPr>
            <a:picLocks noChangeAspect="1" noChangeArrowheads="1"/>
          </p:cNvPicPr>
          <p:nvPr/>
        </p:nvPicPr>
        <p:blipFill>
          <a:blip r:embed="rId2" cstate="print"/>
          <a:srcRect/>
          <a:stretch>
            <a:fillRect/>
          </a:stretch>
        </p:blipFill>
        <p:spPr bwMode="auto">
          <a:xfrm>
            <a:off x="0" y="-24"/>
            <a:ext cx="9144000" cy="6858000"/>
          </a:xfrm>
          <a:prstGeom prst="rect">
            <a:avLst/>
          </a:prstGeom>
          <a:noFill/>
        </p:spPr>
      </p:pic>
      <p:sp>
        <p:nvSpPr>
          <p:cNvPr id="15" name="Ellipse 14"/>
          <p:cNvSpPr/>
          <p:nvPr/>
        </p:nvSpPr>
        <p:spPr>
          <a:xfrm>
            <a:off x="3786182" y="6072206"/>
            <a:ext cx="2000264" cy="571504"/>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fr-FR" dirty="0" smtClean="0"/>
              <a:t>2022/2021</a:t>
            </a:r>
            <a:endParaRPr lang="fr-FR" dirty="0"/>
          </a:p>
        </p:txBody>
      </p:sp>
      <p:sp>
        <p:nvSpPr>
          <p:cNvPr id="16" name="Parchemin horizontal 15"/>
          <p:cNvSpPr/>
          <p:nvPr/>
        </p:nvSpPr>
        <p:spPr>
          <a:xfrm>
            <a:off x="1285852" y="2571744"/>
            <a:ext cx="6786610" cy="1785950"/>
          </a:xfrm>
          <a:prstGeom prst="horizontalScroll">
            <a:avLst/>
          </a:prstGeom>
          <a:effectLst>
            <a:outerShdw blurRad="40000" dist="23000" dir="5400000" rotWithShape="0">
              <a:srgbClr val="000000">
                <a:alpha val="35000"/>
              </a:srgbClr>
            </a:outerShdw>
            <a:reflection blurRad="6350" stA="52000" endA="300" endPos="35000" dir="5400000" sy="-100000" algn="bl" rotWithShape="0"/>
          </a:effectLst>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3600" b="1" dirty="0" smtClean="0"/>
              <a:t>عودة المغتربين للوطن</a:t>
            </a:r>
          </a:p>
          <a:p>
            <a:pPr algn="ctr"/>
            <a:r>
              <a:rPr lang="ar-DZ" sz="3600" b="1" dirty="0" smtClean="0"/>
              <a:t>(الموظفين الدوليين)</a:t>
            </a:r>
            <a:endParaRPr lang="fr-FR" sz="2800" b="1" dirty="0"/>
          </a:p>
        </p:txBody>
      </p:sp>
      <p:sp>
        <p:nvSpPr>
          <p:cNvPr id="17" name="Rectangle à coins arrondis 16"/>
          <p:cNvSpPr/>
          <p:nvPr/>
        </p:nvSpPr>
        <p:spPr>
          <a:xfrm>
            <a:off x="6500826" y="4643446"/>
            <a:ext cx="2286016" cy="121444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rtlCol="0" anchor="ctr"/>
          <a:lstStyle/>
          <a:p>
            <a:pPr algn="ctr"/>
            <a:r>
              <a:rPr lang="ar-DZ" b="1" dirty="0" smtClean="0"/>
              <a:t>من </a:t>
            </a:r>
            <a:r>
              <a:rPr lang="ar-DZ" b="1" dirty="0" err="1" smtClean="0"/>
              <a:t>اعداد</a:t>
            </a:r>
            <a:r>
              <a:rPr lang="ar-DZ" b="1" dirty="0" smtClean="0"/>
              <a:t> الطلبة</a:t>
            </a:r>
          </a:p>
          <a:p>
            <a:pPr algn="ctr"/>
            <a:r>
              <a:rPr lang="ar-DZ" b="1" dirty="0" smtClean="0"/>
              <a:t>-</a:t>
            </a:r>
            <a:r>
              <a:rPr lang="ar-DZ" b="1" dirty="0" err="1" smtClean="0"/>
              <a:t>عميري</a:t>
            </a:r>
            <a:r>
              <a:rPr lang="ar-DZ" b="1" dirty="0" smtClean="0"/>
              <a:t> سارة جيهان</a:t>
            </a:r>
          </a:p>
          <a:p>
            <a:pPr algn="ctr"/>
            <a:r>
              <a:rPr lang="ar-DZ" b="1" dirty="0" smtClean="0"/>
              <a:t>-عروسي منيرة      </a:t>
            </a:r>
          </a:p>
          <a:p>
            <a:pPr algn="ctr"/>
            <a:r>
              <a:rPr lang="ar-DZ" b="1" dirty="0" smtClean="0"/>
              <a:t>-ناسي ليلى           </a:t>
            </a:r>
          </a:p>
        </p:txBody>
      </p:sp>
      <p:sp>
        <p:nvSpPr>
          <p:cNvPr id="18" name="Rectangle à coins arrondis 17"/>
          <p:cNvSpPr/>
          <p:nvPr/>
        </p:nvSpPr>
        <p:spPr>
          <a:xfrm>
            <a:off x="642910" y="4643446"/>
            <a:ext cx="1857388" cy="114300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ar-DZ" b="1" dirty="0" smtClean="0"/>
              <a:t>تحت </a:t>
            </a:r>
            <a:r>
              <a:rPr lang="ar-DZ" b="1" dirty="0" err="1" smtClean="0"/>
              <a:t>اشراف</a:t>
            </a:r>
            <a:r>
              <a:rPr lang="ar-DZ" b="1" dirty="0" smtClean="0"/>
              <a:t> </a:t>
            </a:r>
            <a:r>
              <a:rPr lang="ar-DZ" b="1" dirty="0" err="1" smtClean="0"/>
              <a:t>الاستاذة</a:t>
            </a:r>
            <a:endParaRPr lang="ar-DZ" b="1" dirty="0" smtClean="0"/>
          </a:p>
          <a:p>
            <a:pPr algn="ctr"/>
            <a:r>
              <a:rPr lang="ar-DZ" b="1" dirty="0" err="1" smtClean="0"/>
              <a:t>اقطي</a:t>
            </a:r>
            <a:r>
              <a:rPr lang="ar-DZ" b="1" dirty="0" smtClean="0"/>
              <a:t> جوهرة</a:t>
            </a:r>
            <a:endParaRPr lang="fr-FR" b="1" dirty="0"/>
          </a:p>
        </p:txBody>
      </p:sp>
      <p:pic>
        <p:nvPicPr>
          <p:cNvPr id="19" name="Image 18" descr="1201200120.jpg"/>
          <p:cNvPicPr>
            <a:picLocks noChangeAspect="1"/>
          </p:cNvPicPr>
          <p:nvPr/>
        </p:nvPicPr>
        <p:blipFill>
          <a:blip r:embed="rId3" cstate="print"/>
          <a:stretch>
            <a:fillRect/>
          </a:stretch>
        </p:blipFill>
        <p:spPr>
          <a:xfrm>
            <a:off x="857224" y="714356"/>
            <a:ext cx="1071571" cy="1143008"/>
          </a:xfrm>
          <a:prstGeom prst="rect">
            <a:avLst/>
          </a:prstGeom>
        </p:spPr>
      </p:pic>
      <p:pic>
        <p:nvPicPr>
          <p:cNvPr id="20" name="Image 19" descr="1201200120.jpg"/>
          <p:cNvPicPr>
            <a:picLocks noChangeAspect="1"/>
          </p:cNvPicPr>
          <p:nvPr/>
        </p:nvPicPr>
        <p:blipFill>
          <a:blip r:embed="rId3" cstate="print"/>
          <a:stretch>
            <a:fillRect/>
          </a:stretch>
        </p:blipFill>
        <p:spPr>
          <a:xfrm>
            <a:off x="7072330" y="714356"/>
            <a:ext cx="1071571" cy="1143008"/>
          </a:xfrm>
          <a:prstGeom prst="rect">
            <a:avLst/>
          </a:prstGeom>
        </p:spPr>
      </p:pic>
      <p:sp>
        <p:nvSpPr>
          <p:cNvPr id="21" name="Rectangle 20"/>
          <p:cNvSpPr/>
          <p:nvPr/>
        </p:nvSpPr>
        <p:spPr>
          <a:xfrm>
            <a:off x="2214546" y="642918"/>
            <a:ext cx="4572000" cy="1477328"/>
          </a:xfrm>
          <a:prstGeom prst="rect">
            <a:avLst/>
          </a:prstGeom>
        </p:spPr>
        <p:txBody>
          <a:bodyPr>
            <a:spAutoFit/>
          </a:bodyPr>
          <a:lstStyle/>
          <a:p>
            <a:pPr algn="ctr" rtl="1"/>
            <a:r>
              <a:rPr lang="ar-DZ" dirty="0" smtClean="0">
                <a:solidFill>
                  <a:schemeClr val="tx1">
                    <a:lumMod val="85000"/>
                    <a:lumOff val="15000"/>
                  </a:schemeClr>
                </a:solidFill>
              </a:rPr>
              <a:t>جامعة محمد </a:t>
            </a:r>
            <a:r>
              <a:rPr lang="ar-DZ" dirty="0" err="1" smtClean="0">
                <a:solidFill>
                  <a:schemeClr val="tx1">
                    <a:lumMod val="85000"/>
                    <a:lumOff val="15000"/>
                  </a:schemeClr>
                </a:solidFill>
              </a:rPr>
              <a:t>خيضر</a:t>
            </a:r>
            <a:r>
              <a:rPr lang="ar-DZ" dirty="0" smtClean="0">
                <a:solidFill>
                  <a:schemeClr val="tx1">
                    <a:lumMod val="85000"/>
                    <a:lumOff val="15000"/>
                  </a:schemeClr>
                </a:solidFill>
              </a:rPr>
              <a:t> –بسكرة-</a:t>
            </a:r>
          </a:p>
          <a:p>
            <a:pPr algn="ctr" rtl="1"/>
            <a:r>
              <a:rPr lang="ar-DZ" dirty="0" smtClean="0">
                <a:solidFill>
                  <a:schemeClr val="tx1">
                    <a:lumMod val="85000"/>
                    <a:lumOff val="15000"/>
                  </a:schemeClr>
                </a:solidFill>
              </a:rPr>
              <a:t>                  قسم علوم التسيير</a:t>
            </a:r>
            <a:r>
              <a:rPr lang="fr-FR" dirty="0" smtClean="0">
                <a:solidFill>
                  <a:schemeClr val="tx1">
                    <a:lumMod val="85000"/>
                    <a:lumOff val="15000"/>
                  </a:schemeClr>
                </a:solidFill>
              </a:rPr>
              <a:t>          </a:t>
            </a:r>
            <a:endParaRPr lang="ar-DZ" dirty="0" smtClean="0">
              <a:solidFill>
                <a:schemeClr val="tx1">
                  <a:lumMod val="85000"/>
                  <a:lumOff val="15000"/>
                </a:schemeClr>
              </a:solidFill>
            </a:endParaRPr>
          </a:p>
          <a:p>
            <a:pPr algn="ctr" rtl="1"/>
            <a:r>
              <a:rPr lang="ar-DZ" dirty="0" smtClean="0">
                <a:solidFill>
                  <a:schemeClr val="tx1">
                    <a:lumMod val="85000"/>
                    <a:lumOff val="15000"/>
                  </a:schemeClr>
                </a:solidFill>
              </a:rPr>
              <a:t>           تخصص إدارة الموارد البشرية </a:t>
            </a:r>
          </a:p>
          <a:p>
            <a:pPr algn="ctr" rtl="1"/>
            <a:r>
              <a:rPr lang="ar-DZ" dirty="0" smtClean="0">
                <a:solidFill>
                  <a:schemeClr val="tx1">
                    <a:lumMod val="85000"/>
                    <a:lumOff val="15000"/>
                  </a:schemeClr>
                </a:solidFill>
              </a:rPr>
              <a:t>ثانية </a:t>
            </a:r>
            <a:r>
              <a:rPr lang="ar-DZ" dirty="0" err="1" smtClean="0">
                <a:solidFill>
                  <a:schemeClr val="tx1">
                    <a:lumMod val="85000"/>
                    <a:lumOff val="15000"/>
                  </a:schemeClr>
                </a:solidFill>
              </a:rPr>
              <a:t>ماستر</a:t>
            </a:r>
            <a:endParaRPr lang="ar-DZ" dirty="0" smtClean="0">
              <a:solidFill>
                <a:schemeClr val="tx1">
                  <a:lumMod val="85000"/>
                  <a:lumOff val="15000"/>
                </a:schemeClr>
              </a:solidFill>
            </a:endParaRPr>
          </a:p>
          <a:p>
            <a:pPr algn="ctr" rtl="1"/>
            <a:r>
              <a:rPr lang="ar-DZ" dirty="0" smtClean="0">
                <a:solidFill>
                  <a:schemeClr val="tx1">
                    <a:lumMod val="85000"/>
                    <a:lumOff val="15000"/>
                  </a:schemeClr>
                </a:solidFill>
              </a:rPr>
              <a:t>الفوج </a:t>
            </a:r>
            <a:r>
              <a:rPr lang="fr-FR" dirty="0" smtClean="0">
                <a:solidFill>
                  <a:schemeClr val="tx1">
                    <a:lumMod val="85000"/>
                    <a:lumOff val="15000"/>
                  </a:schemeClr>
                </a:solidFill>
              </a:rPr>
              <a:t>04</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G:\photo\téléchargement (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Rectangle à coins arrondis 2"/>
          <p:cNvSpPr/>
          <p:nvPr/>
        </p:nvSpPr>
        <p:spPr>
          <a:xfrm>
            <a:off x="1785918" y="357166"/>
            <a:ext cx="5857916" cy="785818"/>
          </a:xfrm>
          <a:prstGeom prst="roundRect">
            <a:avLst/>
          </a:prstGeom>
          <a:ln>
            <a:noFill/>
          </a:ln>
          <a:effectLst>
            <a:outerShdw blurRad="190500" dist="228600" dir="2700000" algn="ctr">
              <a:srgbClr val="000000">
                <a:alpha val="30000"/>
              </a:srgbClr>
            </a:outerShdw>
            <a:reflection blurRad="6350" stA="50000" endA="300" endPos="55000" dir="5400000" sy="-100000" algn="bl" rotWithShape="0"/>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3200" b="1" dirty="0" err="1" smtClean="0">
                <a:solidFill>
                  <a:schemeClr val="bg1"/>
                </a:solidFill>
              </a:rPr>
              <a:t>اسباب</a:t>
            </a:r>
            <a:r>
              <a:rPr lang="ar-DZ" sz="3200" b="1" dirty="0" smtClean="0">
                <a:solidFill>
                  <a:schemeClr val="bg1"/>
                </a:solidFill>
              </a:rPr>
              <a:t> العودة المبكرة </a:t>
            </a:r>
            <a:r>
              <a:rPr lang="ar-DZ" sz="3200" b="1" dirty="0" err="1" smtClean="0">
                <a:solidFill>
                  <a:schemeClr val="bg1"/>
                </a:solidFill>
              </a:rPr>
              <a:t>الى</a:t>
            </a:r>
            <a:r>
              <a:rPr lang="ar-DZ" sz="3200" b="1" dirty="0" smtClean="0">
                <a:solidFill>
                  <a:schemeClr val="bg1"/>
                </a:solidFill>
              </a:rPr>
              <a:t> الوطن</a:t>
            </a:r>
            <a:endParaRPr lang="fr-FR" sz="3200" b="1" dirty="0">
              <a:solidFill>
                <a:schemeClr val="bg1"/>
              </a:solidFill>
            </a:endParaRPr>
          </a:p>
        </p:txBody>
      </p:sp>
      <p:sp>
        <p:nvSpPr>
          <p:cNvPr id="4" name="Rectangle 3"/>
          <p:cNvSpPr/>
          <p:nvPr/>
        </p:nvSpPr>
        <p:spPr>
          <a:xfrm>
            <a:off x="1000100" y="1714488"/>
            <a:ext cx="6786610" cy="928694"/>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lvl="0" algn="r" rtl="1" fontAlgn="base">
              <a:spcBef>
                <a:spcPct val="0"/>
              </a:spcBef>
              <a:spcAft>
                <a:spcPct val="0"/>
              </a:spcAft>
              <a:tabLst>
                <a:tab pos="5059363" algn="l"/>
              </a:tabLst>
            </a:pPr>
            <a:r>
              <a:rPr lang="ar-SA" b="1" dirty="0" smtClean="0">
                <a:solidFill>
                  <a:schemeClr val="bg1"/>
                </a:solidFill>
                <a:latin typeface="Calibri" pitchFamily="34" charset="0"/>
                <a:ea typeface="Calibri" pitchFamily="34" charset="0"/>
                <a:cs typeface="Arial" pitchFamily="34" charset="0"/>
              </a:rPr>
              <a:t>الانتقاء غير السليم للشخص الكفء والمناسب للقيام بالمهام الدولية، إما بسبب عدم امتلاكه المهارات الشخصية واللغوية، الثقافية والتقنية اللازمة لإنجاز المهام الدولية، أو بسبب عدم امتلاكه الخبرة الدولية التي تمكنه من تحمل المسؤوليات الجديدة</a:t>
            </a:r>
            <a:r>
              <a:rPr lang="fr-FR" b="1" dirty="0" smtClean="0">
                <a:solidFill>
                  <a:schemeClr val="bg1"/>
                </a:solidFill>
                <a:latin typeface="Calibri" pitchFamily="34" charset="0"/>
                <a:ea typeface="Calibri" pitchFamily="34" charset="0"/>
                <a:cs typeface="Arial" pitchFamily="34" charset="0"/>
              </a:rPr>
              <a:t>.</a:t>
            </a:r>
            <a:endParaRPr lang="fr-FR" sz="2400" b="1" dirty="0" smtClean="0">
              <a:solidFill>
                <a:schemeClr val="bg1"/>
              </a:solidFill>
              <a:latin typeface="Arial" pitchFamily="34" charset="0"/>
              <a:cs typeface="Arial" pitchFamily="34" charset="0"/>
            </a:endParaRPr>
          </a:p>
        </p:txBody>
      </p:sp>
      <p:sp>
        <p:nvSpPr>
          <p:cNvPr id="5" name="Rectangle 4"/>
          <p:cNvSpPr/>
          <p:nvPr/>
        </p:nvSpPr>
        <p:spPr>
          <a:xfrm>
            <a:off x="1000100" y="4214818"/>
            <a:ext cx="6786610" cy="928694"/>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lvl="0" algn="r" rtl="1" fontAlgn="base">
              <a:spcBef>
                <a:spcPct val="0"/>
              </a:spcBef>
              <a:spcAft>
                <a:spcPct val="0"/>
              </a:spcAft>
              <a:tabLst>
                <a:tab pos="5059363" algn="l"/>
              </a:tabLst>
            </a:pPr>
            <a:r>
              <a:rPr lang="ar-DZ" b="1" dirty="0" smtClean="0">
                <a:solidFill>
                  <a:schemeClr val="bg1"/>
                </a:solidFill>
                <a:latin typeface="Calibri" pitchFamily="34" charset="0"/>
                <a:ea typeface="Calibri" pitchFamily="34" charset="0"/>
                <a:cs typeface="Arial" pitchFamily="34" charset="0"/>
              </a:rPr>
              <a:t> </a:t>
            </a:r>
            <a:r>
              <a:rPr lang="ar-SA" b="1" dirty="0" smtClean="0">
                <a:solidFill>
                  <a:schemeClr val="bg1"/>
                </a:solidFill>
                <a:latin typeface="Calibri" pitchFamily="34" charset="0"/>
                <a:ea typeface="Calibri" pitchFamily="34" charset="0"/>
                <a:cs typeface="Arial" pitchFamily="34" charset="0"/>
              </a:rPr>
              <a:t>غياب كل أنواع الدعم التنظيمي والتعويضات اللازمة والمناسبة لظروف المغترب داخل البلد المضيف.</a:t>
            </a:r>
            <a:endParaRPr lang="ar-SA" sz="2400" b="1" dirty="0" smtClean="0">
              <a:solidFill>
                <a:schemeClr val="bg1"/>
              </a:solidFill>
              <a:latin typeface="Arial" pitchFamily="34" charset="0"/>
              <a:cs typeface="Arial" pitchFamily="34" charset="0"/>
            </a:endParaRPr>
          </a:p>
        </p:txBody>
      </p:sp>
      <p:sp>
        <p:nvSpPr>
          <p:cNvPr id="6" name="Rectangle 5"/>
          <p:cNvSpPr/>
          <p:nvPr/>
        </p:nvSpPr>
        <p:spPr>
          <a:xfrm>
            <a:off x="1000100" y="2928934"/>
            <a:ext cx="6786610" cy="107157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0" algn="r" rtl="1" fontAlgn="base">
              <a:spcBef>
                <a:spcPct val="0"/>
              </a:spcBef>
              <a:spcAft>
                <a:spcPct val="0"/>
              </a:spcAft>
              <a:tabLst>
                <a:tab pos="5059363" algn="l"/>
              </a:tabLst>
            </a:pPr>
            <a:r>
              <a:rPr lang="ar-DZ" sz="1700" b="1" dirty="0" smtClean="0">
                <a:solidFill>
                  <a:srgbClr val="002060"/>
                </a:solidFill>
                <a:latin typeface="Calibri" pitchFamily="34" charset="0"/>
                <a:ea typeface="Calibri" pitchFamily="34" charset="0"/>
                <a:cs typeface="Arial" pitchFamily="34" charset="0"/>
              </a:rPr>
              <a:t> </a:t>
            </a:r>
            <a:r>
              <a:rPr lang="ar-SA" sz="1700" b="1" dirty="0" smtClean="0">
                <a:solidFill>
                  <a:srgbClr val="002060"/>
                </a:solidFill>
                <a:latin typeface="Calibri" pitchFamily="34" charset="0"/>
                <a:ea typeface="Calibri" pitchFamily="34" charset="0"/>
                <a:cs typeface="Arial" pitchFamily="34" charset="0"/>
              </a:rPr>
              <a:t>عدم توفير التدريب الكافي للمغترب والمتمثل في الزيارات الأولية المساعدة على تكيفه بالبلد المضيف، أو التدريب على اللغة أو على التنوع الثقافي خصوصا إذا كان هناك بعد ثقافي بين البلد الأصلي والبلد المضيف</a:t>
            </a:r>
            <a:r>
              <a:rPr lang="fr-FR" sz="1700" b="1" dirty="0" smtClean="0">
                <a:solidFill>
                  <a:srgbClr val="002060"/>
                </a:solidFill>
                <a:latin typeface="Calibri" pitchFamily="34" charset="0"/>
                <a:ea typeface="Calibri" pitchFamily="34" charset="0"/>
                <a:cs typeface="Arial" pitchFamily="34" charset="0"/>
              </a:rPr>
              <a:t>. </a:t>
            </a:r>
            <a:r>
              <a:rPr lang="ar-SA" sz="1700" b="1" dirty="0" smtClean="0">
                <a:solidFill>
                  <a:srgbClr val="002060"/>
                </a:solidFill>
                <a:latin typeface="Calibri" pitchFamily="34" charset="0"/>
                <a:ea typeface="Calibri" pitchFamily="34" charset="0"/>
                <a:cs typeface="Arial" pitchFamily="34" charset="0"/>
              </a:rPr>
              <a:t>أضف إلى ذلك الأوضاع الاقتصادية والسياسية التي يمكن أن يواجهها داخل البلد المضيف</a:t>
            </a:r>
            <a:r>
              <a:rPr lang="fr-FR" sz="1700" b="1" dirty="0" smtClean="0">
                <a:solidFill>
                  <a:srgbClr val="002060"/>
                </a:solidFill>
                <a:latin typeface="Calibri" pitchFamily="34" charset="0"/>
                <a:ea typeface="Calibri" pitchFamily="34" charset="0"/>
                <a:cs typeface="Arial" pitchFamily="34" charset="0"/>
              </a:rPr>
              <a:t>.</a:t>
            </a:r>
            <a:endParaRPr lang="fr-FR" sz="1700" b="1" dirty="0" smtClean="0">
              <a:solidFill>
                <a:srgbClr val="002060"/>
              </a:solidFill>
              <a:latin typeface="Arial" pitchFamily="34" charset="0"/>
              <a:cs typeface="Arial" pitchFamily="34" charset="0"/>
            </a:endParaRPr>
          </a:p>
        </p:txBody>
      </p:sp>
      <p:sp>
        <p:nvSpPr>
          <p:cNvPr id="7" name="Rectangle 6"/>
          <p:cNvSpPr/>
          <p:nvPr/>
        </p:nvSpPr>
        <p:spPr>
          <a:xfrm>
            <a:off x="1000100" y="5357826"/>
            <a:ext cx="6786578" cy="92869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lvl="0" algn="r" rtl="1" fontAlgn="base">
              <a:spcBef>
                <a:spcPct val="0"/>
              </a:spcBef>
              <a:spcAft>
                <a:spcPct val="0"/>
              </a:spcAft>
              <a:tabLst>
                <a:tab pos="5059363" algn="l"/>
              </a:tabLst>
            </a:pPr>
            <a:r>
              <a:rPr lang="ar-DZ" b="1" dirty="0" smtClean="0">
                <a:solidFill>
                  <a:srgbClr val="002060"/>
                </a:solidFill>
                <a:latin typeface="Calibri" pitchFamily="34" charset="0"/>
                <a:ea typeface="Calibri" pitchFamily="34" charset="0"/>
                <a:cs typeface="Arial" pitchFamily="34" charset="0"/>
              </a:rPr>
              <a:t> </a:t>
            </a:r>
            <a:r>
              <a:rPr lang="ar-SA" b="1" dirty="0" smtClean="0">
                <a:solidFill>
                  <a:srgbClr val="002060"/>
                </a:solidFill>
                <a:latin typeface="Calibri" pitchFamily="34" charset="0"/>
                <a:ea typeface="Calibri" pitchFamily="34" charset="0"/>
                <a:cs typeface="Arial" pitchFamily="34" charset="0"/>
              </a:rPr>
              <a:t>ضعف التواصل بين المغترب والمقر</a:t>
            </a:r>
            <a:r>
              <a:rPr lang="fr-FR" b="1" dirty="0" smtClean="0">
                <a:solidFill>
                  <a:srgbClr val="002060"/>
                </a:solidFill>
                <a:latin typeface="Calibri" pitchFamily="34" charset="0"/>
                <a:ea typeface="Calibri" pitchFamily="34" charset="0"/>
                <a:cs typeface="Arial" pitchFamily="34" charset="0"/>
              </a:rPr>
              <a:t>.</a:t>
            </a:r>
            <a:endParaRPr lang="fr-FR" sz="2400" b="1" dirty="0" smtClean="0">
              <a:solidFill>
                <a:srgbClr val="002060"/>
              </a:solidFill>
              <a:latin typeface="Arial" pitchFamily="34" charset="0"/>
              <a:cs typeface="Arial" pitchFamily="34" charset="0"/>
            </a:endParaRPr>
          </a:p>
        </p:txBody>
      </p:sp>
      <p:sp>
        <p:nvSpPr>
          <p:cNvPr id="12" name="Organigramme : Connecteur 11"/>
          <p:cNvSpPr/>
          <p:nvPr/>
        </p:nvSpPr>
        <p:spPr>
          <a:xfrm>
            <a:off x="8215338" y="4214818"/>
            <a:ext cx="571504" cy="928694"/>
          </a:xfrm>
          <a:prstGeom prst="flowChartConnector">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3600" b="1" dirty="0" smtClean="0">
                <a:solidFill>
                  <a:schemeClr val="bg2">
                    <a:lumMod val="50000"/>
                  </a:schemeClr>
                </a:solidFill>
              </a:rPr>
              <a:t>3</a:t>
            </a:r>
            <a:endParaRPr lang="fr-FR" b="1" dirty="0">
              <a:solidFill>
                <a:schemeClr val="bg2">
                  <a:lumMod val="50000"/>
                </a:schemeClr>
              </a:solidFill>
            </a:endParaRPr>
          </a:p>
        </p:txBody>
      </p:sp>
      <p:sp>
        <p:nvSpPr>
          <p:cNvPr id="13" name="Organigramme : Connecteur 12"/>
          <p:cNvSpPr/>
          <p:nvPr/>
        </p:nvSpPr>
        <p:spPr>
          <a:xfrm>
            <a:off x="8215338" y="5429264"/>
            <a:ext cx="571504" cy="928694"/>
          </a:xfrm>
          <a:prstGeom prst="flowChartConnector">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3600" b="1" dirty="0" smtClean="0">
                <a:solidFill>
                  <a:schemeClr val="accent2"/>
                </a:solidFill>
              </a:rPr>
              <a:t>4</a:t>
            </a:r>
            <a:endParaRPr lang="fr-FR" b="1" dirty="0">
              <a:solidFill>
                <a:schemeClr val="accent2"/>
              </a:solidFill>
            </a:endParaRPr>
          </a:p>
        </p:txBody>
      </p:sp>
      <p:sp>
        <p:nvSpPr>
          <p:cNvPr id="14" name="Organigramme : Connecteur 13"/>
          <p:cNvSpPr/>
          <p:nvPr/>
        </p:nvSpPr>
        <p:spPr>
          <a:xfrm>
            <a:off x="8215338" y="3000372"/>
            <a:ext cx="571504" cy="928694"/>
          </a:xfrm>
          <a:prstGeom prst="flowChartConnector">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3600" b="1" dirty="0" smtClean="0">
                <a:solidFill>
                  <a:schemeClr val="bg1">
                    <a:lumMod val="75000"/>
                  </a:schemeClr>
                </a:solidFill>
              </a:rPr>
              <a:t>2</a:t>
            </a:r>
            <a:endParaRPr lang="fr-FR" b="1" dirty="0">
              <a:solidFill>
                <a:schemeClr val="bg1">
                  <a:lumMod val="75000"/>
                </a:schemeClr>
              </a:solidFill>
            </a:endParaRPr>
          </a:p>
        </p:txBody>
      </p:sp>
      <p:sp>
        <p:nvSpPr>
          <p:cNvPr id="15" name="Organigramme : Connecteur 14"/>
          <p:cNvSpPr/>
          <p:nvPr/>
        </p:nvSpPr>
        <p:spPr>
          <a:xfrm>
            <a:off x="8215338" y="1714488"/>
            <a:ext cx="571504" cy="928694"/>
          </a:xfrm>
          <a:prstGeom prst="flowChartConnector">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fr-FR" sz="3600" b="1" dirty="0" smtClean="0">
                <a:solidFill>
                  <a:srgbClr val="FFC000"/>
                </a:solidFill>
              </a:rPr>
              <a:t>1</a:t>
            </a:r>
            <a:endParaRPr lang="fr-FR" b="1" dirty="0">
              <a:solidFill>
                <a:srgbClr val="FFC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G:\photo\images (6).jpg"/>
          <p:cNvPicPr>
            <a:picLocks noChangeAspect="1" noChangeArrowheads="1"/>
          </p:cNvPicPr>
          <p:nvPr/>
        </p:nvPicPr>
        <p:blipFill>
          <a:blip r:embed="rId2" cstate="print"/>
          <a:srcRect/>
          <a:stretch>
            <a:fillRect/>
          </a:stretch>
        </p:blipFill>
        <p:spPr bwMode="auto">
          <a:xfrm>
            <a:off x="0" y="24"/>
            <a:ext cx="9144000" cy="6858000"/>
          </a:xfrm>
          <a:prstGeom prst="rect">
            <a:avLst/>
          </a:prstGeom>
          <a:noFill/>
        </p:spPr>
      </p:pic>
      <p:sp>
        <p:nvSpPr>
          <p:cNvPr id="3" name="Rectangle à coins arrondis 2"/>
          <p:cNvSpPr/>
          <p:nvPr/>
        </p:nvSpPr>
        <p:spPr>
          <a:xfrm>
            <a:off x="1142976" y="357166"/>
            <a:ext cx="6643734" cy="785818"/>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2800" b="1" dirty="0" err="1" smtClean="0"/>
              <a:t>افضل</a:t>
            </a:r>
            <a:r>
              <a:rPr lang="ar-DZ" sz="2800" b="1" dirty="0" smtClean="0"/>
              <a:t> الممارسات لنجاح عملية العودة للوطن</a:t>
            </a:r>
            <a:endParaRPr lang="fr-FR" sz="2800" b="1" dirty="0"/>
          </a:p>
        </p:txBody>
      </p:sp>
      <p:sp>
        <p:nvSpPr>
          <p:cNvPr id="4" name="Rectangle 3"/>
          <p:cNvSpPr/>
          <p:nvPr/>
        </p:nvSpPr>
        <p:spPr>
          <a:xfrm>
            <a:off x="357158" y="1571612"/>
            <a:ext cx="6715172" cy="71438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ar-SA" b="1" dirty="0" smtClean="0"/>
              <a:t>ضمان واتفاق تخطيطي حول نوعية المناصب التي سيتولاها المغتربين بعد عودتهم</a:t>
            </a:r>
            <a:endParaRPr lang="fr-FR" b="1" dirty="0"/>
          </a:p>
        </p:txBody>
      </p:sp>
      <p:sp>
        <p:nvSpPr>
          <p:cNvPr id="5" name="Ellipse 4"/>
          <p:cNvSpPr/>
          <p:nvPr/>
        </p:nvSpPr>
        <p:spPr>
          <a:xfrm>
            <a:off x="7429520" y="1285860"/>
            <a:ext cx="1571636" cy="1143008"/>
          </a:xfrm>
          <a:prstGeom prst="ellipse">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3"/>
          </a:lnRef>
          <a:fillRef idx="3">
            <a:schemeClr val="accent3"/>
          </a:fillRef>
          <a:effectRef idx="3">
            <a:schemeClr val="accent3"/>
          </a:effectRef>
          <a:fontRef idx="minor">
            <a:schemeClr val="lt1"/>
          </a:fontRef>
        </p:style>
        <p:txBody>
          <a:bodyPr rtlCol="0" anchor="ctr"/>
          <a:lstStyle/>
          <a:p>
            <a:pPr algn="ctr" rtl="1"/>
            <a:r>
              <a:rPr lang="fr-FR" b="1" dirty="0" smtClean="0"/>
              <a:t>1</a:t>
            </a:r>
            <a:r>
              <a:rPr lang="ar-DZ" b="1" dirty="0" smtClean="0"/>
              <a:t>قبل تولي المهام الدولية</a:t>
            </a:r>
            <a:endParaRPr lang="fr-FR" b="1" dirty="0"/>
          </a:p>
        </p:txBody>
      </p:sp>
      <p:sp>
        <p:nvSpPr>
          <p:cNvPr id="7" name="Ellipse 6"/>
          <p:cNvSpPr/>
          <p:nvPr/>
        </p:nvSpPr>
        <p:spPr>
          <a:xfrm>
            <a:off x="7358082" y="2643182"/>
            <a:ext cx="1643074" cy="1214446"/>
          </a:xfrm>
          <a:prstGeom prst="ellipse">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4"/>
          </a:lnRef>
          <a:fillRef idx="3">
            <a:schemeClr val="accent4"/>
          </a:fillRef>
          <a:effectRef idx="3">
            <a:schemeClr val="accent4"/>
          </a:effectRef>
          <a:fontRef idx="minor">
            <a:schemeClr val="lt1"/>
          </a:fontRef>
        </p:style>
        <p:txBody>
          <a:bodyPr rtlCol="0" anchor="ctr"/>
          <a:lstStyle/>
          <a:p>
            <a:pPr algn="ctr" rtl="1"/>
            <a:r>
              <a:rPr lang="fr-FR" b="1" dirty="0" smtClean="0"/>
              <a:t>2</a:t>
            </a:r>
            <a:r>
              <a:rPr lang="ar-DZ" b="1" dirty="0" smtClean="0"/>
              <a:t>خلال فترة العمل في الخارج</a:t>
            </a:r>
            <a:endParaRPr lang="fr-FR" b="1" dirty="0"/>
          </a:p>
        </p:txBody>
      </p:sp>
      <p:sp>
        <p:nvSpPr>
          <p:cNvPr id="8" name="Rectangle 7"/>
          <p:cNvSpPr/>
          <p:nvPr/>
        </p:nvSpPr>
        <p:spPr>
          <a:xfrm>
            <a:off x="357158" y="2857496"/>
            <a:ext cx="6715172" cy="71438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4"/>
          </a:lnRef>
          <a:fillRef idx="2">
            <a:schemeClr val="accent4"/>
          </a:fillRef>
          <a:effectRef idx="1">
            <a:schemeClr val="accent4"/>
          </a:effectRef>
          <a:fontRef idx="minor">
            <a:schemeClr val="dk1"/>
          </a:fontRef>
        </p:style>
        <p:txBody>
          <a:bodyPr rtlCol="0" anchor="ctr"/>
          <a:lstStyle/>
          <a:p>
            <a:pPr algn="r" rtl="1"/>
            <a:r>
              <a:rPr lang="fr-FR" dirty="0" smtClean="0"/>
              <a:t>-</a:t>
            </a:r>
            <a:r>
              <a:rPr lang="fr-FR" b="1" dirty="0" smtClean="0"/>
              <a:t>1  </a:t>
            </a:r>
            <a:r>
              <a:rPr lang="ar-DZ" b="1" dirty="0" smtClean="0"/>
              <a:t>الاتصال المستمر بالمقر الرئيسي في البلد الأم </a:t>
            </a:r>
            <a:endParaRPr lang="fr-FR" b="1" dirty="0" smtClean="0"/>
          </a:p>
          <a:p>
            <a:pPr algn="r" rtl="1"/>
            <a:r>
              <a:rPr lang="fr-FR" b="1" dirty="0" smtClean="0"/>
              <a:t>-2  </a:t>
            </a:r>
            <a:r>
              <a:rPr lang="ar-SA" b="1" dirty="0" smtClean="0"/>
              <a:t>برامج النصح خلال فترة العمل الدولي</a:t>
            </a:r>
            <a:endParaRPr lang="fr-FR" b="1" dirty="0"/>
          </a:p>
        </p:txBody>
      </p:sp>
      <p:sp>
        <p:nvSpPr>
          <p:cNvPr id="9" name="Ellipse 8"/>
          <p:cNvSpPr/>
          <p:nvPr/>
        </p:nvSpPr>
        <p:spPr>
          <a:xfrm>
            <a:off x="7358082" y="4071942"/>
            <a:ext cx="1643074" cy="1214446"/>
          </a:xfrm>
          <a:prstGeom prst="ellipse">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rtlCol="0" anchor="ctr"/>
          <a:lstStyle/>
          <a:p>
            <a:pPr lvl="0" algn="ctr" rtl="1" fontAlgn="base">
              <a:spcBef>
                <a:spcPct val="0"/>
              </a:spcBef>
              <a:spcAft>
                <a:spcPct val="0"/>
              </a:spcAft>
              <a:tabLst>
                <a:tab pos="5059363" algn="l"/>
              </a:tabLst>
            </a:pPr>
            <a:r>
              <a:rPr lang="ar-DZ" b="1" dirty="0" smtClean="0">
                <a:solidFill>
                  <a:schemeClr val="bg1"/>
                </a:solidFill>
                <a:latin typeface="Calibri" pitchFamily="34" charset="0"/>
                <a:ea typeface="Calibri" pitchFamily="34" charset="0"/>
                <a:cs typeface="Arial" pitchFamily="34" charset="0"/>
              </a:rPr>
              <a:t> </a:t>
            </a:r>
            <a:r>
              <a:rPr lang="fr-FR" b="1" dirty="0" smtClean="0">
                <a:solidFill>
                  <a:schemeClr val="bg1"/>
                </a:solidFill>
                <a:latin typeface="Calibri" pitchFamily="34" charset="0"/>
                <a:ea typeface="Calibri" pitchFamily="34" charset="0"/>
                <a:cs typeface="Arial" pitchFamily="34" charset="0"/>
              </a:rPr>
              <a:t>3 </a:t>
            </a:r>
            <a:r>
              <a:rPr lang="ar-DZ" b="1" dirty="0" err="1" smtClean="0">
                <a:solidFill>
                  <a:schemeClr val="bg1"/>
                </a:solidFill>
                <a:latin typeface="Calibri" pitchFamily="34" charset="0"/>
                <a:ea typeface="Calibri" pitchFamily="34" charset="0"/>
                <a:cs typeface="Arial" pitchFamily="34" charset="0"/>
              </a:rPr>
              <a:t>ال</a:t>
            </a:r>
            <a:r>
              <a:rPr lang="ar-SA" b="1" dirty="0" smtClean="0">
                <a:solidFill>
                  <a:schemeClr val="bg1"/>
                </a:solidFill>
                <a:latin typeface="Calibri" pitchFamily="34" charset="0"/>
                <a:ea typeface="Calibri" pitchFamily="34" charset="0"/>
                <a:cs typeface="Arial" pitchFamily="34" charset="0"/>
              </a:rPr>
              <a:t>سابق لفترة العودة بقليل</a:t>
            </a:r>
            <a:endParaRPr lang="fr-FR" sz="2400" b="1" dirty="0" smtClean="0">
              <a:solidFill>
                <a:schemeClr val="bg1"/>
              </a:solidFill>
              <a:latin typeface="Arial" pitchFamily="34" charset="0"/>
              <a:cs typeface="Arial" pitchFamily="34" charset="0"/>
            </a:endParaRPr>
          </a:p>
        </p:txBody>
      </p:sp>
      <p:sp>
        <p:nvSpPr>
          <p:cNvPr id="10" name="Ellipse 9"/>
          <p:cNvSpPr/>
          <p:nvPr/>
        </p:nvSpPr>
        <p:spPr>
          <a:xfrm>
            <a:off x="7358082" y="5500702"/>
            <a:ext cx="1643074" cy="1142984"/>
          </a:xfrm>
          <a:prstGeom prst="ellipse">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1"/>
          </a:lnRef>
          <a:fillRef idx="3">
            <a:schemeClr val="accent1"/>
          </a:fillRef>
          <a:effectRef idx="3">
            <a:schemeClr val="accent1"/>
          </a:effectRef>
          <a:fontRef idx="minor">
            <a:schemeClr val="lt1"/>
          </a:fontRef>
        </p:style>
        <p:txBody>
          <a:bodyPr rtlCol="0" anchor="ctr"/>
          <a:lstStyle/>
          <a:p>
            <a:pPr algn="ctr" rtl="1"/>
            <a:r>
              <a:rPr lang="fr-FR" b="1" dirty="0" smtClean="0"/>
              <a:t>4</a:t>
            </a:r>
            <a:r>
              <a:rPr lang="ar-DZ" b="1" dirty="0" smtClean="0"/>
              <a:t> بعد العودة للوطن</a:t>
            </a:r>
            <a:endParaRPr lang="fr-FR" b="1" dirty="0"/>
          </a:p>
        </p:txBody>
      </p:sp>
      <p:sp>
        <p:nvSpPr>
          <p:cNvPr id="12" name="Rectangle 11"/>
          <p:cNvSpPr/>
          <p:nvPr/>
        </p:nvSpPr>
        <p:spPr>
          <a:xfrm>
            <a:off x="357158" y="4214818"/>
            <a:ext cx="6858048" cy="71438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2">
            <a:schemeClr val="accent2"/>
          </a:fillRef>
          <a:effectRef idx="1">
            <a:schemeClr val="accent2"/>
          </a:effectRef>
          <a:fontRef idx="minor">
            <a:schemeClr val="dk1"/>
          </a:fontRef>
        </p:style>
        <p:txBody>
          <a:bodyPr rtlCol="0" anchor="ctr"/>
          <a:lstStyle/>
          <a:p>
            <a:pPr algn="r"/>
            <a:r>
              <a:rPr lang="ar-SA" b="1" dirty="0" smtClean="0"/>
              <a:t>أنشطة إدارة المسار المهني </a:t>
            </a:r>
            <a:r>
              <a:rPr lang="fr-FR" b="1" dirty="0" smtClean="0"/>
              <a:t>-1</a:t>
            </a:r>
            <a:r>
              <a:rPr lang="fr-FR" dirty="0" smtClean="0"/>
              <a:t> </a:t>
            </a:r>
            <a:r>
              <a:rPr lang="ar-DZ" dirty="0" smtClean="0"/>
              <a:t> </a:t>
            </a:r>
            <a:endParaRPr lang="fr-FR" dirty="0" smtClean="0"/>
          </a:p>
          <a:p>
            <a:pPr algn="r" rtl="1"/>
            <a:r>
              <a:rPr lang="fr-FR" b="1" dirty="0" smtClean="0"/>
              <a:t>-2  </a:t>
            </a:r>
            <a:r>
              <a:rPr lang="ar-SA" b="1" dirty="0" smtClean="0"/>
              <a:t>عملية إجراء لقاءات توصية مفصلة قبل العودة للوطن</a:t>
            </a:r>
            <a:endParaRPr lang="ar-DZ" b="1" dirty="0" smtClean="0"/>
          </a:p>
        </p:txBody>
      </p:sp>
      <p:sp>
        <p:nvSpPr>
          <p:cNvPr id="13" name="Rectangle 12"/>
          <p:cNvSpPr/>
          <p:nvPr/>
        </p:nvSpPr>
        <p:spPr>
          <a:xfrm>
            <a:off x="357158" y="5214950"/>
            <a:ext cx="6858048" cy="1428736"/>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1"/>
          </a:lnRef>
          <a:fillRef idx="2">
            <a:schemeClr val="accent1"/>
          </a:fillRef>
          <a:effectRef idx="1">
            <a:schemeClr val="accent1"/>
          </a:effectRef>
          <a:fontRef idx="minor">
            <a:schemeClr val="dk1"/>
          </a:fontRef>
        </p:style>
        <p:txBody>
          <a:bodyPr rtlCol="0" anchor="ctr"/>
          <a:lstStyle/>
          <a:p>
            <a:pPr algn="r"/>
            <a:r>
              <a:rPr lang="ar-DZ" b="1" dirty="0" err="1" smtClean="0"/>
              <a:t>ال</a:t>
            </a:r>
            <a:r>
              <a:rPr lang="ar-SA" b="1" dirty="0" smtClean="0"/>
              <a:t>استشارات المالية والمساعدة المالية</a:t>
            </a:r>
            <a:r>
              <a:rPr lang="fr-FR" b="1" dirty="0" smtClean="0"/>
              <a:t>-1 </a:t>
            </a:r>
            <a:r>
              <a:rPr lang="ar-DZ" b="1" dirty="0" smtClean="0"/>
              <a:t> </a:t>
            </a:r>
            <a:endParaRPr lang="fr-FR" b="1" dirty="0" smtClean="0"/>
          </a:p>
          <a:p>
            <a:pPr algn="r" rtl="1"/>
            <a:r>
              <a:rPr lang="fr-FR" b="1" dirty="0" smtClean="0"/>
              <a:t>-2  </a:t>
            </a:r>
            <a:r>
              <a:rPr lang="ar-SA" b="1" dirty="0" smtClean="0"/>
              <a:t>برنامج إعادة توجيه التغيرات في الشركة</a:t>
            </a:r>
            <a:endParaRPr lang="ar-DZ" b="1" dirty="0" smtClean="0"/>
          </a:p>
          <a:p>
            <a:pPr algn="r" rtl="1"/>
            <a:r>
              <a:rPr lang="fr-FR" b="1" dirty="0" smtClean="0"/>
              <a:t>3  </a:t>
            </a:r>
            <a:r>
              <a:rPr lang="ar-DZ" b="1" dirty="0" smtClean="0"/>
              <a:t>- </a:t>
            </a:r>
            <a:r>
              <a:rPr lang="ar-SA" b="1" dirty="0" smtClean="0"/>
              <a:t>وقت الراحة بعد العودة للوطن</a:t>
            </a:r>
            <a:endParaRPr lang="ar-DZ" b="1" dirty="0" smtClean="0"/>
          </a:p>
          <a:p>
            <a:pPr algn="r" rtl="1"/>
            <a:r>
              <a:rPr lang="fr-FR" b="1" dirty="0" smtClean="0"/>
              <a:t>4  </a:t>
            </a:r>
            <a:r>
              <a:rPr lang="ar-DZ" b="1" dirty="0" smtClean="0"/>
              <a:t>- </a:t>
            </a:r>
            <a:r>
              <a:rPr lang="ar-SA" b="1" dirty="0" smtClean="0"/>
              <a:t>إشارات مرئية تظهر قيمة الخبرة الدولية للشركة</a:t>
            </a:r>
            <a:endParaRPr lang="ar-DZ" b="1"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G:\photo\images (11).jpg"/>
          <p:cNvPicPr>
            <a:picLocks noChangeAspect="1" noChangeArrowheads="1"/>
          </p:cNvPicPr>
          <p:nvPr/>
        </p:nvPicPr>
        <p:blipFill>
          <a:blip r:embed="rId2" cstate="print"/>
          <a:srcRect/>
          <a:stretch>
            <a:fillRect/>
          </a:stretch>
        </p:blipFill>
        <p:spPr bwMode="auto">
          <a:xfrm>
            <a:off x="0" y="1"/>
            <a:ext cx="9144000" cy="6858000"/>
          </a:xfrm>
          <a:prstGeom prst="rect">
            <a:avLst/>
          </a:prstGeom>
          <a:noFill/>
        </p:spPr>
      </p:pic>
      <p:sp>
        <p:nvSpPr>
          <p:cNvPr id="3" name="Rectangle à coins arrondis 2"/>
          <p:cNvSpPr/>
          <p:nvPr/>
        </p:nvSpPr>
        <p:spPr>
          <a:xfrm>
            <a:off x="1571604" y="642918"/>
            <a:ext cx="5857916" cy="1071570"/>
          </a:xfrm>
          <a:prstGeom prst="roundRect">
            <a:avLst/>
          </a:prstGeom>
          <a:ln>
            <a:noFill/>
          </a:ln>
          <a:effectLst>
            <a:outerShdw blurRad="190500" dist="228600" dir="2700000" algn="ctr">
              <a:srgbClr val="000000">
                <a:alpha val="30000"/>
              </a:srgbClr>
            </a:outerShdw>
            <a:reflection blurRad="6350" stA="50000" endA="300" endPos="90000" dir="5400000" sy="-100000" algn="bl" rotWithShape="0"/>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4400" b="1" dirty="0" smtClean="0"/>
              <a:t>الخاتمة</a:t>
            </a:r>
            <a:endParaRPr lang="fr-FR" sz="4400" b="1" dirty="0"/>
          </a:p>
        </p:txBody>
      </p:sp>
      <p:sp>
        <p:nvSpPr>
          <p:cNvPr id="4" name="Rectangle 3"/>
          <p:cNvSpPr/>
          <p:nvPr/>
        </p:nvSpPr>
        <p:spPr>
          <a:xfrm>
            <a:off x="1071538" y="2071678"/>
            <a:ext cx="7000924" cy="3286148"/>
          </a:xfrm>
          <a:prstGeom prst="rect">
            <a:avLst/>
          </a:prstGeom>
          <a:ln>
            <a:noFill/>
          </a:ln>
          <a:effectLst>
            <a:glow rad="63500">
              <a:schemeClr val="accent4">
                <a:satMod val="175000"/>
                <a:alpha val="40000"/>
              </a:schemeClr>
            </a:glow>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4"/>
          </a:lnRef>
          <a:fillRef idx="2">
            <a:schemeClr val="accent4"/>
          </a:fillRef>
          <a:effectRef idx="1">
            <a:schemeClr val="accent4"/>
          </a:effectRef>
          <a:fontRef idx="minor">
            <a:schemeClr val="dk1"/>
          </a:fontRef>
        </p:style>
        <p:txBody>
          <a:bodyPr rtlCol="0" anchor="ctr"/>
          <a:lstStyle/>
          <a:p>
            <a:pPr lvl="0" algn="ctr" rtl="1" fontAlgn="base">
              <a:spcBef>
                <a:spcPct val="0"/>
              </a:spcBef>
              <a:spcAft>
                <a:spcPct val="0"/>
              </a:spcAft>
              <a:tabLst>
                <a:tab pos="5059363" algn="l"/>
              </a:tabLst>
            </a:pPr>
            <a:r>
              <a:rPr lang="ar-SA" b="1" dirty="0" smtClean="0">
                <a:solidFill>
                  <a:schemeClr val="tx1"/>
                </a:solidFill>
                <a:latin typeface="Calibri" pitchFamily="34" charset="0"/>
                <a:ea typeface="Times New Roman" pitchFamily="18" charset="0"/>
                <a:cs typeface="Arial" pitchFamily="34" charset="0"/>
              </a:rPr>
              <a:t>العودة إلى الوطن هي انتقال عميق متعدد الثقافات يؤثر على الناس عبر أدوارهم في الحياة </a:t>
            </a:r>
            <a:r>
              <a:rPr lang="ar-SA" b="1" dirty="0" err="1" smtClean="0">
                <a:solidFill>
                  <a:schemeClr val="tx1"/>
                </a:solidFill>
                <a:latin typeface="Calibri" pitchFamily="34" charset="0"/>
                <a:ea typeface="Times New Roman" pitchFamily="18" charset="0"/>
                <a:cs typeface="Arial" pitchFamily="34" charset="0"/>
              </a:rPr>
              <a:t>و</a:t>
            </a:r>
            <a:r>
              <a:rPr lang="ar-SA" b="1" dirty="0" smtClean="0">
                <a:solidFill>
                  <a:schemeClr val="tx1"/>
                </a:solidFill>
                <a:latin typeface="Calibri" pitchFamily="34" charset="0"/>
                <a:ea typeface="Times New Roman" pitchFamily="18" charset="0"/>
                <a:cs typeface="Arial" pitchFamily="34" charset="0"/>
              </a:rPr>
              <a:t> تعتبر سياسات الإعادة إلى الوطن ضرورية لضمان تعديل الموظفين المغتربين والاحتفاظ بهم </a:t>
            </a:r>
            <a:r>
              <a:rPr lang="ar-SA" b="1" dirty="0" err="1" smtClean="0">
                <a:solidFill>
                  <a:schemeClr val="tx1"/>
                </a:solidFill>
                <a:latin typeface="Calibri" pitchFamily="34" charset="0"/>
                <a:ea typeface="Times New Roman" pitchFamily="18" charset="0"/>
                <a:cs typeface="Arial" pitchFamily="34" charset="0"/>
              </a:rPr>
              <a:t>و</a:t>
            </a:r>
            <a:r>
              <a:rPr lang="ar-SA" b="1" dirty="0" smtClean="0">
                <a:solidFill>
                  <a:schemeClr val="tx1"/>
                </a:solidFill>
                <a:latin typeface="Calibri" pitchFamily="34" charset="0"/>
                <a:ea typeface="Times New Roman" pitchFamily="18" charset="0"/>
                <a:cs typeface="Arial" pitchFamily="34" charset="0"/>
              </a:rPr>
              <a:t> من المرجح أن يغادر الوافدون العائدون مؤسستهم عندما يرون أنها تفشل في تطوير آليات وممارسات لمكافأة واستخدام وتعميم معارفهم ومهاراتهم المكتسبة حديثاً. يجب وضع الهياكل والعمليات من أجل السماح بمشاركة معارف وخبرات العائدين مع الآخرين وأن تصبح جزءاً لا يتجزأ من المنظمة</a:t>
            </a:r>
            <a:r>
              <a:rPr lang="fr-FR" b="1" dirty="0" smtClean="0">
                <a:solidFill>
                  <a:schemeClr val="tx1"/>
                </a:solidFill>
                <a:latin typeface="Calibri" pitchFamily="34" charset="0"/>
                <a:ea typeface="Times New Roman" pitchFamily="18" charset="0"/>
                <a:cs typeface="Arial" pitchFamily="34" charset="0"/>
              </a:rPr>
              <a:t>.</a:t>
            </a:r>
            <a:endParaRPr lang="fr-FR" sz="2400" b="1" dirty="0" smtClean="0">
              <a:solidFill>
                <a:schemeClr val="tx1"/>
              </a:solidFill>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G:\photo\images (10).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16" name="Rectangle à coins arrondis 15"/>
          <p:cNvSpPr/>
          <p:nvPr/>
        </p:nvSpPr>
        <p:spPr>
          <a:xfrm>
            <a:off x="2285984" y="214290"/>
            <a:ext cx="4929222" cy="857256"/>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4400" b="1" dirty="0" smtClean="0"/>
              <a:t>خطة البحث</a:t>
            </a:r>
            <a:endParaRPr lang="fr-FR" sz="4400" b="1" dirty="0"/>
          </a:p>
        </p:txBody>
      </p:sp>
      <p:sp>
        <p:nvSpPr>
          <p:cNvPr id="17" name="Ellipse 16"/>
          <p:cNvSpPr/>
          <p:nvPr/>
        </p:nvSpPr>
        <p:spPr>
          <a:xfrm>
            <a:off x="3714744" y="1214422"/>
            <a:ext cx="2357454" cy="500066"/>
          </a:xfrm>
          <a:prstGeom prst="ellipse">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4"/>
          </a:lnRef>
          <a:fillRef idx="3">
            <a:schemeClr val="accent4"/>
          </a:fillRef>
          <a:effectRef idx="3">
            <a:schemeClr val="accent4"/>
          </a:effectRef>
          <a:fontRef idx="minor">
            <a:schemeClr val="lt1"/>
          </a:fontRef>
        </p:style>
        <p:txBody>
          <a:bodyPr rtlCol="0" anchor="ctr"/>
          <a:lstStyle/>
          <a:p>
            <a:pPr algn="ctr"/>
            <a:r>
              <a:rPr lang="ar-DZ" sz="2000" b="1" dirty="0" smtClean="0"/>
              <a:t>المقدمة </a:t>
            </a:r>
            <a:endParaRPr lang="fr-FR" sz="2000" b="1" dirty="0"/>
          </a:p>
        </p:txBody>
      </p:sp>
      <p:sp>
        <p:nvSpPr>
          <p:cNvPr id="18" name="Rectangle 17"/>
          <p:cNvSpPr/>
          <p:nvPr/>
        </p:nvSpPr>
        <p:spPr>
          <a:xfrm>
            <a:off x="5357818" y="2571744"/>
            <a:ext cx="3571900" cy="3071834"/>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3"/>
          </a:lnRef>
          <a:fillRef idx="3">
            <a:schemeClr val="accent3"/>
          </a:fillRef>
          <a:effectRef idx="3">
            <a:schemeClr val="accent3"/>
          </a:effectRef>
          <a:fontRef idx="minor">
            <a:schemeClr val="lt1"/>
          </a:fontRef>
        </p:style>
        <p:txBody>
          <a:bodyPr rtlCol="0" anchor="ctr"/>
          <a:lstStyle/>
          <a:p>
            <a:pPr lvl="0" indent="88900" algn="r" rtl="1" fontAlgn="base">
              <a:spcBef>
                <a:spcPct val="0"/>
              </a:spcBef>
              <a:spcAft>
                <a:spcPct val="0"/>
              </a:spcAft>
            </a:pPr>
            <a:r>
              <a:rPr lang="ar-DZ" sz="2400" b="1" dirty="0" smtClean="0">
                <a:solidFill>
                  <a:schemeClr val="bg1"/>
                </a:solidFill>
                <a:latin typeface="Calibri" pitchFamily="34" charset="0"/>
                <a:ea typeface="Times New Roman" pitchFamily="18" charset="0"/>
                <a:cs typeface="Arial" pitchFamily="34" charset="0"/>
              </a:rPr>
              <a:t>المطلب الأول </a:t>
            </a:r>
            <a:r>
              <a:rPr lang="fr-FR" sz="2400" b="1" dirty="0" smtClean="0">
                <a:solidFill>
                  <a:schemeClr val="bg1"/>
                </a:solidFill>
                <a:latin typeface="Calibri" pitchFamily="34" charset="0"/>
                <a:ea typeface="Times New Roman" pitchFamily="18" charset="0"/>
                <a:cs typeface="Arial" pitchFamily="34" charset="0"/>
              </a:rPr>
              <a:t>: </a:t>
            </a:r>
            <a:r>
              <a:rPr lang="ar-DZ" sz="2400" b="1" dirty="0" smtClean="0">
                <a:solidFill>
                  <a:schemeClr val="bg1"/>
                </a:solidFill>
                <a:latin typeface="Calibri" pitchFamily="34" charset="0"/>
                <a:ea typeface="Times New Roman" pitchFamily="18" charset="0"/>
                <a:cs typeface="Arial" pitchFamily="34" charset="0"/>
              </a:rPr>
              <a:t>مفهوم المغترب المطلب الثاني </a:t>
            </a:r>
            <a:r>
              <a:rPr lang="fr-FR" sz="2400" b="1" dirty="0" smtClean="0">
                <a:solidFill>
                  <a:schemeClr val="bg1"/>
                </a:solidFill>
                <a:latin typeface="Calibri" pitchFamily="34" charset="0"/>
                <a:ea typeface="Times New Roman" pitchFamily="18" charset="0"/>
                <a:cs typeface="Arial" pitchFamily="34" charset="0"/>
              </a:rPr>
              <a:t>: </a:t>
            </a:r>
            <a:r>
              <a:rPr lang="ar-DZ" sz="2400" b="1" dirty="0" smtClean="0">
                <a:solidFill>
                  <a:schemeClr val="bg1"/>
                </a:solidFill>
                <a:latin typeface="Calibri" pitchFamily="34" charset="0"/>
                <a:ea typeface="Times New Roman" pitchFamily="18" charset="0"/>
                <a:cs typeface="Arial" pitchFamily="34" charset="0"/>
              </a:rPr>
              <a:t>مفهوم العودة إلى الوطن </a:t>
            </a:r>
          </a:p>
          <a:p>
            <a:pPr lvl="0" indent="88900" algn="r" rtl="1" fontAlgn="base">
              <a:spcBef>
                <a:spcPct val="0"/>
              </a:spcBef>
              <a:spcAft>
                <a:spcPct val="0"/>
              </a:spcAft>
            </a:pPr>
            <a:r>
              <a:rPr lang="ar-DZ" sz="2400" b="1" dirty="0" smtClean="0">
                <a:solidFill>
                  <a:schemeClr val="bg1"/>
                </a:solidFill>
                <a:latin typeface="Calibri" pitchFamily="34" charset="0"/>
                <a:ea typeface="Times New Roman" pitchFamily="18" charset="0"/>
                <a:cs typeface="Arial" pitchFamily="34" charset="0"/>
              </a:rPr>
              <a:t>المطلب الثالث </a:t>
            </a:r>
            <a:r>
              <a:rPr lang="fr-FR" sz="2400" b="1" dirty="0" smtClean="0">
                <a:solidFill>
                  <a:schemeClr val="bg1"/>
                </a:solidFill>
                <a:latin typeface="Calibri" pitchFamily="34" charset="0"/>
                <a:ea typeface="Times New Roman" pitchFamily="18" charset="0"/>
                <a:cs typeface="Arial" pitchFamily="34" charset="0"/>
              </a:rPr>
              <a:t>: </a:t>
            </a:r>
            <a:r>
              <a:rPr lang="ar-DZ" sz="2400" b="1" dirty="0" smtClean="0">
                <a:solidFill>
                  <a:schemeClr val="bg1"/>
                </a:solidFill>
                <a:latin typeface="Calibri" pitchFamily="34" charset="0"/>
                <a:ea typeface="Times New Roman" pitchFamily="18" charset="0"/>
                <a:cs typeface="Arial" pitchFamily="34" charset="0"/>
              </a:rPr>
              <a:t>القضايا المتعلقة بالعودة إلى الوطن</a:t>
            </a:r>
            <a:endParaRPr lang="en-US" sz="2400" b="1" dirty="0" smtClean="0">
              <a:solidFill>
                <a:schemeClr val="bg1"/>
              </a:solidFill>
              <a:latin typeface="Calibri" pitchFamily="34" charset="0"/>
              <a:ea typeface="Times New Roman" pitchFamily="18" charset="0"/>
              <a:cs typeface="Arial" pitchFamily="34" charset="0"/>
            </a:endParaRPr>
          </a:p>
          <a:p>
            <a:pPr lvl="0" indent="88900" algn="r" rtl="1" eaLnBrk="0" fontAlgn="base" hangingPunct="0">
              <a:spcBef>
                <a:spcPct val="0"/>
              </a:spcBef>
              <a:spcAft>
                <a:spcPct val="0"/>
              </a:spcAft>
            </a:pPr>
            <a:r>
              <a:rPr lang="ar-DZ" sz="2400" b="1" dirty="0" smtClean="0">
                <a:solidFill>
                  <a:schemeClr val="bg1"/>
                </a:solidFill>
                <a:latin typeface="Calibri" pitchFamily="34" charset="0"/>
                <a:ea typeface="Times New Roman" pitchFamily="18" charset="0"/>
                <a:cs typeface="Arial" pitchFamily="34" charset="0"/>
              </a:rPr>
              <a:t>المطلب الرابع</a:t>
            </a:r>
            <a:r>
              <a:rPr lang="en-US" sz="2400" b="1" dirty="0" smtClean="0">
                <a:solidFill>
                  <a:schemeClr val="bg1"/>
                </a:solidFill>
                <a:latin typeface="Calibri" pitchFamily="34" charset="0"/>
                <a:ea typeface="Times New Roman" pitchFamily="18" charset="0"/>
                <a:cs typeface="Arial" pitchFamily="34" charset="0"/>
              </a:rPr>
              <a:t> </a:t>
            </a:r>
            <a:r>
              <a:rPr lang="fr-FR" sz="2400" b="1" dirty="0" smtClean="0">
                <a:solidFill>
                  <a:schemeClr val="bg1"/>
                </a:solidFill>
                <a:latin typeface="Calibri" pitchFamily="34" charset="0"/>
                <a:ea typeface="Times New Roman" pitchFamily="18" charset="0"/>
                <a:cs typeface="Calibri" pitchFamily="34" charset="0"/>
              </a:rPr>
              <a:t>:</a:t>
            </a:r>
            <a:r>
              <a:rPr lang="fr-FR" sz="2400" b="1" dirty="0" smtClean="0">
                <a:solidFill>
                  <a:schemeClr val="bg1"/>
                </a:solidFill>
                <a:latin typeface="Calibri" pitchFamily="34" charset="0"/>
                <a:ea typeface="Times New Roman" pitchFamily="18" charset="0"/>
                <a:cs typeface="Arial" pitchFamily="34" charset="0"/>
              </a:rPr>
              <a:t> </a:t>
            </a:r>
            <a:r>
              <a:rPr lang="ar-DZ" sz="2400" b="1" dirty="0" smtClean="0">
                <a:solidFill>
                  <a:schemeClr val="bg1"/>
                </a:solidFill>
                <a:latin typeface="Calibri" pitchFamily="34" charset="0"/>
                <a:ea typeface="Times New Roman" pitchFamily="18" charset="0"/>
                <a:cs typeface="Arial" pitchFamily="34" charset="0"/>
              </a:rPr>
              <a:t>فوائد العودة للوطن</a:t>
            </a:r>
            <a:r>
              <a:rPr lang="fr-FR" sz="1000" b="1" dirty="0" smtClean="0">
                <a:solidFill>
                  <a:schemeClr val="bg1"/>
                </a:solidFill>
                <a:latin typeface="Arial" pitchFamily="34" charset="0"/>
                <a:cs typeface="Arial" pitchFamily="34" charset="0"/>
              </a:rPr>
              <a:t> </a:t>
            </a:r>
            <a:endParaRPr lang="fr-FR" sz="2400" b="1" dirty="0" smtClean="0">
              <a:solidFill>
                <a:schemeClr val="bg1"/>
              </a:solidFill>
              <a:latin typeface="Arial" pitchFamily="34" charset="0"/>
              <a:cs typeface="Arial" pitchFamily="34" charset="0"/>
            </a:endParaRPr>
          </a:p>
        </p:txBody>
      </p:sp>
      <p:sp>
        <p:nvSpPr>
          <p:cNvPr id="19" name="Rectangle 18"/>
          <p:cNvSpPr/>
          <p:nvPr/>
        </p:nvSpPr>
        <p:spPr>
          <a:xfrm>
            <a:off x="214282" y="2500306"/>
            <a:ext cx="3571900" cy="3071834"/>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4"/>
          </a:lnRef>
          <a:fillRef idx="2">
            <a:schemeClr val="accent4"/>
          </a:fillRef>
          <a:effectRef idx="1">
            <a:schemeClr val="accent4"/>
          </a:effectRef>
          <a:fontRef idx="minor">
            <a:schemeClr val="dk1"/>
          </a:fontRef>
        </p:style>
        <p:txBody>
          <a:bodyPr rtlCol="0" anchor="ctr"/>
          <a:lstStyle/>
          <a:p>
            <a:pPr lvl="0" indent="88900" algn="r" rtl="1" fontAlgn="base">
              <a:spcBef>
                <a:spcPct val="0"/>
              </a:spcBef>
              <a:spcAft>
                <a:spcPct val="0"/>
              </a:spcAft>
            </a:pPr>
            <a:r>
              <a:rPr lang="ar-DZ" sz="2400" b="1" dirty="0" smtClean="0">
                <a:solidFill>
                  <a:srgbClr val="0070C0"/>
                </a:solidFill>
                <a:latin typeface="Calibri" pitchFamily="34" charset="0"/>
                <a:ea typeface="Times New Roman" pitchFamily="18" charset="0"/>
                <a:cs typeface="Arial" pitchFamily="34" charset="0"/>
              </a:rPr>
              <a:t>المبحث الأول </a:t>
            </a:r>
            <a:r>
              <a:rPr lang="fr-FR" sz="2400" b="1" dirty="0" smtClean="0">
                <a:solidFill>
                  <a:srgbClr val="0070C0"/>
                </a:solidFill>
                <a:latin typeface="Calibri" pitchFamily="34" charset="0"/>
                <a:ea typeface="Times New Roman" pitchFamily="18" charset="0"/>
                <a:cs typeface="Arial" pitchFamily="34" charset="0"/>
              </a:rPr>
              <a:t>:</a:t>
            </a:r>
            <a:r>
              <a:rPr lang="ar-DZ" sz="2400" b="1" dirty="0" smtClean="0">
                <a:solidFill>
                  <a:srgbClr val="0070C0"/>
                </a:solidFill>
                <a:latin typeface="Calibri" pitchFamily="34" charset="0"/>
                <a:ea typeface="Times New Roman" pitchFamily="18" charset="0"/>
                <a:cs typeface="Arial" pitchFamily="34" charset="0"/>
              </a:rPr>
              <a:t> تحديات العودة إلى الوطن </a:t>
            </a:r>
            <a:endParaRPr lang="fr-FR" sz="1000" b="1" dirty="0" smtClean="0">
              <a:solidFill>
                <a:srgbClr val="0070C0"/>
              </a:solidFill>
              <a:latin typeface="Arial" pitchFamily="34" charset="0"/>
              <a:cs typeface="Arial" pitchFamily="34" charset="0"/>
            </a:endParaRPr>
          </a:p>
          <a:p>
            <a:pPr lvl="0" indent="88900" algn="r" rtl="1" eaLnBrk="0" fontAlgn="base" hangingPunct="0">
              <a:spcBef>
                <a:spcPct val="0"/>
              </a:spcBef>
              <a:spcAft>
                <a:spcPct val="0"/>
              </a:spcAft>
            </a:pPr>
            <a:r>
              <a:rPr lang="ar-DZ" sz="2400" b="1" dirty="0" smtClean="0">
                <a:solidFill>
                  <a:srgbClr val="0070C0"/>
                </a:solidFill>
                <a:latin typeface="Calibri" pitchFamily="34" charset="0"/>
                <a:ea typeface="Times New Roman" pitchFamily="18" charset="0"/>
                <a:cs typeface="Arial" pitchFamily="34" charset="0"/>
              </a:rPr>
              <a:t>المبحث الثاني </a:t>
            </a:r>
            <a:r>
              <a:rPr lang="fr-FR" sz="2400" b="1" dirty="0" smtClean="0">
                <a:solidFill>
                  <a:srgbClr val="0070C0"/>
                </a:solidFill>
                <a:latin typeface="Calibri" pitchFamily="34" charset="0"/>
                <a:ea typeface="Times New Roman" pitchFamily="18" charset="0"/>
                <a:cs typeface="Arial" pitchFamily="34" charset="0"/>
              </a:rPr>
              <a:t>: </a:t>
            </a:r>
            <a:r>
              <a:rPr lang="ar-DZ" sz="2400" b="1" dirty="0" smtClean="0">
                <a:solidFill>
                  <a:srgbClr val="0070C0"/>
                </a:solidFill>
                <a:latin typeface="Calibri" pitchFamily="34" charset="0"/>
                <a:ea typeface="Times New Roman" pitchFamily="18" charset="0"/>
                <a:cs typeface="Arial" pitchFamily="34" charset="0"/>
              </a:rPr>
              <a:t>أسباب العودة المبكرة إلى الوطن </a:t>
            </a:r>
            <a:endParaRPr lang="en-US" sz="2400" b="1" dirty="0" smtClean="0">
              <a:solidFill>
                <a:srgbClr val="0070C0"/>
              </a:solidFill>
              <a:latin typeface="Calibri" pitchFamily="34" charset="0"/>
              <a:ea typeface="Times New Roman" pitchFamily="18" charset="0"/>
              <a:cs typeface="Arial" pitchFamily="34" charset="0"/>
            </a:endParaRPr>
          </a:p>
          <a:p>
            <a:pPr lvl="0" indent="88900" algn="r" rtl="1" eaLnBrk="0" fontAlgn="base" hangingPunct="0">
              <a:spcBef>
                <a:spcPct val="0"/>
              </a:spcBef>
              <a:spcAft>
                <a:spcPct val="0"/>
              </a:spcAft>
            </a:pPr>
            <a:r>
              <a:rPr lang="ar-DZ" sz="2400" b="1" dirty="0" smtClean="0">
                <a:solidFill>
                  <a:srgbClr val="0070C0"/>
                </a:solidFill>
                <a:latin typeface="Calibri" pitchFamily="34" charset="0"/>
                <a:ea typeface="Times New Roman" pitchFamily="18" charset="0"/>
                <a:cs typeface="Arial" pitchFamily="34" charset="0"/>
              </a:rPr>
              <a:t>المبحث الثالث</a:t>
            </a:r>
            <a:r>
              <a:rPr lang="en-US" sz="2400" b="1" dirty="0" smtClean="0">
                <a:solidFill>
                  <a:srgbClr val="0070C0"/>
                </a:solidFill>
                <a:latin typeface="Calibri" pitchFamily="34" charset="0"/>
                <a:ea typeface="Times New Roman" pitchFamily="18" charset="0"/>
                <a:cs typeface="Arial" pitchFamily="34" charset="0"/>
              </a:rPr>
              <a:t> </a:t>
            </a:r>
            <a:r>
              <a:rPr lang="fr-FR" sz="2400" b="1" dirty="0" smtClean="0">
                <a:solidFill>
                  <a:srgbClr val="0070C0"/>
                </a:solidFill>
                <a:latin typeface="Calibri" pitchFamily="34" charset="0"/>
                <a:ea typeface="Times New Roman" pitchFamily="18" charset="0"/>
                <a:cs typeface="Calibri" pitchFamily="34" charset="0"/>
              </a:rPr>
              <a:t>:</a:t>
            </a:r>
            <a:r>
              <a:rPr lang="fr-FR" sz="2400" b="1" dirty="0" smtClean="0">
                <a:solidFill>
                  <a:srgbClr val="0070C0"/>
                </a:solidFill>
                <a:latin typeface="Calibri" pitchFamily="34" charset="0"/>
                <a:ea typeface="Times New Roman" pitchFamily="18" charset="0"/>
                <a:cs typeface="Arial" pitchFamily="34" charset="0"/>
              </a:rPr>
              <a:t> </a:t>
            </a:r>
            <a:r>
              <a:rPr lang="ar-DZ" sz="2400" b="1" dirty="0" smtClean="0">
                <a:solidFill>
                  <a:srgbClr val="0070C0"/>
                </a:solidFill>
                <a:latin typeface="Calibri" pitchFamily="34" charset="0"/>
                <a:ea typeface="Times New Roman" pitchFamily="18" charset="0"/>
                <a:cs typeface="Arial" pitchFamily="34" charset="0"/>
              </a:rPr>
              <a:t>أفضل الممارسات لنجاح عملية العودة للوطن</a:t>
            </a:r>
            <a:r>
              <a:rPr lang="fr-FR" sz="1000" b="1" dirty="0" smtClean="0">
                <a:solidFill>
                  <a:srgbClr val="0070C0"/>
                </a:solidFill>
                <a:latin typeface="Arial" pitchFamily="34" charset="0"/>
                <a:cs typeface="Arial" pitchFamily="34" charset="0"/>
              </a:rPr>
              <a:t> </a:t>
            </a:r>
            <a:endParaRPr lang="fr-FR" sz="2400" b="1" dirty="0" smtClean="0">
              <a:solidFill>
                <a:srgbClr val="0070C0"/>
              </a:solidFill>
              <a:latin typeface="Arial" pitchFamily="34" charset="0"/>
              <a:cs typeface="Arial" pitchFamily="34" charset="0"/>
            </a:endParaRPr>
          </a:p>
        </p:txBody>
      </p:sp>
      <p:sp>
        <p:nvSpPr>
          <p:cNvPr id="20" name="Rectangle 19"/>
          <p:cNvSpPr/>
          <p:nvPr/>
        </p:nvSpPr>
        <p:spPr>
          <a:xfrm>
            <a:off x="214282" y="1785926"/>
            <a:ext cx="3571900" cy="642942"/>
          </a:xfrm>
          <a:prstGeom prst="rect">
            <a:avLst/>
          </a:prstGeom>
          <a:ln>
            <a:noFill/>
          </a:ln>
          <a:effectLst>
            <a:glow rad="101600">
              <a:schemeClr val="accent2">
                <a:satMod val="175000"/>
                <a:alpha val="40000"/>
              </a:schemeClr>
            </a:glow>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2"/>
          </a:lnRef>
          <a:fillRef idx="1">
            <a:schemeClr val="lt1"/>
          </a:fillRef>
          <a:effectRef idx="0">
            <a:schemeClr val="accent2"/>
          </a:effectRef>
          <a:fontRef idx="minor">
            <a:schemeClr val="dk1"/>
          </a:fontRef>
        </p:style>
        <p:txBody>
          <a:bodyPr rtlCol="0" anchor="ctr"/>
          <a:lstStyle/>
          <a:p>
            <a:pPr algn="ctr" rtl="1"/>
            <a:r>
              <a:rPr lang="ar-DZ" b="1" i="1" dirty="0" smtClean="0"/>
              <a:t> </a:t>
            </a:r>
            <a:r>
              <a:rPr lang="ar-DZ" b="1" i="1" dirty="0" smtClean="0">
                <a:solidFill>
                  <a:srgbClr val="7030A0"/>
                </a:solidFill>
              </a:rPr>
              <a:t>المبحث الثاني </a:t>
            </a:r>
            <a:r>
              <a:rPr lang="fr-FR" b="1" i="1" dirty="0" smtClean="0">
                <a:solidFill>
                  <a:srgbClr val="7030A0"/>
                </a:solidFill>
              </a:rPr>
              <a:t>: </a:t>
            </a:r>
            <a:r>
              <a:rPr lang="ar-DZ" b="1" i="1" dirty="0" smtClean="0">
                <a:solidFill>
                  <a:srgbClr val="7030A0"/>
                </a:solidFill>
              </a:rPr>
              <a:t>التحديات </a:t>
            </a:r>
            <a:r>
              <a:rPr lang="ar-DZ" b="1" i="1" dirty="0" err="1" smtClean="0">
                <a:solidFill>
                  <a:srgbClr val="7030A0"/>
                </a:solidFill>
              </a:rPr>
              <a:t>و</a:t>
            </a:r>
            <a:r>
              <a:rPr lang="ar-DZ" b="1" i="1" dirty="0" smtClean="0">
                <a:solidFill>
                  <a:srgbClr val="7030A0"/>
                </a:solidFill>
              </a:rPr>
              <a:t> أسباب العودة إلى الوطن </a:t>
            </a:r>
            <a:r>
              <a:rPr lang="ar-DZ" b="1" i="1" dirty="0" err="1" smtClean="0">
                <a:solidFill>
                  <a:srgbClr val="7030A0"/>
                </a:solidFill>
              </a:rPr>
              <a:t>و</a:t>
            </a:r>
            <a:r>
              <a:rPr lang="ar-DZ" b="1" i="1" dirty="0" smtClean="0">
                <a:solidFill>
                  <a:srgbClr val="7030A0"/>
                </a:solidFill>
              </a:rPr>
              <a:t> أفضل  الممارسات لنجاح العملية</a:t>
            </a:r>
            <a:endParaRPr lang="fr-FR" dirty="0">
              <a:solidFill>
                <a:srgbClr val="7030A0"/>
              </a:solidFill>
            </a:endParaRPr>
          </a:p>
        </p:txBody>
      </p:sp>
      <p:sp>
        <p:nvSpPr>
          <p:cNvPr id="21" name="Rectangle 20"/>
          <p:cNvSpPr/>
          <p:nvPr/>
        </p:nvSpPr>
        <p:spPr>
          <a:xfrm>
            <a:off x="5286380" y="1785926"/>
            <a:ext cx="3571900" cy="642942"/>
          </a:xfrm>
          <a:prstGeom prst="rect">
            <a:avLst/>
          </a:prstGeom>
          <a:ln>
            <a:noFill/>
          </a:ln>
          <a:effectLst>
            <a:glow rad="101600">
              <a:schemeClr val="accent2">
                <a:satMod val="175000"/>
                <a:alpha val="40000"/>
              </a:schemeClr>
            </a:glow>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2"/>
          </a:lnRef>
          <a:fillRef idx="1">
            <a:schemeClr val="lt1"/>
          </a:fillRef>
          <a:effectRef idx="0">
            <a:schemeClr val="accent2"/>
          </a:effectRef>
          <a:fontRef idx="minor">
            <a:schemeClr val="dk1"/>
          </a:fontRef>
        </p:style>
        <p:txBody>
          <a:bodyPr rtlCol="0" anchor="ctr"/>
          <a:lstStyle/>
          <a:p>
            <a:pPr algn="ctr"/>
            <a:r>
              <a:rPr lang="ar-DZ" b="1" i="1" dirty="0" smtClean="0">
                <a:solidFill>
                  <a:srgbClr val="7030A0"/>
                </a:solidFill>
              </a:rPr>
              <a:t>المبحث </a:t>
            </a:r>
            <a:r>
              <a:rPr lang="ar-DZ" b="1" i="1" dirty="0" err="1" smtClean="0">
                <a:solidFill>
                  <a:srgbClr val="7030A0"/>
                </a:solidFill>
              </a:rPr>
              <a:t>الاول</a:t>
            </a:r>
            <a:r>
              <a:rPr lang="ar-DZ" b="1" i="1" dirty="0" smtClean="0">
                <a:solidFill>
                  <a:srgbClr val="7030A0"/>
                </a:solidFill>
              </a:rPr>
              <a:t> ماهية </a:t>
            </a:r>
            <a:r>
              <a:rPr lang="ar-DZ" b="1" i="1" dirty="0">
                <a:solidFill>
                  <a:srgbClr val="7030A0"/>
                </a:solidFill>
              </a:rPr>
              <a:t>العودة للوطن </a:t>
            </a:r>
            <a:r>
              <a:rPr lang="ar-DZ" b="1" i="1" dirty="0" err="1">
                <a:solidFill>
                  <a:srgbClr val="7030A0"/>
                </a:solidFill>
              </a:rPr>
              <a:t>و</a:t>
            </a:r>
            <a:r>
              <a:rPr lang="ar-DZ" b="1" i="1" dirty="0">
                <a:solidFill>
                  <a:srgbClr val="7030A0"/>
                </a:solidFill>
              </a:rPr>
              <a:t> أسبابها </a:t>
            </a:r>
            <a:r>
              <a:rPr lang="ar-DZ" b="1" i="1" dirty="0" err="1">
                <a:solidFill>
                  <a:srgbClr val="7030A0"/>
                </a:solidFill>
              </a:rPr>
              <a:t>و</a:t>
            </a:r>
            <a:r>
              <a:rPr lang="ar-DZ" b="1" i="1" dirty="0">
                <a:solidFill>
                  <a:srgbClr val="7030A0"/>
                </a:solidFill>
              </a:rPr>
              <a:t> </a:t>
            </a:r>
            <a:r>
              <a:rPr lang="ar-DZ" b="1" i="1" dirty="0" smtClean="0">
                <a:solidFill>
                  <a:srgbClr val="7030A0"/>
                </a:solidFill>
              </a:rPr>
              <a:t>فوائدها          </a:t>
            </a:r>
            <a:endParaRPr lang="fr-FR" b="1" dirty="0">
              <a:solidFill>
                <a:srgbClr val="7030A0"/>
              </a:solidFill>
            </a:endParaRPr>
          </a:p>
        </p:txBody>
      </p:sp>
      <p:sp>
        <p:nvSpPr>
          <p:cNvPr id="22" name="Ellipse 21"/>
          <p:cNvSpPr/>
          <p:nvPr/>
        </p:nvSpPr>
        <p:spPr>
          <a:xfrm>
            <a:off x="5786446" y="6000768"/>
            <a:ext cx="2357454" cy="500066"/>
          </a:xfrm>
          <a:prstGeom prst="ellipse">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2000" b="1" dirty="0" smtClean="0"/>
              <a:t>الخاتمة</a:t>
            </a:r>
            <a:endParaRPr lang="fr-FR" sz="2000" b="1" dirty="0"/>
          </a:p>
        </p:txBody>
      </p:sp>
      <p:sp>
        <p:nvSpPr>
          <p:cNvPr id="23" name="Ellipse 22"/>
          <p:cNvSpPr/>
          <p:nvPr/>
        </p:nvSpPr>
        <p:spPr>
          <a:xfrm>
            <a:off x="1357290" y="6000768"/>
            <a:ext cx="2357454" cy="500066"/>
          </a:xfrm>
          <a:prstGeom prst="ellipse">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ar-DZ" sz="2000" b="1" dirty="0" smtClean="0"/>
              <a:t>قائمة المراجع</a:t>
            </a:r>
            <a:endParaRPr lang="fr-FR" sz="20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1" descr="G:\photo\images (11).jpg"/>
          <p:cNvPicPr>
            <a:picLocks noChangeAspect="1" noChangeArrowheads="1"/>
          </p:cNvPicPr>
          <p:nvPr/>
        </p:nvPicPr>
        <p:blipFill>
          <a:blip r:embed="rId2" cstate="print"/>
          <a:srcRect/>
          <a:stretch>
            <a:fillRect/>
          </a:stretch>
        </p:blipFill>
        <p:spPr bwMode="auto">
          <a:xfrm>
            <a:off x="0" y="1"/>
            <a:ext cx="9144000" cy="6857999"/>
          </a:xfrm>
          <a:prstGeom prst="rect">
            <a:avLst/>
          </a:prstGeom>
          <a:noFill/>
        </p:spPr>
      </p:pic>
      <p:sp>
        <p:nvSpPr>
          <p:cNvPr id="4" name="Rectangle à coins arrondis 3"/>
          <p:cNvSpPr/>
          <p:nvPr/>
        </p:nvSpPr>
        <p:spPr>
          <a:xfrm>
            <a:off x="2000232" y="428604"/>
            <a:ext cx="4929222" cy="857256"/>
          </a:xfrm>
          <a:prstGeom prst="roundRect">
            <a:avLst/>
          </a:prstGeom>
          <a:ln>
            <a:noFill/>
          </a:ln>
          <a:effectLst/>
          <a:scene3d>
            <a:camera prst="orthographicFront">
              <a:rot lat="0" lon="0" rev="0"/>
            </a:camera>
            <a:lightRig rig="glow" dir="t">
              <a:rot lat="0" lon="0" rev="14100000"/>
            </a:lightRig>
          </a:scene3d>
          <a:sp3d prstMaterial="softEdge">
            <a:bevelT w="127000" prst="artDeco"/>
          </a:sp3d>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3600" b="1" i="1" dirty="0" smtClean="0"/>
              <a:t>المقدمة</a:t>
            </a:r>
            <a:endParaRPr lang="fr-FR" sz="3600" b="1" i="1" dirty="0"/>
          </a:p>
        </p:txBody>
      </p:sp>
      <p:sp>
        <p:nvSpPr>
          <p:cNvPr id="5" name="Rectangle 4"/>
          <p:cNvSpPr/>
          <p:nvPr/>
        </p:nvSpPr>
        <p:spPr>
          <a:xfrm>
            <a:off x="1357290" y="1785926"/>
            <a:ext cx="6715172" cy="4143404"/>
          </a:xfrm>
          <a:prstGeom prst="rect">
            <a:avLst/>
          </a:prstGeom>
          <a:ln>
            <a:noFill/>
          </a:ln>
          <a:effectLst>
            <a:glow rad="1016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ar-SA" dirty="0" smtClean="0">
                <a:solidFill>
                  <a:schemeClr val="tx1"/>
                </a:solidFill>
                <a:latin typeface="Calibri" pitchFamily="34" charset="0"/>
                <a:ea typeface="Times New Roman" pitchFamily="18" charset="0"/>
                <a:cs typeface="Arial" pitchFamily="34" charset="0"/>
              </a:rPr>
              <a:t> </a:t>
            </a:r>
            <a:r>
              <a:rPr lang="ar-SA" b="1" dirty="0" smtClean="0">
                <a:solidFill>
                  <a:schemeClr val="tx1"/>
                </a:solidFill>
                <a:latin typeface="Calibri" pitchFamily="34" charset="0"/>
                <a:ea typeface="Times New Roman" pitchFamily="18" charset="0"/>
                <a:cs typeface="Arial" pitchFamily="34" charset="0"/>
              </a:rPr>
              <a:t>تمثل العودة إلى الوطن الأم من التحديات الجديدة. التي تواجه المغترب  قد يتأقلم العائد مع ما يسمى بصدمة العودة ، أو الصدمة الثقافية العكسية. مع انه في غالب </a:t>
            </a:r>
            <a:r>
              <a:rPr lang="ar-SA" b="1" dirty="0" err="1" smtClean="0">
                <a:solidFill>
                  <a:schemeClr val="tx1"/>
                </a:solidFill>
                <a:latin typeface="Calibri" pitchFamily="34" charset="0"/>
                <a:ea typeface="Times New Roman" pitchFamily="18" charset="0"/>
                <a:cs typeface="Arial" pitchFamily="34" charset="0"/>
              </a:rPr>
              <a:t>الاحيان</a:t>
            </a:r>
            <a:r>
              <a:rPr lang="ar-SA" b="1" dirty="0" smtClean="0">
                <a:solidFill>
                  <a:schemeClr val="tx1"/>
                </a:solidFill>
                <a:latin typeface="Calibri" pitchFamily="34" charset="0"/>
                <a:ea typeface="Times New Roman" pitchFamily="18" charset="0"/>
                <a:cs typeface="Arial" pitchFamily="34" charset="0"/>
              </a:rPr>
              <a:t> قد يتوقع الناس  أن تكون الحياة في بلد </a:t>
            </a:r>
            <a:r>
              <a:rPr lang="ar-SA" b="1" dirty="0" err="1" smtClean="0">
                <a:solidFill>
                  <a:schemeClr val="tx1"/>
                </a:solidFill>
                <a:latin typeface="Calibri" pitchFamily="34" charset="0"/>
                <a:ea typeface="Times New Roman" pitchFamily="18" charset="0"/>
                <a:cs typeface="Arial" pitchFamily="34" charset="0"/>
              </a:rPr>
              <a:t>الام</a:t>
            </a:r>
            <a:r>
              <a:rPr lang="ar-SA" b="1" dirty="0" smtClean="0">
                <a:solidFill>
                  <a:schemeClr val="tx1"/>
                </a:solidFill>
                <a:latin typeface="Calibri" pitchFamily="34" charset="0"/>
                <a:ea typeface="Times New Roman" pitchFamily="18" charset="0"/>
                <a:cs typeface="Arial" pitchFamily="34" charset="0"/>
              </a:rPr>
              <a:t> مختلفة </a:t>
            </a:r>
            <a:r>
              <a:rPr lang="ar-SA" b="1" dirty="0" err="1" smtClean="0">
                <a:solidFill>
                  <a:schemeClr val="tx1"/>
                </a:solidFill>
                <a:latin typeface="Calibri" pitchFamily="34" charset="0"/>
                <a:ea typeface="Times New Roman" pitchFamily="18" charset="0"/>
                <a:cs typeface="Arial" pitchFamily="34" charset="0"/>
              </a:rPr>
              <a:t>و</a:t>
            </a:r>
            <a:r>
              <a:rPr lang="ar-SA" b="1" dirty="0" smtClean="0">
                <a:solidFill>
                  <a:schemeClr val="tx1"/>
                </a:solidFill>
                <a:latin typeface="Calibri" pitchFamily="34" charset="0"/>
                <a:ea typeface="Times New Roman" pitchFamily="18" charset="0"/>
                <a:cs typeface="Arial" pitchFamily="34" charset="0"/>
              </a:rPr>
              <a:t> فقد يكونون أقل استعداداً للعودة إلى الوطن وذلك خوفا من  مشاكل التكيف. نتيجة لذلك ، يمكن أن تكون تجربة مؤلمة للبعض ، حتى أكثر مما تمت مواجهته في مكان أجنبي. و من وجهة نظر الشركات متعددة الجنسيات ، تعتبر العودة إلى الوطن في كثير من الأحيان المرحلة النهائية في عملية الاغتراب ، لكن قدرة الشركة متعددة الجنسيات على جذب المغتربين في المستقبل تتأثر بالطريقة التي تتعامل </a:t>
            </a:r>
            <a:r>
              <a:rPr lang="ar-SA" b="1" dirty="0" err="1" smtClean="0">
                <a:solidFill>
                  <a:schemeClr val="tx1"/>
                </a:solidFill>
                <a:latin typeface="Calibri" pitchFamily="34" charset="0"/>
                <a:ea typeface="Times New Roman" pitchFamily="18" charset="0"/>
                <a:cs typeface="Arial" pitchFamily="34" charset="0"/>
              </a:rPr>
              <a:t>بها</a:t>
            </a:r>
            <a:r>
              <a:rPr lang="ar-SA" b="1" dirty="0" smtClean="0">
                <a:solidFill>
                  <a:schemeClr val="tx1"/>
                </a:solidFill>
                <a:latin typeface="Calibri" pitchFamily="34" charset="0"/>
                <a:ea typeface="Times New Roman" pitchFamily="18" charset="0"/>
                <a:cs typeface="Arial" pitchFamily="34" charset="0"/>
              </a:rPr>
              <a:t> مع العودة إلى الوطن وغالباً ما يكون تعديل العودة إلى الوطن أكثر صعوبة من مرحلة الانتقال عبر الثقافات ؛ كما أن غالبية الموظفين العائدين غير راضين عن عملية الإعادة إلى الوطن</a:t>
            </a:r>
            <a:r>
              <a:rPr lang="fr-FR" b="1" dirty="0" smtClean="0">
                <a:solidFill>
                  <a:schemeClr val="tx1"/>
                </a:solidFill>
                <a:latin typeface="Calibri" pitchFamily="34" charset="0"/>
                <a:ea typeface="Times New Roman" pitchFamily="18" charset="0"/>
                <a:cs typeface="Arial" pitchFamily="34" charset="0"/>
              </a:rPr>
              <a:t>.</a:t>
            </a:r>
            <a:r>
              <a:rPr lang="ar-DZ" b="1" dirty="0" smtClean="0">
                <a:solidFill>
                  <a:schemeClr val="tx1"/>
                </a:solidFill>
                <a:latin typeface="Calibri" pitchFamily="34" charset="0"/>
                <a:ea typeface="Times New Roman" pitchFamily="18" charset="0"/>
                <a:cs typeface="Arial" pitchFamily="34" charset="0"/>
              </a:rPr>
              <a:t>     و يعتبر</a:t>
            </a:r>
            <a:r>
              <a:rPr lang="ar-SA" b="1" dirty="0" smtClean="0">
                <a:solidFill>
                  <a:schemeClr val="tx1"/>
                </a:solidFill>
                <a:latin typeface="Calibri" pitchFamily="34" charset="0"/>
                <a:ea typeface="Times New Roman" pitchFamily="18" charset="0"/>
                <a:cs typeface="Arial" pitchFamily="34" charset="0"/>
              </a:rPr>
              <a:t> الاغتراب بدوره جزءاً ضرورياً من الإدارة العالمية ونجاح الأعمال في السوق العالمية </a:t>
            </a:r>
            <a:r>
              <a:rPr lang="ar-SA" b="1" dirty="0" err="1" smtClean="0">
                <a:solidFill>
                  <a:schemeClr val="tx1"/>
                </a:solidFill>
                <a:latin typeface="Calibri" pitchFamily="34" charset="0"/>
                <a:ea typeface="Times New Roman" pitchFamily="18" charset="0"/>
                <a:cs typeface="Arial" pitchFamily="34" charset="0"/>
              </a:rPr>
              <a:t>و</a:t>
            </a:r>
            <a:r>
              <a:rPr lang="ar-SA" b="1" dirty="0" smtClean="0">
                <a:solidFill>
                  <a:schemeClr val="tx1"/>
                </a:solidFill>
                <a:latin typeface="Calibri" pitchFamily="34" charset="0"/>
                <a:ea typeface="Times New Roman" pitchFamily="18" charset="0"/>
                <a:cs typeface="Arial" pitchFamily="34" charset="0"/>
              </a:rPr>
              <a:t> بالنسبة للشركات الدولية </a:t>
            </a:r>
            <a:r>
              <a:rPr lang="ar-SA" b="1" dirty="0" err="1" smtClean="0">
                <a:solidFill>
                  <a:schemeClr val="tx1"/>
                </a:solidFill>
                <a:latin typeface="Calibri" pitchFamily="34" charset="0"/>
                <a:ea typeface="Times New Roman" pitchFamily="18" charset="0"/>
                <a:cs typeface="Arial" pitchFamily="34" charset="0"/>
              </a:rPr>
              <a:t>و</a:t>
            </a:r>
            <a:r>
              <a:rPr lang="ar-SA" b="1" dirty="0" smtClean="0">
                <a:solidFill>
                  <a:schemeClr val="tx1"/>
                </a:solidFill>
                <a:latin typeface="Calibri" pitchFamily="34" charset="0"/>
                <a:ea typeface="Times New Roman" pitchFamily="18" charset="0"/>
                <a:cs typeface="Arial" pitchFamily="34" charset="0"/>
              </a:rPr>
              <a:t> قد أصبح الموظفون ذوي المهارات الإدارية العالمية مورداً تنافسياً مهماً </a:t>
            </a:r>
            <a:r>
              <a:rPr lang="ar-SA" b="1" dirty="0" err="1" smtClean="0">
                <a:solidFill>
                  <a:schemeClr val="tx1"/>
                </a:solidFill>
                <a:latin typeface="Calibri" pitchFamily="34" charset="0"/>
                <a:ea typeface="Times New Roman" pitchFamily="18" charset="0"/>
                <a:cs typeface="Arial" pitchFamily="34" charset="0"/>
              </a:rPr>
              <a:t>و</a:t>
            </a:r>
            <a:r>
              <a:rPr lang="ar-SA" b="1" dirty="0" smtClean="0">
                <a:solidFill>
                  <a:schemeClr val="tx1"/>
                </a:solidFill>
                <a:latin typeface="Calibri" pitchFamily="34" charset="0"/>
                <a:ea typeface="Times New Roman" pitchFamily="18" charset="0"/>
                <a:cs typeface="Arial" pitchFamily="34" charset="0"/>
              </a:rPr>
              <a:t>  يعد العيش والعمل في دولة وثقافة مختلفة تغييراً رئيسياً لمعظم الناس حيث </a:t>
            </a:r>
            <a:r>
              <a:rPr lang="fr-FR" b="1" dirty="0" smtClean="0">
                <a:solidFill>
                  <a:schemeClr val="tx1"/>
                </a:solidFill>
                <a:latin typeface="Calibri" pitchFamily="34" charset="0"/>
                <a:ea typeface="Times New Roman" pitchFamily="18" charset="0"/>
                <a:cs typeface="Arial" pitchFamily="34" charset="0"/>
              </a:rPr>
              <a:t>. </a:t>
            </a:r>
            <a:r>
              <a:rPr lang="ar-SA" b="1" dirty="0" smtClean="0">
                <a:solidFill>
                  <a:schemeClr val="tx1"/>
                </a:solidFill>
                <a:latin typeface="Calibri" pitchFamily="34" charset="0"/>
                <a:ea typeface="Times New Roman" pitchFamily="18" charset="0"/>
                <a:cs typeface="Arial" pitchFamily="34" charset="0"/>
              </a:rPr>
              <a:t>تتحمل </a:t>
            </a:r>
            <a:r>
              <a:rPr lang="ar-SA" b="1" dirty="0" err="1" smtClean="0">
                <a:solidFill>
                  <a:schemeClr val="tx1"/>
                </a:solidFill>
                <a:latin typeface="Calibri" pitchFamily="34" charset="0"/>
                <a:ea typeface="Times New Roman" pitchFamily="18" charset="0"/>
                <a:cs typeface="Arial" pitchFamily="34" charset="0"/>
              </a:rPr>
              <a:t>ادارة</a:t>
            </a:r>
            <a:r>
              <a:rPr lang="ar-SA" b="1" dirty="0" smtClean="0">
                <a:solidFill>
                  <a:schemeClr val="tx1"/>
                </a:solidFill>
                <a:latin typeface="Calibri" pitchFamily="34" charset="0"/>
                <a:ea typeface="Times New Roman" pitchFamily="18" charset="0"/>
                <a:cs typeface="Arial" pitchFamily="34" charset="0"/>
              </a:rPr>
              <a:t>  الموارد البشرية مسؤولية كبيرة لتسهيل الأمر وتقليل مخاطر </a:t>
            </a:r>
            <a:r>
              <a:rPr lang="ar-SA" b="1" dirty="0" err="1" smtClean="0">
                <a:solidFill>
                  <a:schemeClr val="tx1"/>
                </a:solidFill>
                <a:latin typeface="Calibri" pitchFamily="34" charset="0"/>
                <a:ea typeface="Times New Roman" pitchFamily="18" charset="0"/>
                <a:cs typeface="Arial" pitchFamily="34" charset="0"/>
              </a:rPr>
              <a:t>و</a:t>
            </a:r>
            <a:r>
              <a:rPr lang="ar-SA" b="1" dirty="0" smtClean="0">
                <a:solidFill>
                  <a:schemeClr val="tx1"/>
                </a:solidFill>
                <a:latin typeface="Calibri" pitchFamily="34" charset="0"/>
                <a:ea typeface="Times New Roman" pitchFamily="18" charset="0"/>
                <a:cs typeface="Arial" pitchFamily="34" charset="0"/>
              </a:rPr>
              <a:t> صعوبات التكيف لدى المغتربين</a:t>
            </a:r>
            <a:r>
              <a:rPr lang="ar-SA" dirty="0" smtClean="0">
                <a:solidFill>
                  <a:schemeClr val="tx1"/>
                </a:solidFill>
                <a:latin typeface="Calibri" pitchFamily="34" charset="0"/>
                <a:ea typeface="Times New Roman" pitchFamily="18" charset="0"/>
                <a:cs typeface="Arial" pitchFamily="34" charset="0"/>
              </a:rPr>
              <a:t>.</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8505364" y="0"/>
            <a:ext cx="638636"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49263" algn="r" defTabSz="914400" rtl="1" eaLnBrk="1" fontAlgn="base" latinLnBrk="0" hangingPunct="1">
              <a:lnSpc>
                <a:spcPct val="100000"/>
              </a:lnSpc>
              <a:spcBef>
                <a:spcPct val="0"/>
              </a:spcBef>
              <a:spcAft>
                <a:spcPct val="0"/>
              </a:spcAft>
              <a:buClrTx/>
              <a:buSzTx/>
              <a:buFontTx/>
              <a:buNone/>
              <a:tabLst/>
            </a:pPr>
            <a:endParaRPr kumimoji="0" lang="ar-DZ"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صورة 6"/>
          <p:cNvPicPr>
            <a:picLocks noChangeAspect="1"/>
          </p:cNvPicPr>
          <p:nvPr/>
        </p:nvPicPr>
        <p:blipFill>
          <a:blip r:embed="rId2" cstate="print">
            <a:duotone>
              <a:schemeClr val="accent4">
                <a:shade val="45000"/>
                <a:satMod val="135000"/>
              </a:schemeClr>
              <a:prstClr val="white"/>
            </a:duotone>
            <a:extLst>
              <a:ext uri="{BEBA8EAE-BF5A-486C-A8C5-ECC9F3942E4B}">
                <a14:imgProps xmlns="" xmlns:a14="http://schemas.microsoft.com/office/drawing/2010/main">
                  <a14:imgLayer r:embed="">
                    <a14:imgEffect>
                      <a14:brightnessContrast bright="-20000" contrast="20000"/>
                    </a14:imgEffect>
                  </a14:imgLayer>
                </a14:imgProps>
              </a:ext>
              <a:ext uri="{28A0092B-C50C-407E-A947-70E740481C1C}">
                <a14:useLocalDpi xmlns="" xmlns:a14="http://schemas.microsoft.com/office/drawing/2010/main" val="0"/>
              </a:ext>
            </a:extLst>
          </a:blip>
          <a:stretch>
            <a:fillRect/>
          </a:stretch>
        </p:blipFill>
        <p:spPr>
          <a:xfrm>
            <a:off x="0" y="0"/>
            <a:ext cx="9144000" cy="6858000"/>
          </a:xfrm>
          <a:prstGeom prst="rect">
            <a:avLst/>
          </a:prstGeom>
          <a:ln>
            <a:noFill/>
          </a:ln>
        </p:spPr>
      </p:pic>
      <p:sp>
        <p:nvSpPr>
          <p:cNvPr id="5" name="Vague 4"/>
          <p:cNvSpPr/>
          <p:nvPr/>
        </p:nvSpPr>
        <p:spPr>
          <a:xfrm>
            <a:off x="1500166" y="1714488"/>
            <a:ext cx="6286544" cy="2071702"/>
          </a:xfrm>
          <a:prstGeom prst="wave">
            <a:avLst/>
          </a:prstGeom>
          <a:ln>
            <a:noFill/>
          </a:ln>
          <a:effectLst>
            <a:glow rad="228600">
              <a:schemeClr val="accent5">
                <a:satMod val="175000"/>
                <a:alpha val="40000"/>
              </a:schemeClr>
            </a:glow>
            <a:outerShdw blurRad="190500" dist="228600" dir="2700000" algn="ctr">
              <a:srgbClr val="000000">
                <a:alpha val="30000"/>
              </a:srgbClr>
            </a:outerShdw>
            <a:reflection blurRad="6350" stA="50000" endA="300" endPos="90000" dir="5400000" sy="-100000" algn="bl" rotWithShape="0"/>
          </a:effectLst>
          <a:scene3d>
            <a:camera prst="orthographicFront">
              <a:rot lat="0" lon="0" rev="0"/>
            </a:camera>
            <a:lightRig rig="glow" dir="t">
              <a:rot lat="0" lon="0" rev="4800000"/>
            </a:lightRig>
          </a:scene3d>
          <a:sp3d prstMaterial="matte">
            <a:bevelT w="127000" h="63500"/>
          </a:sp3d>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indent="449263" algn="r" rtl="1" fontAlgn="base">
              <a:spcBef>
                <a:spcPct val="0"/>
              </a:spcBef>
              <a:spcAft>
                <a:spcPct val="0"/>
              </a:spcAft>
            </a:pPr>
            <a:r>
              <a:rPr lang="ar-DZ" sz="2800" b="1" i="1" dirty="0" smtClean="0">
                <a:solidFill>
                  <a:schemeClr val="bg1"/>
                </a:solidFill>
                <a:latin typeface="Calibri" pitchFamily="34" charset="0"/>
                <a:ea typeface="Times New Roman" pitchFamily="18" charset="0"/>
                <a:cs typeface="Arial" pitchFamily="34" charset="0"/>
              </a:rPr>
              <a:t>المبحث الأول </a:t>
            </a:r>
            <a:r>
              <a:rPr lang="fr-FR" sz="2800" b="1" i="1" dirty="0" smtClean="0">
                <a:solidFill>
                  <a:schemeClr val="bg1"/>
                </a:solidFill>
                <a:latin typeface="Calibri" pitchFamily="34" charset="0"/>
                <a:ea typeface="Times New Roman" pitchFamily="18" charset="0"/>
                <a:cs typeface="Arial" pitchFamily="34" charset="0"/>
              </a:rPr>
              <a:t>: </a:t>
            </a:r>
            <a:r>
              <a:rPr lang="ar-DZ" sz="2800" b="1" i="1" dirty="0" smtClean="0">
                <a:solidFill>
                  <a:schemeClr val="bg1"/>
                </a:solidFill>
                <a:latin typeface="Calibri" pitchFamily="34" charset="0"/>
                <a:ea typeface="Times New Roman" pitchFamily="18" charset="0"/>
                <a:cs typeface="Arial" pitchFamily="34" charset="0"/>
              </a:rPr>
              <a:t>ماهية العودة للوطن </a:t>
            </a:r>
            <a:r>
              <a:rPr lang="ar-DZ" sz="2800" b="1" i="1" dirty="0" err="1" smtClean="0">
                <a:solidFill>
                  <a:schemeClr val="bg1"/>
                </a:solidFill>
                <a:latin typeface="Calibri" pitchFamily="34" charset="0"/>
                <a:ea typeface="Times New Roman" pitchFamily="18" charset="0"/>
                <a:cs typeface="Arial" pitchFamily="34" charset="0"/>
              </a:rPr>
              <a:t>و</a:t>
            </a:r>
            <a:r>
              <a:rPr lang="ar-DZ" sz="2800" b="1" i="1" dirty="0" smtClean="0">
                <a:solidFill>
                  <a:schemeClr val="bg1"/>
                </a:solidFill>
                <a:latin typeface="Calibri" pitchFamily="34" charset="0"/>
                <a:ea typeface="Times New Roman" pitchFamily="18" charset="0"/>
                <a:cs typeface="Arial" pitchFamily="34" charset="0"/>
              </a:rPr>
              <a:t> أسبابها </a:t>
            </a:r>
            <a:r>
              <a:rPr lang="ar-DZ" sz="2800" b="1" i="1" dirty="0" err="1" smtClean="0">
                <a:solidFill>
                  <a:schemeClr val="bg1"/>
                </a:solidFill>
                <a:latin typeface="Calibri" pitchFamily="34" charset="0"/>
                <a:ea typeface="Times New Roman" pitchFamily="18" charset="0"/>
                <a:cs typeface="Arial" pitchFamily="34" charset="0"/>
              </a:rPr>
              <a:t>و</a:t>
            </a:r>
            <a:r>
              <a:rPr lang="ar-DZ" sz="2800" b="1" i="1" dirty="0" smtClean="0">
                <a:solidFill>
                  <a:schemeClr val="bg1"/>
                </a:solidFill>
                <a:latin typeface="Calibri" pitchFamily="34" charset="0"/>
                <a:ea typeface="Times New Roman" pitchFamily="18" charset="0"/>
                <a:cs typeface="Arial" pitchFamily="34" charset="0"/>
              </a:rPr>
              <a:t> فوائدها</a:t>
            </a:r>
            <a:endParaRPr lang="ar-DZ" sz="2800" dirty="0" smtClean="0">
              <a:solidFill>
                <a:schemeClr val="bg1"/>
              </a:solidFill>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1" descr="G:\photo\images (7).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7" name="Rectangle 6"/>
          <p:cNvSpPr/>
          <p:nvPr/>
        </p:nvSpPr>
        <p:spPr>
          <a:xfrm>
            <a:off x="857224" y="1214422"/>
            <a:ext cx="7215238" cy="1285884"/>
          </a:xfrm>
          <a:prstGeom prst="rect">
            <a:avLst/>
          </a:prstGeom>
          <a:ln>
            <a:noFill/>
          </a:ln>
          <a:effectLst>
            <a:glow rad="139700">
              <a:schemeClr val="accent1">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ar-DZ" b="1" dirty="0" smtClean="0"/>
              <a:t>مفهوم المغترب </a:t>
            </a:r>
          </a:p>
          <a:p>
            <a:pPr algn="ctr"/>
            <a:r>
              <a:rPr lang="ar-DZ" b="1" dirty="0" smtClean="0">
                <a:solidFill>
                  <a:schemeClr val="accent6">
                    <a:lumMod val="50000"/>
                  </a:schemeClr>
                </a:solidFill>
              </a:rPr>
              <a:t>''هو ذلك الفرد الذي يعيش </a:t>
            </a:r>
            <a:r>
              <a:rPr lang="ar-DZ" b="1" dirty="0" err="1" smtClean="0">
                <a:solidFill>
                  <a:schemeClr val="accent6">
                    <a:lumMod val="50000"/>
                  </a:schemeClr>
                </a:solidFill>
              </a:rPr>
              <a:t>و</a:t>
            </a:r>
            <a:r>
              <a:rPr lang="ar-DZ" b="1" dirty="0" smtClean="0">
                <a:solidFill>
                  <a:schemeClr val="accent6">
                    <a:lumMod val="50000"/>
                  </a:schemeClr>
                </a:solidFill>
              </a:rPr>
              <a:t> يعمل في بلد أجنبي، لكن يعتبر مواطن لذلك البلد الذي يقع عنده المقر الرئيسي لشركة التوظيف.''</a:t>
            </a:r>
            <a:endParaRPr lang="fr-FR" b="1" dirty="0">
              <a:solidFill>
                <a:schemeClr val="accent6">
                  <a:lumMod val="50000"/>
                </a:schemeClr>
              </a:solidFill>
            </a:endParaRPr>
          </a:p>
        </p:txBody>
      </p:sp>
      <p:sp>
        <p:nvSpPr>
          <p:cNvPr id="8" name="Rectangle 7"/>
          <p:cNvSpPr/>
          <p:nvPr/>
        </p:nvSpPr>
        <p:spPr>
          <a:xfrm>
            <a:off x="857224" y="3786190"/>
            <a:ext cx="7215238" cy="1285884"/>
          </a:xfrm>
          <a:prstGeom prst="rect">
            <a:avLst/>
          </a:prstGeom>
          <a:ln>
            <a:noFill/>
          </a:ln>
          <a:effectLst>
            <a:glow rad="101600">
              <a:schemeClr val="accent4">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rtlCol="0" anchor="ctr"/>
          <a:lstStyle/>
          <a:p>
            <a:pPr algn="ctr"/>
            <a:r>
              <a:rPr lang="ar-DZ" b="1" dirty="0" smtClean="0"/>
              <a:t>مفهوم العودة إلى الوطن</a:t>
            </a:r>
          </a:p>
          <a:p>
            <a:pPr algn="ctr"/>
            <a:r>
              <a:rPr lang="ar-DZ" b="1" dirty="0" smtClean="0">
                <a:solidFill>
                  <a:srgbClr val="002060"/>
                </a:solidFill>
              </a:rPr>
              <a:t>تعرف على أنها عملية تحويل المغترب من البلد المضيف إلى البلد الأم، </a:t>
            </a:r>
            <a:r>
              <a:rPr lang="ar-SA" b="1" dirty="0" smtClean="0">
                <a:solidFill>
                  <a:srgbClr val="002060"/>
                </a:solidFill>
              </a:rPr>
              <a:t>إذ تتمثل في إعادة دخول البلد الأم بعد العيش في الخارج لفترة طويلة من الزمن.</a:t>
            </a:r>
            <a:endParaRPr lang="fr-FR" b="1" dirty="0">
              <a:solidFill>
                <a:srgbClr val="00206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G:\photo\images (3).jpg"/>
          <p:cNvPicPr>
            <a:picLocks noChangeAspect="1" noChangeArrowheads="1"/>
          </p:cNvPicPr>
          <p:nvPr/>
        </p:nvPicPr>
        <p:blipFill>
          <a:blip r:embed="rId2" cstate="print"/>
          <a:srcRect/>
          <a:stretch>
            <a:fillRect/>
          </a:stretch>
        </p:blipFill>
        <p:spPr bwMode="auto">
          <a:xfrm>
            <a:off x="0" y="24"/>
            <a:ext cx="9144000" cy="6858000"/>
          </a:xfrm>
          <a:prstGeom prst="rect">
            <a:avLst/>
          </a:prstGeom>
          <a:noFill/>
        </p:spPr>
      </p:pic>
      <p:sp>
        <p:nvSpPr>
          <p:cNvPr id="3" name="Rectangle à coins arrondis 2"/>
          <p:cNvSpPr/>
          <p:nvPr/>
        </p:nvSpPr>
        <p:spPr>
          <a:xfrm>
            <a:off x="1571604" y="142852"/>
            <a:ext cx="5929354" cy="928694"/>
          </a:xfrm>
          <a:prstGeom prst="roundRect">
            <a:avLst/>
          </a:prstGeom>
          <a:ln>
            <a:noFill/>
          </a:ln>
          <a:effectLst>
            <a:outerShdw blurRad="44450" dist="27940" dir="5400000" algn="ctr">
              <a:srgbClr val="000000">
                <a:alpha val="32000"/>
              </a:srgbClr>
            </a:outerShdw>
            <a:reflection blurRad="6350" stA="52000" endA="300" endPos="35000" dir="5400000" sy="-100000" algn="bl" rotWithShape="0"/>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2800" b="1" dirty="0" smtClean="0"/>
              <a:t>القضايا المتعلقة بالعودة </a:t>
            </a:r>
            <a:r>
              <a:rPr lang="ar-DZ" sz="2800" b="1" dirty="0" err="1" smtClean="0"/>
              <a:t>الى</a:t>
            </a:r>
            <a:r>
              <a:rPr lang="ar-DZ" sz="2800" b="1" dirty="0" smtClean="0"/>
              <a:t> الوطن</a:t>
            </a:r>
            <a:endParaRPr lang="fr-FR" sz="2800" b="1" dirty="0"/>
          </a:p>
        </p:txBody>
      </p:sp>
      <p:sp>
        <p:nvSpPr>
          <p:cNvPr id="4" name="Ellipse 3"/>
          <p:cNvSpPr/>
          <p:nvPr/>
        </p:nvSpPr>
        <p:spPr>
          <a:xfrm>
            <a:off x="7715272" y="1428736"/>
            <a:ext cx="1214446" cy="1143008"/>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ar-DZ" b="1" dirty="0" smtClean="0">
                <a:solidFill>
                  <a:schemeClr val="bg1"/>
                </a:solidFill>
              </a:rPr>
              <a:t>التحدي الشخصي</a:t>
            </a:r>
            <a:endParaRPr lang="fr-FR" b="1" dirty="0">
              <a:solidFill>
                <a:schemeClr val="bg1"/>
              </a:solidFill>
            </a:endParaRPr>
          </a:p>
        </p:txBody>
      </p:sp>
      <p:sp>
        <p:nvSpPr>
          <p:cNvPr id="6" name="Rectangle 5"/>
          <p:cNvSpPr/>
          <p:nvPr/>
        </p:nvSpPr>
        <p:spPr>
          <a:xfrm>
            <a:off x="214282" y="1285860"/>
            <a:ext cx="7072362" cy="1285884"/>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3"/>
          </a:lnRef>
          <a:fillRef idx="2">
            <a:schemeClr val="accent3"/>
          </a:fillRef>
          <a:effectRef idx="1">
            <a:schemeClr val="accent3"/>
          </a:effectRef>
          <a:fontRef idx="minor">
            <a:schemeClr val="dk1"/>
          </a:fontRef>
        </p:style>
        <p:txBody>
          <a:bodyPr rtlCol="0" anchor="ctr"/>
          <a:lstStyle/>
          <a:p>
            <a:pPr algn="r" rtl="1">
              <a:buFont typeface="Arial" pitchFamily="34" charset="0"/>
              <a:buChar char="•"/>
            </a:pPr>
            <a:endParaRPr lang="ar-DZ" dirty="0" smtClean="0"/>
          </a:p>
          <a:p>
            <a:pPr algn="r" rtl="1">
              <a:buFont typeface="Arial" pitchFamily="34" charset="0"/>
              <a:buChar char="•"/>
            </a:pPr>
            <a:r>
              <a:rPr lang="ar-SA" b="1" dirty="0" smtClean="0"/>
              <a:t>ملل</a:t>
            </a:r>
            <a:endParaRPr lang="ar-DZ" b="1" dirty="0" smtClean="0"/>
          </a:p>
          <a:p>
            <a:pPr algn="r" rtl="1">
              <a:buFont typeface="Arial" pitchFamily="34" charset="0"/>
              <a:buChar char="•"/>
            </a:pPr>
            <a:r>
              <a:rPr lang="ar-SA" b="1" dirty="0" smtClean="0"/>
              <a:t>نوع من</a:t>
            </a:r>
            <a:r>
              <a:rPr lang="fr-FR" b="1" dirty="0" smtClean="0"/>
              <a:t> "</a:t>
            </a:r>
            <a:r>
              <a:rPr lang="ar-SA" b="1" dirty="0" smtClean="0"/>
              <a:t>الحنين العكسي للوطن</a:t>
            </a:r>
            <a:r>
              <a:rPr lang="fr-FR" b="1" dirty="0" smtClean="0"/>
              <a:t>" </a:t>
            </a:r>
            <a:r>
              <a:rPr lang="ar-SA" b="1" dirty="0" smtClean="0"/>
              <a:t>للأشخاص والأماكن التي تركها المرء وراءه .</a:t>
            </a:r>
            <a:endParaRPr lang="ar-DZ" b="1" dirty="0" smtClean="0"/>
          </a:p>
          <a:p>
            <a:pPr lvl="0" algn="r" rtl="1">
              <a:buFont typeface="Arial" pitchFamily="34" charset="0"/>
              <a:buChar char="•"/>
            </a:pPr>
            <a:r>
              <a:rPr lang="ar-SA" b="1" dirty="0" smtClean="0"/>
              <a:t>عدم وجود فرصة لتطبيق المعرفة أو المهارات الجديدة.</a:t>
            </a:r>
            <a:endParaRPr lang="fr-FR" b="1" dirty="0" smtClean="0"/>
          </a:p>
          <a:p>
            <a:pPr lvl="0" algn="r" rtl="1">
              <a:buFont typeface="Arial" pitchFamily="34" charset="0"/>
              <a:buChar char="•"/>
            </a:pPr>
            <a:r>
              <a:rPr lang="ar-SA" b="1" dirty="0" smtClean="0"/>
              <a:t>القلق من ضياع الآثار الإيجابية للتجربة الدولية</a:t>
            </a:r>
            <a:r>
              <a:rPr lang="fr-FR" b="1" dirty="0" smtClean="0"/>
              <a:t>.</a:t>
            </a:r>
          </a:p>
          <a:p>
            <a:pPr algn="r" rtl="1">
              <a:buFont typeface="Arial" pitchFamily="34" charset="0"/>
              <a:buChar char="•"/>
            </a:pPr>
            <a:endParaRPr lang="fr-FR" dirty="0"/>
          </a:p>
        </p:txBody>
      </p:sp>
      <p:sp>
        <p:nvSpPr>
          <p:cNvPr id="7" name="Ellipse 6"/>
          <p:cNvSpPr/>
          <p:nvPr/>
        </p:nvSpPr>
        <p:spPr>
          <a:xfrm>
            <a:off x="7715272" y="2857496"/>
            <a:ext cx="1214446" cy="1143008"/>
          </a:xfrm>
          <a:prstGeom prst="ellipse">
            <a:avLst/>
          </a:prstGeom>
          <a:ln>
            <a:noFill/>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rtlCol="0" anchor="ctr"/>
          <a:lstStyle/>
          <a:p>
            <a:pPr lvl="0" algn="r" rtl="1" fontAlgn="base">
              <a:spcBef>
                <a:spcPct val="0"/>
              </a:spcBef>
              <a:spcAft>
                <a:spcPct val="0"/>
              </a:spcAft>
              <a:tabLst>
                <a:tab pos="5059363" algn="l"/>
              </a:tabLst>
            </a:pPr>
            <a:r>
              <a:rPr lang="ar-SA" b="1" dirty="0" smtClean="0">
                <a:solidFill>
                  <a:schemeClr val="bg1"/>
                </a:solidFill>
                <a:latin typeface="Calibri" pitchFamily="34" charset="0"/>
                <a:ea typeface="Calibri" pitchFamily="34" charset="0"/>
                <a:cs typeface="Arial" pitchFamily="34" charset="0"/>
              </a:rPr>
              <a:t>عودة</a:t>
            </a:r>
            <a:r>
              <a:rPr lang="fr-FR" b="1" dirty="0" smtClean="0">
                <a:solidFill>
                  <a:schemeClr val="bg1"/>
                </a:solidFill>
                <a:latin typeface="Calibri" pitchFamily="34" charset="0"/>
                <a:ea typeface="Calibri" pitchFamily="34" charset="0"/>
                <a:cs typeface="Arial" pitchFamily="34" charset="0"/>
              </a:rPr>
              <a:t>”</a:t>
            </a:r>
            <a:r>
              <a:rPr lang="ar-DZ" b="1" dirty="0" smtClean="0">
                <a:solidFill>
                  <a:schemeClr val="bg1"/>
                </a:solidFill>
                <a:latin typeface="Calibri" pitchFamily="34" charset="0"/>
                <a:ea typeface="Calibri" pitchFamily="34" charset="0"/>
                <a:cs typeface="Arial" pitchFamily="34" charset="0"/>
              </a:rPr>
              <a:t>  </a:t>
            </a:r>
            <a:r>
              <a:rPr lang="ar-SA" b="1" dirty="0" smtClean="0">
                <a:solidFill>
                  <a:schemeClr val="bg1"/>
                </a:solidFill>
                <a:latin typeface="Calibri" pitchFamily="34" charset="0"/>
                <a:ea typeface="Calibri" pitchFamily="34" charset="0"/>
                <a:cs typeface="Arial" pitchFamily="34" charset="0"/>
              </a:rPr>
              <a:t>الصدمة</a:t>
            </a:r>
            <a:r>
              <a:rPr lang="fr-FR" b="1" dirty="0" smtClean="0">
                <a:solidFill>
                  <a:schemeClr val="bg1"/>
                </a:solidFill>
                <a:latin typeface="Calibri" pitchFamily="34" charset="0"/>
                <a:ea typeface="Calibri" pitchFamily="34" charset="0"/>
                <a:cs typeface="Arial" pitchFamily="34" charset="0"/>
              </a:rPr>
              <a:t>" </a:t>
            </a:r>
            <a:endParaRPr lang="fr-FR" sz="2400" dirty="0" smtClean="0">
              <a:solidFill>
                <a:schemeClr val="bg1"/>
              </a:solidFill>
              <a:latin typeface="Arial" pitchFamily="34" charset="0"/>
              <a:cs typeface="Arial" pitchFamily="34" charset="0"/>
            </a:endParaRPr>
          </a:p>
        </p:txBody>
      </p:sp>
      <p:sp>
        <p:nvSpPr>
          <p:cNvPr id="8" name="Rectangle 7"/>
          <p:cNvSpPr/>
          <p:nvPr/>
        </p:nvSpPr>
        <p:spPr>
          <a:xfrm>
            <a:off x="214282" y="2714620"/>
            <a:ext cx="7072362" cy="1285884"/>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2">
            <a:schemeClr val="accent2"/>
          </a:fillRef>
          <a:effectRef idx="1">
            <a:schemeClr val="accent2"/>
          </a:effectRef>
          <a:fontRef idx="minor">
            <a:schemeClr val="dk1"/>
          </a:fontRef>
        </p:style>
        <p:txBody>
          <a:bodyPr rtlCol="0" anchor="ctr"/>
          <a:lstStyle/>
          <a:p>
            <a:pPr algn="r" rtl="1"/>
            <a:r>
              <a:rPr lang="ar-DZ" b="1" dirty="0" smtClean="0"/>
              <a:t>     غالبا ما يفاجئ العائدون بتجربة دورة عودة مماثلة في الشكل </a:t>
            </a:r>
            <a:r>
              <a:rPr lang="ar-DZ" b="1" dirty="0" err="1" smtClean="0"/>
              <a:t>و</a:t>
            </a:r>
            <a:r>
              <a:rPr lang="ar-DZ" b="1" dirty="0" smtClean="0"/>
              <a:t> لكنها غالبا ما تكون </a:t>
            </a:r>
            <a:r>
              <a:rPr lang="ar-DZ" b="1" dirty="0" err="1" smtClean="0"/>
              <a:t>اكثر</a:t>
            </a:r>
            <a:r>
              <a:rPr lang="ar-DZ" b="1" dirty="0" smtClean="0"/>
              <a:t> حدة لتلك التي واجهوها </a:t>
            </a:r>
            <a:r>
              <a:rPr lang="ar-DZ" b="1" dirty="0" err="1" smtClean="0"/>
              <a:t>اثناء</a:t>
            </a:r>
            <a:r>
              <a:rPr lang="ar-DZ" b="1" dirty="0" smtClean="0"/>
              <a:t> تجربتهم في الخارج. فتؤدي العودة </a:t>
            </a:r>
            <a:r>
              <a:rPr lang="ar-DZ" b="1" dirty="0" err="1" smtClean="0"/>
              <a:t>الى</a:t>
            </a:r>
            <a:r>
              <a:rPr lang="ar-DZ" b="1" dirty="0" smtClean="0"/>
              <a:t> الشعور بالصدمة </a:t>
            </a:r>
            <a:r>
              <a:rPr lang="ar-DZ" b="1" dirty="0" err="1" smtClean="0"/>
              <a:t>و</a:t>
            </a:r>
            <a:r>
              <a:rPr lang="ar-DZ" b="1" dirty="0" smtClean="0"/>
              <a:t> التشرد والحنين </a:t>
            </a:r>
            <a:r>
              <a:rPr lang="ar-DZ" b="1" dirty="0" err="1" smtClean="0"/>
              <a:t>الى</a:t>
            </a:r>
            <a:r>
              <a:rPr lang="ar-DZ" b="1" dirty="0" smtClean="0"/>
              <a:t> الوطن </a:t>
            </a:r>
            <a:r>
              <a:rPr lang="ar-DZ" b="1" dirty="0" err="1" smtClean="0"/>
              <a:t>و</a:t>
            </a:r>
            <a:r>
              <a:rPr lang="ar-DZ" b="1" dirty="0" smtClean="0"/>
              <a:t> التعب والقلق </a:t>
            </a:r>
            <a:r>
              <a:rPr lang="ar-DZ" b="1" dirty="0" err="1" smtClean="0"/>
              <a:t>و</a:t>
            </a:r>
            <a:r>
              <a:rPr lang="ar-DZ" b="1" dirty="0" smtClean="0"/>
              <a:t> عدم الرضا عن الحياة</a:t>
            </a:r>
          </a:p>
        </p:txBody>
      </p:sp>
      <p:sp>
        <p:nvSpPr>
          <p:cNvPr id="11" name="Ellipse 10"/>
          <p:cNvSpPr/>
          <p:nvPr/>
        </p:nvSpPr>
        <p:spPr>
          <a:xfrm>
            <a:off x="7715272" y="4214818"/>
            <a:ext cx="1214446" cy="1143008"/>
          </a:xfrm>
          <a:prstGeom prst="ellipse">
            <a:avLst/>
          </a:prstGeom>
          <a:ln/>
        </p:spPr>
        <p:style>
          <a:lnRef idx="1">
            <a:schemeClr val="accent4"/>
          </a:lnRef>
          <a:fillRef idx="2">
            <a:schemeClr val="accent4"/>
          </a:fillRef>
          <a:effectRef idx="1">
            <a:schemeClr val="accent4"/>
          </a:effectRef>
          <a:fontRef idx="minor">
            <a:schemeClr val="dk1"/>
          </a:fontRef>
        </p:style>
        <p:txBody>
          <a:bodyPr rtlCol="0" anchor="ctr"/>
          <a:lstStyle/>
          <a:p>
            <a:pPr lvl="0" algn="r" rtl="1" fontAlgn="base">
              <a:spcBef>
                <a:spcPct val="0"/>
              </a:spcBef>
              <a:spcAft>
                <a:spcPct val="0"/>
              </a:spcAft>
              <a:tabLst>
                <a:tab pos="5059363" algn="l"/>
              </a:tabLst>
            </a:pPr>
            <a:r>
              <a:rPr lang="ar-DZ" b="1" dirty="0" smtClean="0">
                <a:solidFill>
                  <a:srgbClr val="7030A0"/>
                </a:solidFill>
                <a:latin typeface="Calibri" pitchFamily="34" charset="0"/>
                <a:ea typeface="Calibri" pitchFamily="34" charset="0"/>
                <a:cs typeface="Arial" pitchFamily="34" charset="0"/>
              </a:rPr>
              <a:t>التحديات المهنية</a:t>
            </a:r>
            <a:endParaRPr lang="fr-FR" sz="2400" dirty="0" smtClean="0">
              <a:solidFill>
                <a:srgbClr val="7030A0"/>
              </a:solidFill>
              <a:latin typeface="Arial" pitchFamily="34" charset="0"/>
              <a:cs typeface="Arial" pitchFamily="34" charset="0"/>
            </a:endParaRPr>
          </a:p>
        </p:txBody>
      </p:sp>
      <p:sp>
        <p:nvSpPr>
          <p:cNvPr id="12" name="Ellipse 11"/>
          <p:cNvSpPr/>
          <p:nvPr/>
        </p:nvSpPr>
        <p:spPr>
          <a:xfrm>
            <a:off x="7715272" y="5714992"/>
            <a:ext cx="1214446" cy="1143008"/>
          </a:xfrm>
          <a:prstGeom prst="ellipse">
            <a:avLst/>
          </a:prstGeom>
          <a:ln/>
        </p:spPr>
        <p:style>
          <a:lnRef idx="1">
            <a:schemeClr val="accent1"/>
          </a:lnRef>
          <a:fillRef idx="2">
            <a:schemeClr val="accent1"/>
          </a:fillRef>
          <a:effectRef idx="1">
            <a:schemeClr val="accent1"/>
          </a:effectRef>
          <a:fontRef idx="minor">
            <a:schemeClr val="dk1"/>
          </a:fontRef>
        </p:style>
        <p:txBody>
          <a:bodyPr rtlCol="0" anchor="ctr"/>
          <a:lstStyle/>
          <a:p>
            <a:pPr lvl="0" algn="r" rtl="1" fontAlgn="base">
              <a:spcBef>
                <a:spcPct val="0"/>
              </a:spcBef>
              <a:spcAft>
                <a:spcPct val="0"/>
              </a:spcAft>
              <a:tabLst>
                <a:tab pos="5059363" algn="l"/>
              </a:tabLst>
            </a:pPr>
            <a:r>
              <a:rPr lang="ar-DZ" b="1" dirty="0" smtClean="0">
                <a:solidFill>
                  <a:srgbClr val="7030A0"/>
                </a:solidFill>
                <a:latin typeface="Calibri" pitchFamily="34" charset="0"/>
                <a:ea typeface="Calibri" pitchFamily="34" charset="0"/>
                <a:cs typeface="Arial" pitchFamily="34" charset="0"/>
              </a:rPr>
              <a:t>التطور الوظيفي والرضا الوظيفي</a:t>
            </a:r>
            <a:endParaRPr lang="fr-FR" sz="2400" dirty="0" smtClean="0">
              <a:solidFill>
                <a:srgbClr val="7030A0"/>
              </a:solidFill>
              <a:latin typeface="Arial" pitchFamily="34" charset="0"/>
              <a:cs typeface="Arial" pitchFamily="34" charset="0"/>
            </a:endParaRPr>
          </a:p>
        </p:txBody>
      </p:sp>
      <p:sp>
        <p:nvSpPr>
          <p:cNvPr id="13" name="Rectangle 12"/>
          <p:cNvSpPr/>
          <p:nvPr/>
        </p:nvSpPr>
        <p:spPr>
          <a:xfrm>
            <a:off x="214282" y="4143380"/>
            <a:ext cx="7072362" cy="1285884"/>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r" rtl="1"/>
            <a:r>
              <a:rPr lang="ar-DZ" b="1" dirty="0" smtClean="0">
                <a:solidFill>
                  <a:schemeClr val="tx1"/>
                </a:solidFill>
              </a:rPr>
              <a:t>الاندماج المهني:حيث يعتبر هو المفتاح </a:t>
            </a:r>
            <a:r>
              <a:rPr lang="ar-DZ" b="1" dirty="0" err="1" smtClean="0">
                <a:solidFill>
                  <a:schemeClr val="tx1"/>
                </a:solidFill>
              </a:rPr>
              <a:t>اثناء</a:t>
            </a:r>
            <a:r>
              <a:rPr lang="ar-DZ" b="1" dirty="0" smtClean="0">
                <a:solidFill>
                  <a:schemeClr val="tx1"/>
                </a:solidFill>
              </a:rPr>
              <a:t> العودة </a:t>
            </a:r>
            <a:r>
              <a:rPr lang="ar-DZ" b="1" dirty="0" err="1" smtClean="0">
                <a:solidFill>
                  <a:schemeClr val="tx1"/>
                </a:solidFill>
              </a:rPr>
              <a:t>الى</a:t>
            </a:r>
            <a:r>
              <a:rPr lang="ar-DZ" b="1" dirty="0" smtClean="0">
                <a:solidFill>
                  <a:schemeClr val="tx1"/>
                </a:solidFill>
              </a:rPr>
              <a:t> الوطن  </a:t>
            </a:r>
            <a:r>
              <a:rPr lang="ar-DZ" b="1" dirty="0" err="1" smtClean="0">
                <a:solidFill>
                  <a:schemeClr val="tx1"/>
                </a:solidFill>
              </a:rPr>
              <a:t>و</a:t>
            </a:r>
            <a:r>
              <a:rPr lang="ar-DZ" b="1" dirty="0" smtClean="0">
                <a:solidFill>
                  <a:schemeClr val="tx1"/>
                </a:solidFill>
              </a:rPr>
              <a:t> يجب على المغترب </a:t>
            </a:r>
            <a:r>
              <a:rPr lang="ar-DZ" b="1" dirty="0" err="1" smtClean="0">
                <a:solidFill>
                  <a:schemeClr val="tx1"/>
                </a:solidFill>
              </a:rPr>
              <a:t>امكانية</a:t>
            </a:r>
            <a:r>
              <a:rPr lang="ar-DZ" b="1" dirty="0" smtClean="0">
                <a:solidFill>
                  <a:schemeClr val="tx1"/>
                </a:solidFill>
              </a:rPr>
              <a:t> </a:t>
            </a:r>
            <a:r>
              <a:rPr lang="ar-DZ" b="1" dirty="0" err="1" smtClean="0">
                <a:solidFill>
                  <a:schemeClr val="tx1"/>
                </a:solidFill>
              </a:rPr>
              <a:t>ادارة</a:t>
            </a:r>
            <a:r>
              <a:rPr lang="ar-DZ" b="1" dirty="0" smtClean="0">
                <a:solidFill>
                  <a:schemeClr val="tx1"/>
                </a:solidFill>
              </a:rPr>
              <a:t> حياته المهنية.</a:t>
            </a:r>
          </a:p>
          <a:p>
            <a:pPr algn="r" rtl="1"/>
            <a:r>
              <a:rPr lang="ar-DZ" b="1" dirty="0" smtClean="0">
                <a:solidFill>
                  <a:schemeClr val="tx1"/>
                </a:solidFill>
              </a:rPr>
              <a:t>عدم فهم الشركة للمهارات التي اكتسبها الفرد:حيث تخاف الشركات من فقدان العائد طويل المدى الذي تعودت </a:t>
            </a:r>
            <a:r>
              <a:rPr lang="ar-DZ" b="1" dirty="0" err="1" smtClean="0">
                <a:solidFill>
                  <a:schemeClr val="tx1"/>
                </a:solidFill>
              </a:rPr>
              <a:t>و</a:t>
            </a:r>
            <a:r>
              <a:rPr lang="ar-DZ" b="1" dirty="0" smtClean="0">
                <a:solidFill>
                  <a:schemeClr val="tx1"/>
                </a:solidFill>
              </a:rPr>
              <a:t> خططت </a:t>
            </a:r>
            <a:r>
              <a:rPr lang="ar-DZ" b="1" dirty="0" err="1" smtClean="0">
                <a:solidFill>
                  <a:schemeClr val="tx1"/>
                </a:solidFill>
              </a:rPr>
              <a:t>اليه</a:t>
            </a:r>
            <a:r>
              <a:rPr lang="ar-DZ" b="1" dirty="0" smtClean="0">
                <a:solidFill>
                  <a:schemeClr val="tx1"/>
                </a:solidFill>
              </a:rPr>
              <a:t> نتيجة لتطبيق المهارات </a:t>
            </a:r>
            <a:r>
              <a:rPr lang="ar-DZ" b="1" dirty="0" err="1" smtClean="0">
                <a:solidFill>
                  <a:schemeClr val="tx1"/>
                </a:solidFill>
              </a:rPr>
              <a:t>و</a:t>
            </a:r>
            <a:r>
              <a:rPr lang="ar-DZ" b="1" dirty="0" smtClean="0">
                <a:solidFill>
                  <a:schemeClr val="tx1"/>
                </a:solidFill>
              </a:rPr>
              <a:t> خبرات  المكتسبة من طرف الفرد </a:t>
            </a:r>
            <a:r>
              <a:rPr lang="ar-DZ" b="1" dirty="0" err="1" smtClean="0">
                <a:solidFill>
                  <a:schemeClr val="tx1"/>
                </a:solidFill>
              </a:rPr>
              <a:t>و</a:t>
            </a:r>
            <a:r>
              <a:rPr lang="ar-DZ" b="1" dirty="0" smtClean="0">
                <a:solidFill>
                  <a:schemeClr val="tx1"/>
                </a:solidFill>
              </a:rPr>
              <a:t> العولمة التي سيطبقها</a:t>
            </a:r>
            <a:endParaRPr lang="fr-FR" b="1" dirty="0">
              <a:solidFill>
                <a:schemeClr val="tx1"/>
              </a:solidFill>
            </a:endParaRPr>
          </a:p>
        </p:txBody>
      </p:sp>
      <p:sp>
        <p:nvSpPr>
          <p:cNvPr id="14" name="Rectangle 13"/>
          <p:cNvSpPr/>
          <p:nvPr/>
        </p:nvSpPr>
        <p:spPr>
          <a:xfrm>
            <a:off x="214282" y="5572116"/>
            <a:ext cx="7072362" cy="1285884"/>
          </a:xfrm>
          <a:prstGeom prst="rect">
            <a:avLst/>
          </a:prstGeom>
          <a:ln/>
        </p:spPr>
        <p:style>
          <a:lnRef idx="0">
            <a:schemeClr val="accent1"/>
          </a:lnRef>
          <a:fillRef idx="3">
            <a:schemeClr val="accent1"/>
          </a:fillRef>
          <a:effectRef idx="3">
            <a:schemeClr val="accent1"/>
          </a:effectRef>
          <a:fontRef idx="minor">
            <a:schemeClr val="lt1"/>
          </a:fontRef>
        </p:style>
        <p:txBody>
          <a:bodyPr rtlCol="0" anchor="ctr"/>
          <a:lstStyle/>
          <a:p>
            <a:pPr algn="r" rtl="1"/>
            <a:r>
              <a:rPr lang="ar-DZ" b="1" dirty="0" smtClean="0">
                <a:solidFill>
                  <a:schemeClr val="tx1"/>
                </a:solidFill>
              </a:rPr>
              <a:t>     </a:t>
            </a:r>
            <a:r>
              <a:rPr lang="ar-DZ" b="1" dirty="0" err="1" smtClean="0">
                <a:solidFill>
                  <a:schemeClr val="tx1"/>
                </a:solidFill>
              </a:rPr>
              <a:t>ان</a:t>
            </a:r>
            <a:r>
              <a:rPr lang="ar-DZ" b="1" dirty="0" smtClean="0">
                <a:solidFill>
                  <a:schemeClr val="tx1"/>
                </a:solidFill>
              </a:rPr>
              <a:t> تصور وجود مسؤوليات وظيفية ”تتناسب بشكل جيد“ مع القدرات المطورة في الخارج له </a:t>
            </a:r>
            <a:r>
              <a:rPr lang="ar-DZ" b="1" dirty="0" err="1" smtClean="0">
                <a:solidFill>
                  <a:schemeClr val="tx1"/>
                </a:solidFill>
              </a:rPr>
              <a:t>تاثير</a:t>
            </a:r>
            <a:r>
              <a:rPr lang="ar-DZ" b="1" dirty="0" smtClean="0">
                <a:solidFill>
                  <a:schemeClr val="tx1"/>
                </a:solidFill>
              </a:rPr>
              <a:t> مهم على الموظف قد يتم تصنيف هذا على انه </a:t>
            </a:r>
            <a:r>
              <a:rPr lang="ar-DZ" b="1" dirty="0" err="1" smtClean="0">
                <a:solidFill>
                  <a:schemeClr val="tx1"/>
                </a:solidFill>
              </a:rPr>
              <a:t>اكثر</a:t>
            </a:r>
            <a:r>
              <a:rPr lang="ar-DZ" b="1" dirty="0" smtClean="0">
                <a:solidFill>
                  <a:schemeClr val="tx1"/>
                </a:solidFill>
              </a:rPr>
              <a:t> </a:t>
            </a:r>
            <a:r>
              <a:rPr lang="ar-DZ" b="1" dirty="0" err="1" smtClean="0">
                <a:solidFill>
                  <a:schemeClr val="tx1"/>
                </a:solidFill>
              </a:rPr>
              <a:t>اهمية</a:t>
            </a:r>
            <a:r>
              <a:rPr lang="ar-DZ" b="1" dirty="0" smtClean="0">
                <a:solidFill>
                  <a:schemeClr val="tx1"/>
                </a:solidFill>
              </a:rPr>
              <a:t> من زيادة الراتب في المساهمة في رضا العائدين للوطن.</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G:\photo\images (8).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Rectangle à coins arrondis 2"/>
          <p:cNvSpPr/>
          <p:nvPr/>
        </p:nvSpPr>
        <p:spPr>
          <a:xfrm>
            <a:off x="1857356" y="214290"/>
            <a:ext cx="5572164" cy="714380"/>
          </a:xfrm>
          <a:prstGeom prst="roundRect">
            <a:avLst/>
          </a:prstGeom>
          <a:ln>
            <a:noFill/>
          </a:ln>
          <a:effectLst>
            <a:outerShdw blurRad="44450" dist="27940" dir="5400000" algn="ctr">
              <a:srgbClr val="000000">
                <a:alpha val="32000"/>
              </a:srgbClr>
            </a:outerShdw>
            <a:reflection blurRad="6350" stA="52000" endA="300" endPos="35000" dir="5400000" sy="-100000" algn="bl" rotWithShape="0"/>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2800" b="1" dirty="0" smtClean="0"/>
              <a:t>فوائد العودة </a:t>
            </a:r>
            <a:r>
              <a:rPr lang="ar-DZ" sz="2800" b="1" dirty="0" err="1" smtClean="0"/>
              <a:t>الى</a:t>
            </a:r>
            <a:r>
              <a:rPr lang="ar-DZ" sz="2800" b="1" dirty="0" smtClean="0"/>
              <a:t> الوطن</a:t>
            </a:r>
            <a:endParaRPr lang="fr-FR" sz="2800" b="1" dirty="0"/>
          </a:p>
        </p:txBody>
      </p:sp>
      <p:sp>
        <p:nvSpPr>
          <p:cNvPr id="6" name="Rectangle 5"/>
          <p:cNvSpPr/>
          <p:nvPr/>
        </p:nvSpPr>
        <p:spPr>
          <a:xfrm>
            <a:off x="4929190" y="2428868"/>
            <a:ext cx="4000528" cy="71438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6"/>
          </a:lnRef>
          <a:fillRef idx="2">
            <a:schemeClr val="accent6"/>
          </a:fillRef>
          <a:effectRef idx="1">
            <a:schemeClr val="accent6"/>
          </a:effectRef>
          <a:fontRef idx="minor">
            <a:schemeClr val="dk1"/>
          </a:fontRef>
        </p:style>
        <p:txBody>
          <a:bodyPr rtlCol="0" anchor="ctr"/>
          <a:lstStyle/>
          <a:p>
            <a:pPr lvl="0" algn="r" rtl="1" fontAlgn="base">
              <a:spcBef>
                <a:spcPct val="0"/>
              </a:spcBef>
              <a:spcAft>
                <a:spcPct val="0"/>
              </a:spcAft>
              <a:tabLst>
                <a:tab pos="5059363" algn="l"/>
              </a:tabLst>
            </a:pPr>
            <a:r>
              <a:rPr lang="ar-DZ" sz="1700" b="1" dirty="0" smtClean="0">
                <a:solidFill>
                  <a:srgbClr val="002060"/>
                </a:solidFill>
                <a:latin typeface="Calibri" pitchFamily="34" charset="0"/>
                <a:ea typeface="Calibri" pitchFamily="34" charset="0"/>
                <a:cs typeface="Arial" pitchFamily="34" charset="0"/>
              </a:rPr>
              <a:t>الخبرة الدولية التي تمكنه من تطوير معارف ثمينة </a:t>
            </a:r>
            <a:r>
              <a:rPr lang="ar-DZ" sz="1700" b="1" dirty="0" err="1" smtClean="0">
                <a:solidFill>
                  <a:srgbClr val="002060"/>
                </a:solidFill>
                <a:latin typeface="Calibri" pitchFamily="34" charset="0"/>
                <a:ea typeface="Calibri" pitchFamily="34" charset="0"/>
                <a:cs typeface="Arial" pitchFamily="34" charset="0"/>
              </a:rPr>
              <a:t>و</a:t>
            </a:r>
            <a:r>
              <a:rPr lang="ar-DZ" sz="1700" b="1" dirty="0" smtClean="0">
                <a:solidFill>
                  <a:srgbClr val="002060"/>
                </a:solidFill>
                <a:latin typeface="Calibri" pitchFamily="34" charset="0"/>
                <a:ea typeface="Calibri" pitchFamily="34" charset="0"/>
                <a:cs typeface="Arial" pitchFamily="34" charset="0"/>
              </a:rPr>
              <a:t> مهارات </a:t>
            </a:r>
            <a:r>
              <a:rPr lang="ar-DZ" sz="1700" b="1" dirty="0" err="1" smtClean="0">
                <a:solidFill>
                  <a:srgbClr val="002060"/>
                </a:solidFill>
                <a:latin typeface="Calibri" pitchFamily="34" charset="0"/>
                <a:ea typeface="Calibri" pitchFamily="34" charset="0"/>
                <a:cs typeface="Arial" pitchFamily="34" charset="0"/>
              </a:rPr>
              <a:t>و</a:t>
            </a:r>
            <a:r>
              <a:rPr lang="ar-DZ" sz="1700" b="1" dirty="0" smtClean="0">
                <a:solidFill>
                  <a:srgbClr val="002060"/>
                </a:solidFill>
                <a:latin typeface="Calibri" pitchFamily="34" charset="0"/>
                <a:ea typeface="Calibri" pitchFamily="34" charset="0"/>
                <a:cs typeface="Arial" pitchFamily="34" charset="0"/>
              </a:rPr>
              <a:t> قدرات من شانها تحسين الأداء </a:t>
            </a:r>
            <a:r>
              <a:rPr lang="ar-DZ" sz="1700" b="1" dirty="0" err="1" smtClean="0">
                <a:solidFill>
                  <a:srgbClr val="002060"/>
                </a:solidFill>
                <a:latin typeface="Calibri" pitchFamily="34" charset="0"/>
                <a:ea typeface="Calibri" pitchFamily="34" charset="0"/>
                <a:cs typeface="Arial" pitchFamily="34" charset="0"/>
              </a:rPr>
              <a:t>و</a:t>
            </a:r>
            <a:r>
              <a:rPr lang="ar-DZ" sz="1700" b="1" dirty="0" smtClean="0">
                <a:solidFill>
                  <a:srgbClr val="002060"/>
                </a:solidFill>
                <a:latin typeface="Calibri" pitchFamily="34" charset="0"/>
                <a:ea typeface="Calibri" pitchFamily="34" charset="0"/>
                <a:cs typeface="Arial" pitchFamily="34" charset="0"/>
              </a:rPr>
              <a:t> الخبرة المهنية له</a:t>
            </a:r>
            <a:endParaRPr lang="ar-DZ" sz="1700" b="1" dirty="0" smtClean="0">
              <a:solidFill>
                <a:srgbClr val="002060"/>
              </a:solidFill>
              <a:latin typeface="Arial" pitchFamily="34" charset="0"/>
              <a:cs typeface="Arial" pitchFamily="34" charset="0"/>
            </a:endParaRPr>
          </a:p>
        </p:txBody>
      </p:sp>
      <p:sp>
        <p:nvSpPr>
          <p:cNvPr id="7" name="Rectangle 6"/>
          <p:cNvSpPr/>
          <p:nvPr/>
        </p:nvSpPr>
        <p:spPr>
          <a:xfrm>
            <a:off x="142844" y="2357430"/>
            <a:ext cx="4071966" cy="71438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1"/>
          </a:lnRef>
          <a:fillRef idx="3">
            <a:schemeClr val="accent1"/>
          </a:fillRef>
          <a:effectRef idx="3">
            <a:schemeClr val="accent1"/>
          </a:effectRef>
          <a:fontRef idx="minor">
            <a:schemeClr val="lt1"/>
          </a:fontRef>
        </p:style>
        <p:txBody>
          <a:bodyPr rtlCol="0" anchor="ctr"/>
          <a:lstStyle/>
          <a:p>
            <a:pPr lvl="0" algn="r" rtl="1" fontAlgn="base">
              <a:spcBef>
                <a:spcPct val="0"/>
              </a:spcBef>
              <a:spcAft>
                <a:spcPct val="0"/>
              </a:spcAft>
              <a:tabLst>
                <a:tab pos="5059363" algn="l"/>
              </a:tabLst>
            </a:pPr>
            <a:r>
              <a:rPr lang="ar-DZ" sz="1600" b="1" dirty="0" smtClean="0">
                <a:solidFill>
                  <a:srgbClr val="002060"/>
                </a:solidFill>
                <a:latin typeface="Calibri" pitchFamily="34" charset="0"/>
                <a:ea typeface="Calibri" pitchFamily="34" charset="0"/>
                <a:cs typeface="Arial" pitchFamily="34" charset="0"/>
              </a:rPr>
              <a:t>نمو فهم الشركة للدول الأخرى، </a:t>
            </a:r>
            <a:r>
              <a:rPr lang="ar-DZ" sz="1600" b="1" dirty="0" err="1" smtClean="0">
                <a:solidFill>
                  <a:srgbClr val="002060"/>
                </a:solidFill>
                <a:latin typeface="Calibri" pitchFamily="34" charset="0"/>
                <a:ea typeface="Calibri" pitchFamily="34" charset="0"/>
                <a:cs typeface="Arial" pitchFamily="34" charset="0"/>
              </a:rPr>
              <a:t>و</a:t>
            </a:r>
            <a:r>
              <a:rPr lang="ar-DZ" sz="1600" b="1" dirty="0" smtClean="0">
                <a:solidFill>
                  <a:srgbClr val="002060"/>
                </a:solidFill>
                <a:latin typeface="Calibri" pitchFamily="34" charset="0"/>
                <a:ea typeface="Calibri" pitchFamily="34" charset="0"/>
                <a:cs typeface="Arial" pitchFamily="34" charset="0"/>
              </a:rPr>
              <a:t> بنائها لشبكة علاقات اجتماعية عالمية </a:t>
            </a:r>
            <a:r>
              <a:rPr lang="ar-DZ" sz="1600" b="1" dirty="0" err="1" smtClean="0">
                <a:solidFill>
                  <a:srgbClr val="002060"/>
                </a:solidFill>
                <a:latin typeface="Calibri" pitchFamily="34" charset="0"/>
                <a:ea typeface="Calibri" pitchFamily="34" charset="0"/>
                <a:cs typeface="Arial" pitchFamily="34" charset="0"/>
              </a:rPr>
              <a:t>و</a:t>
            </a:r>
            <a:r>
              <a:rPr lang="ar-DZ" sz="1600" b="1" dirty="0" smtClean="0">
                <a:solidFill>
                  <a:srgbClr val="002060"/>
                </a:solidFill>
                <a:latin typeface="Calibri" pitchFamily="34" charset="0"/>
                <a:ea typeface="Calibri" pitchFamily="34" charset="0"/>
                <a:cs typeface="Arial" pitchFamily="34" charset="0"/>
              </a:rPr>
              <a:t> التي من شانها تطوير عمل الشركة في كل العالم</a:t>
            </a:r>
            <a:endParaRPr lang="ar-DZ" sz="2000" b="1" dirty="0" smtClean="0">
              <a:solidFill>
                <a:srgbClr val="002060"/>
              </a:solidFill>
              <a:latin typeface="Arial" pitchFamily="34" charset="0"/>
              <a:cs typeface="Arial" pitchFamily="34" charset="0"/>
            </a:endParaRPr>
          </a:p>
        </p:txBody>
      </p:sp>
      <p:sp>
        <p:nvSpPr>
          <p:cNvPr id="8" name="Rectangle 7"/>
          <p:cNvSpPr/>
          <p:nvPr/>
        </p:nvSpPr>
        <p:spPr>
          <a:xfrm>
            <a:off x="142844" y="3286124"/>
            <a:ext cx="4071966" cy="71438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4"/>
          </a:lnRef>
          <a:fillRef idx="3">
            <a:schemeClr val="accent4"/>
          </a:fillRef>
          <a:effectRef idx="3">
            <a:schemeClr val="accent4"/>
          </a:effectRef>
          <a:fontRef idx="minor">
            <a:schemeClr val="lt1"/>
          </a:fontRef>
        </p:style>
        <p:txBody>
          <a:bodyPr rtlCol="0" anchor="ctr"/>
          <a:lstStyle/>
          <a:p>
            <a:pPr lvl="0" algn="r" rtl="1" fontAlgn="base">
              <a:spcBef>
                <a:spcPct val="0"/>
              </a:spcBef>
              <a:spcAft>
                <a:spcPct val="0"/>
              </a:spcAft>
              <a:tabLst>
                <a:tab pos="5059363" algn="l"/>
              </a:tabLst>
            </a:pPr>
            <a:r>
              <a:rPr lang="ar-DZ" sz="1600" b="1" dirty="0" smtClean="0">
                <a:solidFill>
                  <a:schemeClr val="bg1"/>
                </a:solidFill>
                <a:latin typeface="Calibri" pitchFamily="34" charset="0"/>
                <a:ea typeface="Calibri" pitchFamily="34" charset="0"/>
                <a:cs typeface="Arial" pitchFamily="34" charset="0"/>
              </a:rPr>
              <a:t>الموظفين الذين تولوا مهام دولية </a:t>
            </a:r>
            <a:r>
              <a:rPr lang="ar-DZ" sz="1600" b="1" dirty="0" err="1" smtClean="0">
                <a:solidFill>
                  <a:schemeClr val="bg1"/>
                </a:solidFill>
                <a:latin typeface="Calibri" pitchFamily="34" charset="0"/>
                <a:ea typeface="Calibri" pitchFamily="34" charset="0"/>
                <a:cs typeface="Arial" pitchFamily="34" charset="0"/>
              </a:rPr>
              <a:t>و</a:t>
            </a:r>
            <a:r>
              <a:rPr lang="ar-DZ" sz="1600" b="1" dirty="0" smtClean="0">
                <a:solidFill>
                  <a:schemeClr val="bg1"/>
                </a:solidFill>
                <a:latin typeface="Calibri" pitchFamily="34" charset="0"/>
                <a:ea typeface="Calibri" pitchFamily="34" charset="0"/>
                <a:cs typeface="Arial" pitchFamily="34" charset="0"/>
              </a:rPr>
              <a:t> الموظفين العائدين من الأعمال الدولية دور في رفع مستوى التعلم التنظيمي </a:t>
            </a:r>
            <a:r>
              <a:rPr lang="ar-DZ" sz="1600" b="1" dirty="0" err="1" smtClean="0">
                <a:solidFill>
                  <a:schemeClr val="bg1"/>
                </a:solidFill>
                <a:latin typeface="Calibri" pitchFamily="34" charset="0"/>
                <a:ea typeface="Calibri" pitchFamily="34" charset="0"/>
                <a:cs typeface="Arial" pitchFamily="34" charset="0"/>
              </a:rPr>
              <a:t>و</a:t>
            </a:r>
            <a:r>
              <a:rPr lang="ar-DZ" sz="1600" b="1" dirty="0" smtClean="0">
                <a:solidFill>
                  <a:schemeClr val="bg1"/>
                </a:solidFill>
                <a:latin typeface="Calibri" pitchFamily="34" charset="0"/>
                <a:ea typeface="Calibri" pitchFamily="34" charset="0"/>
                <a:cs typeface="Arial" pitchFamily="34" charset="0"/>
              </a:rPr>
              <a:t> نقل المعرفة</a:t>
            </a:r>
            <a:endParaRPr lang="ar-DZ" sz="2000" b="1" dirty="0" smtClean="0">
              <a:solidFill>
                <a:schemeClr val="bg1"/>
              </a:solidFill>
              <a:latin typeface="Arial" pitchFamily="34" charset="0"/>
              <a:cs typeface="Arial" pitchFamily="34" charset="0"/>
            </a:endParaRPr>
          </a:p>
        </p:txBody>
      </p:sp>
      <p:sp>
        <p:nvSpPr>
          <p:cNvPr id="9" name="Rectangle 8"/>
          <p:cNvSpPr/>
          <p:nvPr/>
        </p:nvSpPr>
        <p:spPr>
          <a:xfrm>
            <a:off x="4929190" y="3286124"/>
            <a:ext cx="4000528" cy="71438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3"/>
          </a:lnRef>
          <a:fillRef idx="3">
            <a:schemeClr val="accent3"/>
          </a:fillRef>
          <a:effectRef idx="3">
            <a:schemeClr val="accent3"/>
          </a:effectRef>
          <a:fontRef idx="minor">
            <a:schemeClr val="lt1"/>
          </a:fontRef>
        </p:style>
        <p:txBody>
          <a:bodyPr rtlCol="0" anchor="ctr"/>
          <a:lstStyle/>
          <a:p>
            <a:pPr lvl="0" algn="r" rtl="1" fontAlgn="base">
              <a:spcBef>
                <a:spcPct val="0"/>
              </a:spcBef>
              <a:spcAft>
                <a:spcPct val="0"/>
              </a:spcAft>
              <a:tabLst>
                <a:tab pos="5059363" algn="l"/>
              </a:tabLst>
            </a:pPr>
            <a:r>
              <a:rPr lang="ar-DZ" b="1" dirty="0" smtClean="0">
                <a:solidFill>
                  <a:schemeClr val="bg1"/>
                </a:solidFill>
                <a:latin typeface="Calibri" pitchFamily="34" charset="0"/>
                <a:ea typeface="Calibri" pitchFamily="34" charset="0"/>
                <a:cs typeface="Arial" pitchFamily="34" charset="0"/>
              </a:rPr>
              <a:t>المهام الدولية تؤدي إلى بناء كفاءات عالمية</a:t>
            </a:r>
            <a:endParaRPr lang="ar-DZ" sz="2400" b="1" dirty="0" smtClean="0">
              <a:solidFill>
                <a:schemeClr val="bg1"/>
              </a:solidFill>
              <a:latin typeface="Arial" pitchFamily="34" charset="0"/>
              <a:cs typeface="Arial" pitchFamily="34" charset="0"/>
            </a:endParaRPr>
          </a:p>
        </p:txBody>
      </p:sp>
      <p:sp>
        <p:nvSpPr>
          <p:cNvPr id="10" name="Rectangle 9"/>
          <p:cNvSpPr/>
          <p:nvPr/>
        </p:nvSpPr>
        <p:spPr>
          <a:xfrm>
            <a:off x="142844" y="4143380"/>
            <a:ext cx="4071966" cy="71438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3"/>
          </a:lnRef>
          <a:fillRef idx="2">
            <a:schemeClr val="accent3"/>
          </a:fillRef>
          <a:effectRef idx="1">
            <a:schemeClr val="accent3"/>
          </a:effectRef>
          <a:fontRef idx="minor">
            <a:schemeClr val="dk1"/>
          </a:fontRef>
        </p:style>
        <p:txBody>
          <a:bodyPr rtlCol="0" anchor="ctr"/>
          <a:lstStyle/>
          <a:p>
            <a:pPr lvl="0" algn="r" rtl="1" fontAlgn="base">
              <a:spcBef>
                <a:spcPct val="0"/>
              </a:spcBef>
              <a:spcAft>
                <a:spcPct val="0"/>
              </a:spcAft>
              <a:tabLst>
                <a:tab pos="5059363" algn="l"/>
              </a:tabLst>
            </a:pPr>
            <a:r>
              <a:rPr lang="ar-DZ" sz="1600" b="1" dirty="0" smtClean="0">
                <a:solidFill>
                  <a:srgbClr val="002060"/>
                </a:solidFill>
                <a:latin typeface="Calibri" pitchFamily="34" charset="0"/>
                <a:ea typeface="Calibri" pitchFamily="34" charset="0"/>
                <a:cs typeface="Arial" pitchFamily="34" charset="0"/>
              </a:rPr>
              <a:t>يعتبرون مصدر أصلي للمعرفة حول خصائص السوق الوطنية للدول، مناخ الأعمال، هيكل نظام السوق، الأنماط الثقافية، المستهلكين </a:t>
            </a:r>
            <a:r>
              <a:rPr lang="ar-DZ" sz="1600" b="1" dirty="0" err="1" smtClean="0">
                <a:solidFill>
                  <a:srgbClr val="002060"/>
                </a:solidFill>
                <a:latin typeface="Calibri" pitchFamily="34" charset="0"/>
                <a:ea typeface="Calibri" pitchFamily="34" charset="0"/>
                <a:cs typeface="Arial" pitchFamily="34" charset="0"/>
              </a:rPr>
              <a:t>و</a:t>
            </a:r>
            <a:r>
              <a:rPr lang="ar-DZ" sz="1600" b="1" dirty="0" smtClean="0">
                <a:solidFill>
                  <a:srgbClr val="002060"/>
                </a:solidFill>
                <a:latin typeface="Calibri" pitchFamily="34" charset="0"/>
                <a:ea typeface="Calibri" pitchFamily="34" charset="0"/>
                <a:cs typeface="Arial" pitchFamily="34" charset="0"/>
              </a:rPr>
              <a:t> الموردين</a:t>
            </a:r>
            <a:endParaRPr lang="ar-DZ" sz="2000" b="1" dirty="0" smtClean="0">
              <a:solidFill>
                <a:srgbClr val="002060"/>
              </a:solidFill>
              <a:latin typeface="Arial" pitchFamily="34" charset="0"/>
              <a:cs typeface="Arial" pitchFamily="34" charset="0"/>
            </a:endParaRPr>
          </a:p>
        </p:txBody>
      </p:sp>
      <p:sp>
        <p:nvSpPr>
          <p:cNvPr id="11" name="Rectangle 10"/>
          <p:cNvSpPr/>
          <p:nvPr/>
        </p:nvSpPr>
        <p:spPr>
          <a:xfrm>
            <a:off x="4929190" y="4143380"/>
            <a:ext cx="4000528" cy="71438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ar-DZ" b="1" dirty="0" smtClean="0">
                <a:solidFill>
                  <a:srgbClr val="002060"/>
                </a:solidFill>
              </a:rPr>
              <a:t>زيادة المعرفة الفردية حول قضايا الأعمال الدولية</a:t>
            </a:r>
            <a:endParaRPr lang="fr-FR" b="1" dirty="0">
              <a:solidFill>
                <a:srgbClr val="002060"/>
              </a:solidFill>
            </a:endParaRPr>
          </a:p>
        </p:txBody>
      </p:sp>
      <p:sp>
        <p:nvSpPr>
          <p:cNvPr id="12" name="Rectangle 11"/>
          <p:cNvSpPr/>
          <p:nvPr/>
        </p:nvSpPr>
        <p:spPr>
          <a:xfrm>
            <a:off x="4929190" y="5072074"/>
            <a:ext cx="4000528" cy="71438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4"/>
          </a:lnRef>
          <a:fillRef idx="3">
            <a:schemeClr val="accent4"/>
          </a:fillRef>
          <a:effectRef idx="3">
            <a:schemeClr val="accent4"/>
          </a:effectRef>
          <a:fontRef idx="minor">
            <a:schemeClr val="lt1"/>
          </a:fontRef>
        </p:style>
        <p:txBody>
          <a:bodyPr rtlCol="0" anchor="ctr"/>
          <a:lstStyle/>
          <a:p>
            <a:pPr algn="ctr"/>
            <a:r>
              <a:rPr lang="ar-DZ" b="1" dirty="0" smtClean="0">
                <a:solidFill>
                  <a:schemeClr val="bg1"/>
                </a:solidFill>
              </a:rPr>
              <a:t>تطوير الغايات من خلال تطوير المعارف</a:t>
            </a:r>
            <a:endParaRPr lang="fr-FR" b="1" dirty="0">
              <a:solidFill>
                <a:schemeClr val="bg1"/>
              </a:solidFill>
            </a:endParaRPr>
          </a:p>
        </p:txBody>
      </p:sp>
      <p:sp>
        <p:nvSpPr>
          <p:cNvPr id="13" name="Rectangle 12"/>
          <p:cNvSpPr/>
          <p:nvPr/>
        </p:nvSpPr>
        <p:spPr>
          <a:xfrm>
            <a:off x="4929190" y="6000768"/>
            <a:ext cx="4000528" cy="71438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2">
            <a:schemeClr val="accent2"/>
          </a:fillRef>
          <a:effectRef idx="1">
            <a:schemeClr val="accent2"/>
          </a:effectRef>
          <a:fontRef idx="minor">
            <a:schemeClr val="dk1"/>
          </a:fontRef>
        </p:style>
        <p:txBody>
          <a:bodyPr rtlCol="0" anchor="ctr"/>
          <a:lstStyle/>
          <a:p>
            <a:pPr lvl="0" algn="r" rtl="1" fontAlgn="base">
              <a:spcBef>
                <a:spcPct val="0"/>
              </a:spcBef>
              <a:spcAft>
                <a:spcPct val="0"/>
              </a:spcAft>
              <a:tabLst>
                <a:tab pos="5059363" algn="l"/>
              </a:tabLst>
            </a:pPr>
            <a:r>
              <a:rPr lang="ar-DZ" b="1" dirty="0" smtClean="0">
                <a:solidFill>
                  <a:srgbClr val="002060"/>
                </a:solidFill>
                <a:latin typeface="Calibri" pitchFamily="34" charset="0"/>
                <a:ea typeface="Calibri" pitchFamily="34" charset="0"/>
                <a:cs typeface="Arial" pitchFamily="34" charset="0"/>
              </a:rPr>
              <a:t>يصبح الموظف العائد إلى الوطن أكثر ميلا لبدء مهن بلا حدود </a:t>
            </a:r>
            <a:r>
              <a:rPr lang="ar-DZ" b="1" dirty="0" err="1" smtClean="0">
                <a:solidFill>
                  <a:srgbClr val="002060"/>
                </a:solidFill>
                <a:latin typeface="Calibri" pitchFamily="34" charset="0"/>
                <a:ea typeface="Calibri" pitchFamily="34" charset="0"/>
                <a:cs typeface="Arial" pitchFamily="34" charset="0"/>
              </a:rPr>
              <a:t>و</a:t>
            </a:r>
            <a:r>
              <a:rPr lang="ar-DZ" b="1" dirty="0" smtClean="0">
                <a:solidFill>
                  <a:srgbClr val="002060"/>
                </a:solidFill>
                <a:latin typeface="Calibri" pitchFamily="34" charset="0"/>
                <a:ea typeface="Calibri" pitchFamily="34" charset="0"/>
                <a:cs typeface="Arial" pitchFamily="34" charset="0"/>
              </a:rPr>
              <a:t> البحث عن فرص مهنية صعبة</a:t>
            </a:r>
            <a:endParaRPr lang="ar-DZ" sz="2400" b="1" dirty="0" smtClean="0">
              <a:solidFill>
                <a:srgbClr val="002060"/>
              </a:solidFill>
              <a:latin typeface="Arial" pitchFamily="34" charset="0"/>
              <a:cs typeface="Arial" pitchFamily="34" charset="0"/>
            </a:endParaRPr>
          </a:p>
        </p:txBody>
      </p:sp>
      <p:sp>
        <p:nvSpPr>
          <p:cNvPr id="14" name="Rectangle 13"/>
          <p:cNvSpPr/>
          <p:nvPr/>
        </p:nvSpPr>
        <p:spPr>
          <a:xfrm>
            <a:off x="142844" y="5072074"/>
            <a:ext cx="4071966" cy="71438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2">
            <a:schemeClr val="accent2"/>
          </a:fillRef>
          <a:effectRef idx="1">
            <a:schemeClr val="accent2"/>
          </a:effectRef>
          <a:fontRef idx="minor">
            <a:schemeClr val="dk1"/>
          </a:fontRef>
        </p:style>
        <p:txBody>
          <a:bodyPr rtlCol="0" anchor="ctr"/>
          <a:lstStyle/>
          <a:p>
            <a:pPr lvl="0" algn="r" rtl="1" fontAlgn="base">
              <a:spcBef>
                <a:spcPct val="0"/>
              </a:spcBef>
              <a:spcAft>
                <a:spcPct val="0"/>
              </a:spcAft>
              <a:tabLst>
                <a:tab pos="5059363" algn="l"/>
              </a:tabLst>
            </a:pPr>
            <a:r>
              <a:rPr lang="ar-DZ" b="1" dirty="0" smtClean="0">
                <a:solidFill>
                  <a:srgbClr val="002060"/>
                </a:solidFill>
                <a:latin typeface="Calibri" pitchFamily="34" charset="0"/>
                <a:ea typeface="Calibri" pitchFamily="34" charset="0"/>
                <a:cs typeface="Arial" pitchFamily="34" charset="0"/>
              </a:rPr>
              <a:t>كسب معارف عامة حول كيفية أداء الأعمال الدولية في السوق العالمية</a:t>
            </a:r>
            <a:endParaRPr lang="ar-DZ" sz="2400" b="1" dirty="0" smtClean="0">
              <a:solidFill>
                <a:srgbClr val="002060"/>
              </a:solidFill>
              <a:latin typeface="Arial" pitchFamily="34" charset="0"/>
              <a:cs typeface="Arial" pitchFamily="34" charset="0"/>
            </a:endParaRPr>
          </a:p>
        </p:txBody>
      </p:sp>
      <p:sp>
        <p:nvSpPr>
          <p:cNvPr id="15" name="Rectangle 14"/>
          <p:cNvSpPr/>
          <p:nvPr/>
        </p:nvSpPr>
        <p:spPr>
          <a:xfrm>
            <a:off x="142844" y="6000768"/>
            <a:ext cx="4071966" cy="71438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ar-DZ" b="1" dirty="0" smtClean="0">
                <a:solidFill>
                  <a:schemeClr val="bg1"/>
                </a:solidFill>
              </a:rPr>
              <a:t>توسيع العمليات الدولية للشركة</a:t>
            </a:r>
            <a:endParaRPr lang="fr-FR" b="1" dirty="0">
              <a:solidFill>
                <a:schemeClr val="bg1"/>
              </a:solidFill>
            </a:endParaRPr>
          </a:p>
        </p:txBody>
      </p:sp>
      <p:sp>
        <p:nvSpPr>
          <p:cNvPr id="18" name="Ellipse 17"/>
          <p:cNvSpPr/>
          <p:nvPr/>
        </p:nvSpPr>
        <p:spPr>
          <a:xfrm>
            <a:off x="5500694" y="1071546"/>
            <a:ext cx="2643206" cy="1214446"/>
          </a:xfrm>
          <a:prstGeom prst="ellipse">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ar-DZ" b="1" dirty="0" smtClean="0">
                <a:solidFill>
                  <a:srgbClr val="7030A0"/>
                </a:solidFill>
              </a:rPr>
              <a:t>الفوائد من وجهة نظر الفرد</a:t>
            </a:r>
            <a:endParaRPr lang="fr-FR" b="1" dirty="0">
              <a:solidFill>
                <a:srgbClr val="7030A0"/>
              </a:solidFill>
            </a:endParaRPr>
          </a:p>
        </p:txBody>
      </p:sp>
      <p:sp>
        <p:nvSpPr>
          <p:cNvPr id="19" name="Ellipse 18"/>
          <p:cNvSpPr/>
          <p:nvPr/>
        </p:nvSpPr>
        <p:spPr>
          <a:xfrm>
            <a:off x="928662" y="1071546"/>
            <a:ext cx="2643206" cy="1214446"/>
          </a:xfrm>
          <a:prstGeom prst="ellipse">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ar-DZ" b="1" dirty="0" smtClean="0"/>
              <a:t>الفوائد على مستوى المنظمة</a:t>
            </a:r>
            <a:endParaRPr lang="fr-FR" b="1" dirty="0"/>
          </a:p>
        </p:txBody>
      </p:sp>
      <p:sp>
        <p:nvSpPr>
          <p:cNvPr id="19461" name="Rectangle 5"/>
          <p:cNvSpPr>
            <a:spLocks noChangeArrowheads="1"/>
          </p:cNvSpPr>
          <p:nvPr/>
        </p:nvSpPr>
        <p:spPr bwMode="auto">
          <a:xfrm>
            <a:off x="8879184" y="0"/>
            <a:ext cx="264816"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Char char="•"/>
              <a:tabLst>
                <a:tab pos="5059363" algn="l"/>
              </a:tabLst>
            </a:pPr>
            <a:endParaRPr kumimoji="0" lang="ar-DZ"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G:\photo\téléchargement.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Vague 2"/>
          <p:cNvSpPr/>
          <p:nvPr/>
        </p:nvSpPr>
        <p:spPr>
          <a:xfrm>
            <a:off x="1571604" y="2143116"/>
            <a:ext cx="6000792" cy="2357454"/>
          </a:xfrm>
          <a:prstGeom prst="wave">
            <a:avLst/>
          </a:prstGeom>
          <a:ln>
            <a:noFill/>
          </a:ln>
          <a:effectLst>
            <a:outerShdw blurRad="190500" dist="228600" dir="2700000" algn="ctr">
              <a:srgbClr val="000000">
                <a:alpha val="30000"/>
              </a:srgbClr>
            </a:outerShdw>
            <a:reflection blurRad="6350" stA="50000" endA="300" endPos="90000" dir="5400000" sy="-100000" algn="bl" rotWithShape="0"/>
          </a:effectLst>
          <a:scene3d>
            <a:camera prst="orthographicFront">
              <a:rot lat="0" lon="0" rev="0"/>
            </a:camera>
            <a:lightRig rig="glow" dir="t">
              <a:rot lat="0" lon="0" rev="4800000"/>
            </a:lightRig>
          </a:scene3d>
          <a:sp3d prstMaterial="matte">
            <a:bevelT w="127000" h="63500"/>
          </a:sp3d>
        </p:spPr>
        <p:style>
          <a:lnRef idx="0">
            <a:schemeClr val="accent3"/>
          </a:lnRef>
          <a:fillRef idx="3">
            <a:schemeClr val="accent3"/>
          </a:fillRef>
          <a:effectRef idx="3">
            <a:schemeClr val="accent3"/>
          </a:effectRef>
          <a:fontRef idx="minor">
            <a:schemeClr val="lt1"/>
          </a:fontRef>
        </p:style>
        <p:txBody>
          <a:bodyPr rtlCol="0" anchor="ctr"/>
          <a:lstStyle/>
          <a:p>
            <a:pPr lvl="0" algn="r" rtl="1" fontAlgn="base">
              <a:spcBef>
                <a:spcPct val="0"/>
              </a:spcBef>
              <a:spcAft>
                <a:spcPct val="0"/>
              </a:spcAft>
              <a:tabLst>
                <a:tab pos="5059363" algn="l"/>
              </a:tabLst>
            </a:pPr>
            <a:r>
              <a:rPr lang="ar-DZ" sz="2800" b="1" dirty="0" smtClean="0">
                <a:solidFill>
                  <a:schemeClr val="bg1"/>
                </a:solidFill>
                <a:latin typeface="Calibri" pitchFamily="34" charset="0"/>
                <a:ea typeface="Calibri" pitchFamily="34" charset="0"/>
                <a:cs typeface="Arial" pitchFamily="34" charset="0"/>
              </a:rPr>
              <a:t>المبحث الثاني </a:t>
            </a:r>
            <a:r>
              <a:rPr lang="fr-FR" sz="2800" b="1" dirty="0" smtClean="0">
                <a:solidFill>
                  <a:schemeClr val="bg1"/>
                </a:solidFill>
                <a:latin typeface="Calibri" pitchFamily="34" charset="0"/>
                <a:ea typeface="Calibri" pitchFamily="34" charset="0"/>
                <a:cs typeface="Arial" pitchFamily="34" charset="0"/>
              </a:rPr>
              <a:t>: </a:t>
            </a:r>
            <a:r>
              <a:rPr lang="ar-DZ" sz="2800" b="1" dirty="0" smtClean="0">
                <a:solidFill>
                  <a:schemeClr val="bg1"/>
                </a:solidFill>
                <a:latin typeface="Calibri" pitchFamily="34" charset="0"/>
                <a:ea typeface="Calibri" pitchFamily="34" charset="0"/>
                <a:cs typeface="Arial" pitchFamily="34" charset="0"/>
              </a:rPr>
              <a:t>التحديات </a:t>
            </a:r>
            <a:r>
              <a:rPr lang="ar-DZ" sz="2800" b="1" dirty="0" err="1" smtClean="0">
                <a:solidFill>
                  <a:schemeClr val="bg1"/>
                </a:solidFill>
                <a:latin typeface="Calibri" pitchFamily="34" charset="0"/>
                <a:ea typeface="Calibri" pitchFamily="34" charset="0"/>
                <a:cs typeface="Arial" pitchFamily="34" charset="0"/>
              </a:rPr>
              <a:t>و</a:t>
            </a:r>
            <a:r>
              <a:rPr lang="ar-DZ" sz="2800" b="1" dirty="0" smtClean="0">
                <a:solidFill>
                  <a:schemeClr val="bg1"/>
                </a:solidFill>
                <a:latin typeface="Calibri" pitchFamily="34" charset="0"/>
                <a:ea typeface="Calibri" pitchFamily="34" charset="0"/>
                <a:cs typeface="Arial" pitchFamily="34" charset="0"/>
              </a:rPr>
              <a:t> أسباب العودة المبكرة إلى الوطن </a:t>
            </a:r>
            <a:r>
              <a:rPr lang="ar-DZ" sz="2800" b="1" dirty="0" err="1" smtClean="0">
                <a:solidFill>
                  <a:schemeClr val="bg1"/>
                </a:solidFill>
                <a:latin typeface="Calibri" pitchFamily="34" charset="0"/>
                <a:ea typeface="Calibri" pitchFamily="34" charset="0"/>
                <a:cs typeface="Arial" pitchFamily="34" charset="0"/>
              </a:rPr>
              <a:t>و</a:t>
            </a:r>
            <a:r>
              <a:rPr lang="ar-DZ" sz="2800" b="1" dirty="0" smtClean="0">
                <a:solidFill>
                  <a:schemeClr val="bg1"/>
                </a:solidFill>
                <a:latin typeface="Calibri" pitchFamily="34" charset="0"/>
                <a:ea typeface="Calibri" pitchFamily="34" charset="0"/>
                <a:cs typeface="Arial" pitchFamily="34" charset="0"/>
              </a:rPr>
              <a:t> أفضل الممارسات لنجاح العملية</a:t>
            </a:r>
            <a:endParaRPr lang="ar-DZ" sz="3600" b="1" dirty="0" smtClean="0">
              <a:solidFill>
                <a:schemeClr val="bg1"/>
              </a:solidFill>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G:\photo\images.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Rectangle à coins arrondis 2"/>
          <p:cNvSpPr/>
          <p:nvPr/>
        </p:nvSpPr>
        <p:spPr>
          <a:xfrm>
            <a:off x="1214414" y="214290"/>
            <a:ext cx="7000924" cy="785818"/>
          </a:xfrm>
          <a:prstGeom prst="roundRect">
            <a:avLst/>
          </a:prstGeom>
          <a:ln>
            <a:noFill/>
          </a:ln>
          <a:effectLst>
            <a:outerShdw blurRad="190500" dist="228600" dir="2700000" algn="ctr">
              <a:srgbClr val="000000">
                <a:alpha val="30000"/>
              </a:srgbClr>
            </a:outerShdw>
            <a:reflection blurRad="6350" stA="52000" endA="300" endPos="35000" dir="5400000" sy="-100000" algn="bl" rotWithShape="0"/>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3200" b="1" dirty="0" smtClean="0"/>
              <a:t>تحديات العودة </a:t>
            </a:r>
            <a:r>
              <a:rPr lang="ar-DZ" sz="3200" b="1" dirty="0" err="1" smtClean="0"/>
              <a:t>الى</a:t>
            </a:r>
            <a:r>
              <a:rPr lang="ar-DZ" sz="3200" b="1" dirty="0" smtClean="0"/>
              <a:t> الوطن</a:t>
            </a:r>
            <a:endParaRPr lang="fr-FR" sz="3200" b="1" dirty="0"/>
          </a:p>
        </p:txBody>
      </p:sp>
      <p:sp>
        <p:nvSpPr>
          <p:cNvPr id="4" name="Cube 3"/>
          <p:cNvSpPr/>
          <p:nvPr/>
        </p:nvSpPr>
        <p:spPr>
          <a:xfrm>
            <a:off x="7286644" y="2428868"/>
            <a:ext cx="1571636" cy="1143008"/>
          </a:xfrm>
          <a:prstGeom prst="cub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DZ" b="1" dirty="0" smtClean="0"/>
              <a:t>التحديات من وجهة نظر </a:t>
            </a:r>
            <a:r>
              <a:rPr lang="ar-DZ" b="1" dirty="0" err="1" smtClean="0"/>
              <a:t>الافراد</a:t>
            </a:r>
            <a:endParaRPr lang="fr-FR" b="1" dirty="0"/>
          </a:p>
        </p:txBody>
      </p:sp>
      <p:sp>
        <p:nvSpPr>
          <p:cNvPr id="5" name="Cube 4"/>
          <p:cNvSpPr/>
          <p:nvPr/>
        </p:nvSpPr>
        <p:spPr>
          <a:xfrm>
            <a:off x="7215206" y="5000636"/>
            <a:ext cx="1571636" cy="1143008"/>
          </a:xfrm>
          <a:prstGeom prst="cube">
            <a:avLst/>
          </a:prstGeom>
          <a:effectLst>
            <a:outerShdw blurRad="40000" dist="23000" dir="5400000" rotWithShape="0">
              <a:srgbClr val="000000">
                <a:alpha val="35000"/>
              </a:srgbClr>
            </a:outerShdw>
            <a:reflection blurRad="6350" stA="50000" endA="300" endPos="38500" dist="50800" dir="5400000" sy="-100000" algn="bl" rotWithShape="0"/>
            <a:softEdge rad="12700"/>
          </a:effectLst>
        </p:spPr>
        <p:style>
          <a:lnRef idx="0">
            <a:schemeClr val="accent4"/>
          </a:lnRef>
          <a:fillRef idx="3">
            <a:schemeClr val="accent4"/>
          </a:fillRef>
          <a:effectRef idx="3">
            <a:schemeClr val="accent4"/>
          </a:effectRef>
          <a:fontRef idx="minor">
            <a:schemeClr val="lt1"/>
          </a:fontRef>
        </p:style>
        <p:txBody>
          <a:bodyPr rtlCol="0" anchor="ctr"/>
          <a:lstStyle/>
          <a:p>
            <a:pPr algn="ctr"/>
            <a:r>
              <a:rPr lang="ar-DZ" b="1" dirty="0" smtClean="0">
                <a:solidFill>
                  <a:schemeClr val="bg1"/>
                </a:solidFill>
              </a:rPr>
              <a:t>التحديات من وجهة النظر التنظيمية</a:t>
            </a:r>
            <a:endParaRPr lang="fr-FR" b="1" dirty="0">
              <a:solidFill>
                <a:schemeClr val="bg1"/>
              </a:solidFill>
            </a:endParaRPr>
          </a:p>
        </p:txBody>
      </p:sp>
      <p:sp>
        <p:nvSpPr>
          <p:cNvPr id="6" name="Flèche gauche 5"/>
          <p:cNvSpPr/>
          <p:nvPr/>
        </p:nvSpPr>
        <p:spPr>
          <a:xfrm rot="1738992">
            <a:off x="6495754" y="2475603"/>
            <a:ext cx="598543" cy="428628"/>
          </a:xfrm>
          <a:prstGeom prst="leftArrow">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7" name="Flèche gauche 6"/>
          <p:cNvSpPr/>
          <p:nvPr/>
        </p:nvSpPr>
        <p:spPr>
          <a:xfrm rot="19894164">
            <a:off x="6571346" y="3241803"/>
            <a:ext cx="522595" cy="428628"/>
          </a:xfrm>
          <a:prstGeom prst="lef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sp>
        <p:nvSpPr>
          <p:cNvPr id="8" name="Ellipse 7"/>
          <p:cNvSpPr/>
          <p:nvPr/>
        </p:nvSpPr>
        <p:spPr>
          <a:xfrm>
            <a:off x="5429256" y="1571612"/>
            <a:ext cx="1143008" cy="1000132"/>
          </a:xfrm>
          <a:prstGeom prst="ellipse">
            <a:avLst/>
          </a:prstGeom>
          <a:ln>
            <a:noFill/>
          </a:ln>
          <a:effectLst>
            <a:glow rad="101600">
              <a:schemeClr val="accent1">
                <a:satMod val="175000"/>
                <a:alpha val="40000"/>
              </a:schemeClr>
            </a:glow>
            <a:outerShdw blurRad="190500" dist="228600" dir="2700000" algn="ctr">
              <a:srgbClr val="000000">
                <a:alpha val="30000"/>
              </a:srgbClr>
            </a:outerShdw>
            <a:reflection blurRad="6350" stA="52000" endA="300" endPos="35000" dir="5400000" sy="-100000" algn="bl" rotWithShape="0"/>
          </a:effectLst>
          <a:scene3d>
            <a:camera prst="orthographicFront">
              <a:rot lat="0" lon="0" rev="0"/>
            </a:camera>
            <a:lightRig rig="glow" dir="t">
              <a:rot lat="0" lon="0" rev="4800000"/>
            </a:lightRig>
          </a:scene3d>
          <a:sp3d prstMaterial="matte">
            <a:bevelT w="127000" h="635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ar-DZ" sz="1600" b="1" dirty="0" smtClean="0"/>
              <a:t>الجانب الشخصي</a:t>
            </a:r>
            <a:endParaRPr lang="fr-FR" sz="1600" b="1" dirty="0"/>
          </a:p>
        </p:txBody>
      </p:sp>
      <p:sp>
        <p:nvSpPr>
          <p:cNvPr id="9" name="Ellipse 8"/>
          <p:cNvSpPr/>
          <p:nvPr/>
        </p:nvSpPr>
        <p:spPr>
          <a:xfrm>
            <a:off x="5500694" y="3429000"/>
            <a:ext cx="1143008" cy="1000132"/>
          </a:xfrm>
          <a:prstGeom prst="ellipse">
            <a:avLst/>
          </a:prstGeom>
          <a:ln>
            <a:noFill/>
          </a:ln>
          <a:effectLst>
            <a:glow rad="101600">
              <a:schemeClr val="accent3">
                <a:satMod val="175000"/>
                <a:alpha val="40000"/>
              </a:schemeClr>
            </a:glow>
            <a:outerShdw blurRad="190500" dist="228600" dir="2700000" algn="ctr">
              <a:srgbClr val="000000">
                <a:alpha val="30000"/>
              </a:srgbClr>
            </a:outerShdw>
            <a:reflection blurRad="6350" stA="52000" endA="300" endPos="35000" dir="5400000" sy="-100000" algn="bl" rotWithShape="0"/>
          </a:effectLst>
          <a:scene3d>
            <a:camera prst="orthographicFront">
              <a:rot lat="0" lon="0" rev="0"/>
            </a:camera>
            <a:lightRig rig="glow" dir="t">
              <a:rot lat="0" lon="0" rev="4800000"/>
            </a:lightRig>
          </a:scene3d>
          <a:sp3d prstMaterial="matte">
            <a:bevelT w="127000" h="635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ar-DZ" b="1" dirty="0" smtClean="0"/>
              <a:t>الجانب المهني</a:t>
            </a:r>
            <a:endParaRPr lang="fr-FR" b="1" dirty="0"/>
          </a:p>
        </p:txBody>
      </p:sp>
      <p:sp>
        <p:nvSpPr>
          <p:cNvPr id="10" name="Rectangle 9"/>
          <p:cNvSpPr/>
          <p:nvPr/>
        </p:nvSpPr>
        <p:spPr>
          <a:xfrm>
            <a:off x="0" y="1214422"/>
            <a:ext cx="5286380" cy="1857388"/>
          </a:xfrm>
          <a:prstGeom prst="rect">
            <a:avLst/>
          </a:prstGeom>
          <a:ln>
            <a:noFill/>
          </a:ln>
          <a:effectLst>
            <a:glow rad="139700">
              <a:schemeClr val="accent4">
                <a:satMod val="175000"/>
                <a:alpha val="40000"/>
              </a:schemeClr>
            </a:glow>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1"/>
          </a:lnRef>
          <a:fillRef idx="2">
            <a:schemeClr val="accent1"/>
          </a:fillRef>
          <a:effectRef idx="1">
            <a:schemeClr val="accent1"/>
          </a:effectRef>
          <a:fontRef idx="minor">
            <a:schemeClr val="dk1"/>
          </a:fontRef>
        </p:style>
        <p:txBody>
          <a:bodyPr rtlCol="0" anchor="ctr"/>
          <a:lstStyle/>
          <a:p>
            <a:pPr lvl="0" algn="r" rtl="1" fontAlgn="base">
              <a:spcBef>
                <a:spcPct val="0"/>
              </a:spcBef>
              <a:spcAft>
                <a:spcPct val="0"/>
              </a:spcAft>
              <a:buFontTx/>
              <a:buChar char="•"/>
              <a:tabLst>
                <a:tab pos="5059363" algn="l"/>
              </a:tabLst>
            </a:pPr>
            <a:r>
              <a:rPr lang="ar-DZ" sz="1600" b="1" dirty="0" smtClean="0">
                <a:solidFill>
                  <a:srgbClr val="FF0000"/>
                </a:solidFill>
                <a:latin typeface="Calibri" pitchFamily="34" charset="0"/>
                <a:ea typeface="Calibri" pitchFamily="34" charset="0"/>
                <a:cs typeface="Arial" pitchFamily="34" charset="0"/>
              </a:rPr>
              <a:t>اعتقاد العائد للوطن بأن لا شيء تغير في بلد الأم (تغير المناخ الثقافي، السياسي، الاقتصادي والاجتماعي) مما يخلق فجوة كبيرة بين ما كان يتوقعه </a:t>
            </a:r>
            <a:r>
              <a:rPr lang="ar-DZ" sz="1600" b="1" dirty="0" err="1" smtClean="0">
                <a:solidFill>
                  <a:srgbClr val="FF0000"/>
                </a:solidFill>
                <a:latin typeface="Calibri" pitchFamily="34" charset="0"/>
                <a:ea typeface="Calibri" pitchFamily="34" charset="0"/>
                <a:cs typeface="Arial" pitchFamily="34" charset="0"/>
              </a:rPr>
              <a:t>و</a:t>
            </a:r>
            <a:r>
              <a:rPr lang="ar-DZ" sz="1600" b="1" dirty="0" smtClean="0">
                <a:solidFill>
                  <a:srgbClr val="FF0000"/>
                </a:solidFill>
                <a:latin typeface="Calibri" pitchFamily="34" charset="0"/>
                <a:ea typeface="Calibri" pitchFamily="34" charset="0"/>
                <a:cs typeface="Arial" pitchFamily="34" charset="0"/>
              </a:rPr>
              <a:t> بين الحقيقة.</a:t>
            </a:r>
          </a:p>
          <a:p>
            <a:pPr algn="r" rtl="1" fontAlgn="base">
              <a:spcBef>
                <a:spcPct val="0"/>
              </a:spcBef>
              <a:spcAft>
                <a:spcPct val="0"/>
              </a:spcAft>
              <a:buFontTx/>
              <a:buChar char="•"/>
              <a:tabLst>
                <a:tab pos="5059363" algn="l"/>
              </a:tabLst>
            </a:pPr>
            <a:r>
              <a:rPr lang="ar-DZ" sz="1600" b="1" dirty="0" smtClean="0">
                <a:solidFill>
                  <a:srgbClr val="0070C0"/>
                </a:solidFill>
              </a:rPr>
              <a:t>مواجهة العائد للوطن </a:t>
            </a:r>
            <a:r>
              <a:rPr lang="ar-DZ" sz="1600" b="1" dirty="0" err="1" smtClean="0">
                <a:solidFill>
                  <a:srgbClr val="0070C0"/>
                </a:solidFill>
              </a:rPr>
              <a:t>و</a:t>
            </a:r>
            <a:r>
              <a:rPr lang="ar-DZ" sz="1600" b="1" dirty="0" smtClean="0">
                <a:solidFill>
                  <a:srgbClr val="0070C0"/>
                </a:solidFill>
              </a:rPr>
              <a:t> عائلته لمشكل التكيف في بلدهم الأم بعد رجوعهم إليه من الاغتراب.</a:t>
            </a:r>
          </a:p>
          <a:p>
            <a:pPr lvl="0" algn="r" rtl="1" fontAlgn="base">
              <a:spcBef>
                <a:spcPct val="0"/>
              </a:spcBef>
              <a:spcAft>
                <a:spcPct val="0"/>
              </a:spcAft>
              <a:buFontTx/>
              <a:buChar char="•"/>
              <a:tabLst>
                <a:tab pos="5059363" algn="l"/>
              </a:tabLst>
            </a:pPr>
            <a:r>
              <a:rPr lang="ar-DZ" sz="1600" b="1" dirty="0" smtClean="0">
                <a:solidFill>
                  <a:srgbClr val="7030A0"/>
                </a:solidFill>
              </a:rPr>
              <a:t>التغير المفاجئ لنمط حباته (مشكل الدخل، السكن، المكانة الاجتماعية....)</a:t>
            </a:r>
            <a:endParaRPr lang="fr-FR" sz="1600" b="1" dirty="0" smtClean="0">
              <a:solidFill>
                <a:srgbClr val="7030A0"/>
              </a:solidFill>
            </a:endParaRPr>
          </a:p>
        </p:txBody>
      </p:sp>
      <p:sp>
        <p:nvSpPr>
          <p:cNvPr id="11" name="Rectangle 10"/>
          <p:cNvSpPr/>
          <p:nvPr/>
        </p:nvSpPr>
        <p:spPr>
          <a:xfrm>
            <a:off x="0" y="3357562"/>
            <a:ext cx="5286380" cy="1214446"/>
          </a:xfrm>
          <a:prstGeom prst="rect">
            <a:avLst/>
          </a:prstGeom>
          <a:ln>
            <a:noFill/>
          </a:ln>
          <a:effectLst>
            <a:glow rad="139700">
              <a:schemeClr val="accent1">
                <a:satMod val="175000"/>
                <a:alpha val="40000"/>
              </a:schemeClr>
            </a:glow>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3"/>
          </a:lnRef>
          <a:fillRef idx="2">
            <a:schemeClr val="accent3"/>
          </a:fillRef>
          <a:effectRef idx="1">
            <a:schemeClr val="accent3"/>
          </a:effectRef>
          <a:fontRef idx="minor">
            <a:schemeClr val="dk1"/>
          </a:fontRef>
        </p:style>
        <p:txBody>
          <a:bodyPr rtlCol="0" anchor="ctr"/>
          <a:lstStyle/>
          <a:p>
            <a:pPr lvl="0" algn="r" rtl="1" fontAlgn="base">
              <a:spcBef>
                <a:spcPct val="0"/>
              </a:spcBef>
              <a:spcAft>
                <a:spcPct val="0"/>
              </a:spcAft>
              <a:buFontTx/>
              <a:buChar char="•"/>
              <a:tabLst>
                <a:tab pos="5059363" algn="l"/>
              </a:tabLst>
            </a:pPr>
            <a:r>
              <a:rPr lang="ar-DZ" sz="1600" b="1" dirty="0" smtClean="0">
                <a:solidFill>
                  <a:srgbClr val="FF0000"/>
                </a:solidFill>
                <a:latin typeface="Calibri" pitchFamily="34" charset="0"/>
                <a:ea typeface="Calibri" pitchFamily="34" charset="0"/>
                <a:cs typeface="Arial" pitchFamily="34" charset="0"/>
              </a:rPr>
              <a:t>عودة العائد للوطن لمنصبه الأصلي في دولته الأم لا تمكنه من الاستفادة من مهاراته الدولية المكتسبة إلا إذا انتقل إلى شركة أخرى.</a:t>
            </a:r>
          </a:p>
          <a:p>
            <a:pPr algn="r" rtl="1" fontAlgn="base">
              <a:spcBef>
                <a:spcPct val="0"/>
              </a:spcBef>
              <a:spcAft>
                <a:spcPct val="0"/>
              </a:spcAft>
              <a:buFontTx/>
              <a:buChar char="•"/>
              <a:tabLst>
                <a:tab pos="5059363" algn="l"/>
              </a:tabLst>
            </a:pPr>
            <a:r>
              <a:rPr lang="ar-DZ" sz="1600" b="1" dirty="0" smtClean="0">
                <a:solidFill>
                  <a:srgbClr val="002060"/>
                </a:solidFill>
              </a:rPr>
              <a:t>فقدان العائد للوطن للاستقلالية </a:t>
            </a:r>
            <a:r>
              <a:rPr lang="ar-DZ" sz="1600" b="1" dirty="0" err="1" smtClean="0">
                <a:solidFill>
                  <a:srgbClr val="002060"/>
                </a:solidFill>
              </a:rPr>
              <a:t>و</a:t>
            </a:r>
            <a:r>
              <a:rPr lang="ar-DZ" sz="1600" b="1" dirty="0" smtClean="0">
                <a:solidFill>
                  <a:srgbClr val="002060"/>
                </a:solidFill>
              </a:rPr>
              <a:t> السلطة في عمله في الوطن الأم مقارنة بعمله الدولي.</a:t>
            </a:r>
            <a:endParaRPr lang="fr-FR" sz="1600" b="1" dirty="0" smtClean="0">
              <a:solidFill>
                <a:srgbClr val="002060"/>
              </a:solidFill>
            </a:endParaRPr>
          </a:p>
        </p:txBody>
      </p:sp>
      <p:sp>
        <p:nvSpPr>
          <p:cNvPr id="14" name="Rectangle 13"/>
          <p:cNvSpPr/>
          <p:nvPr/>
        </p:nvSpPr>
        <p:spPr>
          <a:xfrm>
            <a:off x="0" y="5000636"/>
            <a:ext cx="5357818" cy="1500198"/>
          </a:xfrm>
          <a:prstGeom prst="rect">
            <a:avLst/>
          </a:prstGeom>
          <a:ln>
            <a:noFill/>
          </a:ln>
          <a:effectLst>
            <a:glow rad="139700">
              <a:schemeClr val="accent3">
                <a:satMod val="175000"/>
                <a:alpha val="40000"/>
              </a:schemeClr>
            </a:glow>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4"/>
          </a:lnRef>
          <a:fillRef idx="2">
            <a:schemeClr val="accent4"/>
          </a:fillRef>
          <a:effectRef idx="1">
            <a:schemeClr val="accent4"/>
          </a:effectRef>
          <a:fontRef idx="minor">
            <a:schemeClr val="dk1"/>
          </a:fontRef>
        </p:style>
        <p:txBody>
          <a:bodyPr rtlCol="0" anchor="ctr"/>
          <a:lstStyle/>
          <a:p>
            <a:pPr lvl="0" algn="r" rtl="1" fontAlgn="base">
              <a:spcBef>
                <a:spcPct val="0"/>
              </a:spcBef>
              <a:spcAft>
                <a:spcPct val="0"/>
              </a:spcAft>
              <a:tabLst>
                <a:tab pos="5059363" algn="l"/>
              </a:tabLst>
            </a:pPr>
            <a:r>
              <a:rPr lang="ar-DZ" sz="1600" b="1" dirty="0" smtClean="0">
                <a:solidFill>
                  <a:srgbClr val="002060"/>
                </a:solidFill>
                <a:latin typeface="Calibri" pitchFamily="34" charset="0"/>
                <a:ea typeface="Calibri" pitchFamily="34" charset="0"/>
                <a:cs typeface="Arial" pitchFamily="34" charset="0"/>
              </a:rPr>
              <a:t>إن انخفاض معدل الاحتفاظ بالعائدين للوطن </a:t>
            </a:r>
            <a:r>
              <a:rPr lang="ar-DZ" sz="1600" b="1" dirty="0" err="1" smtClean="0">
                <a:solidFill>
                  <a:srgbClr val="002060"/>
                </a:solidFill>
                <a:latin typeface="Calibri" pitchFamily="34" charset="0"/>
                <a:ea typeface="Calibri" pitchFamily="34" charset="0"/>
                <a:cs typeface="Arial" pitchFamily="34" charset="0"/>
              </a:rPr>
              <a:t>و</a:t>
            </a:r>
            <a:r>
              <a:rPr lang="ar-DZ" sz="1600" b="1" dirty="0" smtClean="0">
                <a:solidFill>
                  <a:srgbClr val="002060"/>
                </a:solidFill>
                <a:latin typeface="Calibri" pitchFamily="34" charset="0"/>
                <a:ea typeface="Calibri" pitchFamily="34" charset="0"/>
                <a:cs typeface="Arial" pitchFamily="34" charset="0"/>
              </a:rPr>
              <a:t> خسارة الموظف الذي يملك خبرة دولية بعد الاستثمار فيه </a:t>
            </a:r>
            <a:r>
              <a:rPr lang="ar-DZ" sz="1600" b="1" dirty="0" err="1" smtClean="0">
                <a:solidFill>
                  <a:srgbClr val="002060"/>
                </a:solidFill>
                <a:latin typeface="Calibri" pitchFamily="34" charset="0"/>
                <a:ea typeface="Calibri" pitchFamily="34" charset="0"/>
                <a:cs typeface="Arial" pitchFamily="34" charset="0"/>
              </a:rPr>
              <a:t>و</a:t>
            </a:r>
            <a:r>
              <a:rPr lang="ar-DZ" sz="1600" b="1" dirty="0" smtClean="0">
                <a:solidFill>
                  <a:srgbClr val="002060"/>
                </a:solidFill>
                <a:latin typeface="Calibri" pitchFamily="34" charset="0"/>
                <a:ea typeface="Calibri" pitchFamily="34" charset="0"/>
                <a:cs typeface="Arial" pitchFamily="34" charset="0"/>
              </a:rPr>
              <a:t> إرساله للعمل الدولي لتطوير مهاراته </a:t>
            </a:r>
            <a:r>
              <a:rPr lang="ar-DZ" sz="1600" b="1" dirty="0" err="1" smtClean="0">
                <a:solidFill>
                  <a:srgbClr val="002060"/>
                </a:solidFill>
                <a:latin typeface="Calibri" pitchFamily="34" charset="0"/>
                <a:ea typeface="Calibri" pitchFamily="34" charset="0"/>
                <a:cs typeface="Arial" pitchFamily="34" charset="0"/>
              </a:rPr>
              <a:t>و</a:t>
            </a:r>
            <a:r>
              <a:rPr lang="ar-DZ" sz="1600" b="1" dirty="0" smtClean="0">
                <a:solidFill>
                  <a:srgbClr val="002060"/>
                </a:solidFill>
                <a:latin typeface="Calibri" pitchFamily="34" charset="0"/>
                <a:ea typeface="Calibri" pitchFamily="34" charset="0"/>
                <a:cs typeface="Arial" pitchFamily="34" charset="0"/>
              </a:rPr>
              <a:t> اكتسابه لخبرات دولية يعتبر تكلفة </a:t>
            </a:r>
            <a:r>
              <a:rPr lang="ar-DZ" sz="1600" b="1" dirty="0" err="1" smtClean="0">
                <a:solidFill>
                  <a:srgbClr val="002060"/>
                </a:solidFill>
                <a:latin typeface="Calibri" pitchFamily="34" charset="0"/>
                <a:ea typeface="Calibri" pitchFamily="34" charset="0"/>
                <a:cs typeface="Arial" pitchFamily="34" charset="0"/>
              </a:rPr>
              <a:t>و</a:t>
            </a:r>
            <a:r>
              <a:rPr lang="ar-DZ" sz="1600" b="1" dirty="0" smtClean="0">
                <a:solidFill>
                  <a:srgbClr val="002060"/>
                </a:solidFill>
                <a:latin typeface="Calibri" pitchFamily="34" charset="0"/>
                <a:ea typeface="Calibri" pitchFamily="34" charset="0"/>
                <a:cs typeface="Arial" pitchFamily="34" charset="0"/>
              </a:rPr>
              <a:t> خسارة بالنسبة للشركات المتعددة الجنسيات </a:t>
            </a:r>
            <a:r>
              <a:rPr lang="ar-DZ" sz="1600" b="1" dirty="0" err="1" smtClean="0">
                <a:solidFill>
                  <a:srgbClr val="002060"/>
                </a:solidFill>
                <a:latin typeface="Calibri" pitchFamily="34" charset="0"/>
                <a:ea typeface="Calibri" pitchFamily="34" charset="0"/>
                <a:cs typeface="Arial" pitchFamily="34" charset="0"/>
              </a:rPr>
              <a:t>و</a:t>
            </a:r>
            <a:r>
              <a:rPr lang="ar-DZ" sz="1600" b="1" dirty="0" smtClean="0">
                <a:solidFill>
                  <a:srgbClr val="002060"/>
                </a:solidFill>
                <a:latin typeface="Calibri" pitchFamily="34" charset="0"/>
                <a:ea typeface="Calibri" pitchFamily="34" charset="0"/>
                <a:cs typeface="Arial" pitchFamily="34" charset="0"/>
              </a:rPr>
              <a:t> تعتبر بشكل غير مباشر تقديم ميزة للمنافسين </a:t>
            </a:r>
            <a:r>
              <a:rPr lang="ar-DZ" sz="1600" b="1" dirty="0" err="1" smtClean="0">
                <a:solidFill>
                  <a:srgbClr val="002060"/>
                </a:solidFill>
                <a:latin typeface="Calibri" pitchFamily="34" charset="0"/>
                <a:ea typeface="Calibri" pitchFamily="34" charset="0"/>
                <a:cs typeface="Arial" pitchFamily="34" charset="0"/>
              </a:rPr>
              <a:t>و</a:t>
            </a:r>
            <a:r>
              <a:rPr lang="ar-DZ" sz="1600" b="1" dirty="0" smtClean="0">
                <a:solidFill>
                  <a:srgbClr val="002060"/>
                </a:solidFill>
                <a:latin typeface="Calibri" pitchFamily="34" charset="0"/>
                <a:ea typeface="Calibri" pitchFamily="34" charset="0"/>
                <a:cs typeface="Arial" pitchFamily="34" charset="0"/>
              </a:rPr>
              <a:t> يعتبر هذا من أكثر التحديات التنظيمية التي تؤثر على الشركات المتعددة الجنسيات.</a:t>
            </a:r>
            <a:endParaRPr lang="ar-DZ" sz="2000" b="1" dirty="0" smtClean="0">
              <a:solidFill>
                <a:srgbClr val="002060"/>
              </a:solidFill>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Thème Office">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736</TotalTime>
  <Words>1092</Words>
  <Application>Microsoft Office PowerPoint</Application>
  <PresentationFormat>Affichage à l'écran (4:3)</PresentationFormat>
  <Paragraphs>97</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admin</cp:lastModifiedBy>
  <cp:revision>66</cp:revision>
  <dcterms:created xsi:type="dcterms:W3CDTF">2021-12-04T19:56:28Z</dcterms:created>
  <dcterms:modified xsi:type="dcterms:W3CDTF">2021-12-19T14:28:49Z</dcterms:modified>
</cp:coreProperties>
</file>