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6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6264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7396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986215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35827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960520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36877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60633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52398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5300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69426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26208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23442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55463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11/9/2021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05024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1450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97414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11/9/2021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505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  <p:sldLayoutId id="2147483700" r:id="rId14"/>
    <p:sldLayoutId id="2147483701" r:id="rId15"/>
    <p:sldLayoutId id="214748370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703170" y="1071541"/>
            <a:ext cx="334418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/>
            <a:r>
              <a:rPr lang="ar-DZ" sz="4400" b="1" dirty="0"/>
              <a:t>المحاضرة </a:t>
            </a:r>
            <a:r>
              <a:rPr lang="ar-DZ" sz="4400" b="1" dirty="0" smtClean="0"/>
              <a:t>الرابعة</a:t>
            </a:r>
            <a:endParaRPr lang="fr-FR" sz="4400" b="1" dirty="0"/>
          </a:p>
        </p:txBody>
      </p:sp>
      <p:sp>
        <p:nvSpPr>
          <p:cNvPr id="5" name="Titre 1"/>
          <p:cNvSpPr>
            <a:spLocks noGrp="1"/>
          </p:cNvSpPr>
          <p:nvPr>
            <p:ph type="ctrTitle"/>
          </p:nvPr>
        </p:nvSpPr>
        <p:spPr>
          <a:xfrm>
            <a:off x="1487509" y="2653047"/>
            <a:ext cx="9448800" cy="1468192"/>
          </a:xfrm>
        </p:spPr>
        <p:txBody>
          <a:bodyPr>
            <a:normAutofit fontScale="90000"/>
          </a:bodyPr>
          <a:lstStyle/>
          <a:p>
            <a:pPr algn="ctr" rtl="1"/>
            <a:r>
              <a:rPr lang="ar-DZ" sz="4000" b="1" dirty="0"/>
              <a:t> محاضرات في مقياس التطبيقات </a:t>
            </a:r>
            <a:r>
              <a:rPr lang="ar-DZ" sz="4000" b="1" dirty="0" smtClean="0"/>
              <a:t>الأولية</a:t>
            </a:r>
            <a:r>
              <a:rPr lang="fr-FR" sz="4000" b="1" dirty="0" smtClean="0"/>
              <a:t/>
            </a:r>
            <a:br>
              <a:rPr lang="fr-FR" sz="4000" b="1" dirty="0" smtClean="0"/>
            </a:br>
            <a:r>
              <a:rPr lang="ar-DZ" sz="4000" b="1" dirty="0" smtClean="0"/>
              <a:t> </a:t>
            </a:r>
            <a:r>
              <a:rPr lang="ar-DZ" sz="4000" b="1" dirty="0"/>
              <a:t>في تحليل المعطيات</a:t>
            </a:r>
            <a:r>
              <a:rPr lang="fr-FR" sz="4000" b="1" dirty="0"/>
              <a:t/>
            </a:r>
            <a:br>
              <a:rPr lang="fr-FR" sz="4000" b="1" dirty="0"/>
            </a:br>
            <a:endParaRPr lang="fr-FR" sz="4000" dirty="0"/>
          </a:p>
        </p:txBody>
      </p:sp>
      <p:sp>
        <p:nvSpPr>
          <p:cNvPr id="6" name="Rectangle 5"/>
          <p:cNvSpPr/>
          <p:nvPr/>
        </p:nvSpPr>
        <p:spPr>
          <a:xfrm>
            <a:off x="5442022" y="4579277"/>
            <a:ext cx="215796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/>
            <a:r>
              <a:rPr lang="ar-DZ" sz="3600" dirty="0">
                <a:solidFill>
                  <a:srgbClr val="FF0000"/>
                </a:solidFill>
              </a:rPr>
              <a:t>د/ وفاء رايس</a:t>
            </a:r>
            <a:endParaRPr lang="fr-FR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027332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779690" y="1807562"/>
            <a:ext cx="8610600" cy="1293028"/>
          </a:xfrm>
        </p:spPr>
        <p:txBody>
          <a:bodyPr/>
          <a:lstStyle/>
          <a:p>
            <a:r>
              <a:rPr lang="ar-DZ" dirty="0"/>
              <a:t>أ. المقدمة: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69890" y="2807594"/>
            <a:ext cx="10820400" cy="4050406"/>
          </a:xfrm>
        </p:spPr>
        <p:txBody>
          <a:bodyPr/>
          <a:lstStyle/>
          <a:p>
            <a:pPr algn="r" rtl="1">
              <a:lnSpc>
                <a:spcPct val="150000"/>
              </a:lnSpc>
            </a:pPr>
            <a:r>
              <a:rPr lang="ar-DZ" dirty="0" smtClean="0"/>
              <a:t>− </a:t>
            </a:r>
            <a:r>
              <a:rPr lang="ar-DZ" sz="3200" dirty="0"/>
              <a:t>التعريف بموضوع الدراسة؛ </a:t>
            </a:r>
          </a:p>
          <a:p>
            <a:pPr algn="r" rtl="1">
              <a:lnSpc>
                <a:spcPct val="150000"/>
              </a:lnSpc>
            </a:pPr>
            <a:r>
              <a:rPr lang="ar-DZ" sz="3200" dirty="0"/>
              <a:t>− </a:t>
            </a:r>
            <a:r>
              <a:rPr lang="ar-DZ" sz="3200" dirty="0" smtClean="0"/>
              <a:t>طمأنة </a:t>
            </a:r>
            <a:r>
              <a:rPr lang="ar-DZ" sz="3200" dirty="0"/>
              <a:t>المستجوب أن أجوب ته سرية </a:t>
            </a:r>
            <a:r>
              <a:rPr lang="ar-DZ" sz="3200" dirty="0" smtClean="0"/>
              <a:t>ولا </a:t>
            </a:r>
            <a:r>
              <a:rPr lang="ar-DZ" sz="3200" dirty="0"/>
              <a:t>تستخدم </a:t>
            </a:r>
            <a:r>
              <a:rPr lang="ar-DZ" sz="3200" dirty="0" smtClean="0"/>
              <a:t>لأغراض </a:t>
            </a:r>
            <a:r>
              <a:rPr lang="ar-DZ" sz="3200" dirty="0"/>
              <a:t>أخرى؛ </a:t>
            </a:r>
          </a:p>
          <a:p>
            <a:pPr algn="r" rtl="1">
              <a:lnSpc>
                <a:spcPct val="150000"/>
              </a:lnSpc>
            </a:pPr>
            <a:r>
              <a:rPr lang="ar-DZ" sz="3200" dirty="0"/>
              <a:t>− تقديم الشكر للمستجوب وإشعار بأهمية </a:t>
            </a:r>
            <a:r>
              <a:rPr lang="ar-DZ" sz="3200" dirty="0" smtClean="0"/>
              <a:t>الإجابة؛ </a:t>
            </a:r>
            <a:endParaRPr lang="fr-FR" sz="3200" dirty="0"/>
          </a:p>
        </p:txBody>
      </p:sp>
      <p:sp>
        <p:nvSpPr>
          <p:cNvPr id="4" name="Rectangle 3"/>
          <p:cNvSpPr/>
          <p:nvPr/>
        </p:nvSpPr>
        <p:spPr>
          <a:xfrm>
            <a:off x="5488009" y="565528"/>
            <a:ext cx="282962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DZ" sz="3600" b="1" dirty="0"/>
              <a:t>عناصر </a:t>
            </a:r>
            <a:r>
              <a:rPr lang="ar-DZ" sz="3600" b="1" dirty="0" smtClean="0"/>
              <a:t>الاستبيان:</a:t>
            </a:r>
            <a:endParaRPr lang="fr-FR" sz="3600" b="1" dirty="0"/>
          </a:p>
        </p:txBody>
      </p:sp>
    </p:spTree>
    <p:extLst>
      <p:ext uri="{BB962C8B-B14F-4D97-AF65-F5344CB8AC3E}">
        <p14:creationId xmlns:p14="http://schemas.microsoft.com/office/powerpoint/2010/main" val="6221677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728175" y="1047709"/>
            <a:ext cx="8610600" cy="1293028"/>
          </a:xfrm>
        </p:spPr>
        <p:txBody>
          <a:bodyPr/>
          <a:lstStyle/>
          <a:p>
            <a:r>
              <a:rPr lang="ar-DZ" b="1" dirty="0"/>
              <a:t>ب. </a:t>
            </a:r>
            <a:r>
              <a:rPr lang="ar-DZ" b="1" dirty="0" smtClean="0"/>
              <a:t>تكوين (صياغة) الأسئلة: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85800" y="1983346"/>
            <a:ext cx="10820400" cy="4235339"/>
          </a:xfrm>
        </p:spPr>
        <p:txBody>
          <a:bodyPr>
            <a:normAutofit/>
          </a:bodyPr>
          <a:lstStyle/>
          <a:p>
            <a:pPr algn="r" rtl="1"/>
            <a:r>
              <a:rPr lang="ar-DZ" sz="2800" dirty="0" smtClean="0"/>
              <a:t>هل </a:t>
            </a:r>
            <a:r>
              <a:rPr lang="ar-DZ" sz="2800" dirty="0"/>
              <a:t>السؤال ضروري؟ </a:t>
            </a:r>
            <a:endParaRPr lang="ar-DZ" sz="2800" dirty="0" smtClean="0"/>
          </a:p>
          <a:p>
            <a:pPr algn="r" rtl="1"/>
            <a:r>
              <a:rPr lang="ar-DZ" sz="2800" dirty="0" smtClean="0"/>
              <a:t>تجنب الاسئلة المزدوجة</a:t>
            </a:r>
            <a:endParaRPr lang="ar-DZ" sz="2800" dirty="0"/>
          </a:p>
          <a:p>
            <a:pPr algn="r" rtl="1"/>
            <a:r>
              <a:rPr lang="ar-DZ" sz="2800" dirty="0" smtClean="0"/>
              <a:t>صياغة </a:t>
            </a:r>
            <a:r>
              <a:rPr lang="ar-DZ" sz="2800" dirty="0"/>
              <a:t>أسئلة مفهومة </a:t>
            </a:r>
            <a:endParaRPr lang="ar-DZ" sz="2800" dirty="0" smtClean="0"/>
          </a:p>
          <a:p>
            <a:pPr algn="r" rtl="1"/>
            <a:r>
              <a:rPr lang="ar-DZ" sz="2800" dirty="0" smtClean="0"/>
              <a:t>استعمال </a:t>
            </a:r>
            <a:r>
              <a:rPr lang="ar-DZ" sz="2800" dirty="0"/>
              <a:t>أسلوب بين </a:t>
            </a:r>
            <a:r>
              <a:rPr lang="ar-DZ" sz="2800" dirty="0" smtClean="0"/>
              <a:t>وسهل</a:t>
            </a:r>
          </a:p>
          <a:p>
            <a:pPr algn="r" rtl="1"/>
            <a:r>
              <a:rPr lang="ar-DZ" sz="2800" dirty="0" smtClean="0"/>
              <a:t> </a:t>
            </a:r>
            <a:r>
              <a:rPr lang="ar-DZ" sz="2800" dirty="0"/>
              <a:t>تجنب </a:t>
            </a:r>
            <a:r>
              <a:rPr lang="ar-DZ" sz="2800" dirty="0" smtClean="0"/>
              <a:t>الأسئلة الحرجة</a:t>
            </a:r>
            <a:endParaRPr lang="ar-DZ" sz="2800" dirty="0"/>
          </a:p>
          <a:p>
            <a:pPr algn="r" rtl="1"/>
            <a:r>
              <a:rPr lang="ar-DZ" sz="2800" dirty="0" smtClean="0"/>
              <a:t> </a:t>
            </a:r>
            <a:r>
              <a:rPr lang="ar-DZ" sz="2800" dirty="0"/>
              <a:t>تجنب </a:t>
            </a:r>
            <a:r>
              <a:rPr lang="ar-DZ" sz="2800" dirty="0" smtClean="0"/>
              <a:t>الأسئلة الإحصائية</a:t>
            </a:r>
          </a:p>
          <a:p>
            <a:pPr algn="r" rtl="1"/>
            <a:r>
              <a:rPr lang="ar-DZ" sz="2800" dirty="0"/>
              <a:t>تجنب </a:t>
            </a:r>
            <a:r>
              <a:rPr lang="ar-DZ" sz="2800" dirty="0" smtClean="0"/>
              <a:t>الأسئلة التذكيرية(هل </a:t>
            </a:r>
            <a:r>
              <a:rPr lang="ar-DZ" sz="2800" dirty="0"/>
              <a:t>تذكر</a:t>
            </a:r>
            <a:r>
              <a:rPr lang="ar-DZ" sz="2800" dirty="0" smtClean="0"/>
              <a:t>؟)</a:t>
            </a:r>
            <a:endParaRPr lang="fr-FR" sz="2800" dirty="0"/>
          </a:p>
        </p:txBody>
      </p:sp>
      <p:sp>
        <p:nvSpPr>
          <p:cNvPr id="4" name="Rectangle 3"/>
          <p:cNvSpPr/>
          <p:nvPr/>
        </p:nvSpPr>
        <p:spPr>
          <a:xfrm>
            <a:off x="5307705" y="304048"/>
            <a:ext cx="282962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DZ" sz="3600" b="1" dirty="0"/>
              <a:t>عناصر </a:t>
            </a:r>
            <a:r>
              <a:rPr lang="ar-DZ" sz="3600" b="1" dirty="0" smtClean="0"/>
              <a:t>الاستبيان:</a:t>
            </a:r>
            <a:endParaRPr lang="fr-FR" sz="3600" b="1" dirty="0"/>
          </a:p>
        </p:txBody>
      </p:sp>
    </p:spTree>
    <p:extLst>
      <p:ext uri="{BB962C8B-B14F-4D97-AF65-F5344CB8AC3E}">
        <p14:creationId xmlns:p14="http://schemas.microsoft.com/office/powerpoint/2010/main" val="30994090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895600" y="1107583"/>
            <a:ext cx="8610600" cy="949818"/>
          </a:xfrm>
        </p:spPr>
        <p:txBody>
          <a:bodyPr/>
          <a:lstStyle/>
          <a:p>
            <a:r>
              <a:rPr lang="ar-DZ" b="1" dirty="0"/>
              <a:t>ج. </a:t>
            </a:r>
            <a:r>
              <a:rPr lang="ar-DZ" b="1" dirty="0" smtClean="0"/>
              <a:t>الأسئلة </a:t>
            </a:r>
            <a:r>
              <a:rPr lang="ar-DZ" b="1" dirty="0"/>
              <a:t>الشخصية: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85800" y="2846231"/>
            <a:ext cx="10820400" cy="3372454"/>
          </a:xfrm>
        </p:spPr>
        <p:txBody>
          <a:bodyPr>
            <a:normAutofit/>
          </a:bodyPr>
          <a:lstStyle/>
          <a:p>
            <a:pPr algn="r" rtl="1"/>
            <a:r>
              <a:rPr lang="ar-DZ" sz="3200" dirty="0"/>
              <a:t> تتعلق هذه </a:t>
            </a:r>
            <a:r>
              <a:rPr lang="ar-DZ" sz="3200" dirty="0" smtClean="0"/>
              <a:t>الأسئلة مثلا بالدخل</a:t>
            </a:r>
            <a:r>
              <a:rPr lang="ar-DZ" sz="3200" dirty="0"/>
              <a:t>، السن، المستوى </a:t>
            </a:r>
            <a:r>
              <a:rPr lang="ar-DZ" sz="3200" dirty="0" smtClean="0"/>
              <a:t>الدراسي، الخبرة، الوظيفة، </a:t>
            </a:r>
            <a:r>
              <a:rPr lang="ar-DZ" sz="3200" dirty="0"/>
              <a:t>عدد </a:t>
            </a:r>
            <a:r>
              <a:rPr lang="ar-DZ" sz="3200" dirty="0" smtClean="0"/>
              <a:t>الأولاد </a:t>
            </a:r>
            <a:r>
              <a:rPr lang="ar-DZ" sz="3200" dirty="0"/>
              <a:t>وغيرها</a:t>
            </a:r>
            <a:endParaRPr lang="fr-FR" sz="3200" dirty="0"/>
          </a:p>
        </p:txBody>
      </p:sp>
      <p:sp>
        <p:nvSpPr>
          <p:cNvPr id="4" name="Rectangle 3"/>
          <p:cNvSpPr/>
          <p:nvPr/>
        </p:nvSpPr>
        <p:spPr>
          <a:xfrm>
            <a:off x="5307705" y="304048"/>
            <a:ext cx="282962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DZ" sz="3600" b="1" dirty="0"/>
              <a:t>عناصر </a:t>
            </a:r>
            <a:r>
              <a:rPr lang="ar-DZ" sz="3600" b="1" dirty="0" smtClean="0"/>
              <a:t>الاستبيان:</a:t>
            </a:r>
            <a:endParaRPr lang="fr-FR" sz="3600" b="1" dirty="0"/>
          </a:p>
        </p:txBody>
      </p:sp>
    </p:spTree>
    <p:extLst>
      <p:ext uri="{BB962C8B-B14F-4D97-AF65-F5344CB8AC3E}">
        <p14:creationId xmlns:p14="http://schemas.microsoft.com/office/powerpoint/2010/main" val="4046892435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34991" y="0"/>
            <a:ext cx="8610600" cy="850006"/>
          </a:xfrm>
        </p:spPr>
        <p:txBody>
          <a:bodyPr/>
          <a:lstStyle/>
          <a:p>
            <a:pPr algn="ctr"/>
            <a:r>
              <a:rPr lang="ar-DZ" b="1" dirty="0"/>
              <a:t>أنواع </a:t>
            </a:r>
            <a:r>
              <a:rPr lang="ar-DZ" b="1" dirty="0" smtClean="0"/>
              <a:t>أسئلة الاستبيان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-1" y="850006"/>
            <a:ext cx="12080383" cy="6007994"/>
          </a:xfrm>
        </p:spPr>
        <p:txBody>
          <a:bodyPr>
            <a:normAutofit fontScale="40000" lnSpcReduction="20000"/>
          </a:bodyPr>
          <a:lstStyle/>
          <a:p>
            <a:pPr algn="r" rtl="1">
              <a:lnSpc>
                <a:spcPct val="170000"/>
              </a:lnSpc>
            </a:pPr>
            <a:r>
              <a:rPr lang="ar-DZ" dirty="0"/>
              <a:t>أ. </a:t>
            </a:r>
            <a:r>
              <a:rPr lang="ar-DZ" sz="5100" dirty="0" smtClean="0"/>
              <a:t>الأسئلة </a:t>
            </a:r>
            <a:r>
              <a:rPr lang="ar-DZ" sz="5100" dirty="0"/>
              <a:t>المفتوحة: و هي </a:t>
            </a:r>
            <a:r>
              <a:rPr lang="ar-DZ" sz="5100" dirty="0" smtClean="0"/>
              <a:t>الأسئلة </a:t>
            </a:r>
            <a:r>
              <a:rPr lang="ar-DZ" sz="5100" dirty="0"/>
              <a:t>التي نجيب عنها بحرية ومن مزاياها أنها </a:t>
            </a:r>
            <a:r>
              <a:rPr lang="ar-DZ" sz="5100" dirty="0" smtClean="0"/>
              <a:t>تتلاءم </a:t>
            </a:r>
            <a:r>
              <a:rPr lang="ar-DZ" sz="5100" dirty="0"/>
              <a:t>مع الدراسات </a:t>
            </a:r>
            <a:r>
              <a:rPr lang="ar-DZ" sz="5100" dirty="0" smtClean="0"/>
              <a:t>النوعية (دراسات </a:t>
            </a:r>
            <a:endParaRPr lang="ar-DZ" sz="5100" dirty="0"/>
          </a:p>
          <a:p>
            <a:pPr algn="r" rtl="1">
              <a:lnSpc>
                <a:spcPct val="170000"/>
              </a:lnSpc>
            </a:pPr>
            <a:r>
              <a:rPr lang="ar-DZ" sz="5100" dirty="0" smtClean="0"/>
              <a:t>وصفية)، </a:t>
            </a:r>
            <a:r>
              <a:rPr lang="ar-DZ" sz="5100" dirty="0"/>
              <a:t>سهولة صياغة هذا النوع من </a:t>
            </a:r>
            <a:r>
              <a:rPr lang="ar-DZ" sz="5100" dirty="0" smtClean="0"/>
              <a:t>الأسئلة </a:t>
            </a:r>
            <a:r>
              <a:rPr lang="ar-DZ" sz="5100" dirty="0"/>
              <a:t>و تستخدم في </a:t>
            </a:r>
            <a:r>
              <a:rPr lang="ar-DZ" sz="5100" dirty="0" smtClean="0"/>
              <a:t>الاستقصاء </a:t>
            </a:r>
            <a:r>
              <a:rPr lang="ar-DZ" sz="5100" dirty="0"/>
              <a:t>التجريبي لمعرفة هل نواصل أم </a:t>
            </a:r>
            <a:r>
              <a:rPr lang="ar-DZ" sz="5100" dirty="0" smtClean="0"/>
              <a:t>لا، </a:t>
            </a:r>
            <a:r>
              <a:rPr lang="ar-DZ" sz="5100" dirty="0"/>
              <a:t>ومن </a:t>
            </a:r>
          </a:p>
          <a:p>
            <a:pPr algn="r" rtl="1">
              <a:lnSpc>
                <a:spcPct val="170000"/>
              </a:lnSpc>
            </a:pPr>
            <a:r>
              <a:rPr lang="ar-DZ" sz="5100" dirty="0"/>
              <a:t>عيوبها صعوبة تسجيل </a:t>
            </a:r>
            <a:r>
              <a:rPr lang="ar-DZ" sz="5100" dirty="0" smtClean="0"/>
              <a:t>الإجابات، الاستغلال الإحصائي للأجوبة (تحويلها </a:t>
            </a:r>
            <a:r>
              <a:rPr lang="ar-DZ" sz="5100" dirty="0"/>
              <a:t>إلى </a:t>
            </a:r>
            <a:r>
              <a:rPr lang="ar-DZ" sz="5100" dirty="0" smtClean="0"/>
              <a:t>أرقام)، </a:t>
            </a:r>
            <a:r>
              <a:rPr lang="ar-DZ" sz="5100" dirty="0"/>
              <a:t>و نسبة كبيرة من عدم </a:t>
            </a:r>
          </a:p>
          <a:p>
            <a:pPr algn="r" rtl="1">
              <a:lnSpc>
                <a:spcPct val="170000"/>
              </a:lnSpc>
            </a:pPr>
            <a:r>
              <a:rPr lang="ar-DZ" sz="5100" dirty="0" smtClean="0"/>
              <a:t>الإجابة.</a:t>
            </a:r>
            <a:endParaRPr lang="ar-DZ" sz="5100" dirty="0"/>
          </a:p>
          <a:p>
            <a:pPr algn="r" rtl="1">
              <a:lnSpc>
                <a:spcPct val="170000"/>
              </a:lnSpc>
            </a:pPr>
            <a:r>
              <a:rPr lang="ar-DZ" sz="5100" dirty="0"/>
              <a:t>ب. </a:t>
            </a:r>
            <a:r>
              <a:rPr lang="ar-DZ" sz="5100" dirty="0" smtClean="0"/>
              <a:t>الأسئلة </a:t>
            </a:r>
            <a:r>
              <a:rPr lang="ar-DZ" sz="5100" dirty="0"/>
              <a:t>المغلقة: مستعملة بكثرة، تفرض على المستجوب اختيار </a:t>
            </a:r>
            <a:r>
              <a:rPr lang="ar-DZ" sz="5100" dirty="0" smtClean="0"/>
              <a:t>الأجوبة </a:t>
            </a:r>
            <a:r>
              <a:rPr lang="ar-DZ" sz="5100" dirty="0"/>
              <a:t>المقترحة، من مزاياها سهولة القيام </a:t>
            </a:r>
          </a:p>
          <a:p>
            <a:pPr algn="r" rtl="1">
              <a:lnSpc>
                <a:spcPct val="170000"/>
              </a:lnSpc>
            </a:pPr>
            <a:r>
              <a:rPr lang="ar-DZ" sz="5100" dirty="0" smtClean="0"/>
              <a:t>بالاستقصاء)للمستجوب </a:t>
            </a:r>
            <a:r>
              <a:rPr lang="ar-DZ" sz="5100" dirty="0"/>
              <a:t>والقائم </a:t>
            </a:r>
            <a:r>
              <a:rPr lang="ar-DZ" sz="5100" dirty="0" smtClean="0"/>
              <a:t>بالاستقصاء(لا </a:t>
            </a:r>
            <a:r>
              <a:rPr lang="ar-DZ" sz="5100" dirty="0"/>
              <a:t>يقوم الباحث بتغيير </a:t>
            </a:r>
            <a:r>
              <a:rPr lang="ar-DZ" sz="5100" dirty="0" smtClean="0"/>
              <a:t>الأجوبة </a:t>
            </a:r>
            <a:r>
              <a:rPr lang="ar-DZ" sz="5100" dirty="0"/>
              <a:t>و سهولة </a:t>
            </a:r>
            <a:r>
              <a:rPr lang="ar-DZ" sz="5100" dirty="0" smtClean="0"/>
              <a:t>استغلالها (التفريغ</a:t>
            </a:r>
            <a:r>
              <a:rPr lang="ar-DZ" sz="5100" dirty="0"/>
              <a:t>، </a:t>
            </a:r>
          </a:p>
          <a:p>
            <a:pPr algn="r" rtl="1">
              <a:lnSpc>
                <a:spcPct val="170000"/>
              </a:lnSpc>
            </a:pPr>
            <a:r>
              <a:rPr lang="ar-DZ" sz="5100" dirty="0"/>
              <a:t>الترميز</a:t>
            </a:r>
            <a:r>
              <a:rPr lang="ar-DZ" sz="5100" dirty="0" smtClean="0"/>
              <a:t>...) </a:t>
            </a:r>
            <a:r>
              <a:rPr lang="ar-DZ" sz="5100" dirty="0"/>
              <a:t>ومن عيوبها </a:t>
            </a:r>
            <a:r>
              <a:rPr lang="ar-DZ" sz="5100" dirty="0" smtClean="0"/>
              <a:t>الأجوبة </a:t>
            </a:r>
            <a:r>
              <a:rPr lang="ar-DZ" sz="5100" dirty="0"/>
              <a:t>قد </a:t>
            </a:r>
            <a:r>
              <a:rPr lang="ar-DZ" sz="5100" dirty="0" smtClean="0"/>
              <a:t>لا </a:t>
            </a:r>
            <a:r>
              <a:rPr lang="ar-DZ" sz="5100" dirty="0"/>
              <a:t>يفكر فيها الباحث، عدم </a:t>
            </a:r>
            <a:r>
              <a:rPr lang="ar-DZ" sz="5100" dirty="0" smtClean="0"/>
              <a:t>ملائمتها </a:t>
            </a:r>
            <a:r>
              <a:rPr lang="ar-DZ" sz="5100" dirty="0"/>
              <a:t>مع طرق </a:t>
            </a:r>
            <a:r>
              <a:rPr lang="ar-DZ" sz="5100" dirty="0" smtClean="0"/>
              <a:t>الاستقصاء (الهاتف) </a:t>
            </a:r>
            <a:r>
              <a:rPr lang="ar-DZ" sz="5100" dirty="0"/>
              <a:t>واحتمال</a:t>
            </a:r>
          </a:p>
          <a:p>
            <a:pPr algn="r" rtl="1">
              <a:lnSpc>
                <a:spcPct val="170000"/>
              </a:lnSpc>
            </a:pPr>
            <a:r>
              <a:rPr lang="ar-DZ" sz="5100" dirty="0"/>
              <a:t>إغفال بعض </a:t>
            </a:r>
            <a:r>
              <a:rPr lang="ar-DZ" sz="5100" dirty="0" smtClean="0"/>
              <a:t>الأجوبة</a:t>
            </a:r>
          </a:p>
          <a:p>
            <a:pPr algn="r" rtl="1">
              <a:lnSpc>
                <a:spcPct val="170000"/>
              </a:lnSpc>
            </a:pPr>
            <a:r>
              <a:rPr lang="ar-DZ" sz="5100" dirty="0" smtClean="0"/>
              <a:t>الأسئلة </a:t>
            </a:r>
            <a:r>
              <a:rPr lang="ar-DZ" sz="5100" dirty="0"/>
              <a:t>المغلقة المفتوحة: نتيجة لعيوب المغلقة والمفتوحة، نستعمل هذا النوع من </a:t>
            </a:r>
            <a:r>
              <a:rPr lang="ar-DZ" sz="5100" dirty="0" smtClean="0"/>
              <a:t>الأسئلة </a:t>
            </a:r>
            <a:r>
              <a:rPr lang="ar-DZ" sz="5100" dirty="0"/>
              <a:t>بإضافة أخرى،</a:t>
            </a:r>
          </a:p>
          <a:p>
            <a:pPr algn="r" rtl="1">
              <a:lnSpc>
                <a:spcPct val="170000"/>
              </a:lnSpc>
            </a:pPr>
            <a:r>
              <a:rPr lang="ar-DZ" sz="5100" dirty="0"/>
              <a:t>غير ذلك، عوامل ثانية ... إلى </a:t>
            </a:r>
            <a:r>
              <a:rPr lang="ar-DZ" sz="5100" dirty="0" smtClean="0"/>
              <a:t>الاقتراحات.</a:t>
            </a:r>
            <a:endParaRPr lang="fr-FR" sz="5100" dirty="0"/>
          </a:p>
        </p:txBody>
      </p:sp>
    </p:spTree>
    <p:extLst>
      <p:ext uri="{BB962C8B-B14F-4D97-AF65-F5344CB8AC3E}">
        <p14:creationId xmlns:p14="http://schemas.microsoft.com/office/powerpoint/2010/main" val="4747320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292</TotalTime>
  <Words>254</Words>
  <Application>Microsoft Office PowerPoint</Application>
  <PresentationFormat>Grand écran</PresentationFormat>
  <Paragraphs>31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0" baseType="lpstr">
      <vt:lpstr>Arial</vt:lpstr>
      <vt:lpstr>Tahoma</vt:lpstr>
      <vt:lpstr>Trebuchet MS</vt:lpstr>
      <vt:lpstr>Wingdings 3</vt:lpstr>
      <vt:lpstr>Facette</vt:lpstr>
      <vt:lpstr> محاضرات في مقياس التطبيقات الأولية  في تحليل المعطيات </vt:lpstr>
      <vt:lpstr>أ. المقدمة: </vt:lpstr>
      <vt:lpstr>ب. تكوين (صياغة) الأسئلة:</vt:lpstr>
      <vt:lpstr>ج. الأسئلة الشخصية:</vt:lpstr>
      <vt:lpstr>أنواع أسئلة الاستبيان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MICRO</dc:creator>
  <cp:lastModifiedBy>MICRO</cp:lastModifiedBy>
  <cp:revision>3</cp:revision>
  <dcterms:created xsi:type="dcterms:W3CDTF">2021-11-09T06:23:22Z</dcterms:created>
  <dcterms:modified xsi:type="dcterms:W3CDTF">2021-11-09T11:15:30Z</dcterms:modified>
</cp:coreProperties>
</file>