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28"/>
  </p:notesMasterIdLst>
  <p:sldIdLst>
    <p:sldId id="428" r:id="rId2"/>
    <p:sldId id="592" r:id="rId3"/>
    <p:sldId id="536" r:id="rId4"/>
    <p:sldId id="487" r:id="rId5"/>
    <p:sldId id="593" r:id="rId6"/>
    <p:sldId id="539" r:id="rId7"/>
    <p:sldId id="575" r:id="rId8"/>
    <p:sldId id="582" r:id="rId9"/>
    <p:sldId id="589" r:id="rId10"/>
    <p:sldId id="583" r:id="rId11"/>
    <p:sldId id="584" r:id="rId12"/>
    <p:sldId id="585" r:id="rId13"/>
    <p:sldId id="591" r:id="rId14"/>
    <p:sldId id="590" r:id="rId15"/>
    <p:sldId id="587" r:id="rId16"/>
    <p:sldId id="588" r:id="rId17"/>
    <p:sldId id="594" r:id="rId18"/>
    <p:sldId id="595" r:id="rId19"/>
    <p:sldId id="596" r:id="rId20"/>
    <p:sldId id="597" r:id="rId21"/>
    <p:sldId id="598" r:id="rId22"/>
    <p:sldId id="599" r:id="rId23"/>
    <p:sldId id="600" r:id="rId24"/>
    <p:sldId id="601" r:id="rId25"/>
    <p:sldId id="602" r:id="rId26"/>
    <p:sldId id="334" r:id="rId27"/>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88" autoAdjust="0"/>
    <p:restoredTop sz="94624" autoAdjust="0"/>
  </p:normalViewPr>
  <p:slideViewPr>
    <p:cSldViewPr>
      <p:cViewPr>
        <p:scale>
          <a:sx n="60" d="100"/>
          <a:sy n="60" d="100"/>
        </p:scale>
        <p:origin x="-522" y="-198"/>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0936D-D88F-48F1-8226-EA72C96A5829}" type="doc">
      <dgm:prSet loTypeId="urn:microsoft.com/office/officeart/2005/8/layout/hProcess4" loCatId="process" qsTypeId="urn:microsoft.com/office/officeart/2005/8/quickstyle/3d2" qsCatId="3D" csTypeId="urn:microsoft.com/office/officeart/2005/8/colors/colorful2" csCatId="colorful" phldr="1"/>
      <dgm:spPr/>
      <dgm:t>
        <a:bodyPr/>
        <a:lstStyle/>
        <a:p>
          <a:endParaRPr lang="fr-FR"/>
        </a:p>
      </dgm:t>
    </dgm:pt>
    <dgm:pt modelId="{EC2BBF6F-0F10-460A-A61F-5A39EBA4926E}">
      <dgm:prSet custT="1"/>
      <dgm:spPr/>
      <dgm:t>
        <a:bodyPr/>
        <a:lstStyle/>
        <a:p>
          <a:pPr algn="ctr" rtl="1"/>
          <a:r>
            <a:rPr lang="ar-DZ" sz="3200" b="1" dirty="0" smtClean="0">
              <a:latin typeface="Simplified Arabic" pitchFamily="18" charset="-78"/>
              <a:cs typeface="Simplified Arabic" pitchFamily="18" charset="-78"/>
            </a:rPr>
            <a:t>01</a:t>
          </a:r>
          <a:endParaRPr lang="fr-FR" sz="3200" b="1" dirty="0">
            <a:latin typeface="Simplified Arabic" pitchFamily="18" charset="-78"/>
            <a:cs typeface="Simplified Arabic" pitchFamily="18" charset="-78"/>
          </a:endParaRPr>
        </a:p>
      </dgm:t>
    </dgm:pt>
    <dgm:pt modelId="{F0B103DA-D92B-4C66-B4F9-3C077F8B5707}" type="parTrans" cxnId="{CA9C1555-41E1-42B1-967D-0BBE167461AE}">
      <dgm:prSet/>
      <dgm:spPr/>
      <dgm:t>
        <a:bodyPr/>
        <a:lstStyle/>
        <a:p>
          <a:pPr algn="ctr" rtl="1"/>
          <a:endParaRPr lang="fr-FR" sz="3200" b="1">
            <a:solidFill>
              <a:schemeClr val="tx1"/>
            </a:solidFill>
            <a:latin typeface="Simplified Arabic" pitchFamily="18" charset="-78"/>
            <a:cs typeface="Simplified Arabic" pitchFamily="18" charset="-78"/>
          </a:endParaRPr>
        </a:p>
      </dgm:t>
    </dgm:pt>
    <dgm:pt modelId="{2E7040FA-81AB-4856-8637-CAAFF9C33300}" type="sibTrans" cxnId="{CA9C1555-41E1-42B1-967D-0BBE167461AE}">
      <dgm:prSet custT="1"/>
      <dgm:spPr/>
      <dgm:t>
        <a:bodyPr/>
        <a:lstStyle/>
        <a:p>
          <a:pPr algn="ctr" rtl="1"/>
          <a:endParaRPr lang="fr-FR" sz="3200" b="1">
            <a:solidFill>
              <a:schemeClr val="tx1"/>
            </a:solidFill>
            <a:latin typeface="Simplified Arabic" pitchFamily="18" charset="-78"/>
            <a:cs typeface="Simplified Arabic" pitchFamily="18" charset="-78"/>
          </a:endParaRPr>
        </a:p>
      </dgm:t>
    </dgm:pt>
    <dgm:pt modelId="{2450A548-A3F4-4059-ADB9-93E890D2D594}">
      <dgm:prSet custT="1"/>
      <dgm:spPr/>
      <dgm:t>
        <a:bodyPr/>
        <a:lstStyle/>
        <a:p>
          <a:pPr algn="ctr" rtl="1"/>
          <a:r>
            <a:rPr lang="ar-DZ" sz="3200" b="1" dirty="0" smtClean="0">
              <a:latin typeface="Simplified Arabic" pitchFamily="18" charset="-78"/>
              <a:cs typeface="Simplified Arabic" pitchFamily="18" charset="-78"/>
            </a:rPr>
            <a:t>02</a:t>
          </a:r>
          <a:endParaRPr lang="fr-FR" sz="3200" b="1" dirty="0">
            <a:latin typeface="Simplified Arabic" pitchFamily="18" charset="-78"/>
            <a:cs typeface="Simplified Arabic" pitchFamily="18" charset="-78"/>
          </a:endParaRPr>
        </a:p>
      </dgm:t>
    </dgm:pt>
    <dgm:pt modelId="{3985E7AE-1086-46CC-9B8C-C79820DE372F}" type="parTrans" cxnId="{C8E48BAF-355E-4D4F-ABF6-EAD46E254712}">
      <dgm:prSet/>
      <dgm:spPr/>
      <dgm:t>
        <a:bodyPr/>
        <a:lstStyle/>
        <a:p>
          <a:pPr algn="ctr" rtl="1"/>
          <a:endParaRPr lang="fr-FR" sz="3200" b="1">
            <a:solidFill>
              <a:schemeClr val="tx1"/>
            </a:solidFill>
            <a:latin typeface="Simplified Arabic" pitchFamily="18" charset="-78"/>
            <a:cs typeface="Simplified Arabic" pitchFamily="18" charset="-78"/>
          </a:endParaRPr>
        </a:p>
      </dgm:t>
    </dgm:pt>
    <dgm:pt modelId="{73A29755-5B2E-4DA5-AD7D-28C57973055A}" type="sibTrans" cxnId="{C8E48BAF-355E-4D4F-ABF6-EAD46E254712}">
      <dgm:prSet custT="1"/>
      <dgm:spPr/>
      <dgm:t>
        <a:bodyPr/>
        <a:lstStyle/>
        <a:p>
          <a:pPr algn="ctr" rtl="1"/>
          <a:endParaRPr lang="fr-FR" sz="3200" b="1">
            <a:solidFill>
              <a:schemeClr val="tx1"/>
            </a:solidFill>
            <a:latin typeface="Simplified Arabic" pitchFamily="18" charset="-78"/>
            <a:cs typeface="Simplified Arabic" pitchFamily="18" charset="-78"/>
          </a:endParaRPr>
        </a:p>
      </dgm:t>
    </dgm:pt>
    <dgm:pt modelId="{3347A430-408E-4040-A16B-515DA55EF945}">
      <dgm:prSet custT="1"/>
      <dgm:spPr/>
      <dgm:t>
        <a:bodyPr/>
        <a:lstStyle/>
        <a:p>
          <a:pPr algn="ctr" rtl="1"/>
          <a:r>
            <a:rPr lang="ar-DZ" sz="3200" b="1" dirty="0" smtClean="0">
              <a:latin typeface="Simplified Arabic" pitchFamily="18" charset="-78"/>
              <a:cs typeface="Simplified Arabic" pitchFamily="18" charset="-78"/>
            </a:rPr>
            <a:t>03</a:t>
          </a:r>
          <a:endParaRPr lang="fr-FR" sz="3200" b="1" dirty="0">
            <a:latin typeface="Simplified Arabic" pitchFamily="18" charset="-78"/>
            <a:cs typeface="Simplified Arabic" pitchFamily="18" charset="-78"/>
          </a:endParaRPr>
        </a:p>
      </dgm:t>
    </dgm:pt>
    <dgm:pt modelId="{078068CF-8333-461C-BFF6-832FE63F8A58}" type="parTrans" cxnId="{8963E178-AB9F-4540-A5AF-7D483953A54F}">
      <dgm:prSet/>
      <dgm:spPr/>
      <dgm:t>
        <a:bodyPr/>
        <a:lstStyle/>
        <a:p>
          <a:pPr algn="ctr" rtl="1"/>
          <a:endParaRPr lang="fr-FR" sz="3200" b="1">
            <a:solidFill>
              <a:schemeClr val="tx1"/>
            </a:solidFill>
            <a:latin typeface="Simplified Arabic" pitchFamily="18" charset="-78"/>
            <a:cs typeface="Simplified Arabic" pitchFamily="18" charset="-78"/>
          </a:endParaRPr>
        </a:p>
      </dgm:t>
    </dgm:pt>
    <dgm:pt modelId="{5C06143A-A107-4BAA-B2E0-712BF35D114F}" type="sibTrans" cxnId="{8963E178-AB9F-4540-A5AF-7D483953A54F}">
      <dgm:prSet custT="1"/>
      <dgm:spPr/>
      <dgm:t>
        <a:bodyPr/>
        <a:lstStyle/>
        <a:p>
          <a:pPr algn="ctr" rtl="1"/>
          <a:endParaRPr lang="fr-FR" sz="3200" b="1">
            <a:solidFill>
              <a:schemeClr val="tx1"/>
            </a:solidFill>
            <a:latin typeface="Simplified Arabic" pitchFamily="18" charset="-78"/>
            <a:cs typeface="Simplified Arabic" pitchFamily="18" charset="-78"/>
          </a:endParaRPr>
        </a:p>
      </dgm:t>
    </dgm:pt>
    <dgm:pt modelId="{0B2851C2-6141-4BE5-BEBE-5FE7D7A71CF8}">
      <dgm:prSet custT="1"/>
      <dgm:spPr/>
      <dgm:t>
        <a:bodyPr/>
        <a:lstStyle/>
        <a:p>
          <a:pPr algn="ctr" rtl="1"/>
          <a:r>
            <a:rPr lang="ar-DZ" sz="3200" b="1" dirty="0" smtClean="0">
              <a:latin typeface="Simplified Arabic" pitchFamily="18" charset="-78"/>
              <a:cs typeface="Simplified Arabic" pitchFamily="18" charset="-78"/>
            </a:rPr>
            <a:t>03</a:t>
          </a:r>
          <a:endParaRPr lang="fr-FR" sz="3200" b="1" dirty="0">
            <a:latin typeface="Simplified Arabic" pitchFamily="18" charset="-78"/>
            <a:cs typeface="Simplified Arabic" pitchFamily="18" charset="-78"/>
          </a:endParaRPr>
        </a:p>
      </dgm:t>
    </dgm:pt>
    <dgm:pt modelId="{0DF6319C-655D-4358-A4B7-B1B594B3290C}" type="parTrans" cxnId="{4094A5F1-3C81-41FC-BEB4-2408E7F28000}">
      <dgm:prSet/>
      <dgm:spPr/>
      <dgm:t>
        <a:bodyPr/>
        <a:lstStyle/>
        <a:p>
          <a:pPr algn="ctr" rtl="1"/>
          <a:endParaRPr lang="fr-FR" sz="3200" b="1">
            <a:solidFill>
              <a:schemeClr val="tx1"/>
            </a:solidFill>
            <a:latin typeface="Simplified Arabic" pitchFamily="18" charset="-78"/>
            <a:cs typeface="Simplified Arabic" pitchFamily="18" charset="-78"/>
          </a:endParaRPr>
        </a:p>
      </dgm:t>
    </dgm:pt>
    <dgm:pt modelId="{A2632116-8979-475A-840D-7F0ABB8B24D4}" type="sibTrans" cxnId="{4094A5F1-3C81-41FC-BEB4-2408E7F28000}">
      <dgm:prSet custT="1"/>
      <dgm:spPr/>
      <dgm:t>
        <a:bodyPr/>
        <a:lstStyle/>
        <a:p>
          <a:pPr algn="ctr" rtl="1"/>
          <a:endParaRPr lang="fr-FR" sz="3200" b="1">
            <a:solidFill>
              <a:schemeClr val="tx1"/>
            </a:solidFill>
            <a:latin typeface="Simplified Arabic" pitchFamily="18" charset="-78"/>
            <a:cs typeface="Simplified Arabic" pitchFamily="18" charset="-78"/>
          </a:endParaRPr>
        </a:p>
      </dgm:t>
    </dgm:pt>
    <dgm:pt modelId="{B8CABC96-63B0-452F-B0AB-C4B52588C4A0}">
      <dgm:prSet custT="1"/>
      <dgm:spPr/>
      <dgm:t>
        <a:bodyPr/>
        <a:lstStyle/>
        <a:p>
          <a:pPr algn="ctr" rtl="1"/>
          <a:r>
            <a:rPr lang="ar-DZ" sz="3200" dirty="0" smtClean="0">
              <a:latin typeface="Simplified Arabic" pitchFamily="18" charset="-78"/>
              <a:cs typeface="Simplified Arabic" pitchFamily="18" charset="-78"/>
            </a:rPr>
            <a:t>المحافظة على النمط</a:t>
          </a:r>
          <a:endParaRPr lang="fr-FR" sz="3200" dirty="0">
            <a:latin typeface="Simplified Arabic" pitchFamily="18" charset="-78"/>
            <a:cs typeface="Simplified Arabic" pitchFamily="18" charset="-78"/>
          </a:endParaRPr>
        </a:p>
      </dgm:t>
    </dgm:pt>
    <dgm:pt modelId="{66596692-413F-47AE-AA52-62F35AABF25D}" type="parTrans" cxnId="{C65D0414-4BB6-4BDD-BFBC-A6592A97238B}">
      <dgm:prSet/>
      <dgm:spPr/>
      <dgm:t>
        <a:bodyPr/>
        <a:lstStyle/>
        <a:p>
          <a:pPr algn="ctr" rtl="1"/>
          <a:endParaRPr lang="fr-FR" sz="3200">
            <a:latin typeface="Simplified Arabic" pitchFamily="18" charset="-78"/>
            <a:cs typeface="Simplified Arabic" pitchFamily="18" charset="-78"/>
          </a:endParaRPr>
        </a:p>
      </dgm:t>
    </dgm:pt>
    <dgm:pt modelId="{57BAD759-0799-4DE7-84C0-EFB4A425E099}" type="sibTrans" cxnId="{C65D0414-4BB6-4BDD-BFBC-A6592A97238B}">
      <dgm:prSet/>
      <dgm:spPr/>
      <dgm:t>
        <a:bodyPr/>
        <a:lstStyle/>
        <a:p>
          <a:pPr algn="ctr" rtl="1"/>
          <a:endParaRPr lang="fr-FR" sz="3200">
            <a:latin typeface="Simplified Arabic" pitchFamily="18" charset="-78"/>
            <a:cs typeface="Simplified Arabic" pitchFamily="18" charset="-78"/>
          </a:endParaRPr>
        </a:p>
      </dgm:t>
    </dgm:pt>
    <dgm:pt modelId="{57723552-4A30-4AE7-825E-6E46A3EB2705}">
      <dgm:prSet custT="1"/>
      <dgm:spPr/>
      <dgm:t>
        <a:bodyPr/>
        <a:lstStyle/>
        <a:p>
          <a:pPr algn="ctr" rtl="1"/>
          <a:r>
            <a:rPr lang="ar-DZ" sz="3200" dirty="0" smtClean="0">
              <a:latin typeface="Simplified Arabic" pitchFamily="18" charset="-78"/>
              <a:cs typeface="Simplified Arabic" pitchFamily="18" charset="-78"/>
            </a:rPr>
            <a:t>التفاعل الداخلي</a:t>
          </a:r>
          <a:endParaRPr lang="fr-FR" sz="3200" dirty="0">
            <a:latin typeface="Simplified Arabic" pitchFamily="18" charset="-78"/>
            <a:cs typeface="Simplified Arabic" pitchFamily="18" charset="-78"/>
          </a:endParaRPr>
        </a:p>
      </dgm:t>
    </dgm:pt>
    <dgm:pt modelId="{8CFA2D96-6EDF-41F5-828F-868CBFCD7B62}" type="parTrans" cxnId="{DEC7F274-EC88-4B01-A83A-17F80157BFC9}">
      <dgm:prSet/>
      <dgm:spPr/>
      <dgm:t>
        <a:bodyPr/>
        <a:lstStyle/>
        <a:p>
          <a:pPr algn="ctr" rtl="1"/>
          <a:endParaRPr lang="fr-FR" sz="3200">
            <a:latin typeface="Simplified Arabic" pitchFamily="18" charset="-78"/>
            <a:cs typeface="Simplified Arabic" pitchFamily="18" charset="-78"/>
          </a:endParaRPr>
        </a:p>
      </dgm:t>
    </dgm:pt>
    <dgm:pt modelId="{A72D764B-904C-477F-930A-EE5254CCB165}" type="sibTrans" cxnId="{DEC7F274-EC88-4B01-A83A-17F80157BFC9}">
      <dgm:prSet/>
      <dgm:spPr/>
      <dgm:t>
        <a:bodyPr/>
        <a:lstStyle/>
        <a:p>
          <a:pPr algn="ctr" rtl="1"/>
          <a:endParaRPr lang="fr-FR" sz="3200">
            <a:latin typeface="Simplified Arabic" pitchFamily="18" charset="-78"/>
            <a:cs typeface="Simplified Arabic" pitchFamily="18" charset="-78"/>
          </a:endParaRPr>
        </a:p>
      </dgm:t>
    </dgm:pt>
    <dgm:pt modelId="{845F8EAA-1D89-401E-ADC9-4008DEACA5FC}">
      <dgm:prSet custT="1"/>
      <dgm:spPr/>
      <dgm:t>
        <a:bodyPr/>
        <a:lstStyle/>
        <a:p>
          <a:pPr algn="ctr" rtl="1"/>
          <a:r>
            <a:rPr lang="ar-DZ" sz="3200" dirty="0" smtClean="0">
              <a:latin typeface="Simplified Arabic" pitchFamily="18" charset="-78"/>
              <a:cs typeface="Simplified Arabic" pitchFamily="18" charset="-78"/>
            </a:rPr>
            <a:t>تحقيق الهدف</a:t>
          </a:r>
          <a:endParaRPr lang="fr-FR" sz="3200" dirty="0">
            <a:latin typeface="Simplified Arabic" pitchFamily="18" charset="-78"/>
            <a:cs typeface="Simplified Arabic" pitchFamily="18" charset="-78"/>
          </a:endParaRPr>
        </a:p>
      </dgm:t>
    </dgm:pt>
    <dgm:pt modelId="{F0B4BEA9-8DD9-42DF-A5E7-B2071BECE084}" type="parTrans" cxnId="{233F5483-0E44-4531-AD40-0C9A4951857D}">
      <dgm:prSet/>
      <dgm:spPr/>
      <dgm:t>
        <a:bodyPr/>
        <a:lstStyle/>
        <a:p>
          <a:pPr algn="ctr" rtl="1"/>
          <a:endParaRPr lang="fr-FR" sz="3200">
            <a:latin typeface="Simplified Arabic" pitchFamily="18" charset="-78"/>
            <a:cs typeface="Simplified Arabic" pitchFamily="18" charset="-78"/>
          </a:endParaRPr>
        </a:p>
      </dgm:t>
    </dgm:pt>
    <dgm:pt modelId="{6A897267-7F66-4E2C-832D-643D296BE4C7}" type="sibTrans" cxnId="{233F5483-0E44-4531-AD40-0C9A4951857D}">
      <dgm:prSet/>
      <dgm:spPr/>
      <dgm:t>
        <a:bodyPr/>
        <a:lstStyle/>
        <a:p>
          <a:pPr algn="ctr" rtl="1"/>
          <a:endParaRPr lang="fr-FR" sz="3200">
            <a:latin typeface="Simplified Arabic" pitchFamily="18" charset="-78"/>
            <a:cs typeface="Simplified Arabic" pitchFamily="18" charset="-78"/>
          </a:endParaRPr>
        </a:p>
      </dgm:t>
    </dgm:pt>
    <dgm:pt modelId="{62275B33-0399-4357-B428-5FF162F6746D}">
      <dgm:prSet custT="1"/>
      <dgm:spPr/>
      <dgm:t>
        <a:bodyPr/>
        <a:lstStyle/>
        <a:p>
          <a:pPr algn="ctr" rtl="1"/>
          <a:r>
            <a:rPr lang="ar-DZ" sz="3200" dirty="0" smtClean="0">
              <a:latin typeface="Simplified Arabic" pitchFamily="18" charset="-78"/>
              <a:cs typeface="Simplified Arabic" pitchFamily="18" charset="-78"/>
            </a:rPr>
            <a:t>التكيف أو المواءمة</a:t>
          </a:r>
          <a:endParaRPr lang="fr-FR" sz="3200" dirty="0">
            <a:latin typeface="Simplified Arabic" pitchFamily="18" charset="-78"/>
            <a:cs typeface="Simplified Arabic" pitchFamily="18" charset="-78"/>
          </a:endParaRPr>
        </a:p>
      </dgm:t>
    </dgm:pt>
    <dgm:pt modelId="{5E24E6B8-3D77-42F2-986E-D740C541C1F4}" type="parTrans" cxnId="{1B367103-D06A-42F1-8CF5-78A6F6C2AB7A}">
      <dgm:prSet/>
      <dgm:spPr/>
      <dgm:t>
        <a:bodyPr/>
        <a:lstStyle/>
        <a:p>
          <a:pPr algn="ctr" rtl="1"/>
          <a:endParaRPr lang="fr-FR" sz="3200">
            <a:latin typeface="Simplified Arabic" pitchFamily="18" charset="-78"/>
            <a:cs typeface="Simplified Arabic" pitchFamily="18" charset="-78"/>
          </a:endParaRPr>
        </a:p>
      </dgm:t>
    </dgm:pt>
    <dgm:pt modelId="{08EB08A6-F299-4995-B236-AF5FC97FC201}" type="sibTrans" cxnId="{1B367103-D06A-42F1-8CF5-78A6F6C2AB7A}">
      <dgm:prSet/>
      <dgm:spPr/>
      <dgm:t>
        <a:bodyPr/>
        <a:lstStyle/>
        <a:p>
          <a:pPr algn="ctr" rtl="1"/>
          <a:endParaRPr lang="fr-FR" sz="3200">
            <a:latin typeface="Simplified Arabic" pitchFamily="18" charset="-78"/>
            <a:cs typeface="Simplified Arabic" pitchFamily="18" charset="-78"/>
          </a:endParaRPr>
        </a:p>
      </dgm:t>
    </dgm:pt>
    <dgm:pt modelId="{EC44FF6B-FADF-4CC8-8588-DFCCD24EDDF3}" type="pres">
      <dgm:prSet presAssocID="{ECA0936D-D88F-48F1-8226-EA72C96A5829}" presName="Name0" presStyleCnt="0">
        <dgm:presLayoutVars>
          <dgm:dir val="rev"/>
          <dgm:animLvl val="lvl"/>
          <dgm:resizeHandles val="exact"/>
        </dgm:presLayoutVars>
      </dgm:prSet>
      <dgm:spPr/>
      <dgm:t>
        <a:bodyPr/>
        <a:lstStyle/>
        <a:p>
          <a:endParaRPr lang="fr-FR"/>
        </a:p>
      </dgm:t>
    </dgm:pt>
    <dgm:pt modelId="{B3D209EC-6D18-45A0-9ADC-6E67B9573A82}" type="pres">
      <dgm:prSet presAssocID="{ECA0936D-D88F-48F1-8226-EA72C96A5829}" presName="tSp" presStyleCnt="0"/>
      <dgm:spPr/>
      <dgm:t>
        <a:bodyPr/>
        <a:lstStyle/>
        <a:p>
          <a:endParaRPr lang="fr-FR"/>
        </a:p>
      </dgm:t>
    </dgm:pt>
    <dgm:pt modelId="{D81F09AB-FC9F-42D1-B794-03F2E749E9DA}" type="pres">
      <dgm:prSet presAssocID="{ECA0936D-D88F-48F1-8226-EA72C96A5829}" presName="bSp" presStyleCnt="0"/>
      <dgm:spPr/>
      <dgm:t>
        <a:bodyPr/>
        <a:lstStyle/>
        <a:p>
          <a:endParaRPr lang="fr-FR"/>
        </a:p>
      </dgm:t>
    </dgm:pt>
    <dgm:pt modelId="{2862CF8E-EDC6-43D4-8E0F-EEB67A625C9E}" type="pres">
      <dgm:prSet presAssocID="{ECA0936D-D88F-48F1-8226-EA72C96A5829}" presName="process" presStyleCnt="0"/>
      <dgm:spPr/>
      <dgm:t>
        <a:bodyPr/>
        <a:lstStyle/>
        <a:p>
          <a:endParaRPr lang="fr-FR"/>
        </a:p>
      </dgm:t>
    </dgm:pt>
    <dgm:pt modelId="{A1213C3A-142F-4EFA-8453-F28CB2E3D5E8}" type="pres">
      <dgm:prSet presAssocID="{EC2BBF6F-0F10-460A-A61F-5A39EBA4926E}" presName="composite1" presStyleCnt="0"/>
      <dgm:spPr/>
      <dgm:t>
        <a:bodyPr/>
        <a:lstStyle/>
        <a:p>
          <a:endParaRPr lang="fr-FR"/>
        </a:p>
      </dgm:t>
    </dgm:pt>
    <dgm:pt modelId="{E1173D50-D137-4297-87CC-AC97C7BCE1EA}" type="pres">
      <dgm:prSet presAssocID="{EC2BBF6F-0F10-460A-A61F-5A39EBA4926E}" presName="dummyNode1" presStyleLbl="node1" presStyleIdx="0" presStyleCnt="4"/>
      <dgm:spPr/>
      <dgm:t>
        <a:bodyPr/>
        <a:lstStyle/>
        <a:p>
          <a:endParaRPr lang="fr-FR"/>
        </a:p>
      </dgm:t>
    </dgm:pt>
    <dgm:pt modelId="{34FD254E-D12A-4AB0-9E1D-81EC4120CC9F}" type="pres">
      <dgm:prSet presAssocID="{EC2BBF6F-0F10-460A-A61F-5A39EBA4926E}" presName="childNode1" presStyleLbl="bgAcc1" presStyleIdx="0" presStyleCnt="4">
        <dgm:presLayoutVars>
          <dgm:bulletEnabled val="1"/>
        </dgm:presLayoutVars>
      </dgm:prSet>
      <dgm:spPr/>
      <dgm:t>
        <a:bodyPr/>
        <a:lstStyle/>
        <a:p>
          <a:endParaRPr lang="fr-FR"/>
        </a:p>
      </dgm:t>
    </dgm:pt>
    <dgm:pt modelId="{361B04DF-0617-4324-8213-D768C5035707}" type="pres">
      <dgm:prSet presAssocID="{EC2BBF6F-0F10-460A-A61F-5A39EBA4926E}" presName="childNode1tx" presStyleLbl="bgAcc1" presStyleIdx="0" presStyleCnt="4">
        <dgm:presLayoutVars>
          <dgm:bulletEnabled val="1"/>
        </dgm:presLayoutVars>
      </dgm:prSet>
      <dgm:spPr/>
      <dgm:t>
        <a:bodyPr/>
        <a:lstStyle/>
        <a:p>
          <a:endParaRPr lang="fr-FR"/>
        </a:p>
      </dgm:t>
    </dgm:pt>
    <dgm:pt modelId="{F3FC3E51-44BC-4AB9-B018-DA5F7A99FF04}" type="pres">
      <dgm:prSet presAssocID="{EC2BBF6F-0F10-460A-A61F-5A39EBA4926E}" presName="parentNode1" presStyleLbl="node1" presStyleIdx="0" presStyleCnt="4">
        <dgm:presLayoutVars>
          <dgm:chMax val="1"/>
          <dgm:bulletEnabled val="1"/>
        </dgm:presLayoutVars>
      </dgm:prSet>
      <dgm:spPr/>
      <dgm:t>
        <a:bodyPr/>
        <a:lstStyle/>
        <a:p>
          <a:endParaRPr lang="fr-FR"/>
        </a:p>
      </dgm:t>
    </dgm:pt>
    <dgm:pt modelId="{F3C19244-3AA9-4B32-B3CA-DCB527521C3F}" type="pres">
      <dgm:prSet presAssocID="{EC2BBF6F-0F10-460A-A61F-5A39EBA4926E}" presName="connSite1" presStyleCnt="0"/>
      <dgm:spPr/>
      <dgm:t>
        <a:bodyPr/>
        <a:lstStyle/>
        <a:p>
          <a:endParaRPr lang="fr-FR"/>
        </a:p>
      </dgm:t>
    </dgm:pt>
    <dgm:pt modelId="{1877BBD8-D59C-42CB-8A88-5DE4AB2FDC91}" type="pres">
      <dgm:prSet presAssocID="{2E7040FA-81AB-4856-8637-CAAFF9C33300}" presName="Name9" presStyleLbl="sibTrans2D1" presStyleIdx="0" presStyleCnt="3"/>
      <dgm:spPr/>
      <dgm:t>
        <a:bodyPr/>
        <a:lstStyle/>
        <a:p>
          <a:endParaRPr lang="fr-FR"/>
        </a:p>
      </dgm:t>
    </dgm:pt>
    <dgm:pt modelId="{127696DA-36E8-49B1-A2AB-21483C788B59}" type="pres">
      <dgm:prSet presAssocID="{2450A548-A3F4-4059-ADB9-93E890D2D594}" presName="composite2" presStyleCnt="0"/>
      <dgm:spPr/>
      <dgm:t>
        <a:bodyPr/>
        <a:lstStyle/>
        <a:p>
          <a:endParaRPr lang="fr-FR"/>
        </a:p>
      </dgm:t>
    </dgm:pt>
    <dgm:pt modelId="{2A69C74D-D2A9-4479-A0F5-7A0BC8F790CB}" type="pres">
      <dgm:prSet presAssocID="{2450A548-A3F4-4059-ADB9-93E890D2D594}" presName="dummyNode2" presStyleLbl="node1" presStyleIdx="0" presStyleCnt="4"/>
      <dgm:spPr/>
      <dgm:t>
        <a:bodyPr/>
        <a:lstStyle/>
        <a:p>
          <a:endParaRPr lang="fr-FR"/>
        </a:p>
      </dgm:t>
    </dgm:pt>
    <dgm:pt modelId="{20B3CAE9-0D5C-4DB4-A5EB-D4F55BA2E9E9}" type="pres">
      <dgm:prSet presAssocID="{2450A548-A3F4-4059-ADB9-93E890D2D594}" presName="childNode2" presStyleLbl="bgAcc1" presStyleIdx="1" presStyleCnt="4">
        <dgm:presLayoutVars>
          <dgm:bulletEnabled val="1"/>
        </dgm:presLayoutVars>
      </dgm:prSet>
      <dgm:spPr/>
      <dgm:t>
        <a:bodyPr/>
        <a:lstStyle/>
        <a:p>
          <a:endParaRPr lang="fr-FR"/>
        </a:p>
      </dgm:t>
    </dgm:pt>
    <dgm:pt modelId="{251F48D6-2380-4A19-9E05-B813D69AF500}" type="pres">
      <dgm:prSet presAssocID="{2450A548-A3F4-4059-ADB9-93E890D2D594}" presName="childNode2tx" presStyleLbl="bgAcc1" presStyleIdx="1" presStyleCnt="4">
        <dgm:presLayoutVars>
          <dgm:bulletEnabled val="1"/>
        </dgm:presLayoutVars>
      </dgm:prSet>
      <dgm:spPr/>
      <dgm:t>
        <a:bodyPr/>
        <a:lstStyle/>
        <a:p>
          <a:endParaRPr lang="fr-FR"/>
        </a:p>
      </dgm:t>
    </dgm:pt>
    <dgm:pt modelId="{E4DDA24F-ED38-40A3-9508-C7FD528413F6}" type="pres">
      <dgm:prSet presAssocID="{2450A548-A3F4-4059-ADB9-93E890D2D594}" presName="parentNode2" presStyleLbl="node1" presStyleIdx="1" presStyleCnt="4">
        <dgm:presLayoutVars>
          <dgm:chMax val="0"/>
          <dgm:bulletEnabled val="1"/>
        </dgm:presLayoutVars>
      </dgm:prSet>
      <dgm:spPr/>
      <dgm:t>
        <a:bodyPr/>
        <a:lstStyle/>
        <a:p>
          <a:endParaRPr lang="fr-FR"/>
        </a:p>
      </dgm:t>
    </dgm:pt>
    <dgm:pt modelId="{D78CC443-38F0-472A-92BC-F81940F8C1F9}" type="pres">
      <dgm:prSet presAssocID="{2450A548-A3F4-4059-ADB9-93E890D2D594}" presName="connSite2" presStyleCnt="0"/>
      <dgm:spPr/>
      <dgm:t>
        <a:bodyPr/>
        <a:lstStyle/>
        <a:p>
          <a:endParaRPr lang="fr-FR"/>
        </a:p>
      </dgm:t>
    </dgm:pt>
    <dgm:pt modelId="{FFACB1AB-E582-4609-B092-CDDC52CE14E0}" type="pres">
      <dgm:prSet presAssocID="{73A29755-5B2E-4DA5-AD7D-28C57973055A}" presName="Name18" presStyleLbl="sibTrans2D1" presStyleIdx="1" presStyleCnt="3"/>
      <dgm:spPr/>
      <dgm:t>
        <a:bodyPr/>
        <a:lstStyle/>
        <a:p>
          <a:endParaRPr lang="fr-FR"/>
        </a:p>
      </dgm:t>
    </dgm:pt>
    <dgm:pt modelId="{DFADA35E-DD7F-4C3E-8327-D895296B986C}" type="pres">
      <dgm:prSet presAssocID="{3347A430-408E-4040-A16B-515DA55EF945}" presName="composite1" presStyleCnt="0"/>
      <dgm:spPr/>
      <dgm:t>
        <a:bodyPr/>
        <a:lstStyle/>
        <a:p>
          <a:endParaRPr lang="fr-FR"/>
        </a:p>
      </dgm:t>
    </dgm:pt>
    <dgm:pt modelId="{B57BBC89-9E46-4364-9FDE-445551FD4D74}" type="pres">
      <dgm:prSet presAssocID="{3347A430-408E-4040-A16B-515DA55EF945}" presName="dummyNode1" presStyleLbl="node1" presStyleIdx="1" presStyleCnt="4"/>
      <dgm:spPr/>
      <dgm:t>
        <a:bodyPr/>
        <a:lstStyle/>
        <a:p>
          <a:endParaRPr lang="fr-FR"/>
        </a:p>
      </dgm:t>
    </dgm:pt>
    <dgm:pt modelId="{696F13DF-668B-4764-BA69-99D064CEFC43}" type="pres">
      <dgm:prSet presAssocID="{3347A430-408E-4040-A16B-515DA55EF945}" presName="childNode1" presStyleLbl="bgAcc1" presStyleIdx="2" presStyleCnt="4">
        <dgm:presLayoutVars>
          <dgm:bulletEnabled val="1"/>
        </dgm:presLayoutVars>
      </dgm:prSet>
      <dgm:spPr/>
      <dgm:t>
        <a:bodyPr/>
        <a:lstStyle/>
        <a:p>
          <a:endParaRPr lang="fr-FR"/>
        </a:p>
      </dgm:t>
    </dgm:pt>
    <dgm:pt modelId="{5D16EAD3-06A4-4F07-93F8-9AC2DA58B78D}" type="pres">
      <dgm:prSet presAssocID="{3347A430-408E-4040-A16B-515DA55EF945}" presName="childNode1tx" presStyleLbl="bgAcc1" presStyleIdx="2" presStyleCnt="4">
        <dgm:presLayoutVars>
          <dgm:bulletEnabled val="1"/>
        </dgm:presLayoutVars>
      </dgm:prSet>
      <dgm:spPr/>
      <dgm:t>
        <a:bodyPr/>
        <a:lstStyle/>
        <a:p>
          <a:endParaRPr lang="fr-FR"/>
        </a:p>
      </dgm:t>
    </dgm:pt>
    <dgm:pt modelId="{40F2A8DF-B139-4BED-9B64-01371171EE8D}" type="pres">
      <dgm:prSet presAssocID="{3347A430-408E-4040-A16B-515DA55EF945}" presName="parentNode1" presStyleLbl="node1" presStyleIdx="2" presStyleCnt="4">
        <dgm:presLayoutVars>
          <dgm:chMax val="1"/>
          <dgm:bulletEnabled val="1"/>
        </dgm:presLayoutVars>
      </dgm:prSet>
      <dgm:spPr/>
      <dgm:t>
        <a:bodyPr/>
        <a:lstStyle/>
        <a:p>
          <a:endParaRPr lang="fr-FR"/>
        </a:p>
      </dgm:t>
    </dgm:pt>
    <dgm:pt modelId="{08742CB2-537A-46EE-9C3F-984B55905F88}" type="pres">
      <dgm:prSet presAssocID="{3347A430-408E-4040-A16B-515DA55EF945}" presName="connSite1" presStyleCnt="0"/>
      <dgm:spPr/>
      <dgm:t>
        <a:bodyPr/>
        <a:lstStyle/>
        <a:p>
          <a:endParaRPr lang="fr-FR"/>
        </a:p>
      </dgm:t>
    </dgm:pt>
    <dgm:pt modelId="{DCF25095-B49C-445D-AE1A-E8AE9E5C2290}" type="pres">
      <dgm:prSet presAssocID="{5C06143A-A107-4BAA-B2E0-712BF35D114F}" presName="Name9" presStyleLbl="sibTrans2D1" presStyleIdx="2" presStyleCnt="3"/>
      <dgm:spPr/>
      <dgm:t>
        <a:bodyPr/>
        <a:lstStyle/>
        <a:p>
          <a:endParaRPr lang="fr-FR"/>
        </a:p>
      </dgm:t>
    </dgm:pt>
    <dgm:pt modelId="{253315B6-C8E3-443E-AB64-C9C9A1551AEE}" type="pres">
      <dgm:prSet presAssocID="{0B2851C2-6141-4BE5-BEBE-5FE7D7A71CF8}" presName="composite2" presStyleCnt="0"/>
      <dgm:spPr/>
      <dgm:t>
        <a:bodyPr/>
        <a:lstStyle/>
        <a:p>
          <a:endParaRPr lang="fr-FR"/>
        </a:p>
      </dgm:t>
    </dgm:pt>
    <dgm:pt modelId="{E783B9FA-D658-4011-9393-61D18F3CEC07}" type="pres">
      <dgm:prSet presAssocID="{0B2851C2-6141-4BE5-BEBE-5FE7D7A71CF8}" presName="dummyNode2" presStyleLbl="node1" presStyleIdx="2" presStyleCnt="4"/>
      <dgm:spPr/>
      <dgm:t>
        <a:bodyPr/>
        <a:lstStyle/>
        <a:p>
          <a:endParaRPr lang="fr-FR"/>
        </a:p>
      </dgm:t>
    </dgm:pt>
    <dgm:pt modelId="{526D2753-97EF-40FC-AED1-D093BF3FDDC0}" type="pres">
      <dgm:prSet presAssocID="{0B2851C2-6141-4BE5-BEBE-5FE7D7A71CF8}" presName="childNode2" presStyleLbl="bgAcc1" presStyleIdx="3" presStyleCnt="4">
        <dgm:presLayoutVars>
          <dgm:bulletEnabled val="1"/>
        </dgm:presLayoutVars>
      </dgm:prSet>
      <dgm:spPr/>
      <dgm:t>
        <a:bodyPr/>
        <a:lstStyle/>
        <a:p>
          <a:endParaRPr lang="fr-FR"/>
        </a:p>
      </dgm:t>
    </dgm:pt>
    <dgm:pt modelId="{10A386BD-D973-4EE6-A63D-26F330A2D048}" type="pres">
      <dgm:prSet presAssocID="{0B2851C2-6141-4BE5-BEBE-5FE7D7A71CF8}" presName="childNode2tx" presStyleLbl="bgAcc1" presStyleIdx="3" presStyleCnt="4">
        <dgm:presLayoutVars>
          <dgm:bulletEnabled val="1"/>
        </dgm:presLayoutVars>
      </dgm:prSet>
      <dgm:spPr/>
      <dgm:t>
        <a:bodyPr/>
        <a:lstStyle/>
        <a:p>
          <a:endParaRPr lang="fr-FR"/>
        </a:p>
      </dgm:t>
    </dgm:pt>
    <dgm:pt modelId="{64401480-922D-4668-B666-B375F4CC2F19}" type="pres">
      <dgm:prSet presAssocID="{0B2851C2-6141-4BE5-BEBE-5FE7D7A71CF8}" presName="parentNode2" presStyleLbl="node1" presStyleIdx="3" presStyleCnt="4">
        <dgm:presLayoutVars>
          <dgm:chMax val="0"/>
          <dgm:bulletEnabled val="1"/>
        </dgm:presLayoutVars>
      </dgm:prSet>
      <dgm:spPr/>
      <dgm:t>
        <a:bodyPr/>
        <a:lstStyle/>
        <a:p>
          <a:endParaRPr lang="fr-FR"/>
        </a:p>
      </dgm:t>
    </dgm:pt>
    <dgm:pt modelId="{20DF09FB-BDD9-4ACD-A5C4-7F695629A03F}" type="pres">
      <dgm:prSet presAssocID="{0B2851C2-6141-4BE5-BEBE-5FE7D7A71CF8}" presName="connSite2" presStyleCnt="0"/>
      <dgm:spPr/>
      <dgm:t>
        <a:bodyPr/>
        <a:lstStyle/>
        <a:p>
          <a:endParaRPr lang="fr-FR"/>
        </a:p>
      </dgm:t>
    </dgm:pt>
  </dgm:ptLst>
  <dgm:cxnLst>
    <dgm:cxn modelId="{BE74D9FE-FAA8-4AB7-882E-537DCE58A524}" type="presOf" srcId="{ECA0936D-D88F-48F1-8226-EA72C96A5829}" destId="{EC44FF6B-FADF-4CC8-8588-DFCCD24EDDF3}" srcOrd="0" destOrd="0" presId="urn:microsoft.com/office/officeart/2005/8/layout/hProcess4"/>
    <dgm:cxn modelId="{CA9C1555-41E1-42B1-967D-0BBE167461AE}" srcId="{ECA0936D-D88F-48F1-8226-EA72C96A5829}" destId="{EC2BBF6F-0F10-460A-A61F-5A39EBA4926E}" srcOrd="0" destOrd="0" parTransId="{F0B103DA-D92B-4C66-B4F9-3C077F8B5707}" sibTransId="{2E7040FA-81AB-4856-8637-CAAFF9C33300}"/>
    <dgm:cxn modelId="{24B089EE-BE22-44AA-B6DC-26B09BDCE4C8}" type="presOf" srcId="{62275B33-0399-4357-B428-5FF162F6746D}" destId="{10A386BD-D973-4EE6-A63D-26F330A2D048}" srcOrd="1" destOrd="0" presId="urn:microsoft.com/office/officeart/2005/8/layout/hProcess4"/>
    <dgm:cxn modelId="{50923A42-8C2E-434E-8FDE-4F84AED83DC0}" type="presOf" srcId="{0B2851C2-6141-4BE5-BEBE-5FE7D7A71CF8}" destId="{64401480-922D-4668-B666-B375F4CC2F19}" srcOrd="0" destOrd="0" presId="urn:microsoft.com/office/officeart/2005/8/layout/hProcess4"/>
    <dgm:cxn modelId="{2975D347-12B0-4C93-B9C4-25D225BD41A0}" type="presOf" srcId="{5C06143A-A107-4BAA-B2E0-712BF35D114F}" destId="{DCF25095-B49C-445D-AE1A-E8AE9E5C2290}" srcOrd="0" destOrd="0" presId="urn:microsoft.com/office/officeart/2005/8/layout/hProcess4"/>
    <dgm:cxn modelId="{5F95B0B8-5E72-44AF-BC32-EA6AA9DF0111}" type="presOf" srcId="{B8CABC96-63B0-452F-B0AB-C4B52588C4A0}" destId="{361B04DF-0617-4324-8213-D768C5035707}" srcOrd="1" destOrd="0" presId="urn:microsoft.com/office/officeart/2005/8/layout/hProcess4"/>
    <dgm:cxn modelId="{C34A3C99-9BC7-468D-B297-7F164AF06EE5}" type="presOf" srcId="{62275B33-0399-4357-B428-5FF162F6746D}" destId="{526D2753-97EF-40FC-AED1-D093BF3FDDC0}" srcOrd="0" destOrd="0" presId="urn:microsoft.com/office/officeart/2005/8/layout/hProcess4"/>
    <dgm:cxn modelId="{535CBD13-46A4-454C-971D-7724DA1AB4EE}" type="presOf" srcId="{57723552-4A30-4AE7-825E-6E46A3EB2705}" destId="{251F48D6-2380-4A19-9E05-B813D69AF500}" srcOrd="1" destOrd="0" presId="urn:microsoft.com/office/officeart/2005/8/layout/hProcess4"/>
    <dgm:cxn modelId="{4094A5F1-3C81-41FC-BEB4-2408E7F28000}" srcId="{ECA0936D-D88F-48F1-8226-EA72C96A5829}" destId="{0B2851C2-6141-4BE5-BEBE-5FE7D7A71CF8}" srcOrd="3" destOrd="0" parTransId="{0DF6319C-655D-4358-A4B7-B1B594B3290C}" sibTransId="{A2632116-8979-475A-840D-7F0ABB8B24D4}"/>
    <dgm:cxn modelId="{EDB63538-15DD-4BBD-9B7E-7180D5CCAD53}" type="presOf" srcId="{B8CABC96-63B0-452F-B0AB-C4B52588C4A0}" destId="{34FD254E-D12A-4AB0-9E1D-81EC4120CC9F}" srcOrd="0" destOrd="0" presId="urn:microsoft.com/office/officeart/2005/8/layout/hProcess4"/>
    <dgm:cxn modelId="{ED4443F3-5A89-4050-B7C1-10B3A2750444}" type="presOf" srcId="{845F8EAA-1D89-401E-ADC9-4008DEACA5FC}" destId="{5D16EAD3-06A4-4F07-93F8-9AC2DA58B78D}" srcOrd="1" destOrd="0" presId="urn:microsoft.com/office/officeart/2005/8/layout/hProcess4"/>
    <dgm:cxn modelId="{1B367103-D06A-42F1-8CF5-78A6F6C2AB7A}" srcId="{0B2851C2-6141-4BE5-BEBE-5FE7D7A71CF8}" destId="{62275B33-0399-4357-B428-5FF162F6746D}" srcOrd="0" destOrd="0" parTransId="{5E24E6B8-3D77-42F2-986E-D740C541C1F4}" sibTransId="{08EB08A6-F299-4995-B236-AF5FC97FC201}"/>
    <dgm:cxn modelId="{C8E48BAF-355E-4D4F-ABF6-EAD46E254712}" srcId="{ECA0936D-D88F-48F1-8226-EA72C96A5829}" destId="{2450A548-A3F4-4059-ADB9-93E890D2D594}" srcOrd="1" destOrd="0" parTransId="{3985E7AE-1086-46CC-9B8C-C79820DE372F}" sibTransId="{73A29755-5B2E-4DA5-AD7D-28C57973055A}"/>
    <dgm:cxn modelId="{233F5483-0E44-4531-AD40-0C9A4951857D}" srcId="{3347A430-408E-4040-A16B-515DA55EF945}" destId="{845F8EAA-1D89-401E-ADC9-4008DEACA5FC}" srcOrd="0" destOrd="0" parTransId="{F0B4BEA9-8DD9-42DF-A5E7-B2071BECE084}" sibTransId="{6A897267-7F66-4E2C-832D-643D296BE4C7}"/>
    <dgm:cxn modelId="{57542789-976A-4AE4-8791-04B6B8C03AB1}" type="presOf" srcId="{2450A548-A3F4-4059-ADB9-93E890D2D594}" destId="{E4DDA24F-ED38-40A3-9508-C7FD528413F6}" srcOrd="0" destOrd="0" presId="urn:microsoft.com/office/officeart/2005/8/layout/hProcess4"/>
    <dgm:cxn modelId="{C65D0414-4BB6-4BDD-BFBC-A6592A97238B}" srcId="{EC2BBF6F-0F10-460A-A61F-5A39EBA4926E}" destId="{B8CABC96-63B0-452F-B0AB-C4B52588C4A0}" srcOrd="0" destOrd="0" parTransId="{66596692-413F-47AE-AA52-62F35AABF25D}" sibTransId="{57BAD759-0799-4DE7-84C0-EFB4A425E099}"/>
    <dgm:cxn modelId="{19590442-4B55-4E10-A67D-7986C8E50CA0}" type="presOf" srcId="{2E7040FA-81AB-4856-8637-CAAFF9C33300}" destId="{1877BBD8-D59C-42CB-8A88-5DE4AB2FDC91}" srcOrd="0" destOrd="0" presId="urn:microsoft.com/office/officeart/2005/8/layout/hProcess4"/>
    <dgm:cxn modelId="{B445827A-7731-442B-89EF-80A87347A90B}" type="presOf" srcId="{57723552-4A30-4AE7-825E-6E46A3EB2705}" destId="{20B3CAE9-0D5C-4DB4-A5EB-D4F55BA2E9E9}" srcOrd="0" destOrd="0" presId="urn:microsoft.com/office/officeart/2005/8/layout/hProcess4"/>
    <dgm:cxn modelId="{079E45B1-FE71-4D19-B0C2-A416013EC51A}" type="presOf" srcId="{73A29755-5B2E-4DA5-AD7D-28C57973055A}" destId="{FFACB1AB-E582-4609-B092-CDDC52CE14E0}" srcOrd="0" destOrd="0" presId="urn:microsoft.com/office/officeart/2005/8/layout/hProcess4"/>
    <dgm:cxn modelId="{BF5F90D1-7194-44BB-908E-9E71AED9F1ED}" type="presOf" srcId="{845F8EAA-1D89-401E-ADC9-4008DEACA5FC}" destId="{696F13DF-668B-4764-BA69-99D064CEFC43}" srcOrd="0" destOrd="0" presId="urn:microsoft.com/office/officeart/2005/8/layout/hProcess4"/>
    <dgm:cxn modelId="{E75F84E6-AC6A-44B2-91D6-EAD9C207807E}" type="presOf" srcId="{3347A430-408E-4040-A16B-515DA55EF945}" destId="{40F2A8DF-B139-4BED-9B64-01371171EE8D}" srcOrd="0" destOrd="0" presId="urn:microsoft.com/office/officeart/2005/8/layout/hProcess4"/>
    <dgm:cxn modelId="{8963E178-AB9F-4540-A5AF-7D483953A54F}" srcId="{ECA0936D-D88F-48F1-8226-EA72C96A5829}" destId="{3347A430-408E-4040-A16B-515DA55EF945}" srcOrd="2" destOrd="0" parTransId="{078068CF-8333-461C-BFF6-832FE63F8A58}" sibTransId="{5C06143A-A107-4BAA-B2E0-712BF35D114F}"/>
    <dgm:cxn modelId="{DEC7F274-EC88-4B01-A83A-17F80157BFC9}" srcId="{2450A548-A3F4-4059-ADB9-93E890D2D594}" destId="{57723552-4A30-4AE7-825E-6E46A3EB2705}" srcOrd="0" destOrd="0" parTransId="{8CFA2D96-6EDF-41F5-828F-868CBFCD7B62}" sibTransId="{A72D764B-904C-477F-930A-EE5254CCB165}"/>
    <dgm:cxn modelId="{048BD415-2A77-4C7E-A0E8-77CB0FE1E1BE}" type="presOf" srcId="{EC2BBF6F-0F10-460A-A61F-5A39EBA4926E}" destId="{F3FC3E51-44BC-4AB9-B018-DA5F7A99FF04}" srcOrd="0" destOrd="0" presId="urn:microsoft.com/office/officeart/2005/8/layout/hProcess4"/>
    <dgm:cxn modelId="{DA1E6DD3-4F51-4543-984A-5D95D711CAFC}" type="presParOf" srcId="{EC44FF6B-FADF-4CC8-8588-DFCCD24EDDF3}" destId="{B3D209EC-6D18-45A0-9ADC-6E67B9573A82}" srcOrd="0" destOrd="0" presId="urn:microsoft.com/office/officeart/2005/8/layout/hProcess4"/>
    <dgm:cxn modelId="{B50A9E84-F46C-4029-988A-8C4974DDE2CC}" type="presParOf" srcId="{EC44FF6B-FADF-4CC8-8588-DFCCD24EDDF3}" destId="{D81F09AB-FC9F-42D1-B794-03F2E749E9DA}" srcOrd="1" destOrd="0" presId="urn:microsoft.com/office/officeart/2005/8/layout/hProcess4"/>
    <dgm:cxn modelId="{5535EAC1-B2AC-4783-BBD1-3E7775C1BCCE}" type="presParOf" srcId="{EC44FF6B-FADF-4CC8-8588-DFCCD24EDDF3}" destId="{2862CF8E-EDC6-43D4-8E0F-EEB67A625C9E}" srcOrd="2" destOrd="0" presId="urn:microsoft.com/office/officeart/2005/8/layout/hProcess4"/>
    <dgm:cxn modelId="{CF31E94B-8DFA-41E2-B9D3-593699D9032F}" type="presParOf" srcId="{2862CF8E-EDC6-43D4-8E0F-EEB67A625C9E}" destId="{A1213C3A-142F-4EFA-8453-F28CB2E3D5E8}" srcOrd="0" destOrd="0" presId="urn:microsoft.com/office/officeart/2005/8/layout/hProcess4"/>
    <dgm:cxn modelId="{6BB6FAE2-B1A5-47E4-BD1D-9FE7887F416D}" type="presParOf" srcId="{A1213C3A-142F-4EFA-8453-F28CB2E3D5E8}" destId="{E1173D50-D137-4297-87CC-AC97C7BCE1EA}" srcOrd="0" destOrd="0" presId="urn:microsoft.com/office/officeart/2005/8/layout/hProcess4"/>
    <dgm:cxn modelId="{0E7AB09E-53D1-4B63-8FE1-025676B9F4E0}" type="presParOf" srcId="{A1213C3A-142F-4EFA-8453-F28CB2E3D5E8}" destId="{34FD254E-D12A-4AB0-9E1D-81EC4120CC9F}" srcOrd="1" destOrd="0" presId="urn:microsoft.com/office/officeart/2005/8/layout/hProcess4"/>
    <dgm:cxn modelId="{8AFBC361-5D07-4846-96F5-9F081C29BE6D}" type="presParOf" srcId="{A1213C3A-142F-4EFA-8453-F28CB2E3D5E8}" destId="{361B04DF-0617-4324-8213-D768C5035707}" srcOrd="2" destOrd="0" presId="urn:microsoft.com/office/officeart/2005/8/layout/hProcess4"/>
    <dgm:cxn modelId="{62C9A92F-6D00-4ECA-AD85-E9615C2A38D6}" type="presParOf" srcId="{A1213C3A-142F-4EFA-8453-F28CB2E3D5E8}" destId="{F3FC3E51-44BC-4AB9-B018-DA5F7A99FF04}" srcOrd="3" destOrd="0" presId="urn:microsoft.com/office/officeart/2005/8/layout/hProcess4"/>
    <dgm:cxn modelId="{106C4FD7-667F-433A-9C18-C1C7830635AB}" type="presParOf" srcId="{A1213C3A-142F-4EFA-8453-F28CB2E3D5E8}" destId="{F3C19244-3AA9-4B32-B3CA-DCB527521C3F}" srcOrd="4" destOrd="0" presId="urn:microsoft.com/office/officeart/2005/8/layout/hProcess4"/>
    <dgm:cxn modelId="{67A95221-5E82-4C0C-AD7D-89FAA48836DE}" type="presParOf" srcId="{2862CF8E-EDC6-43D4-8E0F-EEB67A625C9E}" destId="{1877BBD8-D59C-42CB-8A88-5DE4AB2FDC91}" srcOrd="1" destOrd="0" presId="urn:microsoft.com/office/officeart/2005/8/layout/hProcess4"/>
    <dgm:cxn modelId="{53A9B9B3-6F33-4817-88A5-9E747D663F57}" type="presParOf" srcId="{2862CF8E-EDC6-43D4-8E0F-EEB67A625C9E}" destId="{127696DA-36E8-49B1-A2AB-21483C788B59}" srcOrd="2" destOrd="0" presId="urn:microsoft.com/office/officeart/2005/8/layout/hProcess4"/>
    <dgm:cxn modelId="{58726842-2C83-4CBB-A716-8B9BBBD9A336}" type="presParOf" srcId="{127696DA-36E8-49B1-A2AB-21483C788B59}" destId="{2A69C74D-D2A9-4479-A0F5-7A0BC8F790CB}" srcOrd="0" destOrd="0" presId="urn:microsoft.com/office/officeart/2005/8/layout/hProcess4"/>
    <dgm:cxn modelId="{4E437D07-9DF7-4E28-BDAB-30ECBA3EA40C}" type="presParOf" srcId="{127696DA-36E8-49B1-A2AB-21483C788B59}" destId="{20B3CAE9-0D5C-4DB4-A5EB-D4F55BA2E9E9}" srcOrd="1" destOrd="0" presId="urn:microsoft.com/office/officeart/2005/8/layout/hProcess4"/>
    <dgm:cxn modelId="{326EA17D-8572-4D37-AB98-82D1FC30FFC0}" type="presParOf" srcId="{127696DA-36E8-49B1-A2AB-21483C788B59}" destId="{251F48D6-2380-4A19-9E05-B813D69AF500}" srcOrd="2" destOrd="0" presId="urn:microsoft.com/office/officeart/2005/8/layout/hProcess4"/>
    <dgm:cxn modelId="{572DC653-5861-4447-B656-39EAD13958D2}" type="presParOf" srcId="{127696DA-36E8-49B1-A2AB-21483C788B59}" destId="{E4DDA24F-ED38-40A3-9508-C7FD528413F6}" srcOrd="3" destOrd="0" presId="urn:microsoft.com/office/officeart/2005/8/layout/hProcess4"/>
    <dgm:cxn modelId="{DE32237E-9106-4769-8610-3E59C14F030E}" type="presParOf" srcId="{127696DA-36E8-49B1-A2AB-21483C788B59}" destId="{D78CC443-38F0-472A-92BC-F81940F8C1F9}" srcOrd="4" destOrd="0" presId="urn:microsoft.com/office/officeart/2005/8/layout/hProcess4"/>
    <dgm:cxn modelId="{C8E2DA19-9B48-471A-A0E2-760D28EE4A61}" type="presParOf" srcId="{2862CF8E-EDC6-43D4-8E0F-EEB67A625C9E}" destId="{FFACB1AB-E582-4609-B092-CDDC52CE14E0}" srcOrd="3" destOrd="0" presId="urn:microsoft.com/office/officeart/2005/8/layout/hProcess4"/>
    <dgm:cxn modelId="{F21E7E50-1E83-473B-8BCF-51F4317B61E4}" type="presParOf" srcId="{2862CF8E-EDC6-43D4-8E0F-EEB67A625C9E}" destId="{DFADA35E-DD7F-4C3E-8327-D895296B986C}" srcOrd="4" destOrd="0" presId="urn:microsoft.com/office/officeart/2005/8/layout/hProcess4"/>
    <dgm:cxn modelId="{C5827B7B-B535-415E-B70C-D9293D75C826}" type="presParOf" srcId="{DFADA35E-DD7F-4C3E-8327-D895296B986C}" destId="{B57BBC89-9E46-4364-9FDE-445551FD4D74}" srcOrd="0" destOrd="0" presId="urn:microsoft.com/office/officeart/2005/8/layout/hProcess4"/>
    <dgm:cxn modelId="{4587518B-FC12-4562-8203-8F518A747966}" type="presParOf" srcId="{DFADA35E-DD7F-4C3E-8327-D895296B986C}" destId="{696F13DF-668B-4764-BA69-99D064CEFC43}" srcOrd="1" destOrd="0" presId="urn:microsoft.com/office/officeart/2005/8/layout/hProcess4"/>
    <dgm:cxn modelId="{3ACEB63C-0ED1-4D4B-9F1A-D3582CFC83D8}" type="presParOf" srcId="{DFADA35E-DD7F-4C3E-8327-D895296B986C}" destId="{5D16EAD3-06A4-4F07-93F8-9AC2DA58B78D}" srcOrd="2" destOrd="0" presId="urn:microsoft.com/office/officeart/2005/8/layout/hProcess4"/>
    <dgm:cxn modelId="{971AA85D-E98E-4B90-9043-1ED553425BBC}" type="presParOf" srcId="{DFADA35E-DD7F-4C3E-8327-D895296B986C}" destId="{40F2A8DF-B139-4BED-9B64-01371171EE8D}" srcOrd="3" destOrd="0" presId="urn:microsoft.com/office/officeart/2005/8/layout/hProcess4"/>
    <dgm:cxn modelId="{85D468EE-6F9C-42A9-AE9B-8C4F3A3B17C6}" type="presParOf" srcId="{DFADA35E-DD7F-4C3E-8327-D895296B986C}" destId="{08742CB2-537A-46EE-9C3F-984B55905F88}" srcOrd="4" destOrd="0" presId="urn:microsoft.com/office/officeart/2005/8/layout/hProcess4"/>
    <dgm:cxn modelId="{85911C18-5DFB-4EF7-AEBC-AB2819A4ADE9}" type="presParOf" srcId="{2862CF8E-EDC6-43D4-8E0F-EEB67A625C9E}" destId="{DCF25095-B49C-445D-AE1A-E8AE9E5C2290}" srcOrd="5" destOrd="0" presId="urn:microsoft.com/office/officeart/2005/8/layout/hProcess4"/>
    <dgm:cxn modelId="{214CF35C-047A-4F6E-AC58-6358AAF8D6AC}" type="presParOf" srcId="{2862CF8E-EDC6-43D4-8E0F-EEB67A625C9E}" destId="{253315B6-C8E3-443E-AB64-C9C9A1551AEE}" srcOrd="6" destOrd="0" presId="urn:microsoft.com/office/officeart/2005/8/layout/hProcess4"/>
    <dgm:cxn modelId="{D693B085-BED8-4F12-AE4F-A1D369B2E1C6}" type="presParOf" srcId="{253315B6-C8E3-443E-AB64-C9C9A1551AEE}" destId="{E783B9FA-D658-4011-9393-61D18F3CEC07}" srcOrd="0" destOrd="0" presId="urn:microsoft.com/office/officeart/2005/8/layout/hProcess4"/>
    <dgm:cxn modelId="{BB1A8D3F-AB6D-4827-919F-94A6B6491FDA}" type="presParOf" srcId="{253315B6-C8E3-443E-AB64-C9C9A1551AEE}" destId="{526D2753-97EF-40FC-AED1-D093BF3FDDC0}" srcOrd="1" destOrd="0" presId="urn:microsoft.com/office/officeart/2005/8/layout/hProcess4"/>
    <dgm:cxn modelId="{1306E799-4D76-4EE8-8E0A-6F89A78CD394}" type="presParOf" srcId="{253315B6-C8E3-443E-AB64-C9C9A1551AEE}" destId="{10A386BD-D973-4EE6-A63D-26F330A2D048}" srcOrd="2" destOrd="0" presId="urn:microsoft.com/office/officeart/2005/8/layout/hProcess4"/>
    <dgm:cxn modelId="{12091AB6-98BA-48EF-93F1-F48F93C00EF6}" type="presParOf" srcId="{253315B6-C8E3-443E-AB64-C9C9A1551AEE}" destId="{64401480-922D-4668-B666-B375F4CC2F19}" srcOrd="3" destOrd="0" presId="urn:microsoft.com/office/officeart/2005/8/layout/hProcess4"/>
    <dgm:cxn modelId="{A5EF3B95-B012-4B6C-BB1B-B274E01A8216}" type="presParOf" srcId="{253315B6-C8E3-443E-AB64-C9C9A1551AEE}" destId="{20DF09FB-BDD9-4ACD-A5C4-7F695629A03F}" srcOrd="4" destOrd="0" presId="urn:microsoft.com/office/officeart/2005/8/layout/hProcess4"/>
  </dgm:cxnLst>
  <dgm:bg/>
  <dgm:whole>
    <a:ln w="28575">
      <a:noFill/>
    </a:ln>
  </dgm:whole>
</dgm:dataModel>
</file>

<file path=ppt/diagrams/data2.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3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3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3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3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3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3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3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DZ" sz="2300" b="1" dirty="0" smtClean="0">
              <a:latin typeface="Simplified Arabic" pitchFamily="18" charset="-78"/>
              <a:cs typeface="Simplified Arabic" pitchFamily="18" charset="-78"/>
            </a:rPr>
            <a:t>الفعل الأدائي</a:t>
          </a:r>
          <a:r>
            <a:rPr lang="ar-DZ" sz="2300" dirty="0" smtClean="0">
              <a:latin typeface="Simplified Arabic" pitchFamily="18" charset="-78"/>
              <a:cs typeface="Simplified Arabic" pitchFamily="18" charset="-78"/>
            </a:rPr>
            <a:t>: والذي يغير الهدف المستقبلي للتلاميذ ويتشكل حسب اكتسابهم للسلوك ونمط المعرفة والعلم...</a:t>
          </a:r>
          <a:endParaRPr lang="fr-FR" sz="23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3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300" b="1">
            <a:latin typeface="Simplified Arabic" pitchFamily="18" charset="-78"/>
            <a:cs typeface="Simplified Arabic" pitchFamily="18" charset="-78"/>
          </a:endParaRPr>
        </a:p>
      </dgm:t>
    </dgm:pt>
    <dgm:pt modelId="{F7B2A480-2796-4FCD-87E4-44FD7EAB1F24}">
      <dgm:prSet custT="1"/>
      <dgm:spPr/>
      <dgm:t>
        <a:bodyPr/>
        <a:lstStyle/>
        <a:p>
          <a:pPr algn="just" rtl="1"/>
          <a:r>
            <a:rPr lang="ar-DZ" sz="2300" b="1" dirty="0" smtClean="0">
              <a:latin typeface="Simplified Arabic" pitchFamily="18" charset="-78"/>
              <a:cs typeface="Simplified Arabic" pitchFamily="18" charset="-78"/>
            </a:rPr>
            <a:t>الفعل التعبيري:</a:t>
          </a:r>
          <a:r>
            <a:rPr lang="ar-DZ" sz="2300" dirty="0" smtClean="0">
              <a:latin typeface="Simplified Arabic" pitchFamily="18" charset="-78"/>
              <a:cs typeface="Simplified Arabic" pitchFamily="18" charset="-78"/>
            </a:rPr>
            <a:t> هو الهدف الأسمى للتلاميذ من خلال محاولة إشباع حاجاتهم التي يكتسبونها، سواء عن طريق التقليد أو التعليم (الأنشطة المدرسية) تعبر عن أفعال واضحة، وتعكس القدرات والكفاءات الفردية</a:t>
          </a:r>
          <a:r>
            <a:rPr lang="ar-SA" sz="2300" b="1" dirty="0" smtClean="0">
              <a:latin typeface="Simplified Arabic" pitchFamily="18" charset="-78"/>
              <a:cs typeface="Simplified Arabic" pitchFamily="18" charset="-78"/>
            </a:rPr>
            <a:t>.</a:t>
          </a:r>
          <a:endParaRPr lang="fr-FR" sz="23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3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300" b="1">
            <a:latin typeface="Simplified Arabic" pitchFamily="18" charset="-78"/>
            <a:cs typeface="Simplified Arabic" pitchFamily="18" charset="-78"/>
          </a:endParaRPr>
        </a:p>
      </dgm:t>
    </dgm:pt>
    <dgm:pt modelId="{48E4D5F7-EDFD-40DA-AB1D-F2A6CB99E193}">
      <dgm:prSet custT="1"/>
      <dgm:spPr/>
      <dgm:t>
        <a:bodyPr/>
        <a:lstStyle/>
        <a:p>
          <a:pPr algn="just" rtl="1"/>
          <a:r>
            <a:rPr lang="ar-DZ" sz="2300" b="1" dirty="0" smtClean="0">
              <a:latin typeface="Simplified Arabic" pitchFamily="18" charset="-78"/>
              <a:cs typeface="Simplified Arabic" pitchFamily="18" charset="-78"/>
            </a:rPr>
            <a:t>الفعل المعياري (أو الأخلاقي): </a:t>
          </a:r>
          <a:r>
            <a:rPr lang="ar-DZ" sz="2300" dirty="0" smtClean="0">
              <a:latin typeface="Simplified Arabic" pitchFamily="18" charset="-78"/>
              <a:cs typeface="Simplified Arabic" pitchFamily="18" charset="-78"/>
            </a:rPr>
            <a:t>يهدف هذا الفعل إلى خلق نوعا من التضامن والتشارك في الأفكار والقيم والأخلاق والمثل والسلوكيات العامة</a:t>
          </a:r>
          <a:r>
            <a:rPr lang="ar-SA" sz="2300" b="1" dirty="0" smtClean="0">
              <a:latin typeface="Simplified Arabic" pitchFamily="18" charset="-78"/>
              <a:cs typeface="Simplified Arabic" pitchFamily="18" charset="-78"/>
            </a:rPr>
            <a:t>.</a:t>
          </a:r>
          <a:endParaRPr lang="fr-FR" sz="23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3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3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3" custLinFactNeighborY="-8116">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3" custScaleY="124346">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3">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3">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3">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3">
        <dgm:presLayoutVars>
          <dgm:bulletEnabled val="1"/>
        </dgm:presLayoutVars>
      </dgm:prSet>
      <dgm:spPr/>
      <dgm:t>
        <a:bodyPr/>
        <a:lstStyle/>
        <a:p>
          <a:endParaRPr lang="fr-FR"/>
        </a:p>
      </dgm:t>
    </dgm:pt>
  </dgm:ptLst>
  <dgm:cxnLst>
    <dgm:cxn modelId="{432C3262-A286-4DAB-8A7C-94C089344CE2}" type="presOf" srcId="{48E4D5F7-EDFD-40DA-AB1D-F2A6CB99E193}" destId="{62D9DEF4-0139-46E7-AAF4-536BFC4A846A}" srcOrd="0" destOrd="0" presId="urn:microsoft.com/office/officeart/2005/8/layout/chevron2"/>
    <dgm:cxn modelId="{98A80788-C322-463A-AB67-38BF4F1AD244}" srcId="{E955D778-3807-44D8-A8D5-E8565C34E2D4}" destId="{48E4D5F7-EDFD-40DA-AB1D-F2A6CB99E193}" srcOrd="0" destOrd="0" parTransId="{D2590632-917C-4610-AD2F-C3A7BD191D7C}" sibTransId="{F3EA2371-0AA9-47A3-B52B-80E515382CC7}"/>
    <dgm:cxn modelId="{0AF803EB-5703-4C43-B6FC-E18FD799FB5B}" srcId="{FD0504FE-27A5-44F7-BB51-2F9E3017BFD8}" destId="{F7B2A480-2796-4FCD-87E4-44FD7EAB1F24}" srcOrd="0" destOrd="0" parTransId="{3EEEA623-1979-4549-B650-B256A3914ABF}" sibTransId="{BC3D6145-8C5D-4D7C-B9B0-B20B9328741F}"/>
    <dgm:cxn modelId="{1C6196AC-5C6B-4690-B8E6-8B25CA48532E}" type="presOf" srcId="{E955D778-3807-44D8-A8D5-E8565C34E2D4}" destId="{6ACF0393-EB3F-4C79-8A5A-4776EA9DF930}"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137A55EA-B4BC-45D8-91D8-1CFDDF5DEF55}" type="presOf" srcId="{F7B2A480-2796-4FCD-87E4-44FD7EAB1F24}" destId="{E39AA992-360E-46BF-8650-4F5FA64D2820}" srcOrd="0" destOrd="0" presId="urn:microsoft.com/office/officeart/2005/8/layout/chevron2"/>
    <dgm:cxn modelId="{E37778B4-64E6-46BC-8755-712C3EB387BD}" srcId="{ECA0936D-D88F-48F1-8226-EA72C96A5829}" destId="{FD0504FE-27A5-44F7-BB51-2F9E3017BFD8}" srcOrd="1" destOrd="0" parTransId="{E3023D30-D5F8-4A3C-8E0D-1ADA89AB1724}" sibTransId="{8CB51918-F7A6-4B65-8607-9464376500A8}"/>
    <dgm:cxn modelId="{E4476D9C-A7F3-4983-BC68-78ED04CD0443}" type="presOf" srcId="{77C5ADCB-6E06-4265-A335-1A8E65055D46}" destId="{55F02359-BB33-47FC-AB98-96DF18B65B20}" srcOrd="0" destOrd="0" presId="urn:microsoft.com/office/officeart/2005/8/layout/chevron2"/>
    <dgm:cxn modelId="{DC014A09-9558-4B22-9369-3BEC5D966BEF}" type="presOf" srcId="{3E5CB4DC-9C03-401F-A0AA-0FC1EBB1046E}" destId="{DEB6A76A-BACD-4630-85B1-5BB41BAD770F}" srcOrd="0" destOrd="0" presId="urn:microsoft.com/office/officeart/2005/8/layout/chevron2"/>
    <dgm:cxn modelId="{D0B310F4-9CDA-44B7-8332-319EE09655AD}" type="presOf" srcId="{ECA0936D-D88F-48F1-8226-EA72C96A5829}" destId="{83AB6EC4-02F2-42D9-BFF9-293DABCE7A9E}"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553422BA-BB7D-461D-A50F-449B4841B375}" srcId="{ECA0936D-D88F-48F1-8226-EA72C96A5829}" destId="{E955D778-3807-44D8-A8D5-E8565C34E2D4}" srcOrd="2" destOrd="0" parTransId="{9DFFF12D-1127-47CD-B4F9-DC2ADCE762F2}" sibTransId="{8EB76909-8A5B-4BC9-91F1-07BC95C26903}"/>
    <dgm:cxn modelId="{DB50FADA-796D-41ED-8754-3578982BBFAC}" type="presOf" srcId="{FD0504FE-27A5-44F7-BB51-2F9E3017BFD8}" destId="{D6360005-1E37-4240-BCC0-F19711680C07}" srcOrd="0" destOrd="0" presId="urn:microsoft.com/office/officeart/2005/8/layout/chevron2"/>
    <dgm:cxn modelId="{93EA15F8-2CFA-4015-9FE3-C333D5C4803B}" type="presParOf" srcId="{83AB6EC4-02F2-42D9-BFF9-293DABCE7A9E}" destId="{008C2FA3-B904-450B-BA43-9E67E0E49E5A}" srcOrd="0" destOrd="0" presId="urn:microsoft.com/office/officeart/2005/8/layout/chevron2"/>
    <dgm:cxn modelId="{0B5C6CEF-BA92-411A-9A23-70946CB5ABEA}" type="presParOf" srcId="{008C2FA3-B904-450B-BA43-9E67E0E49E5A}" destId="{55F02359-BB33-47FC-AB98-96DF18B65B20}" srcOrd="0" destOrd="0" presId="urn:microsoft.com/office/officeart/2005/8/layout/chevron2"/>
    <dgm:cxn modelId="{17FE6DAA-B696-41F5-B00D-46BFDBB5B3EC}" type="presParOf" srcId="{008C2FA3-B904-450B-BA43-9E67E0E49E5A}" destId="{DEB6A76A-BACD-4630-85B1-5BB41BAD770F}" srcOrd="1" destOrd="0" presId="urn:microsoft.com/office/officeart/2005/8/layout/chevron2"/>
    <dgm:cxn modelId="{C3B63802-3D16-41E7-94A5-948F00E7A6E0}" type="presParOf" srcId="{83AB6EC4-02F2-42D9-BFF9-293DABCE7A9E}" destId="{567475F8-FA4E-4264-AD1C-5EF3A6712514}" srcOrd="1" destOrd="0" presId="urn:microsoft.com/office/officeart/2005/8/layout/chevron2"/>
    <dgm:cxn modelId="{7622FF24-82AB-4E6E-84BF-EFBEB33CAA57}" type="presParOf" srcId="{83AB6EC4-02F2-42D9-BFF9-293DABCE7A9E}" destId="{30EE1B77-6DEA-4287-99D1-9F2CC6F95177}" srcOrd="2" destOrd="0" presId="urn:microsoft.com/office/officeart/2005/8/layout/chevron2"/>
    <dgm:cxn modelId="{24DDBF13-E7D3-461B-98A5-1B165AC45C6F}" type="presParOf" srcId="{30EE1B77-6DEA-4287-99D1-9F2CC6F95177}" destId="{D6360005-1E37-4240-BCC0-F19711680C07}" srcOrd="0" destOrd="0" presId="urn:microsoft.com/office/officeart/2005/8/layout/chevron2"/>
    <dgm:cxn modelId="{9EEBFDA4-8548-48EF-A3AD-F48ACCC05BC1}" type="presParOf" srcId="{30EE1B77-6DEA-4287-99D1-9F2CC6F95177}" destId="{E39AA992-360E-46BF-8650-4F5FA64D2820}" srcOrd="1" destOrd="0" presId="urn:microsoft.com/office/officeart/2005/8/layout/chevron2"/>
    <dgm:cxn modelId="{0805BCDD-C9FA-4401-A63C-402F5C36AB79}" type="presParOf" srcId="{83AB6EC4-02F2-42D9-BFF9-293DABCE7A9E}" destId="{14293211-3A15-48BF-BA7C-D347E74936C9}" srcOrd="3" destOrd="0" presId="urn:microsoft.com/office/officeart/2005/8/layout/chevron2"/>
    <dgm:cxn modelId="{C1387C11-2B03-4910-AA16-BF01440E11C8}" type="presParOf" srcId="{83AB6EC4-02F2-42D9-BFF9-293DABCE7A9E}" destId="{81D27723-43FF-4797-B354-D9DD62E219CB}" srcOrd="4" destOrd="0" presId="urn:microsoft.com/office/officeart/2005/8/layout/chevron2"/>
    <dgm:cxn modelId="{6CEA2AC7-7E27-494B-9F87-3B2D83E02A27}" type="presParOf" srcId="{81D27723-43FF-4797-B354-D9DD62E219CB}" destId="{6ACF0393-EB3F-4C79-8A5A-4776EA9DF930}" srcOrd="0" destOrd="0" presId="urn:microsoft.com/office/officeart/2005/8/layout/chevron2"/>
    <dgm:cxn modelId="{A2642D5D-C77B-4256-A12E-B4267AFF95C8}" type="presParOf" srcId="{81D27723-43FF-4797-B354-D9DD62E219CB}" destId="{62D9DEF4-0139-46E7-AAF4-536BFC4A846A}" srcOrd="1" destOrd="0" presId="urn:microsoft.com/office/officeart/2005/8/layout/chevron2"/>
  </dgm:cxnLst>
  <dgm:bg/>
  <dgm:whole>
    <a:ln w="28575">
      <a:noFill/>
    </a:ln>
  </dgm:whole>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24/09/2022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24/09/2022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 xmlns:p14="http://schemas.microsoft.com/office/powerpoint/2010/main"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24/09/2022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audio" Target="file:///C:\Users\Raed-inf\Downloads\Music\Voix%20004.m4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file:///C:\Users\Raed-inf\Downloads\Music\Voix%20005.m4a"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3"/>
          <a:stretch>
            <a:fillRect/>
          </a:stretch>
        </p:blipFill>
        <p:spPr>
          <a:xfrm>
            <a:off x="380166" y="571480"/>
            <a:ext cx="11501518" cy="5572164"/>
          </a:xfrm>
          <a:prstGeom prst="rect">
            <a:avLst/>
          </a:prstGeom>
        </p:spPr>
      </p:pic>
      <p:pic>
        <p:nvPicPr>
          <p:cNvPr id="4" name="Voix 004.m4a">
            <a:hlinkClick r:id="" action="ppaction://media"/>
          </p:cNvPr>
          <p:cNvPicPr>
            <a:picLocks noRot="1" noChangeAspect="1"/>
          </p:cNvPicPr>
          <p:nvPr>
            <a:audioFile r:link="rId1"/>
          </p:nvPr>
        </p:nvPicPr>
        <p:blipFill>
          <a:blip r:embed="rId4"/>
          <a:stretch>
            <a:fillRect/>
          </a:stretch>
        </p:blipFill>
        <p:spPr>
          <a:xfrm>
            <a:off x="11453056" y="6072206"/>
            <a:ext cx="304800" cy="304800"/>
          </a:xfrm>
          <a:prstGeom prst="rect">
            <a:avLst/>
          </a:prstGeom>
        </p:spPr>
      </p:pic>
    </p:spTree>
  </p:cSld>
  <p:clrMapOvr>
    <a:masterClrMapping/>
  </p:clrMapOvr>
  <p:transition spd="med" advClick="0"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1200"/>
              </a:spcAft>
            </a:pPr>
            <a:r>
              <a:rPr lang="ar-DZ" sz="3200" dirty="0" smtClean="0">
                <a:latin typeface="Simplified Arabic" pitchFamily="18" charset="-78"/>
                <a:cs typeface="Simplified Arabic" pitchFamily="18" charset="-78"/>
              </a:rPr>
              <a:t>انطلاقا من هذا؛ أكد </a:t>
            </a:r>
            <a:r>
              <a:rPr lang="ar-DZ" sz="3200" dirty="0" err="1" smtClean="0">
                <a:latin typeface="Simplified Arabic" pitchFamily="18" charset="-78"/>
                <a:cs typeface="Simplified Arabic" pitchFamily="18" charset="-78"/>
              </a:rPr>
              <a:t>بارسوتز</a:t>
            </a:r>
            <a:r>
              <a:rPr lang="ar-DZ" sz="3200" dirty="0" smtClean="0">
                <a:latin typeface="Simplified Arabic" pitchFamily="18" charset="-78"/>
                <a:cs typeface="Simplified Arabic" pitchFamily="18" charset="-78"/>
              </a:rPr>
              <a:t> أن النظام التعليمي </a:t>
            </a:r>
            <a:r>
              <a:rPr lang="ar-DZ" sz="3200" dirty="0" err="1" smtClean="0">
                <a:latin typeface="Simplified Arabic" pitchFamily="18" charset="-78"/>
                <a:cs typeface="Simplified Arabic" pitchFamily="18" charset="-78"/>
              </a:rPr>
              <a:t>مسؤول</a:t>
            </a:r>
            <a:r>
              <a:rPr lang="ar-DZ" sz="3200" dirty="0" smtClean="0">
                <a:latin typeface="Simplified Arabic" pitchFamily="18" charset="-78"/>
                <a:cs typeface="Simplified Arabic" pitchFamily="18" charset="-78"/>
              </a:rPr>
              <a:t> عن إعداد الموارد البشرية المؤهلة اجتماعيا ومهنيا للقيام بدورها في المجتمع، وأن وظيفة المدرسة هي الاكتشاف المبكر لقدرات التلاميذ واستعداداتهم وتوجيههم وتنمية دوافعهم للعمل. حيث ميز بين </a:t>
            </a:r>
            <a:r>
              <a:rPr lang="ar-DZ" sz="3200" dirty="0" err="1" smtClean="0">
                <a:latin typeface="Simplified Arabic" pitchFamily="18" charset="-78"/>
                <a:cs typeface="Simplified Arabic" pitchFamily="18" charset="-78"/>
              </a:rPr>
              <a:t>بارسونز</a:t>
            </a:r>
            <a:r>
              <a:rPr lang="ar-DZ" sz="3200" dirty="0" smtClean="0">
                <a:latin typeface="Simplified Arabic" pitchFamily="18" charset="-78"/>
                <a:cs typeface="Simplified Arabic" pitchFamily="18" charset="-78"/>
              </a:rPr>
              <a:t> بين وظائف وادوار المدرسة حسب كل مرحلة مثلا: ( المرحلة الأولى غرس قيم وشخصية المجتمع)، </a:t>
            </a:r>
            <a:r>
              <a:rPr lang="ar-DZ" sz="3200" dirty="0" err="1"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(المرحلة الثانوية تسهم أكثر بالإعداد الأكاديمي والتخصص)، حيث تتشارك الأسرة والمدرسة المرحلة الأولى في إكساب الطفل القيم والمعتقدات من خلال تنشئة الوالدين للأبناء وفق معايير عامة تخص المجتمع. حيث يرى </a:t>
            </a:r>
            <a:r>
              <a:rPr lang="ar-DZ" sz="3200" dirty="0" err="1" smtClean="0">
                <a:latin typeface="Simplified Arabic" pitchFamily="18" charset="-78"/>
                <a:cs typeface="Simplified Arabic" pitchFamily="18" charset="-78"/>
              </a:rPr>
              <a:t>بارسوتز</a:t>
            </a:r>
            <a:r>
              <a:rPr lang="ar-DZ" sz="3200" dirty="0" smtClean="0">
                <a:latin typeface="Simplified Arabic" pitchFamily="18" charset="-78"/>
                <a:cs typeface="Simplified Arabic" pitchFamily="18" charset="-78"/>
              </a:rPr>
              <a:t> أن المدرسة مؤسسة مكملة للأسرة والمجتمع. يقومان معا بأدوار ووظائف متناسقة تنظم أدوارهم بشكل طردي لصالح توان المجتمع العام. وذلك في إطار الأهداف العام للنظام التربوي. </a:t>
            </a:r>
            <a:endParaRPr lang="fr-FR" sz="3200"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spcAft>
                <a:spcPts val="600"/>
              </a:spcAft>
            </a:pPr>
            <a:r>
              <a:rPr lang="ar-DZ" sz="4000" dirty="0" smtClean="0">
                <a:latin typeface="Simplified Arabic" pitchFamily="18" charset="-78"/>
                <a:cs typeface="Simplified Arabic" pitchFamily="18" charset="-78"/>
              </a:rPr>
              <a:t>كما اعتبر </a:t>
            </a:r>
            <a:r>
              <a:rPr lang="ar-DZ" sz="4000" dirty="0" err="1" smtClean="0">
                <a:latin typeface="Simplified Arabic" pitchFamily="18" charset="-78"/>
                <a:cs typeface="Simplified Arabic" pitchFamily="18" charset="-78"/>
              </a:rPr>
              <a:t>بارسونز</a:t>
            </a:r>
            <a:r>
              <a:rPr lang="ar-DZ" sz="4000" dirty="0" smtClean="0">
                <a:latin typeface="Simplified Arabic" pitchFamily="18" charset="-78"/>
                <a:cs typeface="Simplified Arabic" pitchFamily="18" charset="-78"/>
              </a:rPr>
              <a:t> أن للنظام التعليمي في المجتمع الأمريكي وظيفتين أساسيتين.</a:t>
            </a:r>
            <a:endParaRPr lang="fr-FR" sz="4000" dirty="0" smtClean="0">
              <a:latin typeface="Simplified Arabic" pitchFamily="18" charset="-78"/>
              <a:cs typeface="Simplified Arabic" pitchFamily="18" charset="-78"/>
            </a:endParaRPr>
          </a:p>
          <a:p>
            <a:pPr indent="361950" algn="just" rtl="1">
              <a:spcAft>
                <a:spcPts val="600"/>
              </a:spcAft>
            </a:pPr>
            <a:r>
              <a:rPr lang="ar-DZ" sz="4000" dirty="0" smtClean="0">
                <a:latin typeface="Simplified Arabic" pitchFamily="18" charset="-78"/>
                <a:cs typeface="Simplified Arabic" pitchFamily="18" charset="-78"/>
              </a:rPr>
              <a:t>وظيفة التنشئة الاجتماعية، ووظيفة الإعداد المهني من خلال الانتقاء والاختيار، حيث حدد انطلاقا من هذا التصور المتطلبات الوظيفية الأربعة والتي توجد في أي مجتمع</a:t>
            </a:r>
            <a:r>
              <a:rPr lang="ar-SA" sz="4000" dirty="0" smtClean="0">
                <a:latin typeface="Simplified Arabic" pitchFamily="18" charset="-78"/>
                <a:cs typeface="Simplified Arabic" pitchFamily="18" charset="-78"/>
              </a:rPr>
              <a:t>.</a:t>
            </a:r>
            <a:endParaRPr lang="fr-FR" sz="40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500042"/>
            <a:ext cx="3855624" cy="59293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65918" y="857232"/>
          <a:ext cx="108585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graphicEl>
                                              <a:dgm id="{F3FC3E51-44BC-4AB9-B018-DA5F7A99FF04}"/>
                                            </p:graphicEl>
                                          </p:spTgt>
                                        </p:tgtEl>
                                        <p:attrNameLst>
                                          <p:attrName>style.visibility</p:attrName>
                                        </p:attrNameLst>
                                      </p:cBhvr>
                                      <p:to>
                                        <p:strVal val="visible"/>
                                      </p:to>
                                    </p:set>
                                    <p:animEffect transition="in" filter="wheel(4)">
                                      <p:cBhvr>
                                        <p:cTn id="7" dur="2000"/>
                                        <p:tgtEl>
                                          <p:spTgt spid="9">
                                            <p:graphicEl>
                                              <a:dgm id="{F3FC3E51-44BC-4AB9-B018-DA5F7A99FF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graphicEl>
                                              <a:dgm id="{34FD254E-D12A-4AB0-9E1D-81EC4120CC9F}"/>
                                            </p:graphicEl>
                                          </p:spTgt>
                                        </p:tgtEl>
                                        <p:attrNameLst>
                                          <p:attrName>style.visibility</p:attrName>
                                        </p:attrNameLst>
                                      </p:cBhvr>
                                      <p:to>
                                        <p:strVal val="visible"/>
                                      </p:to>
                                    </p:set>
                                    <p:animEffect transition="in" filter="wheel(4)">
                                      <p:cBhvr>
                                        <p:cTn id="12" dur="2000"/>
                                        <p:tgtEl>
                                          <p:spTgt spid="9">
                                            <p:graphicEl>
                                              <a:dgm id="{34FD254E-D12A-4AB0-9E1D-81EC4120CC9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graphicEl>
                                              <a:dgm id="{1877BBD8-D59C-42CB-8A88-5DE4AB2FDC91}"/>
                                            </p:graphicEl>
                                          </p:spTgt>
                                        </p:tgtEl>
                                        <p:attrNameLst>
                                          <p:attrName>style.visibility</p:attrName>
                                        </p:attrNameLst>
                                      </p:cBhvr>
                                      <p:to>
                                        <p:strVal val="visible"/>
                                      </p:to>
                                    </p:set>
                                    <p:animEffect transition="in" filter="wheel(4)">
                                      <p:cBhvr>
                                        <p:cTn id="17" dur="2000"/>
                                        <p:tgtEl>
                                          <p:spTgt spid="9">
                                            <p:graphicEl>
                                              <a:dgm id="{1877BBD8-D59C-42CB-8A88-5DE4AB2FDC91}"/>
                                            </p:graphicEl>
                                          </p:spTgt>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9">
                                            <p:graphicEl>
                                              <a:dgm id="{E4DDA24F-ED38-40A3-9508-C7FD528413F6}"/>
                                            </p:graphicEl>
                                          </p:spTgt>
                                        </p:tgtEl>
                                        <p:attrNameLst>
                                          <p:attrName>style.visibility</p:attrName>
                                        </p:attrNameLst>
                                      </p:cBhvr>
                                      <p:to>
                                        <p:strVal val="visible"/>
                                      </p:to>
                                    </p:set>
                                    <p:animEffect transition="in" filter="wheel(4)">
                                      <p:cBhvr>
                                        <p:cTn id="20" dur="2000"/>
                                        <p:tgtEl>
                                          <p:spTgt spid="9">
                                            <p:graphicEl>
                                              <a:dgm id="{E4DDA24F-ED38-40A3-9508-C7FD528413F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graphicEl>
                                              <a:dgm id="{20B3CAE9-0D5C-4DB4-A5EB-D4F55BA2E9E9}"/>
                                            </p:graphicEl>
                                          </p:spTgt>
                                        </p:tgtEl>
                                        <p:attrNameLst>
                                          <p:attrName>style.visibility</p:attrName>
                                        </p:attrNameLst>
                                      </p:cBhvr>
                                      <p:to>
                                        <p:strVal val="visible"/>
                                      </p:to>
                                    </p:set>
                                    <p:animEffect transition="in" filter="wheel(4)">
                                      <p:cBhvr>
                                        <p:cTn id="25" dur="2000"/>
                                        <p:tgtEl>
                                          <p:spTgt spid="9">
                                            <p:graphicEl>
                                              <a:dgm id="{20B3CAE9-0D5C-4DB4-A5EB-D4F55BA2E9E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9">
                                            <p:graphicEl>
                                              <a:dgm id="{FFACB1AB-E582-4609-B092-CDDC52CE14E0}"/>
                                            </p:graphicEl>
                                          </p:spTgt>
                                        </p:tgtEl>
                                        <p:attrNameLst>
                                          <p:attrName>style.visibility</p:attrName>
                                        </p:attrNameLst>
                                      </p:cBhvr>
                                      <p:to>
                                        <p:strVal val="visible"/>
                                      </p:to>
                                    </p:set>
                                    <p:animEffect transition="in" filter="wheel(4)">
                                      <p:cBhvr>
                                        <p:cTn id="30" dur="2000"/>
                                        <p:tgtEl>
                                          <p:spTgt spid="9">
                                            <p:graphicEl>
                                              <a:dgm id="{FFACB1AB-E582-4609-B092-CDDC52CE14E0}"/>
                                            </p:graphicEl>
                                          </p:spTgt>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9">
                                            <p:graphicEl>
                                              <a:dgm id="{40F2A8DF-B139-4BED-9B64-01371171EE8D}"/>
                                            </p:graphicEl>
                                          </p:spTgt>
                                        </p:tgtEl>
                                        <p:attrNameLst>
                                          <p:attrName>style.visibility</p:attrName>
                                        </p:attrNameLst>
                                      </p:cBhvr>
                                      <p:to>
                                        <p:strVal val="visible"/>
                                      </p:to>
                                    </p:set>
                                    <p:animEffect transition="in" filter="wheel(4)">
                                      <p:cBhvr>
                                        <p:cTn id="33" dur="2000"/>
                                        <p:tgtEl>
                                          <p:spTgt spid="9">
                                            <p:graphicEl>
                                              <a:dgm id="{40F2A8DF-B139-4BED-9B64-01371171EE8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9">
                                            <p:graphicEl>
                                              <a:dgm id="{696F13DF-668B-4764-BA69-99D064CEFC43}"/>
                                            </p:graphicEl>
                                          </p:spTgt>
                                        </p:tgtEl>
                                        <p:attrNameLst>
                                          <p:attrName>style.visibility</p:attrName>
                                        </p:attrNameLst>
                                      </p:cBhvr>
                                      <p:to>
                                        <p:strVal val="visible"/>
                                      </p:to>
                                    </p:set>
                                    <p:animEffect transition="in" filter="wheel(4)">
                                      <p:cBhvr>
                                        <p:cTn id="38" dur="2000"/>
                                        <p:tgtEl>
                                          <p:spTgt spid="9">
                                            <p:graphicEl>
                                              <a:dgm id="{696F13DF-668B-4764-BA69-99D064CEFC4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9">
                                            <p:graphicEl>
                                              <a:dgm id="{DCF25095-B49C-445D-AE1A-E8AE9E5C2290}"/>
                                            </p:graphicEl>
                                          </p:spTgt>
                                        </p:tgtEl>
                                        <p:attrNameLst>
                                          <p:attrName>style.visibility</p:attrName>
                                        </p:attrNameLst>
                                      </p:cBhvr>
                                      <p:to>
                                        <p:strVal val="visible"/>
                                      </p:to>
                                    </p:set>
                                    <p:animEffect transition="in" filter="wheel(4)">
                                      <p:cBhvr>
                                        <p:cTn id="43" dur="2000"/>
                                        <p:tgtEl>
                                          <p:spTgt spid="9">
                                            <p:graphicEl>
                                              <a:dgm id="{DCF25095-B49C-445D-AE1A-E8AE9E5C2290}"/>
                                            </p:graphicEl>
                                          </p:spTgt>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9">
                                            <p:graphicEl>
                                              <a:dgm id="{64401480-922D-4668-B666-B375F4CC2F19}"/>
                                            </p:graphicEl>
                                          </p:spTgt>
                                        </p:tgtEl>
                                        <p:attrNameLst>
                                          <p:attrName>style.visibility</p:attrName>
                                        </p:attrNameLst>
                                      </p:cBhvr>
                                      <p:to>
                                        <p:strVal val="visible"/>
                                      </p:to>
                                    </p:set>
                                    <p:animEffect transition="in" filter="wheel(4)">
                                      <p:cBhvr>
                                        <p:cTn id="46" dur="2000"/>
                                        <p:tgtEl>
                                          <p:spTgt spid="9">
                                            <p:graphicEl>
                                              <a:dgm id="{64401480-922D-4668-B666-B375F4CC2F1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9">
                                            <p:graphicEl>
                                              <a:dgm id="{526D2753-97EF-40FC-AED1-D093BF3FDDC0}"/>
                                            </p:graphicEl>
                                          </p:spTgt>
                                        </p:tgtEl>
                                        <p:attrNameLst>
                                          <p:attrName>style.visibility</p:attrName>
                                        </p:attrNameLst>
                                      </p:cBhvr>
                                      <p:to>
                                        <p:strVal val="visible"/>
                                      </p:to>
                                    </p:set>
                                    <p:animEffect transition="in" filter="wheel(4)">
                                      <p:cBhvr>
                                        <p:cTn id="51" dur="2000"/>
                                        <p:tgtEl>
                                          <p:spTgt spid="9">
                                            <p:graphicEl>
                                              <a:dgm id="{526D2753-97EF-40FC-AED1-D093BF3FDD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4000" dirty="0" smtClean="0">
                <a:latin typeface="Simplified Arabic" pitchFamily="18" charset="-78"/>
                <a:cs typeface="Simplified Arabic" pitchFamily="18" charset="-78"/>
              </a:rPr>
              <a:t>أيضا تكلم </a:t>
            </a:r>
            <a:r>
              <a:rPr lang="ar-DZ" sz="4000" dirty="0" err="1" smtClean="0">
                <a:latin typeface="Simplified Arabic" pitchFamily="18" charset="-78"/>
                <a:cs typeface="Simplified Arabic" pitchFamily="18" charset="-78"/>
              </a:rPr>
              <a:t>بارسونز</a:t>
            </a:r>
            <a:r>
              <a:rPr lang="ar-DZ" sz="4000" dirty="0" smtClean="0">
                <a:latin typeface="Simplified Arabic" pitchFamily="18" charset="-78"/>
                <a:cs typeface="Simplified Arabic" pitchFamily="18" charset="-78"/>
              </a:rPr>
              <a:t> على الثقافة المدرسة وعلاقتها بالطبقة الاجتماعية والمدرسة، حيث حلل الثقافة المدرسة، وكيف أن نوعية الثقافة المدرسة. تختلف من مدرسة إلى أخرى؛ حسب نوعية وطبيعة الأفراد (التلاميذ) والوضع الأسري والاجتماعي له الذي ينتمون إليهم. </a:t>
            </a:r>
            <a:endParaRPr lang="fr-FR" sz="40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lum contrast="10000"/>
          </a:blip>
          <a:stretch>
            <a:fillRect/>
          </a:stretch>
        </p:blipFill>
        <p:spPr>
          <a:xfrm>
            <a:off x="239319" y="500042"/>
            <a:ext cx="3855624"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600"/>
              </a:spcAft>
            </a:pPr>
            <a:r>
              <a:rPr lang="ar-DZ" sz="3600" dirty="0" smtClean="0">
                <a:latin typeface="Simplified Arabic" pitchFamily="18" charset="-78"/>
                <a:cs typeface="Simplified Arabic" pitchFamily="18" charset="-78"/>
              </a:rPr>
              <a:t>ذلك أن المدرسة وسط اجتماعيا ونسق تفاعلي يترجم بوضوح نوعية سلوكيات أفراده، أيضا الثقافة المدرسية تتأثر بالوضع الخارجي أو العوامل الخارجية (الثقافة المدارس الصاعدة ≠ المدارس الزراعية).</a:t>
            </a:r>
            <a:endParaRPr lang="fr-FR" sz="3600" dirty="0" smtClean="0">
              <a:latin typeface="Simplified Arabic" pitchFamily="18" charset="-78"/>
              <a:cs typeface="Simplified Arabic" pitchFamily="18" charset="-78"/>
            </a:endParaRPr>
          </a:p>
          <a:p>
            <a:pPr indent="360000" algn="just" rtl="1">
              <a:spcAft>
                <a:spcPts val="600"/>
              </a:spcAft>
            </a:pPr>
            <a:r>
              <a:rPr lang="ar-DZ" sz="3600" dirty="0" smtClean="0">
                <a:latin typeface="Simplified Arabic" pitchFamily="18" charset="-78"/>
                <a:cs typeface="Simplified Arabic" pitchFamily="18" charset="-78"/>
              </a:rPr>
              <a:t>ناقش </a:t>
            </a:r>
            <a:r>
              <a:rPr lang="ar-DZ" sz="3600" dirty="0" err="1" smtClean="0">
                <a:latin typeface="Simplified Arabic" pitchFamily="18" charset="-78"/>
                <a:cs typeface="Simplified Arabic" pitchFamily="18" charset="-78"/>
              </a:rPr>
              <a:t>بارسوتز</a:t>
            </a:r>
            <a:r>
              <a:rPr lang="ar-DZ" sz="3600" dirty="0" smtClean="0">
                <a:latin typeface="Simplified Arabic" pitchFamily="18" charset="-78"/>
                <a:cs typeface="Simplified Arabic" pitchFamily="18" charset="-78"/>
              </a:rPr>
              <a:t> فكرة الثقافة المدرسية باعتبار المدرسة نسق اجتماعي، حيث أكد أن الثقافة المدرسة تحددها علاقات التفاعل للفاعلين داخل البناءات المدرسية.</a:t>
            </a:r>
            <a:endParaRPr lang="fr-FR" sz="36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7864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 xmlns:p14="http://schemas.microsoft.com/office/powerpoint/2010/main" val="1968696701"/>
              </p:ext>
            </p:extLst>
          </p:nvPr>
        </p:nvGraphicFramePr>
        <p:xfrm>
          <a:off x="594480" y="1357298"/>
          <a:ext cx="1100145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p:cNvSpPr>
            <a:spLocks noGrp="1"/>
          </p:cNvSpPr>
          <p:nvPr>
            <p:ph idx="1"/>
          </p:nvPr>
        </p:nvSpPr>
        <p:spPr>
          <a:xfrm>
            <a:off x="380166" y="428604"/>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DZ" sz="2800" dirty="0" smtClean="0">
                <a:latin typeface="Simplified Arabic" pitchFamily="18" charset="-78"/>
                <a:cs typeface="Simplified Arabic" pitchFamily="18" charset="-78"/>
              </a:rPr>
              <a:t>حيث حدد عدد من الأفعال التي تتحدد داخل الثقافة المدرسية وهي</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0" indent="0" algn="just" rtl="1">
              <a:buNone/>
            </a:pPr>
            <a:endParaRPr lang="fr-FR" sz="2800" b="1" dirty="0">
              <a:solidFill>
                <a:schemeClr val="tx1"/>
              </a:solidFill>
              <a:latin typeface="Simplified Arabic" pitchFamily="18" charset="-78"/>
              <a:cs typeface="Simplified Arabic" pitchFamily="18" charset="-78"/>
            </a:endParaRPr>
          </a:p>
        </p:txBody>
      </p:sp>
    </p:spTree>
  </p:cSld>
  <p:clrMapOvr>
    <a:masterClrMapping/>
  </p:clrMapOvr>
  <p:transition spd="med" advClick="0" advTm="6000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27" dur="2000"/>
                                        <p:tgtEl>
                                          <p:spTgt spid="11">
                                            <p:graphicEl>
                                              <a:dgm id="{6ACF0393-EB3F-4C79-8A5A-4776EA9DF9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2" dur="2000"/>
                                        <p:tgtEl>
                                          <p:spTgt spid="11">
                                            <p:graphicEl>
                                              <a:dgm id="{62D9DEF4-0139-46E7-AAF4-536BFC4A84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strips(downLeft)">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rainingame.jpg"/>
          <p:cNvPicPr>
            <a:picLocks noChangeAspect="1"/>
          </p:cNvPicPr>
          <p:nvPr/>
        </p:nvPicPr>
        <p:blipFill>
          <a:blip r:embed="rId2"/>
          <a:stretch>
            <a:fillRect/>
          </a:stretch>
        </p:blipFill>
        <p:spPr>
          <a:xfrm>
            <a:off x="451604" y="714356"/>
            <a:ext cx="4522820" cy="5429288"/>
          </a:xfrm>
          <a:prstGeom prst="rect">
            <a:avLst/>
          </a:prstGeom>
        </p:spPr>
      </p:pic>
      <p:sp>
        <p:nvSpPr>
          <p:cNvPr id="7" name="Espace réservé du contenu 2"/>
          <p:cNvSpPr txBox="1">
            <a:spLocks/>
          </p:cNvSpPr>
          <p:nvPr/>
        </p:nvSpPr>
        <p:spPr>
          <a:xfrm>
            <a:off x="4880760" y="785794"/>
            <a:ext cx="6738229" cy="5214974"/>
          </a:xfrm>
          <a:prstGeom prst="rect">
            <a:avLst/>
          </a:prstGeom>
          <a:solidFill>
            <a:schemeClr val="bg1">
              <a:lumMod val="85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a:noAutofit/>
          </a:bodyPr>
          <a:lstStyle/>
          <a:p>
            <a:pPr lvl="0" indent="361950" algn="ctr" rtl="1">
              <a:lnSpc>
                <a:spcPct val="150000"/>
              </a:lnSpc>
              <a:spcBef>
                <a:spcPts val="400"/>
              </a:spcBef>
              <a:buClr>
                <a:schemeClr val="accent1"/>
              </a:buClr>
              <a:buSzPct val="68000"/>
            </a:pPr>
            <a:r>
              <a:rPr lang="ar-DZ" sz="4000" dirty="0" smtClean="0">
                <a:latin typeface="Simplified Arabic" pitchFamily="18" charset="-78"/>
                <a:cs typeface="Simplified Arabic" pitchFamily="18" charset="-78"/>
              </a:rPr>
              <a:t>وعمومًا تحقيق هذه الأفعال الثلاثة يكون في إطار عملية التنشئة الاجتماعية وتعزيز القيم المدرسية، حيث يساهم الإرشاد النفسي والتعليمي والتربوي في التضامن بين هذه الأفعال.</a:t>
            </a:r>
            <a:endParaRPr kumimoji="0" lang="fr-FR" sz="40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strips(downLeft)">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3"/>
          <a:srcRect l="21285" r="12647"/>
          <a:stretch>
            <a:fillRect/>
          </a:stretch>
        </p:blipFill>
        <p:spPr bwMode="auto">
          <a:xfrm>
            <a:off x="1" y="447"/>
            <a:ext cx="12190412" cy="6857106"/>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334214" y="5143512"/>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smtClean="0">
                <a:solidFill>
                  <a:schemeClr val="tx1"/>
                </a:solidFill>
              </a:rPr>
              <a:t>ماكس فيبر</a:t>
            </a:r>
            <a:endParaRPr lang="fr-FR" sz="4800" dirty="0">
              <a:solidFill>
                <a:schemeClr val="tx1"/>
              </a:solidFill>
              <a:latin typeface="Simplified Arabic" pitchFamily="18" charset="-78"/>
              <a:cs typeface="Simplified Arabic" pitchFamily="18" charset="-78"/>
            </a:endParaRPr>
          </a:p>
        </p:txBody>
      </p:sp>
      <p:pic>
        <p:nvPicPr>
          <p:cNvPr id="6" name="Voix 005.m4a">
            <a:hlinkClick r:id="" action="ppaction://media"/>
          </p:cNvPr>
          <p:cNvPicPr>
            <a:picLocks noRot="1" noChangeAspect="1"/>
          </p:cNvPicPr>
          <p:nvPr>
            <a:audioFile r:link="rId1"/>
          </p:nvPr>
        </p:nvPicPr>
        <p:blipFill>
          <a:blip r:embed="rId4"/>
          <a:stretch>
            <a:fillRect/>
          </a:stretch>
        </p:blipFill>
        <p:spPr>
          <a:xfrm>
            <a:off x="11524494" y="6143644"/>
            <a:ext cx="304800" cy="304800"/>
          </a:xfrm>
          <a:prstGeom prst="rect">
            <a:avLst/>
          </a:prstGeom>
        </p:spPr>
      </p:pic>
    </p:spTree>
  </p:cSld>
  <p:clrMapOvr>
    <a:masterClrMapping/>
  </p:clrMapOvr>
  <p:transition spd="med" advClick="0" advTm="6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4- </a:t>
            </a:r>
            <a:r>
              <a:rPr lang="ar-DZ" sz="3600" b="1" dirty="0" smtClean="0"/>
              <a:t>ماكس فيبر</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400" dirty="0" smtClean="0">
                <a:latin typeface="Simplified Arabic" pitchFamily="18" charset="-78"/>
                <a:cs typeface="Simplified Arabic" pitchFamily="18" charset="-78"/>
              </a:rPr>
              <a:t>عاش فيبر في الفترة ما بين (1884-1920) تكمن أهمية تصورات فيبر في علم اجتماع التربية من خلال تصوره المميز حول أهمية علم الاجتماع، من خلال محاولة تقديم فهم تفسيري للفعل الاجتماعي والوصول إلى تفسيرات سببية لمضمون هذا الفعل ونتائجه المختلفة، حيث يتضمن هذا السلوك جميع أنماط السلوك البشري، والتي تعطي معنى الحياة الاجتماعية، ولا يمكن تحليلها إلا عن طريق عاملين هما: </a:t>
            </a:r>
            <a:r>
              <a:rPr lang="ar-DZ" sz="3400" b="1" dirty="0" smtClean="0">
                <a:latin typeface="Simplified Arabic" pitchFamily="18" charset="-78"/>
                <a:cs typeface="Simplified Arabic" pitchFamily="18" charset="-78"/>
              </a:rPr>
              <a:t>التدريب</a:t>
            </a:r>
            <a:r>
              <a:rPr lang="ar-DZ" sz="3400" dirty="0" smtClean="0">
                <a:latin typeface="Simplified Arabic" pitchFamily="18" charset="-78"/>
                <a:cs typeface="Simplified Arabic" pitchFamily="18" charset="-78"/>
              </a:rPr>
              <a:t>، </a:t>
            </a:r>
            <a:r>
              <a:rPr lang="ar-DZ" sz="3400" b="1" dirty="0" smtClean="0">
                <a:latin typeface="Simplified Arabic" pitchFamily="18" charset="-78"/>
                <a:cs typeface="Simplified Arabic" pitchFamily="18" charset="-78"/>
              </a:rPr>
              <a:t>التعليم</a:t>
            </a:r>
            <a:r>
              <a:rPr lang="ar-DZ" sz="3400" dirty="0" smtClean="0">
                <a:latin typeface="Simplified Arabic" pitchFamily="18" charset="-78"/>
                <a:cs typeface="Simplified Arabic" pitchFamily="18" charset="-78"/>
              </a:rPr>
              <a:t>؛ حيث ربط فيبر بين التصور الأساسي لعلم الاجتماع وعملية التربية والتعليم على وجه الخصوص.</a:t>
            </a: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380826" y="500042"/>
            <a:ext cx="6252410"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lnSpc>
                <a:spcPct val="150000"/>
              </a:lnSpc>
            </a:pPr>
            <a:r>
              <a:rPr lang="ar-DZ" sz="3200" dirty="0" smtClean="0">
                <a:latin typeface="Simplified Arabic" pitchFamily="18" charset="-78"/>
                <a:cs typeface="Simplified Arabic" pitchFamily="18" charset="-78"/>
              </a:rPr>
              <a:t>أما بالنسبة لإسهامات مدخل الفعل الاجتماعي في علم اجتماع التربية، تكمن في تصورات فيبر حول الأنماط المثالية لأنواع السلطة (</a:t>
            </a:r>
            <a:r>
              <a:rPr lang="ar-DZ" sz="3200" dirty="0" err="1" smtClean="0">
                <a:latin typeface="Simplified Arabic" pitchFamily="18" charset="-78"/>
                <a:cs typeface="Simplified Arabic" pitchFamily="18" charset="-78"/>
              </a:rPr>
              <a:t>الكاريزمة</a:t>
            </a:r>
            <a:r>
              <a:rPr lang="ar-DZ" sz="3200" dirty="0" smtClean="0">
                <a:latin typeface="Simplified Arabic" pitchFamily="18" charset="-78"/>
                <a:cs typeface="Simplified Arabic" pitchFamily="18" charset="-78"/>
              </a:rPr>
              <a:t> والتقليدية، والعقلانية)، وعلاقتها بالتدريب والخبرة والتربية الوراثية واكتساب العادات والتقاليد والأعراف.</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8" y="642918"/>
            <a:ext cx="4641441" cy="5715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604" y="857232"/>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r" rtl="1">
              <a:buNone/>
            </a:pPr>
            <a:r>
              <a:rPr lang="ar-DZ" dirty="0" smtClean="0">
                <a:latin typeface="Simplified Arabic" pitchFamily="18" charset="-78"/>
                <a:cs typeface="Simplified Arabic" pitchFamily="18" charset="-78"/>
              </a:rPr>
              <a:t>وهنا نقدم توضيح موجز لمدلول هذه السلطات الثلاث كم تصورها فيبر</a:t>
            </a:r>
            <a:r>
              <a:rPr lang="ar-SA" dirty="0" smtClean="0">
                <a:latin typeface="Simplified Arabic" pitchFamily="18" charset="-78"/>
                <a:cs typeface="Simplified Arabic" pitchFamily="18" charset="-78"/>
              </a:rPr>
              <a:t>:</a:t>
            </a:r>
            <a:endParaRPr lang="fr-FR" dirty="0" smtClean="0">
              <a:latin typeface="Simplified Arabic" pitchFamily="18" charset="-78"/>
              <a:cs typeface="Simplified Arabic" pitchFamily="18" charset="-78"/>
            </a:endParaRPr>
          </a:p>
          <a:p>
            <a:pPr marL="0" indent="0" algn="r"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4094942" y="1714488"/>
            <a:ext cx="7643866" cy="4572032"/>
          </a:xfrm>
          <a:prstGeom prst="rect">
            <a:avLst/>
          </a:prstGeom>
          <a:solidFill>
            <a:schemeClr val="bg1">
              <a:lumMod val="85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lnSpc>
                <a:spcPct val="150000"/>
              </a:lnSpc>
              <a:spcBef>
                <a:spcPct val="20000"/>
              </a:spcBef>
              <a:buFont typeface="Wingdings" pitchFamily="2" charset="2"/>
              <a:buChar char=""/>
            </a:pPr>
            <a:r>
              <a:rPr lang="ar-DZ" sz="2800" b="1" dirty="0" smtClean="0">
                <a:latin typeface="Simplified Arabic" pitchFamily="18" charset="-78"/>
                <a:cs typeface="Simplified Arabic" pitchFamily="18" charset="-78"/>
              </a:rPr>
              <a:t>السلطة الكاريزمية</a:t>
            </a:r>
            <a:r>
              <a:rPr lang="ar-DZ" sz="2800" dirty="0" smtClean="0">
                <a:latin typeface="Simplified Arabic" pitchFamily="18" charset="-78"/>
                <a:cs typeface="Simplified Arabic" pitchFamily="18" charset="-78"/>
              </a:rPr>
              <a:t>: ومضمون هذه السلطة التي يحصل عليها الفرد عن طريق وضعه ومكانته الاجتماعية أو العائلية الموروثة. (اكتساب فنون الفروسية، القتال، الشعر، اللغة...)، وهذه صفات يتفوق </a:t>
            </a:r>
            <a:r>
              <a:rPr lang="ar-DZ" sz="2800" dirty="0" err="1" smtClean="0">
                <a:latin typeface="Simplified Arabic" pitchFamily="18" charset="-78"/>
                <a:cs typeface="Simplified Arabic" pitchFamily="18" charset="-78"/>
              </a:rPr>
              <a:t>بها</a:t>
            </a:r>
            <a:r>
              <a:rPr lang="ar-DZ" sz="2800" dirty="0" smtClean="0">
                <a:latin typeface="Simplified Arabic" pitchFamily="18" charset="-78"/>
                <a:cs typeface="Simplified Arabic" pitchFamily="18" charset="-78"/>
              </a:rPr>
              <a:t> الفرد الحامل للقب الكاريزمي عن غيره من الأفراد الآخرين، ولقد أدرج فيبر في هذا النمط أيضا السمات الكاريزمية للقادة السياسيين والعظماء والأبطال</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451604" y="1357298"/>
            <a:ext cx="3286148" cy="49292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0" fill="hold"/>
                                        <p:tgtEl>
                                          <p:spTgt spid="11"/>
                                        </p:tgtEl>
                                        <p:attrNameLst>
                                          <p:attrName>ppt_w</p:attrName>
                                        </p:attrNameLst>
                                      </p:cBhvr>
                                      <p:tavLst>
                                        <p:tav tm="0" fmla="#ppt_w*sin(2.5*pi*$)">
                                          <p:val>
                                            <p:fltVal val="0"/>
                                          </p:val>
                                        </p:tav>
                                        <p:tav tm="100000">
                                          <p:val>
                                            <p:fltVal val="1"/>
                                          </p:val>
                                        </p:tav>
                                      </p:tavLst>
                                    </p:anim>
                                    <p:anim calcmode="lin" valueType="num">
                                      <p:cBhvr>
                                        <p:cTn id="13"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306764_513790645306139_80541800_n"/>
          <p:cNvPicPr>
            <a:picLocks noChangeAspect="1" noChangeArrowheads="1"/>
          </p:cNvPicPr>
          <p:nvPr/>
        </p:nvPicPr>
        <p:blipFill>
          <a:blip r:embed="rId2"/>
          <a:stretch>
            <a:fillRect/>
          </a:stretch>
        </p:blipFill>
        <p:spPr bwMode="auto">
          <a:xfrm>
            <a:off x="594480" y="857232"/>
            <a:ext cx="3286148" cy="5072098"/>
          </a:xfrm>
          <a:prstGeom prst="rect">
            <a:avLst/>
          </a:prstGeom>
          <a:ln>
            <a:noFill/>
          </a:ln>
          <a:effectLst>
            <a:outerShdw blurRad="292100" dist="139700" dir="2700000" algn="tl" rotWithShape="0">
              <a:srgbClr val="333333">
                <a:alpha val="65000"/>
              </a:srgbClr>
            </a:outerShdw>
          </a:effectLst>
        </p:spPr>
      </p:pic>
      <p:sp>
        <p:nvSpPr>
          <p:cNvPr id="12" name="Espace réservé du contenu 2"/>
          <p:cNvSpPr txBox="1">
            <a:spLocks/>
          </p:cNvSpPr>
          <p:nvPr/>
        </p:nvSpPr>
        <p:spPr>
          <a:xfrm>
            <a:off x="4239343" y="1214422"/>
            <a:ext cx="7499465" cy="4143404"/>
          </a:xfrm>
          <a:prstGeom prst="rect">
            <a:avLst/>
          </a:prstGeom>
          <a:solidFill>
            <a:schemeClr val="bg1">
              <a:lumMod val="85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lnSpc>
                <a:spcPct val="150000"/>
              </a:lnSpc>
              <a:spcBef>
                <a:spcPct val="20000"/>
              </a:spcBef>
              <a:buFont typeface="Wingdings" pitchFamily="2" charset="2"/>
              <a:buChar char=""/>
            </a:pPr>
            <a:r>
              <a:rPr lang="ar-DZ" sz="2800" b="1" dirty="0" smtClean="0">
                <a:latin typeface="Simplified Arabic" pitchFamily="18" charset="-78"/>
                <a:cs typeface="Simplified Arabic" pitchFamily="18" charset="-78"/>
              </a:rPr>
              <a:t>السلطة التقليدية</a:t>
            </a:r>
            <a:r>
              <a:rPr lang="ar-DZ" sz="2800" dirty="0" smtClean="0">
                <a:latin typeface="Simplified Arabic" pitchFamily="18" charset="-78"/>
                <a:cs typeface="Simplified Arabic" pitchFamily="18" charset="-78"/>
              </a:rPr>
              <a:t>: وهي نوع من المكانة التي يستمدها الفرد حسب الوضع الاجتماعي والعادات أو التقاليد الموروثة، مثل الأمراء والملوك وطبيعة انتقال السلطة إلى أجيالهم، وذلك عن طريق الأعراف والتقاليد، وهي سلطة تحتاج أيضا إلى التعليم والتربية السليمة حرصا على المكانة والخبرة مثل تعلم أمور الحكم وإدارة شؤون الحياة</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a:p>
            <a:pPr marL="342900" lvl="0" indent="-342900" algn="just" rtl="1">
              <a:lnSpc>
                <a:spcPct val="150000"/>
              </a:lnSpc>
              <a:spcBef>
                <a:spcPct val="20000"/>
              </a:spcBef>
              <a:buFont typeface="Wingdings" pitchFamily="2" charset="2"/>
              <a:buChar cha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fmla="#ppt_w*sin(2.5*pi*$)">
                                          <p:val>
                                            <p:fltVal val="0"/>
                                          </p:val>
                                        </p:tav>
                                        <p:tav tm="100000">
                                          <p:val>
                                            <p:fltVal val="1"/>
                                          </p:val>
                                        </p:tav>
                                      </p:tavLst>
                                    </p:anim>
                                    <p:anim calcmode="lin" valueType="num">
                                      <p:cBhvr>
                                        <p:cTn id="8"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4595008" y="1142984"/>
            <a:ext cx="7070837" cy="4714908"/>
          </a:xfrm>
          <a:prstGeom prst="rect">
            <a:avLst/>
          </a:prstGeom>
          <a:solidFill>
            <a:schemeClr val="bg1">
              <a:lumMod val="85000"/>
            </a:schemeClr>
          </a:solid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lnSpc>
                <a:spcPct val="150000"/>
              </a:lnSpc>
              <a:spcBef>
                <a:spcPct val="20000"/>
              </a:spcBef>
              <a:buFont typeface="Wingdings" pitchFamily="2" charset="2"/>
              <a:buChar char=""/>
            </a:pPr>
            <a:r>
              <a:rPr lang="ar-DZ" sz="2800" b="1" dirty="0" smtClean="0">
                <a:latin typeface="Simplified Arabic" pitchFamily="18" charset="-78"/>
                <a:cs typeface="Simplified Arabic" pitchFamily="18" charset="-78"/>
              </a:rPr>
              <a:t>السلطة العقلانية</a:t>
            </a:r>
            <a:r>
              <a:rPr lang="ar-DZ" sz="2800" dirty="0" smtClean="0">
                <a:latin typeface="Simplified Arabic" pitchFamily="18" charset="-78"/>
                <a:cs typeface="Simplified Arabic" pitchFamily="18" charset="-78"/>
              </a:rPr>
              <a:t>: وهي سلطة تقوم علة التعليم والتربية والخبرة والتخصص والحصول على الشهادات، وتنمية المهارات، والعلم الحديث، وغير ذلك من </a:t>
            </a:r>
            <a:r>
              <a:rPr lang="ar-DZ" sz="2800" dirty="0" err="1" smtClean="0">
                <a:latin typeface="Simplified Arabic" pitchFamily="18" charset="-78"/>
                <a:cs typeface="Simplified Arabic" pitchFamily="18" charset="-78"/>
              </a:rPr>
              <a:t>ميكانزمات</a:t>
            </a:r>
            <a:r>
              <a:rPr lang="ar-DZ" sz="2800" dirty="0" smtClean="0">
                <a:latin typeface="Simplified Arabic" pitchFamily="18" charset="-78"/>
                <a:cs typeface="Simplified Arabic" pitchFamily="18" charset="-78"/>
              </a:rPr>
              <a:t> هامة يجب أن يحصل عليها الفرد بصورة أساسية، ولاسيما أن طبيعة المجتمع ذاتها – حسب تصورات فيبر- تسمى بالمجتمع العقلاني، والذي تحول بصورة تدريجية من خلال الأنماط الكاريزمية أو التقليدية السابقة</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4" name="Picture 2" descr="306764_513790645306139_80541800_n"/>
          <p:cNvPicPr>
            <a:picLocks noChangeAspect="1" noChangeArrowheads="1"/>
          </p:cNvPicPr>
          <p:nvPr/>
        </p:nvPicPr>
        <p:blipFill>
          <a:blip r:embed="rId2"/>
          <a:stretch>
            <a:fillRect/>
          </a:stretch>
        </p:blipFill>
        <p:spPr bwMode="auto">
          <a:xfrm>
            <a:off x="665918" y="1071546"/>
            <a:ext cx="3286148" cy="4757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6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lnSpc>
                <a:spcPct val="150000"/>
              </a:lnSpc>
            </a:pPr>
            <a:r>
              <a:rPr lang="ar-DZ" sz="3200" dirty="0" smtClean="0">
                <a:latin typeface="Simplified Arabic" pitchFamily="18" charset="-78"/>
                <a:cs typeface="Simplified Arabic" pitchFamily="18" charset="-78"/>
              </a:rPr>
              <a:t>كذلك ربط بين قضية التحول نحو العقلانية واعتمادها على التربية والتدريب. والتي ظهرت في أحد مؤلفاته وهي (مقالات علم اجتماع)، أين حدد فيبر من خلاله مفهوم البيروقراطية أو التنظيم البيروقراطي، والذي يقوم على العلم، والخبرة، والتخصص، والشهادات، وانساق متقدمة من الاتصال، والتنظيم الإداري، والتسلسل في السلطة، والحوافز الايجابية والسلبية</a:t>
            </a:r>
            <a:r>
              <a:rPr lang="ar-SA"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lum bright="10000" contrast="-20000"/>
          </a:blip>
          <a:stretch>
            <a:fillRect/>
          </a:stretch>
        </p:blipFill>
        <p:spPr>
          <a:xfrm>
            <a:off x="239319" y="571480"/>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0" y="500042"/>
            <a:ext cx="11038756"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200" dirty="0" smtClean="0">
                <a:latin typeface="Simplified Arabic" pitchFamily="18" charset="-78"/>
                <a:cs typeface="Simplified Arabic" pitchFamily="18" charset="-78"/>
              </a:rPr>
              <a:t>كما ناقش فير أيضا قضية الاختبارات والامتحانات كأحد الإسهامات المميزة في مجال علم اجتماع التربية، والتي ميزن فيبر على غيره من علماء البنائية الوظيفية، ذلك أن فيبر سعى لاستخدام كلا من الوحدات الكبرى الشاملة، كما استخدم الوحدات التحليلية الصغرى، عند معالجته لقضية (الاختبارات الخاصة). حيث حاول أن يحلل الأسباب التي تؤدي لاستخدام هذه الاختبارات والتي تقوم </a:t>
            </a:r>
            <a:r>
              <a:rPr lang="ar-DZ" sz="3200" dirty="0" err="1" smtClean="0">
                <a:latin typeface="Simplified Arabic" pitchFamily="18" charset="-78"/>
                <a:cs typeface="Simplified Arabic" pitchFamily="18" charset="-78"/>
              </a:rPr>
              <a:t>بها</a:t>
            </a:r>
            <a:r>
              <a:rPr lang="ar-DZ" sz="3200" dirty="0" smtClean="0">
                <a:latin typeface="Simplified Arabic" pitchFamily="18" charset="-78"/>
                <a:cs typeface="Simplified Arabic" pitchFamily="18" charset="-78"/>
              </a:rPr>
              <a:t> كافة التنظيمات البيروقراطية الحديثة بدء من التنظيمات أو المؤسسات التعليمية مثل المدرسة حتى الجامعة، وذلك حرصا من هذه المؤسسات على تصنيف تلاميذها وسبل وكيفية إعطائهم المقررات والمناهج الدراسية المتخصصة، بإضافة إلى حصولهم على الشهادات. بمعنى آخر؛ أن هذه الامتحانات الخاصة تسهم أولا في عمليات الالتحاق والتأهيل الدراسي، وأيضا إكساب الشهادات العلمية صفة الشرعية</a:t>
            </a:r>
            <a:r>
              <a:rPr lang="ar-SA"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237818" y="500042"/>
            <a:ext cx="739541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lnSpc>
                <a:spcPct val="150000"/>
              </a:lnSpc>
            </a:pPr>
            <a:r>
              <a:rPr lang="ar-DZ" sz="2800" dirty="0" smtClean="0">
                <a:latin typeface="Simplified Arabic" pitchFamily="18" charset="-78"/>
                <a:cs typeface="Simplified Arabic" pitchFamily="18" charset="-78"/>
              </a:rPr>
              <a:t>ناقش أيضا فيبر في إطار علم اجتماع التربية، قضية تصنيف </a:t>
            </a:r>
            <a:r>
              <a:rPr lang="ar-DZ" sz="2800" dirty="0" err="1" smtClean="0">
                <a:latin typeface="Simplified Arabic" pitchFamily="18" charset="-78"/>
                <a:cs typeface="Simplified Arabic" pitchFamily="18" charset="-78"/>
              </a:rPr>
              <a:t>التعلمي</a:t>
            </a:r>
            <a:r>
              <a:rPr lang="ar-DZ" sz="2800" dirty="0" smtClean="0">
                <a:latin typeface="Simplified Arabic" pitchFamily="18" charset="-78"/>
                <a:cs typeface="Simplified Arabic" pitchFamily="18" charset="-78"/>
              </a:rPr>
              <a:t> أو التربية </a:t>
            </a:r>
            <a:r>
              <a:rPr lang="ar-DZ" sz="2800" dirty="0" err="1" smtClean="0">
                <a:latin typeface="Simplified Arabic" pitchFamily="18" charset="-78"/>
                <a:cs typeface="Simplified Arabic" pitchFamily="18" charset="-78"/>
              </a:rPr>
              <a:t>الكنفوشوسية</a:t>
            </a:r>
            <a:r>
              <a:rPr lang="ar-DZ" sz="2800" dirty="0" smtClean="0">
                <a:latin typeface="Simplified Arabic" pitchFamily="18" charset="-78"/>
                <a:cs typeface="Simplified Arabic" pitchFamily="18" charset="-78"/>
              </a:rPr>
              <a:t>، حيث أكد على أن عملية التصنيف لأنواع التربية التي توجد في المجتمع الرأسمالي الغربي، ومجتمعات الصين واليابان، تختلف كثيرا حسب نوعية المجتمعات وطبيعة النشاط الاقتصادي والسياسي والديني الذي يوجد فيها، حيث توصل فيبر إلى وجود أنواع من التربية والتعليم وهي: التربية الكاريزمية، والتعليم أو التربية السحرية، والتربية العلمية المتخصصة التي تعتمد على التدريب والتخصص العلمي الحديث. </a:t>
            </a:r>
            <a:endParaRPr lang="fr-FR" sz="28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308728" y="714356"/>
            <a:ext cx="3426995" cy="5715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Click="0" advTm="3000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Click="0" advTm="5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5400" b="1" dirty="0" smtClean="0">
                <a:latin typeface="Traditional Arabic" pitchFamily="18" charset="-78"/>
                <a:cs typeface="Traditional Arabic" pitchFamily="18" charset="-78"/>
              </a:rPr>
              <a:t>المحاضرة 04: رواد الاتجاه البنائي الوظيفي في التربية</a:t>
            </a:r>
            <a:endParaRPr lang="ar-SA" sz="54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2">
            <a:lum bright="10000" contrast="10000"/>
          </a:blip>
          <a:stretch>
            <a:fillRect/>
          </a:stretch>
        </p:blipFill>
        <p:spPr bwMode="auto">
          <a:xfrm>
            <a:off x="1" y="0"/>
            <a:ext cx="12190412" cy="6858000"/>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451604" y="5429264"/>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err="1" smtClean="0"/>
              <a:t>تالكوت</a:t>
            </a:r>
            <a:r>
              <a:rPr lang="ar-DZ" sz="4800" b="1" dirty="0" smtClean="0"/>
              <a:t> </a:t>
            </a:r>
            <a:r>
              <a:rPr lang="ar-DZ" sz="4800" b="1" dirty="0" err="1" smtClean="0"/>
              <a:t>بارسونز</a:t>
            </a:r>
            <a:endParaRPr lang="fr-FR" sz="4800" dirty="0">
              <a:latin typeface="Simplified Arabic" pitchFamily="18" charset="-78"/>
              <a:cs typeface="Simplified Arabic" pitchFamily="18" charset="-78"/>
            </a:endParaRPr>
          </a:p>
        </p:txBody>
      </p:sp>
    </p:spTree>
  </p:cSld>
  <p:clrMapOvr>
    <a:masterClrMapping/>
  </p:clrMapOvr>
  <p:transition spd="med" advClick="0" advTm="3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3- </a:t>
            </a:r>
            <a:r>
              <a:rPr lang="ar-DZ" sz="3600" b="1" dirty="0" err="1" smtClean="0"/>
              <a:t>تالكوت</a:t>
            </a:r>
            <a:r>
              <a:rPr lang="ar-DZ" sz="3600" b="1" dirty="0" smtClean="0"/>
              <a:t> </a:t>
            </a:r>
            <a:r>
              <a:rPr lang="ar-DZ" sz="3600" b="1" dirty="0" err="1" smtClean="0"/>
              <a:t>بارسونز</a:t>
            </a:r>
            <a:r>
              <a:rPr lang="ar-DZ" sz="3600" b="1" dirty="0" smtClean="0"/>
              <a:t> </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600"/>
              </a:spcAft>
            </a:pPr>
            <a:r>
              <a:rPr lang="ar-DZ" sz="3200" dirty="0" smtClean="0">
                <a:latin typeface="Simplified Arabic" pitchFamily="18" charset="-78"/>
                <a:cs typeface="Simplified Arabic" pitchFamily="18" charset="-78"/>
              </a:rPr>
              <a:t>من أبرز علماء الاجتماع المعاصرين في </a:t>
            </a:r>
            <a:r>
              <a:rPr lang="ar-DZ" sz="3200" dirty="0" err="1"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.م.أ ولد عام 1909 وتوفي 1979، له مؤلفات عديدة يظهر من خلالها تأثره الواضح بأعمال كل من ماكس </a:t>
            </a:r>
            <a:r>
              <a:rPr lang="ar-DZ" sz="3200" dirty="0" err="1" smtClean="0">
                <a:latin typeface="Simplified Arabic" pitchFamily="18" charset="-78"/>
                <a:cs typeface="Simplified Arabic" pitchFamily="18" charset="-78"/>
              </a:rPr>
              <a:t>فبير</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واميل</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دوكايم</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وفيلفريد</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باتيو</a:t>
            </a:r>
            <a:r>
              <a:rPr lang="ar-DZ" sz="3200" dirty="0" smtClean="0">
                <a:latin typeface="Simplified Arabic" pitchFamily="18" charset="-78"/>
                <a:cs typeface="Simplified Arabic" pitchFamily="18" charset="-78"/>
              </a:rPr>
              <a:t>.</a:t>
            </a:r>
            <a:endParaRPr lang="fr-FR" sz="3200" dirty="0" smtClean="0">
              <a:latin typeface="Simplified Arabic" pitchFamily="18" charset="-78"/>
              <a:cs typeface="Simplified Arabic" pitchFamily="18" charset="-78"/>
            </a:endParaRPr>
          </a:p>
          <a:p>
            <a:pPr indent="360000" algn="just" rtl="1">
              <a:spcAft>
                <a:spcPts val="600"/>
              </a:spcAft>
            </a:pPr>
            <a:r>
              <a:rPr lang="ar-DZ" sz="3200" dirty="0" smtClean="0">
                <a:latin typeface="Simplified Arabic" pitchFamily="18" charset="-78"/>
                <a:cs typeface="Simplified Arabic" pitchFamily="18" charset="-78"/>
              </a:rPr>
              <a:t>كما أن هذه المؤلفات أظهرت اهتمامات </a:t>
            </a:r>
            <a:r>
              <a:rPr lang="ar-DZ" sz="3200" dirty="0" err="1" smtClean="0">
                <a:latin typeface="Simplified Arabic" pitchFamily="18" charset="-78"/>
                <a:cs typeface="Simplified Arabic" pitchFamily="18" charset="-78"/>
              </a:rPr>
              <a:t>بارسونز</a:t>
            </a:r>
            <a:r>
              <a:rPr lang="ar-DZ" sz="3200" dirty="0" smtClean="0">
                <a:latin typeface="Simplified Arabic" pitchFamily="18" charset="-78"/>
                <a:cs typeface="Simplified Arabic" pitchFamily="18" charset="-78"/>
              </a:rPr>
              <a:t> بتعليم علم اجتماع التربية، والتي كانت حلقة وصل بين اهتمامات المدرسة البنائية الوظيفية الكلاسيكية والمحدثة، خاصة وأن </a:t>
            </a:r>
            <a:r>
              <a:rPr lang="ar-DZ" sz="3200" dirty="0" err="1" smtClean="0">
                <a:latin typeface="Simplified Arabic" pitchFamily="18" charset="-78"/>
                <a:cs typeface="Simplified Arabic" pitchFamily="18" charset="-78"/>
              </a:rPr>
              <a:t>بارسونز</a:t>
            </a:r>
            <a:r>
              <a:rPr lang="ar-DZ" sz="3200" dirty="0" smtClean="0">
                <a:latin typeface="Simplified Arabic" pitchFamily="18" charset="-78"/>
                <a:cs typeface="Simplified Arabic" pitchFamily="18" charset="-78"/>
              </a:rPr>
              <a:t> سعي لتحليل الكثير من قضايا التربية والنظام التعليمي في المجتمع الأمريكي في الخمسينات وحتى نهاية السبعينات تقريبا، وهي أهم فترات التحول والتغير الراديكالي السريع في مؤسسات التعليم الغربي عامة وأمريكا بوجه خاص.</a:t>
            </a:r>
            <a:endParaRPr lang="fr-FR" sz="3200" dirty="0" smtClean="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2800" dirty="0" smtClean="0">
                <a:latin typeface="Simplified Arabic" pitchFamily="18" charset="-78"/>
                <a:cs typeface="Simplified Arabic" pitchFamily="18" charset="-78"/>
              </a:rPr>
              <a:t>تعتبر تحليلات </a:t>
            </a:r>
            <a:r>
              <a:rPr lang="ar-DZ" sz="2800" dirty="0" err="1" smtClean="0">
                <a:latin typeface="Simplified Arabic" pitchFamily="18" charset="-78"/>
                <a:cs typeface="Simplified Arabic" pitchFamily="18" charset="-78"/>
              </a:rPr>
              <a:t>بارسوتر</a:t>
            </a:r>
            <a:r>
              <a:rPr lang="ar-DZ" sz="2800" dirty="0" smtClean="0">
                <a:latin typeface="Simplified Arabic" pitchFamily="18" charset="-78"/>
                <a:cs typeface="Simplified Arabic" pitchFamily="18" charset="-78"/>
              </a:rPr>
              <a:t> لقضايا التربية والتعليم في الإطار الاجتماعي تجمع بين البرجماتية الأمريكية (جون </a:t>
            </a:r>
            <a:r>
              <a:rPr lang="ar-DZ" sz="2800" dirty="0" err="1" smtClean="0">
                <a:latin typeface="Simplified Arabic" pitchFamily="18" charset="-78"/>
                <a:cs typeface="Simplified Arabic" pitchFamily="18" charset="-78"/>
              </a:rPr>
              <a:t>ديوي</a:t>
            </a:r>
            <a:r>
              <a:rPr lang="ar-DZ" sz="2800" dirty="0" smtClean="0">
                <a:latin typeface="Simplified Arabic" pitchFamily="18" charset="-78"/>
                <a:cs typeface="Simplified Arabic" pitchFamily="18" charset="-78"/>
              </a:rPr>
              <a:t>) والخبرة الأوروبية (</a:t>
            </a:r>
            <a:r>
              <a:rPr lang="ar-DZ" sz="2800" dirty="0" err="1" smtClean="0">
                <a:latin typeface="Simplified Arabic" pitchFamily="18" charset="-78"/>
                <a:cs typeface="Simplified Arabic" pitchFamily="18" charset="-78"/>
              </a:rPr>
              <a:t>دوركايم</a:t>
            </a:r>
            <a:r>
              <a:rPr lang="ar-DZ" sz="2800" dirty="0" smtClean="0">
                <a:latin typeface="Simplified Arabic" pitchFamily="18" charset="-78"/>
                <a:cs typeface="Simplified Arabic" pitchFamily="18" charset="-78"/>
              </a:rPr>
              <a:t> </a:t>
            </a:r>
            <a:r>
              <a:rPr lang="ar-DZ" sz="2800" dirty="0" err="1" smtClean="0">
                <a:latin typeface="Simplified Arabic" pitchFamily="18" charset="-78"/>
                <a:cs typeface="Simplified Arabic" pitchFamily="18" charset="-78"/>
              </a:rPr>
              <a:t>وفيبر</a:t>
            </a:r>
            <a:r>
              <a:rPr lang="ar-DZ" sz="2800" dirty="0" smtClean="0">
                <a:latin typeface="Simplified Arabic" pitchFamily="18" charset="-78"/>
                <a:cs typeface="Simplified Arabic" pitchFamily="18" charset="-78"/>
              </a:rPr>
              <a:t> ). بالإضافة إلى خبرته الأكاديمية ومعايشته للواقع، والمؤسسات التعليمية الأمريكية؛ حيث جاءت تصوراته في علم اجتماع التربية في إطار نظرية حول النسق الاجتماعي والتي سعى فيها إلى بلورة أفكاره عن النظام التربوي أو الضبط الاجتماعي، كأحد الأفكار الرئيسية التي تقوم عليها تصورات المدرسة البنائية الوظيفية، والتي تنادي بأهمية التكامل، والتضامن والانسجام والتعاون والتماثل وتوظيف الصراع ايجابيا وغير ذلك من </a:t>
            </a:r>
            <a:r>
              <a:rPr lang="ar-DZ" sz="2800" dirty="0" err="1" smtClean="0">
                <a:latin typeface="Simplified Arabic" pitchFamily="18" charset="-78"/>
                <a:cs typeface="Simplified Arabic" pitchFamily="18" charset="-78"/>
              </a:rPr>
              <a:t>ميكانزمات</a:t>
            </a:r>
            <a:r>
              <a:rPr lang="ar-DZ" sz="2800" dirty="0" smtClean="0">
                <a:latin typeface="Simplified Arabic" pitchFamily="18" charset="-78"/>
                <a:cs typeface="Simplified Arabic" pitchFamily="18" charset="-78"/>
              </a:rPr>
              <a:t> التي تؤدي إلى استمرار النسق (المجتمع)</a:t>
            </a:r>
            <a:r>
              <a:rPr lang="ar-SA" sz="2800" dirty="0" smtClean="0">
                <a:latin typeface="Simplified Arabic" pitchFamily="18" charset="-78"/>
                <a:cs typeface="Simplified Arabic" pitchFamily="18" charset="-78"/>
              </a:rPr>
              <a:t>.</a:t>
            </a:r>
            <a:endParaRPr lang="fr-FR" sz="28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lum bright="10000"/>
          </a:blip>
          <a:stretch>
            <a:fillRect/>
          </a:stretch>
        </p:blipFill>
        <p:spPr>
          <a:xfrm>
            <a:off x="239319" y="744418"/>
            <a:ext cx="3855624" cy="5654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3-1- </a:t>
            </a:r>
            <a:r>
              <a:rPr lang="ar-DZ" sz="3600" b="1" dirty="0" smtClean="0"/>
              <a:t>تصوراته حول </a:t>
            </a:r>
            <a:r>
              <a:rPr lang="ar-DZ" sz="3600" b="1" dirty="0" err="1" smtClean="0"/>
              <a:t>سوسيولوجيا</a:t>
            </a:r>
            <a:r>
              <a:rPr lang="ar-DZ" sz="3600" b="1" dirty="0" smtClean="0"/>
              <a:t> التربية</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666446" y="1500174"/>
            <a:ext cx="650085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اعتبر التنشئة الاجتماعية هي الآلية الأساسية لبناء وتكوين المجتمعات المتوازنة والمتكاملة؛ والتي تتم عن طريق النظام التربوي والذي بدوره يهدف لإعدادهم لممارسة أدوارهم المتوقعة منهم في مجتمعهم. ومن هنا أوضح </a:t>
            </a:r>
            <a:r>
              <a:rPr lang="ar-DZ" sz="3200" dirty="0" err="1" smtClean="0">
                <a:latin typeface="Simplified Arabic" pitchFamily="18" charset="-78"/>
                <a:cs typeface="Simplified Arabic" pitchFamily="18" charset="-78"/>
              </a:rPr>
              <a:t>بارسونز</a:t>
            </a:r>
            <a:r>
              <a:rPr lang="ar-DZ" sz="3200" dirty="0" smtClean="0">
                <a:latin typeface="Simplified Arabic" pitchFamily="18" charset="-78"/>
                <a:cs typeface="Simplified Arabic" pitchFamily="18" charset="-78"/>
              </a:rPr>
              <a:t> طبيعة العلاقة بين الشخصية والبناء الاجتماعي ودور التنشئة الاجتماعية في تحقيق التوازن في المجتمع.</a:t>
            </a:r>
          </a:p>
        </p:txBody>
      </p:sp>
      <p:sp>
        <p:nvSpPr>
          <p:cNvPr id="9" name="Organigramme : Connecteur 8"/>
          <p:cNvSpPr/>
          <p:nvPr/>
        </p:nvSpPr>
        <p:spPr>
          <a:xfrm>
            <a:off x="10810114"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tretch>
            <a:fillRect/>
          </a:stretch>
        </p:blipFill>
        <p:spPr>
          <a:xfrm>
            <a:off x="237290" y="1571613"/>
            <a:ext cx="4143404" cy="4786346"/>
          </a:xfrm>
          <a:prstGeom prst="rect">
            <a:avLst/>
          </a:prstGeom>
        </p:spPr>
      </p:pic>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4809322" y="642918"/>
            <a:ext cx="6643734"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400" dirty="0" smtClean="0">
                <a:latin typeface="Simplified Arabic" pitchFamily="18" charset="-78"/>
                <a:cs typeface="Simplified Arabic" pitchFamily="18" charset="-78"/>
              </a:rPr>
              <a:t>إذا تصور أن الشخصية يتم تطويرها أو نموها من خلال عمليات الدمج الذاتي بين الأهداف المجتمعية والأنماط المعيارية الفردية، التي تحدث خلال عملية التفاعل حسب المواقف الاجتماعية.</a:t>
            </a:r>
            <a:endParaRPr lang="fr-FR" sz="3400" dirty="0" smtClean="0">
              <a:latin typeface="Simplified Arabic" pitchFamily="18" charset="-78"/>
              <a:cs typeface="Simplified Arabic" pitchFamily="18" charset="-78"/>
            </a:endParaRPr>
          </a:p>
          <a:p>
            <a:pPr indent="361950" algn="just" rtl="1"/>
            <a:r>
              <a:rPr lang="ar-DZ" sz="3400" dirty="0" smtClean="0">
                <a:latin typeface="Simplified Arabic" pitchFamily="18" charset="-78"/>
                <a:cs typeface="Simplified Arabic" pitchFamily="18" charset="-78"/>
              </a:rPr>
              <a:t>أيضا ناقش العلاقة المتبادلة بين عملية التنشئة الاجتماعية والعملية التربوية، ومؤسسات التربية والتعليم والمؤسسات الاجتماعية والدينية الأخرى.</a:t>
            </a:r>
            <a:endParaRPr lang="fr-FR" sz="3400" dirty="0">
              <a:latin typeface="Simplified Arabic" pitchFamily="18" charset="-78"/>
              <a:cs typeface="Simplified Arabic" pitchFamily="18" charset="-78"/>
            </a:endParaRPr>
          </a:p>
        </p:txBody>
      </p:sp>
      <p:pic>
        <p:nvPicPr>
          <p:cNvPr id="11" name="Image 10" descr="trainingame.jpg"/>
          <p:cNvPicPr>
            <a:picLocks noChangeAspect="1"/>
          </p:cNvPicPr>
          <p:nvPr/>
        </p:nvPicPr>
        <p:blipFill>
          <a:blip r:embed="rId2"/>
          <a:stretch>
            <a:fillRect/>
          </a:stretch>
        </p:blipFill>
        <p:spPr>
          <a:xfrm>
            <a:off x="237290" y="714356"/>
            <a:ext cx="4357718" cy="5500726"/>
          </a:xfrm>
          <a:prstGeom prst="rect">
            <a:avLst/>
          </a:prstGeom>
        </p:spPr>
      </p:pic>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par>
                                <p:cTn id="8" presetID="21" presetClass="entr" presetSubtype="4"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3377</TotalTime>
  <Words>1286</Words>
  <Application>Microsoft Office PowerPoint</Application>
  <PresentationFormat>Personnalisé</PresentationFormat>
  <Paragraphs>51</Paragraphs>
  <Slides>26</Slides>
  <Notes>0</Notes>
  <HiddenSlides>0</HiddenSlides>
  <MMClips>2</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394</cp:revision>
  <dcterms:created xsi:type="dcterms:W3CDTF">2019-10-06T17:17:35Z</dcterms:created>
  <dcterms:modified xsi:type="dcterms:W3CDTF">2022-09-24T08:44:59Z</dcterms:modified>
</cp:coreProperties>
</file>