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8" r:id="rId1"/>
  </p:sldMasterIdLst>
  <p:notesMasterIdLst>
    <p:notesMasterId r:id="rId69"/>
  </p:notesMasterIdLst>
  <p:sldIdLst>
    <p:sldId id="256" r:id="rId2"/>
    <p:sldId id="257" r:id="rId3"/>
    <p:sldId id="320" r:id="rId4"/>
    <p:sldId id="327" r:id="rId5"/>
    <p:sldId id="328" r:id="rId6"/>
    <p:sldId id="330" r:id="rId7"/>
    <p:sldId id="258" r:id="rId8"/>
    <p:sldId id="314" r:id="rId9"/>
    <p:sldId id="315" r:id="rId10"/>
    <p:sldId id="260" r:id="rId11"/>
    <p:sldId id="262" r:id="rId12"/>
    <p:sldId id="269" r:id="rId13"/>
    <p:sldId id="263" r:id="rId14"/>
    <p:sldId id="264" r:id="rId15"/>
    <p:sldId id="319" r:id="rId16"/>
    <p:sldId id="265" r:id="rId17"/>
    <p:sldId id="266" r:id="rId18"/>
    <p:sldId id="312" r:id="rId19"/>
    <p:sldId id="313" r:id="rId20"/>
    <p:sldId id="267" r:id="rId21"/>
    <p:sldId id="271" r:id="rId22"/>
    <p:sldId id="272" r:id="rId23"/>
    <p:sldId id="273" r:id="rId24"/>
    <p:sldId id="274" r:id="rId25"/>
    <p:sldId id="275" r:id="rId26"/>
    <p:sldId id="276" r:id="rId27"/>
    <p:sldId id="329" r:id="rId28"/>
    <p:sldId id="278" r:id="rId29"/>
    <p:sldId id="332" r:id="rId30"/>
    <p:sldId id="279" r:id="rId31"/>
    <p:sldId id="331" r:id="rId32"/>
    <p:sldId id="316" r:id="rId33"/>
    <p:sldId id="317" r:id="rId34"/>
    <p:sldId id="318" r:id="rId35"/>
    <p:sldId id="280" r:id="rId36"/>
    <p:sldId id="333" r:id="rId37"/>
    <p:sldId id="281" r:id="rId38"/>
    <p:sldId id="286" r:id="rId39"/>
    <p:sldId id="287" r:id="rId40"/>
    <p:sldId id="288" r:id="rId41"/>
    <p:sldId id="289" r:id="rId42"/>
    <p:sldId id="285" r:id="rId43"/>
    <p:sldId id="291" r:id="rId44"/>
    <p:sldId id="334" r:id="rId45"/>
    <p:sldId id="290" r:id="rId46"/>
    <p:sldId id="302" r:id="rId47"/>
    <p:sldId id="293" r:id="rId48"/>
    <p:sldId id="303" r:id="rId49"/>
    <p:sldId id="294" r:id="rId50"/>
    <p:sldId id="323" r:id="rId51"/>
    <p:sldId id="324" r:id="rId52"/>
    <p:sldId id="295" r:id="rId53"/>
    <p:sldId id="296" r:id="rId54"/>
    <p:sldId id="297" r:id="rId55"/>
    <p:sldId id="304" r:id="rId56"/>
    <p:sldId id="298" r:id="rId57"/>
    <p:sldId id="299" r:id="rId58"/>
    <p:sldId id="301" r:id="rId59"/>
    <p:sldId id="305" r:id="rId60"/>
    <p:sldId id="306" r:id="rId61"/>
    <p:sldId id="308" r:id="rId62"/>
    <p:sldId id="309" r:id="rId63"/>
    <p:sldId id="310" r:id="rId64"/>
    <p:sldId id="311" r:id="rId65"/>
    <p:sldId id="307" r:id="rId66"/>
    <p:sldId id="325" r:id="rId67"/>
    <p:sldId id="326" r:id="rId6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9933"/>
    <a:srgbClr val="FFFF00"/>
    <a:srgbClr val="00FF00"/>
    <a:srgbClr val="00FFFF"/>
    <a:srgbClr val="FF66FF"/>
    <a:srgbClr val="FF6699"/>
    <a:srgbClr val="FF3300"/>
    <a:srgbClr val="FF00FF"/>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34" autoAdjust="0"/>
    <p:restoredTop sz="94624" autoAdjust="0"/>
  </p:normalViewPr>
  <p:slideViewPr>
    <p:cSldViewPr>
      <p:cViewPr>
        <p:scale>
          <a:sx n="70" d="100"/>
          <a:sy n="70" d="100"/>
        </p:scale>
        <p:origin x="-1296" y="-84"/>
      </p:cViewPr>
      <p:guideLst>
        <p:guide orient="horz" pos="2160"/>
        <p:guide pos="2880"/>
      </p:guideLst>
    </p:cSldViewPr>
  </p:slideViewPr>
  <p:outlineViewPr>
    <p:cViewPr>
      <p:scale>
        <a:sx n="33" d="100"/>
        <a:sy n="33" d="100"/>
      </p:scale>
      <p:origin x="0" y="590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01D33-2B91-4484-8724-BEB644831707}" type="datetimeFigureOut">
              <a:rPr lang="fr-FR" smtClean="0"/>
              <a:pPr/>
              <a:t>29/11/2021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D5CBA-61B7-4B16-9D86-5BCD53AFE766}"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D8D5CBA-61B7-4B16-9D86-5BCD53AFE766}"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D8D5CBA-61B7-4B16-9D86-5BCD53AFE766}" type="slidenum">
              <a:rPr lang="fr-FR" smtClean="0"/>
              <a:pPr/>
              <a:t>32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19DDDB-A705-4684-A81F-452C6E460E95}" type="slidenum">
              <a:rPr lang="fr-FR" smtClean="0"/>
              <a:pPr/>
              <a:t>57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C57F0F5-6554-4BC5-BB7C-FB628BF29B87}" type="datetimeFigureOut">
              <a:rPr lang="fr-FR" smtClean="0"/>
              <a:pPr/>
              <a:t>29/11/2021</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2841DC3-909D-47CB-9227-F5D1B9C1415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C57F0F5-6554-4BC5-BB7C-FB628BF29B87}" type="datetimeFigureOut">
              <a:rPr lang="fr-FR" smtClean="0"/>
              <a:pPr/>
              <a:t>29/11/2021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3C57F0F5-6554-4BC5-BB7C-FB628BF29B87}" type="datetimeFigureOut">
              <a:rPr lang="fr-FR" smtClean="0"/>
              <a:pPr/>
              <a:t>29/11/2021</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2841DC3-909D-47CB-9227-F5D1B9C1415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C57F0F5-6554-4BC5-BB7C-FB628BF29B87}" type="datetimeFigureOut">
              <a:rPr lang="fr-FR" smtClean="0"/>
              <a:pPr/>
              <a:t>29/11/2021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C57F0F5-6554-4BC5-BB7C-FB628BF29B87}" type="datetimeFigureOut">
              <a:rPr lang="fr-FR" smtClean="0"/>
              <a:pPr/>
              <a:t>29/11/2021</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02841DC3-909D-47CB-9227-F5D1B9C1415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C57F0F5-6554-4BC5-BB7C-FB628BF29B87}" type="datetimeFigureOut">
              <a:rPr lang="fr-FR" smtClean="0"/>
              <a:pPr/>
              <a:t>29/11/2021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C57F0F5-6554-4BC5-BB7C-FB628BF29B87}" type="datetimeFigureOut">
              <a:rPr lang="fr-FR" smtClean="0"/>
              <a:pPr/>
              <a:t>29/11/2021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C57F0F5-6554-4BC5-BB7C-FB628BF29B87}" type="datetimeFigureOut">
              <a:rPr lang="fr-FR" smtClean="0"/>
              <a:pPr/>
              <a:t>29/11/2021</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3C57F0F5-6554-4BC5-BB7C-FB628BF29B87}" type="datetimeFigureOut">
              <a:rPr lang="fr-FR" smtClean="0"/>
              <a:pPr/>
              <a:t>29/11/2021</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C57F0F5-6554-4BC5-BB7C-FB628BF29B87}" type="datetimeFigureOut">
              <a:rPr lang="fr-FR" smtClean="0"/>
              <a:pPr/>
              <a:t>29/11/2021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3C57F0F5-6554-4BC5-BB7C-FB628BF29B87}" type="datetimeFigureOut">
              <a:rPr lang="fr-FR" smtClean="0"/>
              <a:pPr/>
              <a:t>29/11/2021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2841DC3-909D-47CB-9227-F5D1B9C14151}"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C57F0F5-6554-4BC5-BB7C-FB628BF29B87}" type="datetimeFigureOut">
              <a:rPr lang="fr-FR" smtClean="0"/>
              <a:pPr/>
              <a:t>29/11/2021</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2841DC3-909D-47CB-9227-F5D1B9C1415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533400"/>
            <a:ext cx="8458200" cy="4343400"/>
          </a:xfrm>
        </p:spPr>
        <p:txBody>
          <a:bodyPr>
            <a:noAutofit/>
          </a:bodyPr>
          <a:lstStyle/>
          <a:p>
            <a:pPr algn="ctr" rtl="1">
              <a:spcBef>
                <a:spcPts val="0"/>
              </a:spcBef>
            </a:pPr>
            <a:r>
              <a:rPr lang="ar-DZ" sz="28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dirty="0" smtClean="0">
                <a:solidFill>
                  <a:schemeClr val="tx1"/>
                </a:solidFill>
                <a:latin typeface="Times New Roman" pitchFamily="18" charset="0"/>
                <a:cs typeface="Times New Roman" pitchFamily="18" charset="0"/>
              </a:rPr>
              <a:t>وزارة التعليــم العــالي </a:t>
            </a:r>
            <a:r>
              <a:rPr lang="ar-DZ" sz="2800" b="1" dirty="0" err="1" smtClean="0">
                <a:solidFill>
                  <a:schemeClr val="tx1"/>
                </a:solidFill>
                <a:latin typeface="Times New Roman" pitchFamily="18" charset="0"/>
                <a:cs typeface="Times New Roman" pitchFamily="18" charset="0"/>
              </a:rPr>
              <a:t>و</a:t>
            </a:r>
            <a:r>
              <a:rPr lang="ar-DZ" sz="2800" b="1" dirty="0" smtClean="0">
                <a:solidFill>
                  <a:schemeClr val="tx1"/>
                </a:solidFill>
                <a:latin typeface="Times New Roman" pitchFamily="18" charset="0"/>
                <a:cs typeface="Times New Roman" pitchFamily="18" charset="0"/>
              </a:rPr>
              <a:t> البحــث العلمـي</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جــامعة محــمد خيضــر – بسكرة –</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كــلية العلــوم الاقتصــادية و التجــارية و علــوم التسييــر</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قسم العلوم التجارية</a:t>
            </a:r>
            <a:endParaRPr lang="en-US" sz="2800" b="1" dirty="0" smtClean="0">
              <a:solidFill>
                <a:schemeClr val="tx1"/>
              </a:solidFill>
              <a:latin typeface="Times New Roman" pitchFamily="18" charset="0"/>
              <a:cs typeface="Times New Roman" pitchFamily="18" charset="0"/>
            </a:endParaRP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4000" b="1" dirty="0" smtClean="0">
                <a:solidFill>
                  <a:srgbClr val="FF0066"/>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 2022</a:t>
            </a:r>
          </a:p>
        </p:txBody>
      </p:sp>
      <p:sp>
        <p:nvSpPr>
          <p:cNvPr id="5" name="Rectangle 4"/>
          <p:cNvSpPr/>
          <p:nvPr/>
        </p:nvSpPr>
        <p:spPr>
          <a:xfrm>
            <a:off x="838200" y="47596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تكاليف النقل الدولي ( </a:t>
            </a:r>
            <a:r>
              <a:rPr lang="ar-DZ" sz="4400" b="1" dirty="0" err="1" smtClean="0">
                <a:solidFill>
                  <a:srgbClr val="C00000"/>
                </a:solidFill>
                <a:latin typeface="Adobe Arabic" pitchFamily="18" charset="-78"/>
                <a:cs typeface="Adobe Arabic" pitchFamily="18" charset="-78"/>
              </a:rPr>
              <a:t>ج</a:t>
            </a:r>
            <a:r>
              <a:rPr lang="ar-DZ" sz="4400" b="1" dirty="0" smtClean="0">
                <a:solidFill>
                  <a:srgbClr val="C00000"/>
                </a:solidFill>
                <a:latin typeface="Adobe Arabic" pitchFamily="18" charset="-78"/>
                <a:cs typeface="Adobe Arabic" pitchFamily="18" charset="-78"/>
              </a:rPr>
              <a:t> 1)</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Couts du transport international </a:t>
            </a:r>
            <a:endParaRPr lang="fr-FR" sz="2400" b="1" dirty="0">
              <a:solidFill>
                <a:srgbClr val="C00000"/>
              </a:solidFill>
              <a:latin typeface="Adobe Arabic" pitchFamily="18" charset="-78"/>
              <a:cs typeface="Adobe Arabic" pitchFamily="18" charset="-78"/>
            </a:endParaRPr>
          </a:p>
        </p:txBody>
      </p:sp>
      <p:grpSp>
        <p:nvGrpSpPr>
          <p:cNvPr id="6" name="Group 1"/>
          <p:cNvGrpSpPr>
            <a:grpSpLocks/>
          </p:cNvGrpSpPr>
          <p:nvPr/>
        </p:nvGrpSpPr>
        <p:grpSpPr bwMode="auto">
          <a:xfrm>
            <a:off x="533400" y="3810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1" name="Group 1"/>
          <p:cNvGrpSpPr>
            <a:grpSpLocks/>
          </p:cNvGrpSpPr>
          <p:nvPr/>
        </p:nvGrpSpPr>
        <p:grpSpPr bwMode="auto">
          <a:xfrm>
            <a:off x="7545002" y="3810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28600" y="4267200"/>
            <a:ext cx="87630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tab pos="187325" algn="r"/>
              </a:tabLst>
            </a:pPr>
            <a:r>
              <a:rPr kumimoji="0" lang="ar-SA" sz="2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التكاليف الثابتة:</a:t>
            </a:r>
            <a:r>
              <a:rPr kumimoji="0" lang="ar-DZ" sz="26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ar-SA"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نفقات ليست مرتبطة بكمية نشاط الاستغلال(نقل البضائع والمسافرين)، بل تتحملها مؤسسة النقل سواء قامت وسيلة النقل برحلات أم لا، تحركت محملة أم فارغة، الحمولة كاملة أم جزئي</a:t>
            </a:r>
            <a:r>
              <a:rPr kumimoji="0" lang="ar-DZ"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ة</a:t>
            </a:r>
            <a:r>
              <a:rPr kumimoji="0" lang="ar-SA"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لا تتغير إلا بتغير عميق في النشاط</a:t>
            </a:r>
            <a:r>
              <a:rPr kumimoji="0" lang="fr-FR"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6" name="Rectangle 2"/>
          <p:cNvSpPr>
            <a:spLocks noChangeArrowheads="1"/>
          </p:cNvSpPr>
          <p:nvPr/>
        </p:nvSpPr>
        <p:spPr bwMode="auto">
          <a:xfrm>
            <a:off x="381000" y="5950803"/>
            <a:ext cx="86106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tab pos="187325" algn="r"/>
              </a:tabLst>
            </a:pPr>
            <a:r>
              <a:rPr kumimoji="0" lang="ar-SA" sz="2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التكاليف المتغيرة: </a:t>
            </a:r>
            <a:r>
              <a:rPr kumimoji="0" lang="ar-DZ" sz="2600" b="1" i="0" u="none" strike="noStrike" cap="none" normalizeH="0" baseline="0" dirty="0" smtClean="0">
                <a:ln>
                  <a:noFill/>
                </a:ln>
                <a:effectLst/>
                <a:latin typeface="Times New Roman" pitchFamily="18" charset="0"/>
                <a:ea typeface="Calibri" pitchFamily="34" charset="0"/>
                <a:cs typeface="Times New Roman" pitchFamily="18" charset="0"/>
              </a:rPr>
              <a:t>نفقات</a:t>
            </a:r>
            <a:r>
              <a:rPr kumimoji="0" lang="ar-DZ" sz="2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مرتبطة مباشرة باستغلال واستعمال وسيلة النقل، فهي تتزايد بتزايد نشاط النقل</a:t>
            </a:r>
            <a:r>
              <a:rPr kumimoji="0" lang="fr-FR" sz="2600" b="1" i="0" u="none" strike="noStrike" cap="none" normalizeH="0" baseline="0" dirty="0" smtClean="0">
                <a:ln>
                  <a:noFill/>
                </a:ln>
                <a:solidFill>
                  <a:schemeClr val="tx1"/>
                </a:solidFill>
                <a:effectLst/>
                <a:latin typeface="Times New Roman" pitchFamily="18" charset="0"/>
                <a:cs typeface="Times New Roman" pitchFamily="18" charset="0"/>
              </a:rPr>
              <a:t> </a:t>
            </a:r>
          </a:p>
        </p:txBody>
      </p:sp>
      <p:grpSp>
        <p:nvGrpSpPr>
          <p:cNvPr id="20" name="Groupe 19"/>
          <p:cNvGrpSpPr/>
          <p:nvPr/>
        </p:nvGrpSpPr>
        <p:grpSpPr>
          <a:xfrm>
            <a:off x="152400" y="228600"/>
            <a:ext cx="8686411" cy="3962325"/>
            <a:chOff x="152400" y="228600"/>
            <a:chExt cx="8686411" cy="3962325"/>
          </a:xfrm>
        </p:grpSpPr>
        <p:grpSp>
          <p:nvGrpSpPr>
            <p:cNvPr id="4" name="Groupe 3"/>
            <p:cNvGrpSpPr/>
            <p:nvPr/>
          </p:nvGrpSpPr>
          <p:grpSpPr>
            <a:xfrm>
              <a:off x="152400" y="228600"/>
              <a:ext cx="8686411" cy="3962325"/>
              <a:chOff x="152400" y="1466707"/>
              <a:chExt cx="8686411" cy="3962325"/>
            </a:xfrm>
          </p:grpSpPr>
          <p:grpSp>
            <p:nvGrpSpPr>
              <p:cNvPr id="5" name="Group 2"/>
              <p:cNvGrpSpPr>
                <a:grpSpLocks/>
              </p:cNvGrpSpPr>
              <p:nvPr/>
            </p:nvGrpSpPr>
            <p:grpSpPr bwMode="auto">
              <a:xfrm>
                <a:off x="152400" y="1466707"/>
                <a:ext cx="8686411" cy="3962325"/>
                <a:chOff x="540" y="840"/>
                <a:chExt cx="10452" cy="4671"/>
              </a:xfrm>
            </p:grpSpPr>
            <p:sp>
              <p:nvSpPr>
                <p:cNvPr id="8" name="Text Box 3"/>
                <p:cNvSpPr txBox="1">
                  <a:spLocks noChangeArrowheads="1"/>
                </p:cNvSpPr>
                <p:nvPr/>
              </p:nvSpPr>
              <p:spPr bwMode="auto">
                <a:xfrm>
                  <a:off x="9250" y="2712"/>
                  <a:ext cx="1742" cy="553"/>
                </a:xfrm>
                <a:prstGeom prst="rect">
                  <a:avLst/>
                </a:prstGeom>
                <a:solidFill>
                  <a:srgbClr val="92D050"/>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تكاليف النقل</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4"/>
                <p:cNvSpPr txBox="1">
                  <a:spLocks noChangeArrowheads="1"/>
                </p:cNvSpPr>
                <p:nvPr/>
              </p:nvSpPr>
              <p:spPr bwMode="auto">
                <a:xfrm>
                  <a:off x="7966" y="1379"/>
                  <a:ext cx="2109" cy="586"/>
                </a:xfrm>
                <a:prstGeom prst="rect">
                  <a:avLst/>
                </a:prstGeom>
                <a:solidFill>
                  <a:srgbClr val="FFFF00"/>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بالنسبة للناقل:</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7864" y="4004"/>
                  <a:ext cx="2303" cy="465"/>
                </a:xfrm>
                <a:prstGeom prst="rect">
                  <a:avLst/>
                </a:prstGeom>
                <a:solidFill>
                  <a:srgbClr val="FF00FF"/>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بالنسبة للشاحن:</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6"/>
                <p:cNvSpPr txBox="1">
                  <a:spLocks noChangeArrowheads="1"/>
                </p:cNvSpPr>
                <p:nvPr/>
              </p:nvSpPr>
              <p:spPr bwMode="auto">
                <a:xfrm>
                  <a:off x="540" y="840"/>
                  <a:ext cx="6510" cy="900"/>
                </a:xfrm>
                <a:prstGeom prst="rect">
                  <a:avLst/>
                </a:prstGeom>
                <a:solidFill>
                  <a:srgbClr val="FFC000"/>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تكاليف متغيرة( مباشرة، تشغيلية):</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وقود، زيت، تصليح، عجلات، سائق، رسوم محطات.... </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7"/>
                <p:cNvSpPr txBox="1">
                  <a:spLocks noChangeArrowheads="1"/>
                </p:cNvSpPr>
                <p:nvPr/>
              </p:nvSpPr>
              <p:spPr bwMode="auto">
                <a:xfrm>
                  <a:off x="540" y="3359"/>
                  <a:ext cx="6225" cy="984"/>
                </a:xfrm>
                <a:prstGeom prst="rect">
                  <a:avLst/>
                </a:prstGeom>
                <a:solidFill>
                  <a:srgbClr val="FF9933"/>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أجرة أساسية: </a:t>
                  </a:r>
                </a:p>
                <a:p>
                  <a:pPr lvl="0" algn="just" rtl="1" fontAlgn="base">
                    <a:spcBef>
                      <a:spcPct val="0"/>
                    </a:spcBef>
                    <a:spcAft>
                      <a:spcPct val="0"/>
                    </a:spcAft>
                  </a:pP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وفق:</a:t>
                  </a:r>
                  <a:r>
                    <a:rPr kumimoji="0" lang="ar-DZ" sz="2200" b="1" i="0" u="none" strike="noStrike" cap="none" normalizeH="0" dirty="0" smtClean="0">
                      <a:ln>
                        <a:noFill/>
                      </a:ln>
                      <a:solidFill>
                        <a:schemeClr val="tx1"/>
                      </a:solidFill>
                      <a:effectLst/>
                      <a:latin typeface="Arial" pitchFamily="34" charset="0"/>
                      <a:ea typeface="Arial" pitchFamily="34" charset="0"/>
                      <a:cs typeface="Arial" pitchFamily="34" charset="0"/>
                    </a:rPr>
                    <a:t> </a:t>
                  </a: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وزن </a:t>
                  </a:r>
                  <a:r>
                    <a:rPr lang="ar-DZ" sz="2200" b="1" dirty="0" smtClean="0">
                      <a:latin typeface="Arial" pitchFamily="34" charset="0"/>
                      <a:ea typeface="Arial" pitchFamily="34" charset="0"/>
                      <a:cs typeface="Arial" pitchFamily="34" charset="0"/>
                    </a:rPr>
                    <a:t>الحمولة،</a:t>
                  </a:r>
                  <a:r>
                    <a:rPr kumimoji="0" lang="ar-DZ" sz="2200" b="1" i="0" u="none" strike="noStrike" cap="none" normalizeH="0" dirty="0" smtClean="0">
                      <a:ln>
                        <a:noFill/>
                      </a:ln>
                      <a:solidFill>
                        <a:schemeClr val="tx1"/>
                      </a:solidFill>
                      <a:effectLst/>
                      <a:latin typeface="Arial" pitchFamily="34" charset="0"/>
                      <a:ea typeface="Arial" pitchFamily="34" charset="0"/>
                      <a:cs typeface="Arial" pitchFamily="34" charset="0"/>
                    </a:rPr>
                    <a:t> </a:t>
                  </a: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نوع البضاعة، المسافة...</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8"/>
                <p:cNvSpPr txBox="1">
                  <a:spLocks noChangeArrowheads="1"/>
                </p:cNvSpPr>
                <p:nvPr/>
              </p:nvSpPr>
              <p:spPr bwMode="auto">
                <a:xfrm>
                  <a:off x="540" y="1890"/>
                  <a:ext cx="6602" cy="926"/>
                </a:xfrm>
                <a:prstGeom prst="rect">
                  <a:avLst/>
                </a:prstGeom>
                <a:solidFill>
                  <a:srgbClr val="FFC000"/>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تكاليف ثابتة(غ مباشرة، رأسمالية):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اهتلاك معدات نقل، مصاريف إدارية، تأمين، استئجار...</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9"/>
                <p:cNvSpPr txBox="1">
                  <a:spLocks noChangeArrowheads="1"/>
                </p:cNvSpPr>
                <p:nvPr/>
              </p:nvSpPr>
              <p:spPr bwMode="auto">
                <a:xfrm>
                  <a:off x="540" y="4574"/>
                  <a:ext cx="6235" cy="937"/>
                </a:xfrm>
                <a:prstGeom prst="rect">
                  <a:avLst/>
                </a:prstGeom>
                <a:solidFill>
                  <a:srgbClr val="FF9933"/>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مصاريف ملحقة: </a:t>
                  </a: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مناولة، تغليف، تربيط، مستندات، تأمين بضاعة....</a:t>
                  </a:r>
                  <a:endParaRPr kumimoji="0" lang="fr-FR" sz="2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AutoShape 10"/>
                <p:cNvCxnSpPr>
                  <a:cxnSpLocks noChangeShapeType="1"/>
                </p:cNvCxnSpPr>
                <p:nvPr/>
              </p:nvCxnSpPr>
              <p:spPr bwMode="auto">
                <a:xfrm rot="16200000" flipV="1">
                  <a:off x="9425" y="2260"/>
                  <a:ext cx="719" cy="214"/>
                </a:xfrm>
                <a:prstGeom prst="straightConnector1">
                  <a:avLst/>
                </a:prstGeom>
                <a:noFill/>
                <a:ln w="38100">
                  <a:solidFill>
                    <a:srgbClr val="000000"/>
                  </a:solidFill>
                  <a:round/>
                  <a:headEnd/>
                  <a:tailEnd type="triangle" w="med" len="med"/>
                </a:ln>
              </p:spPr>
            </p:cxnSp>
            <p:cxnSp>
              <p:nvCxnSpPr>
                <p:cNvPr id="16" name="AutoShape 11"/>
                <p:cNvCxnSpPr>
                  <a:cxnSpLocks noChangeShapeType="1"/>
                </p:cNvCxnSpPr>
                <p:nvPr/>
              </p:nvCxnSpPr>
              <p:spPr bwMode="auto">
                <a:xfrm rot="5400000">
                  <a:off x="9490" y="3510"/>
                  <a:ext cx="706" cy="217"/>
                </a:xfrm>
                <a:prstGeom prst="straightConnector1">
                  <a:avLst/>
                </a:prstGeom>
                <a:noFill/>
                <a:ln w="38100">
                  <a:solidFill>
                    <a:srgbClr val="000000"/>
                  </a:solidFill>
                  <a:round/>
                  <a:headEnd/>
                  <a:tailEnd type="triangle" w="med" len="med"/>
                </a:ln>
              </p:spPr>
            </p:cxnSp>
            <p:cxnSp>
              <p:nvCxnSpPr>
                <p:cNvPr id="17" name="AutoShape 12"/>
                <p:cNvCxnSpPr>
                  <a:cxnSpLocks noChangeShapeType="1"/>
                </p:cNvCxnSpPr>
                <p:nvPr/>
              </p:nvCxnSpPr>
              <p:spPr bwMode="auto">
                <a:xfrm flipH="1" flipV="1">
                  <a:off x="6749" y="3764"/>
                  <a:ext cx="1155" cy="495"/>
                </a:xfrm>
                <a:prstGeom prst="straightConnector1">
                  <a:avLst/>
                </a:prstGeom>
                <a:noFill/>
                <a:ln w="38100">
                  <a:solidFill>
                    <a:srgbClr val="000000"/>
                  </a:solidFill>
                  <a:round/>
                  <a:headEnd/>
                  <a:tailEnd type="triangle" w="med" len="med"/>
                </a:ln>
              </p:spPr>
            </p:cxnSp>
            <p:cxnSp>
              <p:nvCxnSpPr>
                <p:cNvPr id="18" name="AutoShape 13"/>
                <p:cNvCxnSpPr>
                  <a:cxnSpLocks noChangeShapeType="1"/>
                </p:cNvCxnSpPr>
                <p:nvPr/>
              </p:nvCxnSpPr>
              <p:spPr bwMode="auto">
                <a:xfrm flipH="1">
                  <a:off x="6824" y="4259"/>
                  <a:ext cx="1080" cy="705"/>
                </a:xfrm>
                <a:prstGeom prst="straightConnector1">
                  <a:avLst/>
                </a:prstGeom>
                <a:noFill/>
                <a:ln w="38100">
                  <a:solidFill>
                    <a:srgbClr val="000000"/>
                  </a:solidFill>
                  <a:round/>
                  <a:headEnd/>
                  <a:tailEnd type="triangle" w="med" len="med"/>
                </a:ln>
              </p:spPr>
            </p:cxnSp>
          </p:grpSp>
          <p:cxnSp>
            <p:nvCxnSpPr>
              <p:cNvPr id="6" name="AutoShape 12"/>
              <p:cNvCxnSpPr>
                <a:cxnSpLocks noChangeShapeType="1"/>
              </p:cNvCxnSpPr>
              <p:nvPr/>
            </p:nvCxnSpPr>
            <p:spPr bwMode="auto">
              <a:xfrm flipH="1" flipV="1">
                <a:off x="5544408" y="1738952"/>
                <a:ext cx="959893" cy="419900"/>
              </a:xfrm>
              <a:prstGeom prst="straightConnector1">
                <a:avLst/>
              </a:prstGeom>
              <a:noFill/>
              <a:ln w="38100">
                <a:solidFill>
                  <a:srgbClr val="000000"/>
                </a:solidFill>
                <a:round/>
                <a:headEnd/>
                <a:tailEnd type="triangle" w="med" len="med"/>
              </a:ln>
            </p:spPr>
          </p:cxnSp>
          <p:cxnSp>
            <p:nvCxnSpPr>
              <p:cNvPr id="7" name="AutoShape 13"/>
              <p:cNvCxnSpPr>
                <a:cxnSpLocks noChangeShapeType="1"/>
              </p:cNvCxnSpPr>
              <p:nvPr/>
            </p:nvCxnSpPr>
            <p:spPr bwMode="auto">
              <a:xfrm flipH="1">
                <a:off x="5638800" y="2186148"/>
                <a:ext cx="897563" cy="598039"/>
              </a:xfrm>
              <a:prstGeom prst="straightConnector1">
                <a:avLst/>
              </a:prstGeom>
              <a:noFill/>
              <a:ln w="38100">
                <a:solidFill>
                  <a:srgbClr val="000000"/>
                </a:solidFill>
                <a:round/>
                <a:headEnd/>
                <a:tailEnd type="triangle" w="med" len="med"/>
              </a:ln>
            </p:spPr>
          </p:cxnSp>
        </p:grpSp>
        <p:sp>
          <p:nvSpPr>
            <p:cNvPr id="19" name="Text Box 5"/>
            <p:cNvSpPr txBox="1">
              <a:spLocks noChangeArrowheads="1"/>
            </p:cNvSpPr>
            <p:nvPr/>
          </p:nvSpPr>
          <p:spPr bwMode="auto">
            <a:xfrm>
              <a:off x="6096000" y="3429000"/>
              <a:ext cx="2286000" cy="394451"/>
            </a:xfrm>
            <a:prstGeom prst="rect">
              <a:avLst/>
            </a:prstGeom>
            <a:solidFill>
              <a:srgbClr val="FF00FF"/>
            </a:solidFill>
            <a:ln w="38100">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ar-DZ" sz="2400" b="1" dirty="0" smtClean="0">
                  <a:latin typeface="Arial" pitchFamily="34" charset="0"/>
                  <a:cs typeface="Arial" pitchFamily="34" charset="0"/>
                </a:rPr>
                <a:t>أجرة أو تسعيرة النقل</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419600" y="152400"/>
            <a:ext cx="4421403"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أولا. الخصائص الاقتصادية للنقل</a:t>
            </a:r>
            <a:endParaRPr lang="fr-FR" sz="3200" dirty="0">
              <a:solidFill>
                <a:srgbClr val="FF0000"/>
              </a:solidFill>
              <a:latin typeface="Times New Roman" pitchFamily="18" charset="0"/>
              <a:cs typeface="Times New Roman" pitchFamily="18" charset="0"/>
            </a:endParaRPr>
          </a:p>
        </p:txBody>
      </p:sp>
      <p:sp>
        <p:nvSpPr>
          <p:cNvPr id="5" name="Rectangle 4"/>
          <p:cNvSpPr/>
          <p:nvPr/>
        </p:nvSpPr>
        <p:spPr>
          <a:xfrm>
            <a:off x="228600" y="685800"/>
            <a:ext cx="8381999"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تتعلق بالطلب والعرض على خدمات النقل، تكاليف وتسعير خدمات النقل وشكل المنافسة في قطاع النقل رغم تنوعه( طرقي، سككي، بحري، نهري، جوي، أنابيب. </a:t>
            </a:r>
            <a:endParaRPr lang="fr-FR" sz="2800" dirty="0">
              <a:latin typeface="Times New Roman" pitchFamily="18" charset="0"/>
              <a:cs typeface="Times New Roman" pitchFamily="18" charset="0"/>
            </a:endParaRPr>
          </a:p>
        </p:txBody>
      </p:sp>
      <p:sp>
        <p:nvSpPr>
          <p:cNvPr id="6" name="Rectangle 1"/>
          <p:cNvSpPr>
            <a:spLocks noChangeArrowheads="1"/>
          </p:cNvSpPr>
          <p:nvPr/>
        </p:nvSpPr>
        <p:spPr bwMode="auto">
          <a:xfrm>
            <a:off x="6096000" y="2133600"/>
            <a:ext cx="2667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اقتصاديات النقل:</a:t>
            </a:r>
            <a:endPar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p:txBody>
      </p:sp>
      <p:sp>
        <p:nvSpPr>
          <p:cNvPr id="7" name="Rectangle 1"/>
          <p:cNvSpPr>
            <a:spLocks noChangeArrowheads="1"/>
          </p:cNvSpPr>
          <p:nvPr/>
        </p:nvSpPr>
        <p:spPr bwMode="auto">
          <a:xfrm>
            <a:off x="3124200" y="2706231"/>
            <a:ext cx="5638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أحد فروع الاقتصاد أسسه الاقتصادي الأمريكي في عام 1959</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جون </a:t>
            </a:r>
            <a:r>
              <a:rPr kumimoji="0" lang="ar-SA"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ر</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ماير</a:t>
            </a:r>
            <a:r>
              <a:rPr lang="fr-FR" sz="2800" b="1" dirty="0" smtClean="0"/>
              <a:t> </a:t>
            </a:r>
            <a:r>
              <a:rPr lang="fr-FR" sz="2800" b="1" dirty="0" smtClean="0">
                <a:solidFill>
                  <a:srgbClr val="FF0000"/>
                </a:solidFill>
                <a:latin typeface="Times New Roman" pitchFamily="18" charset="0"/>
                <a:cs typeface="Times New Roman" pitchFamily="18" charset="0"/>
              </a:rPr>
              <a:t>John Robert Meyer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(1927-</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2009</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يهتم بتخصيص الموارد في قطاع النقل، لديه روابط قوية ب</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الهندسة المدنية</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rgbClr val="FF0000"/>
                </a:solidFill>
                <a:effectLst/>
                <a:latin typeface="Times New Roman" pitchFamily="18" charset="0"/>
                <a:cs typeface="Times New Roman" pitchFamily="18" charset="0"/>
              </a:rPr>
              <a:t> </a:t>
            </a:r>
          </a:p>
        </p:txBody>
      </p:sp>
      <p:pic>
        <p:nvPicPr>
          <p:cNvPr id="56322" name="Picture 2" descr="C:\Users\SALAH\Desktop\John-R.-Meyer-Economics-1958-_250x250.jpg"/>
          <p:cNvPicPr>
            <a:picLocks noChangeAspect="1" noChangeArrowheads="1"/>
          </p:cNvPicPr>
          <p:nvPr/>
        </p:nvPicPr>
        <p:blipFill>
          <a:blip r:embed="rId2"/>
          <a:srcRect/>
          <a:stretch>
            <a:fillRect/>
          </a:stretch>
        </p:blipFill>
        <p:spPr bwMode="auto">
          <a:xfrm>
            <a:off x="76200" y="1981200"/>
            <a:ext cx="2895600" cy="3048000"/>
          </a:xfrm>
          <a:prstGeom prst="rect">
            <a:avLst/>
          </a:prstGeom>
          <a:noFill/>
        </p:spPr>
      </p:pic>
      <p:pic>
        <p:nvPicPr>
          <p:cNvPr id="56324" name="Picture 4" descr="C:\Users\SALAH\Desktop\41UOdmjEx6L._SX331_BO1,204,203,200_.jpg"/>
          <p:cNvPicPr>
            <a:picLocks noChangeAspect="1" noChangeArrowheads="1"/>
          </p:cNvPicPr>
          <p:nvPr/>
        </p:nvPicPr>
        <p:blipFill>
          <a:blip r:embed="rId3"/>
          <a:srcRect/>
          <a:stretch>
            <a:fillRect/>
          </a:stretch>
        </p:blipFill>
        <p:spPr bwMode="auto">
          <a:xfrm>
            <a:off x="4191000" y="4419600"/>
            <a:ext cx="1981199" cy="2438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81000" y="649069"/>
            <a:ext cx="8305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 النقل صناعة غير منفردة</a:t>
            </a:r>
            <a:endParaRPr kumimoji="0" lang="fr-FR" sz="36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3"/>
          <p:cNvSpPr>
            <a:spLocks noChangeArrowheads="1"/>
          </p:cNvSpPr>
          <p:nvPr/>
        </p:nvSpPr>
        <p:spPr bwMode="auto">
          <a:xfrm>
            <a:off x="457200" y="4800600"/>
            <a:ext cx="8382000" cy="1815882"/>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Y" sz="2800" b="1" i="0" u="none" strike="noStrike" cap="none" normalizeH="0" baseline="0" dirty="0" smtClean="0" bmk="">
                <a:ln>
                  <a:noFill/>
                </a:ln>
                <a:solidFill>
                  <a:srgbClr val="FF0000"/>
                </a:solidFill>
                <a:effectLst/>
                <a:latin typeface="Times New Roman" pitchFamily="18" charset="0"/>
                <a:ea typeface="Times New Roman" pitchFamily="18" charset="0"/>
                <a:cs typeface="Times New Roman" pitchFamily="18" charset="0"/>
              </a:rPr>
              <a:t>الصناعة المنفردة</a:t>
            </a:r>
            <a:r>
              <a:rPr kumimoji="0" lang="ar-DZ" sz="2800" b="1" i="0" u="none" strike="noStrike" cap="none" normalizeH="0" baseline="0" dirty="0" smtClean="0" bmk="">
                <a:ln>
                  <a:noFill/>
                </a:ln>
                <a:solidFill>
                  <a:srgbClr val="FF0000"/>
                </a:solidFill>
                <a:effectLst/>
                <a:latin typeface="Times New Roman" pitchFamily="18" charset="0"/>
                <a:ea typeface="Times New Roman" pitchFamily="18" charset="0"/>
                <a:cs typeface="Times New Roman" pitchFamily="18" charset="0"/>
              </a:rPr>
              <a:t>:</a:t>
            </a:r>
            <a:r>
              <a:rPr kumimoji="0" lang="ar-DZ" sz="2800" b="1" i="0" u="none" strike="noStrike" cap="none" normalizeH="0" dirty="0" smtClean="0" bmk="">
                <a:ln>
                  <a:noFill/>
                </a:ln>
                <a:solidFill>
                  <a:srgbClr val="FF0000"/>
                </a:solidFill>
                <a:effectLst/>
                <a:latin typeface="Times New Roman" pitchFamily="18" charset="0"/>
                <a:ea typeface="Times New Roman" pitchFamily="18" charset="0"/>
                <a:cs typeface="Times New Roman" pitchFamily="18" charset="0"/>
              </a:rPr>
              <a:t> </a:t>
            </a:r>
            <a:r>
              <a:rPr kumimoji="0" lang="ar-SY" sz="28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مجموعة من الوحدات الاقتصادية التي تقدم منتج واحد أو عدة منتجات متجانسة، وتستخدم تكنولوجيات متشابهة، علاوة على ارتفاع درجة مرونة الإحلال بين المنتجات التي تمثل مخرجات تلك الصناعة.</a:t>
            </a:r>
            <a:endParaRPr kumimoji="0" lang="fr-FR" sz="2800" b="1" i="0" u="none" strike="noStrike" cap="none" normalizeH="0" baseline="0" dirty="0" smtClean="0" bmk="">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81000" y="14478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رغم </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الخصائص مشتركة </a:t>
            </a:r>
            <a:r>
              <a:rPr kumimoji="0" lang="ar-D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لوسائل النقل، إلا أن قطاع النقل </a:t>
            </a:r>
            <a:r>
              <a:rPr kumimoji="0" lang="ar-DZ" sz="2800" b="1" i="0" u="none" strike="noStrike" cap="none" normalizeH="0" baseline="0" dirty="0" smtClean="0">
                <a:ln>
                  <a:noFill/>
                </a:ln>
                <a:effectLst/>
                <a:latin typeface="Times New Roman" pitchFamily="18" charset="0"/>
                <a:ea typeface="Times New Roman" pitchFamily="18" charset="0"/>
                <a:cs typeface="Times New Roman" pitchFamily="18" charset="0"/>
              </a:rPr>
              <a:t>لا يمثل </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صناعة واحدة منفردة</a:t>
            </a:r>
            <a:r>
              <a:rPr kumimoji="0" lang="ar-DZ" sz="28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بل يتكون من </a:t>
            </a:r>
            <a:r>
              <a:rPr kumimoji="0" lang="ar-DZ" sz="2800" b="1" i="0" u="none" strike="noStrike" cap="none" normalizeH="0" baseline="0" dirty="0" smtClean="0" bmk="">
                <a:ln>
                  <a:noFill/>
                </a:ln>
                <a:solidFill>
                  <a:srgbClr val="FF0000"/>
                </a:solidFill>
                <a:effectLst/>
                <a:latin typeface="Times New Roman" pitchFamily="18" charset="0"/>
                <a:ea typeface="Times New Roman" pitchFamily="18" charset="0"/>
                <a:cs typeface="Times New Roman" pitchFamily="18" charset="0"/>
              </a:rPr>
              <a:t>مجموعة صناعات متباينة</a:t>
            </a:r>
            <a:r>
              <a:rPr kumimoji="0" lang="ar-DZ" sz="28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فيما بينها.</a:t>
            </a:r>
          </a:p>
        </p:txBody>
      </p:sp>
      <p:sp>
        <p:nvSpPr>
          <p:cNvPr id="7" name="Rectangle 1"/>
          <p:cNvSpPr>
            <a:spLocks noChangeArrowheads="1"/>
          </p:cNvSpPr>
          <p:nvPr/>
        </p:nvSpPr>
        <p:spPr bwMode="auto">
          <a:xfrm>
            <a:off x="457200" y="2667000"/>
            <a:ext cx="830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bmk="">
                <a:ln>
                  <a:noFill/>
                </a:ln>
                <a:solidFill>
                  <a:srgbClr val="FF0000"/>
                </a:solidFill>
                <a:effectLst/>
                <a:latin typeface="Times New Roman" pitchFamily="18" charset="0"/>
                <a:ea typeface="Times New Roman" pitchFamily="18" charset="0"/>
                <a:cs typeface="Times New Roman" pitchFamily="18" charset="0"/>
              </a:rPr>
              <a:t>←</a:t>
            </a:r>
            <a:r>
              <a:rPr kumimoji="0" lang="ar-DZ" sz="28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 يجعل نشاط النقل عامة لا يخدم سوقا واحدة(</a:t>
            </a:r>
            <a:r>
              <a:rPr kumimoji="0" lang="ar-DZ" sz="2800" b="1" i="0" u="none" strike="noStrike" cap="none" normalizeH="0" dirty="0" smtClean="0" bmk="">
                <a:ln>
                  <a:noFill/>
                </a:ln>
                <a:solidFill>
                  <a:schemeClr val="tx1"/>
                </a:solidFill>
                <a:effectLst/>
                <a:latin typeface="Times New Roman" pitchFamily="18" charset="0"/>
                <a:ea typeface="Times New Roman" pitchFamily="18" charset="0"/>
                <a:cs typeface="Times New Roman" pitchFamily="18" charset="0"/>
              </a:rPr>
              <a:t> لكل وسيلة نقل سوق).</a:t>
            </a:r>
            <a:endParaRPr lang="ar-DZ" sz="2800" b="1" dirty="0" smtClean="0" bmk="">
              <a:latin typeface="Times New Roman" pitchFamily="18" charset="0"/>
              <a:ea typeface="Times New Roman" pitchFamily="18" charset="0"/>
              <a:cs typeface="Times New Roman" pitchFamily="18" charset="0"/>
            </a:endParaRPr>
          </a:p>
        </p:txBody>
      </p:sp>
      <p:sp>
        <p:nvSpPr>
          <p:cNvPr id="8" name="Rectangle 1"/>
          <p:cNvSpPr>
            <a:spLocks noChangeArrowheads="1"/>
          </p:cNvSpPr>
          <p:nvPr/>
        </p:nvSpPr>
        <p:spPr bwMode="auto">
          <a:xfrm>
            <a:off x="381000" y="34290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bmk="">
                <a:ln>
                  <a:noFill/>
                </a:ln>
                <a:solidFill>
                  <a:srgbClr val="FF0000"/>
                </a:solidFill>
                <a:effectLst/>
                <a:latin typeface="Times New Roman" pitchFamily="18" charset="0"/>
                <a:ea typeface="Times New Roman" pitchFamily="18" charset="0"/>
                <a:cs typeface="Times New Roman" pitchFamily="18" charset="0"/>
              </a:rPr>
              <a:t>← </a:t>
            </a:r>
            <a:r>
              <a:rPr kumimoji="0" lang="ar-DZ" sz="2800" b="1" i="0" u="none" strike="noStrike" cap="none" normalizeH="0" baseline="0" dirty="0" smtClean="0" bmk="">
                <a:ln>
                  <a:noFill/>
                </a:ln>
                <a:solidFill>
                  <a:schemeClr val="tx1"/>
                </a:solidFill>
                <a:effectLst/>
                <a:latin typeface="Times New Roman" pitchFamily="18" charset="0"/>
                <a:ea typeface="Times New Roman" pitchFamily="18" charset="0"/>
                <a:cs typeface="Times New Roman" pitchFamily="18" charset="0"/>
              </a:rPr>
              <a:t>عدم وجود منحنى طلب واحد يعبر عن الطلب الكلي لخدمات النقل المتعددة، رغم أن وسائل النقل تشكل بدائل متاحة في كثير من الأحيان</a:t>
            </a:r>
            <a:r>
              <a:rPr kumimoji="0" lang="ar-DZ" sz="2800" b="1"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rPr>
              <a:t>.</a:t>
            </a:r>
            <a:endParaRPr lang="ar-DZ" sz="2800" b="1" dirty="0" smtClean="0" bmk="">
              <a:latin typeface="Times New Roman" pitchFamily="18" charset="0"/>
              <a:ea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0" y="381000"/>
            <a:ext cx="6723315"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2. عدم قابلية منتج النقل للتخزين والتجزئة:</a:t>
            </a:r>
            <a:r>
              <a:rPr lang="ar-DZ" sz="3600" dirty="0" smtClean="0">
                <a:solidFill>
                  <a:srgbClr val="FF0000"/>
                </a:solidFill>
                <a:latin typeface="Times New Roman" pitchFamily="18" charset="0"/>
                <a:cs typeface="Times New Roman" pitchFamily="18" charset="0"/>
              </a:rPr>
              <a:t> </a:t>
            </a:r>
            <a:endParaRPr lang="fr-FR" sz="3600" dirty="0">
              <a:solidFill>
                <a:srgbClr val="FF0000"/>
              </a:solidFill>
              <a:latin typeface="Times New Roman" pitchFamily="18" charset="0"/>
              <a:cs typeface="Times New Roman" pitchFamily="18" charset="0"/>
            </a:endParaRPr>
          </a:p>
        </p:txBody>
      </p:sp>
      <p:sp>
        <p:nvSpPr>
          <p:cNvPr id="5" name="Rectangle 4"/>
          <p:cNvSpPr/>
          <p:nvPr/>
        </p:nvSpPr>
        <p:spPr>
          <a:xfrm>
            <a:off x="152400" y="1129605"/>
            <a:ext cx="8610600" cy="1384995"/>
          </a:xfrm>
          <a:prstGeom prst="rect">
            <a:avLst/>
          </a:prstGeom>
        </p:spPr>
        <p:txBody>
          <a:bodyPr wrap="square">
            <a:spAutoFit/>
          </a:bodyPr>
          <a:lstStyle/>
          <a:p>
            <a:pPr algn="just" rtl="1">
              <a:buClr>
                <a:srgbClr val="FF0000"/>
              </a:buClr>
              <a:buFont typeface="Wingdings" pitchFamily="2" charset="2"/>
              <a:buChar char="ü"/>
            </a:pPr>
            <a:r>
              <a:rPr lang="ar-DZ" sz="2800" b="1" dirty="0" smtClean="0">
                <a:solidFill>
                  <a:srgbClr val="FF0000"/>
                </a:solidFill>
                <a:latin typeface="Times New Roman" pitchFamily="18" charset="0"/>
                <a:cs typeface="Times New Roman" pitchFamily="18" charset="0"/>
              </a:rPr>
              <a:t> منتج النقل: </a:t>
            </a:r>
            <a:r>
              <a:rPr lang="ar-DZ" sz="2800" b="1" dirty="0" smtClean="0">
                <a:latin typeface="Times New Roman" pitchFamily="18" charset="0"/>
                <a:cs typeface="Times New Roman" pitchFamily="18" charset="0"/>
              </a:rPr>
              <a:t>الطاقة التحميلية المنتجة(...مقعد/ لراكب أو... طن/ كم) لا يمكن تخزينه أو تأجيل استعماله، </a:t>
            </a:r>
            <a:r>
              <a:rPr lang="ar-DZ" sz="2800" b="1" dirty="0" smtClean="0">
                <a:solidFill>
                  <a:srgbClr val="FF0000"/>
                </a:solidFill>
                <a:latin typeface="Times New Roman" pitchFamily="18" charset="0"/>
                <a:cs typeface="Times New Roman" pitchFamily="18" charset="0"/>
              </a:rPr>
              <a:t>يستهلك بمجرد إنتاجه</a:t>
            </a:r>
            <a:r>
              <a:rPr lang="ar-DZ" sz="2800" b="1" dirty="0" smtClean="0">
                <a:latin typeface="Times New Roman" pitchFamily="18" charset="0"/>
                <a:cs typeface="Times New Roman" pitchFamily="18" charset="0"/>
              </a:rPr>
              <a:t>، سواء استعمل أم لا.</a:t>
            </a:r>
            <a:endParaRPr lang="fr-FR" sz="2800" b="1" dirty="0">
              <a:latin typeface="Times New Roman" pitchFamily="18" charset="0"/>
              <a:cs typeface="Times New Roman" pitchFamily="18" charset="0"/>
            </a:endParaRPr>
          </a:p>
        </p:txBody>
      </p:sp>
      <p:sp>
        <p:nvSpPr>
          <p:cNvPr id="6" name="Rectangle 5"/>
          <p:cNvSpPr/>
          <p:nvPr/>
        </p:nvSpPr>
        <p:spPr>
          <a:xfrm>
            <a:off x="304800" y="3541693"/>
            <a:ext cx="8534400" cy="954107"/>
          </a:xfrm>
          <a:prstGeom prst="rect">
            <a:avLst/>
          </a:prstGeom>
        </p:spPr>
        <p:txBody>
          <a:bodyPr wrap="square">
            <a:spAutoFit/>
          </a:bodyPr>
          <a:lstStyle/>
          <a:p>
            <a:pPr algn="just" rtl="1">
              <a:buClr>
                <a:srgbClr val="FF0000"/>
              </a:buClr>
              <a:buFont typeface="Wingdings" pitchFamily="2" charset="2"/>
              <a:buChar char="ü"/>
            </a:pPr>
            <a:r>
              <a:rPr lang="ar-DZ" sz="2800" b="1" dirty="0" smtClean="0">
                <a:solidFill>
                  <a:srgbClr val="FF0000"/>
                </a:solidFill>
                <a:latin typeface="Times New Roman" pitchFamily="18" charset="0"/>
                <a:cs typeface="Times New Roman" pitchFamily="18" charset="0"/>
              </a:rPr>
              <a:t> لماذا؟: </a:t>
            </a:r>
            <a:r>
              <a:rPr lang="ar-DZ" sz="2800" b="1" dirty="0" smtClean="0">
                <a:latin typeface="Times New Roman" pitchFamily="18" charset="0"/>
                <a:cs typeface="Times New Roman" pitchFamily="18" charset="0"/>
              </a:rPr>
              <a:t>يستحيل تشغيل جزء فقط من وسيلة النقل عند عدم وجود بضاعة (أو ركاب)  كافية لنقلها.</a:t>
            </a:r>
            <a:endParaRPr lang="fr-FR" sz="2800" b="1" dirty="0">
              <a:latin typeface="Times New Roman" pitchFamily="18" charset="0"/>
              <a:cs typeface="Times New Roman" pitchFamily="18" charset="0"/>
            </a:endParaRPr>
          </a:p>
        </p:txBody>
      </p:sp>
      <p:sp>
        <p:nvSpPr>
          <p:cNvPr id="7" name="Rectangle 6"/>
          <p:cNvSpPr/>
          <p:nvPr/>
        </p:nvSpPr>
        <p:spPr>
          <a:xfrm>
            <a:off x="304800" y="4608493"/>
            <a:ext cx="8534400" cy="954107"/>
          </a:xfrm>
          <a:prstGeom prst="rect">
            <a:avLst/>
          </a:prstGeom>
        </p:spPr>
        <p:txBody>
          <a:bodyPr wrap="square">
            <a:spAutoFit/>
          </a:bodyPr>
          <a:lstStyle/>
          <a:p>
            <a:pPr algn="justLow" rtl="1">
              <a:buClr>
                <a:srgbClr val="FF0000"/>
              </a:buClr>
              <a:buFont typeface="Wingdings" pitchFamily="2" charset="2"/>
              <a:buChar char="ü"/>
            </a:pPr>
            <a:r>
              <a:rPr lang="ar-DZ" sz="2800" b="1" dirty="0" smtClean="0">
                <a:solidFill>
                  <a:srgbClr val="FF0000"/>
                </a:solidFill>
                <a:latin typeface="Times New Roman" pitchFamily="18" charset="0"/>
                <a:cs typeface="Times New Roman" pitchFamily="18" charset="0"/>
              </a:rPr>
              <a:t> النتيجة: </a:t>
            </a:r>
            <a:r>
              <a:rPr lang="ar-DZ" sz="2800" b="1" dirty="0" smtClean="0">
                <a:latin typeface="Times New Roman" pitchFamily="18" charset="0"/>
                <a:cs typeface="Times New Roman" pitchFamily="18" charset="0"/>
              </a:rPr>
              <a:t>أي خطأ في تقدير كمية الطلب على النقل نوعا وتوقيتا، يعني خسارة للمؤسسة نتيجة ضياع جزء من منتج النقل (لا يمكن تخزينه).</a:t>
            </a:r>
            <a:endParaRPr lang="fr-FR" sz="2800" b="1" dirty="0">
              <a:latin typeface="Times New Roman" pitchFamily="18" charset="0"/>
              <a:cs typeface="Times New Roman" pitchFamily="18" charset="0"/>
            </a:endParaRPr>
          </a:p>
        </p:txBody>
      </p:sp>
      <p:sp>
        <p:nvSpPr>
          <p:cNvPr id="8" name="Rectangle 7"/>
          <p:cNvSpPr/>
          <p:nvPr/>
        </p:nvSpPr>
        <p:spPr>
          <a:xfrm>
            <a:off x="304800" y="5751493"/>
            <a:ext cx="8458200" cy="954107"/>
          </a:xfrm>
          <a:prstGeom prst="rect">
            <a:avLst/>
          </a:prstGeom>
        </p:spPr>
        <p:txBody>
          <a:bodyPr wrap="square">
            <a:spAutoFit/>
          </a:bodyPr>
          <a:lstStyle/>
          <a:p>
            <a:pPr algn="just" rtl="1">
              <a:buClr>
                <a:srgbClr val="FF0000"/>
              </a:buClr>
              <a:buFont typeface="Wingdings" pitchFamily="2" charset="2"/>
              <a:buChar char="ü"/>
            </a:pPr>
            <a:r>
              <a:rPr lang="ar-DZ" sz="2800" b="1" dirty="0" smtClean="0">
                <a:solidFill>
                  <a:srgbClr val="FF0000"/>
                </a:solidFill>
                <a:latin typeface="Times New Roman" pitchFamily="18" charset="0"/>
                <a:cs typeface="Times New Roman" pitchFamily="18" charset="0"/>
              </a:rPr>
              <a:t> الأهمية: </a:t>
            </a:r>
            <a:r>
              <a:rPr lang="ar-DZ" sz="2800" b="1" dirty="0" smtClean="0">
                <a:latin typeface="Times New Roman" pitchFamily="18" charset="0"/>
                <a:cs typeface="Times New Roman" pitchFamily="18" charset="0"/>
              </a:rPr>
              <a:t>ضرورة تحديد حجم وسيلة النقل المناسب، والتوقيت المناسب لإنتاج النقل.</a:t>
            </a:r>
            <a:endParaRPr lang="fr-FR" sz="2800" b="1" dirty="0">
              <a:latin typeface="Times New Roman" pitchFamily="18" charset="0"/>
              <a:cs typeface="Times New Roman" pitchFamily="18" charset="0"/>
            </a:endParaRPr>
          </a:p>
        </p:txBody>
      </p:sp>
      <p:sp>
        <p:nvSpPr>
          <p:cNvPr id="19457" name="Rectangle 1"/>
          <p:cNvSpPr>
            <a:spLocks noChangeArrowheads="1"/>
          </p:cNvSpPr>
          <p:nvPr/>
        </p:nvSpPr>
        <p:spPr bwMode="auto">
          <a:xfrm>
            <a:off x="304800" y="2474893"/>
            <a:ext cx="853440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الصناعات الأخرى</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يقوم المصنع بالإنتاج</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ar-DZ" sz="2800" b="1" dirty="0" smtClean="0">
                <a:latin typeface="Times New Roman" pitchFamily="18" charset="0"/>
                <a:ea typeface="Calibri" pitchFamily="34" charset="0"/>
                <a:cs typeface="Times New Roman" pitchFamily="18" charset="0"/>
              </a:rPr>
              <a:t>حسب</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الطلب،</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التخزين لحين وجود الطلب</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038600" y="304800"/>
            <a:ext cx="4724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79388" algn="r"/>
                <a:tab pos="3870325" algn="r"/>
              </a:tabLst>
            </a:pP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الطلب</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على</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مشتق</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6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977045"/>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79388" algn="r"/>
                <a:tab pos="387032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لا يطلب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لذاته</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وإنما</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من</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أجل تلبية</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احتياجات</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أخرى مختلفة</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ar-DZ" sz="2800" b="1" dirty="0" smtClean="0">
                <a:latin typeface="Times New Roman" pitchFamily="18" charset="0"/>
                <a:ea typeface="Calibri" pitchFamily="34" charset="0"/>
                <a:cs typeface="Times New Roman" pitchFamily="18" charset="0"/>
              </a:rPr>
              <a:t>ل</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لعمل</a:t>
            </a:r>
            <a:r>
              <a:rPr lang="ar-DZ" sz="2800" b="1" dirty="0" smtClean="0">
                <a:latin typeface="Times New Roman" pitchFamily="18" charset="0"/>
                <a:ea typeface="Calibri" pitchFamily="34" charset="0"/>
                <a:cs typeface="Times New Roman" pitchFamily="18" charset="0"/>
              </a:rPr>
              <a:t>، الدراسة،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السياحة، تصريف المنتجات</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الأسواق</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DZ"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04800" y="2138144"/>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179388" algn="r"/>
                <a:tab pos="3870325" algn="r"/>
              </a:tabLst>
            </a:pPr>
            <a:r>
              <a:rPr lang="ar-DZ" sz="2800" b="1" dirty="0" smtClean="0">
                <a:solidFill>
                  <a:srgbClr val="FF0000"/>
                </a:solidFill>
                <a:latin typeface="Times New Roman" pitchFamily="18" charset="0"/>
                <a:ea typeface="Calibri" pitchFamily="34" charset="0"/>
                <a:cs typeface="Times New Roman" pitchFamily="18" charset="0"/>
              </a:rPr>
              <a:t>النتيجة: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على مؤسسات النقل دراسة الطلب على الخدمات والبضائع لاستنتاج الطلب على النقل</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7" name="Rectangle 1"/>
          <p:cNvSpPr>
            <a:spLocks noChangeArrowheads="1"/>
          </p:cNvSpPr>
          <p:nvPr/>
        </p:nvSpPr>
        <p:spPr bwMode="auto">
          <a:xfrm>
            <a:off x="304800" y="3281144"/>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buClr>
                <a:srgbClr val="FF0000"/>
              </a:buClr>
              <a:buFont typeface="Wingdings" pitchFamily="2" charset="2"/>
              <a:buChar char="ü"/>
              <a:tabLst>
                <a:tab pos="179388" algn="r"/>
                <a:tab pos="3870325" algn="r"/>
              </a:tabLst>
            </a:pPr>
            <a:r>
              <a:rPr lang="ar-DZ" sz="2800" b="1" dirty="0" smtClean="0">
                <a:solidFill>
                  <a:srgbClr val="FF0000"/>
                </a:solidFill>
                <a:latin typeface="Times New Roman" pitchFamily="18" charset="0"/>
                <a:ea typeface="Calibri" pitchFamily="34" charset="0"/>
                <a:cs typeface="Times New Roman" pitchFamily="18" charset="0"/>
              </a:rPr>
              <a:t> ظروف الطلب على البضائع</a:t>
            </a:r>
            <a:r>
              <a:rPr lang="ar-DZ" sz="2800" b="1" dirty="0" smtClean="0">
                <a:latin typeface="Times New Roman" pitchFamily="18" charset="0"/>
                <a:ea typeface="Calibri" pitchFamily="34" charset="0"/>
                <a:cs typeface="Times New Roman" pitchFamily="18" charset="0"/>
              </a:rPr>
              <a:t>، وما يمكن أن تتحمله من تكاليف، يكون عاملا مؤثرا في تسعيرة نقل البضائع.</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1"/>
          <p:cNvSpPr>
            <a:spLocks noChangeArrowheads="1"/>
          </p:cNvSpPr>
          <p:nvPr/>
        </p:nvSpPr>
        <p:spPr bwMode="auto">
          <a:xfrm>
            <a:off x="304800" y="5715000"/>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79388" algn="r"/>
                <a:tab pos="387032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وجود منافسة بين وسائل النقل،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يؤدي </a:t>
            </a:r>
            <a:r>
              <a:rPr lang="ar-DZ" sz="2800" b="1" dirty="0" smtClean="0">
                <a:latin typeface="Times New Roman" pitchFamily="18" charset="0"/>
                <a:ea typeface="Calibri" pitchFamily="34" charset="0"/>
                <a:cs typeface="Times New Roman" pitchFamily="18" charset="0"/>
              </a:rPr>
              <a:t>إ</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لى تخفيض أسعار النقل والعكس صحيح.</a:t>
            </a:r>
            <a:endParaRPr kumimoji="0" lang="ar-DZ"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1"/>
          <p:cNvSpPr>
            <a:spLocks noChangeArrowheads="1"/>
          </p:cNvSpPr>
          <p:nvPr/>
        </p:nvSpPr>
        <p:spPr bwMode="auto">
          <a:xfrm>
            <a:off x="381000" y="4460637"/>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79388" algn="r"/>
                <a:tab pos="387032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الفرق بين سعري</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البضاعة في مكاني الإنتاج والاستهلاك</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يعتبر عاملا أساسيا في تحديد سعر خدمة النقل بغض النظر عن تكلفة النقل.</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e 9"/>
          <p:cNvGrpSpPr/>
          <p:nvPr/>
        </p:nvGrpSpPr>
        <p:grpSpPr>
          <a:xfrm>
            <a:off x="533400" y="0"/>
            <a:ext cx="7620000" cy="3339351"/>
            <a:chOff x="609600" y="3417624"/>
            <a:chExt cx="7620000" cy="3339351"/>
          </a:xfrm>
        </p:grpSpPr>
        <p:pic>
          <p:nvPicPr>
            <p:cNvPr id="1028" name="Picture 4" descr="Le tourisme se développe depuis les années 50 | Mtaterre"/>
            <p:cNvPicPr>
              <a:picLocks noChangeAspect="1" noChangeArrowheads="1"/>
            </p:cNvPicPr>
            <p:nvPr/>
          </p:nvPicPr>
          <p:blipFill>
            <a:blip r:embed="rId2"/>
            <a:srcRect/>
            <a:stretch>
              <a:fillRect/>
            </a:stretch>
          </p:blipFill>
          <p:spPr bwMode="auto">
            <a:xfrm>
              <a:off x="609600" y="3581400"/>
              <a:ext cx="7616825" cy="3048000"/>
            </a:xfrm>
            <a:prstGeom prst="rect">
              <a:avLst/>
            </a:prstGeom>
            <a:noFill/>
          </p:spPr>
        </p:pic>
        <p:sp>
          <p:nvSpPr>
            <p:cNvPr id="8" name="ZoneTexte 7"/>
            <p:cNvSpPr txBox="1"/>
            <p:nvPr/>
          </p:nvSpPr>
          <p:spPr>
            <a:xfrm>
              <a:off x="685800" y="6172200"/>
              <a:ext cx="7467600" cy="584775"/>
            </a:xfrm>
            <a:prstGeom prst="rect">
              <a:avLst/>
            </a:prstGeom>
            <a:solidFill>
              <a:schemeClr val="bg1"/>
            </a:solidFill>
          </p:spPr>
          <p:txBody>
            <a:bodyPr wrap="square" rtlCol="0">
              <a:spAutoFit/>
            </a:bodyPr>
            <a:lstStyle/>
            <a:p>
              <a:pPr algn="ctr" rtl="1"/>
              <a:r>
                <a:rPr lang="ar-DZ" sz="3200" b="1" dirty="0" smtClean="0">
                  <a:solidFill>
                    <a:srgbClr val="FF0000"/>
                  </a:solidFill>
                  <a:latin typeface="Arial" pitchFamily="34" charset="0"/>
                  <a:cs typeface="Arial" pitchFamily="34" charset="0"/>
                </a:rPr>
                <a:t>التطور العالمي لعدد المسافرين جوا </a:t>
              </a:r>
              <a:endParaRPr lang="fr-FR" sz="3200" b="1" dirty="0">
                <a:solidFill>
                  <a:srgbClr val="FF0000"/>
                </a:solidFill>
                <a:latin typeface="Arial" pitchFamily="34" charset="0"/>
                <a:cs typeface="Arial" pitchFamily="34" charset="0"/>
              </a:endParaRPr>
            </a:p>
          </p:txBody>
        </p:sp>
        <p:sp>
          <p:nvSpPr>
            <p:cNvPr id="9" name="ZoneTexte 8"/>
            <p:cNvSpPr txBox="1"/>
            <p:nvPr/>
          </p:nvSpPr>
          <p:spPr>
            <a:xfrm>
              <a:off x="609600" y="3417624"/>
              <a:ext cx="7620000" cy="461665"/>
            </a:xfrm>
            <a:prstGeom prst="rect">
              <a:avLst/>
            </a:prstGeom>
            <a:solidFill>
              <a:schemeClr val="bg1"/>
            </a:solidFill>
          </p:spPr>
          <p:txBody>
            <a:bodyPr wrap="square" rtlCol="0">
              <a:spAutoFit/>
            </a:bodyPr>
            <a:lstStyle/>
            <a:p>
              <a:pPr rtl="1"/>
              <a:r>
                <a:rPr lang="ar-DZ" sz="2400" b="1" dirty="0" smtClean="0">
                  <a:latin typeface="Arial" pitchFamily="34" charset="0"/>
                  <a:cs typeface="Arial" pitchFamily="34" charset="0"/>
                </a:rPr>
                <a:t>مليون مسافر</a:t>
              </a:r>
              <a:endParaRPr lang="fr-FR" sz="2400" b="1" dirty="0">
                <a:latin typeface="Arial" pitchFamily="34" charset="0"/>
                <a:cs typeface="Arial" pitchFamily="34" charset="0"/>
              </a:endParaRPr>
            </a:p>
          </p:txBody>
        </p:sp>
      </p:grpSp>
      <p:grpSp>
        <p:nvGrpSpPr>
          <p:cNvPr id="15" name="Groupe 14"/>
          <p:cNvGrpSpPr/>
          <p:nvPr/>
        </p:nvGrpSpPr>
        <p:grpSpPr>
          <a:xfrm>
            <a:off x="609600" y="84160"/>
            <a:ext cx="7620000" cy="3303896"/>
            <a:chOff x="609600" y="84160"/>
            <a:chExt cx="7620000" cy="3303896"/>
          </a:xfrm>
        </p:grpSpPr>
        <p:grpSp>
          <p:nvGrpSpPr>
            <p:cNvPr id="12" name="Groupe 11"/>
            <p:cNvGrpSpPr/>
            <p:nvPr/>
          </p:nvGrpSpPr>
          <p:grpSpPr>
            <a:xfrm>
              <a:off x="609600" y="84160"/>
              <a:ext cx="7620000" cy="3303896"/>
              <a:chOff x="609600" y="84160"/>
              <a:chExt cx="7620000" cy="3303896"/>
            </a:xfrm>
          </p:grpSpPr>
          <p:grpSp>
            <p:nvGrpSpPr>
              <p:cNvPr id="6" name="Groupe 5"/>
              <p:cNvGrpSpPr/>
              <p:nvPr/>
            </p:nvGrpSpPr>
            <p:grpSpPr>
              <a:xfrm>
                <a:off x="609600" y="84160"/>
                <a:ext cx="7620000" cy="3303896"/>
                <a:chOff x="609600" y="125104"/>
                <a:chExt cx="7620000" cy="3303896"/>
              </a:xfrm>
            </p:grpSpPr>
            <p:pic>
              <p:nvPicPr>
                <p:cNvPr id="7" name="Picture 2" descr="Graphique: Coût d'arrêt pour le tourisme international | Statista"/>
                <p:cNvPicPr>
                  <a:picLocks noChangeAspect="1" noChangeArrowheads="1"/>
                </p:cNvPicPr>
                <p:nvPr/>
              </p:nvPicPr>
              <p:blipFill>
                <a:blip r:embed="rId3"/>
                <a:srcRect/>
                <a:stretch>
                  <a:fillRect/>
                </a:stretch>
              </p:blipFill>
              <p:spPr bwMode="auto">
                <a:xfrm>
                  <a:off x="609600" y="228600"/>
                  <a:ext cx="7616825" cy="3200400"/>
                </a:xfrm>
                <a:prstGeom prst="rect">
                  <a:avLst/>
                </a:prstGeom>
                <a:noFill/>
              </p:spPr>
            </p:pic>
            <p:sp>
              <p:nvSpPr>
                <p:cNvPr id="4" name="ZoneTexte 3"/>
                <p:cNvSpPr txBox="1"/>
                <p:nvPr/>
              </p:nvSpPr>
              <p:spPr>
                <a:xfrm>
                  <a:off x="609600" y="125104"/>
                  <a:ext cx="7620000" cy="954107"/>
                </a:xfrm>
                <a:prstGeom prst="rect">
                  <a:avLst/>
                </a:prstGeom>
                <a:solidFill>
                  <a:schemeClr val="bg1"/>
                </a:solidFill>
              </p:spPr>
              <p:txBody>
                <a:bodyPr wrap="square" rtlCol="0">
                  <a:spAutoFit/>
                </a:bodyPr>
                <a:lstStyle/>
                <a:p>
                  <a:pPr algn="ctr" rtl="1"/>
                  <a:r>
                    <a:rPr lang="ar-DZ" sz="2800" b="1" dirty="0" smtClean="0">
                      <a:solidFill>
                        <a:srgbClr val="FF0000"/>
                      </a:solidFill>
                      <a:latin typeface="Arial" pitchFamily="34" charset="0"/>
                      <a:cs typeface="Arial" pitchFamily="34" charset="0"/>
                    </a:rPr>
                    <a:t>تأثير كرونا على السياحة الدولية في 2020 </a:t>
                  </a:r>
                </a:p>
                <a:p>
                  <a:pPr algn="ctr" rtl="1"/>
                  <a:r>
                    <a:rPr lang="ar-DZ" sz="2800" b="1" dirty="0" smtClean="0">
                      <a:latin typeface="Arial" pitchFamily="34" charset="0"/>
                      <a:cs typeface="Arial" pitchFamily="34" charset="0"/>
                    </a:rPr>
                    <a:t>الوحدة: مليون سائح</a:t>
                  </a:r>
                  <a:endParaRPr lang="fr-FR" sz="2800" b="1" dirty="0">
                    <a:latin typeface="Arial" pitchFamily="34" charset="0"/>
                    <a:cs typeface="Arial" pitchFamily="34" charset="0"/>
                  </a:endParaRPr>
                </a:p>
              </p:txBody>
            </p:sp>
            <p:sp>
              <p:nvSpPr>
                <p:cNvPr id="5" name="ZoneTexte 4"/>
                <p:cNvSpPr txBox="1"/>
                <p:nvPr/>
              </p:nvSpPr>
              <p:spPr>
                <a:xfrm>
                  <a:off x="6096000" y="2993408"/>
                  <a:ext cx="1981200" cy="369332"/>
                </a:xfrm>
                <a:prstGeom prst="rect">
                  <a:avLst/>
                </a:prstGeom>
                <a:solidFill>
                  <a:schemeClr val="bg1"/>
                </a:solidFill>
              </p:spPr>
              <p:txBody>
                <a:bodyPr wrap="square" rtlCol="0">
                  <a:spAutoFit/>
                </a:bodyPr>
                <a:lstStyle/>
                <a:p>
                  <a:endParaRPr lang="fr-FR" dirty="0"/>
                </a:p>
              </p:txBody>
            </p:sp>
          </p:grpSp>
          <p:sp>
            <p:nvSpPr>
              <p:cNvPr id="11" name="ZoneTexte 10"/>
              <p:cNvSpPr txBox="1"/>
              <p:nvPr/>
            </p:nvSpPr>
            <p:spPr>
              <a:xfrm>
                <a:off x="685800" y="2942524"/>
                <a:ext cx="1981200" cy="369332"/>
              </a:xfrm>
              <a:prstGeom prst="rect">
                <a:avLst/>
              </a:prstGeom>
              <a:solidFill>
                <a:schemeClr val="bg1"/>
              </a:solidFill>
            </p:spPr>
            <p:txBody>
              <a:bodyPr wrap="square" rtlCol="0">
                <a:spAutoFit/>
              </a:bodyPr>
              <a:lstStyle/>
              <a:p>
                <a:endParaRPr lang="fr-FR" dirty="0"/>
              </a:p>
            </p:txBody>
          </p:sp>
        </p:grpSp>
        <p:sp>
          <p:nvSpPr>
            <p:cNvPr id="14" name="ZoneTexte 13"/>
            <p:cNvSpPr txBox="1"/>
            <p:nvPr/>
          </p:nvSpPr>
          <p:spPr>
            <a:xfrm>
              <a:off x="3048000" y="1964802"/>
              <a:ext cx="3657600" cy="707886"/>
            </a:xfrm>
            <a:prstGeom prst="rect">
              <a:avLst/>
            </a:prstGeom>
            <a:solidFill>
              <a:schemeClr val="bg1"/>
            </a:solidFill>
          </p:spPr>
          <p:txBody>
            <a:bodyPr wrap="square" rtlCol="0">
              <a:spAutoFit/>
            </a:bodyPr>
            <a:lstStyle/>
            <a:p>
              <a:pPr algn="ctr" rtl="1"/>
              <a:r>
                <a:rPr lang="ar-DZ" sz="2000" b="1" dirty="0" smtClean="0">
                  <a:latin typeface="Times New Roman" pitchFamily="18" charset="0"/>
                  <a:cs typeface="Times New Roman" pitchFamily="18" charset="0"/>
                </a:rPr>
                <a:t>سيناريو إلغاء القيود تدريجيا على الرحلات </a:t>
              </a:r>
              <a:r>
                <a:rPr lang="ar-DZ" sz="2000" b="1" dirty="0" smtClean="0">
                  <a:solidFill>
                    <a:srgbClr val="00B050"/>
                  </a:solidFill>
                  <a:latin typeface="Times New Roman" pitchFamily="18" charset="0"/>
                  <a:cs typeface="Times New Roman" pitchFamily="18" charset="0"/>
                </a:rPr>
                <a:t>جويلية</a:t>
              </a:r>
              <a:r>
                <a:rPr lang="ar-DZ" sz="2000" b="1" dirty="0" smtClean="0">
                  <a:latin typeface="Times New Roman" pitchFamily="18" charset="0"/>
                  <a:cs typeface="Times New Roman" pitchFamily="18" charset="0"/>
                </a:rPr>
                <a:t>، </a:t>
              </a:r>
              <a:r>
                <a:rPr lang="ar-DZ" sz="2000" b="1" dirty="0" smtClean="0">
                  <a:solidFill>
                    <a:srgbClr val="FF9933"/>
                  </a:solidFill>
                  <a:latin typeface="Times New Roman" pitchFamily="18" charset="0"/>
                  <a:cs typeface="Times New Roman" pitchFamily="18" charset="0"/>
                </a:rPr>
                <a:t>سبتمبر</a:t>
              </a:r>
              <a:r>
                <a:rPr lang="ar-DZ" sz="2000" b="1" dirty="0" smtClean="0">
                  <a:latin typeface="Times New Roman" pitchFamily="18" charset="0"/>
                  <a:cs typeface="Times New Roman" pitchFamily="18" charset="0"/>
                </a:rPr>
                <a:t>، </a:t>
              </a:r>
              <a:r>
                <a:rPr lang="ar-DZ" sz="2000" b="1" dirty="0" smtClean="0">
                  <a:solidFill>
                    <a:srgbClr val="C00000"/>
                  </a:solidFill>
                  <a:latin typeface="Times New Roman" pitchFamily="18" charset="0"/>
                  <a:cs typeface="Times New Roman" pitchFamily="18" charset="0"/>
                </a:rPr>
                <a:t>ديسمبر</a:t>
              </a:r>
              <a:endParaRPr lang="fr-FR" sz="2000" b="1" dirty="0">
                <a:solidFill>
                  <a:srgbClr val="C00000"/>
                </a:solidFill>
                <a:latin typeface="Times New Roman" pitchFamily="18" charset="0"/>
                <a:cs typeface="Times New Roman" pitchFamily="18" charset="0"/>
              </a:endParaRPr>
            </a:p>
          </p:txBody>
        </p:sp>
      </p:grpSp>
      <p:grpSp>
        <p:nvGrpSpPr>
          <p:cNvPr id="28" name="Groupe 27"/>
          <p:cNvGrpSpPr/>
          <p:nvPr/>
        </p:nvGrpSpPr>
        <p:grpSpPr>
          <a:xfrm>
            <a:off x="228600" y="3429000"/>
            <a:ext cx="8153400" cy="3448110"/>
            <a:chOff x="228600" y="3429000"/>
            <a:chExt cx="8153400" cy="3448110"/>
          </a:xfrm>
        </p:grpSpPr>
        <p:grpSp>
          <p:nvGrpSpPr>
            <p:cNvPr id="26" name="Groupe 25"/>
            <p:cNvGrpSpPr/>
            <p:nvPr/>
          </p:nvGrpSpPr>
          <p:grpSpPr>
            <a:xfrm>
              <a:off x="228600" y="3429000"/>
              <a:ext cx="8153400" cy="3448110"/>
              <a:chOff x="228600" y="3429000"/>
              <a:chExt cx="8153400" cy="3448110"/>
            </a:xfrm>
          </p:grpSpPr>
          <p:grpSp>
            <p:nvGrpSpPr>
              <p:cNvPr id="18" name="Groupe 17"/>
              <p:cNvGrpSpPr/>
              <p:nvPr/>
            </p:nvGrpSpPr>
            <p:grpSpPr>
              <a:xfrm>
                <a:off x="228600" y="3514725"/>
                <a:ext cx="8153400" cy="3362385"/>
                <a:chOff x="228600" y="3514725"/>
                <a:chExt cx="8153400" cy="3362385"/>
              </a:xfrm>
            </p:grpSpPr>
            <p:grpSp>
              <p:nvGrpSpPr>
                <p:cNvPr id="16" name="Groupe 15"/>
                <p:cNvGrpSpPr/>
                <p:nvPr/>
              </p:nvGrpSpPr>
              <p:grpSpPr>
                <a:xfrm>
                  <a:off x="228600" y="3514725"/>
                  <a:ext cx="8096250" cy="3267075"/>
                  <a:chOff x="228600" y="3514725"/>
                  <a:chExt cx="8096250" cy="3267075"/>
                </a:xfrm>
              </p:grpSpPr>
              <p:pic>
                <p:nvPicPr>
                  <p:cNvPr id="1026" name="Picture 2" descr="C:\Users\SALAH\Desktop\World-international-passenger-traffic-evolution-1945-2020-Source-ICAO-Air-Transport.png"/>
                  <p:cNvPicPr>
                    <a:picLocks noChangeAspect="1" noChangeArrowheads="1"/>
                  </p:cNvPicPr>
                  <p:nvPr/>
                </p:nvPicPr>
                <p:blipFill>
                  <a:blip r:embed="rId4"/>
                  <a:srcRect/>
                  <a:stretch>
                    <a:fillRect/>
                  </a:stretch>
                </p:blipFill>
                <p:spPr bwMode="auto">
                  <a:xfrm>
                    <a:off x="228600" y="3514725"/>
                    <a:ext cx="8096250" cy="3267075"/>
                  </a:xfrm>
                  <a:prstGeom prst="rect">
                    <a:avLst/>
                  </a:prstGeom>
                  <a:noFill/>
                </p:spPr>
              </p:pic>
              <p:sp>
                <p:nvSpPr>
                  <p:cNvPr id="13" name="ZoneTexte 12"/>
                  <p:cNvSpPr txBox="1"/>
                  <p:nvPr/>
                </p:nvSpPr>
                <p:spPr>
                  <a:xfrm>
                    <a:off x="1600200" y="4438936"/>
                    <a:ext cx="2133600" cy="677108"/>
                  </a:xfrm>
                  <a:prstGeom prst="rect">
                    <a:avLst/>
                  </a:prstGeom>
                  <a:solidFill>
                    <a:schemeClr val="bg1"/>
                  </a:solidFill>
                </p:spPr>
                <p:txBody>
                  <a:bodyPr wrap="square" rtlCol="0">
                    <a:spAutoFit/>
                  </a:bodyPr>
                  <a:lstStyle/>
                  <a:p>
                    <a:pPr algn="ctr" rtl="1"/>
                    <a:r>
                      <a:rPr lang="ar-DZ" sz="1900" b="1" dirty="0" smtClean="0">
                        <a:latin typeface="Times New Roman" pitchFamily="18" charset="0"/>
                        <a:cs typeface="Times New Roman" pitchFamily="18" charset="0"/>
                      </a:rPr>
                      <a:t>تراجع النقل الجوي للمسافرين 2020</a:t>
                    </a:r>
                    <a:endParaRPr lang="fr-FR" sz="1900" b="1" dirty="0">
                      <a:latin typeface="Times New Roman" pitchFamily="18" charset="0"/>
                      <a:cs typeface="Times New Roman" pitchFamily="18" charset="0"/>
                    </a:endParaRPr>
                  </a:p>
                </p:txBody>
              </p:sp>
            </p:grpSp>
            <p:sp>
              <p:nvSpPr>
                <p:cNvPr id="17" name="ZoneTexte 16"/>
                <p:cNvSpPr txBox="1"/>
                <p:nvPr/>
              </p:nvSpPr>
              <p:spPr>
                <a:xfrm>
                  <a:off x="304800" y="6477000"/>
                  <a:ext cx="8077200" cy="400110"/>
                </a:xfrm>
                <a:prstGeom prst="rect">
                  <a:avLst/>
                </a:prstGeom>
                <a:solidFill>
                  <a:schemeClr val="bg1"/>
                </a:solidFill>
              </p:spPr>
              <p:txBody>
                <a:bodyPr wrap="square" rtlCol="0">
                  <a:spAutoFit/>
                </a:bodyPr>
                <a:lstStyle/>
                <a:p>
                  <a:r>
                    <a:rPr lang="fr-FR" sz="2000" b="1" dirty="0" smtClean="0">
                      <a:latin typeface="Times New Roman" pitchFamily="18" charset="0"/>
                      <a:cs typeface="Times New Roman" pitchFamily="18" charset="0"/>
                    </a:rPr>
                    <a:t>             65                               73        79       91     97   01 </a:t>
                  </a:r>
                  <a:r>
                    <a:rPr lang="ar-DZ"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08        20                               </a:t>
                  </a:r>
                  <a:endParaRPr lang="fr-FR" sz="2000" b="1" dirty="0">
                    <a:latin typeface="Times New Roman" pitchFamily="18" charset="0"/>
                    <a:cs typeface="Times New Roman" pitchFamily="18" charset="0"/>
                  </a:endParaRPr>
                </a:p>
              </p:txBody>
            </p:sp>
          </p:grpSp>
          <p:sp>
            <p:nvSpPr>
              <p:cNvPr id="19" name="ZoneTexte 18"/>
              <p:cNvSpPr txBox="1"/>
              <p:nvPr/>
            </p:nvSpPr>
            <p:spPr>
              <a:xfrm>
                <a:off x="3352800" y="4724400"/>
                <a:ext cx="492443" cy="1143000"/>
              </a:xfrm>
              <a:prstGeom prst="rect">
                <a:avLst/>
              </a:prstGeom>
              <a:solidFill>
                <a:schemeClr val="bg1"/>
              </a:solidFill>
            </p:spPr>
            <p:txBody>
              <a:bodyPr vert="vert270" wrap="square" rtlCol="0">
                <a:spAutoFit/>
              </a:bodyPr>
              <a:lstStyle/>
              <a:p>
                <a:pPr algn="r" rtl="1"/>
                <a:r>
                  <a:rPr lang="ar-DZ" sz="2000" b="1" dirty="0" smtClean="0">
                    <a:latin typeface="Times New Roman" pitchFamily="18" charset="0"/>
                    <a:cs typeface="Times New Roman" pitchFamily="18" charset="0"/>
                  </a:rPr>
                  <a:t>حرب الخليج</a:t>
                </a:r>
                <a:endParaRPr lang="fr-FR" sz="2000" b="1" dirty="0">
                  <a:latin typeface="Times New Roman" pitchFamily="18" charset="0"/>
                  <a:cs typeface="Times New Roman" pitchFamily="18" charset="0"/>
                </a:endParaRPr>
              </a:p>
            </p:txBody>
          </p:sp>
          <p:sp>
            <p:nvSpPr>
              <p:cNvPr id="20" name="ZoneTexte 19"/>
              <p:cNvSpPr txBox="1"/>
              <p:nvPr/>
            </p:nvSpPr>
            <p:spPr>
              <a:xfrm>
                <a:off x="3962400" y="3962400"/>
                <a:ext cx="492443" cy="1676400"/>
              </a:xfrm>
              <a:prstGeom prst="rect">
                <a:avLst/>
              </a:prstGeom>
              <a:solidFill>
                <a:schemeClr val="bg1"/>
              </a:solidFill>
            </p:spPr>
            <p:txBody>
              <a:bodyPr vert="vert270" wrap="square" rtlCol="0">
                <a:spAutoFit/>
              </a:bodyPr>
              <a:lstStyle/>
              <a:p>
                <a:pPr algn="r" rtl="1"/>
                <a:r>
                  <a:rPr lang="ar-DZ" sz="2000" b="1" dirty="0" smtClean="0">
                    <a:latin typeface="Times New Roman" pitchFamily="18" charset="0"/>
                    <a:cs typeface="Times New Roman" pitchFamily="18" charset="0"/>
                  </a:rPr>
                  <a:t>حرب العراق-إيران</a:t>
                </a:r>
                <a:endParaRPr lang="fr-FR" sz="2000" b="1" dirty="0">
                  <a:latin typeface="Times New Roman" pitchFamily="18" charset="0"/>
                  <a:cs typeface="Times New Roman" pitchFamily="18" charset="0"/>
                </a:endParaRPr>
              </a:p>
            </p:txBody>
          </p:sp>
          <p:sp>
            <p:nvSpPr>
              <p:cNvPr id="21" name="ZoneTexte 20"/>
              <p:cNvSpPr txBox="1"/>
              <p:nvPr/>
            </p:nvSpPr>
            <p:spPr>
              <a:xfrm>
                <a:off x="4724400" y="4343400"/>
                <a:ext cx="492443" cy="1143000"/>
              </a:xfrm>
              <a:prstGeom prst="rect">
                <a:avLst/>
              </a:prstGeom>
              <a:solidFill>
                <a:schemeClr val="bg1"/>
              </a:solidFill>
            </p:spPr>
            <p:txBody>
              <a:bodyPr vert="vert270" wrap="square" rtlCol="0">
                <a:spAutoFit/>
              </a:bodyPr>
              <a:lstStyle/>
              <a:p>
                <a:pPr algn="r" rtl="1"/>
                <a:r>
                  <a:rPr lang="ar-DZ" sz="2000" b="1" dirty="0" smtClean="0">
                    <a:latin typeface="Times New Roman" pitchFamily="18" charset="0"/>
                    <a:cs typeface="Times New Roman" pitchFamily="18" charset="0"/>
                  </a:rPr>
                  <a:t>أزمة الخليج</a:t>
                </a:r>
                <a:endParaRPr lang="fr-FR" sz="2000" b="1" dirty="0">
                  <a:latin typeface="Times New Roman" pitchFamily="18" charset="0"/>
                  <a:cs typeface="Times New Roman" pitchFamily="18" charset="0"/>
                </a:endParaRPr>
              </a:p>
            </p:txBody>
          </p:sp>
          <p:sp>
            <p:nvSpPr>
              <p:cNvPr id="22" name="ZoneTexte 21"/>
              <p:cNvSpPr txBox="1"/>
              <p:nvPr/>
            </p:nvSpPr>
            <p:spPr>
              <a:xfrm>
                <a:off x="5181600" y="3810000"/>
                <a:ext cx="492443" cy="1447800"/>
              </a:xfrm>
              <a:prstGeom prst="rect">
                <a:avLst/>
              </a:prstGeom>
              <a:solidFill>
                <a:schemeClr val="bg1"/>
              </a:solidFill>
            </p:spPr>
            <p:txBody>
              <a:bodyPr vert="vert270" wrap="square" rtlCol="0">
                <a:spAutoFit/>
              </a:bodyPr>
              <a:lstStyle/>
              <a:p>
                <a:pPr algn="r" rtl="1"/>
                <a:r>
                  <a:rPr lang="ar-DZ" sz="2000" b="1" dirty="0" smtClean="0">
                    <a:latin typeface="Times New Roman" pitchFamily="18" charset="0"/>
                    <a:cs typeface="Times New Roman" pitchFamily="18" charset="0"/>
                  </a:rPr>
                  <a:t>أزمة </a:t>
                </a:r>
                <a:r>
                  <a:rPr lang="ar-DZ" sz="2000" b="1" dirty="0" err="1" smtClean="0">
                    <a:latin typeface="Times New Roman" pitchFamily="18" charset="0"/>
                    <a:cs typeface="Times New Roman" pitchFamily="18" charset="0"/>
                  </a:rPr>
                  <a:t>ج</a:t>
                </a:r>
                <a:r>
                  <a:rPr lang="ar-DZ" sz="2000" b="1" dirty="0" smtClean="0">
                    <a:latin typeface="Times New Roman" pitchFamily="18" charset="0"/>
                    <a:cs typeface="Times New Roman" pitchFamily="18" charset="0"/>
                  </a:rPr>
                  <a:t> ش آسيا</a:t>
                </a:r>
                <a:endParaRPr lang="fr-FR" sz="2000" b="1" dirty="0">
                  <a:latin typeface="Times New Roman" pitchFamily="18" charset="0"/>
                  <a:cs typeface="Times New Roman" pitchFamily="18" charset="0"/>
                </a:endParaRPr>
              </a:p>
            </p:txBody>
          </p:sp>
          <p:sp>
            <p:nvSpPr>
              <p:cNvPr id="23" name="ZoneTexte 22"/>
              <p:cNvSpPr txBox="1"/>
              <p:nvPr/>
            </p:nvSpPr>
            <p:spPr>
              <a:xfrm>
                <a:off x="5625165" y="3581400"/>
                <a:ext cx="492443" cy="1447800"/>
              </a:xfrm>
              <a:prstGeom prst="rect">
                <a:avLst/>
              </a:prstGeom>
              <a:solidFill>
                <a:schemeClr val="bg1"/>
              </a:solidFill>
            </p:spPr>
            <p:txBody>
              <a:bodyPr vert="vert270" wrap="square" rtlCol="0">
                <a:spAutoFit/>
              </a:bodyPr>
              <a:lstStyle/>
              <a:p>
                <a:pPr algn="r" rtl="1"/>
                <a:r>
                  <a:rPr lang="ar-DZ" sz="2000" b="1" dirty="0" smtClean="0">
                    <a:latin typeface="Times New Roman" pitchFamily="18" charset="0"/>
                    <a:cs typeface="Times New Roman" pitchFamily="18" charset="0"/>
                  </a:rPr>
                  <a:t>هجمات 09/11</a:t>
                </a:r>
                <a:endParaRPr lang="fr-FR" sz="2000" b="1" dirty="0">
                  <a:latin typeface="Times New Roman" pitchFamily="18" charset="0"/>
                  <a:cs typeface="Times New Roman" pitchFamily="18" charset="0"/>
                </a:endParaRPr>
              </a:p>
            </p:txBody>
          </p:sp>
          <p:sp>
            <p:nvSpPr>
              <p:cNvPr id="24" name="ZoneTexte 23"/>
              <p:cNvSpPr txBox="1"/>
              <p:nvPr/>
            </p:nvSpPr>
            <p:spPr>
              <a:xfrm>
                <a:off x="6248400" y="3429000"/>
                <a:ext cx="492443" cy="1219200"/>
              </a:xfrm>
              <a:prstGeom prst="rect">
                <a:avLst/>
              </a:prstGeom>
              <a:solidFill>
                <a:schemeClr val="bg1"/>
              </a:solidFill>
            </p:spPr>
            <p:txBody>
              <a:bodyPr vert="vert270" wrap="square" rtlCol="0">
                <a:spAutoFit/>
              </a:bodyPr>
              <a:lstStyle/>
              <a:p>
                <a:pPr algn="r" rtl="1"/>
                <a:r>
                  <a:rPr lang="ar-DZ" sz="2000" b="1" dirty="0" smtClean="0">
                    <a:latin typeface="Times New Roman" pitchFamily="18" charset="0"/>
                    <a:cs typeface="Times New Roman" pitchFamily="18" charset="0"/>
                  </a:rPr>
                  <a:t>الأزمة المالية</a:t>
                </a:r>
                <a:endParaRPr lang="fr-FR" sz="2000" b="1" dirty="0">
                  <a:latin typeface="Times New Roman" pitchFamily="18" charset="0"/>
                  <a:cs typeface="Times New Roman" pitchFamily="18" charset="0"/>
                </a:endParaRPr>
              </a:p>
            </p:txBody>
          </p:sp>
          <p:sp>
            <p:nvSpPr>
              <p:cNvPr id="25" name="ZoneTexte 24"/>
              <p:cNvSpPr txBox="1"/>
              <p:nvPr/>
            </p:nvSpPr>
            <p:spPr>
              <a:xfrm>
                <a:off x="6781800" y="5410200"/>
                <a:ext cx="1447800" cy="400110"/>
              </a:xfrm>
              <a:prstGeom prst="rect">
                <a:avLst/>
              </a:prstGeom>
              <a:solidFill>
                <a:schemeClr val="bg1"/>
              </a:solidFill>
            </p:spPr>
            <p:txBody>
              <a:bodyPr vert="horz" wrap="square" rtlCol="0">
                <a:spAutoFit/>
              </a:bodyPr>
              <a:lstStyle/>
              <a:p>
                <a:pPr algn="r" rtl="1"/>
                <a:r>
                  <a:rPr lang="ar-DZ" sz="2000" b="1" dirty="0" smtClean="0">
                    <a:latin typeface="Times New Roman" pitchFamily="18" charset="0"/>
                    <a:cs typeface="Times New Roman" pitchFamily="18" charset="0"/>
                  </a:rPr>
                  <a:t>جائحة كورونا</a:t>
                </a:r>
                <a:endParaRPr lang="fr-FR" sz="2000" b="1" dirty="0">
                  <a:latin typeface="Times New Roman" pitchFamily="18" charset="0"/>
                  <a:cs typeface="Times New Roman" pitchFamily="18" charset="0"/>
                </a:endParaRPr>
              </a:p>
            </p:txBody>
          </p:sp>
        </p:grpSp>
        <p:sp>
          <p:nvSpPr>
            <p:cNvPr id="27" name="ZoneTexte 26"/>
            <p:cNvSpPr txBox="1"/>
            <p:nvPr/>
          </p:nvSpPr>
          <p:spPr>
            <a:xfrm>
              <a:off x="304800" y="3962400"/>
              <a:ext cx="492443" cy="1981200"/>
            </a:xfrm>
            <a:prstGeom prst="rect">
              <a:avLst/>
            </a:prstGeom>
            <a:solidFill>
              <a:schemeClr val="bg1"/>
            </a:solidFill>
          </p:spPr>
          <p:txBody>
            <a:bodyPr vert="vert270" wrap="square" rtlCol="0">
              <a:spAutoFit/>
            </a:bodyPr>
            <a:lstStyle/>
            <a:p>
              <a:pPr algn="r" rtl="1"/>
              <a:r>
                <a:rPr lang="ar-DZ" sz="2000" b="1" dirty="0" smtClean="0">
                  <a:latin typeface="Times New Roman" pitchFamily="18" charset="0"/>
                  <a:cs typeface="Times New Roman" pitchFamily="18" charset="0"/>
                </a:rPr>
                <a:t>عدد المسافرين: مليون</a:t>
              </a:r>
              <a:endParaRPr lang="fr-FR" sz="2000" b="1" dirty="0">
                <a:latin typeface="Times New Roman" pitchFamily="18" charset="0"/>
                <a:cs typeface="Times New Roman" pitchFamily="18"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04800" y="543580"/>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87325" algn="r"/>
                <a:tab pos="244475" algn="r"/>
              </a:tabLst>
            </a:pPr>
            <a:r>
              <a:rPr lang="ar-DZ" sz="3600" b="1" dirty="0" smtClean="0">
                <a:solidFill>
                  <a:srgbClr val="FF0000"/>
                </a:solidFill>
                <a:latin typeface="Times New Roman" pitchFamily="18" charset="0"/>
                <a:ea typeface="Calibri" pitchFamily="34" charset="0"/>
                <a:cs typeface="Times New Roman" pitchFamily="18" charset="0"/>
              </a:rPr>
              <a:t>4. </a:t>
            </a:r>
            <a:r>
              <a:rPr lang="ar-SA" sz="3600" b="1" dirty="0" smtClean="0">
                <a:solidFill>
                  <a:srgbClr val="FF0000"/>
                </a:solidFill>
                <a:latin typeface="Times New Roman" pitchFamily="18" charset="0"/>
                <a:ea typeface="Calibri" pitchFamily="34" charset="0"/>
                <a:cs typeface="Times New Roman" pitchFamily="18" charset="0"/>
              </a:rPr>
              <a:t>التقلب في الطلب على النقل (الموسمية</a:t>
            </a:r>
            <a:r>
              <a:rPr lang="ar-DZ" sz="3600" b="1" dirty="0" smtClean="0">
                <a:solidFill>
                  <a:srgbClr val="FF0000"/>
                </a:solidFill>
                <a:latin typeface="Times New Roman" pitchFamily="18" charset="0"/>
                <a:ea typeface="Calibri" pitchFamily="34" charset="0"/>
                <a:cs typeface="Times New Roman" pitchFamily="18" charset="0"/>
              </a:rPr>
              <a:t>)</a:t>
            </a:r>
            <a:r>
              <a:rPr lang="fr-FR" sz="3600" b="1" dirty="0" smtClean="0">
                <a:solidFill>
                  <a:srgbClr val="FF0000"/>
                </a:solidFill>
                <a:latin typeface="Times New Roman" pitchFamily="18" charset="0"/>
                <a:ea typeface="Calibri" pitchFamily="34" charset="0"/>
                <a:cs typeface="Times New Roman" pitchFamily="18" charset="0"/>
              </a:rPr>
              <a:t>: </a:t>
            </a:r>
            <a:r>
              <a:rPr kumimoji="0" lang="ar-DZ"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28600" y="3770293"/>
            <a:ext cx="8534400" cy="1077218"/>
          </a:xfrm>
          <a:prstGeom prst="rect">
            <a:avLst/>
          </a:prstGeom>
        </p:spPr>
        <p:txBody>
          <a:bodyPr wrap="square">
            <a:spAutoFit/>
          </a:bodyPr>
          <a:lstStyle/>
          <a:p>
            <a:pPr algn="just" rtl="1">
              <a:buClr>
                <a:srgbClr val="FF0000"/>
              </a:buClr>
              <a:buFont typeface="Wingdings" pitchFamily="2" charset="2"/>
              <a:buChar char="ü"/>
            </a:pPr>
            <a:r>
              <a:rPr lang="ar-DZ" sz="3200" b="1" dirty="0" smtClean="0">
                <a:solidFill>
                  <a:srgbClr val="FF0000"/>
                </a:solidFill>
                <a:latin typeface="Times New Roman" pitchFamily="18" charset="0"/>
                <a:ea typeface="Calibri" pitchFamily="34" charset="0"/>
                <a:cs typeface="Times New Roman" pitchFamily="18" charset="0"/>
              </a:rPr>
              <a:t> </a:t>
            </a:r>
            <a:r>
              <a:rPr lang="ar-SA" sz="3200" b="1" dirty="0" smtClean="0">
                <a:solidFill>
                  <a:srgbClr val="FF0000"/>
                </a:solidFill>
                <a:latin typeface="Times New Roman" pitchFamily="18" charset="0"/>
                <a:ea typeface="Calibri" pitchFamily="34" charset="0"/>
                <a:cs typeface="Times New Roman" pitchFamily="18" charset="0"/>
              </a:rPr>
              <a:t>هذا التقلب </a:t>
            </a:r>
            <a:r>
              <a:rPr lang="ar-SA" sz="3200" b="1" dirty="0" smtClean="0">
                <a:latin typeface="Times New Roman" pitchFamily="18" charset="0"/>
                <a:ea typeface="Calibri" pitchFamily="34" charset="0"/>
                <a:cs typeface="Times New Roman" pitchFamily="18" charset="0"/>
              </a:rPr>
              <a:t>يتسبب لمؤسسة النقل في تراجع حاد في الإيرادات </a:t>
            </a:r>
            <a:r>
              <a:rPr lang="ar-DZ" sz="3200" b="1" dirty="0" smtClean="0">
                <a:latin typeface="Times New Roman" pitchFamily="18" charset="0"/>
                <a:ea typeface="Calibri" pitchFamily="34" charset="0"/>
                <a:cs typeface="Times New Roman" pitchFamily="18" charset="0"/>
              </a:rPr>
              <a:t>في </a:t>
            </a:r>
            <a:r>
              <a:rPr lang="ar-SA" sz="3200" b="1" dirty="0" smtClean="0">
                <a:latin typeface="Times New Roman" pitchFamily="18" charset="0"/>
                <a:ea typeface="Calibri" pitchFamily="34" charset="0"/>
                <a:cs typeface="Times New Roman" pitchFamily="18" charset="0"/>
              </a:rPr>
              <a:t>فترة الندرة</a:t>
            </a:r>
            <a:r>
              <a:rPr lang="ar-DZ" sz="3200" b="1" dirty="0" smtClean="0">
                <a:latin typeface="Times New Roman" pitchFamily="18" charset="0"/>
                <a:ea typeface="Calibri" pitchFamily="34" charset="0"/>
                <a:cs typeface="Times New Roman" pitchFamily="18" charset="0"/>
              </a:rPr>
              <a:t>،</a:t>
            </a:r>
            <a:r>
              <a:rPr lang="ar-SA" sz="3200" b="1" dirty="0" smtClean="0">
                <a:latin typeface="Times New Roman" pitchFamily="18" charset="0"/>
                <a:ea typeface="Calibri" pitchFamily="34" charset="0"/>
                <a:cs typeface="Times New Roman" pitchFamily="18" charset="0"/>
              </a:rPr>
              <a:t> وضياع فرص الشحن </a:t>
            </a:r>
            <a:r>
              <a:rPr lang="ar-DZ" sz="3200" b="1" dirty="0" smtClean="0">
                <a:latin typeface="Times New Roman" pitchFamily="18" charset="0"/>
                <a:ea typeface="Calibri" pitchFamily="34" charset="0"/>
                <a:cs typeface="Times New Roman" pitchFamily="18" charset="0"/>
              </a:rPr>
              <a:t>في </a:t>
            </a:r>
            <a:r>
              <a:rPr lang="ar-SA" sz="3200" b="1" dirty="0" smtClean="0">
                <a:latin typeface="Times New Roman" pitchFamily="18" charset="0"/>
                <a:ea typeface="Calibri" pitchFamily="34" charset="0"/>
                <a:cs typeface="Times New Roman" pitchFamily="18" charset="0"/>
              </a:rPr>
              <a:t>فترة الذروة</a:t>
            </a:r>
            <a:r>
              <a:rPr lang="fr-FR" sz="3200" b="1" dirty="0" smtClean="0">
                <a:latin typeface="Times New Roman" pitchFamily="18" charset="0"/>
                <a:ea typeface="Calibri" pitchFamily="34" charset="0"/>
                <a:cs typeface="Times New Roman" pitchFamily="18" charset="0"/>
              </a:rPr>
              <a:t>. </a:t>
            </a:r>
            <a:endParaRPr lang="fr-FR" sz="3200" dirty="0"/>
          </a:p>
        </p:txBody>
      </p:sp>
      <p:sp>
        <p:nvSpPr>
          <p:cNvPr id="6" name="Rectangle 1"/>
          <p:cNvSpPr>
            <a:spLocks noChangeArrowheads="1"/>
          </p:cNvSpPr>
          <p:nvPr/>
        </p:nvSpPr>
        <p:spPr bwMode="auto">
          <a:xfrm>
            <a:off x="304800" y="1371600"/>
            <a:ext cx="8458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الطلب على </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نقل المسافرين: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يرتفع في الإجازات المناسبات</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304800" y="2093893"/>
            <a:ext cx="8458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الطلب على نقل المحاصيل </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الزراعية: </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يتزايد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في فترة الجني</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8" name="Rectangle 1"/>
          <p:cNvSpPr>
            <a:spLocks noChangeArrowheads="1"/>
          </p:cNvSpPr>
          <p:nvPr/>
        </p:nvSpPr>
        <p:spPr bwMode="auto">
          <a:xfrm>
            <a:off x="304800" y="2905780"/>
            <a:ext cx="8458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87325" algn="r"/>
                <a:tab pos="244475" algn="r"/>
                <a:tab pos="287338" algn="l"/>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الطلب على نقل الغاز والمشتقات البترولية</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يزداد </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في ال</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شتاء</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8"/>
          <p:cNvSpPr/>
          <p:nvPr/>
        </p:nvSpPr>
        <p:spPr>
          <a:xfrm>
            <a:off x="381000" y="5181600"/>
            <a:ext cx="8382000" cy="1077218"/>
          </a:xfrm>
          <a:prstGeom prst="rect">
            <a:avLst/>
          </a:prstGeom>
        </p:spPr>
        <p:txBody>
          <a:bodyPr wrap="square">
            <a:spAutoFit/>
          </a:bodyPr>
          <a:lstStyle/>
          <a:p>
            <a:pPr algn="just" rtl="1">
              <a:buClr>
                <a:srgbClr val="FF0000"/>
              </a:buClr>
              <a:buFont typeface="Wingdings" pitchFamily="2" charset="2"/>
              <a:buChar char="ü"/>
            </a:pPr>
            <a:r>
              <a:rPr lang="ar-DZ" sz="3200" b="1" dirty="0" smtClean="0">
                <a:latin typeface="Times New Roman" pitchFamily="18" charset="0"/>
                <a:ea typeface="Calibri" pitchFamily="34" charset="0"/>
                <a:cs typeface="Times New Roman" pitchFamily="18" charset="0"/>
              </a:rPr>
              <a:t> </a:t>
            </a:r>
            <a:r>
              <a:rPr lang="ar-SA" sz="3200" b="1" dirty="0" smtClean="0">
                <a:latin typeface="Times New Roman" pitchFamily="18" charset="0"/>
                <a:ea typeface="Calibri" pitchFamily="34" charset="0"/>
                <a:cs typeface="Times New Roman" pitchFamily="18" charset="0"/>
              </a:rPr>
              <a:t>ه</a:t>
            </a:r>
            <a:r>
              <a:rPr lang="ar-DZ" sz="3200" b="1" dirty="0" smtClean="0">
                <a:latin typeface="Times New Roman" pitchFamily="18" charset="0"/>
                <a:ea typeface="Calibri" pitchFamily="34" charset="0"/>
                <a:cs typeface="Times New Roman" pitchFamily="18" charset="0"/>
              </a:rPr>
              <a:t>ل يتم تخطيط أسطول النقل لفترات ندرة أم وفرة الطلب على النقل؟ </a:t>
            </a:r>
            <a:r>
              <a:rPr lang="ar-DZ" sz="3200" b="1" dirty="0" smtClean="0">
                <a:solidFill>
                  <a:srgbClr val="FF0000"/>
                </a:solidFill>
                <a:latin typeface="Times New Roman" pitchFamily="18" charset="0"/>
                <a:ea typeface="Calibri" pitchFamily="34" charset="0"/>
                <a:cs typeface="Times New Roman" pitchFamily="18" charset="0"/>
              </a:rPr>
              <a:t>(أهمية تخطيط مشروع النقل)</a:t>
            </a:r>
            <a:endParaRPr lang="fr-FR"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1000" y="556736"/>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244475" algn="r"/>
              </a:tabLst>
            </a:pP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هناك منتج متصل</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6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1282005"/>
            <a:ext cx="8458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Low" defTabSz="914400" rtl="1" eaLnBrk="1" fontAlgn="base" latinLnBrk="0" hangingPunct="1">
              <a:lnSpc>
                <a:spcPct val="100000"/>
              </a:lnSpc>
              <a:spcBef>
                <a:spcPct val="0"/>
              </a:spcBef>
              <a:spcAft>
                <a:spcPct val="0"/>
              </a:spcAft>
              <a:buClr>
                <a:srgbClr val="FF0000"/>
              </a:buClr>
              <a:buSzTx/>
              <a:buFont typeface="Wingdings" pitchFamily="2" charset="2"/>
              <a:buChar char="ü"/>
              <a:tabLst>
                <a:tab pos="244475" algn="r"/>
              </a:tabLst>
            </a:pPr>
            <a:r>
              <a:rPr kumimoji="0" lang="ar-DZ" sz="3200" b="1" i="0" u="none" strike="noStrike" cap="none" normalizeH="0" baseline="0" dirty="0" smtClean="0">
                <a:ln>
                  <a:noFill/>
                </a:ln>
                <a:solidFill>
                  <a:srgbClr val="FF0000"/>
                </a:solidFill>
                <a:effectLst/>
                <a:latin typeface="Simplified Arabic" charset="0"/>
                <a:ea typeface="Calibri" pitchFamily="34" charset="0"/>
                <a:cs typeface="Arial" pitchFamily="34" charset="0"/>
              </a:rPr>
              <a:t> </a:t>
            </a:r>
            <a:r>
              <a:rPr kumimoji="0" lang="ar-SA" sz="3200" b="1" i="0" u="none" strike="noStrike" cap="none" normalizeH="0" baseline="0" dirty="0" smtClean="0">
                <a:ln>
                  <a:noFill/>
                </a:ln>
                <a:solidFill>
                  <a:srgbClr val="FF0000"/>
                </a:solidFill>
                <a:effectLst/>
                <a:latin typeface="Simplified Arabic" charset="0"/>
                <a:ea typeface="Calibri" pitchFamily="34" charset="0"/>
                <a:cs typeface="Arial" pitchFamily="34" charset="0"/>
              </a:rPr>
              <a:t>المنتج المتصل في النقل</a:t>
            </a:r>
            <a:r>
              <a:rPr kumimoji="0" lang="ar-DZ" sz="3200" b="1" i="0" u="none" strike="noStrike" cap="none" normalizeH="0" baseline="0" dirty="0" smtClean="0">
                <a:ln>
                  <a:noFill/>
                </a:ln>
                <a:solidFill>
                  <a:srgbClr val="FF0000"/>
                </a:solidFill>
                <a:effectLst/>
                <a:latin typeface="Simplified Arabic" charset="0"/>
                <a:ea typeface="Calibri" pitchFamily="34" charset="0"/>
                <a:cs typeface="Arial" pitchFamily="34" charset="0"/>
              </a:rPr>
              <a:t>:</a:t>
            </a:r>
            <a:r>
              <a:rPr kumimoji="0" lang="ar-DZ" sz="3200" b="1" i="0" u="none" strike="noStrike" cap="none" normalizeH="0" dirty="0" smtClean="0">
                <a:ln>
                  <a:noFill/>
                </a:ln>
                <a:solidFill>
                  <a:srgbClr val="FF0000"/>
                </a:solidFill>
                <a:effectLst/>
                <a:latin typeface="Simplified Arabic" charset="0"/>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 Arabic" charset="0"/>
                <a:ea typeface="Calibri" pitchFamily="34" charset="0"/>
                <a:cs typeface="Arial" pitchFamily="34" charset="0"/>
              </a:rPr>
              <a:t>الطاقات التحميلية المنتجة خلال رحلة العودة</a:t>
            </a:r>
            <a:r>
              <a:rPr kumimoji="0" lang="fr-FR" sz="3200" b="1" i="0" u="none" strike="noStrike" cap="none" normalizeH="0" baseline="0" dirty="0" smtClean="0">
                <a:ln>
                  <a:noFill/>
                </a:ln>
                <a:solidFill>
                  <a:schemeClr val="tx1"/>
                </a:solidFill>
                <a:effectLst/>
                <a:latin typeface="Simplified Arabic" charset="0"/>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 Arabic" charset="0"/>
                <a:ea typeface="Calibri" pitchFamily="34" charset="0"/>
                <a:cs typeface="Arial" pitchFamily="34" charset="0"/>
              </a:rPr>
              <a:t>لوسيلة النقل</a:t>
            </a:r>
            <a:r>
              <a:rPr kumimoji="0" lang="ar-DZ" sz="3200" b="1" i="0" u="none" strike="noStrike" cap="none" normalizeH="0" baseline="0" dirty="0" smtClean="0">
                <a:ln>
                  <a:noFill/>
                </a:ln>
                <a:solidFill>
                  <a:schemeClr val="tx1"/>
                </a:solidFill>
                <a:effectLst/>
                <a:latin typeface="Simplified Arabic" charset="0"/>
                <a:ea typeface="Calibri" pitchFamily="34" charset="0"/>
                <a:cs typeface="Arial" pitchFamily="34" charset="0"/>
              </a:rPr>
              <a:t>.</a:t>
            </a:r>
            <a:r>
              <a:rPr kumimoji="0" lang="ar-SA" sz="3200" b="1" i="0" u="none" strike="noStrike" cap="none" normalizeH="0" baseline="0" dirty="0" smtClean="0">
                <a:ln>
                  <a:noFill/>
                </a:ln>
                <a:solidFill>
                  <a:schemeClr val="tx1"/>
                </a:solidFill>
                <a:effectLst/>
                <a:latin typeface="Simplified Arabic" charset="0"/>
                <a:ea typeface="Calibri" pitchFamily="34" charset="0"/>
                <a:cs typeface="Arial" pitchFamily="34" charset="0"/>
              </a:rPr>
              <a:t> </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57200" y="2808982"/>
            <a:ext cx="8305800" cy="1077218"/>
          </a:xfrm>
          <a:prstGeom prst="rect">
            <a:avLst/>
          </a:prstGeom>
        </p:spPr>
        <p:txBody>
          <a:bodyPr wrap="square">
            <a:spAutoFit/>
          </a:bodyPr>
          <a:lstStyle/>
          <a:p>
            <a:pPr algn="justLow" rtl="1" fontAlgn="base">
              <a:spcBef>
                <a:spcPct val="0"/>
              </a:spcBef>
              <a:spcAft>
                <a:spcPct val="0"/>
              </a:spcAft>
              <a:buClr>
                <a:srgbClr val="FF0000"/>
              </a:buClr>
              <a:buFont typeface="Wingdings" pitchFamily="2" charset="2"/>
              <a:buChar char="ü"/>
              <a:tabLst>
                <a:tab pos="244475" algn="r"/>
              </a:tabLst>
            </a:pPr>
            <a:r>
              <a:rPr lang="ar-DZ" sz="3200" b="1" dirty="0" smtClean="0">
                <a:latin typeface="Simplified Arabic" charset="0"/>
                <a:ea typeface="Calibri" pitchFamily="34" charset="0"/>
                <a:cs typeface="Arial" pitchFamily="34" charset="0"/>
              </a:rPr>
              <a:t> </a:t>
            </a:r>
            <a:r>
              <a:rPr lang="ar-DZ" sz="3200" b="1" dirty="0" smtClean="0">
                <a:solidFill>
                  <a:srgbClr val="FF0000"/>
                </a:solidFill>
                <a:latin typeface="Simplified Arabic" charset="0"/>
                <a:ea typeface="Calibri" pitchFamily="34" charset="0"/>
                <a:cs typeface="Arial" pitchFamily="34" charset="0"/>
              </a:rPr>
              <a:t>المنتج المتصل </a:t>
            </a:r>
            <a:r>
              <a:rPr lang="ar-SA" sz="3200" b="1" dirty="0" smtClean="0">
                <a:solidFill>
                  <a:srgbClr val="FF0000"/>
                </a:solidFill>
                <a:latin typeface="Simplified Arabic" charset="0"/>
                <a:ea typeface="Calibri" pitchFamily="34" charset="0"/>
                <a:cs typeface="Arial" pitchFamily="34" charset="0"/>
              </a:rPr>
              <a:t>يعادل تماما </a:t>
            </a:r>
            <a:r>
              <a:rPr lang="ar-SA" sz="3200" b="1" dirty="0" smtClean="0">
                <a:latin typeface="Simplified Arabic" charset="0"/>
                <a:ea typeface="Calibri" pitchFamily="34" charset="0"/>
                <a:cs typeface="Arial" pitchFamily="34" charset="0"/>
              </a:rPr>
              <a:t>أهمية المنتج الأصلي(رحلة الذهاب)</a:t>
            </a:r>
            <a:r>
              <a:rPr lang="ar-DZ" sz="3200" b="1" dirty="0" smtClean="0">
                <a:latin typeface="Simplified Arabic" charset="0"/>
                <a:ea typeface="Calibri" pitchFamily="34" charset="0"/>
                <a:cs typeface="Arial" pitchFamily="34" charset="0"/>
              </a:rPr>
              <a:t>، ولا يمكن إلغاؤه، تأجيله تجزئته أو تخزينه. </a:t>
            </a:r>
          </a:p>
        </p:txBody>
      </p:sp>
      <p:sp>
        <p:nvSpPr>
          <p:cNvPr id="7" name="Rectangle 6"/>
          <p:cNvSpPr/>
          <p:nvPr/>
        </p:nvSpPr>
        <p:spPr>
          <a:xfrm>
            <a:off x="457200" y="4379893"/>
            <a:ext cx="8305800" cy="1077218"/>
          </a:xfrm>
          <a:prstGeom prst="rect">
            <a:avLst/>
          </a:prstGeom>
        </p:spPr>
        <p:txBody>
          <a:bodyPr wrap="square">
            <a:spAutoFit/>
          </a:bodyPr>
          <a:lstStyle/>
          <a:p>
            <a:pPr lvl="0" algn="justLow" rtl="1" fontAlgn="base">
              <a:spcBef>
                <a:spcPct val="0"/>
              </a:spcBef>
              <a:spcAft>
                <a:spcPct val="0"/>
              </a:spcAft>
              <a:buClr>
                <a:srgbClr val="FF0000"/>
              </a:buClr>
              <a:buFont typeface="Wingdings" pitchFamily="2" charset="2"/>
              <a:buChar char="ü"/>
              <a:tabLst>
                <a:tab pos="244475" algn="r"/>
              </a:tabLst>
            </a:pPr>
            <a:r>
              <a:rPr lang="ar-DZ" sz="3200" b="1" dirty="0" smtClean="0">
                <a:latin typeface="Simplified Arabic" charset="0"/>
                <a:ea typeface="Calibri" pitchFamily="34" charset="0"/>
                <a:cs typeface="Arial" pitchFamily="34" charset="0"/>
              </a:rPr>
              <a:t> </a:t>
            </a:r>
            <a:r>
              <a:rPr lang="ar-SA" sz="3200" b="1" dirty="0" smtClean="0">
                <a:solidFill>
                  <a:srgbClr val="FF0000"/>
                </a:solidFill>
                <a:latin typeface="Simplified Arabic" charset="0"/>
                <a:ea typeface="Calibri" pitchFamily="34" charset="0"/>
                <a:cs typeface="Arial" pitchFamily="34" charset="0"/>
              </a:rPr>
              <a:t>أي</a:t>
            </a:r>
            <a:r>
              <a:rPr lang="ar-SA" sz="3200" b="1" dirty="0" smtClean="0">
                <a:latin typeface="Simplified Arabic" charset="0"/>
                <a:ea typeface="Calibri" pitchFamily="34" charset="0"/>
                <a:cs typeface="Arial" pitchFamily="34" charset="0"/>
              </a:rPr>
              <a:t> </a:t>
            </a:r>
            <a:r>
              <a:rPr lang="ar-SA" sz="3200" b="1" dirty="0" smtClean="0">
                <a:solidFill>
                  <a:srgbClr val="FF0000"/>
                </a:solidFill>
                <a:latin typeface="Simplified Arabic" charset="0"/>
                <a:ea typeface="Calibri" pitchFamily="34" charset="0"/>
                <a:cs typeface="Arial" pitchFamily="34" charset="0"/>
              </a:rPr>
              <a:t>إهمال لاستغلال المنتج المتصل</a:t>
            </a:r>
            <a:r>
              <a:rPr lang="ar-DZ" sz="3200" b="1" dirty="0" smtClean="0">
                <a:solidFill>
                  <a:srgbClr val="FF0000"/>
                </a:solidFill>
                <a:latin typeface="Simplified Arabic" charset="0"/>
                <a:ea typeface="Calibri" pitchFamily="34" charset="0"/>
                <a:cs typeface="Arial" pitchFamily="34" charset="0"/>
              </a:rPr>
              <a:t>( رحلة العودة)</a:t>
            </a:r>
            <a:r>
              <a:rPr lang="ar-SA" sz="3200" b="1" dirty="0" smtClean="0">
                <a:latin typeface="Simplified Arabic" charset="0"/>
                <a:ea typeface="Calibri" pitchFamily="34" charset="0"/>
                <a:cs typeface="Arial" pitchFamily="34" charset="0"/>
              </a:rPr>
              <a:t>، يعني خسارة ضخمة لعائد التشغيل</a:t>
            </a:r>
            <a:r>
              <a:rPr lang="fr-FR" sz="3200" b="1" dirty="0" smtClean="0">
                <a:latin typeface="Simplified Arabic" charset="0"/>
                <a:ea typeface="Calibri" pitchFamily="34" charset="0"/>
                <a:cs typeface="Arial" pitchFamily="34" charset="0"/>
              </a:rPr>
              <a:t>. </a:t>
            </a:r>
            <a:endParaRPr lang="fr-FR" sz="3200" b="1" dirty="0" smtClean="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352800" y="228600"/>
            <a:ext cx="544572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مثال: منتج النقل المتصل ( رحلة العودة)</a:t>
            </a:r>
            <a:endParaRPr kumimoji="0" lang="ar-DZ" sz="4000" b="0" i="0" u="none" strike="noStrike" cap="none" normalizeH="0" baseline="0" dirty="0" smtClean="0">
              <a:ln>
                <a:noFill/>
              </a:ln>
              <a:solidFill>
                <a:srgbClr val="FF0000"/>
              </a:solidFill>
              <a:effectLst/>
              <a:latin typeface="Arial" pitchFamily="34" charset="0"/>
              <a:cs typeface="Arial" pitchFamily="34" charset="0"/>
            </a:endParaRPr>
          </a:p>
        </p:txBody>
      </p:sp>
      <p:grpSp>
        <p:nvGrpSpPr>
          <p:cNvPr id="66562" name="Group 2"/>
          <p:cNvGrpSpPr>
            <a:grpSpLocks/>
          </p:cNvGrpSpPr>
          <p:nvPr/>
        </p:nvGrpSpPr>
        <p:grpSpPr bwMode="auto">
          <a:xfrm>
            <a:off x="84160" y="1382375"/>
            <a:ext cx="8991647" cy="2650593"/>
            <a:chOff x="1095" y="1601"/>
            <a:chExt cx="10086" cy="2856"/>
          </a:xfrm>
        </p:grpSpPr>
        <p:sp>
          <p:nvSpPr>
            <p:cNvPr id="66563" name="Oval 3"/>
            <p:cNvSpPr>
              <a:spLocks noChangeArrowheads="1"/>
            </p:cNvSpPr>
            <p:nvPr/>
          </p:nvSpPr>
          <p:spPr bwMode="auto">
            <a:xfrm>
              <a:off x="6150" y="2124"/>
              <a:ext cx="143" cy="143"/>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66564" name="Oval 4"/>
            <p:cNvSpPr>
              <a:spLocks noChangeArrowheads="1"/>
            </p:cNvSpPr>
            <p:nvPr/>
          </p:nvSpPr>
          <p:spPr bwMode="auto">
            <a:xfrm>
              <a:off x="9832" y="3604"/>
              <a:ext cx="143" cy="143"/>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b="1">
                <a:latin typeface="Times New Roman" pitchFamily="18" charset="0"/>
                <a:cs typeface="Times New Roman" pitchFamily="18" charset="0"/>
              </a:endParaRPr>
            </a:p>
          </p:txBody>
        </p:sp>
        <p:sp>
          <p:nvSpPr>
            <p:cNvPr id="66565" name="Oval 5"/>
            <p:cNvSpPr>
              <a:spLocks noChangeArrowheads="1"/>
            </p:cNvSpPr>
            <p:nvPr/>
          </p:nvSpPr>
          <p:spPr bwMode="auto">
            <a:xfrm>
              <a:off x="2407" y="3544"/>
              <a:ext cx="143" cy="143"/>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400" b="1">
                <a:latin typeface="Times New Roman" pitchFamily="18" charset="0"/>
                <a:cs typeface="Times New Roman" pitchFamily="18" charset="0"/>
              </a:endParaRPr>
            </a:p>
          </p:txBody>
        </p:sp>
        <p:sp>
          <p:nvSpPr>
            <p:cNvPr id="66566" name="Text Box 6"/>
            <p:cNvSpPr txBox="1">
              <a:spLocks noChangeArrowheads="1"/>
            </p:cNvSpPr>
            <p:nvPr/>
          </p:nvSpPr>
          <p:spPr bwMode="auto">
            <a:xfrm>
              <a:off x="7335" y="2162"/>
              <a:ext cx="2649" cy="507"/>
            </a:xfrm>
            <a:prstGeom prst="rect">
              <a:avLst/>
            </a:prstGeom>
            <a:solidFill>
              <a:srgbClr val="00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نقل 10 طن لـ 350 كم </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6567" name="Text Box 7"/>
            <p:cNvSpPr txBox="1">
              <a:spLocks noChangeArrowheads="1"/>
            </p:cNvSpPr>
            <p:nvPr/>
          </p:nvSpPr>
          <p:spPr bwMode="auto">
            <a:xfrm>
              <a:off x="5701" y="1601"/>
              <a:ext cx="1095" cy="473"/>
            </a:xfrm>
            <a:prstGeom prst="rect">
              <a:avLst/>
            </a:prstGeom>
            <a:solidFill>
              <a:srgbClr val="FF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مدينة </a:t>
              </a:r>
              <a:r>
                <a:rPr kumimoji="0" lang="ar-DZ" sz="24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ج</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6568" name="Text Box 8"/>
            <p:cNvSpPr txBox="1">
              <a:spLocks noChangeArrowheads="1"/>
            </p:cNvSpPr>
            <p:nvPr/>
          </p:nvSpPr>
          <p:spPr bwMode="auto">
            <a:xfrm>
              <a:off x="10034" y="3424"/>
              <a:ext cx="1147" cy="473"/>
            </a:xfrm>
            <a:prstGeom prst="rect">
              <a:avLst/>
            </a:prstGeom>
            <a:solidFill>
              <a:srgbClr val="FF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مدينة </a:t>
              </a:r>
              <a:r>
                <a:rPr kumimoji="0" lang="ar-DZ" sz="24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أ</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66569" name="AutoShape 9"/>
            <p:cNvCxnSpPr>
              <a:cxnSpLocks noChangeShapeType="1"/>
            </p:cNvCxnSpPr>
            <p:nvPr/>
          </p:nvCxnSpPr>
          <p:spPr bwMode="auto">
            <a:xfrm flipH="1">
              <a:off x="2655" y="3747"/>
              <a:ext cx="7117" cy="0"/>
            </a:xfrm>
            <a:prstGeom prst="straightConnector1">
              <a:avLst/>
            </a:prstGeom>
            <a:noFill/>
            <a:ln w="38100">
              <a:solidFill>
                <a:srgbClr val="000000"/>
              </a:solidFill>
              <a:round/>
              <a:headEnd/>
              <a:tailEnd type="triangle" w="med" len="med"/>
            </a:ln>
          </p:spPr>
        </p:cxnSp>
        <p:cxnSp>
          <p:nvCxnSpPr>
            <p:cNvPr id="66570" name="AutoShape 10"/>
            <p:cNvCxnSpPr>
              <a:cxnSpLocks noChangeShapeType="1"/>
            </p:cNvCxnSpPr>
            <p:nvPr/>
          </p:nvCxnSpPr>
          <p:spPr bwMode="auto">
            <a:xfrm>
              <a:off x="2633" y="3937"/>
              <a:ext cx="7199" cy="0"/>
            </a:xfrm>
            <a:prstGeom prst="straightConnector1">
              <a:avLst/>
            </a:prstGeom>
            <a:noFill/>
            <a:ln w="38100">
              <a:solidFill>
                <a:srgbClr val="000000"/>
              </a:solidFill>
              <a:round/>
              <a:headEnd/>
              <a:tailEnd type="triangle" w="med" len="med"/>
            </a:ln>
          </p:spPr>
        </p:cxnSp>
        <p:cxnSp>
          <p:nvCxnSpPr>
            <p:cNvPr id="66571" name="AutoShape 11"/>
            <p:cNvCxnSpPr>
              <a:cxnSpLocks noChangeShapeType="1"/>
            </p:cNvCxnSpPr>
            <p:nvPr/>
          </p:nvCxnSpPr>
          <p:spPr bwMode="auto">
            <a:xfrm flipV="1">
              <a:off x="2550" y="2179"/>
              <a:ext cx="3480" cy="1200"/>
            </a:xfrm>
            <a:prstGeom prst="straightConnector1">
              <a:avLst/>
            </a:prstGeom>
            <a:noFill/>
            <a:ln w="38100">
              <a:solidFill>
                <a:srgbClr val="000000"/>
              </a:solidFill>
              <a:round/>
              <a:headEnd/>
              <a:tailEnd type="triangle" w="med" len="med"/>
            </a:ln>
          </p:spPr>
        </p:cxnSp>
        <p:cxnSp>
          <p:nvCxnSpPr>
            <p:cNvPr id="66572" name="AutoShape 12"/>
            <p:cNvCxnSpPr>
              <a:cxnSpLocks noChangeShapeType="1"/>
            </p:cNvCxnSpPr>
            <p:nvPr/>
          </p:nvCxnSpPr>
          <p:spPr bwMode="auto">
            <a:xfrm>
              <a:off x="6390" y="2179"/>
              <a:ext cx="3285" cy="1365"/>
            </a:xfrm>
            <a:prstGeom prst="straightConnector1">
              <a:avLst/>
            </a:prstGeom>
            <a:noFill/>
            <a:ln w="38100">
              <a:solidFill>
                <a:srgbClr val="000000"/>
              </a:solidFill>
              <a:round/>
              <a:headEnd/>
              <a:tailEnd type="triangle" w="med" len="med"/>
            </a:ln>
          </p:spPr>
        </p:cxnSp>
        <p:sp>
          <p:nvSpPr>
            <p:cNvPr id="66573" name="Text Box 13"/>
            <p:cNvSpPr txBox="1">
              <a:spLocks noChangeArrowheads="1"/>
            </p:cNvSpPr>
            <p:nvPr/>
          </p:nvSpPr>
          <p:spPr bwMode="auto">
            <a:xfrm>
              <a:off x="1351" y="2089"/>
              <a:ext cx="3539" cy="473"/>
            </a:xfrm>
            <a:prstGeom prst="rect">
              <a:avLst/>
            </a:prstGeom>
            <a:solidFill>
              <a:srgbClr val="00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نقل 0 طن لـ 250 كم( فارغة)</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6574" name="Text Box 14"/>
            <p:cNvSpPr txBox="1">
              <a:spLocks noChangeArrowheads="1"/>
            </p:cNvSpPr>
            <p:nvPr/>
          </p:nvSpPr>
          <p:spPr bwMode="auto">
            <a:xfrm>
              <a:off x="1095" y="3401"/>
              <a:ext cx="1197" cy="473"/>
            </a:xfrm>
            <a:prstGeom prst="rect">
              <a:avLst/>
            </a:prstGeom>
            <a:solidFill>
              <a:srgbClr val="FF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مدينة </a:t>
              </a:r>
              <a:r>
                <a:rPr kumimoji="0" lang="ar-DZ" sz="24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ب</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6575" name="Text Box 15"/>
            <p:cNvSpPr txBox="1">
              <a:spLocks noChangeArrowheads="1"/>
            </p:cNvSpPr>
            <p:nvPr/>
          </p:nvSpPr>
          <p:spPr bwMode="auto">
            <a:xfrm>
              <a:off x="4514" y="3214"/>
              <a:ext cx="2735" cy="473"/>
            </a:xfrm>
            <a:prstGeom prst="rect">
              <a:avLst/>
            </a:prstGeom>
            <a:solidFill>
              <a:srgbClr val="00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نقل 10 طن لـ 500 كم</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6576" name="Text Box 16"/>
            <p:cNvSpPr txBox="1">
              <a:spLocks noChangeArrowheads="1"/>
            </p:cNvSpPr>
            <p:nvPr/>
          </p:nvSpPr>
          <p:spPr bwMode="auto">
            <a:xfrm>
              <a:off x="4635" y="3984"/>
              <a:ext cx="2700" cy="473"/>
            </a:xfrm>
            <a:prstGeom prst="rect">
              <a:avLst/>
            </a:prstGeom>
            <a:solidFill>
              <a:srgbClr val="FF6699"/>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عودة الشاحنة فارغة</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66577" name="Rectangle 17"/>
          <p:cNvSpPr>
            <a:spLocks noChangeArrowheads="1"/>
          </p:cNvSpPr>
          <p:nvPr/>
        </p:nvSpPr>
        <p:spPr bwMode="auto">
          <a:xfrm>
            <a:off x="152400" y="4104144"/>
            <a:ext cx="8686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الرحلة </a:t>
            </a:r>
            <a:r>
              <a:rPr kumimoji="0" lang="ar-DZ"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أ</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 منتج النقل الأصلي= 10 طن × 500 كم = </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5000 طن كم</a:t>
            </a:r>
            <a:endParaRPr kumimoji="0" lang="fr-FR"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منتج النقل المستغل= 10 طن× 500 كم= </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5000 طن كم</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(استغلال كامل الطاقة التحميلية)</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منتج النقل الضائع= 5000- 5000 = </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0</a:t>
            </a:r>
            <a:endParaRPr kumimoji="0" lang="fr-FR"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الرحلة </a:t>
            </a:r>
            <a:r>
              <a:rPr kumimoji="0" lang="ar-DZ"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ب</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أ</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العودة): منتج النقل المتصل = 10 طن × 500 كم = </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5000 طن كم</a:t>
            </a:r>
            <a:endPar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lang="fr-FR" sz="2400" b="1" dirty="0" smtClean="0">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منتج النقل المتصل</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منتج النقل المستغل = </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0 ( عودة الشاحنة فارغة)</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400" b="1" i="0" u="none" strike="noStrike" cap="none" normalizeH="0" baseline="0" dirty="0" smtClean="0">
                <a:ln>
                  <a:noFill/>
                </a:ln>
                <a:effectLst/>
                <a:latin typeface="Times New Roman" pitchFamily="18" charset="0"/>
                <a:ea typeface="Calibri" pitchFamily="34" charset="0"/>
                <a:cs typeface="Times New Roman" pitchFamily="18" charset="0"/>
              </a:rPr>
              <a:t>منتج النقل الضائع = 5000- 0= </a:t>
            </a:r>
            <a:r>
              <a:rPr kumimoji="0" lang="ar-DZ"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5000 طن كم.</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Rectangle 18"/>
          <p:cNvSpPr/>
          <p:nvPr/>
        </p:nvSpPr>
        <p:spPr>
          <a:xfrm>
            <a:off x="3245294" y="914400"/>
            <a:ext cx="5423280" cy="461665"/>
          </a:xfrm>
          <a:prstGeom prst="rect">
            <a:avLst/>
          </a:prstGeom>
        </p:spPr>
        <p:txBody>
          <a:bodyPr wrap="none">
            <a:spAutoFit/>
          </a:bodyPr>
          <a:lstStyle/>
          <a:p>
            <a:pPr lvl="0" algn="r" rtl="1" fontAlgn="base">
              <a:spcBef>
                <a:spcPct val="0"/>
              </a:spcBef>
              <a:spcAft>
                <a:spcPct val="0"/>
              </a:spcAft>
              <a:tabLst>
                <a:tab pos="1135063" algn="l"/>
              </a:tabLst>
            </a:pPr>
            <a:r>
              <a:rPr lang="ar-DZ" sz="2400" b="1" dirty="0" smtClean="0">
                <a:solidFill>
                  <a:srgbClr val="FF0000"/>
                </a:solidFill>
                <a:latin typeface="Times New Roman" pitchFamily="18" charset="0"/>
                <a:ea typeface="Calibri" pitchFamily="34" charset="0"/>
                <a:cs typeface="Times New Roman" pitchFamily="18" charset="0"/>
              </a:rPr>
              <a:t>نفرض أن حمولة الشاحنة( الطاقة التحميلية): 10 طن</a:t>
            </a:r>
            <a:endParaRPr lang="fr-FR" sz="24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7"/>
          <p:cNvSpPr>
            <a:spLocks noChangeArrowheads="1"/>
          </p:cNvSpPr>
          <p:nvPr/>
        </p:nvSpPr>
        <p:spPr bwMode="auto">
          <a:xfrm>
            <a:off x="152400" y="914400"/>
            <a:ext cx="8686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الرحلة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ب</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ج</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أ</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(العودة): منتج النقل المتصل= 10 × 250+ 10 × 350 </a:t>
            </a:r>
            <a:endPar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lang="fr-FR"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6000 طن كم</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منتج النقل المستغل= 0+ 3500=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3500 طن كم.</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منتج النقل الضائع = 6000 – 3500 </a:t>
            </a: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2500 طن كم</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رحلة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ب</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ج</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فارغة).</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1" eaLnBrk="0" fontAlgn="base" latinLnBrk="0" hangingPunct="0">
              <a:lnSpc>
                <a:spcPct val="100000"/>
              </a:lnSpc>
              <a:spcBef>
                <a:spcPct val="0"/>
              </a:spcBef>
              <a:spcAft>
                <a:spcPct val="0"/>
              </a:spcAft>
              <a:buClrTx/>
              <a:buSzTx/>
              <a:buFontTx/>
              <a:buNone/>
              <a:tabLst>
                <a:tab pos="1135063" algn="l"/>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الأفضل العودة من خلال اختيار المسار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ب</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ج</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أ</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وليس المسار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ب</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أ</a:t>
            </a:r>
            <a:endParaRPr kumimoji="0" lang="ar-DZ" sz="28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4"/>
          <p:cNvSpPr/>
          <p:nvPr/>
        </p:nvSpPr>
        <p:spPr>
          <a:xfrm>
            <a:off x="304801" y="3644205"/>
            <a:ext cx="8382000" cy="1569660"/>
          </a:xfrm>
          <a:prstGeom prst="rect">
            <a:avLst/>
          </a:prstGeom>
        </p:spPr>
        <p:txBody>
          <a:bodyPr wrap="square">
            <a:spAutoFit/>
          </a:bodyPr>
          <a:lstStyle/>
          <a:p>
            <a:pPr algn="just" rtl="1"/>
            <a:r>
              <a:rPr lang="ar-DZ" sz="3200" b="1" dirty="0" smtClean="0">
                <a:solidFill>
                  <a:srgbClr val="FF0000"/>
                </a:solidFill>
                <a:latin typeface="Times New Roman" pitchFamily="18" charset="0"/>
                <a:ea typeface="Calibri" pitchFamily="34" charset="0"/>
                <a:cs typeface="Times New Roman" pitchFamily="18" charset="0"/>
              </a:rPr>
              <a:t>أهمية تخطيط النقل: </a:t>
            </a:r>
          </a:p>
          <a:p>
            <a:pPr algn="just" rtl="1"/>
            <a:r>
              <a:rPr lang="ar-DZ" sz="3200" b="1" dirty="0" smtClean="0">
                <a:latin typeface="Times New Roman" pitchFamily="18" charset="0"/>
                <a:ea typeface="Calibri" pitchFamily="34" charset="0"/>
                <a:cs typeface="Times New Roman" pitchFamily="18" charset="0"/>
              </a:rPr>
              <a:t>استغلال المنتج المتصل والطاقة التحميلية من خلال تخطيط المسارات والرحلات.</a:t>
            </a:r>
            <a:endParaRPr lang="fr-FR"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09800"/>
            <a:ext cx="8305800" cy="1752600"/>
          </a:xfrm>
        </p:spPr>
        <p:txBody>
          <a:bodyPr>
            <a:normAutofit/>
          </a:bodyPr>
          <a:lstStyle/>
          <a:p>
            <a:pPr marL="514350" indent="-514350" algn="r" rtl="1">
              <a:buNone/>
            </a:pPr>
            <a:r>
              <a:rPr lang="ar-DZ" sz="3200" b="1" dirty="0" smtClean="0">
                <a:latin typeface="Times New Roman" pitchFamily="18" charset="0"/>
                <a:cs typeface="Times New Roman" pitchFamily="18" charset="0"/>
              </a:rPr>
              <a:t>أولا. الخصائص الاقتصادية للنقل</a:t>
            </a:r>
          </a:p>
          <a:p>
            <a:pPr marL="514350" indent="-514350" algn="r" rtl="1">
              <a:buNone/>
            </a:pPr>
            <a:r>
              <a:rPr lang="ar-DZ" sz="3200" b="1" dirty="0" smtClean="0">
                <a:latin typeface="Times New Roman" pitchFamily="18" charset="0"/>
                <a:cs typeface="Times New Roman" pitchFamily="18" charset="0"/>
              </a:rPr>
              <a:t>ثانيا. أسس تسعير خدمات النقل</a:t>
            </a:r>
          </a:p>
          <a:p>
            <a:pPr marL="514350" indent="-514350" algn="r" rtl="1">
              <a:buNone/>
            </a:pPr>
            <a:r>
              <a:rPr lang="ar-DZ" sz="3200" b="1" dirty="0" smtClean="0">
                <a:latin typeface="Times New Roman" pitchFamily="18" charset="0"/>
                <a:cs typeface="Times New Roman" pitchFamily="18" charset="0"/>
              </a:rPr>
              <a:t>ثالثا. تسعير خدمات النقل البحري</a:t>
            </a:r>
            <a:endParaRPr lang="ar-DZ" sz="3200" dirty="0" smtClean="0">
              <a:latin typeface="Times New Roman" pitchFamily="18" charset="0"/>
              <a:cs typeface="Times New Roman" pitchFamily="18" charset="0"/>
            </a:endParaRPr>
          </a:p>
        </p:txBody>
      </p:sp>
      <p:sp>
        <p:nvSpPr>
          <p:cNvPr id="5" name="Rectangle 4"/>
          <p:cNvSpPr/>
          <p:nvPr/>
        </p:nvSpPr>
        <p:spPr>
          <a:xfrm>
            <a:off x="5562600" y="1219200"/>
            <a:ext cx="2977097" cy="646331"/>
          </a:xfrm>
          <a:prstGeom prst="rect">
            <a:avLst/>
          </a:prstGeom>
        </p:spPr>
        <p:txBody>
          <a:bodyPr wrap="none">
            <a:spAutoFit/>
          </a:bodyPr>
          <a:lstStyle/>
          <a:p>
            <a:pPr algn="just" rtl="1"/>
            <a:r>
              <a:rPr lang="ar-DZ" sz="3600" b="1" dirty="0" smtClean="0">
                <a:solidFill>
                  <a:srgbClr val="FF0000"/>
                </a:solidFill>
                <a:latin typeface="Times New Roman" pitchFamily="18" charset="0"/>
                <a:cs typeface="Times New Roman" pitchFamily="18" charset="0"/>
              </a:rPr>
              <a:t>عناصر المحاضرة:</a:t>
            </a:r>
            <a:endParaRPr lang="fr-FR"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04800" y="457200"/>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87325" algn="r"/>
                <a:tab pos="244475" algn="r"/>
              </a:tabLst>
            </a:pP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6. </a:t>
            </a: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ارتفاع التكاليف الثابتة</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6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990600"/>
            <a:ext cx="8458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87325" algn="r"/>
                <a:tab pos="244475" algn="r"/>
              </a:tabLst>
            </a:pP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ar-DZ" sz="3200" b="1" dirty="0" err="1" smtClean="0">
                <a:latin typeface="Times New Roman" pitchFamily="18" charset="0"/>
                <a:ea typeface="Calibri" pitchFamily="34" charset="0"/>
                <a:cs typeface="Times New Roman" pitchFamily="18" charset="0"/>
              </a:rPr>
              <a:t>يت</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صف</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بارتفاع</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التكاليف</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الرأسمالية</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الثابتة</a:t>
            </a:r>
            <a:r>
              <a:rPr lang="ar-DZ" sz="3200" b="1" dirty="0" smtClean="0">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تصل</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إلى</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أضعاف التكاليف</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التشغيلية</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المتغيرة</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وذلك</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لما</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تتطلبه</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مشاريع</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من</a:t>
            </a:r>
            <a:r>
              <a:rPr lang="ar-DZ" sz="3200" b="1" dirty="0" smtClean="0">
                <a:latin typeface="Times New Roman" pitchFamily="18" charset="0"/>
                <a:ea typeface="Calibri" pitchFamily="34" charset="0"/>
                <a:cs typeface="Times New Roman" pitchFamily="18" charset="0"/>
              </a:rPr>
              <a:t>:</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04800" y="2514600"/>
            <a:ext cx="8458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إنشاءات</a:t>
            </a:r>
            <a:r>
              <a:rPr lang="ar-DZ" sz="3200" b="1" dirty="0" smtClean="0">
                <a:solidFill>
                  <a:srgbClr val="FF0000"/>
                </a:solidFill>
                <a:latin typeface="Times New Roman" pitchFamily="18" charset="0"/>
                <a:ea typeface="Calibri" pitchFamily="34" charset="0"/>
                <a:cs typeface="Times New Roman" pitchFamily="18" charset="0"/>
              </a:rPr>
              <a:t> وبنية تحتية: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مطارات، موانئ</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ar-DZ" sz="3200" b="1" dirty="0" smtClean="0">
                <a:latin typeface="Times New Roman" pitchFamily="18" charset="0"/>
                <a:ea typeface="Calibri" pitchFamily="34" charset="0"/>
                <a:cs typeface="Times New Roman" pitchFamily="18" charset="0"/>
              </a:rPr>
              <a:t>ط</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ر</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ق،</a:t>
            </a:r>
            <a:r>
              <a:rPr kumimoji="0" lang="ar-DZ" sz="32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سكك</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حديدية</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محطات..</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1"/>
          <p:cNvSpPr>
            <a:spLocks noChangeArrowheads="1"/>
          </p:cNvSpPr>
          <p:nvPr/>
        </p:nvSpPr>
        <p:spPr bwMode="auto">
          <a:xfrm>
            <a:off x="228600" y="3515380"/>
            <a:ext cx="8458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ثمن</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وسائل</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a:t>
            </a:r>
            <a:r>
              <a:rPr lang="ar-DZ" sz="3200" b="1" dirty="0" smtClean="0">
                <a:solidFill>
                  <a:srgbClr val="FF0000"/>
                </a:solidFill>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الطائرات، السفن</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القطارات</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والمركبات؛</a:t>
            </a:r>
          </a:p>
        </p:txBody>
      </p:sp>
      <p:sp>
        <p:nvSpPr>
          <p:cNvPr id="8" name="Rectangle 1"/>
          <p:cNvSpPr>
            <a:spLocks noChangeArrowheads="1"/>
          </p:cNvSpPr>
          <p:nvPr/>
        </p:nvSpPr>
        <p:spPr bwMode="auto">
          <a:xfrm>
            <a:off x="304800" y="4201180"/>
            <a:ext cx="8458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الوسائل</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المساعدة</a:t>
            </a:r>
            <a:r>
              <a:rPr lang="ar-DZ" sz="3200" b="1" dirty="0" smtClean="0">
                <a:solidFill>
                  <a:srgbClr val="FF0000"/>
                </a:solidFill>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محطات</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الوقود</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معدات</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التحميل</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والتفريغ</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والصيانة</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Rectangle 8"/>
          <p:cNvSpPr/>
          <p:nvPr/>
        </p:nvSpPr>
        <p:spPr>
          <a:xfrm>
            <a:off x="304799" y="5257800"/>
            <a:ext cx="8458201" cy="1569660"/>
          </a:xfrm>
          <a:prstGeom prst="rect">
            <a:avLst/>
          </a:prstGeom>
        </p:spPr>
        <p:txBody>
          <a:bodyPr wrap="square">
            <a:spAutoFit/>
          </a:bodyPr>
          <a:lstStyle/>
          <a:p>
            <a:pPr algn="just" rtl="1"/>
            <a:r>
              <a:rPr lang="ar-DZ" sz="3200" b="1" dirty="0" smtClean="0">
                <a:solidFill>
                  <a:srgbClr val="FF0000"/>
                </a:solidFill>
                <a:latin typeface="Times New Roman" pitchFamily="18" charset="0"/>
                <a:ea typeface="Calibri" pitchFamily="34" charset="0"/>
                <a:cs typeface="Times New Roman" pitchFamily="18" charset="0"/>
              </a:rPr>
              <a:t>الحل: </a:t>
            </a:r>
            <a:r>
              <a:rPr lang="ar-DZ" sz="3200" b="1" dirty="0" smtClean="0">
                <a:latin typeface="Times New Roman" pitchFamily="18" charset="0"/>
                <a:ea typeface="Calibri" pitchFamily="34" charset="0"/>
                <a:cs typeface="Times New Roman" pitchFamily="18" charset="0"/>
              </a:rPr>
              <a:t>منح تخفيضات كبيرة في تعريفة النقل للمؤسسات التي ترغب في نقل حمولات منتظمة على مدار فترات التشغيل أو اتجاهات النقل( مثل </a:t>
            </a:r>
            <a:r>
              <a:rPr lang="ar-DZ" sz="3200" b="1" dirty="0" smtClean="0">
                <a:solidFill>
                  <a:srgbClr val="FF0000"/>
                </a:solidFill>
                <a:latin typeface="Times New Roman" pitchFamily="18" charset="0"/>
                <a:ea typeface="Calibri" pitchFamily="34" charset="0"/>
                <a:cs typeface="Times New Roman" pitchFamily="18" charset="0"/>
              </a:rPr>
              <a:t>سكة الحديد</a:t>
            </a:r>
            <a:r>
              <a:rPr lang="ar-DZ" sz="3200" b="1" dirty="0" smtClean="0">
                <a:latin typeface="Times New Roman" pitchFamily="18" charset="0"/>
                <a:ea typeface="Calibri" pitchFamily="34" charset="0"/>
                <a:cs typeface="Times New Roman"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04800" y="304856"/>
            <a:ext cx="8458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7.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تأثر النقل بظروف التشغيل</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2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2090384"/>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tab pos="187325" algn="r"/>
                <a:tab pos="244475" algn="r"/>
              </a:tabLst>
            </a:pPr>
            <a:r>
              <a:rPr kumimoji="0" lang="ar-DZ"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إنتاج النقل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يتم في الطريق العام</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3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الجو</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3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البحر، وبالتالي تتحكم فيه عناصر خارجة عن الإدارة </a:t>
            </a:r>
            <a:r>
              <a:rPr kumimoji="0" lang="ar-SA" sz="3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ك</a:t>
            </a:r>
            <a:r>
              <a:rPr lang="ar-DZ" sz="3000" b="1" dirty="0" smtClean="0">
                <a:latin typeface="Times New Roman" pitchFamily="18" charset="0"/>
                <a:ea typeface="Calibri" pitchFamily="34" charset="0"/>
                <a:cs typeface="Times New Roman" pitchFamily="18" charset="0"/>
              </a:rPr>
              <a:t>ا</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لطقس والزحام على الطرقات</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6" name="Rectangle 1"/>
          <p:cNvSpPr>
            <a:spLocks noChangeArrowheads="1"/>
          </p:cNvSpPr>
          <p:nvPr/>
        </p:nvSpPr>
        <p:spPr bwMode="auto">
          <a:xfrm>
            <a:off x="304800" y="4482059"/>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buClr>
                <a:srgbClr val="FF0000"/>
              </a:buClr>
              <a:buFont typeface="Wingdings" pitchFamily="2" charset="2"/>
              <a:buChar char="ü"/>
              <a:tabLst>
                <a:tab pos="187325" algn="r"/>
                <a:tab pos="244475" algn="r"/>
              </a:tabLst>
            </a:pPr>
            <a:r>
              <a:rPr kumimoji="0" lang="ar-DZ"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نتيجة:</a:t>
            </a:r>
            <a:r>
              <a:rPr kumimoji="0" lang="ar-DZ" sz="30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ar-DZ" sz="3000" b="1"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ي</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صعب مراقب</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ة</a:t>
            </a:r>
            <a:r>
              <a:rPr kumimoji="0" lang="ar-DZ" sz="3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نشاط النقل</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والإشراف عليه، </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يصعب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اختيار وقت زيارات التفتيش أو رقابة</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ar-SA" sz="3000" b="1" dirty="0" smtClean="0">
                <a:latin typeface="Times New Roman" pitchFamily="18" charset="0"/>
                <a:ea typeface="Calibri" pitchFamily="34" charset="0"/>
                <a:cs typeface="Times New Roman" pitchFamily="18" charset="0"/>
              </a:rPr>
              <a:t> علاقة </a:t>
            </a:r>
            <a:r>
              <a:rPr lang="ar-DZ" sz="3000" b="1" dirty="0" smtClean="0">
                <a:latin typeface="Times New Roman" pitchFamily="18" charset="0"/>
                <a:ea typeface="Calibri" pitchFamily="34" charset="0"/>
                <a:cs typeface="Times New Roman" pitchFamily="18" charset="0"/>
              </a:rPr>
              <a:t>ال</a:t>
            </a:r>
            <a:r>
              <a:rPr lang="ar-SA" sz="3000" b="1" dirty="0" smtClean="0">
                <a:latin typeface="Times New Roman" pitchFamily="18" charset="0"/>
                <a:ea typeface="Calibri" pitchFamily="34" charset="0"/>
                <a:cs typeface="Times New Roman" pitchFamily="18" charset="0"/>
              </a:rPr>
              <a:t>مستخدمي</a:t>
            </a:r>
            <a:r>
              <a:rPr lang="ar-DZ" sz="3000" b="1" dirty="0" smtClean="0">
                <a:latin typeface="Times New Roman" pitchFamily="18" charset="0"/>
                <a:ea typeface="Calibri" pitchFamily="34" charset="0"/>
                <a:cs typeface="Times New Roman" pitchFamily="18" charset="0"/>
              </a:rPr>
              <a:t>ن </a:t>
            </a:r>
            <a:r>
              <a:rPr lang="ar-SA" sz="3000" b="1" dirty="0" smtClean="0">
                <a:latin typeface="Times New Roman" pitchFamily="18" charset="0"/>
                <a:ea typeface="Calibri" pitchFamily="34" charset="0"/>
                <a:cs typeface="Times New Roman" pitchFamily="18" charset="0"/>
              </a:rPr>
              <a:t>بالزبائن</a:t>
            </a:r>
            <a:endPar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7" name="Rectangle 1"/>
          <p:cNvSpPr>
            <a:spLocks noChangeArrowheads="1"/>
          </p:cNvSpPr>
          <p:nvPr/>
        </p:nvSpPr>
        <p:spPr bwMode="auto">
          <a:xfrm>
            <a:off x="304800" y="5685432"/>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tab pos="187325" algn="r"/>
                <a:tab pos="244475" algn="r"/>
              </a:tabLst>
            </a:pPr>
            <a:r>
              <a:rPr lang="ar-DZ" sz="3000" b="1" dirty="0" smtClean="0">
                <a:solidFill>
                  <a:srgbClr val="FF0000"/>
                </a:solidFill>
                <a:latin typeface="Times New Roman" pitchFamily="18" charset="0"/>
                <a:ea typeface="Calibri" pitchFamily="34" charset="0"/>
                <a:cs typeface="Times New Roman" pitchFamily="18" charset="0"/>
              </a:rPr>
              <a:t>الحل:</a:t>
            </a:r>
            <a:r>
              <a:rPr kumimoji="0" lang="ar-SA"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التوسع في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إدارات </a:t>
            </a:r>
            <a:r>
              <a:rPr kumimoji="0" lang="ar-SA"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التفتيش</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في شركات النقل</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وما ينجر عنه من </a:t>
            </a:r>
            <a:r>
              <a:rPr kumimoji="0" lang="ar-SA" sz="3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تكاليف إضافية</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p:txBody>
      </p:sp>
      <p:sp>
        <p:nvSpPr>
          <p:cNvPr id="9" name="Rectangle 1"/>
          <p:cNvSpPr>
            <a:spLocks noChangeArrowheads="1"/>
          </p:cNvSpPr>
          <p:nvPr/>
        </p:nvSpPr>
        <p:spPr bwMode="auto">
          <a:xfrm>
            <a:off x="304800" y="3274328"/>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tab pos="187325" algn="r"/>
                <a:tab pos="244475" algn="r"/>
              </a:tabLst>
            </a:pPr>
            <a:r>
              <a:rPr kumimoji="0" lang="ar-DZ"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أساطيل</a:t>
            </a:r>
            <a:r>
              <a:rPr kumimoji="0" lang="fr-FR"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a:t>
            </a:r>
            <a:r>
              <a:rPr kumimoji="0" lang="fr-FR"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تحتاج</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أثناء</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الرحلة</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إلى</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وقود</a:t>
            </a:r>
            <a:r>
              <a:rPr lang="ar-DZ" sz="3000" b="1" dirty="0" smtClean="0">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إطارات</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30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إصلاحات طارئة في أي لحظة على مسار</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1"/>
          <p:cNvSpPr>
            <a:spLocks noChangeArrowheads="1"/>
          </p:cNvSpPr>
          <p:nvPr/>
        </p:nvSpPr>
        <p:spPr bwMode="auto">
          <a:xfrm>
            <a:off x="304800" y="928048"/>
            <a:ext cx="8458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763" algn="justLow" defTabSz="914400" rtl="1" eaLnBrk="0" fontAlgn="base" latinLnBrk="0" hangingPunct="0">
              <a:lnSpc>
                <a:spcPct val="100000"/>
              </a:lnSpc>
              <a:spcBef>
                <a:spcPct val="0"/>
              </a:spcBef>
              <a:spcAft>
                <a:spcPct val="0"/>
              </a:spcAft>
              <a:buClrTx/>
              <a:buSzTx/>
              <a:buFont typeface="Wingdings" pitchFamily="2" charset="2"/>
              <a:buChar char="ü"/>
              <a:tabLst>
                <a:tab pos="187325" algn="r"/>
                <a:tab pos="244475" algn="r"/>
              </a:tabLst>
            </a:pPr>
            <a:r>
              <a:rPr kumimoji="0" lang="ar-DZ"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إنتاج المصانع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يتم عادة بين أربع جدران، ويقع تحت سيطرة إدارة المشروع</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 y="546318"/>
            <a:ext cx="8610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tab pos="244475" algn="r"/>
              </a:tabLst>
            </a:pPr>
            <a:r>
              <a:rPr lang="ar-DZ" sz="3200" b="1" dirty="0" smtClean="0">
                <a:solidFill>
                  <a:srgbClr val="FF0000"/>
                </a:solidFill>
                <a:latin typeface="Times New Roman" pitchFamily="18" charset="0"/>
                <a:ea typeface="Calibri" pitchFamily="34" charset="0"/>
                <a:cs typeface="Times New Roman" pitchFamily="18" charset="0"/>
              </a:rPr>
              <a:t>8</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العوائد الاجتماعية للنقل قد تفوق عائده الخاص:</a:t>
            </a:r>
          </a:p>
        </p:txBody>
      </p:sp>
      <p:sp>
        <p:nvSpPr>
          <p:cNvPr id="5" name="Rectangle 1"/>
          <p:cNvSpPr>
            <a:spLocks noChangeArrowheads="1"/>
          </p:cNvSpPr>
          <p:nvPr/>
        </p:nvSpPr>
        <p:spPr bwMode="auto">
          <a:xfrm>
            <a:off x="152400" y="1219200"/>
            <a:ext cx="8610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244475" algn="r"/>
              </a:tabLst>
            </a:pP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شق طريق</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ارتفاع أسعار الأراضي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على</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جانبي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الطريق</a:t>
            </a:r>
            <a:r>
              <a:rPr lang="ar-DZ" sz="2800" b="1" dirty="0" smtClean="0">
                <a:solidFill>
                  <a:srgbClr val="FF00FF"/>
                </a:solidFill>
                <a:latin typeface="Times New Roman" pitchFamily="18" charset="0"/>
                <a:ea typeface="Calibri" pitchFamily="34" charset="0"/>
                <a:cs typeface="Times New Roman" pitchFamily="18" charset="0"/>
              </a:rPr>
              <a:t> </a:t>
            </a:r>
            <a:r>
              <a:rPr lang="ar-DZ" sz="2800" b="1" dirty="0" smtClean="0">
                <a:solidFill>
                  <a:srgbClr val="FF0000"/>
                </a:solidFill>
                <a:latin typeface="Times New Roman" pitchFamily="18" charset="0"/>
                <a:ea typeface="Calibri" pitchFamily="34" charset="0"/>
                <a:cs typeface="Times New Roman" pitchFamily="18" charset="0"/>
              </a:rPr>
              <a:t>(عائد اجتماعي)</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6" name="Rectangle 1"/>
          <p:cNvSpPr>
            <a:spLocks noChangeArrowheads="1"/>
          </p:cNvSpPr>
          <p:nvPr/>
        </p:nvSpPr>
        <p:spPr bwMode="auto">
          <a:xfrm>
            <a:off x="228600" y="1891605"/>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tabLst>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إنشاء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محطة نقل المسافرين</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استفادة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الركاب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والناقلين</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(عائد</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خاص)</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algn="just" rtl="1" fontAlgn="base">
              <a:spcBef>
                <a:spcPct val="0"/>
              </a:spcBef>
              <a:spcAft>
                <a:spcPct val="0"/>
              </a:spcAft>
              <a:tabLst>
                <a:tab pos="244475" algn="r"/>
              </a:tabLst>
            </a:pP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←استفادة - </a:t>
            </a:r>
            <a:r>
              <a:rPr lang="ar-SA" sz="2800" b="1" dirty="0" smtClean="0">
                <a:latin typeface="Times New Roman" pitchFamily="18" charset="0"/>
                <a:ea typeface="Calibri" pitchFamily="34" charset="0"/>
                <a:cs typeface="Times New Roman" pitchFamily="18" charset="0"/>
              </a:rPr>
              <a:t>بدرجة أكبر</a:t>
            </a:r>
            <a:r>
              <a:rPr lang="ar-DZ" sz="2800" b="1" dirty="0" smtClean="0">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المحلات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الشقق</a:t>
            </a:r>
            <a:endParaRPr lang="ar-DZ" sz="2800" b="1" dirty="0" smtClean="0">
              <a:latin typeface="Times New Roman" pitchFamily="18" charset="0"/>
              <a:ea typeface="Calibri" pitchFamily="34" charset="0"/>
              <a:cs typeface="Times New Roman" pitchFamily="18" charset="0"/>
            </a:endParaRPr>
          </a:p>
          <a:p>
            <a:pPr marL="0" marR="0" lvl="0" indent="0" algn="just" defTabSz="914400" rtl="1" eaLnBrk="1" fontAlgn="base" latinLnBrk="0" hangingPunct="1">
              <a:lnSpc>
                <a:spcPct val="100000"/>
              </a:lnSpc>
              <a:spcBef>
                <a:spcPct val="0"/>
              </a:spcBef>
              <a:spcAft>
                <a:spcPct val="0"/>
              </a:spcAft>
              <a:buClrTx/>
              <a:buSzTx/>
              <a:tabLst>
                <a:tab pos="244475" algn="r"/>
              </a:tabLst>
            </a:pPr>
            <a:r>
              <a:rPr lang="ar-DZ" sz="2800" b="1" dirty="0" smtClean="0">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المجاورة للمحطة والمواقف</a:t>
            </a:r>
            <a:r>
              <a:rPr lang="ar-DZ" sz="2800" b="1" dirty="0" smtClean="0">
                <a:solidFill>
                  <a:srgbClr val="FF0000"/>
                </a:solidFill>
                <a:latin typeface="Times New Roman" pitchFamily="18" charset="0"/>
                <a:ea typeface="Calibri" pitchFamily="34" charset="0"/>
                <a:cs typeface="Times New Roman" pitchFamily="18" charset="0"/>
              </a:rPr>
              <a:t>(عائد</a:t>
            </a:r>
            <a:r>
              <a:rPr lang="ar-DZ" sz="2800" b="1" dirty="0" smtClean="0">
                <a:solidFill>
                  <a:srgbClr val="FF00FF"/>
                </a:solidFill>
                <a:latin typeface="Times New Roman" pitchFamily="18" charset="0"/>
                <a:ea typeface="Calibri" pitchFamily="34" charset="0"/>
                <a:cs typeface="Times New Roman" pitchFamily="18" charset="0"/>
              </a:rPr>
              <a:t> </a:t>
            </a:r>
            <a:r>
              <a:rPr lang="ar-DZ" sz="2800" b="1" dirty="0" smtClean="0">
                <a:solidFill>
                  <a:srgbClr val="FF0000"/>
                </a:solidFill>
                <a:latin typeface="Times New Roman" pitchFamily="18" charset="0"/>
                <a:ea typeface="Calibri" pitchFamily="34" charset="0"/>
                <a:cs typeface="Times New Roman" pitchFamily="18" charset="0"/>
              </a:rPr>
              <a:t>اجتماعي</a:t>
            </a:r>
            <a:r>
              <a:rPr lang="ar-DZ" sz="2800" b="1" dirty="0" smtClean="0">
                <a:latin typeface="Times New Roman" pitchFamily="18" charset="0"/>
                <a:ea typeface="Calibri" pitchFamily="34" charset="0"/>
                <a:cs typeface="Times New Roman" pitchFamily="18" charset="0"/>
              </a:rPr>
              <a:t>)</a:t>
            </a:r>
          </a:p>
        </p:txBody>
      </p:sp>
      <p:sp>
        <p:nvSpPr>
          <p:cNvPr id="7" name="Rectangle 1"/>
          <p:cNvSpPr>
            <a:spLocks noChangeArrowheads="1"/>
          </p:cNvSpPr>
          <p:nvPr/>
        </p:nvSpPr>
        <p:spPr bwMode="auto">
          <a:xfrm>
            <a:off x="152400" y="3389293"/>
            <a:ext cx="8610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244475" algn="r"/>
              </a:tabLst>
            </a:pPr>
            <a:r>
              <a:rPr lang="ar-SA" sz="2800" b="1" dirty="0" smtClean="0">
                <a:solidFill>
                  <a:srgbClr val="FF0000"/>
                </a:solidFill>
                <a:latin typeface="Times New Roman" pitchFamily="18" charset="0"/>
                <a:ea typeface="Calibri" pitchFamily="34" charset="0"/>
                <a:cs typeface="Times New Roman" pitchFamily="18" charset="0"/>
              </a:rPr>
              <a:t>مرور </a:t>
            </a:r>
            <a:r>
              <a:rPr lang="ar-DZ" sz="2800" b="1" dirty="0" smtClean="0">
                <a:solidFill>
                  <a:srgbClr val="FF0000"/>
                </a:solidFill>
                <a:latin typeface="Times New Roman" pitchFamily="18" charset="0"/>
                <a:ea typeface="Calibri" pitchFamily="34" charset="0"/>
                <a:cs typeface="Times New Roman" pitchFamily="18" charset="0"/>
              </a:rPr>
              <a:t>وسائل </a:t>
            </a:r>
            <a:r>
              <a:rPr lang="ar-SA" sz="2800" b="1" dirty="0" smtClean="0">
                <a:solidFill>
                  <a:srgbClr val="FF0000"/>
                </a:solidFill>
                <a:latin typeface="Times New Roman" pitchFamily="18" charset="0"/>
                <a:ea typeface="Calibri" pitchFamily="34" charset="0"/>
                <a:cs typeface="Times New Roman" pitchFamily="18" charset="0"/>
              </a:rPr>
              <a:t>النقل </a:t>
            </a:r>
            <a:r>
              <a:rPr lang="ar-SA" sz="2800" b="1" dirty="0" err="1" smtClean="0">
                <a:solidFill>
                  <a:srgbClr val="FF0000"/>
                </a:solidFill>
                <a:latin typeface="Times New Roman" pitchFamily="18" charset="0"/>
                <a:ea typeface="Calibri" pitchFamily="34" charset="0"/>
                <a:cs typeface="Times New Roman" pitchFamily="18" charset="0"/>
              </a:rPr>
              <a:t>قر</a:t>
            </a:r>
            <a:r>
              <a:rPr lang="ar-DZ" sz="2800" b="1" dirty="0" smtClean="0">
                <a:solidFill>
                  <a:srgbClr val="FF0000"/>
                </a:solidFill>
                <a:latin typeface="Times New Roman" pitchFamily="18" charset="0"/>
                <a:ea typeface="Calibri" pitchFamily="34" charset="0"/>
                <a:cs typeface="Times New Roman" pitchFamily="18" charset="0"/>
              </a:rPr>
              <a:t>ب مصانع </a:t>
            </a: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استفادة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المصنع</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من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وصول العاملين</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والزبائن</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بدل توفير وسائل نقل للعاملين ودفع </a:t>
            </a:r>
            <a:r>
              <a:rPr lang="ar-DZ" sz="2800" b="1" dirty="0" smtClean="0">
                <a:latin typeface="Times New Roman" pitchFamily="18" charset="0"/>
                <a:ea typeface="Calibri" pitchFamily="34" charset="0"/>
                <a:cs typeface="Times New Roman" pitchFamily="18" charset="0"/>
              </a:rPr>
              <a:t>تكاليف إضافية.</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8" name="Rectangle 1"/>
          <p:cNvSpPr>
            <a:spLocks noChangeArrowheads="1"/>
          </p:cNvSpPr>
          <p:nvPr/>
        </p:nvSpPr>
        <p:spPr bwMode="auto">
          <a:xfrm>
            <a:off x="152400" y="4508718"/>
            <a:ext cx="8610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244475" algn="r"/>
              </a:tabLst>
            </a:pP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من باب العدالة</a:t>
            </a:r>
            <a:r>
              <a:rPr lang="ar-DZ" sz="2800" b="1" dirty="0" smtClean="0">
                <a:solidFill>
                  <a:srgbClr val="FF0000"/>
                </a:solidFill>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تحمل تكلفة النقل المستفيد منه</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9" name="Rectangle 1"/>
          <p:cNvSpPr>
            <a:spLocks noChangeArrowheads="1"/>
          </p:cNvSpPr>
          <p:nvPr/>
        </p:nvSpPr>
        <p:spPr bwMode="auto">
          <a:xfrm>
            <a:off x="152400" y="5244405"/>
            <a:ext cx="8610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244475" algn="r"/>
              </a:tabLst>
            </a:pP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من </a:t>
            </a:r>
            <a:r>
              <a:rPr kumimoji="0" lang="ar-SA"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الواض</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ــــ</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ح</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مستعمل</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النقل ليسوا المستفيدين الوحيدين منه</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10" name="Rectangle 1"/>
          <p:cNvSpPr>
            <a:spLocks noChangeArrowheads="1"/>
          </p:cNvSpPr>
          <p:nvPr/>
        </p:nvSpPr>
        <p:spPr bwMode="auto">
          <a:xfrm>
            <a:off x="152400" y="5867400"/>
            <a:ext cx="8610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244475" algn="r"/>
              </a:tabLst>
            </a:pP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إشكالي</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ــــــــــ</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تحديد كل المستفيدين من النقل ومقدار استفادة كل منهم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rtl="1" fontAlgn="base">
              <a:spcBef>
                <a:spcPct val="0"/>
              </a:spcBef>
              <a:spcAft>
                <a:spcPct val="0"/>
              </a:spcAft>
              <a:tabLst>
                <a:tab pos="244475" algn="r"/>
              </a:tabLst>
            </a:pPr>
            <a:r>
              <a:rPr lang="ar-DZ" sz="2800" b="1" dirty="0" smtClean="0">
                <a:latin typeface="Times New Roman" pitchFamily="18" charset="0"/>
                <a:cs typeface="Times New Roman" pitchFamily="18" charset="0"/>
              </a:rPr>
              <a:t>                   وإجبارهم على دفع نظير الاستفادة من النقل.</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343400" y="704195"/>
            <a:ext cx="4495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3013075" algn="r"/>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9.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 احتكاري بطبعه</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32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81000" y="1686580"/>
            <a:ext cx="8458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tab pos="-3013075" algn="r"/>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المنافسة في النقل لها آثار سلبية على مؤسسات النقل</a:t>
            </a:r>
            <a:r>
              <a:rPr lang="ar-DZ" sz="3200" b="1" dirty="0" smtClean="0">
                <a:solidFill>
                  <a:srgbClr val="FF0000"/>
                </a:solidFill>
                <a:latin typeface="Times New Roman" pitchFamily="18" charset="0"/>
                <a:ea typeface="Calibri" pitchFamily="34" charset="0"/>
                <a:cs typeface="Times New Roman" pitchFamily="18" charset="0"/>
              </a:rPr>
              <a:t>:</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04800" y="2501205"/>
            <a:ext cx="853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tabLst>
                <a:tab pos="-3013075" algn="r"/>
                <a:tab pos="187325" algn="r"/>
                <a:tab pos="244475" algn="r"/>
              </a:tabLst>
            </a:pP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الحمولات المحدودة والمنافسة بين وسائل النقل</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انقسام الحمولة بين عدة وسائل نقل</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كل وسيلة تنقل كمية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من استطاعتها</a:t>
            </a:r>
            <a:r>
              <a:rPr lang="ar-SA" sz="2800" b="1" dirty="0" smtClean="0">
                <a:solidFill>
                  <a:srgbClr val="FF0000"/>
                </a:solidFill>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زيادة التكاليف</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الحل احتكار النقل( خط، مكان، توقيت)</a:t>
            </a:r>
            <a:endPar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p:txBody>
      </p:sp>
      <p:sp>
        <p:nvSpPr>
          <p:cNvPr id="7" name="Rectangle 1"/>
          <p:cNvSpPr>
            <a:spLocks noChangeArrowheads="1"/>
          </p:cNvSpPr>
          <p:nvPr/>
        </p:nvSpPr>
        <p:spPr bwMode="auto">
          <a:xfrm>
            <a:off x="4953000" y="4201180"/>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tabLst>
                <a:tab pos="-3013075" algn="r"/>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مثال:</a:t>
            </a:r>
            <a:r>
              <a:rPr kumimoji="0" lang="ar-DZ" sz="32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النقل بالسكة الحديد</a:t>
            </a:r>
          </a:p>
        </p:txBody>
      </p:sp>
      <p:sp>
        <p:nvSpPr>
          <p:cNvPr id="8" name="Rectangle 1"/>
          <p:cNvSpPr>
            <a:spLocks noChangeArrowheads="1"/>
          </p:cNvSpPr>
          <p:nvPr/>
        </p:nvSpPr>
        <p:spPr bwMode="auto">
          <a:xfrm>
            <a:off x="304800" y="5015805"/>
            <a:ext cx="8534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tabLst>
                <a:tab pos="-3013075" algn="r"/>
                <a:tab pos="187325" algn="r"/>
                <a:tab pos="24447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ارتفاع التكاليف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ثابتة(الخطوط والمحطات)←المنافسة تؤدي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إلى</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مضاعفة التكاليف</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الحل:</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الحكومات تعطي لشركات السكة الحديدية حق احتكار النقل ين مدينتين (المنافسة معدوم</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ة).</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81000" y="838200"/>
            <a:ext cx="8305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
                <a:srgbClr val="FF0000"/>
              </a:buClr>
              <a:buSzTx/>
              <a:buFont typeface="Wingdings" pitchFamily="2" charset="2"/>
              <a:buChar char="ü"/>
              <a:tabLst>
                <a:tab pos="-3013075" algn="r"/>
                <a:tab pos="187325" algn="r"/>
                <a:tab pos="244475" algn="r"/>
              </a:tabLst>
            </a:pP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الاحتكار في النقل يسمح بالتمييز السعري في النقل</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lang="ar-DZ" sz="3200" b="1" dirty="0" smtClean="0">
                <a:latin typeface="Times New Roman" pitchFamily="18" charset="0"/>
                <a:ea typeface="Calibri" pitchFamily="34" charset="0"/>
                <a:cs typeface="Times New Roman" pitchFamily="18" charset="0"/>
              </a:rPr>
              <a:t>الدفع</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حسب قدرة الراكب أو </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الشاحن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على الدفع</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وحسب توافر الطلب وتغيراته</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5" name="Rectangle 4"/>
          <p:cNvSpPr/>
          <p:nvPr/>
        </p:nvSpPr>
        <p:spPr>
          <a:xfrm>
            <a:off x="5115660" y="304800"/>
            <a:ext cx="3504485" cy="584775"/>
          </a:xfrm>
          <a:prstGeom prst="rect">
            <a:avLst/>
          </a:prstGeom>
        </p:spPr>
        <p:txBody>
          <a:bodyPr wrap="none">
            <a:spAutoFit/>
          </a:bodyPr>
          <a:lstStyle/>
          <a:p>
            <a:pPr algn="r" rtl="1"/>
            <a:r>
              <a:rPr lang="ar-SA" sz="3200" b="1" dirty="0" smtClean="0">
                <a:solidFill>
                  <a:srgbClr val="FF0000"/>
                </a:solidFill>
                <a:latin typeface="Times New Roman" pitchFamily="18" charset="0"/>
                <a:ea typeface="Calibri" pitchFamily="34" charset="0"/>
                <a:cs typeface="Times New Roman" pitchFamily="18" charset="0"/>
              </a:rPr>
              <a:t>التمييز السعري</a:t>
            </a:r>
            <a:r>
              <a:rPr lang="ar-DZ" sz="3200" b="1" dirty="0" smtClean="0">
                <a:solidFill>
                  <a:srgbClr val="FF0000"/>
                </a:solidFill>
                <a:latin typeface="Times New Roman" pitchFamily="18" charset="0"/>
                <a:ea typeface="Calibri" pitchFamily="34" charset="0"/>
                <a:cs typeface="Times New Roman" pitchFamily="18" charset="0"/>
              </a:rPr>
              <a:t> في النقل:</a:t>
            </a:r>
            <a:endParaRPr lang="fr-FR" sz="3200" dirty="0">
              <a:solidFill>
                <a:srgbClr val="FF0000"/>
              </a:solidFill>
            </a:endParaRPr>
          </a:p>
        </p:txBody>
      </p:sp>
      <p:sp>
        <p:nvSpPr>
          <p:cNvPr id="6" name="Rectangle 1"/>
          <p:cNvSpPr>
            <a:spLocks noChangeArrowheads="1"/>
          </p:cNvSpPr>
          <p:nvPr/>
        </p:nvSpPr>
        <p:spPr bwMode="auto">
          <a:xfrm>
            <a:off x="381000" y="25908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3013075" algn="r"/>
                <a:tab pos="187325" algn="r"/>
                <a:tab pos="244475" algn="r"/>
              </a:tabLst>
            </a:pPr>
            <a:r>
              <a:rPr lang="ar-DZ" sz="2800" b="1" dirty="0" smtClean="0">
                <a:solidFill>
                  <a:srgbClr val="FF0000"/>
                </a:solidFill>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مثال: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تطبيق التمييز السعري للركاب على أساس الدخل، أوقات الزحام أو خارج الزحام</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7" name="Rectangle 1"/>
          <p:cNvSpPr>
            <a:spLocks noChangeArrowheads="1"/>
          </p:cNvSpPr>
          <p:nvPr/>
        </p:nvSpPr>
        <p:spPr bwMode="auto">
          <a:xfrm>
            <a:off x="381000" y="3746718"/>
            <a:ext cx="8305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3013075" algn="r"/>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مثال: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الاحتكار يمكن مؤسسة النقل من خفض تسعيرة النقل على المواد كبيرة الحجم منخفضة القيمة</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خام الحديد والقطن</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تعوض النقل عن طريق رفع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تسعيرة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 على المنتجات التامة ذات الوزن الصغير والقيمة العالية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(حديد البناء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والألبسة</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8" name="Rectangle 1"/>
          <p:cNvSpPr>
            <a:spLocks noChangeArrowheads="1"/>
          </p:cNvSpPr>
          <p:nvPr/>
        </p:nvSpPr>
        <p:spPr bwMode="auto">
          <a:xfrm>
            <a:off x="381000" y="5638800"/>
            <a:ext cx="8305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
                <a:srgbClr val="FF0000"/>
              </a:buClr>
              <a:buSzTx/>
              <a:buFont typeface="Wingdings" pitchFamily="2" charset="2"/>
              <a:buChar char="ü"/>
              <a:tabLst>
                <a:tab pos="-3013075" algn="r"/>
                <a:tab pos="187325" algn="r"/>
                <a:tab pos="244475" algn="r"/>
              </a:tabLst>
            </a:pP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التمييز السعري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يظهر في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 بالسكة الحديدية</a:t>
            </a:r>
            <a:r>
              <a:rPr lang="ar-DZ" sz="2800" b="1" dirty="0" smtClean="0">
                <a:solidFill>
                  <a:srgbClr val="FF0000"/>
                </a:solidFill>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تنظم على أساس احتكاري في جميع دول العالم</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04800" y="1510605"/>
            <a:ext cx="8458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
                <a:srgbClr val="FF0066"/>
              </a:buClr>
              <a:buSzPct val="80000"/>
              <a:buFont typeface="Wingdings" pitchFamily="2" charset="2"/>
              <a:buChar char="§"/>
              <a:tabLst>
                <a:tab pos="-3013075" algn="r"/>
                <a:tab pos="187325" algn="r"/>
                <a:tab pos="244475" algn="r"/>
              </a:tabLst>
            </a:pPr>
            <a:r>
              <a:rPr kumimoji="0" lang="ar-DZ" sz="32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لا يؤثر على تكلفة البضائع التي يتم التمييز ضدها</a:t>
            </a:r>
            <a:r>
              <a:rPr lang="ar-DZ" sz="3200" b="1" dirty="0" smtClean="0">
                <a:solidFill>
                  <a:srgbClr val="CC0066"/>
                </a:solidFill>
                <a:latin typeface="Times New Roman" pitchFamily="18" charset="0"/>
                <a:ea typeface="Calibri" pitchFamily="34" charset="0"/>
                <a:cs typeface="Times New Roman" pitchFamily="18" charset="0"/>
              </a:rPr>
              <a:t>:</a:t>
            </a:r>
            <a:r>
              <a:rPr kumimoji="0" lang="ar-DZ" sz="32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غالبا ما تكون سلع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عالية القيمة</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(تكلفة النقل</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منخفضة مقارنة بقيمتها)، أو أنها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سلعا كمالية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تشبع حاجات غير أساسية. </a:t>
            </a:r>
            <a:endPar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5" name="Rectangle 1"/>
          <p:cNvSpPr>
            <a:spLocks noChangeArrowheads="1"/>
          </p:cNvSpPr>
          <p:nvPr/>
        </p:nvSpPr>
        <p:spPr bwMode="auto">
          <a:xfrm>
            <a:off x="304800" y="3389293"/>
            <a:ext cx="8458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Pct val="80000"/>
              <a:buFont typeface="Wingdings" pitchFamily="2" charset="2"/>
              <a:buChar char="§"/>
              <a:tabLst>
                <a:tab pos="-3013075" algn="r"/>
                <a:tab pos="187325" algn="r"/>
                <a:tab pos="244475" algn="r"/>
              </a:tabLst>
            </a:pP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لا يؤثر على الأفراد والبضائع أو المناطق التي يتم التمييز ضدها </a:t>
            </a:r>
            <a:r>
              <a:rPr kumimoji="0" lang="ar-SA" sz="32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لقدرتهم على الدفع</a:t>
            </a:r>
            <a:r>
              <a:rPr kumimoji="0" lang="ar-DZ" sz="32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a:t>
            </a:r>
          </a:p>
        </p:txBody>
      </p:sp>
      <p:sp>
        <p:nvSpPr>
          <p:cNvPr id="6" name="Rectangle 1"/>
          <p:cNvSpPr>
            <a:spLocks noChangeArrowheads="1"/>
          </p:cNvSpPr>
          <p:nvPr/>
        </p:nvSpPr>
        <p:spPr bwMode="auto">
          <a:xfrm>
            <a:off x="304800" y="4810780"/>
            <a:ext cx="8458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Pct val="80000"/>
              <a:buFont typeface="Wingdings" pitchFamily="2" charset="2"/>
              <a:buChar char="§"/>
              <a:tabLst>
                <a:tab pos="-3013075" algn="r"/>
                <a:tab pos="187325" algn="r"/>
                <a:tab pos="244475" algn="r"/>
              </a:tabLst>
            </a:pPr>
            <a:r>
              <a:rPr kumimoji="0" lang="ar-DZ" sz="32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CC0066"/>
                </a:solidFill>
                <a:effectLst/>
                <a:latin typeface="Times New Roman" pitchFamily="18" charset="0"/>
                <a:ea typeface="Calibri" pitchFamily="34" charset="0"/>
                <a:cs typeface="Times New Roman" pitchFamily="18" charset="0"/>
              </a:rPr>
              <a:t>قد يكون مرغوبا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لدى بعض الأشخاص لرغبتهم في التميز</a:t>
            </a:r>
            <a:r>
              <a:rPr kumimoji="0" lang="ar-DZ"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7" name="Rectangle 6"/>
          <p:cNvSpPr/>
          <p:nvPr/>
        </p:nvSpPr>
        <p:spPr>
          <a:xfrm>
            <a:off x="2232703" y="634425"/>
            <a:ext cx="4091185" cy="584775"/>
          </a:xfrm>
          <a:prstGeom prst="rect">
            <a:avLst/>
          </a:prstGeom>
        </p:spPr>
        <p:txBody>
          <a:bodyPr wrap="none">
            <a:spAutoFit/>
          </a:bodyPr>
          <a:lstStyle/>
          <a:p>
            <a:pPr algn="r" rtl="1"/>
            <a:r>
              <a:rPr lang="ar-DZ" sz="3200" b="1" dirty="0" smtClean="0">
                <a:solidFill>
                  <a:srgbClr val="FF0000"/>
                </a:solidFill>
                <a:latin typeface="Times New Roman" pitchFamily="18" charset="0"/>
                <a:ea typeface="Calibri" pitchFamily="34" charset="0"/>
                <a:cs typeface="Times New Roman" pitchFamily="18" charset="0"/>
              </a:rPr>
              <a:t>آثار </a:t>
            </a:r>
            <a:r>
              <a:rPr lang="ar-SA" sz="3200" b="1" dirty="0" smtClean="0">
                <a:solidFill>
                  <a:srgbClr val="FF0000"/>
                </a:solidFill>
                <a:latin typeface="Times New Roman" pitchFamily="18" charset="0"/>
                <a:ea typeface="Calibri" pitchFamily="34" charset="0"/>
                <a:cs typeface="Times New Roman" pitchFamily="18" charset="0"/>
              </a:rPr>
              <a:t>التمييز السعري</a:t>
            </a:r>
            <a:r>
              <a:rPr lang="ar-DZ" sz="3200" b="1" dirty="0" smtClean="0">
                <a:solidFill>
                  <a:srgbClr val="FF0000"/>
                </a:solidFill>
                <a:latin typeface="Times New Roman" pitchFamily="18" charset="0"/>
                <a:ea typeface="Calibri" pitchFamily="34" charset="0"/>
                <a:cs typeface="Times New Roman" pitchFamily="18" charset="0"/>
              </a:rPr>
              <a:t> في النقل:</a:t>
            </a:r>
            <a:endParaRPr lang="fr-FR" sz="3200" dirty="0">
              <a:solidFill>
                <a:srgbClr val="FF0000"/>
              </a:solidFill>
            </a:endParaRPr>
          </a:p>
        </p:txBody>
      </p:sp>
      <p:sp>
        <p:nvSpPr>
          <p:cNvPr id="8" name="Rectangle 1"/>
          <p:cNvSpPr>
            <a:spLocks noChangeArrowheads="1"/>
          </p:cNvSpPr>
          <p:nvPr/>
        </p:nvSpPr>
        <p:spPr bwMode="auto">
          <a:xfrm>
            <a:off x="304800" y="5648980"/>
            <a:ext cx="8458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
                <a:srgbClr val="FF0066"/>
              </a:buClr>
              <a:buSzPct val="80000"/>
              <a:buFont typeface="Wingdings" pitchFamily="2" charset="2"/>
              <a:buChar char="§"/>
              <a:tabLst>
                <a:tab pos="-3013075" algn="r"/>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يسمح بانتظام خدمات النقل </a:t>
            </a:r>
            <a:r>
              <a:rPr kumimoji="0" lang="ar-SA"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بصرف النظر عن حجم الطلب</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057400" y="556736"/>
            <a:ext cx="6705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tabLst>
                <a:tab pos="187325" algn="r"/>
                <a:tab pos="244475" algn="r"/>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10. </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النقل يولد </a:t>
            </a:r>
            <a:r>
              <a:rPr kumimoji="0" lang="ar-DZ" sz="32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ال</a:t>
            </a:r>
            <a:r>
              <a:rPr kumimoji="0" lang="ar-SA"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خارجي</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ات </a:t>
            </a:r>
            <a:r>
              <a:rPr lang="fr-FR" sz="3200" b="1" dirty="0" smtClean="0">
                <a:solidFill>
                  <a:srgbClr val="FF0000"/>
                </a:solidFill>
                <a:latin typeface="Times New Roman" pitchFamily="18" charset="0"/>
                <a:ea typeface="Calibri" pitchFamily="34" charset="0"/>
                <a:cs typeface="Times New Roman" pitchFamily="18" charset="0"/>
              </a:rPr>
              <a:t>les externalités</a:t>
            </a: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p:txBody>
      </p:sp>
      <p:sp>
        <p:nvSpPr>
          <p:cNvPr id="5" name="Rectangle 1"/>
          <p:cNvSpPr>
            <a:spLocks noChangeArrowheads="1"/>
          </p:cNvSpPr>
          <p:nvPr/>
        </p:nvSpPr>
        <p:spPr bwMode="auto">
          <a:xfrm>
            <a:off x="381000" y="1384518"/>
            <a:ext cx="8458200" cy="138499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763" algn="just" defTabSz="914400" rtl="1" eaLnBrk="1" fontAlgn="base" latinLnBrk="0" hangingPunct="1">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تحدث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الخارجيات</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عندما يؤثر نشاط عون اقتصادي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سلبا/</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إيجابا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على عون اقتصادي أخر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لا علاقة له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بذلك النشاط، ومن دون أن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يقبض/</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يدفع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هذا الأخير جراء الضرر/</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الاستفادة الذي لحقه</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381000" y="2971800"/>
            <a:ext cx="8458200" cy="1384995"/>
          </a:xfrm>
          <a:prstGeom prst="rect">
            <a:avLst/>
          </a:prstGeom>
          <a:solidFill>
            <a:srgbClr val="FF9933"/>
          </a:solidFill>
        </p:spPr>
        <p:txBody>
          <a:bodyPr wrap="square">
            <a:spAutoFit/>
          </a:bodyPr>
          <a:lstStyle/>
          <a:p>
            <a:pPr algn="just" rtl="1">
              <a:buClr>
                <a:srgbClr val="FF0000"/>
              </a:buClr>
              <a:buFont typeface="Wingdings" pitchFamily="2" charset="2"/>
              <a:buChar char="ü"/>
            </a:pPr>
            <a:r>
              <a:rPr lang="ar-DZ" sz="2800" b="1" dirty="0" smtClean="0">
                <a:solidFill>
                  <a:srgbClr val="FF0000"/>
                </a:solidFill>
                <a:latin typeface="Times New Roman" pitchFamily="18" charset="0"/>
                <a:cs typeface="Times New Roman" pitchFamily="18" charset="0"/>
              </a:rPr>
              <a:t> تكاليف </a:t>
            </a:r>
            <a:r>
              <a:rPr lang="ar-SA" sz="2800" b="1" dirty="0" smtClean="0">
                <a:solidFill>
                  <a:srgbClr val="FF0000"/>
                </a:solidFill>
                <a:latin typeface="Times New Roman" pitchFamily="18" charset="0"/>
                <a:cs typeface="Times New Roman" pitchFamily="18" charset="0"/>
              </a:rPr>
              <a:t>خارجيات النقل</a:t>
            </a:r>
            <a:r>
              <a:rPr lang="ar-DZ" sz="2800" b="1" dirty="0" smtClean="0">
                <a:solidFill>
                  <a:srgbClr val="FF0000"/>
                </a:solidFill>
                <a:latin typeface="Times New Roman" pitchFamily="18" charset="0"/>
                <a:cs typeface="Times New Roman" pitchFamily="18" charset="0"/>
              </a:rPr>
              <a:t>: </a:t>
            </a:r>
            <a:r>
              <a:rPr lang="ar-SA" sz="2800" b="1" dirty="0" smtClean="0">
                <a:latin typeface="Times New Roman" pitchFamily="18" charset="0"/>
                <a:cs typeface="Times New Roman" pitchFamily="18" charset="0"/>
              </a:rPr>
              <a:t>صيانة الطرق، تلوث جو </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انبعاث </a:t>
            </a:r>
            <a:r>
              <a:rPr lang="ar-SA" sz="2800" b="1" dirty="0" err="1" smtClean="0">
                <a:latin typeface="Times New Roman" pitchFamily="18" charset="0"/>
                <a:cs typeface="Times New Roman" pitchFamily="18" charset="0"/>
              </a:rPr>
              <a:t>غا</a:t>
            </a:r>
            <a:r>
              <a:rPr lang="ar-DZ" sz="2800" b="1" dirty="0" smtClean="0">
                <a:latin typeface="Times New Roman" pitchFamily="18" charset="0"/>
                <a:cs typeface="Times New Roman" pitchFamily="18" charset="0"/>
              </a:rPr>
              <a:t>ز</a:t>
            </a:r>
            <a:r>
              <a:rPr lang="ar-SA" sz="2800" b="1" dirty="0" smtClean="0">
                <a:latin typeface="Times New Roman" pitchFamily="18" charset="0"/>
                <a:cs typeface="Times New Roman" pitchFamily="18" charset="0"/>
              </a:rPr>
              <a:t> الكربون</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ضمان اجتماعي </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إصابات الحوادث</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وقت ضائع </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الزحام</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القلق </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الضجيج وتشوه البيئة</a:t>
            </a:r>
            <a:r>
              <a:rPr lang="ar-DZ" sz="2800" b="1" dirty="0" smtClean="0">
                <a:latin typeface="Times New Roman" pitchFamily="18" charset="0"/>
                <a:cs typeface="Times New Roman" pitchFamily="18" charset="0"/>
              </a:rPr>
              <a:t>)...</a:t>
            </a:r>
            <a:endParaRPr lang="fr-FR" sz="2800" b="1" dirty="0">
              <a:latin typeface="Times New Roman" pitchFamily="18" charset="0"/>
              <a:cs typeface="Times New Roman" pitchFamily="18" charset="0"/>
            </a:endParaRPr>
          </a:p>
        </p:txBody>
      </p:sp>
      <p:sp>
        <p:nvSpPr>
          <p:cNvPr id="33794" name="Rectangle 2"/>
          <p:cNvSpPr>
            <a:spLocks noChangeArrowheads="1"/>
          </p:cNvSpPr>
          <p:nvPr/>
        </p:nvSpPr>
        <p:spPr bwMode="auto">
          <a:xfrm>
            <a:off x="304800" y="4535031"/>
            <a:ext cx="8534400" cy="1815882"/>
          </a:xfrm>
          <a:prstGeom prst="rect">
            <a:avLst/>
          </a:prstGeom>
          <a:solidFill>
            <a:srgbClr val="00B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
                <a:srgbClr val="FF0000"/>
              </a:buClr>
              <a:buSzTx/>
              <a:buFont typeface="Wingdings" pitchFamily="2" charset="2"/>
              <a:buChar char="ü"/>
              <a:tabLst>
                <a:tab pos="187325" algn="r"/>
                <a:tab pos="24447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الحلول:</a:t>
            </a:r>
          </a:p>
          <a:p>
            <a:pPr marL="0" marR="0" lvl="0" indent="0" algn="just" defTabSz="914400" rtl="1" eaLnBrk="1" fontAlgn="base" latinLnBrk="0" hangingPunct="1">
              <a:lnSpc>
                <a:spcPct val="100000"/>
              </a:lnSpc>
              <a:spcBef>
                <a:spcPct val="0"/>
              </a:spcBef>
              <a:spcAft>
                <a:spcPct val="0"/>
              </a:spcAft>
              <a:buClr>
                <a:srgbClr val="FF0000"/>
              </a:buClr>
              <a:buSzPct val="65000"/>
              <a:buFont typeface="Wingdings" pitchFamily="2" charset="2"/>
              <a:buChar char="v"/>
              <a:tabLst>
                <a:tab pos="187325" algn="r"/>
                <a:tab pos="24447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 العام شبه مجاني أو مجاني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في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العواصم والمدن الكبرى،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تحميل تكاليف للأطراف المستفيدة الأخرى</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رسوم</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1" eaLnBrk="1" fontAlgn="base" latinLnBrk="0" hangingPunct="1">
              <a:lnSpc>
                <a:spcPct val="100000"/>
              </a:lnSpc>
              <a:spcBef>
                <a:spcPct val="0"/>
              </a:spcBef>
              <a:spcAft>
                <a:spcPct val="0"/>
              </a:spcAft>
              <a:buClr>
                <a:srgbClr val="FF0000"/>
              </a:buClr>
              <a:buSzPct val="65000"/>
              <a:buFont typeface="Wingdings" pitchFamily="2" charset="2"/>
              <a:buChar char="v"/>
              <a:tabLst>
                <a:tab pos="187325" algn="r"/>
                <a:tab pos="24447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فرض رسوم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على </a:t>
            </a:r>
            <a:r>
              <a:rPr lang="ar-DZ" sz="2800" b="1" dirty="0" smtClean="0">
                <a:latin typeface="Times New Roman" pitchFamily="18" charset="0"/>
                <a:ea typeface="Calibri" pitchFamily="34" charset="0"/>
                <a:cs typeface="Times New Roman" pitchFamily="18" charset="0"/>
              </a:rPr>
              <a:t>استعمال </a:t>
            </a:r>
            <a:r>
              <a:rPr kumimoji="0" lang="ar-S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وسائل النقل الخاص</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ة داخل المدن الكبرى</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35000"/>
          </a:blip>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838200" y="47596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تكاليف النقل الدولي ( </a:t>
            </a:r>
            <a:r>
              <a:rPr lang="ar-DZ" sz="4400" b="1" dirty="0" err="1" smtClean="0">
                <a:solidFill>
                  <a:srgbClr val="C00000"/>
                </a:solidFill>
                <a:latin typeface="Adobe Arabic" pitchFamily="18" charset="-78"/>
                <a:cs typeface="Adobe Arabic" pitchFamily="18" charset="-78"/>
              </a:rPr>
              <a:t>ج</a:t>
            </a:r>
            <a:r>
              <a:rPr lang="ar-DZ" sz="4400" b="1" dirty="0" smtClean="0">
                <a:solidFill>
                  <a:srgbClr val="C00000"/>
                </a:solidFill>
                <a:latin typeface="Adobe Arabic" pitchFamily="18" charset="-78"/>
                <a:cs typeface="Adobe Arabic" pitchFamily="18" charset="-78"/>
              </a:rPr>
              <a:t> </a:t>
            </a:r>
            <a:r>
              <a:rPr lang="fr-FR" sz="4400" b="1" dirty="0" smtClean="0">
                <a:solidFill>
                  <a:srgbClr val="C00000"/>
                </a:solidFill>
                <a:latin typeface="Adobe Arabic" pitchFamily="18" charset="-78"/>
                <a:cs typeface="Adobe Arabic" pitchFamily="18" charset="-78"/>
              </a:rPr>
              <a:t>2</a:t>
            </a:r>
            <a:r>
              <a:rPr lang="ar-DZ" sz="4400" b="1" dirty="0" smtClean="0">
                <a:solidFill>
                  <a:srgbClr val="C00000"/>
                </a:solidFill>
                <a:latin typeface="Adobe Arabic" pitchFamily="18" charset="-78"/>
                <a:cs typeface="Adobe Arabic" pitchFamily="18" charset="-78"/>
              </a:rPr>
              <a:t>)</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Couts du transport international </a:t>
            </a:r>
            <a:endParaRPr lang="fr-FR" sz="2400" b="1" dirty="0">
              <a:solidFill>
                <a:srgbClr val="C00000"/>
              </a:solidFill>
              <a:latin typeface="Adobe Arabic" pitchFamily="18" charset="-78"/>
              <a:cs typeface="Adobe Arabic" pitchFamily="18" charset="-78"/>
            </a:endParaRPr>
          </a:p>
        </p:txBody>
      </p:sp>
      <p:grpSp>
        <p:nvGrpSpPr>
          <p:cNvPr id="2" name="Group 1"/>
          <p:cNvGrpSpPr>
            <a:grpSpLocks/>
          </p:cNvGrpSpPr>
          <p:nvPr/>
        </p:nvGrpSpPr>
        <p:grpSpPr bwMode="auto">
          <a:xfrm>
            <a:off x="533400" y="3810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545002" y="3810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7" name="Espace réservé du contenu 5"/>
          <p:cNvSpPr>
            <a:spLocks noGrp="1"/>
          </p:cNvSpPr>
          <p:nvPr>
            <p:ph type="subTitle" idx="1"/>
          </p:nvPr>
        </p:nvSpPr>
        <p:spPr>
          <a:xfrm>
            <a:off x="304800" y="533400"/>
            <a:ext cx="8458200" cy="4343400"/>
          </a:xfrm>
          <a:noFill/>
        </p:spPr>
        <p:txBody>
          <a:bodyPr>
            <a:noAutofit/>
          </a:bodyPr>
          <a:lstStyle/>
          <a:p>
            <a:pPr algn="ctr" rtl="1">
              <a:spcBef>
                <a:spcPts val="0"/>
              </a:spcBef>
            </a:pPr>
            <a:r>
              <a:rPr lang="ar-DZ" sz="28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dirty="0" smtClean="0">
                <a:solidFill>
                  <a:schemeClr val="tx1"/>
                </a:solidFill>
                <a:latin typeface="Times New Roman" pitchFamily="18" charset="0"/>
                <a:cs typeface="Times New Roman" pitchFamily="18" charset="0"/>
              </a:rPr>
              <a:t>وزارة التعليــم العــالي والبحــث العلمـي</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جــامعة محــمد خيضــر – بسكرة –</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كــلية العلــوم الاقتصــادية و التجــارية و علــوم التسييــر</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قسم العلوم التجارية</a:t>
            </a:r>
            <a:endParaRPr lang="en-US" sz="2800" b="1" dirty="0" smtClean="0">
              <a:solidFill>
                <a:schemeClr val="tx1"/>
              </a:solidFill>
              <a:latin typeface="Times New Roman" pitchFamily="18" charset="0"/>
              <a:cs typeface="Times New Roman" pitchFamily="18" charset="0"/>
            </a:endParaRP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4000" b="1" dirty="0" smtClean="0">
                <a:solidFill>
                  <a:srgbClr val="FF0066"/>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 2022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 calcmode="lin" valueType="num">
                                      <p:cBhvr additive="base">
                                        <p:cTn id="1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 calcmode="lin" valueType="num">
                                      <p:cBhvr additive="base">
                                        <p:cTn id="2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anim calcmode="lin" valueType="num">
                                      <p:cBhvr additive="base">
                                        <p:cTn id="2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xEl>
                                              <p:pRg st="6" end="6"/>
                                            </p:txEl>
                                          </p:spTgt>
                                        </p:tgtEl>
                                        <p:attrNameLst>
                                          <p:attrName>style.visibility</p:attrName>
                                        </p:attrNameLst>
                                      </p:cBhvr>
                                      <p:to>
                                        <p:strVal val="visible"/>
                                      </p:to>
                                    </p:set>
                                    <p:anim calcmode="lin" valueType="num">
                                      <p:cBhvr additive="base">
                                        <p:cTn id="31"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xEl>
                                              <p:pRg st="7" end="7"/>
                                            </p:txEl>
                                          </p:spTgt>
                                        </p:tgtEl>
                                        <p:attrNameLst>
                                          <p:attrName>style.visibility</p:attrName>
                                        </p:attrNameLst>
                                      </p:cBhvr>
                                      <p:to>
                                        <p:strVal val="visible"/>
                                      </p:to>
                                    </p:set>
                                    <p:anim calcmode="lin" valueType="num">
                                      <p:cBhvr additive="base">
                                        <p:cTn id="35"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xEl>
                                              <p:pRg st="8" end="8"/>
                                            </p:txEl>
                                          </p:spTgt>
                                        </p:tgtEl>
                                        <p:attrNameLst>
                                          <p:attrName>style.visibility</p:attrName>
                                        </p:attrNameLst>
                                      </p:cBhvr>
                                      <p:to>
                                        <p:strVal val="visible"/>
                                      </p:to>
                                    </p:set>
                                    <p:anim calcmode="lin" valueType="num">
                                      <p:cBhvr additive="base">
                                        <p:cTn id="39"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xEl>
                                              <p:pRg st="9" end="9"/>
                                            </p:txEl>
                                          </p:spTgt>
                                        </p:tgtEl>
                                        <p:attrNameLst>
                                          <p:attrName>style.visibility</p:attrName>
                                        </p:attrNameLst>
                                      </p:cBhvr>
                                      <p:to>
                                        <p:strVal val="visible"/>
                                      </p:to>
                                    </p:set>
                                    <p:anim calcmode="lin" valueType="num">
                                      <p:cBhvr additive="base">
                                        <p:cTn id="43"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28800" y="1600200"/>
            <a:ext cx="7086600" cy="685800"/>
          </a:xfrm>
        </p:spPr>
        <p:txBody>
          <a:bodyPr>
            <a:normAutofit/>
          </a:bodyPr>
          <a:lstStyle/>
          <a:p>
            <a:pPr marL="0" lvl="0" indent="0" algn="just" rtl="1">
              <a:buNone/>
            </a:pPr>
            <a:r>
              <a:rPr lang="ar-DZ" sz="3200" b="1" dirty="0" smtClean="0">
                <a:solidFill>
                  <a:srgbClr val="FF0000"/>
                </a:solidFill>
                <a:latin typeface="Times New Roman" pitchFamily="18" charset="0"/>
                <a:cs typeface="Times New Roman" pitchFamily="18" charset="0"/>
              </a:rPr>
              <a:t>1. </a:t>
            </a:r>
            <a:r>
              <a:rPr lang="ar-SA" sz="3200" b="1" dirty="0" smtClean="0">
                <a:solidFill>
                  <a:srgbClr val="FF0000"/>
                </a:solidFill>
                <a:latin typeface="Times New Roman" pitchFamily="18" charset="0"/>
                <a:cs typeface="Times New Roman" pitchFamily="18" charset="0"/>
              </a:rPr>
              <a:t>عوامل مرتبطة بال</a:t>
            </a:r>
            <a:r>
              <a:rPr lang="ar-DZ" sz="3200" b="1" dirty="0" smtClean="0">
                <a:solidFill>
                  <a:srgbClr val="FF0000"/>
                </a:solidFill>
                <a:latin typeface="Times New Roman" pitchFamily="18" charset="0"/>
                <a:cs typeface="Times New Roman" pitchFamily="18" charset="0"/>
              </a:rPr>
              <a:t>بضاعة (الخصائص):</a:t>
            </a:r>
            <a:r>
              <a:rPr lang="ar-SA" sz="3200" b="1" dirty="0" smtClean="0">
                <a:solidFill>
                  <a:srgbClr val="FF0000"/>
                </a:solidFill>
                <a:latin typeface="Times New Roman" pitchFamily="18" charset="0"/>
                <a:cs typeface="Times New Roman" pitchFamily="18" charset="0"/>
              </a:rPr>
              <a:t> </a:t>
            </a:r>
            <a:endParaRPr lang="ar-DZ" sz="3200" b="1" dirty="0" smtClean="0">
              <a:solidFill>
                <a:srgbClr val="FF0000"/>
              </a:solidFill>
              <a:latin typeface="Times New Roman" pitchFamily="18" charset="0"/>
              <a:cs typeface="Times New Roman" pitchFamily="18" charset="0"/>
            </a:endParaRPr>
          </a:p>
          <a:p>
            <a:pPr marL="0" indent="0" algn="just" rtl="1">
              <a:buNone/>
            </a:pPr>
            <a:endParaRPr lang="ar-DZ" sz="3200" b="1" dirty="0" smtClean="0">
              <a:latin typeface="Times New Roman" pitchFamily="18" charset="0"/>
              <a:cs typeface="Times New Roman" pitchFamily="18" charset="0"/>
            </a:endParaRPr>
          </a:p>
          <a:p>
            <a:pPr marL="0" indent="0" algn="just" rtl="1">
              <a:buNone/>
            </a:pPr>
            <a:endParaRPr lang="fr-FR" sz="3200" b="1"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4" name="Rectangle 3"/>
          <p:cNvSpPr/>
          <p:nvPr/>
        </p:nvSpPr>
        <p:spPr>
          <a:xfrm>
            <a:off x="4724400" y="685800"/>
            <a:ext cx="4177747" cy="707886"/>
          </a:xfrm>
          <a:prstGeom prst="rect">
            <a:avLst/>
          </a:prstGeom>
        </p:spPr>
        <p:txBody>
          <a:bodyPr wrap="none">
            <a:spAutoFit/>
          </a:bodyPr>
          <a:lstStyle/>
          <a:p>
            <a:r>
              <a:rPr lang="ar-DZ" sz="4000" b="1" dirty="0" smtClean="0">
                <a:solidFill>
                  <a:srgbClr val="FF0000"/>
                </a:solidFill>
                <a:latin typeface="Times New Roman" pitchFamily="18" charset="0"/>
                <a:cs typeface="Times New Roman" pitchFamily="18" charset="0"/>
              </a:rPr>
              <a:t>ثانيا. أسس تسعير النقل:</a:t>
            </a:r>
            <a:endParaRPr lang="fr-FR" sz="4000" b="1" dirty="0"/>
          </a:p>
        </p:txBody>
      </p:sp>
      <p:sp>
        <p:nvSpPr>
          <p:cNvPr id="5" name="Espace réservé du contenu 2"/>
          <p:cNvSpPr txBox="1">
            <a:spLocks/>
          </p:cNvSpPr>
          <p:nvPr/>
        </p:nvSpPr>
        <p:spPr>
          <a:xfrm>
            <a:off x="152400" y="2438400"/>
            <a:ext cx="8763000" cy="1295400"/>
          </a:xfrm>
          <a:prstGeom prst="rect">
            <a:avLst/>
          </a:prstGeom>
          <a:solidFill>
            <a:srgbClr val="FFFF00"/>
          </a:solidFill>
        </p:spPr>
        <p:txBody>
          <a:bodyPr vert="horz">
            <a:normAutofit/>
          </a:bodyPr>
          <a:lstStyle/>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effectLst/>
                <a:uLnTx/>
                <a:uFillTx/>
                <a:latin typeface="Times New Roman" pitchFamily="18" charset="0"/>
                <a:ea typeface="+mn-ea"/>
                <a:cs typeface="Times New Roman" pitchFamily="18" charset="0"/>
              </a:rPr>
              <a:t>أ. </a:t>
            </a:r>
            <a:r>
              <a:rPr kumimoji="0" lang="ar-SA" sz="3200" b="1" i="0" u="none" strike="noStrike" kern="1200" cap="none" spc="0" normalizeH="0" baseline="0" noProof="0" dirty="0" smtClean="0">
                <a:ln>
                  <a:noFill/>
                </a:ln>
                <a:effectLst/>
                <a:uLnTx/>
                <a:uFillTx/>
                <a:latin typeface="Times New Roman" pitchFamily="18" charset="0"/>
                <a:ea typeface="+mn-ea"/>
                <a:cs typeface="Times New Roman" pitchFamily="18" charset="0"/>
              </a:rPr>
              <a:t>كثافة البضاعة: </a:t>
            </a:r>
            <a:endParaRPr kumimoji="0" lang="ar-DZ" sz="32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effectLst/>
                <a:uLnTx/>
                <a:uFillTx/>
                <a:latin typeface="Times New Roman" pitchFamily="18" charset="0"/>
                <a:ea typeface="+mn-ea"/>
                <a:cs typeface="Times New Roman" pitchFamily="18" charset="0"/>
              </a:rPr>
              <a:t>نسبة وزن البضاعة المنقولة إلى حجمها</a:t>
            </a:r>
            <a:r>
              <a:rPr kumimoji="0" lang="ar-DZ" sz="3200" b="1" i="0" u="none" strike="noStrike" kern="1200" cap="none" spc="0" normalizeH="0" baseline="0" noProof="0" dirty="0" smtClean="0">
                <a:ln>
                  <a:noFill/>
                </a:ln>
                <a:effectLst/>
                <a:uLnTx/>
                <a:uFillTx/>
                <a:latin typeface="Times New Roman" pitchFamily="18" charset="0"/>
                <a:ea typeface="+mn-ea"/>
                <a:cs typeface="Times New Roman" pitchFamily="18" charset="0"/>
              </a:rPr>
              <a:t>( الوزن الحجمي).</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ar-DZ" sz="32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152400" y="3886200"/>
            <a:ext cx="8763000" cy="1828800"/>
          </a:xfrm>
          <a:prstGeom prst="rect">
            <a:avLst/>
          </a:prstGeom>
          <a:solidFill>
            <a:srgbClr val="92D050"/>
          </a:solidFill>
        </p:spPr>
        <p:txBody>
          <a:bodyPr vert="horz">
            <a:normAutofit/>
          </a:bodyPr>
          <a:lstStyle/>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a:t>
            </a:r>
          </a:p>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الحديد</a:t>
            </a:r>
            <a:r>
              <a:rPr kumimoji="0" lang="ar-DZ"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المعلبات</a:t>
            </a:r>
            <a:r>
              <a:rPr kumimoji="0" lang="ar-DZ"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الورق</a:t>
            </a:r>
            <a:r>
              <a:rPr kumimoji="0" lang="ar-DZ"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ارتفاع نسبة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وزن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إلى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لحجم</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الملابس</a:t>
            </a:r>
            <a:r>
              <a:rPr kumimoji="0" lang="ar-DZ"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الالكترونيات</a:t>
            </a:r>
            <a:r>
              <a:rPr kumimoji="0" lang="ar-DZ" sz="32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الزهور: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انخفاض نسبة الوزن إلى الحجم.</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contenu 2"/>
          <p:cNvSpPr txBox="1">
            <a:spLocks/>
          </p:cNvSpPr>
          <p:nvPr/>
        </p:nvSpPr>
        <p:spPr>
          <a:xfrm>
            <a:off x="152400" y="5791200"/>
            <a:ext cx="8763000" cy="685800"/>
          </a:xfrm>
          <a:prstGeom prst="rect">
            <a:avLst/>
          </a:prstGeom>
          <a:solidFill>
            <a:srgbClr val="00FFFF"/>
          </a:solidFill>
        </p:spPr>
        <p:txBody>
          <a:bodyPr vert="horz">
            <a:normAutofit/>
          </a:bodyPr>
          <a:lstStyle/>
          <a:p>
            <a:pPr marL="514350" marR="0" lvl="0" indent="-514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القاعدة: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بضائع ذات الكثافة المنخفضة تتحمل سعر نقل أكبر</a:t>
            </a:r>
            <a:r>
              <a:rPr kumimoji="0" lang="fr-FR"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ALAH\Desktop\téléchargement.jpg"/>
          <p:cNvPicPr>
            <a:picLocks noChangeAspect="1" noChangeArrowheads="1"/>
          </p:cNvPicPr>
          <p:nvPr/>
        </p:nvPicPr>
        <p:blipFill>
          <a:blip r:embed="rId2"/>
          <a:srcRect/>
          <a:stretch>
            <a:fillRect/>
          </a:stretch>
        </p:blipFill>
        <p:spPr bwMode="auto">
          <a:xfrm>
            <a:off x="85725" y="3886200"/>
            <a:ext cx="4029075" cy="2724150"/>
          </a:xfrm>
          <a:prstGeom prst="rect">
            <a:avLst/>
          </a:prstGeom>
          <a:noFill/>
        </p:spPr>
      </p:pic>
      <p:pic>
        <p:nvPicPr>
          <p:cNvPr id="5" name="Picture 5" descr="C:\Users\SALAH\Desktop\images (2).jpg"/>
          <p:cNvPicPr>
            <a:picLocks noChangeAspect="1" noChangeArrowheads="1"/>
          </p:cNvPicPr>
          <p:nvPr/>
        </p:nvPicPr>
        <p:blipFill>
          <a:blip r:embed="rId3"/>
          <a:srcRect/>
          <a:stretch>
            <a:fillRect/>
          </a:stretch>
        </p:blipFill>
        <p:spPr bwMode="auto">
          <a:xfrm>
            <a:off x="4267200" y="3886200"/>
            <a:ext cx="4724400" cy="2705100"/>
          </a:xfrm>
          <a:prstGeom prst="rect">
            <a:avLst/>
          </a:prstGeom>
          <a:noFill/>
        </p:spPr>
      </p:pic>
      <p:pic>
        <p:nvPicPr>
          <p:cNvPr id="2050" name="Picture 2" descr="C:\Users\SALAH\Desktop\images (3).jpg"/>
          <p:cNvPicPr>
            <a:picLocks noChangeAspect="1" noChangeArrowheads="1"/>
          </p:cNvPicPr>
          <p:nvPr/>
        </p:nvPicPr>
        <p:blipFill>
          <a:blip r:embed="rId4"/>
          <a:srcRect/>
          <a:stretch>
            <a:fillRect/>
          </a:stretch>
        </p:blipFill>
        <p:spPr bwMode="auto">
          <a:xfrm>
            <a:off x="4343400" y="228600"/>
            <a:ext cx="4600575" cy="3524250"/>
          </a:xfrm>
          <a:prstGeom prst="rect">
            <a:avLst/>
          </a:prstGeom>
          <a:noFill/>
        </p:spPr>
      </p:pic>
      <p:pic>
        <p:nvPicPr>
          <p:cNvPr id="2051" name="Picture 3" descr="C:\Users\SALAH\Desktop\gettyimages-520065650-612x612.jpg"/>
          <p:cNvPicPr>
            <a:picLocks noChangeAspect="1" noChangeArrowheads="1"/>
          </p:cNvPicPr>
          <p:nvPr/>
        </p:nvPicPr>
        <p:blipFill>
          <a:blip r:embed="rId5"/>
          <a:srcRect/>
          <a:stretch>
            <a:fillRect/>
          </a:stretch>
        </p:blipFill>
        <p:spPr bwMode="auto">
          <a:xfrm>
            <a:off x="152400" y="228600"/>
            <a:ext cx="3962400" cy="3524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1510605"/>
            <a:ext cx="84582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أهملت </a:t>
            </a:r>
            <a:r>
              <a:rPr lang="ar-DZ" sz="2800" b="1" dirty="0" smtClean="0">
                <a:solidFill>
                  <a:srgbClr val="FF0000"/>
                </a:solidFill>
                <a:latin typeface="Times New Roman" pitchFamily="18" charset="0"/>
                <a:cs typeface="Times New Roman" pitchFamily="18" charset="0"/>
              </a:rPr>
              <a:t>نظريات التجارة الدولية </a:t>
            </a:r>
            <a:r>
              <a:rPr lang="ar-DZ" sz="2800" b="1" dirty="0" smtClean="0">
                <a:latin typeface="Times New Roman" pitchFamily="18" charset="0"/>
                <a:cs typeface="Times New Roman" pitchFamily="18" charset="0"/>
              </a:rPr>
              <a:t>تكاليف نقل السلع على قيام التبادل الدولي، واهتمت باختلاف </a:t>
            </a:r>
            <a:r>
              <a:rPr lang="ar-DZ" sz="2800" b="1" dirty="0" smtClean="0">
                <a:solidFill>
                  <a:srgbClr val="FF0000"/>
                </a:solidFill>
                <a:latin typeface="Times New Roman" pitchFamily="18" charset="0"/>
                <a:cs typeface="Times New Roman" pitchFamily="18" charset="0"/>
              </a:rPr>
              <a:t>التكاليف النسبية </a:t>
            </a:r>
            <a:r>
              <a:rPr lang="ar-DZ" sz="2800" b="1" dirty="0" smtClean="0">
                <a:latin typeface="Times New Roman" pitchFamily="18" charset="0"/>
                <a:cs typeface="Times New Roman" pitchFamily="18" charset="0"/>
              </a:rPr>
              <a:t>لإنتاج سلعة معينة عن تكاليفها النسبية في بلد آخر كشرط أساسي لقيام التجارة بين البلدين.</a:t>
            </a:r>
          </a:p>
        </p:txBody>
      </p:sp>
      <p:sp>
        <p:nvSpPr>
          <p:cNvPr id="5" name="Rectangle 4"/>
          <p:cNvSpPr/>
          <p:nvPr/>
        </p:nvSpPr>
        <p:spPr>
          <a:xfrm>
            <a:off x="304800" y="3289518"/>
            <a:ext cx="8458200" cy="1815882"/>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ولكن الحقيقة على اختلاف ما افترضته نظرية التجارة الدولية، </a:t>
            </a:r>
            <a:r>
              <a:rPr lang="ar-DZ" sz="2800" b="1" dirty="0" smtClean="0">
                <a:solidFill>
                  <a:srgbClr val="FF0000"/>
                </a:solidFill>
                <a:latin typeface="Times New Roman" pitchFamily="18" charset="0"/>
                <a:cs typeface="Times New Roman" pitchFamily="18" charset="0"/>
              </a:rPr>
              <a:t>تؤثر تكاليف النقل في حجم واتجاه التجارة الدولية</a:t>
            </a:r>
            <a:r>
              <a:rPr lang="ar-DZ" sz="2800" b="1" dirty="0" smtClean="0">
                <a:latin typeface="Times New Roman" pitchFamily="18" charset="0"/>
                <a:cs typeface="Times New Roman" pitchFamily="18" charset="0"/>
              </a:rPr>
              <a:t>، فإذا كانت </a:t>
            </a:r>
            <a:r>
              <a:rPr lang="ar-DZ" sz="2800" b="1" dirty="0" smtClean="0">
                <a:solidFill>
                  <a:srgbClr val="FF0000"/>
                </a:solidFill>
                <a:latin typeface="Times New Roman" pitchFamily="18" charset="0"/>
                <a:cs typeface="Times New Roman" pitchFamily="18" charset="0"/>
              </a:rPr>
              <a:t>تكلفة النقل كبيرة</a:t>
            </a:r>
            <a:r>
              <a:rPr lang="ar-DZ" sz="2800" b="1" dirty="0" smtClean="0">
                <a:latin typeface="Times New Roman" pitchFamily="18" charset="0"/>
                <a:cs typeface="Times New Roman" pitchFamily="18" charset="0"/>
              </a:rPr>
              <a:t> بحيث تفوق الفرق في السعر قبل التجارة، فإن ذلك </a:t>
            </a:r>
            <a:r>
              <a:rPr lang="ar-DZ" sz="2800" b="1" dirty="0" smtClean="0">
                <a:solidFill>
                  <a:srgbClr val="FF0000"/>
                </a:solidFill>
                <a:latin typeface="Times New Roman" pitchFamily="18" charset="0"/>
                <a:cs typeface="Times New Roman" pitchFamily="18" charset="0"/>
              </a:rPr>
              <a:t>يحول دون قيام تبادل تجاري دولي.</a:t>
            </a:r>
            <a:endParaRPr lang="fr-FR" sz="2800" b="1" dirty="0">
              <a:solidFill>
                <a:srgbClr val="FF0000"/>
              </a:solidFill>
              <a:latin typeface="Times New Roman" pitchFamily="18" charset="0"/>
              <a:cs typeface="Times New Roman" pitchFamily="18" charset="0"/>
            </a:endParaRPr>
          </a:p>
        </p:txBody>
      </p:sp>
      <p:sp>
        <p:nvSpPr>
          <p:cNvPr id="6" name="Espace réservé du contenu 4"/>
          <p:cNvSpPr txBox="1">
            <a:spLocks/>
          </p:cNvSpPr>
          <p:nvPr/>
        </p:nvSpPr>
        <p:spPr>
          <a:xfrm>
            <a:off x="304800" y="5562600"/>
            <a:ext cx="8458200" cy="10668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النقل</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يحدد طبيعة</a:t>
            </a:r>
            <a:r>
              <a:rPr kumimoji="0" lang="ar-DZ" sz="28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المنافسة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بين البضائع</a:t>
            </a:r>
            <a:r>
              <a:rPr lang="ar-DZ" sz="2800" b="1" dirty="0" smtClean="0">
                <a:latin typeface="Times New Roman" pitchFamily="18" charset="0"/>
                <a:cs typeface="Times New Roman" pitchFamily="18" charset="0"/>
              </a:rPr>
              <a:t>، لأنه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بدون إمكانية نقل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البضائع،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عتمد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الشاحنين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على السوق القريب</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endParaRPr kumimoji="0" lang="fr-FR"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Rectangle 6"/>
          <p:cNvSpPr/>
          <p:nvPr/>
        </p:nvSpPr>
        <p:spPr>
          <a:xfrm>
            <a:off x="6934200" y="572869"/>
            <a:ext cx="1609736"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1. تمهيد:</a:t>
            </a:r>
            <a:endParaRPr lang="fr-FR" sz="3600" b="1"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762000"/>
            <a:ext cx="8763000" cy="1676400"/>
          </a:xfrm>
          <a:solidFill>
            <a:srgbClr val="FFFF00"/>
          </a:solidFill>
        </p:spPr>
        <p:txBody>
          <a:bodyPr>
            <a:normAutofit/>
          </a:bodyPr>
          <a:lstStyle/>
          <a:p>
            <a:pPr marL="0" indent="0" algn="just" rtl="1">
              <a:buNone/>
            </a:pPr>
            <a:r>
              <a:rPr lang="ar-SA" sz="3600" b="1" dirty="0" smtClean="0">
                <a:solidFill>
                  <a:srgbClr val="FF0000"/>
                </a:solidFill>
                <a:latin typeface="Times New Roman" pitchFamily="18" charset="0"/>
                <a:cs typeface="Times New Roman" pitchFamily="18" charset="0"/>
              </a:rPr>
              <a:t>ب-</a:t>
            </a: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معدلات استغلال </a:t>
            </a:r>
            <a:r>
              <a:rPr lang="ar-DZ" sz="3600" b="1" dirty="0" smtClean="0">
                <a:solidFill>
                  <a:srgbClr val="FF0000"/>
                </a:solidFill>
                <a:latin typeface="Times New Roman" pitchFamily="18" charset="0"/>
                <a:cs typeface="Times New Roman" pitchFamily="18" charset="0"/>
              </a:rPr>
              <a:t>ال</a:t>
            </a:r>
            <a:r>
              <a:rPr lang="ar-SA" sz="3600" b="1" dirty="0" smtClean="0">
                <a:solidFill>
                  <a:srgbClr val="FF0000"/>
                </a:solidFill>
                <a:latin typeface="Times New Roman" pitchFamily="18" charset="0"/>
                <a:cs typeface="Times New Roman" pitchFamily="18" charset="0"/>
              </a:rPr>
              <a:t>مساحة (الحجم): </a:t>
            </a:r>
            <a:endParaRPr lang="ar-DZ" sz="3600" b="1" dirty="0" smtClean="0">
              <a:solidFill>
                <a:srgbClr val="FF0000"/>
              </a:solidFill>
              <a:latin typeface="Times New Roman" pitchFamily="18" charset="0"/>
              <a:cs typeface="Times New Roman" pitchFamily="18" charset="0"/>
            </a:endParaRPr>
          </a:p>
          <a:p>
            <a:pPr marL="0" indent="0" algn="just" rtl="1">
              <a:buNone/>
            </a:pP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قدرة </a:t>
            </a:r>
            <a:r>
              <a:rPr lang="ar-DZ" sz="2800" b="1" dirty="0" smtClean="0">
                <a:latin typeface="Times New Roman" pitchFamily="18" charset="0"/>
                <a:cs typeface="Times New Roman" pitchFamily="18" charset="0"/>
              </a:rPr>
              <a:t>البضاعة </a:t>
            </a:r>
            <a:r>
              <a:rPr lang="ar-SA" sz="2800" b="1" dirty="0" smtClean="0">
                <a:latin typeface="Times New Roman" pitchFamily="18" charset="0"/>
                <a:cs typeface="Times New Roman" pitchFamily="18" charset="0"/>
              </a:rPr>
              <a:t>على شغل المساحة</a:t>
            </a:r>
            <a:r>
              <a:rPr lang="ar-DZ" sz="2800" b="1" dirty="0" smtClean="0">
                <a:latin typeface="Times New Roman" pitchFamily="18" charset="0"/>
                <a:cs typeface="Times New Roman" pitchFamily="18" charset="0"/>
              </a:rPr>
              <a:t> والحجم</a:t>
            </a:r>
            <a:r>
              <a:rPr lang="ar-SA" sz="2800" b="1" dirty="0" smtClean="0">
                <a:latin typeface="Times New Roman" pitchFamily="18" charset="0"/>
                <a:cs typeface="Times New Roman" pitchFamily="18" charset="0"/>
              </a:rPr>
              <a:t> المتاح</a:t>
            </a:r>
            <a:r>
              <a:rPr lang="ar-DZ" sz="2800" b="1" dirty="0" smtClean="0">
                <a:latin typeface="Times New Roman" pitchFamily="18" charset="0"/>
                <a:cs typeface="Times New Roman" pitchFamily="18" charset="0"/>
              </a:rPr>
              <a:t>ين</a:t>
            </a:r>
            <a:r>
              <a:rPr lang="ar-SA" sz="2800" b="1" dirty="0" smtClean="0">
                <a:latin typeface="Times New Roman" pitchFamily="18" charset="0"/>
                <a:cs typeface="Times New Roman" pitchFamily="18" charset="0"/>
              </a:rPr>
              <a:t> في وسيلة النقل</a:t>
            </a:r>
            <a:r>
              <a:rPr lang="ar-DZ" sz="2800" b="1" dirty="0" smtClean="0">
                <a:latin typeface="Times New Roman" pitchFamily="18" charset="0"/>
                <a:cs typeface="Times New Roman" pitchFamily="18" charset="0"/>
              </a:rPr>
              <a:t>، تتوقف على </a:t>
            </a:r>
            <a:r>
              <a:rPr lang="ar-SA" sz="2800" b="1" dirty="0" smtClean="0">
                <a:latin typeface="Times New Roman" pitchFamily="18" charset="0"/>
                <a:cs typeface="Times New Roman" pitchFamily="18" charset="0"/>
              </a:rPr>
              <a:t>شكل البضائع </a:t>
            </a:r>
            <a:r>
              <a:rPr lang="ar-DZ" sz="2800" b="1" dirty="0" smtClean="0">
                <a:latin typeface="Times New Roman" pitchFamily="18" charset="0"/>
                <a:cs typeface="Times New Roman" pitchFamily="18" charset="0"/>
              </a:rPr>
              <a:t>و</a:t>
            </a:r>
            <a:r>
              <a:rPr lang="ar-SA" sz="2800" b="1" dirty="0" smtClean="0">
                <a:latin typeface="Times New Roman" pitchFamily="18" charset="0"/>
                <a:cs typeface="Times New Roman" pitchFamily="18" charset="0"/>
              </a:rPr>
              <a:t>قابليتها للكسر</a:t>
            </a:r>
            <a:r>
              <a:rPr lang="ar-DZ" sz="2800" b="1" dirty="0" smtClean="0">
                <a:latin typeface="Times New Roman" pitchFamily="18" charset="0"/>
                <a:cs typeface="Times New Roman" pitchFamily="18" charset="0"/>
              </a:rPr>
              <a:t>.</a:t>
            </a:r>
          </a:p>
          <a:p>
            <a:pPr>
              <a:buNone/>
            </a:pPr>
            <a:endParaRPr lang="fr-FR" dirty="0">
              <a:latin typeface="Times New Roman" pitchFamily="18" charset="0"/>
              <a:cs typeface="Times New Roman" pitchFamily="18" charset="0"/>
            </a:endParaRPr>
          </a:p>
        </p:txBody>
      </p:sp>
      <p:sp>
        <p:nvSpPr>
          <p:cNvPr id="4" name="Espace réservé du contenu 2"/>
          <p:cNvSpPr txBox="1">
            <a:spLocks/>
          </p:cNvSpPr>
          <p:nvPr/>
        </p:nvSpPr>
        <p:spPr>
          <a:xfrm>
            <a:off x="152400" y="2514600"/>
            <a:ext cx="8763000" cy="1676400"/>
          </a:xfrm>
          <a:prstGeom prst="rect">
            <a:avLst/>
          </a:prstGeom>
          <a:solidFill>
            <a:srgbClr val="FFC000"/>
          </a:solidFill>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الغلا</a:t>
            </a:r>
            <a:r>
              <a:rPr kumimoji="0" lang="ar-DZ"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ل، الإلكترونيات: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تشغل بالكامل المكان المخصص للشحن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السيارات</a:t>
            </a:r>
            <a:r>
              <a:rPr kumimoji="0" lang="ar-DZ"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rgbClr val="CC0066"/>
                </a:solidFill>
                <a:effectLst/>
                <a:uLnTx/>
                <a:uFillTx/>
                <a:latin typeface="Times New Roman" pitchFamily="18" charset="0"/>
                <a:ea typeface="+mn-ea"/>
                <a:cs typeface="Times New Roman" pitchFamily="18" charset="0"/>
              </a:rPr>
              <a:t>المعدات الثقيلة: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لا تملأ الفراغات المتاحة بالكامل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152400" y="4343400"/>
            <a:ext cx="8763000" cy="2514600"/>
          </a:xfrm>
          <a:prstGeom prst="rect">
            <a:avLst/>
          </a:prstGeom>
          <a:solidFill>
            <a:srgbClr val="FF66FF"/>
          </a:solidFill>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القاعدة: </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تحسب تسعيرة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نقل على أساس الأكبر من بين الوزن الحقيقي (الطن) والوزن الحجمي (الطن)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يحسب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الوزن الحجمي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بقسمة الحجم (متر مكعب) على: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النقل ال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بحر</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 وعلى 3 في النقل البري، وعلى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6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النقل ال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جو</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76200" y="152400"/>
            <a:ext cx="4343400" cy="3276600"/>
            <a:chOff x="0" y="21316"/>
            <a:chExt cx="4038600" cy="3276600"/>
          </a:xfrm>
        </p:grpSpPr>
        <p:pic>
          <p:nvPicPr>
            <p:cNvPr id="1026" name="Picture 2" descr="C:\Users\SALAH\Desktop\d-rendering-red-open-side-shipping-container-full-cardboard-packages-isolated-white-background-international-transshipment-182501182.jpg"/>
            <p:cNvPicPr>
              <a:picLocks noChangeAspect="1" noChangeArrowheads="1"/>
            </p:cNvPicPr>
            <p:nvPr/>
          </p:nvPicPr>
          <p:blipFill>
            <a:blip r:embed="rId2"/>
            <a:srcRect/>
            <a:stretch>
              <a:fillRect/>
            </a:stretch>
          </p:blipFill>
          <p:spPr bwMode="auto">
            <a:xfrm>
              <a:off x="0" y="21316"/>
              <a:ext cx="4038600" cy="3255284"/>
            </a:xfrm>
            <a:prstGeom prst="rect">
              <a:avLst/>
            </a:prstGeom>
            <a:noFill/>
          </p:spPr>
        </p:pic>
        <p:sp>
          <p:nvSpPr>
            <p:cNvPr id="6" name="ZoneTexte 5"/>
            <p:cNvSpPr txBox="1"/>
            <p:nvPr/>
          </p:nvSpPr>
          <p:spPr>
            <a:xfrm>
              <a:off x="0" y="2928584"/>
              <a:ext cx="4038600" cy="369332"/>
            </a:xfrm>
            <a:prstGeom prst="rect">
              <a:avLst/>
            </a:prstGeom>
            <a:solidFill>
              <a:schemeClr val="bg1"/>
            </a:solidFill>
          </p:spPr>
          <p:txBody>
            <a:bodyPr wrap="square" rtlCol="0">
              <a:spAutoFit/>
            </a:bodyPr>
            <a:lstStyle/>
            <a:p>
              <a:endParaRPr lang="fr-FR" dirty="0"/>
            </a:p>
          </p:txBody>
        </p:sp>
      </p:grpSp>
      <p:pic>
        <p:nvPicPr>
          <p:cNvPr id="1027" name="Picture 3" descr="C:\Users\SALAH\Desktop\images.jpg"/>
          <p:cNvPicPr>
            <a:picLocks noChangeAspect="1" noChangeArrowheads="1"/>
          </p:cNvPicPr>
          <p:nvPr/>
        </p:nvPicPr>
        <p:blipFill>
          <a:blip r:embed="rId3"/>
          <a:srcRect/>
          <a:stretch>
            <a:fillRect/>
          </a:stretch>
        </p:blipFill>
        <p:spPr bwMode="auto">
          <a:xfrm>
            <a:off x="4495800" y="3810000"/>
            <a:ext cx="4495800" cy="2909248"/>
          </a:xfrm>
          <a:prstGeom prst="rect">
            <a:avLst/>
          </a:prstGeom>
          <a:noFill/>
        </p:spPr>
      </p:pic>
      <p:pic>
        <p:nvPicPr>
          <p:cNvPr id="1030" name="Picture 6" descr="C:\Users\SALAH\Desktop\heavyhaul_2019_5.jpg"/>
          <p:cNvPicPr>
            <a:picLocks noChangeAspect="1" noChangeArrowheads="1"/>
          </p:cNvPicPr>
          <p:nvPr/>
        </p:nvPicPr>
        <p:blipFill>
          <a:blip r:embed="rId4"/>
          <a:srcRect/>
          <a:stretch>
            <a:fillRect/>
          </a:stretch>
        </p:blipFill>
        <p:spPr bwMode="auto">
          <a:xfrm>
            <a:off x="66675" y="3733800"/>
            <a:ext cx="4276725" cy="3010186"/>
          </a:xfrm>
          <a:prstGeom prst="rect">
            <a:avLst/>
          </a:prstGeom>
          <a:noFill/>
        </p:spPr>
      </p:pic>
      <p:pic>
        <p:nvPicPr>
          <p:cNvPr id="1031" name="Picture 7" descr="C:\Users\SALAH\Desktop\H4bbc801612d7464093d89898b3b6fecbp.jpg"/>
          <p:cNvPicPr>
            <a:picLocks noChangeAspect="1" noChangeArrowheads="1"/>
          </p:cNvPicPr>
          <p:nvPr/>
        </p:nvPicPr>
        <p:blipFill>
          <a:blip r:embed="rId5"/>
          <a:srcRect/>
          <a:stretch>
            <a:fillRect/>
          </a:stretch>
        </p:blipFill>
        <p:spPr bwMode="auto">
          <a:xfrm>
            <a:off x="4572000" y="152400"/>
            <a:ext cx="4391025" cy="3429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04800" y="1605915"/>
            <a:ext cx="84582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مثال:</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نقل بحري لصندوق: وزنه 3 طن؛ أبعاده 2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طول، 1.5 عرض، 3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ارتفاع.</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304800" y="2577405"/>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الحقيقي= 3 طن</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الحجم المشغول= 2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1.5م × 3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9 م</a:t>
            </a:r>
            <a:r>
              <a:rPr kumimoji="0" lang="ar-DZ" sz="2800" b="1"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3</a:t>
            </a:r>
            <a:endPar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الوزن الحجمي: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تطبيق القاعدة</a:t>
            </a:r>
            <a:r>
              <a:rPr kumimoji="0" lang="fr-FR" sz="2800" b="0" i="0" u="none" strike="noStrike" cap="none" normalizeH="0" baseline="0" dirty="0" smtClean="0">
                <a:ln>
                  <a:noFill/>
                </a:ln>
                <a:solidFill>
                  <a:srgbClr val="FF0000"/>
                </a:solidFill>
                <a:effectLst/>
                <a:latin typeface="Arial" pitchFamily="34" charset="0"/>
                <a:cs typeface="Arial" pitchFamily="34" charset="0"/>
              </a:rPr>
              <a:t> </a:t>
            </a:r>
          </a:p>
        </p:txBody>
      </p:sp>
      <p:grpSp>
        <p:nvGrpSpPr>
          <p:cNvPr id="70658" name="Group 2"/>
          <p:cNvGrpSpPr>
            <a:grpSpLocks/>
          </p:cNvGrpSpPr>
          <p:nvPr/>
        </p:nvGrpSpPr>
        <p:grpSpPr bwMode="auto">
          <a:xfrm>
            <a:off x="990225" y="4037871"/>
            <a:ext cx="7620922" cy="1296129"/>
            <a:chOff x="2401" y="2838"/>
            <a:chExt cx="6044" cy="839"/>
          </a:xfrm>
        </p:grpSpPr>
        <p:sp>
          <p:nvSpPr>
            <p:cNvPr id="70659" name="Text Box 3"/>
            <p:cNvSpPr txBox="1">
              <a:spLocks noChangeArrowheads="1"/>
            </p:cNvSpPr>
            <p:nvPr/>
          </p:nvSpPr>
          <p:spPr bwMode="auto">
            <a:xfrm>
              <a:off x="7840" y="2847"/>
              <a:ext cx="605" cy="31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0660" name="Text Box 4"/>
            <p:cNvSpPr txBox="1">
              <a:spLocks noChangeArrowheads="1"/>
            </p:cNvSpPr>
            <p:nvPr/>
          </p:nvSpPr>
          <p:spPr bwMode="auto">
            <a:xfrm>
              <a:off x="5665" y="2838"/>
              <a:ext cx="755" cy="32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طن</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0661" name="Text Box 5"/>
            <p:cNvSpPr txBox="1">
              <a:spLocks noChangeArrowheads="1"/>
            </p:cNvSpPr>
            <p:nvPr/>
          </p:nvSpPr>
          <p:spPr bwMode="auto">
            <a:xfrm>
              <a:off x="7840" y="3297"/>
              <a:ext cx="604" cy="308"/>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9 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0662" name="Text Box 6"/>
            <p:cNvSpPr txBox="1">
              <a:spLocks noChangeArrowheads="1"/>
            </p:cNvSpPr>
            <p:nvPr/>
          </p:nvSpPr>
          <p:spPr bwMode="auto">
            <a:xfrm>
              <a:off x="5725" y="3312"/>
              <a:ext cx="604" cy="34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س</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70663" name="AutoShape 7"/>
            <p:cNvCxnSpPr>
              <a:cxnSpLocks noChangeShapeType="1"/>
            </p:cNvCxnSpPr>
            <p:nvPr/>
          </p:nvCxnSpPr>
          <p:spPr bwMode="auto">
            <a:xfrm flipH="1">
              <a:off x="6445" y="3013"/>
              <a:ext cx="1395" cy="0"/>
            </a:xfrm>
            <a:prstGeom prst="straightConnector1">
              <a:avLst/>
            </a:prstGeom>
            <a:noFill/>
            <a:ln w="38100">
              <a:solidFill>
                <a:srgbClr val="000000"/>
              </a:solidFill>
              <a:round/>
              <a:headEnd/>
              <a:tailEnd type="triangle" w="med" len="med"/>
            </a:ln>
          </p:spPr>
        </p:cxnSp>
        <p:cxnSp>
          <p:nvCxnSpPr>
            <p:cNvPr id="70664" name="AutoShape 8"/>
            <p:cNvCxnSpPr>
              <a:cxnSpLocks noChangeShapeType="1"/>
            </p:cNvCxnSpPr>
            <p:nvPr/>
          </p:nvCxnSpPr>
          <p:spPr bwMode="auto">
            <a:xfrm flipH="1">
              <a:off x="6445" y="3457"/>
              <a:ext cx="1395" cy="0"/>
            </a:xfrm>
            <a:prstGeom prst="straightConnector1">
              <a:avLst/>
            </a:prstGeom>
            <a:noFill/>
            <a:ln w="38100">
              <a:solidFill>
                <a:srgbClr val="000000"/>
              </a:solidFill>
              <a:round/>
              <a:headEnd/>
              <a:tailEnd type="triangle" w="med" len="med"/>
            </a:ln>
          </p:spPr>
        </p:cxnSp>
        <p:sp>
          <p:nvSpPr>
            <p:cNvPr id="70665" name="AutoShape 9"/>
            <p:cNvSpPr>
              <a:spLocks/>
            </p:cNvSpPr>
            <p:nvPr/>
          </p:nvSpPr>
          <p:spPr bwMode="auto">
            <a:xfrm>
              <a:off x="5580" y="2964"/>
              <a:ext cx="143" cy="705"/>
            </a:xfrm>
            <a:prstGeom prst="leftBrace">
              <a:avLst>
                <a:gd name="adj1" fmla="val 41084"/>
                <a:gd name="adj2" fmla="val 50000"/>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800">
                <a:latin typeface="Times New Roman" pitchFamily="18" charset="0"/>
                <a:cs typeface="Times New Roman" pitchFamily="18" charset="0"/>
              </a:endParaRPr>
            </a:p>
          </p:txBody>
        </p:sp>
        <p:sp>
          <p:nvSpPr>
            <p:cNvPr id="70666" name="Text Box 10"/>
            <p:cNvSpPr txBox="1">
              <a:spLocks noChangeArrowheads="1"/>
            </p:cNvSpPr>
            <p:nvPr/>
          </p:nvSpPr>
          <p:spPr bwMode="auto">
            <a:xfrm>
              <a:off x="4819" y="3192"/>
              <a:ext cx="656" cy="31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س</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0667" name="Text Box 11"/>
            <p:cNvSpPr txBox="1">
              <a:spLocks noChangeArrowheads="1"/>
            </p:cNvSpPr>
            <p:nvPr/>
          </p:nvSpPr>
          <p:spPr bwMode="auto">
            <a:xfrm>
              <a:off x="3368" y="3042"/>
              <a:ext cx="1432" cy="366"/>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9 م</a:t>
              </a:r>
              <a:r>
                <a:rPr kumimoji="0" lang="ar-DZ" sz="2800" b="1" i="0" u="none" strike="noStrike" cap="none" normalizeH="0" baseline="30000" smtClean="0">
                  <a:ln>
                    <a:noFill/>
                  </a:ln>
                  <a:solidFill>
                    <a:schemeClr val="tx1"/>
                  </a:solidFill>
                  <a:effectLst/>
                  <a:latin typeface="Times New Roman" pitchFamily="18" charset="0"/>
                  <a:ea typeface="Arial" pitchFamily="34" charset="0"/>
                  <a:cs typeface="Times New Roman" pitchFamily="18" charset="0"/>
                </a:rPr>
                <a:t>3  </a:t>
              </a:r>
              <a:r>
                <a:rPr kumimoji="0" lang="ar-DZ"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 1 طن</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0668" name="Text Box 12"/>
            <p:cNvSpPr txBox="1">
              <a:spLocks noChangeArrowheads="1"/>
            </p:cNvSpPr>
            <p:nvPr/>
          </p:nvSpPr>
          <p:spPr bwMode="auto">
            <a:xfrm>
              <a:off x="3791" y="3402"/>
              <a:ext cx="724" cy="27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ts val="1000"/>
                </a:spcAf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a:t>
              </a:r>
              <a:r>
                <a:rPr lang="ar-DZ" sz="2800" b="1" dirty="0" smtClean="0">
                  <a:latin typeface="Times New Roman" pitchFamily="18" charset="0"/>
                  <a:ea typeface="Arial" pitchFamily="34" charset="0"/>
                  <a:cs typeface="Times New Roman" pitchFamily="18" charset="0"/>
                </a:rPr>
                <a:t>م</a:t>
              </a:r>
              <a:r>
                <a:rPr lang="ar-DZ" sz="2800" b="1" baseline="30000" dirty="0" smtClean="0">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70669" name="AutoShape 13"/>
            <p:cNvCxnSpPr>
              <a:cxnSpLocks noChangeShapeType="1"/>
            </p:cNvCxnSpPr>
            <p:nvPr/>
          </p:nvCxnSpPr>
          <p:spPr bwMode="auto">
            <a:xfrm flipH="1">
              <a:off x="3450" y="3381"/>
              <a:ext cx="1275" cy="0"/>
            </a:xfrm>
            <a:prstGeom prst="straightConnector1">
              <a:avLst/>
            </a:prstGeom>
            <a:noFill/>
            <a:ln w="38100">
              <a:solidFill>
                <a:srgbClr val="000000"/>
              </a:solidFill>
              <a:round/>
              <a:headEnd/>
              <a:tailEnd/>
            </a:ln>
          </p:spPr>
        </p:cxnSp>
        <p:sp>
          <p:nvSpPr>
            <p:cNvPr id="70670" name="Text Box 14"/>
            <p:cNvSpPr txBox="1">
              <a:spLocks noChangeArrowheads="1"/>
            </p:cNvSpPr>
            <p:nvPr/>
          </p:nvSpPr>
          <p:spPr bwMode="auto">
            <a:xfrm>
              <a:off x="2401" y="3192"/>
              <a:ext cx="944" cy="36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9 طن</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70671" name="Rectangle 15"/>
          <p:cNvSpPr>
            <a:spLocks noChangeArrowheads="1"/>
          </p:cNvSpPr>
          <p:nvPr/>
        </p:nvSpPr>
        <p:spPr bwMode="auto">
          <a:xfrm>
            <a:off x="228600" y="5396805"/>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الحجمي= 9 طن</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عدد وحدات الدفع = الأكبر من بين( الوزن الحقيقي، الوزن الحجمي)</a:t>
            </a:r>
          </a:p>
          <a:p>
            <a:pPr marL="0" marR="0" lvl="0" indent="0" algn="r" defTabSz="914400" rtl="1" eaLnBrk="0" fontAlgn="base" latinLnBrk="0" hangingPunct="0">
              <a:lnSpc>
                <a:spcPct val="100000"/>
              </a:lnSpc>
              <a:spcBef>
                <a:spcPct val="0"/>
              </a:spcBef>
              <a:spcAft>
                <a:spcPct val="0"/>
              </a:spcAft>
              <a:buClrTx/>
              <a:buSzTx/>
              <a:buFontTx/>
              <a:buNone/>
              <a:tabLst/>
            </a:pP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9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ود ( يتم الدفع على أساسها)</a:t>
            </a:r>
            <a:endParaRPr kumimoji="0" lang="ar-DZ"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70672" name="Rectangle 16"/>
          <p:cNvSpPr>
            <a:spLocks noChangeArrowheads="1"/>
          </p:cNvSpPr>
          <p:nvPr/>
        </p:nvSpPr>
        <p:spPr bwMode="auto">
          <a:xfrm>
            <a:off x="2667000" y="1000780"/>
            <a:ext cx="59422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ar-DZ" sz="2800" b="1" dirty="0" smtClean="0">
                <a:solidFill>
                  <a:srgbClr val="FF0000"/>
                </a:solidFill>
                <a:latin typeface="Times New Roman" pitchFamily="18" charset="0"/>
                <a:ea typeface="Calibri" pitchFamily="34" charset="0"/>
                <a:cs typeface="Times New Roman" pitchFamily="18" charset="0"/>
              </a:rPr>
              <a:t>القاعدة: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 م</a:t>
            </a:r>
            <a:r>
              <a:rPr kumimoji="0" lang="ar-DZ"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3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 طن، أو 1 </a:t>
            </a:r>
            <a:r>
              <a:rPr lang="ar-DZ" sz="2800" b="1" dirty="0" smtClean="0">
                <a:solidFill>
                  <a:srgbClr val="FF0000"/>
                </a:solidFill>
                <a:latin typeface="Times New Roman" pitchFamily="18" charset="0"/>
                <a:ea typeface="Calibri" pitchFamily="34" charset="0"/>
                <a:cs typeface="Times New Roman" pitchFamily="18" charset="0"/>
              </a:rPr>
              <a:t>دسم</a:t>
            </a:r>
            <a:r>
              <a:rPr lang="ar-DZ" sz="2800" b="1" baseline="30000" dirty="0" smtClean="0">
                <a:solidFill>
                  <a:srgbClr val="FF0000"/>
                </a:solidFill>
                <a:latin typeface="Times New Roman" pitchFamily="18" charset="0"/>
                <a:ea typeface="Calibri" pitchFamily="34" charset="0"/>
                <a:cs typeface="Times New Roman" pitchFamily="18" charset="0"/>
              </a:rPr>
              <a:t>3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 </a:t>
            </a:r>
            <a:r>
              <a:rPr lang="ar-DZ" sz="2800" b="1" dirty="0" smtClean="0">
                <a:solidFill>
                  <a:srgbClr val="FF0000"/>
                </a:solidFill>
                <a:latin typeface="Times New Roman" pitchFamily="18" charset="0"/>
                <a:ea typeface="Calibri" pitchFamily="34" charset="0"/>
                <a:cs typeface="Times New Roman" pitchFamily="18" charset="0"/>
              </a:rPr>
              <a:t>كغ .</a:t>
            </a:r>
            <a:endParaRPr kumimoji="0" lang="ar-DZ" sz="3600" b="1" i="0" u="none" strike="noStrike" cap="none" normalizeH="0" baseline="0" dirty="0" smtClean="0">
              <a:ln>
                <a:noFill/>
              </a:ln>
              <a:solidFill>
                <a:srgbClr val="FF0000"/>
              </a:solidFill>
              <a:effectLst/>
              <a:latin typeface="Arial" pitchFamily="34" charset="0"/>
              <a:cs typeface="Arial" pitchFamily="34" charset="0"/>
            </a:endParaRPr>
          </a:p>
        </p:txBody>
      </p:sp>
      <p:sp>
        <p:nvSpPr>
          <p:cNvPr id="22" name="Rectangle 21"/>
          <p:cNvSpPr/>
          <p:nvPr/>
        </p:nvSpPr>
        <p:spPr>
          <a:xfrm>
            <a:off x="6781800" y="381000"/>
            <a:ext cx="1996059" cy="584775"/>
          </a:xfrm>
          <a:prstGeom prst="rect">
            <a:avLst/>
          </a:prstGeom>
        </p:spPr>
        <p:txBody>
          <a:bodyPr wrap="none">
            <a:spAutoFit/>
          </a:bodyPr>
          <a:lstStyle/>
          <a:p>
            <a:r>
              <a:rPr lang="ar-DZ" sz="3200" b="1" dirty="0" smtClean="0">
                <a:solidFill>
                  <a:srgbClr val="FF0000"/>
                </a:solidFill>
                <a:latin typeface="Times New Roman" pitchFamily="18" charset="0"/>
                <a:ea typeface="Calibri" pitchFamily="34" charset="0"/>
                <a:cs typeface="Times New Roman" pitchFamily="18" charset="0"/>
              </a:rPr>
              <a:t>النقل البحري:</a:t>
            </a:r>
            <a:endParaRPr lang="fr-FR" sz="3200" dirty="0"/>
          </a:p>
        </p:txBody>
      </p:sp>
      <p:pic>
        <p:nvPicPr>
          <p:cNvPr id="5122" name="Picture 2" descr="C:\Users\SALAH\Desktop\téléchargement (3).jpg"/>
          <p:cNvPicPr>
            <a:picLocks noChangeAspect="1" noChangeArrowheads="1"/>
          </p:cNvPicPr>
          <p:nvPr/>
        </p:nvPicPr>
        <p:blipFill>
          <a:blip r:embed="rId3"/>
          <a:srcRect/>
          <a:stretch>
            <a:fillRect/>
          </a:stretch>
        </p:blipFill>
        <p:spPr bwMode="auto">
          <a:xfrm>
            <a:off x="0" y="0"/>
            <a:ext cx="3200400" cy="2057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1605915"/>
            <a:ext cx="84582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مثال:</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نقل بري لصندوق: وزنه 1.5 طن؛ أبعاد 3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طول، 1.5 عرض، 0.8 </a:t>
            </a:r>
            <a:r>
              <a:rPr kumimoji="0" lang="ar-DZ" sz="2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ارتفاع.</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6"/>
          <p:cNvSpPr>
            <a:spLocks noChangeArrowheads="1"/>
          </p:cNvSpPr>
          <p:nvPr/>
        </p:nvSpPr>
        <p:spPr bwMode="auto">
          <a:xfrm>
            <a:off x="2667000" y="1000780"/>
            <a:ext cx="59422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ar-DZ" sz="2800" b="1" dirty="0" smtClean="0">
                <a:solidFill>
                  <a:srgbClr val="FF0000"/>
                </a:solidFill>
                <a:latin typeface="Times New Roman" pitchFamily="18" charset="0"/>
                <a:ea typeface="Calibri" pitchFamily="34" charset="0"/>
                <a:cs typeface="Times New Roman" pitchFamily="18" charset="0"/>
              </a:rPr>
              <a:t>القاعدة: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3 م</a:t>
            </a:r>
            <a:r>
              <a:rPr kumimoji="0" lang="ar-DZ"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3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 طن، أو </a:t>
            </a:r>
            <a:r>
              <a:rPr lang="ar-DZ" sz="2800" b="1" dirty="0" smtClean="0">
                <a:solidFill>
                  <a:srgbClr val="FF0000"/>
                </a:solidFill>
                <a:latin typeface="Times New Roman" pitchFamily="18" charset="0"/>
                <a:ea typeface="Calibri" pitchFamily="34" charset="0"/>
                <a:cs typeface="Times New Roman" pitchFamily="18" charset="0"/>
              </a:rPr>
              <a:t>3 دسم</a:t>
            </a:r>
            <a:r>
              <a:rPr lang="ar-DZ" sz="2800" b="1" baseline="30000" dirty="0" smtClean="0">
                <a:solidFill>
                  <a:srgbClr val="FF0000"/>
                </a:solidFill>
                <a:latin typeface="Times New Roman" pitchFamily="18" charset="0"/>
                <a:ea typeface="Calibri" pitchFamily="34" charset="0"/>
                <a:cs typeface="Times New Roman" pitchFamily="18" charset="0"/>
              </a:rPr>
              <a:t>3</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lang="ar-DZ" sz="2800" b="1" dirty="0" smtClean="0">
                <a:solidFill>
                  <a:srgbClr val="FF0000"/>
                </a:solidFill>
                <a:latin typeface="Times New Roman" pitchFamily="18" charset="0"/>
                <a:ea typeface="Calibri" pitchFamily="34" charset="0"/>
                <a:cs typeface="Times New Roman" pitchFamily="18" charset="0"/>
              </a:rPr>
              <a:t> 1 كغ</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ar-DZ" sz="3600" b="1" i="0" u="none" strike="noStrike" cap="none" normalizeH="0" baseline="0" dirty="0" smtClean="0">
              <a:ln>
                <a:noFill/>
              </a:ln>
              <a:solidFill>
                <a:srgbClr val="FF0000"/>
              </a:solidFill>
              <a:effectLst/>
              <a:latin typeface="Arial" pitchFamily="34" charset="0"/>
              <a:cs typeface="Arial" pitchFamily="34" charset="0"/>
            </a:endParaRPr>
          </a:p>
        </p:txBody>
      </p:sp>
      <p:sp>
        <p:nvSpPr>
          <p:cNvPr id="6" name="Rectangle 5"/>
          <p:cNvSpPr/>
          <p:nvPr/>
        </p:nvSpPr>
        <p:spPr>
          <a:xfrm>
            <a:off x="7015291" y="381000"/>
            <a:ext cx="1781257" cy="584775"/>
          </a:xfrm>
          <a:prstGeom prst="rect">
            <a:avLst/>
          </a:prstGeom>
        </p:spPr>
        <p:txBody>
          <a:bodyPr wrap="none">
            <a:spAutoFit/>
          </a:bodyPr>
          <a:lstStyle/>
          <a:p>
            <a:r>
              <a:rPr lang="ar-DZ" sz="3200" b="1" dirty="0" smtClean="0">
                <a:solidFill>
                  <a:srgbClr val="FF0000"/>
                </a:solidFill>
                <a:latin typeface="Times New Roman" pitchFamily="18" charset="0"/>
                <a:ea typeface="Calibri" pitchFamily="34" charset="0"/>
                <a:cs typeface="Times New Roman" pitchFamily="18" charset="0"/>
              </a:rPr>
              <a:t>النقل البري:</a:t>
            </a:r>
            <a:endParaRPr lang="fr-FR" sz="3200" dirty="0"/>
          </a:p>
        </p:txBody>
      </p:sp>
      <p:sp>
        <p:nvSpPr>
          <p:cNvPr id="7" name="Rectangle 1"/>
          <p:cNvSpPr>
            <a:spLocks noChangeArrowheads="1"/>
          </p:cNvSpPr>
          <p:nvPr/>
        </p:nvSpPr>
        <p:spPr bwMode="auto">
          <a:xfrm>
            <a:off x="304800" y="2577405"/>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الحقيقي= 1.5 طن</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الحجم المشغول= 3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1.5م × 0.8 </a:t>
            </a:r>
            <a:r>
              <a:rPr kumimoji="0" lang="ar-DZ"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م</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3.6 م</a:t>
            </a:r>
            <a:r>
              <a:rPr kumimoji="0" lang="ar-DZ" sz="2800" b="1"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3</a:t>
            </a:r>
            <a:endPar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الوزن الحجمي: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تطبيق القاعدة</a:t>
            </a:r>
            <a:r>
              <a:rPr kumimoji="0" lang="fr-FR" sz="2800" b="0" i="0" u="none" strike="noStrike" cap="none" normalizeH="0" baseline="0" dirty="0" smtClean="0">
                <a:ln>
                  <a:noFill/>
                </a:ln>
                <a:solidFill>
                  <a:srgbClr val="FF0000"/>
                </a:solidFill>
                <a:effectLst/>
                <a:latin typeface="Arial" pitchFamily="34" charset="0"/>
                <a:cs typeface="Arial" pitchFamily="34" charset="0"/>
              </a:rPr>
              <a:t> </a:t>
            </a:r>
          </a:p>
        </p:txBody>
      </p:sp>
      <p:grpSp>
        <p:nvGrpSpPr>
          <p:cNvPr id="8" name="Group 2"/>
          <p:cNvGrpSpPr>
            <a:grpSpLocks/>
          </p:cNvGrpSpPr>
          <p:nvPr/>
        </p:nvGrpSpPr>
        <p:grpSpPr bwMode="auto">
          <a:xfrm>
            <a:off x="381205" y="4037871"/>
            <a:ext cx="8458161" cy="1296129"/>
            <a:chOff x="1918" y="2838"/>
            <a:chExt cx="6708" cy="839"/>
          </a:xfrm>
        </p:grpSpPr>
        <p:sp>
          <p:nvSpPr>
            <p:cNvPr id="9" name="Text Box 3"/>
            <p:cNvSpPr txBox="1">
              <a:spLocks noChangeArrowheads="1"/>
            </p:cNvSpPr>
            <p:nvPr/>
          </p:nvSpPr>
          <p:spPr bwMode="auto">
            <a:xfrm>
              <a:off x="7840" y="2847"/>
              <a:ext cx="786" cy="31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3 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 Box 4"/>
            <p:cNvSpPr txBox="1">
              <a:spLocks noChangeArrowheads="1"/>
            </p:cNvSpPr>
            <p:nvPr/>
          </p:nvSpPr>
          <p:spPr bwMode="auto">
            <a:xfrm>
              <a:off x="5665" y="2838"/>
              <a:ext cx="755" cy="32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طن</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 Box 5"/>
            <p:cNvSpPr txBox="1">
              <a:spLocks noChangeArrowheads="1"/>
            </p:cNvSpPr>
            <p:nvPr/>
          </p:nvSpPr>
          <p:spPr bwMode="auto">
            <a:xfrm>
              <a:off x="7840" y="3297"/>
              <a:ext cx="786" cy="308"/>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3.6 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Text Box 6"/>
            <p:cNvSpPr txBox="1">
              <a:spLocks noChangeArrowheads="1"/>
            </p:cNvSpPr>
            <p:nvPr/>
          </p:nvSpPr>
          <p:spPr bwMode="auto">
            <a:xfrm>
              <a:off x="5725" y="3312"/>
              <a:ext cx="604" cy="34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س</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13" name="AutoShape 7"/>
            <p:cNvCxnSpPr>
              <a:cxnSpLocks noChangeShapeType="1"/>
            </p:cNvCxnSpPr>
            <p:nvPr/>
          </p:nvCxnSpPr>
          <p:spPr bwMode="auto">
            <a:xfrm flipH="1">
              <a:off x="6445" y="3013"/>
              <a:ext cx="1395" cy="0"/>
            </a:xfrm>
            <a:prstGeom prst="straightConnector1">
              <a:avLst/>
            </a:prstGeom>
            <a:noFill/>
            <a:ln w="38100">
              <a:solidFill>
                <a:srgbClr val="000000"/>
              </a:solidFill>
              <a:round/>
              <a:headEnd/>
              <a:tailEnd type="triangle" w="med" len="med"/>
            </a:ln>
          </p:spPr>
        </p:cxnSp>
        <p:cxnSp>
          <p:nvCxnSpPr>
            <p:cNvPr id="14" name="AutoShape 8"/>
            <p:cNvCxnSpPr>
              <a:cxnSpLocks noChangeShapeType="1"/>
            </p:cNvCxnSpPr>
            <p:nvPr/>
          </p:nvCxnSpPr>
          <p:spPr bwMode="auto">
            <a:xfrm flipH="1">
              <a:off x="6445" y="3457"/>
              <a:ext cx="1395" cy="0"/>
            </a:xfrm>
            <a:prstGeom prst="straightConnector1">
              <a:avLst/>
            </a:prstGeom>
            <a:noFill/>
            <a:ln w="38100">
              <a:solidFill>
                <a:srgbClr val="000000"/>
              </a:solidFill>
              <a:round/>
              <a:headEnd/>
              <a:tailEnd type="triangle" w="med" len="med"/>
            </a:ln>
          </p:spPr>
        </p:cxnSp>
        <p:sp>
          <p:nvSpPr>
            <p:cNvPr id="15" name="AutoShape 9"/>
            <p:cNvSpPr>
              <a:spLocks/>
            </p:cNvSpPr>
            <p:nvPr/>
          </p:nvSpPr>
          <p:spPr bwMode="auto">
            <a:xfrm>
              <a:off x="5580" y="2964"/>
              <a:ext cx="143" cy="705"/>
            </a:xfrm>
            <a:prstGeom prst="leftBrace">
              <a:avLst>
                <a:gd name="adj1" fmla="val 41084"/>
                <a:gd name="adj2" fmla="val 50000"/>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800">
                <a:latin typeface="Times New Roman" pitchFamily="18" charset="0"/>
                <a:cs typeface="Times New Roman" pitchFamily="18" charset="0"/>
              </a:endParaRPr>
            </a:p>
          </p:txBody>
        </p:sp>
        <p:sp>
          <p:nvSpPr>
            <p:cNvPr id="16" name="Text Box 10"/>
            <p:cNvSpPr txBox="1">
              <a:spLocks noChangeArrowheads="1"/>
            </p:cNvSpPr>
            <p:nvPr/>
          </p:nvSpPr>
          <p:spPr bwMode="auto">
            <a:xfrm>
              <a:off x="4819" y="3192"/>
              <a:ext cx="656" cy="31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س</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Text Box 11"/>
            <p:cNvSpPr txBox="1">
              <a:spLocks noChangeArrowheads="1"/>
            </p:cNvSpPr>
            <p:nvPr/>
          </p:nvSpPr>
          <p:spPr bwMode="auto">
            <a:xfrm>
              <a:off x="3187" y="3042"/>
              <a:ext cx="1613" cy="366"/>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3.6 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 </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1 طن</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Text Box 12"/>
            <p:cNvSpPr txBox="1">
              <a:spLocks noChangeArrowheads="1"/>
            </p:cNvSpPr>
            <p:nvPr/>
          </p:nvSpPr>
          <p:spPr bwMode="auto">
            <a:xfrm>
              <a:off x="3791" y="3402"/>
              <a:ext cx="724" cy="27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ts val="1000"/>
                </a:spcAf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3 </a:t>
              </a:r>
              <a:r>
                <a:rPr lang="ar-DZ" sz="2800" b="1" dirty="0" smtClean="0">
                  <a:latin typeface="Times New Roman" pitchFamily="18" charset="0"/>
                  <a:ea typeface="Arial" pitchFamily="34" charset="0"/>
                  <a:cs typeface="Times New Roman" pitchFamily="18" charset="0"/>
                </a:rPr>
                <a:t>م</a:t>
              </a:r>
              <a:r>
                <a:rPr lang="ar-DZ" sz="2800" b="1" baseline="30000" dirty="0" smtClean="0">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9" name="AutoShape 13"/>
            <p:cNvCxnSpPr>
              <a:cxnSpLocks noChangeShapeType="1"/>
            </p:cNvCxnSpPr>
            <p:nvPr/>
          </p:nvCxnSpPr>
          <p:spPr bwMode="auto">
            <a:xfrm flipH="1">
              <a:off x="3450" y="3381"/>
              <a:ext cx="1275" cy="0"/>
            </a:xfrm>
            <a:prstGeom prst="straightConnector1">
              <a:avLst/>
            </a:prstGeom>
            <a:noFill/>
            <a:ln w="38100">
              <a:solidFill>
                <a:srgbClr val="000000"/>
              </a:solidFill>
              <a:round/>
              <a:headEnd/>
              <a:tailEnd/>
            </a:ln>
          </p:spPr>
        </p:cxnSp>
        <p:sp>
          <p:nvSpPr>
            <p:cNvPr id="20" name="Text Box 14"/>
            <p:cNvSpPr txBox="1">
              <a:spLocks noChangeArrowheads="1"/>
            </p:cNvSpPr>
            <p:nvPr/>
          </p:nvSpPr>
          <p:spPr bwMode="auto">
            <a:xfrm>
              <a:off x="1918" y="3192"/>
              <a:ext cx="1186" cy="36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1.2 طن</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21" name="Rectangle 15"/>
          <p:cNvSpPr>
            <a:spLocks noChangeArrowheads="1"/>
          </p:cNvSpPr>
          <p:nvPr/>
        </p:nvSpPr>
        <p:spPr bwMode="auto">
          <a:xfrm>
            <a:off x="228600" y="5396805"/>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الحجمي= 1.2 طن</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عدد وحدات الدفع = الأكبر من بين( الوزن الحقيقي، الوزن الحجمي)</a:t>
            </a:r>
          </a:p>
          <a:p>
            <a:pPr marL="0" marR="0" lvl="0" indent="0" algn="r" defTabSz="914400" rtl="1" eaLnBrk="0" fontAlgn="base" latinLnBrk="0" hangingPunct="0">
              <a:lnSpc>
                <a:spcPct val="100000"/>
              </a:lnSpc>
              <a:spcBef>
                <a:spcPct val="0"/>
              </a:spcBef>
              <a:spcAft>
                <a:spcPct val="0"/>
              </a:spcAft>
              <a:buClrTx/>
              <a:buSzTx/>
              <a:buFontTx/>
              <a:buNone/>
              <a:tabLst/>
            </a:pP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1.5</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ود ( يتم الدفع على أساسها)</a:t>
            </a:r>
            <a:endParaRPr kumimoji="0" lang="ar-DZ" sz="2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7170" name="Picture 2" descr="C:\Users\SALAH\Desktop\images (5).jpg"/>
          <p:cNvPicPr>
            <a:picLocks noChangeAspect="1" noChangeArrowheads="1"/>
          </p:cNvPicPr>
          <p:nvPr/>
        </p:nvPicPr>
        <p:blipFill>
          <a:blip r:embed="rId2"/>
          <a:srcRect/>
          <a:stretch>
            <a:fillRect/>
          </a:stretch>
        </p:blipFill>
        <p:spPr bwMode="auto">
          <a:xfrm>
            <a:off x="0" y="0"/>
            <a:ext cx="3200400" cy="2057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144780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مثال:</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نقل جوي</a:t>
            </a:r>
            <a:r>
              <a:rPr kumimoji="0" lang="ar-DZ" sz="2600" b="1"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ar-DZ" sz="2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لطرد: وزنه 15 كغ؛ أبعاد 60 سم طول، 40 سم عرض، 30 سم ارتفاع.</a:t>
            </a:r>
            <a:endParaRPr kumimoji="0" lang="fr-FR" sz="2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6"/>
          <p:cNvSpPr>
            <a:spLocks noChangeArrowheads="1"/>
          </p:cNvSpPr>
          <p:nvPr/>
        </p:nvSpPr>
        <p:spPr bwMode="auto">
          <a:xfrm>
            <a:off x="2744504" y="914400"/>
            <a:ext cx="59422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lang="ar-DZ" sz="2800" b="1" dirty="0" smtClean="0">
                <a:solidFill>
                  <a:srgbClr val="FF0000"/>
                </a:solidFill>
                <a:latin typeface="Times New Roman" pitchFamily="18" charset="0"/>
                <a:ea typeface="Calibri" pitchFamily="34" charset="0"/>
                <a:cs typeface="Times New Roman" pitchFamily="18" charset="0"/>
              </a:rPr>
              <a:t>القاعدة:</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6 م</a:t>
            </a:r>
            <a:r>
              <a:rPr kumimoji="0" lang="ar-DZ"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3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 طن، أو </a:t>
            </a:r>
            <a:r>
              <a:rPr lang="ar-DZ" sz="2800" b="1" dirty="0" smtClean="0">
                <a:solidFill>
                  <a:srgbClr val="FF0000"/>
                </a:solidFill>
                <a:latin typeface="Times New Roman" pitchFamily="18" charset="0"/>
                <a:ea typeface="Calibri" pitchFamily="34" charset="0"/>
                <a:cs typeface="Times New Roman" pitchFamily="18" charset="0"/>
              </a:rPr>
              <a:t>6 دسم</a:t>
            </a:r>
            <a:r>
              <a:rPr lang="ar-DZ" sz="2800" b="1" baseline="30000" dirty="0" smtClean="0">
                <a:solidFill>
                  <a:srgbClr val="FF0000"/>
                </a:solidFill>
                <a:latin typeface="Times New Roman" pitchFamily="18" charset="0"/>
                <a:ea typeface="Calibri" pitchFamily="34" charset="0"/>
                <a:cs typeface="Times New Roman" pitchFamily="18" charset="0"/>
              </a:rPr>
              <a:t>3</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lang="ar-DZ" sz="2800" b="1" dirty="0" smtClean="0">
                <a:solidFill>
                  <a:srgbClr val="FF0000"/>
                </a:solidFill>
                <a:latin typeface="Times New Roman" pitchFamily="18" charset="0"/>
                <a:ea typeface="Calibri" pitchFamily="34" charset="0"/>
                <a:cs typeface="Times New Roman" pitchFamily="18" charset="0"/>
              </a:rPr>
              <a:t> 1 كغ</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ar-DZ" sz="3600" b="1" i="0" u="none" strike="noStrike" cap="none" normalizeH="0" baseline="0" dirty="0" smtClean="0">
              <a:ln>
                <a:noFill/>
              </a:ln>
              <a:solidFill>
                <a:srgbClr val="FF0000"/>
              </a:solidFill>
              <a:effectLst/>
              <a:latin typeface="Arial" pitchFamily="34" charset="0"/>
              <a:cs typeface="Arial" pitchFamily="34" charset="0"/>
            </a:endParaRPr>
          </a:p>
        </p:txBody>
      </p:sp>
      <p:sp>
        <p:nvSpPr>
          <p:cNvPr id="6" name="Rectangle 5"/>
          <p:cNvSpPr/>
          <p:nvPr/>
        </p:nvSpPr>
        <p:spPr>
          <a:xfrm>
            <a:off x="6858000" y="304800"/>
            <a:ext cx="1891865" cy="584775"/>
          </a:xfrm>
          <a:prstGeom prst="rect">
            <a:avLst/>
          </a:prstGeom>
        </p:spPr>
        <p:txBody>
          <a:bodyPr wrap="none">
            <a:spAutoFit/>
          </a:bodyPr>
          <a:lstStyle/>
          <a:p>
            <a:r>
              <a:rPr lang="ar-DZ" sz="3200" b="1" dirty="0" smtClean="0">
                <a:solidFill>
                  <a:srgbClr val="FF0000"/>
                </a:solidFill>
                <a:latin typeface="Times New Roman" pitchFamily="18" charset="0"/>
                <a:ea typeface="Calibri" pitchFamily="34" charset="0"/>
                <a:cs typeface="Times New Roman" pitchFamily="18" charset="0"/>
              </a:rPr>
              <a:t>النقل الجوي:</a:t>
            </a:r>
            <a:endParaRPr lang="fr-FR" sz="3200" dirty="0"/>
          </a:p>
        </p:txBody>
      </p:sp>
      <p:sp>
        <p:nvSpPr>
          <p:cNvPr id="7" name="Rectangle 1"/>
          <p:cNvSpPr>
            <a:spLocks noChangeArrowheads="1"/>
          </p:cNvSpPr>
          <p:nvPr/>
        </p:nvSpPr>
        <p:spPr bwMode="auto">
          <a:xfrm>
            <a:off x="304800" y="2653605"/>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الحقيقي= 15 كغ</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lvl="0" algn="just" rtl="1" eaLnBrk="0" fontAlgn="base" hangingPunct="0">
              <a:spcBef>
                <a:spcPct val="0"/>
              </a:spcBef>
              <a:spcAft>
                <a:spcPct val="0"/>
              </a:spcAf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الحجم المشغول= 6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 </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4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 </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3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 </a:t>
            </a: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72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3 </a:t>
            </a:r>
            <a:endPar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الوزن الحجمي: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تطبيق القاعدة</a:t>
            </a:r>
            <a:r>
              <a:rPr kumimoji="0" lang="fr-FR" sz="2800" b="1" i="0" u="none" strike="noStrike" cap="none" normalizeH="0" baseline="0" dirty="0" smtClean="0">
                <a:ln>
                  <a:noFill/>
                </a:ln>
                <a:solidFill>
                  <a:srgbClr val="FF0000"/>
                </a:solidFill>
                <a:effectLst/>
                <a:latin typeface="Times New Roman" pitchFamily="18" charset="0"/>
                <a:cs typeface="Times New Roman" pitchFamily="18" charset="0"/>
              </a:rPr>
              <a:t> </a:t>
            </a:r>
          </a:p>
        </p:txBody>
      </p:sp>
      <p:grpSp>
        <p:nvGrpSpPr>
          <p:cNvPr id="8" name="Group 2"/>
          <p:cNvGrpSpPr>
            <a:grpSpLocks/>
          </p:cNvGrpSpPr>
          <p:nvPr/>
        </p:nvGrpSpPr>
        <p:grpSpPr bwMode="auto">
          <a:xfrm>
            <a:off x="456860" y="4147048"/>
            <a:ext cx="8535076" cy="1200346"/>
            <a:chOff x="1978" y="2838"/>
            <a:chExt cx="6769" cy="777"/>
          </a:xfrm>
        </p:grpSpPr>
        <p:sp>
          <p:nvSpPr>
            <p:cNvPr id="9" name="Text Box 3"/>
            <p:cNvSpPr txBox="1">
              <a:spLocks noChangeArrowheads="1"/>
            </p:cNvSpPr>
            <p:nvPr/>
          </p:nvSpPr>
          <p:spPr bwMode="auto">
            <a:xfrm>
              <a:off x="7900" y="2847"/>
              <a:ext cx="846" cy="31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6 دسم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 Box 4"/>
            <p:cNvSpPr txBox="1">
              <a:spLocks noChangeArrowheads="1"/>
            </p:cNvSpPr>
            <p:nvPr/>
          </p:nvSpPr>
          <p:spPr bwMode="auto">
            <a:xfrm>
              <a:off x="5665" y="2838"/>
              <a:ext cx="755" cy="32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 كغ</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 Box 5"/>
            <p:cNvSpPr txBox="1">
              <a:spLocks noChangeArrowheads="1"/>
            </p:cNvSpPr>
            <p:nvPr/>
          </p:nvSpPr>
          <p:spPr bwMode="auto">
            <a:xfrm>
              <a:off x="7780" y="3237"/>
              <a:ext cx="967" cy="308"/>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72 دسم</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3</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Text Box 6"/>
            <p:cNvSpPr txBox="1">
              <a:spLocks noChangeArrowheads="1"/>
            </p:cNvSpPr>
            <p:nvPr/>
          </p:nvSpPr>
          <p:spPr bwMode="auto">
            <a:xfrm>
              <a:off x="5725" y="3252"/>
              <a:ext cx="604" cy="343"/>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chemeClr val="tx1"/>
                  </a:solidFill>
                  <a:effectLst/>
                  <a:latin typeface="Times New Roman" pitchFamily="18" charset="0"/>
                  <a:ea typeface="Arial" pitchFamily="34" charset="0"/>
                  <a:cs typeface="Times New Roman" pitchFamily="18" charset="0"/>
                </a:rPr>
                <a:t>س</a:t>
              </a:r>
              <a:endParaRPr kumimoji="0" lang="fr-FR" sz="28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13" name="AutoShape 7"/>
            <p:cNvCxnSpPr>
              <a:cxnSpLocks noChangeShapeType="1"/>
            </p:cNvCxnSpPr>
            <p:nvPr/>
          </p:nvCxnSpPr>
          <p:spPr bwMode="auto">
            <a:xfrm flipH="1">
              <a:off x="6445" y="3013"/>
              <a:ext cx="1395" cy="0"/>
            </a:xfrm>
            <a:prstGeom prst="straightConnector1">
              <a:avLst/>
            </a:prstGeom>
            <a:noFill/>
            <a:ln w="38100">
              <a:solidFill>
                <a:srgbClr val="000000"/>
              </a:solidFill>
              <a:round/>
              <a:headEnd/>
              <a:tailEnd type="triangle" w="med" len="med"/>
            </a:ln>
          </p:spPr>
        </p:cxnSp>
        <p:cxnSp>
          <p:nvCxnSpPr>
            <p:cNvPr id="14" name="AutoShape 8"/>
            <p:cNvCxnSpPr>
              <a:cxnSpLocks noChangeShapeType="1"/>
            </p:cNvCxnSpPr>
            <p:nvPr/>
          </p:nvCxnSpPr>
          <p:spPr bwMode="auto">
            <a:xfrm flipH="1">
              <a:off x="6445" y="3397"/>
              <a:ext cx="1395" cy="0"/>
            </a:xfrm>
            <a:prstGeom prst="straightConnector1">
              <a:avLst/>
            </a:prstGeom>
            <a:noFill/>
            <a:ln w="38100">
              <a:solidFill>
                <a:srgbClr val="000000"/>
              </a:solidFill>
              <a:round/>
              <a:headEnd/>
              <a:tailEnd type="triangle" w="med" len="med"/>
            </a:ln>
          </p:spPr>
        </p:cxnSp>
        <p:sp>
          <p:nvSpPr>
            <p:cNvPr id="15" name="AutoShape 9"/>
            <p:cNvSpPr>
              <a:spLocks/>
            </p:cNvSpPr>
            <p:nvPr/>
          </p:nvSpPr>
          <p:spPr bwMode="auto">
            <a:xfrm>
              <a:off x="5580" y="2964"/>
              <a:ext cx="145" cy="614"/>
            </a:xfrm>
            <a:prstGeom prst="leftBrace">
              <a:avLst>
                <a:gd name="adj1" fmla="val 41084"/>
                <a:gd name="adj2" fmla="val 50000"/>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sz="2800">
                <a:latin typeface="Times New Roman" pitchFamily="18" charset="0"/>
                <a:cs typeface="Times New Roman" pitchFamily="18" charset="0"/>
              </a:endParaRPr>
            </a:p>
          </p:txBody>
        </p:sp>
        <p:sp>
          <p:nvSpPr>
            <p:cNvPr id="16" name="Text Box 10"/>
            <p:cNvSpPr txBox="1">
              <a:spLocks noChangeArrowheads="1"/>
            </p:cNvSpPr>
            <p:nvPr/>
          </p:nvSpPr>
          <p:spPr bwMode="auto">
            <a:xfrm>
              <a:off x="4819" y="3130"/>
              <a:ext cx="656" cy="31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س</a:t>
              </a:r>
              <a:r>
                <a:rPr kumimoji="0" lang="ar-DZ" sz="2800" b="1" i="0" u="none" strike="noStrike" cap="none" normalizeH="0" baseline="30000" dirty="0" smtClean="0">
                  <a:ln>
                    <a:noFill/>
                  </a:ln>
                  <a:solidFill>
                    <a:schemeClr val="tx1"/>
                  </a:solidFill>
                  <a:effectLst/>
                  <a:latin typeface="Times New Roman" pitchFamily="18" charset="0"/>
                  <a:ea typeface="Arial"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Text Box 11"/>
            <p:cNvSpPr txBox="1">
              <a:spLocks noChangeArrowheads="1"/>
            </p:cNvSpPr>
            <p:nvPr/>
          </p:nvSpPr>
          <p:spPr bwMode="auto">
            <a:xfrm>
              <a:off x="3066" y="2980"/>
              <a:ext cx="1734" cy="366"/>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ts val="1000"/>
                </a:spcAft>
              </a:pPr>
              <a:r>
                <a:rPr lang="ar-DZ" sz="2800" b="1" dirty="0" smtClean="0">
                  <a:solidFill>
                    <a:srgbClr val="000000"/>
                  </a:solidFill>
                  <a:latin typeface="Times New Roman" pitchFamily="18" charset="0"/>
                  <a:ea typeface="Calibri" pitchFamily="34" charset="0"/>
                  <a:cs typeface="Times New Roman" pitchFamily="18" charset="0"/>
                </a:rPr>
                <a:t>72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3 </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1 كغ</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Text Box 12"/>
            <p:cNvSpPr txBox="1">
              <a:spLocks noChangeArrowheads="1"/>
            </p:cNvSpPr>
            <p:nvPr/>
          </p:nvSpPr>
          <p:spPr bwMode="auto">
            <a:xfrm>
              <a:off x="3610" y="3340"/>
              <a:ext cx="905" cy="275"/>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lvl="0" algn="just" rtl="1" fontAlgn="base">
                <a:spcBef>
                  <a:spcPct val="0"/>
                </a:spcBef>
                <a:spcAft>
                  <a:spcPts val="1000"/>
                </a:spcAf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6 </a:t>
              </a:r>
              <a:r>
                <a:rPr lang="ar-DZ" sz="2800" b="1" dirty="0" smtClean="0">
                  <a:latin typeface="Times New Roman" pitchFamily="18" charset="0"/>
                  <a:cs typeface="Times New Roman" pitchFamily="18" charset="0"/>
                </a:rPr>
                <a:t>دسم</a:t>
              </a:r>
              <a:r>
                <a:rPr lang="ar-DZ" sz="2800" b="1" baseline="30000" dirty="0" smtClean="0">
                  <a:latin typeface="Times New Roman" pitchFamily="18" charset="0"/>
                  <a:cs typeface="Times New Roman" pitchFamily="18" charset="0"/>
                </a:rPr>
                <a:t>3 </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9" name="AutoShape 13"/>
            <p:cNvCxnSpPr>
              <a:cxnSpLocks noChangeShapeType="1"/>
            </p:cNvCxnSpPr>
            <p:nvPr/>
          </p:nvCxnSpPr>
          <p:spPr bwMode="auto">
            <a:xfrm rot="10800000" flipV="1">
              <a:off x="3247" y="3310"/>
              <a:ext cx="1450" cy="9"/>
            </a:xfrm>
            <a:prstGeom prst="straightConnector1">
              <a:avLst/>
            </a:prstGeom>
            <a:noFill/>
            <a:ln w="38100">
              <a:solidFill>
                <a:srgbClr val="000000"/>
              </a:solidFill>
              <a:round/>
              <a:headEnd/>
              <a:tailEnd/>
            </a:ln>
          </p:spPr>
        </p:cxnSp>
        <p:sp>
          <p:nvSpPr>
            <p:cNvPr id="20" name="Text Box 14"/>
            <p:cNvSpPr txBox="1">
              <a:spLocks noChangeArrowheads="1"/>
            </p:cNvSpPr>
            <p:nvPr/>
          </p:nvSpPr>
          <p:spPr bwMode="auto">
            <a:xfrm>
              <a:off x="1978" y="3130"/>
              <a:ext cx="1088" cy="364"/>
            </a:xfrm>
            <a:prstGeom prst="rect">
              <a:avLst/>
            </a:prstGeom>
            <a:solidFill>
              <a:srgbClr val="FFFFFF"/>
            </a:solidFill>
            <a:ln w="38100">
              <a:solidFill>
                <a:srgbClr val="F2F2F2"/>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12 كغ</a:t>
              </a:r>
              <a:endParaRPr kumimoji="0" lang="fr-FR"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grpSp>
      <p:sp>
        <p:nvSpPr>
          <p:cNvPr id="21" name="Rectangle 15"/>
          <p:cNvSpPr>
            <a:spLocks noChangeArrowheads="1"/>
          </p:cNvSpPr>
          <p:nvPr/>
        </p:nvSpPr>
        <p:spPr bwMode="auto">
          <a:xfrm>
            <a:off x="228600" y="5473005"/>
            <a:ext cx="8610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الوزن الحجمي= </a:t>
            </a:r>
            <a:r>
              <a:rPr lang="ar-DZ" sz="2800" b="1" dirty="0" smtClean="0">
                <a:solidFill>
                  <a:srgbClr val="FF0000"/>
                </a:solidFill>
                <a:latin typeface="Times New Roman" pitchFamily="18" charset="0"/>
                <a:ea typeface="Calibri" pitchFamily="34" charset="0"/>
                <a:cs typeface="Times New Roman" pitchFamily="18" charset="0"/>
              </a:rPr>
              <a:t>12 كغ</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عدد وحدات الدفع = الأكبر من بين( الوزن الحقيقي، الوزن الحجمي)</a:t>
            </a:r>
          </a:p>
          <a:p>
            <a:pPr marL="0" marR="0" lvl="0" indent="0" algn="r" defTabSz="914400" rtl="1" eaLnBrk="0" fontAlgn="base" latinLnBrk="0" hangingPunct="0">
              <a:lnSpc>
                <a:spcPct val="100000"/>
              </a:lnSpc>
              <a:spcBef>
                <a:spcPct val="0"/>
              </a:spcBef>
              <a:spcAft>
                <a:spcPct val="0"/>
              </a:spcAft>
              <a:buClrTx/>
              <a:buSzTx/>
              <a:buFontTx/>
              <a:buNone/>
              <a:tabLst/>
            </a:pP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15 ود ( يتم الدفع على أساسها)</a:t>
            </a:r>
            <a:endParaRPr kumimoji="0" lang="ar-DZ" sz="2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6146" name="Picture 2" descr="C:\Users\SALAH\Desktop\images (4).jpg"/>
          <p:cNvPicPr>
            <a:picLocks noChangeAspect="1" noChangeArrowheads="1"/>
          </p:cNvPicPr>
          <p:nvPr/>
        </p:nvPicPr>
        <p:blipFill>
          <a:blip r:embed="rId2"/>
          <a:srcRect/>
          <a:stretch>
            <a:fillRect/>
          </a:stretch>
        </p:blipFill>
        <p:spPr bwMode="auto">
          <a:xfrm>
            <a:off x="0" y="0"/>
            <a:ext cx="3352800" cy="2057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85800"/>
            <a:ext cx="8686800" cy="2514600"/>
          </a:xfrm>
          <a:solidFill>
            <a:srgbClr val="FFFF00"/>
          </a:solidFill>
        </p:spPr>
        <p:txBody>
          <a:bodyPr>
            <a:normAutofit/>
          </a:bodyPr>
          <a:lstStyle/>
          <a:p>
            <a:pPr marL="6350" indent="-6350" algn="just" rtl="1">
              <a:buNone/>
            </a:pPr>
            <a:r>
              <a:rPr lang="ar-SA" sz="3200" b="1" dirty="0" smtClean="0">
                <a:solidFill>
                  <a:srgbClr val="FF0000"/>
                </a:solidFill>
                <a:latin typeface="Times New Roman" pitchFamily="18" charset="0"/>
                <a:cs typeface="Times New Roman" pitchFamily="18" charset="0"/>
              </a:rPr>
              <a:t>ج- صعوبة/ سهولة المناولة: </a:t>
            </a:r>
            <a:endParaRPr lang="ar-DZ" sz="3200" b="1" dirty="0" smtClean="0">
              <a:solidFill>
                <a:srgbClr val="FF0000"/>
              </a:solidFill>
              <a:latin typeface="Times New Roman" pitchFamily="18" charset="0"/>
              <a:cs typeface="Times New Roman" pitchFamily="18" charset="0"/>
            </a:endParaRPr>
          </a:p>
          <a:p>
            <a:pPr marL="6350" indent="-6350" algn="just" rtl="1">
              <a:buClr>
                <a:srgbClr val="FF0000"/>
              </a:buClr>
              <a:buSzPct val="100000"/>
              <a:buFont typeface="Wingdings" pitchFamily="2" charset="2"/>
              <a:buChar char="ü"/>
            </a:pPr>
            <a:r>
              <a:rPr lang="ar-DZ" sz="2800" b="1" dirty="0" smtClean="0">
                <a:solidFill>
                  <a:srgbClr val="CC0066"/>
                </a:solidFill>
                <a:latin typeface="Times New Roman" pitchFamily="18" charset="0"/>
                <a:cs typeface="Times New Roman" pitchFamily="18" charset="0"/>
              </a:rPr>
              <a:t> </a:t>
            </a:r>
            <a:r>
              <a:rPr lang="ar-SA" sz="2800" b="1" dirty="0" smtClean="0">
                <a:solidFill>
                  <a:srgbClr val="CC0066"/>
                </a:solidFill>
                <a:latin typeface="Times New Roman" pitchFamily="18" charset="0"/>
                <a:cs typeface="Times New Roman" pitchFamily="18" charset="0"/>
              </a:rPr>
              <a:t>البضائع صعبة </a:t>
            </a:r>
            <a:r>
              <a:rPr lang="ar-DZ" sz="2800" b="1" dirty="0" smtClean="0">
                <a:solidFill>
                  <a:srgbClr val="CC0066"/>
                </a:solidFill>
                <a:latin typeface="Times New Roman" pitchFamily="18" charset="0"/>
                <a:cs typeface="Times New Roman" pitchFamily="18" charset="0"/>
              </a:rPr>
              <a:t>ال</a:t>
            </a:r>
            <a:r>
              <a:rPr lang="ar-SA" sz="2800" b="1" dirty="0" smtClean="0">
                <a:solidFill>
                  <a:srgbClr val="CC0066"/>
                </a:solidFill>
                <a:latin typeface="Times New Roman" pitchFamily="18" charset="0"/>
                <a:cs typeface="Times New Roman" pitchFamily="18" charset="0"/>
              </a:rPr>
              <a:t>مناول</a:t>
            </a:r>
            <a:r>
              <a:rPr lang="ar-DZ" sz="2800" b="1" dirty="0" smtClean="0">
                <a:solidFill>
                  <a:srgbClr val="CC0066"/>
                </a:solidFill>
                <a:latin typeface="Times New Roman" pitchFamily="18" charset="0"/>
                <a:cs typeface="Times New Roman" pitchFamily="18" charset="0"/>
              </a:rPr>
              <a:t>ة(معدات ثقيلة، حديد البناء):</a:t>
            </a:r>
            <a:r>
              <a:rPr lang="ar-SA" sz="2800" b="1" dirty="0" smtClean="0">
                <a:solidFill>
                  <a:srgbClr val="CC0066"/>
                </a:solidFill>
                <a:latin typeface="Times New Roman" pitchFamily="18" charset="0"/>
                <a:cs typeface="Times New Roman" pitchFamily="18" charset="0"/>
              </a:rPr>
              <a:t> </a:t>
            </a:r>
            <a:r>
              <a:rPr lang="ar-SA" sz="2800" b="1" dirty="0" smtClean="0">
                <a:latin typeface="Times New Roman" pitchFamily="18" charset="0"/>
                <a:cs typeface="Times New Roman" pitchFamily="18" charset="0"/>
              </a:rPr>
              <a:t>تتحمل أسعار نقل مرتفعة</a:t>
            </a:r>
            <a:r>
              <a:rPr lang="ar-DZ" sz="2800" b="1" dirty="0" smtClean="0">
                <a:latin typeface="Times New Roman" pitchFamily="18" charset="0"/>
                <a:cs typeface="Times New Roman" pitchFamily="18" charset="0"/>
              </a:rPr>
              <a:t>.</a:t>
            </a:r>
          </a:p>
          <a:p>
            <a:pPr marL="6350" indent="-6350" algn="just" rtl="1">
              <a:buClr>
                <a:srgbClr val="FF0000"/>
              </a:buClr>
              <a:buSzPct val="100000"/>
              <a:buFont typeface="Wingdings" pitchFamily="2" charset="2"/>
              <a:buChar char="ü"/>
            </a:pPr>
            <a:r>
              <a:rPr lang="ar-DZ" sz="2800" b="1" dirty="0" smtClean="0">
                <a:solidFill>
                  <a:srgbClr val="CC0066"/>
                </a:solidFill>
                <a:latin typeface="Times New Roman" pitchFamily="18" charset="0"/>
                <a:cs typeface="Times New Roman" pitchFamily="18" charset="0"/>
              </a:rPr>
              <a:t> </a:t>
            </a:r>
            <a:r>
              <a:rPr lang="ar-SA" sz="2800" b="1" dirty="0" smtClean="0">
                <a:solidFill>
                  <a:srgbClr val="CC0066"/>
                </a:solidFill>
                <a:latin typeface="Times New Roman" pitchFamily="18" charset="0"/>
                <a:cs typeface="Times New Roman" pitchFamily="18" charset="0"/>
              </a:rPr>
              <a:t>البضائع نمطي</a:t>
            </a:r>
            <a:r>
              <a:rPr lang="ar-DZ" sz="2800" b="1" dirty="0" smtClean="0">
                <a:solidFill>
                  <a:srgbClr val="CC0066"/>
                </a:solidFill>
                <a:latin typeface="Times New Roman" pitchFamily="18" charset="0"/>
                <a:cs typeface="Times New Roman" pitchFamily="18" charset="0"/>
              </a:rPr>
              <a:t>ة</a:t>
            </a:r>
            <a:r>
              <a:rPr lang="ar-SA" sz="2800" b="1" dirty="0" smtClean="0">
                <a:solidFill>
                  <a:srgbClr val="CC0066"/>
                </a:solidFill>
                <a:latin typeface="Times New Roman" pitchFamily="18" charset="0"/>
                <a:cs typeface="Times New Roman" pitchFamily="18" charset="0"/>
              </a:rPr>
              <a:t> الشكل (مواد الخام ومعلبات...)</a:t>
            </a:r>
            <a:r>
              <a:rPr lang="ar-DZ" sz="2800" b="1" dirty="0" smtClean="0">
                <a:solidFill>
                  <a:srgbClr val="CC0066"/>
                </a:solidFill>
                <a:latin typeface="Times New Roman" pitchFamily="18" charset="0"/>
                <a:cs typeface="Times New Roman" pitchFamily="18" charset="0"/>
              </a:rPr>
              <a:t>:</a:t>
            </a:r>
            <a:r>
              <a:rPr lang="ar-SA" sz="2800" b="1" dirty="0" smtClean="0">
                <a:solidFill>
                  <a:srgbClr val="CC0066"/>
                </a:solidFill>
                <a:latin typeface="Times New Roman" pitchFamily="18" charset="0"/>
                <a:cs typeface="Times New Roman" pitchFamily="18" charset="0"/>
              </a:rPr>
              <a:t> </a:t>
            </a:r>
            <a:r>
              <a:rPr lang="ar-SA" sz="2800" b="1" dirty="0" smtClean="0">
                <a:latin typeface="Times New Roman" pitchFamily="18" charset="0"/>
                <a:cs typeface="Times New Roman" pitchFamily="18" charset="0"/>
              </a:rPr>
              <a:t>لا تحتاج إلى معدات مناولة خاصة، وبالتالي تكون تكلفة نقل</a:t>
            </a:r>
            <a:r>
              <a:rPr lang="ar-DZ" sz="2800" b="1" dirty="0" smtClean="0">
                <a:latin typeface="Times New Roman" pitchFamily="18" charset="0"/>
                <a:cs typeface="Times New Roman" pitchFamily="18" charset="0"/>
              </a:rPr>
              <a:t>ها</a:t>
            </a:r>
            <a:r>
              <a:rPr lang="ar-SA" sz="2800" b="1" dirty="0" smtClean="0">
                <a:latin typeface="Times New Roman" pitchFamily="18" charset="0"/>
                <a:cs typeface="Times New Roman" pitchFamily="18" charset="0"/>
              </a:rPr>
              <a:t> أقل</a:t>
            </a:r>
            <a:r>
              <a:rPr lang="fr-FR" sz="2800" b="1" dirty="0" smtClean="0">
                <a:latin typeface="Times New Roman" pitchFamily="18" charset="0"/>
                <a:cs typeface="Times New Roman" pitchFamily="18" charset="0"/>
              </a:rPr>
              <a:t>. </a:t>
            </a:r>
          </a:p>
          <a:p>
            <a:pPr>
              <a:buNone/>
            </a:pPr>
            <a:endParaRPr lang="fr-FR" dirty="0">
              <a:latin typeface="Times New Roman" pitchFamily="18" charset="0"/>
              <a:cs typeface="Times New Roman" pitchFamily="18" charset="0"/>
            </a:endParaRPr>
          </a:p>
        </p:txBody>
      </p:sp>
      <p:pic>
        <p:nvPicPr>
          <p:cNvPr id="5" name="Picture 5" descr="C:\Users\SALAH\Desktop\DSC06668.jpg"/>
          <p:cNvPicPr>
            <a:picLocks noChangeAspect="1" noChangeArrowheads="1"/>
          </p:cNvPicPr>
          <p:nvPr/>
        </p:nvPicPr>
        <p:blipFill>
          <a:blip r:embed="rId2" cstate="print"/>
          <a:srcRect/>
          <a:stretch>
            <a:fillRect/>
          </a:stretch>
        </p:blipFill>
        <p:spPr bwMode="auto">
          <a:xfrm>
            <a:off x="78472" y="3581400"/>
            <a:ext cx="4343400" cy="3048000"/>
          </a:xfrm>
          <a:prstGeom prst="rect">
            <a:avLst/>
          </a:prstGeom>
          <a:noFill/>
        </p:spPr>
      </p:pic>
      <p:pic>
        <p:nvPicPr>
          <p:cNvPr id="4098" name="Picture 2" descr="C:\Users\SALAH\Desktop\Airforce_forklift.jpg"/>
          <p:cNvPicPr>
            <a:picLocks noChangeAspect="1" noChangeArrowheads="1"/>
          </p:cNvPicPr>
          <p:nvPr/>
        </p:nvPicPr>
        <p:blipFill>
          <a:blip r:embed="rId3"/>
          <a:srcRect/>
          <a:stretch>
            <a:fillRect/>
          </a:stretch>
        </p:blipFill>
        <p:spPr bwMode="auto">
          <a:xfrm>
            <a:off x="4503760" y="3581400"/>
            <a:ext cx="4572000" cy="3048000"/>
          </a:xfrm>
          <a:prstGeom prst="rect">
            <a:avLst/>
          </a:prstGeom>
          <a:noFill/>
        </p:spPr>
      </p:pic>
    </p:spTree>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txBox="1">
            <a:spLocks/>
          </p:cNvSpPr>
          <p:nvPr/>
        </p:nvSpPr>
        <p:spPr>
          <a:xfrm>
            <a:off x="152400" y="304800"/>
            <a:ext cx="8686800" cy="2743200"/>
          </a:xfrm>
          <a:prstGeom prst="rect">
            <a:avLst/>
          </a:prstGeom>
          <a:solidFill>
            <a:srgbClr val="00FFFF"/>
          </a:solidFill>
        </p:spPr>
        <p:txBody>
          <a:bodyPr vert="horz">
            <a:normAutofit fontScale="92500"/>
          </a:bodyPr>
          <a:lstStyle/>
          <a:p>
            <a:pPr marL="6350" marR="0" lvl="0" indent="-6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د- قيمة البضاعة: </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6350" lvl="0" indent="-6350" algn="just" rtl="1">
              <a:spcBef>
                <a:spcPts val="600"/>
              </a:spcBef>
              <a:buClr>
                <a:schemeClr val="tx2"/>
              </a:buClr>
              <a:buSzPct val="73000"/>
            </a:pP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بضاعة مرتفعة ال</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قيمة</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احتمال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تعرض للتلف أو السرقة</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أكبر← </a:t>
            </a:r>
            <a:r>
              <a:rPr lang="ar-SA" sz="3000" b="1" dirty="0" smtClean="0">
                <a:latin typeface="Times New Roman" pitchFamily="18" charset="0"/>
                <a:cs typeface="Times New Roman" pitchFamily="18" charset="0"/>
              </a:rPr>
              <a:t>الشاحن مستعد لدفع تسعيرة نقل أكبر</a:t>
            </a:r>
            <a:r>
              <a:rPr lang="ar-DZ" sz="3000" b="1" dirty="0" smtClean="0">
                <a:latin typeface="Times New Roman" pitchFamily="18" charset="0"/>
                <a:cs typeface="Times New Roman" pitchFamily="18" charset="0"/>
              </a:rPr>
              <a:t>.</a:t>
            </a:r>
            <a:r>
              <a:rPr lang="ar-SA" sz="3000" b="1" dirty="0" smtClean="0">
                <a:latin typeface="Times New Roman" pitchFamily="18" charset="0"/>
                <a:cs typeface="Times New Roman" pitchFamily="18" charset="0"/>
              </a:rPr>
              <a:t> </a:t>
            </a:r>
            <a:endPar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6350" marR="0" lvl="0" indent="-6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a:t>
            </a:r>
            <a:r>
              <a:rPr kumimoji="0" lang="ar-DZ" sz="32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p>
          <a:p>
            <a:pPr marL="6350" marR="0" lvl="0" indent="-635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مجوهرات</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تحف فنية،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حاسبات...</a:t>
            </a:r>
            <a:r>
              <a:rPr lang="ar-DZ" sz="3000" b="1" dirty="0" smtClean="0">
                <a:latin typeface="Times New Roman" pitchFamily="18" charset="0"/>
                <a:cs typeface="Times New Roman" pitchFamily="18" charset="0"/>
              </a:rPr>
              <a:t> : ارتفاع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أعباء النقل</a:t>
            </a:r>
            <a:r>
              <a:rPr kumimoji="0" lang="ar-DZ" sz="3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 زيادة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التسعيرة.</a:t>
            </a:r>
            <a:endParaRPr kumimoji="0" lang="fr-FR"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3078" name="Picture 6" descr="C:\Users\SALAH\Desktop\téléchargement (1).jpg"/>
          <p:cNvPicPr>
            <a:picLocks noChangeAspect="1" noChangeArrowheads="1"/>
          </p:cNvPicPr>
          <p:nvPr/>
        </p:nvPicPr>
        <p:blipFill>
          <a:blip r:embed="rId2"/>
          <a:srcRect/>
          <a:stretch>
            <a:fillRect/>
          </a:stretch>
        </p:blipFill>
        <p:spPr bwMode="auto">
          <a:xfrm>
            <a:off x="114300" y="3581400"/>
            <a:ext cx="4381500" cy="2667000"/>
          </a:xfrm>
          <a:prstGeom prst="rect">
            <a:avLst/>
          </a:prstGeom>
          <a:noFill/>
        </p:spPr>
      </p:pic>
      <p:pic>
        <p:nvPicPr>
          <p:cNvPr id="3079" name="Picture 7" descr="C:\Users\SALAH\Desktop\téléchargement (2).jpg"/>
          <p:cNvPicPr>
            <a:picLocks noChangeAspect="1" noChangeArrowheads="1"/>
          </p:cNvPicPr>
          <p:nvPr/>
        </p:nvPicPr>
        <p:blipFill>
          <a:blip r:embed="rId3"/>
          <a:srcRect/>
          <a:stretch>
            <a:fillRect/>
          </a:stretch>
        </p:blipFill>
        <p:spPr bwMode="auto">
          <a:xfrm>
            <a:off x="4572000" y="3581400"/>
            <a:ext cx="4495800" cy="26860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28600" y="533400"/>
            <a:ext cx="8686800" cy="685800"/>
          </a:xfrm>
        </p:spPr>
        <p:txBody>
          <a:bodyPr>
            <a:normAutofit/>
          </a:bodyPr>
          <a:lstStyle/>
          <a:p>
            <a:pPr marL="0" lvl="0" indent="0" algn="just" rtl="1">
              <a:buNone/>
              <a:tabLst>
                <a:tab pos="1379538" algn="l"/>
              </a:tabLst>
            </a:pPr>
            <a:r>
              <a:rPr lang="ar-DZ" sz="3200" b="1" dirty="0" smtClean="0">
                <a:solidFill>
                  <a:srgbClr val="FF0000"/>
                </a:solidFill>
                <a:latin typeface="Times New Roman" pitchFamily="18" charset="0"/>
                <a:cs typeface="Times New Roman" pitchFamily="18" charset="0"/>
              </a:rPr>
              <a:t>2. </a:t>
            </a:r>
            <a:r>
              <a:rPr lang="ar-SA" sz="3200" b="1" dirty="0" smtClean="0">
                <a:solidFill>
                  <a:srgbClr val="FF0000"/>
                </a:solidFill>
                <a:latin typeface="Times New Roman" pitchFamily="18" charset="0"/>
                <a:cs typeface="Times New Roman" pitchFamily="18" charset="0"/>
              </a:rPr>
              <a:t>عوامل مرتبطة بسوق النقل</a:t>
            </a:r>
            <a:r>
              <a:rPr lang="ar-DZ" sz="3200" b="1" dirty="0" smtClean="0">
                <a:solidFill>
                  <a:srgbClr val="FF0000"/>
                </a:solidFill>
                <a:latin typeface="Times New Roman" pitchFamily="18" charset="0"/>
                <a:cs typeface="Times New Roman" pitchFamily="18" charset="0"/>
              </a:rPr>
              <a:t>( العرض)</a:t>
            </a:r>
            <a:r>
              <a:rPr lang="ar-SA" sz="3200" b="1" dirty="0" smtClean="0">
                <a:solidFill>
                  <a:srgbClr val="FF0000"/>
                </a:solidFill>
                <a:latin typeface="Times New Roman" pitchFamily="18" charset="0"/>
                <a:cs typeface="Times New Roman" pitchFamily="18" charset="0"/>
              </a:rPr>
              <a:t>: </a:t>
            </a:r>
            <a:endParaRPr lang="ar-DZ" sz="3200" b="1" dirty="0" smtClean="0">
              <a:solidFill>
                <a:srgbClr val="FF0000"/>
              </a:solidFill>
              <a:latin typeface="Times New Roman" pitchFamily="18" charset="0"/>
              <a:cs typeface="Times New Roman" pitchFamily="18" charset="0"/>
            </a:endParaRPr>
          </a:p>
          <a:p>
            <a:pPr marL="0" indent="0" algn="just" rtl="1">
              <a:buNone/>
              <a:tabLst>
                <a:tab pos="1379538" algn="l"/>
              </a:tabLst>
            </a:pPr>
            <a:endParaRPr lang="ar-DZ" sz="2800" b="1" dirty="0" smtClean="0">
              <a:latin typeface="Times New Roman" pitchFamily="18" charset="0"/>
              <a:cs typeface="Times New Roman" pitchFamily="18" charset="0"/>
            </a:endParaRPr>
          </a:p>
        </p:txBody>
      </p:sp>
      <p:sp>
        <p:nvSpPr>
          <p:cNvPr id="3" name="Espace réservé du contenu 4"/>
          <p:cNvSpPr txBox="1">
            <a:spLocks/>
          </p:cNvSpPr>
          <p:nvPr/>
        </p:nvSpPr>
        <p:spPr>
          <a:xfrm>
            <a:off x="228600" y="1295400"/>
            <a:ext cx="8686800" cy="685800"/>
          </a:xfrm>
          <a:prstGeom prst="rect">
            <a:avLst/>
          </a:prstGeom>
          <a:solidFill>
            <a:srgbClr val="FF66FF"/>
          </a:solidFill>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درجة المنافسة السائدة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(في الوسيلة/ بين الوسائل):</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4" name="Espace réservé du contenu 4"/>
          <p:cNvSpPr txBox="1">
            <a:spLocks/>
          </p:cNvSpPr>
          <p:nvPr/>
        </p:nvSpPr>
        <p:spPr>
          <a:xfrm>
            <a:off x="228600" y="2286000"/>
            <a:ext cx="8686800" cy="990600"/>
          </a:xfrm>
          <a:prstGeom prst="rect">
            <a:avLst/>
          </a:prstGeom>
          <a:solidFill>
            <a:srgbClr val="00FFFF"/>
          </a:solidFill>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المنافسة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الوسيلة الواحدة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بين وسائل النقل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يؤدي إلى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أسعار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النقل.</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4"/>
          <p:cNvSpPr txBox="1">
            <a:spLocks/>
          </p:cNvSpPr>
          <p:nvPr/>
        </p:nvSpPr>
        <p:spPr>
          <a:xfrm>
            <a:off x="228600" y="3581400"/>
            <a:ext cx="8686800" cy="990600"/>
          </a:xfrm>
          <a:prstGeom prst="rect">
            <a:avLst/>
          </a:prstGeom>
          <a:solidFill>
            <a:srgbClr val="00FF00"/>
          </a:solidFill>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tab pos="1379538" algn="l"/>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المنافسة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سوق البضاعة المنقولة، يؤدي إلى تفضيل الشاحنين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ل</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وسائل نقل سريعة وآمنة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لحفاظ على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حص</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السوق</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ية)، يؤدي إلى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سع</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النقل.</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Rectangle 7"/>
          <p:cNvSpPr/>
          <p:nvPr/>
        </p:nvSpPr>
        <p:spPr>
          <a:xfrm>
            <a:off x="304800" y="4954250"/>
            <a:ext cx="8534400" cy="1446550"/>
          </a:xfrm>
          <a:prstGeom prst="rect">
            <a:avLst/>
          </a:prstGeom>
          <a:solidFill>
            <a:srgbClr val="FFFF00"/>
          </a:solidFill>
        </p:spPr>
        <p:txBody>
          <a:bodyPr wrap="square">
            <a:spAutoFit/>
          </a:bodyPr>
          <a:lstStyle/>
          <a:p>
            <a:pPr algn="just" rtl="1"/>
            <a:r>
              <a:rPr lang="ar-SA" sz="3200" b="1" dirty="0" smtClean="0">
                <a:solidFill>
                  <a:srgbClr val="FF0000"/>
                </a:solidFill>
                <a:latin typeface="Times New Roman" pitchFamily="18" charset="0"/>
                <a:cs typeface="Times New Roman" pitchFamily="18" charset="0"/>
              </a:rPr>
              <a:t>ب- موقع السوق (مسافة النقل): </a:t>
            </a:r>
            <a:endParaRPr lang="ar-DZ" sz="3200" b="1" dirty="0" smtClean="0">
              <a:solidFill>
                <a:srgbClr val="FF0000"/>
              </a:solidFill>
              <a:latin typeface="Times New Roman" pitchFamily="18" charset="0"/>
              <a:cs typeface="Times New Roman" pitchFamily="18" charset="0"/>
            </a:endParaRPr>
          </a:p>
          <a:p>
            <a:pPr algn="just" rtl="1"/>
            <a:r>
              <a:rPr lang="ar-DZ" sz="2800" b="1" dirty="0" smtClean="0">
                <a:latin typeface="Times New Roman" pitchFamily="18" charset="0"/>
                <a:cs typeface="Times New Roman" pitchFamily="18" charset="0"/>
              </a:rPr>
              <a:t>↑ مسافة نقل البضاعة يؤدي إلى ↑ </a:t>
            </a:r>
            <a:r>
              <a:rPr lang="ar-SA" sz="2800" b="1" dirty="0" smtClean="0">
                <a:latin typeface="Times New Roman" pitchFamily="18" charset="0"/>
                <a:cs typeface="Times New Roman" pitchFamily="18" charset="0"/>
              </a:rPr>
              <a:t>تكلفة النقل والشحن</a:t>
            </a:r>
            <a:r>
              <a:rPr lang="ar-DZ" sz="2800" b="1" dirty="0" smtClean="0">
                <a:latin typeface="Times New Roman" pitchFamily="18" charset="0"/>
                <a:cs typeface="Times New Roman" pitchFamily="18" charset="0"/>
              </a:rPr>
              <a:t>، وبالتالي ↑ أسعار النقل.</a:t>
            </a:r>
            <a:r>
              <a:rPr lang="ar-SA" sz="2800" b="1" dirty="0" smtClean="0">
                <a:latin typeface="Times New Roman" pitchFamily="18" charset="0"/>
                <a:cs typeface="Times New Roman" pitchFamily="18" charset="0"/>
              </a:rPr>
              <a:t> </a:t>
            </a:r>
            <a:endParaRPr lang="ar-DZ" sz="2800" b="1" dirty="0" smtClean="0">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 y="1066800"/>
            <a:ext cx="8458200" cy="1446550"/>
          </a:xfrm>
          <a:prstGeom prst="rect">
            <a:avLst/>
          </a:prstGeom>
        </p:spPr>
        <p:txBody>
          <a:bodyPr wrap="square">
            <a:spAutoFit/>
          </a:bodyPr>
          <a:lstStyle/>
          <a:p>
            <a:pPr lvl="0" algn="just" rtl="1">
              <a:buClr>
                <a:srgbClr val="FF0000"/>
              </a:buClr>
              <a:buSzPct val="75000"/>
            </a:pPr>
            <a:r>
              <a:rPr lang="ar-DZ" sz="3200" b="1" dirty="0" smtClean="0">
                <a:solidFill>
                  <a:srgbClr val="FF0000"/>
                </a:solidFill>
                <a:latin typeface="Times New Roman" pitchFamily="18" charset="0"/>
                <a:cs typeface="Times New Roman" pitchFamily="18" charset="0"/>
              </a:rPr>
              <a:t>1. </a:t>
            </a:r>
            <a:r>
              <a:rPr lang="ar-SA" sz="3200" b="1" dirty="0" smtClean="0">
                <a:solidFill>
                  <a:srgbClr val="FF0000"/>
                </a:solidFill>
                <a:latin typeface="Times New Roman" pitchFamily="18" charset="0"/>
                <a:cs typeface="Times New Roman" pitchFamily="18" charset="0"/>
              </a:rPr>
              <a:t>السعر الموحد: </a:t>
            </a:r>
            <a:endParaRPr lang="ar-DZ" sz="3200" b="1" dirty="0" smtClean="0">
              <a:solidFill>
                <a:srgbClr val="FF0000"/>
              </a:solidFill>
              <a:latin typeface="Times New Roman" pitchFamily="18" charset="0"/>
              <a:cs typeface="Times New Roman" pitchFamily="18" charset="0"/>
            </a:endParaRPr>
          </a:p>
          <a:p>
            <a:pPr lvl="0" algn="just" rtl="1">
              <a:buClr>
                <a:srgbClr val="FF0000"/>
              </a:buClr>
              <a:buSzPct val="75000"/>
            </a:pPr>
            <a:r>
              <a:rPr lang="ar-DZ" sz="2800" b="1" dirty="0" smtClean="0">
                <a:solidFill>
                  <a:srgbClr val="FF0000"/>
                </a:solidFill>
                <a:latin typeface="Times New Roman" pitchFamily="18" charset="0"/>
                <a:cs typeface="Times New Roman" pitchFamily="18" charset="0"/>
              </a:rPr>
              <a:t>   </a:t>
            </a:r>
            <a:r>
              <a:rPr lang="ar-SA" sz="2800" b="1" dirty="0" smtClean="0">
                <a:latin typeface="Times New Roman" pitchFamily="18" charset="0"/>
                <a:cs typeface="Times New Roman" pitchFamily="18" charset="0"/>
              </a:rPr>
              <a:t>لا يتغير سعر </a:t>
            </a:r>
            <a:r>
              <a:rPr lang="ar-DZ" sz="2800" b="1" dirty="0" smtClean="0">
                <a:latin typeface="Times New Roman" pitchFamily="18" charset="0"/>
                <a:cs typeface="Times New Roman" pitchFamily="18" charset="0"/>
              </a:rPr>
              <a:t>النقل </a:t>
            </a:r>
            <a:r>
              <a:rPr lang="ar-SA" sz="2800" b="1" dirty="0" smtClean="0">
                <a:latin typeface="Times New Roman" pitchFamily="18" charset="0"/>
                <a:cs typeface="Times New Roman" pitchFamily="18" charset="0"/>
              </a:rPr>
              <a:t>مع طول أو قصر </a:t>
            </a:r>
            <a:r>
              <a:rPr lang="ar-DZ" sz="2800" b="1" dirty="0" smtClean="0">
                <a:latin typeface="Times New Roman" pitchFamily="18" charset="0"/>
                <a:cs typeface="Times New Roman" pitchFamily="18" charset="0"/>
              </a:rPr>
              <a:t>ال</a:t>
            </a:r>
            <a:r>
              <a:rPr lang="ar-SA" sz="2800" b="1" dirty="0" smtClean="0">
                <a:latin typeface="Times New Roman" pitchFamily="18" charset="0"/>
                <a:cs typeface="Times New Roman" pitchFamily="18" charset="0"/>
              </a:rPr>
              <a:t>مسافة، يطبق في المسافات القصيرة داخل المدن</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النقل العام الحضري</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endParaRPr lang="fr-FR" sz="2800" b="1" dirty="0" smtClean="0">
              <a:latin typeface="Times New Roman" pitchFamily="18" charset="0"/>
              <a:cs typeface="Times New Roman" pitchFamily="18" charset="0"/>
            </a:endParaRPr>
          </a:p>
        </p:txBody>
      </p:sp>
      <p:grpSp>
        <p:nvGrpSpPr>
          <p:cNvPr id="12" name="Group 2"/>
          <p:cNvGrpSpPr>
            <a:grpSpLocks/>
          </p:cNvGrpSpPr>
          <p:nvPr/>
        </p:nvGrpSpPr>
        <p:grpSpPr bwMode="auto">
          <a:xfrm>
            <a:off x="4281078" y="2889589"/>
            <a:ext cx="3872322" cy="2749211"/>
            <a:chOff x="810" y="690"/>
            <a:chExt cx="4936" cy="2716"/>
          </a:xfrm>
        </p:grpSpPr>
        <p:cxnSp>
          <p:nvCxnSpPr>
            <p:cNvPr id="13" name="AutoShape 3"/>
            <p:cNvCxnSpPr>
              <a:cxnSpLocks noChangeShapeType="1"/>
            </p:cNvCxnSpPr>
            <p:nvPr/>
          </p:nvCxnSpPr>
          <p:spPr bwMode="auto">
            <a:xfrm>
              <a:off x="1260" y="3406"/>
              <a:ext cx="4020" cy="0"/>
            </a:xfrm>
            <a:prstGeom prst="straightConnector1">
              <a:avLst/>
            </a:prstGeom>
            <a:noFill/>
            <a:ln w="31750">
              <a:solidFill>
                <a:srgbClr val="000000"/>
              </a:solidFill>
              <a:round/>
              <a:headEnd/>
              <a:tailEnd type="triangle" w="med" len="med"/>
            </a:ln>
          </p:spPr>
        </p:cxnSp>
        <p:cxnSp>
          <p:nvCxnSpPr>
            <p:cNvPr id="14" name="AutoShape 4"/>
            <p:cNvCxnSpPr>
              <a:cxnSpLocks noChangeShapeType="1"/>
            </p:cNvCxnSpPr>
            <p:nvPr/>
          </p:nvCxnSpPr>
          <p:spPr bwMode="auto">
            <a:xfrm flipV="1">
              <a:off x="1260" y="1260"/>
              <a:ext cx="1" cy="2146"/>
            </a:xfrm>
            <a:prstGeom prst="straightConnector1">
              <a:avLst/>
            </a:prstGeom>
            <a:noFill/>
            <a:ln w="31750">
              <a:solidFill>
                <a:srgbClr val="000000"/>
              </a:solidFill>
              <a:round/>
              <a:headEnd/>
              <a:tailEnd type="triangle" w="med" len="med"/>
            </a:ln>
          </p:spPr>
        </p:cxnSp>
        <p:cxnSp>
          <p:nvCxnSpPr>
            <p:cNvPr id="15" name="AutoShape 5"/>
            <p:cNvCxnSpPr>
              <a:cxnSpLocks noChangeShapeType="1"/>
            </p:cNvCxnSpPr>
            <p:nvPr/>
          </p:nvCxnSpPr>
          <p:spPr bwMode="auto">
            <a:xfrm>
              <a:off x="1260" y="2190"/>
              <a:ext cx="4020" cy="0"/>
            </a:xfrm>
            <a:prstGeom prst="straightConnector1">
              <a:avLst/>
            </a:prstGeom>
            <a:noFill/>
            <a:ln w="38100">
              <a:solidFill>
                <a:srgbClr val="C00000"/>
              </a:solidFill>
              <a:prstDash val="dash"/>
              <a:round/>
              <a:headEnd/>
              <a:tailEnd/>
            </a:ln>
          </p:spPr>
        </p:cxnSp>
        <p:sp>
          <p:nvSpPr>
            <p:cNvPr id="16" name="Text Box 6"/>
            <p:cNvSpPr txBox="1">
              <a:spLocks noChangeArrowheads="1"/>
            </p:cNvSpPr>
            <p:nvPr/>
          </p:nvSpPr>
          <p:spPr bwMode="auto">
            <a:xfrm>
              <a:off x="4695" y="2892"/>
              <a:ext cx="1051" cy="434"/>
            </a:xfrm>
            <a:prstGeom prst="rect">
              <a:avLst/>
            </a:prstGeom>
            <a:solidFill>
              <a:schemeClr val="bg1">
                <a:lumMod val="85000"/>
              </a:schemeClr>
            </a:solidFill>
            <a:ln w="3175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مسافة</a:t>
              </a:r>
              <a:endParaRPr kumimoji="0" lang="fr-FR" sz="2400" b="0" i="0" u="none" strike="noStrike" cap="none" normalizeH="0" baseline="0" dirty="0" smtClean="0">
                <a:ln>
                  <a:noFill/>
                </a:ln>
                <a:effectLst/>
                <a:latin typeface="Arial" pitchFamily="34" charset="0"/>
                <a:cs typeface="Arial" pitchFamily="34" charset="0"/>
              </a:endParaRPr>
            </a:p>
          </p:txBody>
        </p:sp>
        <p:sp>
          <p:nvSpPr>
            <p:cNvPr id="17" name="Text Box 7"/>
            <p:cNvSpPr txBox="1">
              <a:spLocks noChangeArrowheads="1"/>
            </p:cNvSpPr>
            <p:nvPr/>
          </p:nvSpPr>
          <p:spPr bwMode="auto">
            <a:xfrm>
              <a:off x="810" y="690"/>
              <a:ext cx="2623" cy="510"/>
            </a:xfrm>
            <a:prstGeom prst="rect">
              <a:avLst/>
            </a:prstGeom>
            <a:solidFill>
              <a:schemeClr val="bg1">
                <a:lumMod val="95000"/>
              </a:schemeClr>
            </a:solidFill>
            <a:ln w="3175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سعر النقل لطن كم</a:t>
              </a:r>
              <a:endParaRPr kumimoji="0" lang="fr-FR" sz="3200" b="0" i="0" u="none" strike="noStrike" cap="none" normalizeH="0" baseline="0" dirty="0" smtClean="0">
                <a:ln>
                  <a:noFill/>
                </a:ln>
                <a:effectLst/>
                <a:latin typeface="Arial" pitchFamily="34" charset="0"/>
                <a:cs typeface="Arial" pitchFamily="34" charset="0"/>
              </a:endParaRPr>
            </a:p>
          </p:txBody>
        </p:sp>
        <p:sp>
          <p:nvSpPr>
            <p:cNvPr id="18" name="Text Box 8"/>
            <p:cNvSpPr txBox="1">
              <a:spLocks noChangeArrowheads="1"/>
            </p:cNvSpPr>
            <p:nvPr/>
          </p:nvSpPr>
          <p:spPr bwMode="auto">
            <a:xfrm>
              <a:off x="3639" y="690"/>
              <a:ext cx="1930" cy="510"/>
            </a:xfrm>
            <a:prstGeom prst="rect">
              <a:avLst/>
            </a:prstGeom>
            <a:solidFill>
              <a:srgbClr val="FFC000"/>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تسعير موحد</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19" name="Rectangle 18"/>
          <p:cNvSpPr/>
          <p:nvPr/>
        </p:nvSpPr>
        <p:spPr>
          <a:xfrm>
            <a:off x="4038600" y="457200"/>
            <a:ext cx="4576894" cy="584775"/>
          </a:xfrm>
          <a:prstGeom prst="rect">
            <a:avLst/>
          </a:prstGeom>
        </p:spPr>
        <p:txBody>
          <a:bodyPr wrap="none">
            <a:spAutoFit/>
          </a:bodyPr>
          <a:lstStyle/>
          <a:p>
            <a:pPr algn="ctr" rtl="1"/>
            <a:r>
              <a:rPr lang="ar-DZ" sz="3200" b="1" dirty="0" smtClean="0">
                <a:solidFill>
                  <a:srgbClr val="FF0000"/>
                </a:solidFill>
                <a:latin typeface="Times New Roman" pitchFamily="18" charset="0"/>
                <a:cs typeface="Times New Roman" pitchFamily="18" charset="0"/>
              </a:rPr>
              <a:t>أنواع تسعير</a:t>
            </a:r>
            <a:r>
              <a:rPr lang="ar-SA"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النقل حسب المسافة:</a:t>
            </a:r>
            <a:endParaRPr lang="fr-FR" sz="3200" b="1" dirty="0" smtClean="0">
              <a:solidFill>
                <a:srgbClr val="FF0000"/>
              </a:solidFill>
              <a:latin typeface="Times New Roman" pitchFamily="18" charset="0"/>
              <a:cs typeface="Times New Roman" pitchFamily="18" charset="0"/>
            </a:endParaRPr>
          </a:p>
        </p:txBody>
      </p:sp>
      <p:pic>
        <p:nvPicPr>
          <p:cNvPr id="8194" name="Picture 2" descr="C:\Users\SALAH\Desktop\téléchargement (4).jpg"/>
          <p:cNvPicPr>
            <a:picLocks noChangeAspect="1" noChangeArrowheads="1"/>
          </p:cNvPicPr>
          <p:nvPr/>
        </p:nvPicPr>
        <p:blipFill>
          <a:blip r:embed="rId2"/>
          <a:srcRect/>
          <a:stretch>
            <a:fillRect/>
          </a:stretch>
        </p:blipFill>
        <p:spPr bwMode="auto">
          <a:xfrm>
            <a:off x="0" y="2895600"/>
            <a:ext cx="4114800" cy="28194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9"/>
          <p:cNvGrpSpPr>
            <a:grpSpLocks/>
          </p:cNvGrpSpPr>
          <p:nvPr/>
        </p:nvGrpSpPr>
        <p:grpSpPr bwMode="auto">
          <a:xfrm>
            <a:off x="4868229" y="3200400"/>
            <a:ext cx="3818571" cy="2845840"/>
            <a:chOff x="6345" y="675"/>
            <a:chExt cx="4431" cy="2731"/>
          </a:xfrm>
        </p:grpSpPr>
        <p:cxnSp>
          <p:nvCxnSpPr>
            <p:cNvPr id="5" name="AutoShape 10"/>
            <p:cNvCxnSpPr>
              <a:cxnSpLocks noChangeShapeType="1"/>
            </p:cNvCxnSpPr>
            <p:nvPr/>
          </p:nvCxnSpPr>
          <p:spPr bwMode="auto">
            <a:xfrm flipV="1">
              <a:off x="6705" y="1155"/>
              <a:ext cx="0" cy="2251"/>
            </a:xfrm>
            <a:prstGeom prst="straightConnector1">
              <a:avLst/>
            </a:prstGeom>
            <a:noFill/>
            <a:ln w="31750">
              <a:solidFill>
                <a:srgbClr val="000000"/>
              </a:solidFill>
              <a:round/>
              <a:headEnd/>
              <a:tailEnd type="triangle" w="med" len="med"/>
            </a:ln>
          </p:spPr>
        </p:cxnSp>
        <p:cxnSp>
          <p:nvCxnSpPr>
            <p:cNvPr id="6" name="AutoShape 11"/>
            <p:cNvCxnSpPr>
              <a:cxnSpLocks noChangeShapeType="1"/>
            </p:cNvCxnSpPr>
            <p:nvPr/>
          </p:nvCxnSpPr>
          <p:spPr bwMode="auto">
            <a:xfrm>
              <a:off x="6705" y="3406"/>
              <a:ext cx="3450" cy="0"/>
            </a:xfrm>
            <a:prstGeom prst="straightConnector1">
              <a:avLst/>
            </a:prstGeom>
            <a:noFill/>
            <a:ln w="31750">
              <a:solidFill>
                <a:srgbClr val="000000"/>
              </a:solidFill>
              <a:round/>
              <a:headEnd/>
              <a:tailEnd type="triangle" w="med" len="med"/>
            </a:ln>
          </p:spPr>
        </p:cxnSp>
        <p:sp>
          <p:nvSpPr>
            <p:cNvPr id="7" name="Text Box 12"/>
            <p:cNvSpPr txBox="1">
              <a:spLocks noChangeArrowheads="1"/>
            </p:cNvSpPr>
            <p:nvPr/>
          </p:nvSpPr>
          <p:spPr bwMode="auto">
            <a:xfrm>
              <a:off x="9360" y="2869"/>
              <a:ext cx="948" cy="390"/>
            </a:xfrm>
            <a:prstGeom prst="rect">
              <a:avLst/>
            </a:prstGeom>
            <a:solidFill>
              <a:schemeClr val="bg1">
                <a:lumMod val="75000"/>
              </a:schemeClr>
            </a:solidFill>
            <a:ln w="31750">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مسافة</a:t>
              </a:r>
              <a:endParaRPr kumimoji="0" lang="fr-FR" sz="3200" b="0" i="0" u="none" strike="noStrike" cap="none" normalizeH="0" baseline="0" dirty="0" smtClean="0">
                <a:ln>
                  <a:noFill/>
                </a:ln>
                <a:effectLst/>
                <a:latin typeface="Arial" pitchFamily="34" charset="0"/>
                <a:cs typeface="Arial" pitchFamily="34" charset="0"/>
              </a:endParaRPr>
            </a:p>
          </p:txBody>
        </p:sp>
        <p:sp>
          <p:nvSpPr>
            <p:cNvPr id="8" name="Text Box 13"/>
            <p:cNvSpPr txBox="1">
              <a:spLocks noChangeArrowheads="1"/>
            </p:cNvSpPr>
            <p:nvPr/>
          </p:nvSpPr>
          <p:spPr bwMode="auto">
            <a:xfrm>
              <a:off x="6345" y="675"/>
              <a:ext cx="2308" cy="495"/>
            </a:xfrm>
            <a:prstGeom prst="rect">
              <a:avLst/>
            </a:prstGeom>
            <a:solidFill>
              <a:schemeClr val="bg1">
                <a:lumMod val="85000"/>
              </a:schemeClr>
            </a:solidFill>
            <a:ln w="3175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سعر النقل لطن كم</a:t>
              </a:r>
              <a:endParaRPr kumimoji="0" lang="fr-FR" sz="2400" b="1"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effectLst/>
                <a:latin typeface="Arial" pitchFamily="34" charset="0"/>
                <a:cs typeface="Arial" pitchFamily="34" charset="0"/>
              </a:endParaRPr>
            </a:p>
          </p:txBody>
        </p:sp>
        <p:cxnSp>
          <p:nvCxnSpPr>
            <p:cNvPr id="9" name="AutoShape 14"/>
            <p:cNvCxnSpPr>
              <a:cxnSpLocks noChangeShapeType="1"/>
            </p:cNvCxnSpPr>
            <p:nvPr/>
          </p:nvCxnSpPr>
          <p:spPr bwMode="auto">
            <a:xfrm flipV="1">
              <a:off x="6705" y="1406"/>
              <a:ext cx="3364" cy="2000"/>
            </a:xfrm>
            <a:prstGeom prst="straightConnector1">
              <a:avLst/>
            </a:prstGeom>
            <a:noFill/>
            <a:ln w="38100">
              <a:solidFill>
                <a:srgbClr val="C00000"/>
              </a:solidFill>
              <a:round/>
              <a:headEnd/>
              <a:tailEnd/>
            </a:ln>
          </p:spPr>
        </p:cxnSp>
        <p:sp>
          <p:nvSpPr>
            <p:cNvPr id="10" name="Text Box 15"/>
            <p:cNvSpPr txBox="1">
              <a:spLocks noChangeArrowheads="1"/>
            </p:cNvSpPr>
            <p:nvPr/>
          </p:nvSpPr>
          <p:spPr bwMode="auto">
            <a:xfrm>
              <a:off x="8793" y="692"/>
              <a:ext cx="1983" cy="495"/>
            </a:xfrm>
            <a:prstGeom prst="rect">
              <a:avLst/>
            </a:prstGeom>
            <a:solidFill>
              <a:srgbClr val="FFC000"/>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rgbClr val="FF0000"/>
                  </a:solidFill>
                  <a:effectLst/>
                  <a:latin typeface="Arial" pitchFamily="34" charset="0"/>
                  <a:ea typeface="Arial" pitchFamily="34" charset="0"/>
                  <a:cs typeface="Arial" pitchFamily="34" charset="0"/>
                </a:rPr>
                <a:t>تسعير تناسبي</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11" name="Rectangle 10"/>
          <p:cNvSpPr/>
          <p:nvPr/>
        </p:nvSpPr>
        <p:spPr>
          <a:xfrm>
            <a:off x="457200" y="1372850"/>
            <a:ext cx="8305800" cy="1446550"/>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2. </a:t>
            </a:r>
            <a:r>
              <a:rPr lang="ar-SA" sz="3200" b="1" dirty="0" smtClean="0">
                <a:solidFill>
                  <a:srgbClr val="FF0000"/>
                </a:solidFill>
                <a:latin typeface="Times New Roman" pitchFamily="18" charset="0"/>
                <a:cs typeface="Times New Roman" pitchFamily="18" charset="0"/>
              </a:rPr>
              <a:t>السعر التناسبي: </a:t>
            </a:r>
            <a:endParaRPr lang="ar-DZ" sz="3200" b="1" dirty="0" smtClean="0">
              <a:solidFill>
                <a:srgbClr val="FF0000"/>
              </a:solidFill>
              <a:latin typeface="Times New Roman" pitchFamily="18" charset="0"/>
              <a:cs typeface="Times New Roman" pitchFamily="18" charset="0"/>
            </a:endParaRPr>
          </a:p>
          <a:p>
            <a:pPr algn="just" rtl="1"/>
            <a:r>
              <a:rPr lang="ar-SA" sz="2800" b="1" dirty="0" smtClean="0">
                <a:latin typeface="Times New Roman" pitchFamily="18" charset="0"/>
                <a:cs typeface="Times New Roman" pitchFamily="18" charset="0"/>
              </a:rPr>
              <a:t>تزداد أسعار النقل مع طول </a:t>
            </a:r>
            <a:r>
              <a:rPr lang="ar-DZ" sz="2800" b="1" dirty="0" smtClean="0">
                <a:latin typeface="Times New Roman" pitchFamily="18" charset="0"/>
                <a:cs typeface="Times New Roman" pitchFamily="18" charset="0"/>
              </a:rPr>
              <a:t>ال</a:t>
            </a:r>
            <a:r>
              <a:rPr lang="ar-SA" sz="2800" b="1" dirty="0" smtClean="0">
                <a:latin typeface="Times New Roman" pitchFamily="18" charset="0"/>
                <a:cs typeface="Times New Roman" pitchFamily="18" charset="0"/>
              </a:rPr>
              <a:t>مسافة بنفس النسبة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يطبق في المسافات الطويلة نسبيا بين المدن. </a:t>
            </a:r>
            <a:endParaRPr lang="fr-FR" sz="2800" dirty="0"/>
          </a:p>
        </p:txBody>
      </p:sp>
      <p:sp>
        <p:nvSpPr>
          <p:cNvPr id="12" name="Rectangle 11"/>
          <p:cNvSpPr/>
          <p:nvPr/>
        </p:nvSpPr>
        <p:spPr>
          <a:xfrm>
            <a:off x="2438400" y="685800"/>
            <a:ext cx="4576894" cy="584775"/>
          </a:xfrm>
          <a:prstGeom prst="rect">
            <a:avLst/>
          </a:prstGeom>
        </p:spPr>
        <p:txBody>
          <a:bodyPr wrap="none">
            <a:spAutoFit/>
          </a:bodyPr>
          <a:lstStyle/>
          <a:p>
            <a:pPr algn="ctr" rtl="1"/>
            <a:r>
              <a:rPr lang="ar-DZ" sz="3200" b="1" dirty="0" smtClean="0">
                <a:solidFill>
                  <a:srgbClr val="FF0000"/>
                </a:solidFill>
                <a:latin typeface="Times New Roman" pitchFamily="18" charset="0"/>
                <a:cs typeface="Times New Roman" pitchFamily="18" charset="0"/>
              </a:rPr>
              <a:t>أنواع تسعير</a:t>
            </a:r>
            <a:r>
              <a:rPr lang="ar-SA"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النقل حسب المسافة:</a:t>
            </a:r>
            <a:endParaRPr lang="fr-FR" sz="3200" b="1" dirty="0" smtClean="0">
              <a:solidFill>
                <a:srgbClr val="FF0000"/>
              </a:solidFill>
              <a:latin typeface="Times New Roman" pitchFamily="18" charset="0"/>
              <a:cs typeface="Times New Roman" pitchFamily="18" charset="0"/>
            </a:endParaRPr>
          </a:p>
        </p:txBody>
      </p:sp>
      <p:pic>
        <p:nvPicPr>
          <p:cNvPr id="9218" name="Picture 2" descr="C:\Users\SALAH\Desktop\téléchargement (5).jpg"/>
          <p:cNvPicPr>
            <a:picLocks noChangeAspect="1" noChangeArrowheads="1"/>
          </p:cNvPicPr>
          <p:nvPr/>
        </p:nvPicPr>
        <p:blipFill>
          <a:blip r:embed="rId2"/>
          <a:srcRect/>
          <a:stretch>
            <a:fillRect/>
          </a:stretch>
        </p:blipFill>
        <p:spPr bwMode="auto">
          <a:xfrm>
            <a:off x="152400" y="3124200"/>
            <a:ext cx="4648200" cy="29527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95400" y="378023"/>
            <a:ext cx="73914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مثال: تفسير التبادل الدولي وفق نظرية </a:t>
            </a: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المزايا </a:t>
            </a:r>
            <a:r>
              <a:rPr kumimoji="0" lang="ar-SA"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النسب</a:t>
            </a: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ي</a:t>
            </a:r>
            <a:r>
              <a:rPr kumimoji="0" lang="ar-SA"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ة</a:t>
            </a:r>
            <a:endParaRPr kumimoji="0" lang="ar-SA" sz="32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5" name="Tableau 4"/>
          <p:cNvGraphicFramePr>
            <a:graphicFrameLocks noGrp="1"/>
          </p:cNvGraphicFramePr>
          <p:nvPr/>
        </p:nvGraphicFramePr>
        <p:xfrm>
          <a:off x="3819524" y="1652016"/>
          <a:ext cx="4943476" cy="1472184"/>
        </p:xfrm>
        <a:graphic>
          <a:graphicData uri="http://schemas.openxmlformats.org/drawingml/2006/table">
            <a:tbl>
              <a:tblPr/>
              <a:tblGrid>
                <a:gridCol w="1524000"/>
                <a:gridCol w="2235943"/>
                <a:gridCol w="1183533"/>
              </a:tblGrid>
              <a:tr h="0">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800" b="1" dirty="0" smtClean="0">
                          <a:latin typeface="Times New Roman" pitchFamily="18" charset="0"/>
                          <a:ea typeface="Calibri"/>
                          <a:cs typeface="Times New Roman" pitchFamily="18" charset="0"/>
                        </a:rPr>
                        <a:t>قمح(1 </a:t>
                      </a:r>
                      <a:r>
                        <a:rPr lang="ar-DZ" sz="2800" b="1" dirty="0" smtClean="0">
                          <a:latin typeface="Times New Roman" pitchFamily="18" charset="0"/>
                          <a:ea typeface="Calibri"/>
                          <a:cs typeface="Times New Roman" pitchFamily="18" charset="0"/>
                        </a:rPr>
                        <a:t>ق</a:t>
                      </a:r>
                      <a:r>
                        <a:rPr lang="ar-SA" sz="2800" b="1" dirty="0" smtClean="0">
                          <a:latin typeface="Times New Roman" pitchFamily="18" charset="0"/>
                          <a:ea typeface="Calibri"/>
                          <a:cs typeface="Times New Roman" pitchFamily="18" charset="0"/>
                        </a:rPr>
                        <a:t>)</a:t>
                      </a:r>
                      <a:endParaRPr lang="fr-FR" sz="2800" dirty="0" smtClean="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800" b="1" dirty="0" smtClean="0">
                          <a:latin typeface="Times New Roman" pitchFamily="18" charset="0"/>
                          <a:ea typeface="Calibri"/>
                          <a:cs typeface="Times New Roman" pitchFamily="18" charset="0"/>
                        </a:rPr>
                        <a:t>منسوجات( 1 </a:t>
                      </a:r>
                      <a:r>
                        <a:rPr lang="ar-SA" sz="2800" b="1" dirty="0" err="1" smtClean="0">
                          <a:latin typeface="Times New Roman" pitchFamily="18" charset="0"/>
                          <a:ea typeface="Calibri"/>
                          <a:cs typeface="Times New Roman" pitchFamily="18" charset="0"/>
                        </a:rPr>
                        <a:t>م</a:t>
                      </a:r>
                      <a:r>
                        <a:rPr lang="ar-DZ" sz="2800" b="1" baseline="30000" dirty="0" smtClean="0">
                          <a:latin typeface="Times New Roman" pitchFamily="18" charset="0"/>
                          <a:ea typeface="Calibri"/>
                          <a:cs typeface="Times New Roman" pitchFamily="18" charset="0"/>
                        </a:rPr>
                        <a:t>3</a:t>
                      </a:r>
                      <a:r>
                        <a:rPr lang="ar-SA" sz="2800" b="1" dirty="0" smtClean="0">
                          <a:latin typeface="Times New Roman" pitchFamily="18" charset="0"/>
                          <a:ea typeface="Calibri"/>
                          <a:cs typeface="Times New Roman" pitchFamily="18" charset="0"/>
                        </a:rPr>
                        <a:t>)</a:t>
                      </a:r>
                      <a:endParaRPr lang="fr-FR" sz="2800" dirty="0" smtClean="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r-FR" sz="2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15000"/>
                        </a:lnSpc>
                        <a:spcAft>
                          <a:spcPts val="0"/>
                        </a:spcAft>
                      </a:pPr>
                      <a:r>
                        <a:rPr lang="ar-DZ" sz="2800" b="1" dirty="0" smtClean="0">
                          <a:latin typeface="Times New Roman" pitchFamily="18" charset="0"/>
                          <a:ea typeface="Calibri"/>
                          <a:cs typeface="Times New Roman" pitchFamily="18" charset="0"/>
                        </a:rPr>
                        <a:t>100</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70</a:t>
                      </a:r>
                      <a:endParaRPr lang="fr-FR" sz="2800" b="1"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2800" b="1" dirty="0">
                          <a:latin typeface="Times New Roman" pitchFamily="18" charset="0"/>
                          <a:ea typeface="Calibri"/>
                          <a:cs typeface="Times New Roman" pitchFamily="18" charset="0"/>
                        </a:rPr>
                        <a:t>بريطانيا</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80</a:t>
                      </a:r>
                      <a:endParaRPr lang="fr-FR" sz="2800"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800" b="1" dirty="0" smtClean="0">
                          <a:latin typeface="Times New Roman" pitchFamily="18" charset="0"/>
                          <a:ea typeface="Calibri"/>
                          <a:cs typeface="Times New Roman" pitchFamily="18" charset="0"/>
                        </a:rPr>
                        <a:t>90</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dirty="0">
                          <a:latin typeface="Times New Roman" pitchFamily="18" charset="0"/>
                          <a:ea typeface="Calibri"/>
                          <a:cs typeface="Times New Roman" pitchFamily="18" charset="0"/>
                        </a:rPr>
                        <a:t>و </a:t>
                      </a:r>
                      <a:r>
                        <a:rPr lang="ar-SA" sz="2800" b="1" dirty="0" err="1">
                          <a:latin typeface="Times New Roman" pitchFamily="18" charset="0"/>
                          <a:ea typeface="Calibri"/>
                          <a:cs typeface="Times New Roman" pitchFamily="18" charset="0"/>
                        </a:rPr>
                        <a:t>م</a:t>
                      </a:r>
                      <a:r>
                        <a:rPr lang="ar-SA" sz="2800" b="1" dirty="0">
                          <a:latin typeface="Times New Roman" pitchFamily="18" charset="0"/>
                          <a:ea typeface="Calibri"/>
                          <a:cs typeface="Times New Roman" pitchFamily="18" charset="0"/>
                        </a:rPr>
                        <a:t> أ</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1728817" y="990600"/>
            <a:ext cx="7186583" cy="523220"/>
          </a:xfrm>
          <a:prstGeom prst="rect">
            <a:avLst/>
          </a:prstGeom>
        </p:spPr>
        <p:txBody>
          <a:bodyPr wrap="none">
            <a:spAutoFit/>
          </a:bodyPr>
          <a:lstStyle/>
          <a:p>
            <a:r>
              <a:rPr lang="ar-DZ" sz="2800" b="1" dirty="0" smtClean="0">
                <a:solidFill>
                  <a:srgbClr val="006600"/>
                </a:solidFill>
                <a:latin typeface="Calibri" pitchFamily="34" charset="0"/>
                <a:ea typeface="Calibri" pitchFamily="34" charset="0"/>
                <a:cs typeface="Arial" pitchFamily="34" charset="0"/>
              </a:rPr>
              <a:t>اختلاف تكلفة إنتاج القمح والمنسوجات بين </a:t>
            </a:r>
            <a:r>
              <a:rPr lang="ar-DZ" sz="2800" b="1" dirty="0" err="1" smtClean="0">
                <a:solidFill>
                  <a:srgbClr val="006600"/>
                </a:solidFill>
                <a:latin typeface="Calibri" pitchFamily="34" charset="0"/>
                <a:ea typeface="Calibri" pitchFamily="34" charset="0"/>
                <a:cs typeface="Arial" pitchFamily="34" charset="0"/>
              </a:rPr>
              <a:t>و</a:t>
            </a:r>
            <a:r>
              <a:rPr lang="ar-DZ" sz="2800" b="1" dirty="0" smtClean="0">
                <a:solidFill>
                  <a:srgbClr val="006600"/>
                </a:solidFill>
                <a:latin typeface="Calibri" pitchFamily="34" charset="0"/>
                <a:ea typeface="Calibri" pitchFamily="34" charset="0"/>
                <a:cs typeface="Arial" pitchFamily="34" charset="0"/>
              </a:rPr>
              <a:t> م </a:t>
            </a:r>
            <a:r>
              <a:rPr lang="ar-DZ" sz="2800" b="1" dirty="0" err="1" smtClean="0">
                <a:solidFill>
                  <a:srgbClr val="006600"/>
                </a:solidFill>
                <a:latin typeface="Calibri" pitchFamily="34" charset="0"/>
                <a:ea typeface="Calibri" pitchFamily="34" charset="0"/>
                <a:cs typeface="Arial" pitchFamily="34" charset="0"/>
              </a:rPr>
              <a:t>أ</a:t>
            </a:r>
            <a:r>
              <a:rPr lang="ar-DZ" sz="2800" b="1" dirty="0" smtClean="0">
                <a:solidFill>
                  <a:srgbClr val="006600"/>
                </a:solidFill>
                <a:latin typeface="Calibri" pitchFamily="34" charset="0"/>
                <a:ea typeface="Calibri" pitchFamily="34" charset="0"/>
                <a:cs typeface="Arial" pitchFamily="34" charset="0"/>
              </a:rPr>
              <a:t> وبريطانيا: </a:t>
            </a:r>
            <a:endParaRPr lang="fr-FR" sz="2800" dirty="0">
              <a:solidFill>
                <a:srgbClr val="006600"/>
              </a:solidFill>
            </a:endParaRPr>
          </a:p>
        </p:txBody>
      </p:sp>
      <p:sp>
        <p:nvSpPr>
          <p:cNvPr id="1026" name="Rectangle 2"/>
          <p:cNvSpPr>
            <a:spLocks noChangeArrowheads="1"/>
          </p:cNvSpPr>
          <p:nvPr/>
        </p:nvSpPr>
        <p:spPr bwMode="auto">
          <a:xfrm>
            <a:off x="762000" y="4432518"/>
            <a:ext cx="8001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تخصص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بريطانيا</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في إنتاج وتصدير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المنسوجات</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واستيراد القمح.</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تخصص </a:t>
            </a:r>
            <a:r>
              <a:rPr kumimoji="0" lang="ar-SA" sz="28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و</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م </a:t>
            </a:r>
            <a:r>
              <a:rPr kumimoji="0" lang="ar-SA" sz="28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أ</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في إنتاج وتصدير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القمح</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واستيراد المنسوجات.</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304800" y="3389293"/>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نلاحظ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اختلاف التكاليف النسبية</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للإنتاج القمح والمنسوجات بين بريطاني</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 </a:t>
            </a:r>
            <a:r>
              <a:rPr kumimoji="0" lang="ar-DZ" sz="28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م</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أ</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مما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يؤدي</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إلى</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ar-SA"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762000" y="5522893"/>
            <a:ext cx="8001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ومنه: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قيام التبادل الدولي بين بريطانيا </a:t>
            </a:r>
            <a:r>
              <a:rPr kumimoji="0" lang="ar-SA" sz="28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 </a:t>
            </a:r>
            <a:r>
              <a:rPr kumimoji="0" lang="ar-DZ" sz="28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م</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أ</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لمصلحة الطرفين)</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2"/>
          <p:cNvSpPr>
            <a:spLocks noChangeArrowheads="1"/>
          </p:cNvSpPr>
          <p:nvPr/>
        </p:nvSpPr>
        <p:spPr bwMode="auto">
          <a:xfrm>
            <a:off x="762000" y="6182380"/>
            <a:ext cx="8001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من عيوب النظرية: </a:t>
            </a:r>
            <a:r>
              <a:rPr kumimoji="0" lang="ar-SA"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إهمال </a:t>
            </a:r>
            <a:r>
              <a:rPr kumimoji="0" lang="ar-SA"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تكاليف النقل</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بين الدولتين.</a:t>
            </a:r>
            <a:endParaRPr kumimoji="0" lang="ar-SA"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descr="C:\Users\SALAH\Desktop\images.jpg"/>
          <p:cNvPicPr>
            <a:picLocks noChangeAspect="1" noChangeArrowheads="1"/>
          </p:cNvPicPr>
          <p:nvPr/>
        </p:nvPicPr>
        <p:blipFill>
          <a:blip r:embed="rId2"/>
          <a:srcRect/>
          <a:stretch>
            <a:fillRect/>
          </a:stretch>
        </p:blipFill>
        <p:spPr bwMode="auto">
          <a:xfrm>
            <a:off x="0" y="1219200"/>
            <a:ext cx="1905000" cy="2190750"/>
          </a:xfrm>
          <a:prstGeom prst="rect">
            <a:avLst/>
          </a:prstGeom>
          <a:noFill/>
        </p:spPr>
      </p:pic>
      <p:sp>
        <p:nvSpPr>
          <p:cNvPr id="12" name="Rectangle 11"/>
          <p:cNvSpPr/>
          <p:nvPr/>
        </p:nvSpPr>
        <p:spPr>
          <a:xfrm>
            <a:off x="1981200" y="1676400"/>
            <a:ext cx="1787669" cy="400110"/>
          </a:xfrm>
          <a:prstGeom prst="rect">
            <a:avLst/>
          </a:prstGeom>
        </p:spPr>
        <p:txBody>
          <a:bodyPr wrap="none">
            <a:spAutoFit/>
          </a:bodyPr>
          <a:lstStyle/>
          <a:p>
            <a:r>
              <a:rPr lang="fr-FR" sz="2000" b="1" dirty="0" smtClean="0">
                <a:solidFill>
                  <a:srgbClr val="FF0000"/>
                </a:solidFill>
                <a:latin typeface="Times New Roman" pitchFamily="18" charset="0"/>
                <a:cs typeface="Times New Roman" pitchFamily="18" charset="0"/>
              </a:rPr>
              <a:t>David Ricardo</a:t>
            </a:r>
            <a:endParaRPr lang="fr-FR" sz="2000" b="1" dirty="0">
              <a:solidFill>
                <a:srgbClr val="FF0000"/>
              </a:solidFill>
              <a:latin typeface="Times New Roman" pitchFamily="18" charset="0"/>
              <a:cs typeface="Times New Roman" pitchFamily="18" charset="0"/>
            </a:endParaRPr>
          </a:p>
        </p:txBody>
      </p:sp>
      <p:sp>
        <p:nvSpPr>
          <p:cNvPr id="13" name="Rectangle 12"/>
          <p:cNvSpPr/>
          <p:nvPr/>
        </p:nvSpPr>
        <p:spPr>
          <a:xfrm>
            <a:off x="2057400" y="1981200"/>
            <a:ext cx="1723549"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(1772-1823)</a:t>
            </a:r>
            <a:endParaRPr lang="fr-FR" sz="2400" dirty="0">
              <a:solidFill>
                <a:srgbClr val="FF000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16"/>
          <p:cNvGrpSpPr>
            <a:grpSpLocks/>
          </p:cNvGrpSpPr>
          <p:nvPr/>
        </p:nvGrpSpPr>
        <p:grpSpPr bwMode="auto">
          <a:xfrm>
            <a:off x="4577419" y="3235779"/>
            <a:ext cx="4414181" cy="2936421"/>
            <a:chOff x="424" y="4095"/>
            <a:chExt cx="5488" cy="2730"/>
          </a:xfrm>
        </p:grpSpPr>
        <p:cxnSp>
          <p:nvCxnSpPr>
            <p:cNvPr id="5" name="AutoShape 17"/>
            <p:cNvCxnSpPr>
              <a:cxnSpLocks noChangeShapeType="1"/>
            </p:cNvCxnSpPr>
            <p:nvPr/>
          </p:nvCxnSpPr>
          <p:spPr bwMode="auto">
            <a:xfrm flipV="1">
              <a:off x="1095" y="4545"/>
              <a:ext cx="0" cy="2280"/>
            </a:xfrm>
            <a:prstGeom prst="straightConnector1">
              <a:avLst/>
            </a:prstGeom>
            <a:noFill/>
            <a:ln w="31750">
              <a:solidFill>
                <a:srgbClr val="000000"/>
              </a:solidFill>
              <a:round/>
              <a:headEnd/>
              <a:tailEnd type="triangle" w="med" len="med"/>
            </a:ln>
          </p:spPr>
        </p:cxnSp>
        <p:cxnSp>
          <p:nvCxnSpPr>
            <p:cNvPr id="6" name="AutoShape 18"/>
            <p:cNvCxnSpPr>
              <a:cxnSpLocks noChangeShapeType="1"/>
            </p:cNvCxnSpPr>
            <p:nvPr/>
          </p:nvCxnSpPr>
          <p:spPr bwMode="auto">
            <a:xfrm>
              <a:off x="1095" y="6825"/>
              <a:ext cx="3929" cy="0"/>
            </a:xfrm>
            <a:prstGeom prst="straightConnector1">
              <a:avLst/>
            </a:prstGeom>
            <a:noFill/>
            <a:ln w="31750">
              <a:solidFill>
                <a:srgbClr val="000000"/>
              </a:solidFill>
              <a:round/>
              <a:headEnd/>
              <a:tailEnd type="triangle" w="med" len="med"/>
            </a:ln>
          </p:spPr>
        </p:cxnSp>
        <p:sp>
          <p:nvSpPr>
            <p:cNvPr id="7" name="Text Box 19"/>
            <p:cNvSpPr txBox="1">
              <a:spLocks noChangeArrowheads="1"/>
            </p:cNvSpPr>
            <p:nvPr/>
          </p:nvSpPr>
          <p:spPr bwMode="auto">
            <a:xfrm>
              <a:off x="4585" y="6266"/>
              <a:ext cx="1097" cy="450"/>
            </a:xfrm>
            <a:prstGeom prst="rect">
              <a:avLst/>
            </a:prstGeom>
            <a:solidFill>
              <a:schemeClr val="bg1">
                <a:lumMod val="85000"/>
              </a:schemeClr>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مسافة</a:t>
              </a:r>
              <a:endParaRPr kumimoji="0" lang="fr-FR" sz="3200" b="0" i="0" u="none" strike="noStrike" cap="none" normalizeH="0" baseline="0" dirty="0" smtClean="0">
                <a:ln>
                  <a:noFill/>
                </a:ln>
                <a:effectLst/>
                <a:latin typeface="Arial" pitchFamily="34" charset="0"/>
                <a:cs typeface="Arial" pitchFamily="34" charset="0"/>
              </a:endParaRPr>
            </a:p>
          </p:txBody>
        </p:sp>
        <p:sp>
          <p:nvSpPr>
            <p:cNvPr id="8" name="Text Box 20"/>
            <p:cNvSpPr txBox="1">
              <a:spLocks noChangeArrowheads="1"/>
            </p:cNvSpPr>
            <p:nvPr/>
          </p:nvSpPr>
          <p:spPr bwMode="auto">
            <a:xfrm>
              <a:off x="424" y="4095"/>
              <a:ext cx="2421" cy="450"/>
            </a:xfrm>
            <a:prstGeom prst="rect">
              <a:avLst/>
            </a:prstGeom>
            <a:solidFill>
              <a:schemeClr val="bg1">
                <a:lumMod val="85000"/>
              </a:schemeClr>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سعر النقل لطن كم</a:t>
              </a:r>
              <a:endParaRPr kumimoji="0" lang="fr-FR" sz="2400" b="1"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effectLst/>
                <a:latin typeface="Arial" pitchFamily="34" charset="0"/>
                <a:cs typeface="Arial" pitchFamily="34" charset="0"/>
              </a:endParaRPr>
            </a:p>
          </p:txBody>
        </p:sp>
        <p:sp>
          <p:nvSpPr>
            <p:cNvPr id="9" name="Arc 21"/>
            <p:cNvSpPr>
              <a:spLocks/>
            </p:cNvSpPr>
            <p:nvPr/>
          </p:nvSpPr>
          <p:spPr bwMode="auto">
            <a:xfrm rot="10707326" flipV="1">
              <a:off x="1097" y="4933"/>
              <a:ext cx="3495" cy="183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sz="2400"/>
            </a:p>
          </p:txBody>
        </p:sp>
        <p:sp>
          <p:nvSpPr>
            <p:cNvPr id="10" name="Text Box 22"/>
            <p:cNvSpPr txBox="1">
              <a:spLocks noChangeArrowheads="1"/>
            </p:cNvSpPr>
            <p:nvPr/>
          </p:nvSpPr>
          <p:spPr bwMode="auto">
            <a:xfrm>
              <a:off x="3033" y="4095"/>
              <a:ext cx="2879" cy="45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rgbClr val="FF0000"/>
                  </a:solidFill>
                  <a:effectLst/>
                  <a:latin typeface="Arial" pitchFamily="34" charset="0"/>
                  <a:ea typeface="Arial" pitchFamily="34" charset="0"/>
                  <a:cs typeface="Arial" pitchFamily="34" charset="0"/>
                </a:rPr>
                <a:t>سعر تناسبي متناقص</a:t>
              </a: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grpSp>
      <p:sp>
        <p:nvSpPr>
          <p:cNvPr id="11" name="Rectangle 10"/>
          <p:cNvSpPr/>
          <p:nvPr/>
        </p:nvSpPr>
        <p:spPr>
          <a:xfrm>
            <a:off x="381000" y="1143000"/>
            <a:ext cx="8305800" cy="1877437"/>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 3. </a:t>
            </a:r>
            <a:r>
              <a:rPr lang="ar-SA" sz="3200" b="1" dirty="0" smtClean="0">
                <a:solidFill>
                  <a:srgbClr val="FF0000"/>
                </a:solidFill>
                <a:latin typeface="Times New Roman" pitchFamily="18" charset="0"/>
                <a:cs typeface="Times New Roman" pitchFamily="18" charset="0"/>
              </a:rPr>
              <a:t>السعر التناسبي المتناقص:</a:t>
            </a:r>
            <a:r>
              <a:rPr lang="ar-DZ" sz="3200" b="1" dirty="0" smtClean="0">
                <a:latin typeface="Times New Roman" pitchFamily="18" charset="0"/>
                <a:cs typeface="Times New Roman" pitchFamily="18" charset="0"/>
              </a:rPr>
              <a:t> </a:t>
            </a:r>
          </a:p>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يتزايد سعر النقل مع زيادة </a:t>
            </a:r>
            <a:r>
              <a:rPr lang="ar-DZ" sz="2800" b="1" dirty="0" smtClean="0">
                <a:latin typeface="Times New Roman" pitchFamily="18" charset="0"/>
                <a:cs typeface="Times New Roman" pitchFamily="18" charset="0"/>
              </a:rPr>
              <a:t>ال</a:t>
            </a:r>
            <a:r>
              <a:rPr lang="ar-SA" sz="2800" b="1" dirty="0" smtClean="0">
                <a:latin typeface="Times New Roman" pitchFamily="18" charset="0"/>
                <a:cs typeface="Times New Roman" pitchFamily="18" charset="0"/>
              </a:rPr>
              <a:t>مسافة بمعدل متناقص، السعر المتوسط لكل طن</a:t>
            </a:r>
            <a:r>
              <a:rPr lang="fr-FR"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كم أو</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راكب/كم</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أقل للمسافات الطويلة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يطبق في حالة وجود منافسة لوسيلة النقل مع الوسائل الأخرى.</a:t>
            </a:r>
            <a:endParaRPr lang="fr-FR" sz="2800" dirty="0"/>
          </a:p>
        </p:txBody>
      </p:sp>
      <p:sp>
        <p:nvSpPr>
          <p:cNvPr id="12" name="Rectangle 11"/>
          <p:cNvSpPr/>
          <p:nvPr/>
        </p:nvSpPr>
        <p:spPr>
          <a:xfrm>
            <a:off x="2438400" y="533400"/>
            <a:ext cx="4576894" cy="584775"/>
          </a:xfrm>
          <a:prstGeom prst="rect">
            <a:avLst/>
          </a:prstGeom>
        </p:spPr>
        <p:txBody>
          <a:bodyPr wrap="none">
            <a:spAutoFit/>
          </a:bodyPr>
          <a:lstStyle/>
          <a:p>
            <a:pPr algn="ctr" rtl="1"/>
            <a:r>
              <a:rPr lang="ar-DZ" sz="3200" b="1" dirty="0" smtClean="0">
                <a:solidFill>
                  <a:srgbClr val="FF0000"/>
                </a:solidFill>
                <a:latin typeface="Times New Roman" pitchFamily="18" charset="0"/>
                <a:cs typeface="Times New Roman" pitchFamily="18" charset="0"/>
              </a:rPr>
              <a:t>أنواع تسعير</a:t>
            </a:r>
            <a:r>
              <a:rPr lang="ar-SA"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النقل حسب المسافة:</a:t>
            </a:r>
            <a:endParaRPr lang="fr-FR" sz="3200" b="1" dirty="0" smtClean="0">
              <a:solidFill>
                <a:srgbClr val="FF0000"/>
              </a:solidFill>
              <a:latin typeface="Times New Roman" pitchFamily="18" charset="0"/>
              <a:cs typeface="Times New Roman" pitchFamily="18" charset="0"/>
            </a:endParaRPr>
          </a:p>
        </p:txBody>
      </p:sp>
      <p:pic>
        <p:nvPicPr>
          <p:cNvPr id="10242" name="Picture 2" descr="C:\Users\SALAH\Desktop\Semi_trucks.jpg"/>
          <p:cNvPicPr>
            <a:picLocks noChangeAspect="1" noChangeArrowheads="1"/>
          </p:cNvPicPr>
          <p:nvPr/>
        </p:nvPicPr>
        <p:blipFill>
          <a:blip r:embed="rId2"/>
          <a:srcRect/>
          <a:stretch>
            <a:fillRect/>
          </a:stretch>
        </p:blipFill>
        <p:spPr bwMode="auto">
          <a:xfrm>
            <a:off x="76200" y="3124200"/>
            <a:ext cx="4210050" cy="313848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533400" y="3307802"/>
            <a:ext cx="3886727" cy="2864398"/>
            <a:chOff x="6465" y="3990"/>
            <a:chExt cx="4114" cy="2835"/>
          </a:xfrm>
        </p:grpSpPr>
        <p:cxnSp>
          <p:nvCxnSpPr>
            <p:cNvPr id="1048" name="AutoShape 24"/>
            <p:cNvCxnSpPr>
              <a:cxnSpLocks noChangeShapeType="1"/>
            </p:cNvCxnSpPr>
            <p:nvPr/>
          </p:nvCxnSpPr>
          <p:spPr bwMode="auto">
            <a:xfrm flipV="1">
              <a:off x="6705" y="4470"/>
              <a:ext cx="0" cy="2355"/>
            </a:xfrm>
            <a:prstGeom prst="straightConnector1">
              <a:avLst/>
            </a:prstGeom>
            <a:noFill/>
            <a:ln w="31750">
              <a:solidFill>
                <a:srgbClr val="000000"/>
              </a:solidFill>
              <a:round/>
              <a:headEnd/>
              <a:tailEnd type="triangle" w="med" len="med"/>
            </a:ln>
          </p:spPr>
        </p:cxnSp>
        <p:cxnSp>
          <p:nvCxnSpPr>
            <p:cNvPr id="1049" name="AutoShape 25"/>
            <p:cNvCxnSpPr>
              <a:cxnSpLocks noChangeShapeType="1"/>
            </p:cNvCxnSpPr>
            <p:nvPr/>
          </p:nvCxnSpPr>
          <p:spPr bwMode="auto">
            <a:xfrm>
              <a:off x="6705" y="6825"/>
              <a:ext cx="3450" cy="0"/>
            </a:xfrm>
            <a:prstGeom prst="straightConnector1">
              <a:avLst/>
            </a:prstGeom>
            <a:noFill/>
            <a:ln w="31750">
              <a:solidFill>
                <a:srgbClr val="000000"/>
              </a:solidFill>
              <a:round/>
              <a:headEnd/>
              <a:tailEnd type="triangle" w="med" len="med"/>
            </a:ln>
          </p:spPr>
        </p:cxnSp>
        <p:cxnSp>
          <p:nvCxnSpPr>
            <p:cNvPr id="1050" name="AutoShape 26"/>
            <p:cNvCxnSpPr>
              <a:cxnSpLocks noChangeShapeType="1"/>
            </p:cNvCxnSpPr>
            <p:nvPr/>
          </p:nvCxnSpPr>
          <p:spPr bwMode="auto">
            <a:xfrm>
              <a:off x="6705" y="6345"/>
              <a:ext cx="810" cy="0"/>
            </a:xfrm>
            <a:prstGeom prst="straightConnector1">
              <a:avLst/>
            </a:prstGeom>
            <a:noFill/>
            <a:ln w="38100">
              <a:solidFill>
                <a:srgbClr val="C00000"/>
              </a:solidFill>
              <a:round/>
              <a:headEnd/>
              <a:tailEnd/>
            </a:ln>
          </p:spPr>
        </p:cxnSp>
        <p:cxnSp>
          <p:nvCxnSpPr>
            <p:cNvPr id="1051" name="AutoShape 27"/>
            <p:cNvCxnSpPr>
              <a:cxnSpLocks noChangeShapeType="1"/>
            </p:cNvCxnSpPr>
            <p:nvPr/>
          </p:nvCxnSpPr>
          <p:spPr bwMode="auto">
            <a:xfrm flipV="1">
              <a:off x="7515" y="5820"/>
              <a:ext cx="0" cy="525"/>
            </a:xfrm>
            <a:prstGeom prst="straightConnector1">
              <a:avLst/>
            </a:prstGeom>
            <a:noFill/>
            <a:ln w="38100">
              <a:solidFill>
                <a:srgbClr val="C00000"/>
              </a:solidFill>
              <a:round/>
              <a:headEnd/>
              <a:tailEnd/>
            </a:ln>
          </p:spPr>
        </p:cxnSp>
        <p:cxnSp>
          <p:nvCxnSpPr>
            <p:cNvPr id="1052" name="AutoShape 28"/>
            <p:cNvCxnSpPr>
              <a:cxnSpLocks noChangeShapeType="1"/>
            </p:cNvCxnSpPr>
            <p:nvPr/>
          </p:nvCxnSpPr>
          <p:spPr bwMode="auto">
            <a:xfrm>
              <a:off x="7515" y="5820"/>
              <a:ext cx="840" cy="0"/>
            </a:xfrm>
            <a:prstGeom prst="straightConnector1">
              <a:avLst/>
            </a:prstGeom>
            <a:noFill/>
            <a:ln w="38100">
              <a:solidFill>
                <a:srgbClr val="C00000"/>
              </a:solidFill>
              <a:round/>
              <a:headEnd/>
              <a:tailEnd/>
            </a:ln>
          </p:spPr>
        </p:cxnSp>
        <p:cxnSp>
          <p:nvCxnSpPr>
            <p:cNvPr id="1053" name="AutoShape 29"/>
            <p:cNvCxnSpPr>
              <a:cxnSpLocks noChangeShapeType="1"/>
            </p:cNvCxnSpPr>
            <p:nvPr/>
          </p:nvCxnSpPr>
          <p:spPr bwMode="auto">
            <a:xfrm flipV="1">
              <a:off x="8355" y="5520"/>
              <a:ext cx="0" cy="300"/>
            </a:xfrm>
            <a:prstGeom prst="straightConnector1">
              <a:avLst/>
            </a:prstGeom>
            <a:noFill/>
            <a:ln w="38100">
              <a:solidFill>
                <a:srgbClr val="C00000"/>
              </a:solidFill>
              <a:round/>
              <a:headEnd/>
              <a:tailEnd/>
            </a:ln>
          </p:spPr>
        </p:cxnSp>
        <p:cxnSp>
          <p:nvCxnSpPr>
            <p:cNvPr id="1054" name="AutoShape 30"/>
            <p:cNvCxnSpPr>
              <a:cxnSpLocks noChangeShapeType="1"/>
            </p:cNvCxnSpPr>
            <p:nvPr/>
          </p:nvCxnSpPr>
          <p:spPr bwMode="auto">
            <a:xfrm>
              <a:off x="8355" y="5520"/>
              <a:ext cx="870" cy="0"/>
            </a:xfrm>
            <a:prstGeom prst="straightConnector1">
              <a:avLst/>
            </a:prstGeom>
            <a:noFill/>
            <a:ln w="38100">
              <a:solidFill>
                <a:srgbClr val="C00000"/>
              </a:solidFill>
              <a:round/>
              <a:headEnd/>
              <a:tailEnd/>
            </a:ln>
          </p:spPr>
        </p:cxnSp>
        <p:sp>
          <p:nvSpPr>
            <p:cNvPr id="1055" name="Text Box 31"/>
            <p:cNvSpPr txBox="1">
              <a:spLocks noChangeArrowheads="1"/>
            </p:cNvSpPr>
            <p:nvPr/>
          </p:nvSpPr>
          <p:spPr bwMode="auto">
            <a:xfrm>
              <a:off x="9497" y="6255"/>
              <a:ext cx="883" cy="450"/>
            </a:xfrm>
            <a:prstGeom prst="rect">
              <a:avLst/>
            </a:prstGeom>
            <a:solidFill>
              <a:schemeClr val="bg1">
                <a:lumMod val="75000"/>
              </a:schemeClr>
            </a:solidFill>
            <a:ln w="31750">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مسافة</a:t>
              </a:r>
              <a:endParaRPr kumimoji="0" lang="fr-FR" sz="2400" b="1"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effectLst/>
                <a:latin typeface="Arial" pitchFamily="34" charset="0"/>
                <a:cs typeface="Arial" pitchFamily="34" charset="0"/>
              </a:endParaRPr>
            </a:p>
          </p:txBody>
        </p:sp>
        <p:sp>
          <p:nvSpPr>
            <p:cNvPr id="1056" name="Text Box 32"/>
            <p:cNvSpPr txBox="1">
              <a:spLocks noChangeArrowheads="1"/>
            </p:cNvSpPr>
            <p:nvPr/>
          </p:nvSpPr>
          <p:spPr bwMode="auto">
            <a:xfrm>
              <a:off x="6465" y="3990"/>
              <a:ext cx="2070" cy="450"/>
            </a:xfrm>
            <a:prstGeom prst="rect">
              <a:avLst/>
            </a:prstGeom>
            <a:solidFill>
              <a:schemeClr val="bg1">
                <a:lumMod val="85000"/>
              </a:schemeClr>
            </a:solidFill>
            <a:ln w="31750">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سعر النقل لطن كم</a:t>
              </a:r>
              <a:endParaRPr kumimoji="0" lang="fr-FR" sz="2400" b="1"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effectLst/>
                <a:latin typeface="Arial" pitchFamily="34" charset="0"/>
                <a:cs typeface="Arial" pitchFamily="34" charset="0"/>
              </a:endParaRPr>
            </a:p>
          </p:txBody>
        </p:sp>
        <p:sp>
          <p:nvSpPr>
            <p:cNvPr id="1057" name="Text Box 33"/>
            <p:cNvSpPr txBox="1">
              <a:spLocks noChangeArrowheads="1"/>
            </p:cNvSpPr>
            <p:nvPr/>
          </p:nvSpPr>
          <p:spPr bwMode="auto">
            <a:xfrm>
              <a:off x="8885" y="3990"/>
              <a:ext cx="1694" cy="450"/>
            </a:xfrm>
            <a:prstGeom prst="rect">
              <a:avLst/>
            </a:prstGeom>
            <a:solidFill>
              <a:srgbClr val="FFC000"/>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rgbClr val="FF0000"/>
                  </a:solidFill>
                  <a:effectLst/>
                  <a:latin typeface="Arial" pitchFamily="34" charset="0"/>
                  <a:ea typeface="Arial" pitchFamily="34" charset="0"/>
                  <a:cs typeface="Arial" pitchFamily="34" charset="0"/>
                </a:rPr>
                <a:t>سعر الغطاء</a:t>
              </a:r>
              <a:endParaRPr kumimoji="0" lang="fr-FR" sz="2400" b="1" i="0" u="none" strike="noStrike" cap="none" normalizeH="0" baseline="0" dirty="0" smtClean="0">
                <a:ln>
                  <a:noFill/>
                </a:ln>
                <a:solidFill>
                  <a:srgbClr val="FF0000"/>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cxnSp>
          <p:nvCxnSpPr>
            <p:cNvPr id="1058" name="AutoShape 34"/>
            <p:cNvCxnSpPr>
              <a:cxnSpLocks noChangeShapeType="1"/>
            </p:cNvCxnSpPr>
            <p:nvPr/>
          </p:nvCxnSpPr>
          <p:spPr bwMode="auto">
            <a:xfrm flipV="1">
              <a:off x="9225" y="5355"/>
              <a:ext cx="0" cy="165"/>
            </a:xfrm>
            <a:prstGeom prst="straightConnector1">
              <a:avLst/>
            </a:prstGeom>
            <a:noFill/>
            <a:ln w="38100">
              <a:solidFill>
                <a:srgbClr val="C00000"/>
              </a:solidFill>
              <a:round/>
              <a:headEnd/>
              <a:tailEnd/>
            </a:ln>
          </p:spPr>
        </p:cxnSp>
        <p:cxnSp>
          <p:nvCxnSpPr>
            <p:cNvPr id="1059" name="AutoShape 35"/>
            <p:cNvCxnSpPr>
              <a:cxnSpLocks noChangeShapeType="1"/>
            </p:cNvCxnSpPr>
            <p:nvPr/>
          </p:nvCxnSpPr>
          <p:spPr bwMode="auto">
            <a:xfrm>
              <a:off x="9225" y="5355"/>
              <a:ext cx="825" cy="0"/>
            </a:xfrm>
            <a:prstGeom prst="straightConnector1">
              <a:avLst/>
            </a:prstGeom>
            <a:noFill/>
            <a:ln w="38100">
              <a:solidFill>
                <a:srgbClr val="C00000"/>
              </a:solidFill>
              <a:round/>
              <a:headEnd/>
              <a:tailEnd/>
            </a:ln>
          </p:spPr>
        </p:cxnSp>
      </p:grpSp>
      <p:sp>
        <p:nvSpPr>
          <p:cNvPr id="36" name="Rectangle 35"/>
          <p:cNvSpPr/>
          <p:nvPr/>
        </p:nvSpPr>
        <p:spPr>
          <a:xfrm>
            <a:off x="304800" y="1170563"/>
            <a:ext cx="8534400" cy="1877437"/>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 4. </a:t>
            </a:r>
            <a:r>
              <a:rPr lang="ar-SA" sz="3200" b="1" dirty="0" smtClean="0">
                <a:solidFill>
                  <a:srgbClr val="FF0000"/>
                </a:solidFill>
                <a:latin typeface="Times New Roman" pitchFamily="18" charset="0"/>
                <a:cs typeface="Times New Roman" pitchFamily="18" charset="0"/>
              </a:rPr>
              <a:t>سعر الغطاء: </a:t>
            </a:r>
            <a:endParaRPr lang="ar-DZ" sz="3200" b="1" dirty="0" smtClean="0">
              <a:solidFill>
                <a:srgbClr val="FF0000"/>
              </a:solidFill>
              <a:latin typeface="Times New Roman" pitchFamily="18" charset="0"/>
              <a:cs typeface="Times New Roman" pitchFamily="18" charset="0"/>
            </a:endParaRPr>
          </a:p>
          <a:p>
            <a:pPr algn="just" rtl="1"/>
            <a:r>
              <a:rPr lang="ar-DZ" sz="2800" b="1" dirty="0" smtClean="0">
                <a:solidFill>
                  <a:srgbClr val="FF0000"/>
                </a:solidFill>
                <a:latin typeface="Times New Roman" pitchFamily="18" charset="0"/>
                <a:cs typeface="Times New Roman" pitchFamily="18" charset="0"/>
              </a:rPr>
              <a:t>    </a:t>
            </a:r>
            <a:r>
              <a:rPr lang="ar-SA" sz="2800" b="1" dirty="0" smtClean="0">
                <a:latin typeface="Times New Roman" pitchFamily="18" charset="0"/>
                <a:cs typeface="Times New Roman" pitchFamily="18" charset="0"/>
              </a:rPr>
              <a:t>يتم تحديد </a:t>
            </a:r>
            <a:r>
              <a:rPr lang="ar-SA" sz="2800" b="1" dirty="0" smtClean="0">
                <a:solidFill>
                  <a:srgbClr val="FF0000"/>
                </a:solidFill>
                <a:latin typeface="Times New Roman" pitchFamily="18" charset="0"/>
                <a:cs typeface="Times New Roman" pitchFamily="18" charset="0"/>
              </a:rPr>
              <a:t>سعر </a:t>
            </a:r>
            <a:r>
              <a:rPr lang="ar-SA" sz="2800" b="1" dirty="0" smtClean="0">
                <a:solidFill>
                  <a:srgbClr val="FF0000"/>
                </a:solidFill>
                <a:latin typeface="Times New Roman" pitchFamily="18" charset="0"/>
                <a:cs typeface="Times New Roman" pitchFamily="18" charset="0"/>
              </a:rPr>
              <a:t>أدنى </a:t>
            </a:r>
            <a:r>
              <a:rPr lang="ar-SA" sz="2800" b="1" dirty="0" smtClean="0">
                <a:latin typeface="Times New Roman" pitchFamily="18" charset="0"/>
                <a:cs typeface="Times New Roman" pitchFamily="18" charset="0"/>
              </a:rPr>
              <a:t>بغض </a:t>
            </a:r>
            <a:r>
              <a:rPr lang="ar-SA" sz="2800" b="1" dirty="0" smtClean="0">
                <a:latin typeface="Times New Roman" pitchFamily="18" charset="0"/>
                <a:cs typeface="Times New Roman" pitchFamily="18" charset="0"/>
              </a:rPr>
              <a:t>النظر عن المسافة</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بعدها </a:t>
            </a:r>
            <a:r>
              <a:rPr lang="ar-SA" sz="2800" b="1" dirty="0" smtClean="0">
                <a:solidFill>
                  <a:srgbClr val="FF0000"/>
                </a:solidFill>
                <a:latin typeface="Times New Roman" pitchFamily="18" charset="0"/>
                <a:cs typeface="Times New Roman" pitchFamily="18" charset="0"/>
              </a:rPr>
              <a:t>يتزايد</a:t>
            </a:r>
            <a:r>
              <a:rPr lang="ar-SA" sz="2800" b="1" dirty="0" smtClean="0">
                <a:latin typeface="Times New Roman" pitchFamily="18" charset="0"/>
                <a:cs typeface="Times New Roman" pitchFamily="18" charset="0"/>
              </a:rPr>
              <a:t> التسعير للطن/ كم مع زيادة المسافة، </a:t>
            </a:r>
            <a:r>
              <a:rPr lang="ar-DZ" sz="2800" b="1" dirty="0" smtClean="0">
                <a:latin typeface="Times New Roman" pitchFamily="18" charset="0"/>
                <a:cs typeface="Times New Roman" pitchFamily="18" charset="0"/>
              </a:rPr>
              <a:t>لما </a:t>
            </a:r>
            <a:r>
              <a:rPr lang="ar-SA" sz="2800" b="1" dirty="0" smtClean="0">
                <a:latin typeface="Times New Roman" pitchFamily="18" charset="0"/>
                <a:cs typeface="Times New Roman" pitchFamily="18" charset="0"/>
              </a:rPr>
              <a:t>يصل السعر لحد معين، يضطر </a:t>
            </a:r>
            <a:r>
              <a:rPr lang="ar-DZ" sz="2800" b="1" dirty="0" smtClean="0">
                <a:latin typeface="Times New Roman" pitchFamily="18" charset="0"/>
                <a:cs typeface="Times New Roman" pitchFamily="18" charset="0"/>
              </a:rPr>
              <a:t>الناقل </a:t>
            </a:r>
            <a:r>
              <a:rPr lang="ar-SA" sz="2800" b="1" dirty="0" smtClean="0">
                <a:latin typeface="Times New Roman" pitchFamily="18" charset="0"/>
                <a:cs typeface="Times New Roman" pitchFamily="18" charset="0"/>
              </a:rPr>
              <a:t>إلى تثبيته مع زيادة </a:t>
            </a:r>
            <a:r>
              <a:rPr lang="ar-DZ" sz="2800" b="1" dirty="0" smtClean="0">
                <a:latin typeface="Times New Roman" pitchFamily="18" charset="0"/>
                <a:cs typeface="Times New Roman" pitchFamily="18" charset="0"/>
              </a:rPr>
              <a:t>ال</a:t>
            </a:r>
            <a:r>
              <a:rPr lang="ar-SA" sz="2800" b="1" dirty="0" smtClean="0">
                <a:latin typeface="Times New Roman" pitchFamily="18" charset="0"/>
                <a:cs typeface="Times New Roman" pitchFamily="18" charset="0"/>
              </a:rPr>
              <a:t>مسافة، لوجود عدة منافسين في سوق النقل وهكذا</a:t>
            </a:r>
            <a:r>
              <a:rPr lang="fr-FR" sz="2800" b="1" dirty="0" smtClean="0">
                <a:latin typeface="Times New Roman" pitchFamily="18" charset="0"/>
                <a:cs typeface="Times New Roman" pitchFamily="18" charset="0"/>
              </a:rPr>
              <a:t>.</a:t>
            </a:r>
            <a:endParaRPr lang="fr-FR" sz="2800" dirty="0"/>
          </a:p>
        </p:txBody>
      </p:sp>
      <p:sp>
        <p:nvSpPr>
          <p:cNvPr id="16" name="Rectangle 15"/>
          <p:cNvSpPr/>
          <p:nvPr/>
        </p:nvSpPr>
        <p:spPr>
          <a:xfrm>
            <a:off x="2438400" y="533400"/>
            <a:ext cx="4576894" cy="584775"/>
          </a:xfrm>
          <a:prstGeom prst="rect">
            <a:avLst/>
          </a:prstGeom>
        </p:spPr>
        <p:txBody>
          <a:bodyPr wrap="none">
            <a:spAutoFit/>
          </a:bodyPr>
          <a:lstStyle/>
          <a:p>
            <a:pPr algn="ctr" rtl="1"/>
            <a:r>
              <a:rPr lang="ar-DZ" sz="3200" b="1" dirty="0" smtClean="0">
                <a:solidFill>
                  <a:srgbClr val="FF0000"/>
                </a:solidFill>
                <a:latin typeface="Times New Roman" pitchFamily="18" charset="0"/>
                <a:cs typeface="Times New Roman" pitchFamily="18" charset="0"/>
              </a:rPr>
              <a:t>أنواع تسعير</a:t>
            </a:r>
            <a:r>
              <a:rPr lang="ar-SA"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النقل حسب المسافة:</a:t>
            </a:r>
            <a:endParaRPr lang="fr-FR" sz="3200" b="1" dirty="0" smtClean="0">
              <a:solidFill>
                <a:srgbClr val="FF0000"/>
              </a:solidFill>
              <a:latin typeface="Times New Roman" pitchFamily="18" charset="0"/>
              <a:cs typeface="Times New Roman" pitchFamily="18" charset="0"/>
            </a:endParaRPr>
          </a:p>
        </p:txBody>
      </p:sp>
      <p:sp>
        <p:nvSpPr>
          <p:cNvPr id="28673" name="Rectangle 1"/>
          <p:cNvSpPr>
            <a:spLocks noChangeArrowheads="1"/>
          </p:cNvSpPr>
          <p:nvPr/>
        </p:nvSpPr>
        <p:spPr bwMode="auto">
          <a:xfrm>
            <a:off x="4648200" y="3429000"/>
            <a:ext cx="4191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غطاء السعر</a:t>
            </a:r>
            <a:r>
              <a:rPr kumimoji="0" lang="fr-FR"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ar-SA"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تأثير الغطاء</a:t>
            </a:r>
            <a:r>
              <a:rPr kumimoji="0" lang="fr-FR"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ar-DZ"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ar-DZ" sz="2200" b="1" i="0" u="none" strike="noStrike" cap="none" normalizeH="0" dirty="0" smtClean="0">
                <a:ln>
                  <a:noFill/>
                </a:ln>
                <a:solidFill>
                  <a:srgbClr val="FF0000"/>
                </a:solidFill>
                <a:effectLst/>
                <a:latin typeface="Arial" pitchFamily="34" charset="0"/>
                <a:ea typeface="Times New Roman" pitchFamily="18" charset="0"/>
                <a:cs typeface="Arial" pitchFamily="34" charset="0"/>
              </a:rPr>
              <a:t> </a:t>
            </a:r>
            <a:r>
              <a:rPr kumimoji="0" lang="ar-SA" sz="2200" b="1"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تأثير تسعيري ينتج عادة عن إحدى </a:t>
            </a:r>
            <a:r>
              <a:rPr kumimoji="0" lang="ar-SA"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الشركات المهيمنة</a:t>
            </a:r>
            <a:r>
              <a:rPr kumimoji="0" lang="ar-SA" sz="2200" b="1"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من خلاله يمكن </a:t>
            </a:r>
            <a:r>
              <a:rPr kumimoji="0" lang="ar-SA"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للشركات المنافسة </a:t>
            </a:r>
            <a:r>
              <a:rPr kumimoji="0" lang="ar-SA" sz="2200" b="1"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أن تجد مشترين، طالما أن </a:t>
            </a:r>
            <a:r>
              <a:rPr kumimoji="0" lang="ar-SA" sz="2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أسعارها تقع عند أو دون مستوى ما تحدده الشركة المهيمنة</a:t>
            </a:r>
            <a:r>
              <a:rPr kumimoji="0" lang="ar-SA" sz="2200" b="1"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r>
              <a:rPr kumimoji="0" lang="fr-FR" sz="2200" b="1"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ar-SA" sz="2200" b="1"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وقد لا تنطبق هذه الحالة إذا لم تكن منتجات الشركة المنافسة في نفس المستوى، بل أدنى منها</a:t>
            </a:r>
            <a:r>
              <a:rPr kumimoji="0" lang="fr-FR" sz="2200" b="1"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a:t>
            </a:r>
            <a:endParaRPr kumimoji="0" lang="fr-FR" sz="2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62000"/>
          </a:xfrm>
        </p:spPr>
        <p:txBody>
          <a:bodyPr>
            <a:noAutofit/>
          </a:bodyPr>
          <a:lstStyle/>
          <a:p>
            <a:pPr algn="ctr" rtl="1"/>
            <a:r>
              <a:rPr lang="ar-DZ" sz="4400" dirty="0" smtClean="0">
                <a:solidFill>
                  <a:srgbClr val="FF0000"/>
                </a:solidFill>
                <a:effectLst/>
                <a:latin typeface="Times New Roman" pitchFamily="18" charset="0"/>
                <a:cs typeface="Times New Roman" pitchFamily="18" charset="0"/>
              </a:rPr>
              <a:t>تكلفة نقل 1 طن حسب نمط النقل</a:t>
            </a:r>
            <a:endParaRPr lang="fr-FR" sz="4400" dirty="0">
              <a:solidFill>
                <a:srgbClr val="FF0000"/>
              </a:solidFill>
              <a:effectLst/>
              <a:latin typeface="Times New Roman" pitchFamily="18" charset="0"/>
              <a:cs typeface="Times New Roman" pitchFamily="18" charset="0"/>
            </a:endParaRPr>
          </a:p>
        </p:txBody>
      </p:sp>
      <p:grpSp>
        <p:nvGrpSpPr>
          <p:cNvPr id="3" name="Group 2"/>
          <p:cNvGrpSpPr>
            <a:grpSpLocks/>
          </p:cNvGrpSpPr>
          <p:nvPr/>
        </p:nvGrpSpPr>
        <p:grpSpPr bwMode="auto">
          <a:xfrm>
            <a:off x="228600" y="1143001"/>
            <a:ext cx="8762337" cy="5334406"/>
            <a:chOff x="630" y="727"/>
            <a:chExt cx="9396" cy="4864"/>
          </a:xfrm>
        </p:grpSpPr>
        <p:cxnSp>
          <p:nvCxnSpPr>
            <p:cNvPr id="1027" name="AutoShape 3"/>
            <p:cNvCxnSpPr>
              <a:cxnSpLocks noChangeShapeType="1"/>
            </p:cNvCxnSpPr>
            <p:nvPr/>
          </p:nvCxnSpPr>
          <p:spPr bwMode="auto">
            <a:xfrm>
              <a:off x="4316" y="3720"/>
              <a:ext cx="15" cy="1515"/>
            </a:xfrm>
            <a:prstGeom prst="straightConnector1">
              <a:avLst/>
            </a:prstGeom>
            <a:noFill/>
            <a:ln w="9525">
              <a:solidFill>
                <a:srgbClr val="000000"/>
              </a:solidFill>
              <a:prstDash val="dash"/>
              <a:round/>
              <a:headEnd/>
              <a:tailEnd/>
            </a:ln>
          </p:spPr>
        </p:cxnSp>
        <p:cxnSp>
          <p:nvCxnSpPr>
            <p:cNvPr id="1028" name="AutoShape 4"/>
            <p:cNvCxnSpPr>
              <a:cxnSpLocks noChangeShapeType="1"/>
            </p:cNvCxnSpPr>
            <p:nvPr/>
          </p:nvCxnSpPr>
          <p:spPr bwMode="auto">
            <a:xfrm>
              <a:off x="5594" y="3855"/>
              <a:ext cx="1" cy="1275"/>
            </a:xfrm>
            <a:prstGeom prst="straightConnector1">
              <a:avLst/>
            </a:prstGeom>
            <a:noFill/>
            <a:ln w="9525">
              <a:solidFill>
                <a:srgbClr val="000000"/>
              </a:solidFill>
              <a:prstDash val="dash"/>
              <a:round/>
              <a:headEnd/>
              <a:tailEnd/>
            </a:ln>
          </p:spPr>
        </p:cxnSp>
        <p:cxnSp>
          <p:nvCxnSpPr>
            <p:cNvPr id="1029" name="AutoShape 5"/>
            <p:cNvCxnSpPr>
              <a:cxnSpLocks noChangeShapeType="1"/>
            </p:cNvCxnSpPr>
            <p:nvPr/>
          </p:nvCxnSpPr>
          <p:spPr bwMode="auto">
            <a:xfrm rot="16200000" flipH="1">
              <a:off x="6273" y="4744"/>
              <a:ext cx="808" cy="1"/>
            </a:xfrm>
            <a:prstGeom prst="straightConnector1">
              <a:avLst/>
            </a:prstGeom>
            <a:noFill/>
            <a:ln w="9525">
              <a:solidFill>
                <a:srgbClr val="000000"/>
              </a:solidFill>
              <a:prstDash val="dash"/>
              <a:round/>
              <a:headEnd/>
              <a:tailEnd/>
            </a:ln>
          </p:spPr>
        </p:cxnSp>
        <p:cxnSp>
          <p:nvCxnSpPr>
            <p:cNvPr id="1030" name="AutoShape 6"/>
            <p:cNvCxnSpPr>
              <a:cxnSpLocks noChangeShapeType="1"/>
            </p:cNvCxnSpPr>
            <p:nvPr/>
          </p:nvCxnSpPr>
          <p:spPr bwMode="auto">
            <a:xfrm>
              <a:off x="1245" y="5130"/>
              <a:ext cx="7200" cy="0"/>
            </a:xfrm>
            <a:prstGeom prst="straightConnector1">
              <a:avLst/>
            </a:prstGeom>
            <a:noFill/>
            <a:ln w="38100">
              <a:solidFill>
                <a:srgbClr val="000000"/>
              </a:solidFill>
              <a:round/>
              <a:headEnd/>
              <a:tailEnd type="triangle" w="med" len="med"/>
            </a:ln>
          </p:spPr>
        </p:cxnSp>
        <p:cxnSp>
          <p:nvCxnSpPr>
            <p:cNvPr id="1031" name="AutoShape 7"/>
            <p:cNvCxnSpPr>
              <a:cxnSpLocks noChangeShapeType="1"/>
            </p:cNvCxnSpPr>
            <p:nvPr/>
          </p:nvCxnSpPr>
          <p:spPr bwMode="auto">
            <a:xfrm flipV="1">
              <a:off x="1245" y="1305"/>
              <a:ext cx="1" cy="3825"/>
            </a:xfrm>
            <a:prstGeom prst="straightConnector1">
              <a:avLst/>
            </a:prstGeom>
            <a:noFill/>
            <a:ln w="38100">
              <a:solidFill>
                <a:srgbClr val="000000"/>
              </a:solidFill>
              <a:round/>
              <a:headEnd/>
              <a:tailEnd type="triangle" w="med" len="med"/>
            </a:ln>
          </p:spPr>
        </p:cxnSp>
        <p:cxnSp>
          <p:nvCxnSpPr>
            <p:cNvPr id="1032" name="AutoShape 8"/>
            <p:cNvCxnSpPr>
              <a:cxnSpLocks noChangeShapeType="1"/>
            </p:cNvCxnSpPr>
            <p:nvPr/>
          </p:nvCxnSpPr>
          <p:spPr bwMode="auto">
            <a:xfrm>
              <a:off x="1246" y="1800"/>
              <a:ext cx="6835" cy="3150"/>
            </a:xfrm>
            <a:prstGeom prst="straightConnector1">
              <a:avLst/>
            </a:prstGeom>
            <a:noFill/>
            <a:ln w="38100">
              <a:solidFill>
                <a:srgbClr val="006600"/>
              </a:solidFill>
              <a:prstDash val="solid"/>
              <a:round/>
              <a:headEnd/>
              <a:tailEnd/>
            </a:ln>
          </p:spPr>
        </p:cxnSp>
        <p:cxnSp>
          <p:nvCxnSpPr>
            <p:cNvPr id="1033" name="AutoShape 9"/>
            <p:cNvCxnSpPr>
              <a:cxnSpLocks noChangeShapeType="1"/>
            </p:cNvCxnSpPr>
            <p:nvPr/>
          </p:nvCxnSpPr>
          <p:spPr bwMode="auto">
            <a:xfrm>
              <a:off x="1246" y="3360"/>
              <a:ext cx="6734" cy="690"/>
            </a:xfrm>
            <a:prstGeom prst="straightConnector1">
              <a:avLst/>
            </a:prstGeom>
            <a:noFill/>
            <a:ln w="38100">
              <a:solidFill>
                <a:srgbClr val="FF0000"/>
              </a:solidFill>
              <a:round/>
              <a:headEnd/>
              <a:tailEnd/>
            </a:ln>
          </p:spPr>
        </p:cxnSp>
        <p:sp>
          <p:nvSpPr>
            <p:cNvPr id="1034" name="Text Box 10"/>
            <p:cNvSpPr txBox="1">
              <a:spLocks noChangeArrowheads="1"/>
            </p:cNvSpPr>
            <p:nvPr/>
          </p:nvSpPr>
          <p:spPr bwMode="auto">
            <a:xfrm>
              <a:off x="8490" y="4950"/>
              <a:ext cx="1455" cy="450"/>
            </a:xfrm>
            <a:prstGeom prst="rect">
              <a:avLst/>
            </a:prstGeom>
            <a:solidFill>
              <a:schemeClr val="bg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effectLst/>
                  <a:latin typeface="Arial" pitchFamily="34" charset="0"/>
                  <a:ea typeface="Arial" pitchFamily="34" charset="0"/>
                  <a:cs typeface="Arial" pitchFamily="34" charset="0"/>
                </a:rPr>
                <a:t>مسافة ( كم )</a:t>
              </a:r>
              <a:endParaRPr kumimoji="0" lang="fr-FR" sz="3200" b="0" i="0" u="none" strike="noStrike" cap="none" normalizeH="0" baseline="0" dirty="0" smtClean="0">
                <a:ln>
                  <a:noFill/>
                </a:ln>
                <a:effectLst/>
                <a:latin typeface="Arial" pitchFamily="34" charset="0"/>
                <a:cs typeface="Arial" pitchFamily="34" charset="0"/>
              </a:endParaRPr>
            </a:p>
          </p:txBody>
        </p:sp>
        <p:sp>
          <p:nvSpPr>
            <p:cNvPr id="1035" name="Text Box 11"/>
            <p:cNvSpPr txBox="1">
              <a:spLocks noChangeArrowheads="1"/>
            </p:cNvSpPr>
            <p:nvPr/>
          </p:nvSpPr>
          <p:spPr bwMode="auto">
            <a:xfrm>
              <a:off x="630" y="727"/>
              <a:ext cx="2942" cy="38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تكلفة النقل </a:t>
              </a:r>
              <a:r>
                <a:rPr kumimoji="0" lang="ar-DZ" sz="2400" b="1" i="0" u="none" strike="noStrike" cap="none" normalizeH="0" baseline="0" dirty="0" err="1" smtClean="0">
                  <a:ln>
                    <a:noFill/>
                  </a:ln>
                  <a:effectLst/>
                  <a:latin typeface="Arial" pitchFamily="34" charset="0"/>
                  <a:ea typeface="Arial" pitchFamily="34" charset="0"/>
                  <a:cs typeface="Arial" pitchFamily="34" charset="0"/>
                </a:rPr>
                <a:t>دج</a:t>
              </a:r>
              <a:r>
                <a:rPr kumimoji="0" lang="ar-DZ" sz="2400" b="1" i="0" u="none" strike="noStrike" cap="none" normalizeH="0" baseline="0" dirty="0" smtClean="0">
                  <a:ln>
                    <a:noFill/>
                  </a:ln>
                  <a:effectLst/>
                  <a:latin typeface="Arial" pitchFamily="34" charset="0"/>
                  <a:ea typeface="Arial" pitchFamily="34" charset="0"/>
                  <a:cs typeface="Arial" pitchFamily="34" charset="0"/>
                </a:rPr>
                <a:t>/ كم طن</a:t>
              </a:r>
              <a:endParaRPr kumimoji="0" lang="fr-FR" sz="3600" b="0" i="0" u="none" strike="noStrike" cap="none" normalizeH="0" baseline="0" dirty="0" smtClean="0">
                <a:ln>
                  <a:noFill/>
                </a:ln>
                <a:effectLst/>
                <a:latin typeface="Arial" pitchFamily="34" charset="0"/>
                <a:cs typeface="Arial" pitchFamily="34" charset="0"/>
              </a:endParaRPr>
            </a:p>
          </p:txBody>
        </p:sp>
        <p:sp>
          <p:nvSpPr>
            <p:cNvPr id="1036" name="Text Box 12"/>
            <p:cNvSpPr txBox="1">
              <a:spLocks noChangeArrowheads="1"/>
            </p:cNvSpPr>
            <p:nvPr/>
          </p:nvSpPr>
          <p:spPr bwMode="auto">
            <a:xfrm>
              <a:off x="3045" y="2010"/>
              <a:ext cx="1344" cy="510"/>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نقل جوي</a:t>
              </a:r>
              <a:endParaRPr kumimoji="0" lang="fr-FR" sz="3600" b="0" i="0" u="none" strike="noStrike" cap="none" normalizeH="0" baseline="0" dirty="0" smtClean="0">
                <a:ln>
                  <a:noFill/>
                </a:ln>
                <a:effectLst/>
                <a:latin typeface="Arial" pitchFamily="34" charset="0"/>
                <a:cs typeface="Arial" pitchFamily="34" charset="0"/>
              </a:endParaRPr>
            </a:p>
          </p:txBody>
        </p:sp>
        <p:sp>
          <p:nvSpPr>
            <p:cNvPr id="1037" name="Text Box 13"/>
            <p:cNvSpPr txBox="1">
              <a:spLocks noChangeArrowheads="1"/>
            </p:cNvSpPr>
            <p:nvPr/>
          </p:nvSpPr>
          <p:spPr bwMode="auto">
            <a:xfrm>
              <a:off x="7984" y="3715"/>
              <a:ext cx="1360" cy="450"/>
            </a:xfrm>
            <a:prstGeom prst="rect">
              <a:avLst/>
            </a:prstGeom>
            <a:solidFill>
              <a:srgbClr val="FF9933"/>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نقل طرقي</a:t>
              </a:r>
              <a:endParaRPr kumimoji="0" lang="fr-FR" sz="3600" b="0" i="0" u="none" strike="noStrike" cap="none" normalizeH="0" baseline="0" dirty="0" smtClean="0">
                <a:ln>
                  <a:noFill/>
                </a:ln>
                <a:effectLst/>
                <a:latin typeface="Arial" pitchFamily="34" charset="0"/>
                <a:cs typeface="Arial" pitchFamily="34" charset="0"/>
              </a:endParaRPr>
            </a:p>
          </p:txBody>
        </p:sp>
        <p:sp>
          <p:nvSpPr>
            <p:cNvPr id="1038" name="Text Box 14"/>
            <p:cNvSpPr txBox="1">
              <a:spLocks noChangeArrowheads="1"/>
            </p:cNvSpPr>
            <p:nvPr/>
          </p:nvSpPr>
          <p:spPr bwMode="auto">
            <a:xfrm>
              <a:off x="8305" y="4290"/>
              <a:ext cx="1721" cy="510"/>
            </a:xfrm>
            <a:prstGeom prst="rect">
              <a:avLst/>
            </a:prstGeom>
            <a:solidFill>
              <a:srgbClr val="00B0F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Arial" pitchFamily="34" charset="0"/>
                  <a:ea typeface="Arial" pitchFamily="34" charset="0"/>
                  <a:cs typeface="Arial" pitchFamily="34" charset="0"/>
                </a:rPr>
                <a:t>نقل سكة حديد</a:t>
              </a:r>
              <a:endParaRPr kumimoji="0" lang="fr-FR" sz="3600" b="0" i="0" u="none" strike="noStrike" cap="none" normalizeH="0" baseline="0" dirty="0" smtClean="0">
                <a:ln>
                  <a:noFill/>
                </a:ln>
                <a:effectLst/>
                <a:latin typeface="Arial" pitchFamily="34" charset="0"/>
                <a:cs typeface="Arial" pitchFamily="34" charset="0"/>
              </a:endParaRPr>
            </a:p>
          </p:txBody>
        </p:sp>
        <p:sp>
          <p:nvSpPr>
            <p:cNvPr id="1039" name="Text Box 15"/>
            <p:cNvSpPr txBox="1">
              <a:spLocks noChangeArrowheads="1"/>
            </p:cNvSpPr>
            <p:nvPr/>
          </p:nvSpPr>
          <p:spPr bwMode="auto">
            <a:xfrm>
              <a:off x="3927" y="5235"/>
              <a:ext cx="870" cy="356"/>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effectLst/>
                  <a:latin typeface="Times New Roman" pitchFamily="18" charset="0"/>
                  <a:ea typeface="Arial" pitchFamily="34" charset="0"/>
                  <a:cs typeface="Times New Roman" pitchFamily="18" charset="0"/>
                </a:rPr>
                <a:t>200</a:t>
              </a:r>
              <a:endParaRPr kumimoji="0" lang="fr-FR" sz="2800" b="0" i="0" u="none" strike="noStrike" cap="none" normalizeH="0" baseline="0" dirty="0" smtClean="0">
                <a:ln>
                  <a:noFill/>
                </a:ln>
                <a:effectLst/>
                <a:latin typeface="Times New Roman" pitchFamily="18" charset="0"/>
                <a:cs typeface="Times New Roman" pitchFamily="18" charset="0"/>
              </a:endParaRPr>
            </a:p>
          </p:txBody>
        </p:sp>
        <p:sp>
          <p:nvSpPr>
            <p:cNvPr id="1040" name="Text Box 16"/>
            <p:cNvSpPr txBox="1">
              <a:spLocks noChangeArrowheads="1"/>
            </p:cNvSpPr>
            <p:nvPr/>
          </p:nvSpPr>
          <p:spPr bwMode="auto">
            <a:xfrm>
              <a:off x="6268" y="5235"/>
              <a:ext cx="900" cy="356"/>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effectLst/>
                  <a:latin typeface="Times New Roman" pitchFamily="18" charset="0"/>
                  <a:ea typeface="Arial" pitchFamily="34" charset="0"/>
                  <a:cs typeface="Times New Roman" pitchFamily="18" charset="0"/>
                </a:rPr>
                <a:t>1000</a:t>
              </a:r>
              <a:endParaRPr kumimoji="0" lang="fr-FR" sz="2800" b="0" i="0" u="none" strike="noStrike" cap="none" normalizeH="0" baseline="0" dirty="0" smtClean="0">
                <a:ln>
                  <a:noFill/>
                </a:ln>
                <a:effectLst/>
                <a:latin typeface="Times New Roman" pitchFamily="18" charset="0"/>
                <a:cs typeface="Times New Roman" pitchFamily="18" charset="0"/>
              </a:endParaRPr>
            </a:p>
          </p:txBody>
        </p:sp>
        <p:sp>
          <p:nvSpPr>
            <p:cNvPr id="1041" name="Text Box 17"/>
            <p:cNvSpPr txBox="1">
              <a:spLocks noChangeArrowheads="1"/>
            </p:cNvSpPr>
            <p:nvPr/>
          </p:nvSpPr>
          <p:spPr bwMode="auto">
            <a:xfrm>
              <a:off x="5124" y="5237"/>
              <a:ext cx="900" cy="353"/>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effectLst/>
                  <a:latin typeface="Times New Roman" pitchFamily="18" charset="0"/>
                  <a:ea typeface="Arial" pitchFamily="34" charset="0"/>
                  <a:cs typeface="Times New Roman" pitchFamily="18" charset="0"/>
                </a:rPr>
                <a:t>500</a:t>
              </a:r>
              <a:endParaRPr kumimoji="0" lang="fr-FR" sz="2800" b="0" i="0" u="none" strike="noStrike" cap="none" normalizeH="0" baseline="0" dirty="0" smtClean="0">
                <a:ln>
                  <a:noFill/>
                </a:ln>
                <a:effectLst/>
                <a:latin typeface="Times New Roman" pitchFamily="18" charset="0"/>
                <a:cs typeface="Times New Roman" pitchFamily="18" charset="0"/>
              </a:endParaRPr>
            </a:p>
          </p:txBody>
        </p:sp>
        <p:cxnSp>
          <p:nvCxnSpPr>
            <p:cNvPr id="1042" name="AutoShape 18"/>
            <p:cNvCxnSpPr>
              <a:cxnSpLocks noChangeShapeType="1"/>
            </p:cNvCxnSpPr>
            <p:nvPr/>
          </p:nvCxnSpPr>
          <p:spPr bwMode="auto">
            <a:xfrm>
              <a:off x="1284" y="2881"/>
              <a:ext cx="6945" cy="1806"/>
            </a:xfrm>
            <a:prstGeom prst="straightConnector1">
              <a:avLst/>
            </a:prstGeom>
            <a:noFill/>
            <a:ln w="38100">
              <a:solidFill>
                <a:srgbClr val="0000CC"/>
              </a:solidFill>
              <a:round/>
              <a:headEnd/>
              <a:tailEnd/>
            </a:ln>
          </p:spPr>
        </p:cxnSp>
      </p:gr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838200"/>
            <a:ext cx="8229600" cy="1371600"/>
          </a:xfrm>
        </p:spPr>
        <p:txBody>
          <a:bodyPr>
            <a:normAutofit/>
          </a:bodyPr>
          <a:lstStyle/>
          <a:p>
            <a:pPr marL="0" indent="22225" algn="just" rtl="1">
              <a:buNone/>
            </a:pPr>
            <a:r>
              <a:rPr lang="ar-SA" sz="3200" b="1" dirty="0" smtClean="0">
                <a:solidFill>
                  <a:srgbClr val="FF0000"/>
                </a:solidFill>
                <a:latin typeface="Times New Roman" pitchFamily="18" charset="0"/>
                <a:cs typeface="Times New Roman" pitchFamily="18" charset="0"/>
              </a:rPr>
              <a:t>ج- </a:t>
            </a:r>
            <a:r>
              <a:rPr lang="ar-DZ" sz="3200" b="1" dirty="0" smtClean="0">
                <a:solidFill>
                  <a:srgbClr val="FF0000"/>
                </a:solidFill>
                <a:latin typeface="Times New Roman" pitchFamily="18" charset="0"/>
                <a:cs typeface="Times New Roman" pitchFamily="18" charset="0"/>
              </a:rPr>
              <a:t>الشروط </a:t>
            </a:r>
            <a:r>
              <a:rPr lang="ar-SA" sz="3200" b="1" dirty="0" smtClean="0">
                <a:solidFill>
                  <a:srgbClr val="FF0000"/>
                </a:solidFill>
                <a:latin typeface="Times New Roman" pitchFamily="18" charset="0"/>
                <a:cs typeface="Times New Roman" pitchFamily="18" charset="0"/>
              </a:rPr>
              <a:t>الحكومية على وسائل النقل: </a:t>
            </a:r>
            <a:endParaRPr lang="ar-DZ" sz="3200" b="1" dirty="0" smtClean="0">
              <a:solidFill>
                <a:srgbClr val="FF0000"/>
              </a:solidFill>
              <a:latin typeface="Times New Roman" pitchFamily="18" charset="0"/>
              <a:cs typeface="Times New Roman" pitchFamily="18" charset="0"/>
            </a:endParaRPr>
          </a:p>
          <a:p>
            <a:pPr marL="0" indent="22225" algn="just" rtl="1">
              <a:buNone/>
            </a:pPr>
            <a:r>
              <a:rPr lang="ar-SA" sz="2800" b="1" dirty="0" smtClean="0">
                <a:latin typeface="Times New Roman" pitchFamily="18" charset="0"/>
                <a:cs typeface="Times New Roman" pitchFamily="18" charset="0"/>
              </a:rPr>
              <a:t>تكاليف</a:t>
            </a:r>
            <a:r>
              <a:rPr lang="ar-DZ" sz="2800" b="1" dirty="0" smtClean="0">
                <a:latin typeface="Times New Roman" pitchFamily="18" charset="0"/>
                <a:cs typeface="Times New Roman" pitchFamily="18" charset="0"/>
              </a:rPr>
              <a:t> </a:t>
            </a:r>
            <a:r>
              <a:rPr lang="ar-SA" sz="2800" b="1" dirty="0" err="1" smtClean="0">
                <a:latin typeface="Times New Roman" pitchFamily="18" charset="0"/>
                <a:cs typeface="Times New Roman" pitchFamily="18" charset="0"/>
              </a:rPr>
              <a:t>إضاف</a:t>
            </a:r>
            <a:r>
              <a:rPr lang="ar-DZ" sz="2800" b="1" dirty="0" smtClean="0">
                <a:latin typeface="Times New Roman" pitchFamily="18" charset="0"/>
                <a:cs typeface="Times New Roman" pitchFamily="18" charset="0"/>
              </a:rPr>
              <a:t>ي</a:t>
            </a:r>
            <a:r>
              <a:rPr lang="ar-SA" sz="2800" b="1" dirty="0" smtClean="0">
                <a:latin typeface="Times New Roman" pitchFamily="18" charset="0"/>
                <a:cs typeface="Times New Roman" pitchFamily="18" charset="0"/>
              </a:rPr>
              <a:t>ة </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تكلفة النقل</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أسعار وسائل النقل</a:t>
            </a:r>
            <a:r>
              <a:rPr lang="ar-DZ" sz="2800" b="1" dirty="0" smtClean="0">
                <a:latin typeface="Times New Roman" pitchFamily="18" charset="0"/>
                <a:cs typeface="Times New Roman" pitchFamily="18" charset="0"/>
              </a:rPr>
              <a:t>.</a:t>
            </a:r>
            <a:endParaRPr lang="fr-FR" sz="2800" b="1" dirty="0" smtClean="0">
              <a:latin typeface="Times New Roman" pitchFamily="18" charset="0"/>
              <a:cs typeface="Times New Roman" pitchFamily="18" charset="0"/>
            </a:endParaRPr>
          </a:p>
        </p:txBody>
      </p:sp>
      <p:pic>
        <p:nvPicPr>
          <p:cNvPr id="11266" name="Picture 2" descr="C:\Users\SALAH\Desktop\399999_6_1621861279.jpg"/>
          <p:cNvPicPr>
            <a:picLocks noChangeAspect="1" noChangeArrowheads="1"/>
          </p:cNvPicPr>
          <p:nvPr/>
        </p:nvPicPr>
        <p:blipFill>
          <a:blip r:embed="rId2"/>
          <a:srcRect/>
          <a:stretch>
            <a:fillRect/>
          </a:stretch>
        </p:blipFill>
        <p:spPr bwMode="auto">
          <a:xfrm>
            <a:off x="1066800" y="1981200"/>
            <a:ext cx="7162800" cy="4572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533400" y="762000"/>
            <a:ext cx="8229600" cy="15240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د-</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موسمية عمليات النقل: </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نقل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الموسمي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خلال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فترة معينة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يؤدي إلى زيادة التكاليف وا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 أسعار</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النقل.</a:t>
            </a:r>
            <a:endParaRPr kumimoji="0" lang="fr-FR"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12290" name="Picture 2" descr="C:\Users\SALAH\Desktop\hadj-765x510.gif"/>
          <p:cNvPicPr>
            <a:picLocks noChangeAspect="1" noChangeArrowheads="1"/>
          </p:cNvPicPr>
          <p:nvPr/>
        </p:nvPicPr>
        <p:blipFill>
          <a:blip r:embed="rId2"/>
          <a:srcRect/>
          <a:stretch>
            <a:fillRect/>
          </a:stretch>
        </p:blipFill>
        <p:spPr bwMode="auto">
          <a:xfrm>
            <a:off x="1143000" y="2209800"/>
            <a:ext cx="6919912" cy="44196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5"/>
          <p:cNvSpPr txBox="1">
            <a:spLocks/>
          </p:cNvSpPr>
          <p:nvPr/>
        </p:nvSpPr>
        <p:spPr>
          <a:xfrm>
            <a:off x="304800" y="533400"/>
            <a:ext cx="8458200" cy="4343400"/>
          </a:xfrm>
          <a:prstGeom prst="rect">
            <a:avLst/>
          </a:prstGeom>
        </p:spPr>
        <p:txBody>
          <a:bodyPr vert="horz">
            <a:noAutofit/>
          </a:bodyPr>
          <a:lstStyle/>
          <a:p>
            <a:pPr marL="274320" marR="0" lvl="0" indent="-274320" algn="ctr" defTabSz="914400" rtl="1" eaLnBrk="1" fontAlgn="auto" latinLnBrk="0" hangingPunct="1">
              <a:lnSpc>
                <a:spcPct val="100000"/>
              </a:lnSpc>
              <a:spcBef>
                <a:spcPts val="0"/>
              </a:spcBef>
              <a:spcAft>
                <a:spcPts val="0"/>
              </a:spcAft>
              <a:buClr>
                <a:schemeClr val="tx2"/>
              </a:buClr>
              <a:buSzPct val="73000"/>
              <a:tabLst/>
              <a:defRPr/>
            </a:pPr>
            <a:r>
              <a:rPr kumimoji="0" lang="ar-DZ"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الجمهــورية الجزائــرية الديمقــراطية الشعبيـــة</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fr-FR" sz="20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République Algérienne Démocratique et Populaire</a:t>
            </a:r>
            <a:endPar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وزارة التعليــم العــالي والبحــث العلمـي</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fr-FR" sz="20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Ministère de l’Enseignement Supérieur et de la Recherche Scientifique</a:t>
            </a:r>
            <a:endParaRPr kumimoji="0" lang="en-US"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ar-DZ"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جــامعة محــمد خيضــر – بسكرة –</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ar-DZ"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كــلية العلــوم الاقتصــادية و التجــارية وعلــوم التسييــر</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0" eaLnBrk="1" fontAlgn="auto" latinLnBrk="0" hangingPunct="1">
              <a:lnSpc>
                <a:spcPct val="100000"/>
              </a:lnSpc>
              <a:spcBef>
                <a:spcPts val="0"/>
              </a:spcBef>
              <a:spcAft>
                <a:spcPts val="0"/>
              </a:spcAft>
              <a:buClr>
                <a:schemeClr val="tx2"/>
              </a:buClr>
              <a:buSzPct val="73000"/>
              <a:tabLst/>
              <a:defRPr/>
            </a:pPr>
            <a:r>
              <a:rPr kumimoji="0" lang="ar-DZ"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قسم العلوم التجارية</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ctr" defTabSz="914400" rtl="1" eaLnBrk="1" fontAlgn="auto" latinLnBrk="0" hangingPunct="1">
              <a:lnSpc>
                <a:spcPct val="100000"/>
              </a:lnSpc>
              <a:spcBef>
                <a:spcPts val="0"/>
              </a:spcBef>
              <a:spcAft>
                <a:spcPts val="0"/>
              </a:spcAft>
              <a:buClr>
                <a:schemeClr val="tx2"/>
              </a:buClr>
              <a:buSzPct val="73000"/>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Tahoma" pitchFamily="34" charset="0"/>
                <a:cs typeface="Times New Roman" pitchFamily="18" charset="0"/>
              </a:rPr>
              <a:t>سنة ثانية ماستر مالية وتجارة دولية</a:t>
            </a:r>
          </a:p>
          <a:p>
            <a:pPr marL="274320" marR="0" lvl="0" indent="-274320" algn="ctr" defTabSz="914400" rtl="1" eaLnBrk="1" fontAlgn="auto" latinLnBrk="0" hangingPunct="1">
              <a:lnSpc>
                <a:spcPct val="100000"/>
              </a:lnSpc>
              <a:spcBef>
                <a:spcPts val="0"/>
              </a:spcBef>
              <a:spcAft>
                <a:spcPts val="0"/>
              </a:spcAft>
              <a:buClr>
                <a:schemeClr val="tx2"/>
              </a:buClr>
              <a:buSzPct val="73000"/>
              <a:tabLst/>
              <a:defRPr/>
            </a:pPr>
            <a:r>
              <a:rPr kumimoji="0" lang="ar-DZ" sz="4000" b="1" i="0" u="none" strike="noStrike" kern="1200" cap="none" spc="0" normalizeH="0" baseline="0" noProof="0" dirty="0" smtClean="0">
                <a:ln>
                  <a:noFill/>
                </a:ln>
                <a:solidFill>
                  <a:srgbClr val="FF0066"/>
                </a:solidFill>
                <a:effectLst/>
                <a:uLnTx/>
                <a:uFillTx/>
                <a:latin typeface="Times New Roman" pitchFamily="18" charset="0"/>
                <a:ea typeface="Tahoma" pitchFamily="34" charset="0"/>
                <a:cs typeface="Times New Roman" pitchFamily="18" charset="0"/>
              </a:rPr>
              <a:t>مقياس: إمداد ونقل دولي</a:t>
            </a:r>
          </a:p>
          <a:p>
            <a:pPr marL="274320" marR="0" lvl="0" indent="-274320" algn="ctr" defTabSz="914400" rtl="1" eaLnBrk="1" fontAlgn="ctr" latinLnBrk="0" hangingPunct="1">
              <a:lnSpc>
                <a:spcPct val="100000"/>
              </a:lnSpc>
              <a:spcBef>
                <a:spcPts val="600"/>
              </a:spcBef>
              <a:spcAft>
                <a:spcPts val="0"/>
              </a:spcAft>
              <a:buClr>
                <a:schemeClr val="tx2"/>
              </a:buClr>
              <a:buSzPct val="73000"/>
              <a:tabLst/>
              <a:defRPr/>
            </a:pPr>
            <a:r>
              <a:rPr kumimoji="0" lang="ar-DZ" sz="2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الموسم الجامعي: 2021/ 2022</a:t>
            </a:r>
          </a:p>
        </p:txBody>
      </p:sp>
      <p:sp>
        <p:nvSpPr>
          <p:cNvPr id="5" name="Rectangle 4"/>
          <p:cNvSpPr/>
          <p:nvPr/>
        </p:nvSpPr>
        <p:spPr>
          <a:xfrm>
            <a:off x="838200" y="49882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smtClean="0">
                <a:solidFill>
                  <a:prstClr val="black"/>
                </a:solidFill>
                <a:latin typeface="Adobe Arabic" pitchFamily="18" charset="-78"/>
                <a:cs typeface="Adobe Arabic" pitchFamily="18" charset="-78"/>
              </a:rPr>
              <a:t>أعمال موجهة 02:</a:t>
            </a:r>
            <a:endParaRPr lang="ar-DZ" sz="2400" b="1" dirty="0">
              <a:solidFill>
                <a:prstClr val="black"/>
              </a:solidFill>
              <a:latin typeface="Adobe Arabic" pitchFamily="18" charset="-78"/>
              <a:cs typeface="Adobe Arabic" pitchFamily="18" charset="-78"/>
            </a:endParaRP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دراسة عملية لتكلفة (تسعير) النقل البحري</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Couts du transport maritime</a:t>
            </a:r>
            <a:endParaRPr lang="fr-FR" sz="2400" b="1" dirty="0">
              <a:solidFill>
                <a:srgbClr val="C00000"/>
              </a:solidFill>
              <a:latin typeface="Adobe Arabic" pitchFamily="18" charset="-78"/>
              <a:cs typeface="Adobe Arabic" pitchFamily="18" charset="-78"/>
            </a:endParaRPr>
          </a:p>
        </p:txBody>
      </p:sp>
      <p:grpSp>
        <p:nvGrpSpPr>
          <p:cNvPr id="6" name="Group 1"/>
          <p:cNvGrpSpPr>
            <a:grpSpLocks/>
          </p:cNvGrpSpPr>
          <p:nvPr/>
        </p:nvGrpSpPr>
        <p:grpSpPr bwMode="auto">
          <a:xfrm>
            <a:off x="533400" y="3810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1" name="Group 1"/>
          <p:cNvGrpSpPr>
            <a:grpSpLocks/>
          </p:cNvGrpSpPr>
          <p:nvPr/>
        </p:nvGrpSpPr>
        <p:grpSpPr bwMode="auto">
          <a:xfrm>
            <a:off x="7545002" y="3810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152400" y="1600200"/>
            <a:ext cx="8839200" cy="1066800"/>
          </a:xfrm>
        </p:spPr>
        <p:txBody>
          <a:bodyPr>
            <a:normAutofit/>
          </a:bodyPr>
          <a:lstStyle/>
          <a:p>
            <a:pPr marL="0" indent="0" algn="just" rtl="1">
              <a:buNone/>
            </a:pPr>
            <a:r>
              <a:rPr lang="ar-DZ" sz="3200" b="1" dirty="0" smtClean="0">
                <a:latin typeface="Times New Roman" pitchFamily="18" charset="0"/>
                <a:cs typeface="Times New Roman" pitchFamily="18" charset="0"/>
              </a:rPr>
              <a:t>    يطلق على السعر الذي تتكلفه خدمة النقل البحري: </a:t>
            </a:r>
            <a:r>
              <a:rPr lang="ar-DZ" sz="3200" b="1" dirty="0" err="1" smtClean="0">
                <a:solidFill>
                  <a:srgbClr val="FF0000"/>
                </a:solidFill>
                <a:latin typeface="Times New Roman" pitchFamily="18" charset="0"/>
                <a:cs typeface="Times New Roman" pitchFamily="18" charset="0"/>
              </a:rPr>
              <a:t>النولون</a:t>
            </a:r>
            <a:r>
              <a:rPr lang="ar-DZ" sz="3200" b="1" dirty="0" smtClean="0">
                <a:solidFill>
                  <a:srgbClr val="FF0000"/>
                </a:solidFill>
                <a:latin typeface="Times New Roman" pitchFamily="18" charset="0"/>
                <a:cs typeface="Times New Roman" pitchFamily="18" charset="0"/>
              </a:rPr>
              <a:t> البحري، </a:t>
            </a:r>
            <a:r>
              <a:rPr lang="ar-DZ" sz="3200" b="1" dirty="0" smtClean="0">
                <a:latin typeface="Times New Roman" pitchFamily="18" charset="0"/>
                <a:cs typeface="Times New Roman" pitchFamily="18" charset="0"/>
              </a:rPr>
              <a:t>وهو يتكون من عدة عناصر أهمها:</a:t>
            </a:r>
          </a:p>
        </p:txBody>
      </p:sp>
      <p:sp>
        <p:nvSpPr>
          <p:cNvPr id="7" name="Rectangle 6"/>
          <p:cNvSpPr/>
          <p:nvPr/>
        </p:nvSpPr>
        <p:spPr>
          <a:xfrm>
            <a:off x="7467600" y="838200"/>
            <a:ext cx="1148071"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تمهيد:</a:t>
            </a:r>
            <a:endParaRPr lang="fr-FR" sz="3600"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09600"/>
            <a:ext cx="8686800" cy="1143000"/>
          </a:xfrm>
        </p:spPr>
        <p:txBody>
          <a:bodyPr>
            <a:normAutofit/>
          </a:bodyPr>
          <a:lstStyle/>
          <a:p>
            <a:pPr marL="0" lvl="0" indent="22225" algn="just" rtl="1">
              <a:buNone/>
            </a:pPr>
            <a:r>
              <a:rPr lang="ar-DZ" sz="3500" b="1" dirty="0" smtClean="0">
                <a:solidFill>
                  <a:srgbClr val="FF0000"/>
                </a:solidFill>
                <a:latin typeface="Times New Roman" pitchFamily="18" charset="0"/>
                <a:cs typeface="Times New Roman" pitchFamily="18" charset="0"/>
              </a:rPr>
              <a:t>أولا. </a:t>
            </a:r>
            <a:r>
              <a:rPr lang="ar-SA" sz="3500" b="1" dirty="0" smtClean="0">
                <a:solidFill>
                  <a:srgbClr val="FF0000"/>
                </a:solidFill>
                <a:latin typeface="Times New Roman" pitchFamily="18" charset="0"/>
                <a:cs typeface="Times New Roman" pitchFamily="18" charset="0"/>
              </a:rPr>
              <a:t>التعريفة الأساسية: </a:t>
            </a:r>
            <a:endParaRPr lang="fr-FR" sz="3500" b="1" dirty="0" smtClean="0">
              <a:solidFill>
                <a:srgbClr val="FF0000"/>
              </a:solidFill>
              <a:latin typeface="Times New Roman" pitchFamily="18" charset="0"/>
              <a:cs typeface="Times New Roman" pitchFamily="18" charset="0"/>
            </a:endParaRPr>
          </a:p>
          <a:p>
            <a:pPr marL="0" indent="22225" algn="just" rtl="1">
              <a:buNone/>
            </a:pPr>
            <a:r>
              <a:rPr lang="fr-FR"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تعتمد على </a:t>
            </a:r>
            <a:r>
              <a:rPr lang="ar-DZ" b="1" dirty="0" smtClean="0">
                <a:latin typeface="Times New Roman" pitchFamily="18" charset="0"/>
                <a:cs typeface="Times New Roman" pitchFamily="18" charset="0"/>
              </a:rPr>
              <a:t>مسار الرحلة، </a:t>
            </a:r>
            <a:r>
              <a:rPr lang="ar-SA" b="1" dirty="0" smtClean="0">
                <a:latin typeface="Times New Roman" pitchFamily="18" charset="0"/>
                <a:cs typeface="Times New Roman" pitchFamily="18" charset="0"/>
              </a:rPr>
              <a:t>نوع </a:t>
            </a:r>
            <a:r>
              <a:rPr lang="ar-SA" b="1" dirty="0" err="1" smtClean="0">
                <a:latin typeface="Times New Roman" pitchFamily="18" charset="0"/>
                <a:cs typeface="Times New Roman" pitchFamily="18" charset="0"/>
              </a:rPr>
              <a:t>الب</a:t>
            </a:r>
            <a:r>
              <a:rPr lang="ar-DZ" b="1" dirty="0" smtClean="0">
                <a:latin typeface="Times New Roman" pitchFamily="18" charset="0"/>
                <a:cs typeface="Times New Roman" pitchFamily="18" charset="0"/>
              </a:rPr>
              <a:t>ضاعة </a:t>
            </a:r>
            <a:r>
              <a:rPr lang="ar-DZ" b="1" dirty="0" err="1" smtClean="0">
                <a:latin typeface="Times New Roman" pitchFamily="18" charset="0"/>
                <a:cs typeface="Times New Roman" pitchFamily="18" charset="0"/>
              </a:rPr>
              <a:t>و</a:t>
            </a:r>
            <a:r>
              <a:rPr lang="ar-SA" b="1" dirty="0" smtClean="0">
                <a:latin typeface="Times New Roman" pitchFamily="18" charset="0"/>
                <a:cs typeface="Times New Roman" pitchFamily="18" charset="0"/>
              </a:rPr>
              <a:t>نمط الشحن البحري:</a:t>
            </a:r>
            <a:endParaRPr lang="fr-FR" b="1" dirty="0" smtClean="0">
              <a:latin typeface="Times New Roman" pitchFamily="18" charset="0"/>
              <a:cs typeface="Times New Roman" pitchFamily="18" charset="0"/>
            </a:endParaRPr>
          </a:p>
        </p:txBody>
      </p:sp>
      <p:sp>
        <p:nvSpPr>
          <p:cNvPr id="5" name="Rectangle 4"/>
          <p:cNvSpPr/>
          <p:nvPr/>
        </p:nvSpPr>
        <p:spPr>
          <a:xfrm>
            <a:off x="228600" y="5429071"/>
            <a:ext cx="8610600" cy="1200329"/>
          </a:xfrm>
          <a:prstGeom prst="rect">
            <a:avLst/>
          </a:prstGeom>
          <a:solidFill>
            <a:srgbClr val="FFFF00"/>
          </a:solidFill>
        </p:spPr>
        <p:txBody>
          <a:bodyPr wrap="square">
            <a:spAutoFit/>
          </a:bodyPr>
          <a:lstStyle/>
          <a:p>
            <a:pPr indent="22225" algn="just" rtl="1"/>
            <a:r>
              <a:rPr lang="ar-SY" sz="2400" b="1" dirty="0" smtClean="0">
                <a:latin typeface="Times New Roman" pitchFamily="18" charset="0"/>
                <a:cs typeface="Times New Roman" pitchFamily="18" charset="0"/>
              </a:rPr>
              <a:t>المؤتمر البحري هو مجموعة من ملاك السفن الذين يخدمون نفس الخطوط، يبرمون اتفاقيات حول أسعار الشحن وتقاسم الخطوط البحرية وتنظيمها من أجل السيطرة على المنافسة.</a:t>
            </a:r>
            <a:endParaRPr lang="fr-FR" sz="2400" b="1" dirty="0" smtClean="0">
              <a:latin typeface="Times New Roman" pitchFamily="18" charset="0"/>
              <a:cs typeface="Times New Roman" pitchFamily="18" charset="0"/>
            </a:endParaRPr>
          </a:p>
        </p:txBody>
      </p:sp>
      <p:sp>
        <p:nvSpPr>
          <p:cNvPr id="6" name="Espace réservé du contenu 2"/>
          <p:cNvSpPr txBox="1">
            <a:spLocks/>
          </p:cNvSpPr>
          <p:nvPr/>
        </p:nvSpPr>
        <p:spPr>
          <a:xfrm>
            <a:off x="228600" y="1981200"/>
            <a:ext cx="8686800" cy="33528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1.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النمط الإتفاقي الموحد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Mode conventionnel</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يستعمل في </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حالة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البضائع المجمعة في صناديق، علب كرتون، </a:t>
            </a:r>
            <a:r>
              <a:rPr kumimoji="0" lang="ar-SA"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وطبليا</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a:t>
            </a:r>
          </a:p>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تكون تعريفة النقل البحري محددة من طرف </a:t>
            </a:r>
            <a:r>
              <a:rPr kumimoji="0" lang="ar-SA" sz="2600" b="1" i="0" u="sng"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المؤتمرات البحرية</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وفقا لمبادئ متعارف عليها</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يدفع الشاحن على أساس عدد وحدات الدفع</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UP</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Unités payantes</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عدد وحدات الدفع </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القيمة الأكبر بين الوزن الإجمالي </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والوزن </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الإجمالي للبضاعة</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الأفضلية دائما لصالح الناقل البحري.</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533400"/>
            <a:ext cx="8686800" cy="1676400"/>
          </a:xfrm>
        </p:spPr>
        <p:txBody>
          <a:bodyPr>
            <a:normAutofit/>
          </a:bodyPr>
          <a:lstStyle/>
          <a:p>
            <a:pPr marL="0" lvl="0" indent="22225" algn="just" rtl="1">
              <a:buNone/>
            </a:pPr>
            <a:r>
              <a:rPr lang="ar-DZ" sz="3200" b="1" dirty="0" smtClean="0">
                <a:solidFill>
                  <a:srgbClr val="FF0000"/>
                </a:solidFill>
                <a:latin typeface="Times New Roman" pitchFamily="18" charset="0"/>
                <a:cs typeface="Times New Roman" pitchFamily="18" charset="0"/>
              </a:rPr>
              <a:t>2. </a:t>
            </a:r>
            <a:r>
              <a:rPr lang="ar-SA" sz="3200" b="1" dirty="0" smtClean="0">
                <a:solidFill>
                  <a:srgbClr val="FF0000"/>
                </a:solidFill>
                <a:latin typeface="Times New Roman" pitchFamily="18" charset="0"/>
                <a:cs typeface="Times New Roman" pitchFamily="18" charset="0"/>
              </a:rPr>
              <a:t>النمط الجزافي</a:t>
            </a:r>
            <a:r>
              <a:rPr lang="fr-FR" sz="3200" b="1" dirty="0" smtClean="0">
                <a:solidFill>
                  <a:srgbClr val="FF0000"/>
                </a:solidFill>
                <a:latin typeface="Times New Roman" pitchFamily="18" charset="0"/>
                <a:cs typeface="Times New Roman" pitchFamily="18" charset="0"/>
              </a:rPr>
              <a:t>Mode forfaitaire </a:t>
            </a:r>
            <a:r>
              <a:rPr lang="ar-SA" sz="3200" b="1" dirty="0" smtClean="0">
                <a:solidFill>
                  <a:srgbClr val="FF0000"/>
                </a:solidFill>
                <a:latin typeface="Times New Roman" pitchFamily="18" charset="0"/>
                <a:cs typeface="Times New Roman" pitchFamily="18" charset="0"/>
              </a:rPr>
              <a:t>:</a:t>
            </a:r>
            <a:endParaRPr lang="ar-DZ" sz="3200" b="1" dirty="0" smtClean="0">
              <a:solidFill>
                <a:srgbClr val="FF0000"/>
              </a:solidFill>
              <a:latin typeface="Times New Roman" pitchFamily="18" charset="0"/>
              <a:cs typeface="Times New Roman" pitchFamily="18" charset="0"/>
            </a:endParaRPr>
          </a:p>
          <a:p>
            <a:pPr marL="0" lvl="0" indent="22225" algn="just" rtl="1">
              <a:buNone/>
            </a:pPr>
            <a:r>
              <a:rPr lang="ar-SA" b="1" dirty="0" smtClean="0">
                <a:latin typeface="Times New Roman" pitchFamily="18" charset="0"/>
                <a:cs typeface="Times New Roman" pitchFamily="18" charset="0"/>
              </a:rPr>
              <a:t>تطبيق تعريفة جزافية على نقل الحاوية (</a:t>
            </a:r>
            <a:r>
              <a:rPr lang="fr-FR" b="1" dirty="0" smtClean="0">
                <a:latin typeface="Times New Roman" pitchFamily="18" charset="0"/>
                <a:cs typeface="Times New Roman" pitchFamily="18" charset="0"/>
              </a:rPr>
              <a:t>Box rate</a:t>
            </a:r>
            <a:r>
              <a:rPr lang="ar-SA" b="1" dirty="0" smtClean="0">
                <a:latin typeface="Times New Roman" pitchFamily="18" charset="0"/>
                <a:cs typeface="Times New Roman" pitchFamily="18" charset="0"/>
              </a:rPr>
              <a:t>)</a:t>
            </a:r>
            <a:r>
              <a:rPr lang="ar-DZ" b="1" dirty="0" smtClean="0">
                <a:latin typeface="Times New Roman" pitchFamily="18" charset="0"/>
                <a:cs typeface="Times New Roman" pitchFamily="18" charset="0"/>
              </a:rPr>
              <a:t>.</a:t>
            </a:r>
          </a:p>
          <a:p>
            <a:pPr marL="0" lvl="0" indent="22225" algn="just" rtl="1">
              <a:buNone/>
            </a:pPr>
            <a:r>
              <a:rPr lang="ar-DZ" b="1" dirty="0" smtClean="0">
                <a:latin typeface="Times New Roman" pitchFamily="18" charset="0"/>
                <a:cs typeface="Times New Roman" pitchFamily="18" charset="0"/>
              </a:rPr>
              <a:t>لا يأخذ في الحسبان إلا نوع الحاوية، مع فوترة الخدمات الإضافية كتأجير الحاوية. </a:t>
            </a:r>
            <a:endParaRPr lang="fr-FR" b="1"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5" name="Espace réservé du contenu 4"/>
          <p:cNvSpPr txBox="1">
            <a:spLocks/>
          </p:cNvSpPr>
          <p:nvPr/>
        </p:nvSpPr>
        <p:spPr>
          <a:xfrm>
            <a:off x="152400" y="2209800"/>
            <a:ext cx="8686800" cy="4572000"/>
          </a:xfrm>
          <a:prstGeom prst="rect">
            <a:avLst/>
          </a:prstGeom>
        </p:spPr>
        <p:txBody>
          <a:bodyPr vert="horz">
            <a:normAutofit/>
          </a:bodyPr>
          <a:lstStyle/>
          <a:p>
            <a:pPr marL="0" marR="0" lvl="0" indent="22225" algn="ctr"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أنظمة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لشحن بالحاويات</a:t>
            </a:r>
            <a:endPar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22225" algn="just" defTabSz="914400" rtl="1" eaLnBrk="1" fontAlgn="auto" latinLnBrk="0" hangingPunct="1">
              <a:lnSpc>
                <a:spcPct val="100000"/>
              </a:lnSpc>
              <a:spcBef>
                <a:spcPts val="600"/>
              </a:spcBef>
              <a:spcAft>
                <a:spcPts val="0"/>
              </a:spcAft>
              <a:buClr>
                <a:srgbClr val="FF0000"/>
              </a:buClr>
              <a:buSzPct val="75000"/>
              <a:tabLst/>
              <a:defRPr/>
            </a:pPr>
            <a:r>
              <a:rPr lang="ar-DZ" sz="3200" b="1" dirty="0" smtClean="0">
                <a:solidFill>
                  <a:srgbClr val="FF0000"/>
                </a:solidFill>
                <a:latin typeface="Times New Roman" pitchFamily="18" charset="0"/>
                <a:cs typeface="Times New Roman" pitchFamily="18" charset="0"/>
              </a:rPr>
              <a:t>أ.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شحن حاوية كاملة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Full container load</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FCL/ FCL</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22225" algn="just" defTabSz="914400" rtl="1" eaLnBrk="1" fontAlgn="auto" latinLnBrk="0" hangingPunct="1">
              <a:lnSpc>
                <a:spcPct val="100000"/>
              </a:lnSpc>
              <a:spcBef>
                <a:spcPts val="600"/>
              </a:spcBef>
              <a:spcAft>
                <a:spcPts val="0"/>
              </a:spcAft>
              <a:buClr>
                <a:srgbClr val="FF0000"/>
              </a:buClr>
              <a:buSzPct val="75000"/>
              <a:tabLst/>
              <a:defRPr/>
            </a:pPr>
            <a:r>
              <a:rPr lang="ar-DZ" sz="2800" b="1" dirty="0" smtClean="0">
                <a:solidFill>
                  <a:srgbClr val="FF0000"/>
                </a:solidFill>
                <a:latin typeface="Times New Roman" pitchFamily="18" charset="0"/>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الشاحن يضع البضاعة في حاوية ويختمها ويرسلها مباشرة للزبون من دون أن تفتح الحاوية إلا للفحص الجمركي.</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indent="22225" algn="just" rtl="1">
              <a:spcBef>
                <a:spcPts val="600"/>
              </a:spcBef>
              <a:buClr>
                <a:srgbClr val="FF0000"/>
              </a:buClr>
              <a:buSzPct val="75000"/>
              <a:tabLst>
                <a:tab pos="231775" algn="l"/>
                <a:tab pos="395288" algn="l"/>
              </a:tabLst>
              <a:defRPr/>
            </a:pPr>
            <a:r>
              <a:rPr lang="ar-DZ" sz="3200" b="1" dirty="0" smtClean="0">
                <a:solidFill>
                  <a:srgbClr val="FF0000"/>
                </a:solidFill>
                <a:latin typeface="Times New Roman" pitchFamily="18" charset="0"/>
                <a:cs typeface="Times New Roman" pitchFamily="18" charset="0"/>
              </a:rPr>
              <a:t>ب.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التجميع في حاوية</a:t>
            </a:r>
            <a:r>
              <a:rPr lang="fr-FR" sz="2800" b="1" dirty="0" err="1" smtClean="0">
                <a:solidFill>
                  <a:srgbClr val="FF0000"/>
                </a:solidFill>
                <a:latin typeface="Times New Roman" pitchFamily="18" charset="0"/>
                <a:cs typeface="Times New Roman" pitchFamily="18" charset="0"/>
              </a:rPr>
              <a:t>load</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Less</a:t>
            </a:r>
            <a:r>
              <a:rPr kumimoji="0" lang="fr-FR"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than container</a:t>
            </a:r>
            <a:r>
              <a:rPr kumimoji="0" lang="ar-SA"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fr-F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LCL/ LCL</a:t>
            </a:r>
            <a:r>
              <a:rPr kumimoji="0" lang="ar-SA"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22225" algn="just" defTabSz="914400" rtl="1" eaLnBrk="1" fontAlgn="auto" latinLnBrk="0" hangingPunct="1">
              <a:lnSpc>
                <a:spcPct val="100000"/>
              </a:lnSpc>
              <a:spcBef>
                <a:spcPts val="600"/>
              </a:spcBef>
              <a:spcAft>
                <a:spcPts val="0"/>
              </a:spcAft>
              <a:buClr>
                <a:srgbClr val="FF0000"/>
              </a:buClr>
              <a:buSzPct val="75000"/>
              <a:tabLst/>
              <a:defRPr/>
            </a:pPr>
            <a:r>
              <a:rPr lang="ar-DZ" sz="2800" b="1" dirty="0" smtClean="0">
                <a:solidFill>
                  <a:srgbClr val="FF0000"/>
                </a:solidFill>
                <a:latin typeface="Times New Roman" pitchFamily="18" charset="0"/>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إذا كانت البضاعة المرسلة غير كافية لملء حاوية، فإن الشاحن يسلم البضاعة لشركة تجميع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Groupage</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حيث يتم تحويتها مع بضائع أخرى مرسلة لنفس الميناء، وهناك يتم تفكيكها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Dégroupage</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وجعلها في متناول أصحابها.</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52400" y="762000"/>
            <a:ext cx="8686800" cy="685800"/>
          </a:xfrm>
        </p:spPr>
        <p:txBody>
          <a:bodyPr>
            <a:normAutofit/>
          </a:bodyPr>
          <a:lstStyle/>
          <a:p>
            <a:pPr marL="0" indent="22225" algn="ctr" rtl="1">
              <a:buNone/>
            </a:pPr>
            <a:r>
              <a:rPr lang="ar-SA" sz="3200" b="1" dirty="0" smtClean="0">
                <a:solidFill>
                  <a:srgbClr val="FF0000"/>
                </a:solidFill>
                <a:latin typeface="Times New Roman" pitchFamily="18" charset="0"/>
                <a:cs typeface="Times New Roman" pitchFamily="18" charset="0"/>
              </a:rPr>
              <a:t>أنظمة </a:t>
            </a:r>
            <a:r>
              <a:rPr lang="ar-DZ" sz="3200" b="1" dirty="0" smtClean="0">
                <a:solidFill>
                  <a:srgbClr val="FF0000"/>
                </a:solidFill>
                <a:latin typeface="Times New Roman" pitchFamily="18" charset="0"/>
                <a:cs typeface="Times New Roman" pitchFamily="18" charset="0"/>
              </a:rPr>
              <a:t>ا</a:t>
            </a:r>
            <a:r>
              <a:rPr lang="ar-SA" sz="3200" b="1" dirty="0" smtClean="0">
                <a:solidFill>
                  <a:srgbClr val="FF0000"/>
                </a:solidFill>
                <a:latin typeface="Times New Roman" pitchFamily="18" charset="0"/>
                <a:cs typeface="Times New Roman" pitchFamily="18" charset="0"/>
              </a:rPr>
              <a:t>لشحن بالحاويات </a:t>
            </a:r>
            <a:r>
              <a:rPr lang="ar-DZ" sz="3200" b="1" dirty="0" smtClean="0">
                <a:solidFill>
                  <a:srgbClr val="FF0000"/>
                </a:solidFill>
                <a:latin typeface="Times New Roman" pitchFamily="18" charset="0"/>
                <a:cs typeface="Times New Roman" pitchFamily="18" charset="0"/>
              </a:rPr>
              <a:t>(تابع)</a:t>
            </a:r>
            <a:endParaRPr lang="fr-FR" sz="3200" b="1" dirty="0" smtClean="0">
              <a:solidFill>
                <a:srgbClr val="FF0000"/>
              </a:solidFill>
              <a:latin typeface="Times New Roman" pitchFamily="18" charset="0"/>
              <a:cs typeface="Times New Roman" pitchFamily="18" charset="0"/>
            </a:endParaRPr>
          </a:p>
        </p:txBody>
      </p:sp>
      <p:sp>
        <p:nvSpPr>
          <p:cNvPr id="3" name="Espace réservé du contenu 4"/>
          <p:cNvSpPr txBox="1">
            <a:spLocks/>
          </p:cNvSpPr>
          <p:nvPr/>
        </p:nvSpPr>
        <p:spPr>
          <a:xfrm>
            <a:off x="152400" y="1600200"/>
            <a:ext cx="8686800" cy="20574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rgbClr val="FF0000"/>
              </a:buClr>
              <a:buSzPct val="75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ج.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FCL/LCL</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p>
          <a:p>
            <a:pPr marL="0" marR="0" lvl="0" indent="225425" algn="just" defTabSz="914400" rtl="1" eaLnBrk="1" fontAlgn="auto" latinLnBrk="0" hangingPunct="1">
              <a:lnSpc>
                <a:spcPct val="100000"/>
              </a:lnSpc>
              <a:spcBef>
                <a:spcPts val="600"/>
              </a:spcBef>
              <a:spcAft>
                <a:spcPts val="0"/>
              </a:spcAft>
              <a:buClr>
                <a:srgbClr val="FF0000"/>
              </a:buClr>
              <a:buSzPct val="75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عند إرسال عدة بضائع بأحجام صغيرة لنفس الجهة، فإن الشاحن يشحن البضاعة في نفس الحاوية، وعند الوصول إلى ميناء التفريغ، يتم تفكيك البضائع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وجعلها في متناول أصحابها.</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4" name="Espace réservé du contenu 4"/>
          <p:cNvSpPr txBox="1">
            <a:spLocks/>
          </p:cNvSpPr>
          <p:nvPr/>
        </p:nvSpPr>
        <p:spPr>
          <a:xfrm>
            <a:off x="152400" y="3962400"/>
            <a:ext cx="8686800" cy="21336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rgbClr val="FF0000"/>
              </a:buClr>
              <a:buSzPct val="75000"/>
              <a:buFont typeface="Wingdings 2"/>
              <a:buNone/>
              <a:tabLst/>
              <a:defRPr/>
            </a:pPr>
            <a:r>
              <a:rPr kumimoji="0" lang="ar-DZ" sz="33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د. </a:t>
            </a:r>
            <a:r>
              <a:rPr kumimoji="0" lang="fr-FR" sz="33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LCL/FCL</a:t>
            </a:r>
            <a:r>
              <a:rPr kumimoji="0" lang="ar-DZ" sz="33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p>
          <a:p>
            <a:pPr marL="0" marR="0" lvl="0" indent="165100" algn="just" defTabSz="914400" rtl="1" eaLnBrk="1" fontAlgn="auto" latinLnBrk="0" hangingPunct="1">
              <a:lnSpc>
                <a:spcPct val="100000"/>
              </a:lnSpc>
              <a:spcBef>
                <a:spcPts val="600"/>
              </a:spcBef>
              <a:spcAft>
                <a:spcPts val="0"/>
              </a:spcAft>
              <a:buClr>
                <a:srgbClr val="FF0000"/>
              </a:buClr>
              <a:buSzPct val="75000"/>
              <a:buFont typeface="Wingdings 2"/>
              <a:buNone/>
              <a:tabLst/>
              <a:defRPr/>
            </a:pP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عند قيام شركة باستيراد بضائع متنوعة من عدة موردين، فإنهم يقومون بتسليم البضائع إلى نفس مركز التجميع الذي يضعها في حاوية واحدة ويرسلها لهذه الشركة.</a:t>
            </a:r>
            <a:endParaRPr kumimoji="0" lang="fr-FR"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219200" y="3368720"/>
          <a:ext cx="6629399" cy="1472184"/>
        </p:xfrm>
        <a:graphic>
          <a:graphicData uri="http://schemas.openxmlformats.org/drawingml/2006/table">
            <a:tbl>
              <a:tblPr/>
              <a:tblGrid>
                <a:gridCol w="2807746"/>
                <a:gridCol w="2729753"/>
                <a:gridCol w="1091900"/>
              </a:tblGrid>
              <a:tr h="0">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SA" sz="2800" b="1" dirty="0" smtClean="0">
                          <a:latin typeface="Times New Roman" pitchFamily="18" charset="0"/>
                          <a:ea typeface="Calibri"/>
                          <a:cs typeface="Times New Roman" pitchFamily="18" charset="0"/>
                        </a:rPr>
                        <a:t>قمح(1 </a:t>
                      </a:r>
                      <a:r>
                        <a:rPr lang="ar-DZ" sz="2800" b="1" dirty="0" smtClean="0">
                          <a:latin typeface="Times New Roman" pitchFamily="18" charset="0"/>
                          <a:ea typeface="Calibri"/>
                          <a:cs typeface="Times New Roman" pitchFamily="18" charset="0"/>
                        </a:rPr>
                        <a:t>ق</a:t>
                      </a:r>
                      <a:r>
                        <a:rPr lang="ar-SA" sz="2800" b="1" dirty="0" smtClean="0">
                          <a:latin typeface="Times New Roman" pitchFamily="18" charset="0"/>
                          <a:ea typeface="Calibri"/>
                          <a:cs typeface="Times New Roman" pitchFamily="18" charset="0"/>
                        </a:rPr>
                        <a:t>)</a:t>
                      </a:r>
                      <a:endParaRPr lang="fr-FR" sz="2800" dirty="0" smtClean="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800" b="1" dirty="0" smtClean="0">
                          <a:latin typeface="Times New Roman" pitchFamily="18" charset="0"/>
                          <a:ea typeface="Calibri"/>
                          <a:cs typeface="Times New Roman" pitchFamily="18" charset="0"/>
                        </a:rPr>
                        <a:t>منسوجات( 1 </a:t>
                      </a:r>
                      <a:r>
                        <a:rPr lang="ar-SA" sz="2800" b="1" dirty="0" err="1" smtClean="0">
                          <a:latin typeface="Times New Roman" pitchFamily="18" charset="0"/>
                          <a:ea typeface="Calibri"/>
                          <a:cs typeface="Times New Roman" pitchFamily="18" charset="0"/>
                        </a:rPr>
                        <a:t>م</a:t>
                      </a:r>
                      <a:r>
                        <a:rPr lang="ar-DZ" sz="2800" b="1" baseline="30000" dirty="0" smtClean="0">
                          <a:latin typeface="Times New Roman" pitchFamily="18" charset="0"/>
                          <a:ea typeface="Calibri"/>
                          <a:cs typeface="Times New Roman" pitchFamily="18" charset="0"/>
                        </a:rPr>
                        <a:t>3</a:t>
                      </a:r>
                      <a:r>
                        <a:rPr lang="ar-SA" sz="2800" b="1" dirty="0" smtClean="0">
                          <a:latin typeface="Times New Roman" pitchFamily="18" charset="0"/>
                          <a:ea typeface="Calibri"/>
                          <a:cs typeface="Times New Roman" pitchFamily="18" charset="0"/>
                        </a:rPr>
                        <a:t>)</a:t>
                      </a:r>
                      <a:endParaRPr lang="fr-FR" sz="2800" dirty="0" smtClean="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r-FR" sz="2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DZ" sz="2800" b="1" dirty="0" smtClean="0">
                          <a:latin typeface="Times New Roman" pitchFamily="18" charset="0"/>
                          <a:ea typeface="Calibri"/>
                          <a:cs typeface="Times New Roman" pitchFamily="18" charset="0"/>
                        </a:rPr>
                        <a:t>80+</a:t>
                      </a:r>
                      <a:r>
                        <a:rPr lang="ar-DZ" sz="2800" b="1" dirty="0" smtClean="0">
                          <a:solidFill>
                            <a:srgbClr val="006600"/>
                          </a:solidFill>
                          <a:latin typeface="Times New Roman" pitchFamily="18" charset="0"/>
                          <a:ea typeface="Calibri"/>
                          <a:cs typeface="Times New Roman" pitchFamily="18" charset="0"/>
                        </a:rPr>
                        <a:t>30</a:t>
                      </a:r>
                      <a:r>
                        <a:rPr lang="ar-DZ" sz="2800" b="1" dirty="0" smtClean="0">
                          <a:latin typeface="Times New Roman" pitchFamily="18" charset="0"/>
                          <a:ea typeface="Calibri"/>
                          <a:cs typeface="Times New Roman" pitchFamily="18" charset="0"/>
                        </a:rPr>
                        <a:t>=110 &gt; 100</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70</a:t>
                      </a:r>
                      <a:endParaRPr lang="fr-FR" sz="2800" b="1"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2800" b="1">
                          <a:latin typeface="Times New Roman" pitchFamily="18" charset="0"/>
                          <a:ea typeface="Calibri"/>
                          <a:cs typeface="Times New Roman" pitchFamily="18" charset="0"/>
                        </a:rPr>
                        <a:t>بريطانيا</a:t>
                      </a:r>
                      <a:endParaRPr lang="fr-FR" sz="2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80</a:t>
                      </a:r>
                      <a:endParaRPr lang="fr-FR" sz="2800"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70</a:t>
                      </a:r>
                      <a:r>
                        <a:rPr lang="ar-DZ" sz="2800" b="1" dirty="0" smtClean="0">
                          <a:latin typeface="Times New Roman" pitchFamily="18" charset="0"/>
                          <a:ea typeface="Calibri"/>
                          <a:cs typeface="Times New Roman" pitchFamily="18" charset="0"/>
                        </a:rPr>
                        <a:t>+</a:t>
                      </a:r>
                      <a:r>
                        <a:rPr lang="ar-DZ" sz="2800" b="1" dirty="0" smtClean="0">
                          <a:solidFill>
                            <a:srgbClr val="006600"/>
                          </a:solidFill>
                          <a:latin typeface="Times New Roman" pitchFamily="18" charset="0"/>
                          <a:ea typeface="Calibri"/>
                          <a:cs typeface="Times New Roman" pitchFamily="18" charset="0"/>
                        </a:rPr>
                        <a:t>30</a:t>
                      </a:r>
                      <a:r>
                        <a:rPr lang="ar-DZ" sz="2800" b="1" dirty="0" smtClean="0">
                          <a:latin typeface="Times New Roman" pitchFamily="18" charset="0"/>
                          <a:ea typeface="Calibri"/>
                          <a:cs typeface="Times New Roman" pitchFamily="18" charset="0"/>
                        </a:rPr>
                        <a:t>= 100&gt; 90</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dirty="0">
                          <a:latin typeface="Times New Roman" pitchFamily="18" charset="0"/>
                          <a:ea typeface="Calibri"/>
                          <a:cs typeface="Times New Roman" pitchFamily="18" charset="0"/>
                        </a:rPr>
                        <a:t>و </a:t>
                      </a:r>
                      <a:r>
                        <a:rPr lang="ar-SA" sz="2800" b="1" dirty="0" err="1">
                          <a:latin typeface="Times New Roman" pitchFamily="18" charset="0"/>
                          <a:ea typeface="Calibri"/>
                          <a:cs typeface="Times New Roman" pitchFamily="18" charset="0"/>
                        </a:rPr>
                        <a:t>م</a:t>
                      </a:r>
                      <a:r>
                        <a:rPr lang="ar-SA" sz="2800" b="1" dirty="0">
                          <a:latin typeface="Times New Roman" pitchFamily="18" charset="0"/>
                          <a:ea typeface="Calibri"/>
                          <a:cs typeface="Times New Roman" pitchFamily="18" charset="0"/>
                        </a:rPr>
                        <a:t> أ</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au 4"/>
          <p:cNvGraphicFramePr>
            <a:graphicFrameLocks noGrp="1"/>
          </p:cNvGraphicFramePr>
          <p:nvPr/>
        </p:nvGraphicFramePr>
        <p:xfrm>
          <a:off x="1990724" y="838200"/>
          <a:ext cx="4943476" cy="1472184"/>
        </p:xfrm>
        <a:graphic>
          <a:graphicData uri="http://schemas.openxmlformats.org/drawingml/2006/table">
            <a:tbl>
              <a:tblPr/>
              <a:tblGrid>
                <a:gridCol w="1524000"/>
                <a:gridCol w="2235943"/>
                <a:gridCol w="1183533"/>
              </a:tblGrid>
              <a:tr h="0">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800" b="1" dirty="0" smtClean="0">
                          <a:latin typeface="Times New Roman" pitchFamily="18" charset="0"/>
                          <a:ea typeface="Calibri"/>
                          <a:cs typeface="Times New Roman" pitchFamily="18" charset="0"/>
                        </a:rPr>
                        <a:t>قمح(1 </a:t>
                      </a:r>
                      <a:r>
                        <a:rPr lang="ar-DZ" sz="2800" b="1" dirty="0" smtClean="0">
                          <a:latin typeface="Times New Roman" pitchFamily="18" charset="0"/>
                          <a:ea typeface="Calibri"/>
                          <a:cs typeface="Times New Roman" pitchFamily="18" charset="0"/>
                        </a:rPr>
                        <a:t>ق</a:t>
                      </a:r>
                      <a:r>
                        <a:rPr lang="ar-SA" sz="2800" b="1" dirty="0" smtClean="0">
                          <a:latin typeface="Times New Roman" pitchFamily="18" charset="0"/>
                          <a:ea typeface="Calibri"/>
                          <a:cs typeface="Times New Roman" pitchFamily="18" charset="0"/>
                        </a:rPr>
                        <a:t>)</a:t>
                      </a:r>
                      <a:endParaRPr lang="fr-FR" sz="2800" dirty="0" smtClean="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800" b="1" dirty="0" smtClean="0">
                          <a:latin typeface="Times New Roman" pitchFamily="18" charset="0"/>
                          <a:ea typeface="Calibri"/>
                          <a:cs typeface="Times New Roman" pitchFamily="18" charset="0"/>
                        </a:rPr>
                        <a:t>منسوجات( 1 </a:t>
                      </a:r>
                      <a:r>
                        <a:rPr lang="ar-SA" sz="2800" b="1" dirty="0" err="1" smtClean="0">
                          <a:latin typeface="Times New Roman" pitchFamily="18" charset="0"/>
                          <a:ea typeface="Calibri"/>
                          <a:cs typeface="Times New Roman" pitchFamily="18" charset="0"/>
                        </a:rPr>
                        <a:t>م</a:t>
                      </a:r>
                      <a:r>
                        <a:rPr lang="ar-DZ" sz="2800" b="1" baseline="30000" dirty="0" smtClean="0">
                          <a:latin typeface="Times New Roman" pitchFamily="18" charset="0"/>
                          <a:ea typeface="Calibri"/>
                          <a:cs typeface="Times New Roman" pitchFamily="18" charset="0"/>
                        </a:rPr>
                        <a:t>3</a:t>
                      </a:r>
                      <a:r>
                        <a:rPr lang="ar-SA" sz="2800" b="1" dirty="0" smtClean="0">
                          <a:latin typeface="Times New Roman" pitchFamily="18" charset="0"/>
                          <a:ea typeface="Calibri"/>
                          <a:cs typeface="Times New Roman" pitchFamily="18" charset="0"/>
                        </a:rPr>
                        <a:t>)</a:t>
                      </a:r>
                      <a:endParaRPr lang="fr-FR" sz="2800" dirty="0" smtClean="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r-FR" sz="2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15000"/>
                        </a:lnSpc>
                        <a:spcAft>
                          <a:spcPts val="0"/>
                        </a:spcAft>
                      </a:pPr>
                      <a:r>
                        <a:rPr lang="ar-DZ" sz="2800" b="1" dirty="0" smtClean="0">
                          <a:latin typeface="Times New Roman" pitchFamily="18" charset="0"/>
                          <a:ea typeface="Calibri"/>
                          <a:cs typeface="Times New Roman" pitchFamily="18" charset="0"/>
                        </a:rPr>
                        <a:t>100</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70</a:t>
                      </a:r>
                      <a:endParaRPr lang="fr-FR" sz="2800" b="1"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2800" b="1">
                          <a:latin typeface="Times New Roman" pitchFamily="18" charset="0"/>
                          <a:ea typeface="Calibri"/>
                          <a:cs typeface="Times New Roman" pitchFamily="18" charset="0"/>
                        </a:rPr>
                        <a:t>بريطانيا</a:t>
                      </a:r>
                      <a:endParaRPr lang="fr-FR" sz="2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80</a:t>
                      </a:r>
                      <a:endParaRPr lang="fr-FR" sz="2800"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800" b="1" dirty="0" smtClean="0">
                          <a:latin typeface="Times New Roman" pitchFamily="18" charset="0"/>
                          <a:ea typeface="Calibri"/>
                          <a:cs typeface="Times New Roman" pitchFamily="18" charset="0"/>
                        </a:rPr>
                        <a:t>90</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dirty="0">
                          <a:latin typeface="Times New Roman" pitchFamily="18" charset="0"/>
                          <a:ea typeface="Calibri"/>
                          <a:cs typeface="Times New Roman" pitchFamily="18" charset="0"/>
                        </a:rPr>
                        <a:t>و </a:t>
                      </a:r>
                      <a:r>
                        <a:rPr lang="ar-SA" sz="2800" b="1" dirty="0" err="1">
                          <a:latin typeface="Times New Roman" pitchFamily="18" charset="0"/>
                          <a:ea typeface="Calibri"/>
                          <a:cs typeface="Times New Roman" pitchFamily="18" charset="0"/>
                        </a:rPr>
                        <a:t>م</a:t>
                      </a:r>
                      <a:r>
                        <a:rPr lang="ar-SA" sz="2800" b="1" dirty="0">
                          <a:latin typeface="Times New Roman" pitchFamily="18" charset="0"/>
                          <a:ea typeface="Calibri"/>
                          <a:cs typeface="Times New Roman" pitchFamily="18" charset="0"/>
                        </a:rPr>
                        <a:t> أ</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e 10"/>
          <p:cNvGrpSpPr/>
          <p:nvPr/>
        </p:nvGrpSpPr>
        <p:grpSpPr>
          <a:xfrm>
            <a:off x="381000" y="2321256"/>
            <a:ext cx="4191794" cy="1031544"/>
            <a:chOff x="381000" y="2321256"/>
            <a:chExt cx="4191794" cy="1031544"/>
          </a:xfrm>
        </p:grpSpPr>
        <p:cxnSp>
          <p:nvCxnSpPr>
            <p:cNvPr id="7" name="Connecteur droit avec flèche 6"/>
            <p:cNvCxnSpPr/>
            <p:nvPr/>
          </p:nvCxnSpPr>
          <p:spPr>
            <a:xfrm rot="5400000">
              <a:off x="4056625" y="2836631"/>
              <a:ext cx="103154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1000" y="2628328"/>
              <a:ext cx="4079963" cy="523220"/>
            </a:xfrm>
            <a:prstGeom prst="rect">
              <a:avLst/>
            </a:prstGeom>
          </p:spPr>
          <p:txBody>
            <a:bodyPr wrap="none">
              <a:spAutoFit/>
            </a:bodyPr>
            <a:lstStyle/>
            <a:p>
              <a:pPr algn="r" rtl="1"/>
              <a:r>
                <a:rPr lang="ar-DZ" sz="2800" b="1" dirty="0" smtClean="0">
                  <a:latin typeface="Times New Roman" pitchFamily="18" charset="0"/>
                  <a:ea typeface="Calibri"/>
                  <a:cs typeface="Times New Roman" pitchFamily="18" charset="0"/>
                </a:rPr>
                <a:t>إضافة تكاليف النقل للاستيراد: </a:t>
              </a:r>
              <a:r>
                <a:rPr lang="ar-DZ" sz="2800" b="1" dirty="0" smtClean="0">
                  <a:solidFill>
                    <a:srgbClr val="006600"/>
                  </a:solidFill>
                  <a:latin typeface="Times New Roman" pitchFamily="18" charset="0"/>
                  <a:ea typeface="Calibri"/>
                  <a:cs typeface="Times New Roman" pitchFamily="18" charset="0"/>
                </a:rPr>
                <a:t>30</a:t>
              </a:r>
              <a:endParaRPr lang="fr-FR" sz="2800" dirty="0">
                <a:solidFill>
                  <a:srgbClr val="006600"/>
                </a:solidFill>
              </a:endParaRPr>
            </a:p>
          </p:txBody>
        </p:sp>
      </p:grpSp>
      <p:sp>
        <p:nvSpPr>
          <p:cNvPr id="9" name="Rectangle 8"/>
          <p:cNvSpPr/>
          <p:nvPr/>
        </p:nvSpPr>
        <p:spPr>
          <a:xfrm>
            <a:off x="1511150" y="5344180"/>
            <a:ext cx="5727850" cy="523220"/>
          </a:xfrm>
          <a:prstGeom prst="rect">
            <a:avLst/>
          </a:prstGeom>
        </p:spPr>
        <p:txBody>
          <a:bodyPr wrap="none">
            <a:spAutoFit/>
          </a:bodyPr>
          <a:lstStyle/>
          <a:p>
            <a:pPr algn="r" rtl="1"/>
            <a:r>
              <a:rPr lang="ar-DZ" sz="2800" b="1" dirty="0" smtClean="0">
                <a:solidFill>
                  <a:srgbClr val="FF0000"/>
                </a:solidFill>
                <a:latin typeface="Times New Roman" pitchFamily="18" charset="0"/>
                <a:ea typeface="Calibri"/>
                <a:cs typeface="Times New Roman" pitchFamily="18" charset="0"/>
              </a:rPr>
              <a:t>ارتفاع تكاليف النقل الدولي </a:t>
            </a:r>
            <a:r>
              <a:rPr lang="ar-DZ" sz="2800" b="1" dirty="0" smtClean="0">
                <a:solidFill>
                  <a:srgbClr val="006600"/>
                </a:solidFill>
                <a:latin typeface="Times New Roman" pitchFamily="18" charset="0"/>
                <a:ea typeface="Calibri"/>
                <a:cs typeface="Times New Roman" pitchFamily="18" charset="0"/>
              </a:rPr>
              <a:t>يعيق</a:t>
            </a:r>
            <a:r>
              <a:rPr lang="ar-DZ" sz="2800" b="1" dirty="0" smtClean="0">
                <a:solidFill>
                  <a:srgbClr val="FF0000"/>
                </a:solidFill>
                <a:latin typeface="Times New Roman" pitchFamily="18" charset="0"/>
                <a:ea typeface="Calibri"/>
                <a:cs typeface="Times New Roman" pitchFamily="18" charset="0"/>
              </a:rPr>
              <a:t> التجارة الدولية.</a:t>
            </a:r>
            <a:endParaRPr lang="fr-FR" sz="2800"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FCLの流れ"/>
          <p:cNvPicPr>
            <a:picLocks noChangeAspect="1" noChangeArrowheads="1"/>
          </p:cNvPicPr>
          <p:nvPr/>
        </p:nvPicPr>
        <p:blipFill>
          <a:blip r:embed="rId2"/>
          <a:srcRect/>
          <a:stretch>
            <a:fillRect/>
          </a:stretch>
        </p:blipFill>
        <p:spPr bwMode="auto">
          <a:xfrm>
            <a:off x="228601" y="762000"/>
            <a:ext cx="8686800" cy="54864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ASIA-PACIFIC LCL - Departure schedules - Seafrigo"/>
          <p:cNvPicPr>
            <a:picLocks noChangeAspect="1" noChangeArrowheads="1"/>
          </p:cNvPicPr>
          <p:nvPr/>
        </p:nvPicPr>
        <p:blipFill>
          <a:blip r:embed="rId2"/>
          <a:srcRect/>
          <a:stretch>
            <a:fillRect/>
          </a:stretch>
        </p:blipFill>
        <p:spPr bwMode="auto">
          <a:xfrm>
            <a:off x="152400" y="457200"/>
            <a:ext cx="8915400" cy="60674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762000"/>
            <a:ext cx="8686800" cy="1219200"/>
          </a:xfrm>
        </p:spPr>
        <p:txBody>
          <a:bodyPr>
            <a:normAutofit/>
          </a:bodyPr>
          <a:lstStyle/>
          <a:p>
            <a:pPr marL="0" lvl="0" indent="0" algn="just" rtl="1">
              <a:buNone/>
            </a:pPr>
            <a:r>
              <a:rPr lang="ar-DZ" sz="3200" b="1" dirty="0" smtClean="0">
                <a:solidFill>
                  <a:srgbClr val="FF0000"/>
                </a:solidFill>
                <a:latin typeface="Times New Roman" pitchFamily="18" charset="0"/>
                <a:cs typeface="Times New Roman" pitchFamily="18" charset="0"/>
              </a:rPr>
              <a:t>ثانيا. التصحيحات </a:t>
            </a:r>
            <a:r>
              <a:rPr lang="fr-FR" sz="3200" b="1" dirty="0" smtClean="0">
                <a:solidFill>
                  <a:srgbClr val="FF0000"/>
                </a:solidFill>
                <a:latin typeface="Times New Roman" pitchFamily="18" charset="0"/>
                <a:cs typeface="Times New Roman" pitchFamily="18" charset="0"/>
              </a:rPr>
              <a:t>Ajustements</a:t>
            </a:r>
            <a:r>
              <a:rPr lang="ar-DZ" sz="3200" b="1" dirty="0" smtClean="0">
                <a:solidFill>
                  <a:srgbClr val="FF0000"/>
                </a:solidFill>
                <a:latin typeface="Times New Roman" pitchFamily="18" charset="0"/>
                <a:cs typeface="Times New Roman" pitchFamily="18" charset="0"/>
              </a:rPr>
              <a:t>: </a:t>
            </a:r>
          </a:p>
          <a:p>
            <a:pPr marL="0" lvl="0" indent="0" algn="just" rtl="1">
              <a:buNone/>
            </a:pPr>
            <a:r>
              <a:rPr lang="ar-DZ" sz="2800" b="1" dirty="0" smtClean="0">
                <a:latin typeface="Times New Roman" pitchFamily="18" charset="0"/>
                <a:cs typeface="Times New Roman" pitchFamily="18" charset="0"/>
              </a:rPr>
              <a:t>   تطبق شركات النقل البحري رسوم إضافية على الشاحنين من أهمها: </a:t>
            </a:r>
            <a:endParaRPr lang="fr-FR" sz="2800" b="1" dirty="0" smtClean="0">
              <a:latin typeface="Times New Roman" pitchFamily="18" charset="0"/>
              <a:cs typeface="Times New Roman" pitchFamily="18" charset="0"/>
            </a:endParaRPr>
          </a:p>
          <a:p>
            <a:pPr marL="0" indent="0"/>
            <a:endParaRPr lang="fr-FR" sz="2800" b="1" dirty="0">
              <a:latin typeface="Times New Roman" pitchFamily="18" charset="0"/>
              <a:cs typeface="Times New Roman" pitchFamily="18" charset="0"/>
            </a:endParaRPr>
          </a:p>
        </p:txBody>
      </p:sp>
      <p:sp>
        <p:nvSpPr>
          <p:cNvPr id="4" name="Espace réservé du contenu 2"/>
          <p:cNvSpPr txBox="1">
            <a:spLocks/>
          </p:cNvSpPr>
          <p:nvPr/>
        </p:nvSpPr>
        <p:spPr>
          <a:xfrm>
            <a:off x="228600" y="2057400"/>
            <a:ext cx="8686800" cy="16002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معامل تعديل الوقود</a:t>
            </a:r>
            <a:r>
              <a:rPr kumimoji="0" lang="fr-FR"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Bunker ajustement factor(BAF) </a:t>
            </a: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lang="ar-DZ" sz="2800" b="1" dirty="0" smtClean="0">
                <a:solidFill>
                  <a:srgbClr val="FF0000"/>
                </a:solidFill>
                <a:latin typeface="Times New Roman" pitchFamily="18" charset="0"/>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للتعويض عن تقلبات في أسعار وقود السفن(</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الفيول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وتسمى أيضا نظير تكلفة الإضافية للقبو.</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228600" y="3733800"/>
            <a:ext cx="8686800" cy="15240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 معامل تعديل سعر العملة </a:t>
            </a:r>
            <a:r>
              <a:rPr kumimoji="0" lang="fr-FR"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CAF</a:t>
            </a:r>
            <a:r>
              <a:rPr kumimoji="0" lang="ar-DZ"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26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Currency</a:t>
            </a:r>
            <a:r>
              <a:rPr kumimoji="0" lang="fr-FR"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26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adjustment</a:t>
            </a:r>
            <a:r>
              <a:rPr kumimoji="0" lang="fr-FR"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factor</a:t>
            </a:r>
            <a:r>
              <a:rPr kumimoji="0" lang="ar-DZ"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للتعويض عن تقلبات أسعار صرف العملات الرئيسية ($، ¢)، مقابل العملة المحلية إذا كانت تستعمل في الدفع.</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228600" y="5334000"/>
            <a:ext cx="8686800" cy="15240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ج. تطبيق تعديلات إضافية:</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تكون على الحمولات الزائدة عن 5 طن أو 12 طن مثلا.</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hecke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228600"/>
            <a:ext cx="8686800" cy="2057400"/>
          </a:xfrm>
        </p:spPr>
        <p:txBody>
          <a:bodyPr>
            <a:normAutofit/>
          </a:bodyPr>
          <a:lstStyle/>
          <a:p>
            <a:pPr marL="0" indent="22225" algn="just" rtl="1">
              <a:buNone/>
            </a:pPr>
            <a:r>
              <a:rPr lang="ar-DZ" sz="3600" b="1" dirty="0" smtClean="0">
                <a:solidFill>
                  <a:srgbClr val="FF0000"/>
                </a:solidFill>
                <a:latin typeface="Times New Roman" pitchFamily="18" charset="0"/>
                <a:cs typeface="Times New Roman" pitchFamily="18" charset="0"/>
              </a:rPr>
              <a:t>ثالثا. </a:t>
            </a:r>
            <a:r>
              <a:rPr lang="ar-DZ" sz="3600" b="1" dirty="0" err="1" smtClean="0">
                <a:solidFill>
                  <a:srgbClr val="FF0000"/>
                </a:solidFill>
                <a:latin typeface="Times New Roman" pitchFamily="18" charset="0"/>
                <a:cs typeface="Times New Roman" pitchFamily="18" charset="0"/>
              </a:rPr>
              <a:t>الحسومات</a:t>
            </a:r>
            <a:r>
              <a:rPr lang="ar-DZ" sz="3600" b="1" dirty="0" smtClean="0">
                <a:solidFill>
                  <a:srgbClr val="FF0000"/>
                </a:solidFill>
                <a:latin typeface="Times New Roman" pitchFamily="18" charset="0"/>
                <a:cs typeface="Times New Roman" pitchFamily="18" charset="0"/>
              </a:rPr>
              <a:t>: </a:t>
            </a:r>
          </a:p>
          <a:p>
            <a:pPr marL="0" indent="22225" algn="just" rtl="1">
              <a:buNone/>
            </a:pPr>
            <a:r>
              <a:rPr lang="ar-DZ" sz="2800" b="1" dirty="0" smtClean="0">
                <a:latin typeface="Times New Roman" pitchFamily="18" charset="0"/>
                <a:cs typeface="Times New Roman" pitchFamily="18" charset="0"/>
              </a:rPr>
              <a:t>    تمنح الشركات الملاحية تخفيضات من 8% إلى 10%، وذلك لمنافسة السفن الجوالة على الخطوط غير المنتظمة، وهذا مقابل أن يقتصر الشاحن على استخدام سفن الخطوط المنتظمة. </a:t>
            </a:r>
            <a:endParaRPr lang="fr-FR" sz="2800" b="1" dirty="0" smtClean="0">
              <a:latin typeface="Times New Roman" pitchFamily="18" charset="0"/>
              <a:cs typeface="Times New Roman" pitchFamily="18" charset="0"/>
            </a:endParaRPr>
          </a:p>
          <a:p>
            <a:endParaRPr lang="fr-FR" sz="2800" dirty="0">
              <a:latin typeface="Times New Roman" pitchFamily="18" charset="0"/>
              <a:cs typeface="Times New Roman" pitchFamily="18" charset="0"/>
            </a:endParaRPr>
          </a:p>
        </p:txBody>
      </p:sp>
      <p:sp>
        <p:nvSpPr>
          <p:cNvPr id="4" name="Espace réservé du contenu 2"/>
          <p:cNvSpPr txBox="1">
            <a:spLocks/>
          </p:cNvSpPr>
          <p:nvPr/>
        </p:nvSpPr>
        <p:spPr>
          <a:xfrm>
            <a:off x="228600" y="2514600"/>
            <a:ext cx="8686800" cy="21336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tab pos="284163" algn="l"/>
              </a:tabLst>
              <a:defRPr/>
            </a:pP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رابعا. أعباء إضافية: </a:t>
            </a:r>
          </a:p>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tab pos="284163" algn="l"/>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تضاف لتعريفة النقل الأساسية، بهدف تغطية بعض النفقات الاستثنائية التي يتحملها شركة الملاحة في الموانئ أو أثناء الرحلة البحرية، ومن أهمها: </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228600" y="4648200"/>
            <a:ext cx="8686800" cy="15240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1. مصاريف المناولة </a:t>
            </a:r>
            <a:r>
              <a:rPr kumimoji="0" lang="fr-FR"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Terminal Handling Charges</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fr-FR" sz="24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THC</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مصاريف تحميل وتفريغ الحاويات من السفينة من طرف شركات المناولة البحرية في الموانئ.</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omb/>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85800"/>
            <a:ext cx="8610600" cy="1676400"/>
          </a:xfrm>
        </p:spPr>
        <p:txBody>
          <a:bodyPr>
            <a:normAutofit/>
          </a:bodyPr>
          <a:lstStyle/>
          <a:p>
            <a:pPr marL="0" lvl="0" indent="22225" algn="just" rtl="1">
              <a:buNone/>
            </a:pPr>
            <a:r>
              <a:rPr lang="ar-DZ" sz="3200" b="1" dirty="0" smtClean="0">
                <a:solidFill>
                  <a:srgbClr val="FF0000"/>
                </a:solidFill>
                <a:latin typeface="Times New Roman" pitchFamily="18" charset="0"/>
                <a:cs typeface="Times New Roman" pitchFamily="18" charset="0"/>
              </a:rPr>
              <a:t>2. مصاريف التستيف </a:t>
            </a:r>
            <a:r>
              <a:rPr lang="fr-FR" sz="3200" b="1" dirty="0" smtClean="0">
                <a:solidFill>
                  <a:srgbClr val="FF0000"/>
                </a:solidFill>
                <a:latin typeface="Times New Roman" pitchFamily="18" charset="0"/>
                <a:cs typeface="Times New Roman" pitchFamily="18" charset="0"/>
              </a:rPr>
              <a:t>arrimage</a:t>
            </a:r>
            <a:r>
              <a:rPr lang="ar-DZ" sz="3200" b="1" dirty="0" smtClean="0">
                <a:solidFill>
                  <a:srgbClr val="FF0000"/>
                </a:solidFill>
                <a:latin typeface="Times New Roman" pitchFamily="18" charset="0"/>
                <a:cs typeface="Times New Roman" pitchFamily="18" charset="0"/>
              </a:rPr>
              <a:t> :</a:t>
            </a:r>
          </a:p>
          <a:p>
            <a:pPr marL="0" lvl="0" indent="22225" algn="just" rtl="1">
              <a:buNone/>
            </a:pPr>
            <a:r>
              <a:rPr lang="ar-DZ" sz="2800" b="1" dirty="0" smtClean="0">
                <a:latin typeface="Times New Roman" pitchFamily="18" charset="0"/>
                <a:cs typeface="Times New Roman" pitchFamily="18" charset="0"/>
              </a:rPr>
              <a:t>   تربيط الحاويات أو البضائع على ظهر السفينة أو في بطنها، تقوم بها شركات مختصة في الموانئ مقابل أتعاب. </a:t>
            </a:r>
            <a:endParaRPr lang="fr-FR" sz="2800" b="1"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4" name="Espace réservé du contenu 2"/>
          <p:cNvSpPr txBox="1">
            <a:spLocks/>
          </p:cNvSpPr>
          <p:nvPr/>
        </p:nvSpPr>
        <p:spPr>
          <a:xfrm>
            <a:off x="228600" y="2667000"/>
            <a:ext cx="8534400" cy="16002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3. مصاريف سند الشحن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Bill of </a:t>
            </a:r>
            <a:r>
              <a:rPr kumimoji="0" lang="fr-FR"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loding</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(B/L)</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يتقاضاها الوكيل البحري للسفينة في الميناء عند استلامه البضاعة وتحرير  سند الشحن من عدة نسخ.</a:t>
            </a: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152400" y="4648200"/>
            <a:ext cx="8839200" cy="16002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4. مصاريف تأخر تسليم الحاويات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frais de surestaries</a:t>
            </a: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0" marR="0" lvl="0" indent="22225"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بعد تفريغه البضاعة في ميناء الوصول، ويكون هذا فقط في حالة استئجار سفينة لرحلة بحرية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l'affrètement au voyage</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omb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685800"/>
            <a:ext cx="8153400" cy="2354491"/>
          </a:xfrm>
          <a:prstGeom prst="rect">
            <a:avLst/>
          </a:prstGeom>
        </p:spPr>
        <p:txBody>
          <a:bodyPr wrap="square">
            <a:spAutoFit/>
          </a:bodyPr>
          <a:lstStyle/>
          <a:p>
            <a:pPr lvl="0" indent="22225" algn="just" rtl="1">
              <a:spcBef>
                <a:spcPts val="600"/>
              </a:spcBef>
              <a:buClr>
                <a:schemeClr val="tx2"/>
              </a:buClr>
              <a:buSzPct val="73000"/>
              <a:defRPr/>
            </a:pPr>
            <a:r>
              <a:rPr lang="ar-DZ" sz="3000" b="1" dirty="0" smtClean="0">
                <a:solidFill>
                  <a:srgbClr val="FF0000"/>
                </a:solidFill>
                <a:latin typeface="Times New Roman" pitchFamily="18" charset="0"/>
                <a:cs typeface="Times New Roman" pitchFamily="18" charset="0"/>
              </a:rPr>
              <a:t>5. أعباء ازدحام الموانئ </a:t>
            </a:r>
            <a:r>
              <a:rPr lang="fr-FR" sz="3000" b="1" dirty="0" smtClean="0">
                <a:latin typeface="Times New Roman" pitchFamily="18" charset="0"/>
                <a:cs typeface="Times New Roman" pitchFamily="18" charset="0"/>
              </a:rPr>
              <a:t>c</a:t>
            </a:r>
            <a:r>
              <a:rPr lang="fr-FR" sz="3000" b="1" dirty="0" smtClean="0">
                <a:solidFill>
                  <a:srgbClr val="FF0000"/>
                </a:solidFill>
                <a:latin typeface="Times New Roman" pitchFamily="18" charset="0"/>
                <a:cs typeface="Times New Roman" pitchFamily="18" charset="0"/>
              </a:rPr>
              <a:t>ongestion </a:t>
            </a:r>
            <a:r>
              <a:rPr lang="fr-FR" sz="3000" b="1" dirty="0" smtClean="0">
                <a:latin typeface="Times New Roman" pitchFamily="18" charset="0"/>
                <a:cs typeface="Times New Roman" pitchFamily="18" charset="0"/>
              </a:rPr>
              <a:t>s</a:t>
            </a:r>
            <a:r>
              <a:rPr lang="fr-FR" sz="3000" b="1" dirty="0" smtClean="0">
                <a:solidFill>
                  <a:srgbClr val="FF0000"/>
                </a:solidFill>
                <a:latin typeface="Times New Roman" pitchFamily="18" charset="0"/>
                <a:cs typeface="Times New Roman" pitchFamily="18" charset="0"/>
              </a:rPr>
              <a:t>ur</a:t>
            </a:r>
            <a:r>
              <a:rPr lang="fr-FR" sz="3000" b="1" dirty="0" smtClean="0">
                <a:latin typeface="Times New Roman" pitchFamily="18" charset="0"/>
                <a:cs typeface="Times New Roman" pitchFamily="18" charset="0"/>
              </a:rPr>
              <a:t>c</a:t>
            </a:r>
            <a:r>
              <a:rPr lang="fr-FR" sz="3000" b="1" dirty="0" smtClean="0">
                <a:solidFill>
                  <a:srgbClr val="FF0000"/>
                </a:solidFill>
                <a:latin typeface="Times New Roman" pitchFamily="18" charset="0"/>
                <a:cs typeface="Times New Roman" pitchFamily="18" charset="0"/>
              </a:rPr>
              <a:t>harge (CSC)</a:t>
            </a:r>
            <a:r>
              <a:rPr lang="ar-DZ" sz="3000" b="1" dirty="0" smtClean="0">
                <a:solidFill>
                  <a:srgbClr val="FF0000"/>
                </a:solidFill>
                <a:latin typeface="Times New Roman" pitchFamily="18" charset="0"/>
                <a:cs typeface="Times New Roman" pitchFamily="18" charset="0"/>
              </a:rPr>
              <a:t>:</a:t>
            </a:r>
          </a:p>
          <a:p>
            <a:pPr lvl="0" indent="22225" algn="just" rtl="1">
              <a:spcBef>
                <a:spcPts val="600"/>
              </a:spcBef>
              <a:buClr>
                <a:schemeClr val="tx2"/>
              </a:buClr>
              <a:buSzPct val="73000"/>
              <a:defRPr/>
            </a:pPr>
            <a:r>
              <a:rPr lang="ar-DZ" sz="2800" b="1" dirty="0" smtClean="0">
                <a:solidFill>
                  <a:schemeClr val="bg1"/>
                </a:solidFill>
                <a:latin typeface="Times New Roman" pitchFamily="18" charset="0"/>
                <a:cs typeface="Times New Roman" pitchFamily="18" charset="0"/>
              </a:rPr>
              <a:t>     </a:t>
            </a:r>
            <a:r>
              <a:rPr lang="ar-DZ" sz="2800" b="1" dirty="0" smtClean="0">
                <a:latin typeface="Times New Roman" pitchFamily="18" charset="0"/>
                <a:cs typeface="Times New Roman" pitchFamily="18" charset="0"/>
              </a:rPr>
              <a:t>ناتجة عن عدم كفاية الإمكانيات التشغيلية في الموانئ مقارنة بتدفق السفن، مما يضطرها للانتظار لأيام، وهو ما يجعل الناقل البحري يفرض هذه الغرامة على الشاحنين لتعويض التأخر وخسارة الإيرادات، وهذه الظواهر تعاني منها موانئ البلدان النامية كالجزائر</a:t>
            </a:r>
            <a:r>
              <a:rPr lang="fr-FR" sz="2800" b="1" dirty="0" smtClean="0">
                <a:latin typeface="Times New Roman" pitchFamily="18" charset="0"/>
                <a:cs typeface="Times New Roman" pitchFamily="18" charset="0"/>
              </a:rPr>
              <a:t>.</a:t>
            </a:r>
          </a:p>
        </p:txBody>
      </p:sp>
      <p:sp>
        <p:nvSpPr>
          <p:cNvPr id="3" name="Rectangle 2"/>
          <p:cNvSpPr/>
          <p:nvPr/>
        </p:nvSpPr>
        <p:spPr>
          <a:xfrm>
            <a:off x="457200" y="3491805"/>
            <a:ext cx="8153400" cy="1415772"/>
          </a:xfrm>
          <a:prstGeom prst="rect">
            <a:avLst/>
          </a:prstGeom>
        </p:spPr>
        <p:txBody>
          <a:bodyPr wrap="square">
            <a:spAutoFit/>
          </a:bodyPr>
          <a:lstStyle/>
          <a:p>
            <a:pPr algn="just" rtl="1"/>
            <a:r>
              <a:rPr lang="ar-DZ" sz="3000" b="1" dirty="0" smtClean="0">
                <a:solidFill>
                  <a:srgbClr val="FF0000"/>
                </a:solidFill>
                <a:latin typeface="Times New Roman" pitchFamily="18" charset="0"/>
                <a:cs typeface="Times New Roman" pitchFamily="18" charset="0"/>
              </a:rPr>
              <a:t>و. رسوم إيصال المنشأ (</a:t>
            </a:r>
            <a:r>
              <a:rPr lang="fr-FR" sz="3000" b="1" dirty="0" smtClean="0">
                <a:solidFill>
                  <a:srgbClr val="FF0000"/>
                </a:solidFill>
                <a:latin typeface="Times New Roman" pitchFamily="18" charset="0"/>
                <a:cs typeface="Times New Roman" pitchFamily="18" charset="0"/>
              </a:rPr>
              <a:t>ORC</a:t>
            </a:r>
            <a:r>
              <a:rPr lang="ar-DZ" sz="3000" b="1" dirty="0" smtClean="0">
                <a:solidFill>
                  <a:srgbClr val="FF0000"/>
                </a:solidFill>
                <a:latin typeface="Times New Roman" pitchFamily="18" charset="0"/>
                <a:cs typeface="Times New Roman" pitchFamily="18" charset="0"/>
              </a:rPr>
              <a:t>) </a:t>
            </a:r>
            <a:r>
              <a:rPr lang="fr-FR" sz="3000" b="1" dirty="0" smtClean="0">
                <a:solidFill>
                  <a:srgbClr val="FF0000"/>
                </a:solidFill>
                <a:latin typeface="Times New Roman" pitchFamily="18" charset="0"/>
                <a:cs typeface="Times New Roman" pitchFamily="18" charset="0"/>
              </a:rPr>
              <a:t>Origin receipt charge </a:t>
            </a:r>
            <a:r>
              <a:rPr lang="ar-DZ" sz="3000" b="1" dirty="0" smtClean="0">
                <a:solidFill>
                  <a:srgbClr val="FF0000"/>
                </a:solidFill>
                <a:latin typeface="Times New Roman" pitchFamily="18" charset="0"/>
                <a:cs typeface="Times New Roman" pitchFamily="18" charset="0"/>
              </a:rPr>
              <a:t>:</a:t>
            </a:r>
          </a:p>
          <a:p>
            <a:pPr algn="just" rtl="1"/>
            <a:r>
              <a:rPr lang="ar-DZ" sz="2800" b="1" dirty="0" smtClean="0">
                <a:latin typeface="Times New Roman" pitchFamily="18" charset="0"/>
                <a:cs typeface="Times New Roman" pitchFamily="18" charset="0"/>
              </a:rPr>
              <a:t>    تفرض الموانئ الصينية على السفن التي تنطلق من موانئها أعباء تسمى، وهذا لتمويل تطوير وتوسيع الموانئ الصينية بسرعة.</a:t>
            </a:r>
            <a:endParaRPr lang="fr-FR" sz="2800" b="1" dirty="0" smtClean="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838200"/>
            <a:ext cx="8534400" cy="2590800"/>
          </a:xfrm>
        </p:spPr>
        <p:txBody>
          <a:bodyPr/>
          <a:lstStyle/>
          <a:p>
            <a:pPr marL="0" lvl="0" indent="22225" algn="just" rtl="1">
              <a:buNone/>
            </a:pPr>
            <a:r>
              <a:rPr lang="ar-DZ" sz="3200" b="1" dirty="0" smtClean="0">
                <a:solidFill>
                  <a:srgbClr val="FF0000"/>
                </a:solidFill>
                <a:latin typeface="Times New Roman" pitchFamily="18" charset="0"/>
                <a:cs typeface="Times New Roman" pitchFamily="18" charset="0"/>
              </a:rPr>
              <a:t>ز. أعباء تطبيق المدونة الدولية لأمن السفن والمرافق </a:t>
            </a:r>
            <a:r>
              <a:rPr lang="ar-DZ" sz="3200" b="1" dirty="0" err="1" smtClean="0">
                <a:solidFill>
                  <a:srgbClr val="FF0000"/>
                </a:solidFill>
                <a:latin typeface="Times New Roman" pitchFamily="18" charset="0"/>
                <a:cs typeface="Times New Roman" pitchFamily="18" charset="0"/>
              </a:rPr>
              <a:t>المينائية</a:t>
            </a:r>
            <a:r>
              <a:rPr lang="ar-DZ" sz="3200" b="1" dirty="0" smtClean="0">
                <a:solidFill>
                  <a:srgbClr val="FF0000"/>
                </a:solidFill>
                <a:latin typeface="Times New Roman" pitchFamily="18" charset="0"/>
                <a:cs typeface="Times New Roman" pitchFamily="18" charset="0"/>
              </a:rPr>
              <a:t>: </a:t>
            </a:r>
          </a:p>
          <a:p>
            <a:pPr marL="0" lvl="0" indent="22225" rtl="1">
              <a:buNone/>
            </a:pPr>
            <a:r>
              <a:rPr lang="ar-DZ" sz="2800" b="1" dirty="0" smtClean="0">
                <a:solidFill>
                  <a:srgbClr val="FF0000"/>
                </a:solidFill>
                <a:latin typeface="Times New Roman" pitchFamily="18" charset="0"/>
                <a:cs typeface="Times New Roman" pitchFamily="18" charset="0"/>
              </a:rPr>
              <a:t>(</a:t>
            </a:r>
            <a:r>
              <a:rPr lang="fr-FR" sz="2800" b="1" dirty="0" smtClean="0">
                <a:solidFill>
                  <a:srgbClr val="FF0000"/>
                </a:solidFill>
                <a:latin typeface="Times New Roman" pitchFamily="18" charset="0"/>
                <a:cs typeface="Times New Roman" pitchFamily="18" charset="0"/>
              </a:rPr>
              <a:t>ISPS</a:t>
            </a:r>
            <a:r>
              <a:rPr lang="ar-DZ" sz="2800" b="1" dirty="0" smtClean="0">
                <a:solidFill>
                  <a:srgbClr val="FF0000"/>
                </a:solidFill>
                <a:latin typeface="Times New Roman" pitchFamily="18" charset="0"/>
                <a:cs typeface="Times New Roman" pitchFamily="18" charset="0"/>
              </a:rPr>
              <a:t>)</a:t>
            </a:r>
            <a:r>
              <a:rPr lang="fr-FR" sz="2800" b="1" dirty="0" smtClean="0">
                <a:solidFill>
                  <a:srgbClr val="FF0000"/>
                </a:solidFill>
                <a:latin typeface="Times New Roman" pitchFamily="18" charset="0"/>
                <a:cs typeface="Times New Roman" pitchFamily="18" charset="0"/>
              </a:rPr>
              <a:t>International </a:t>
            </a:r>
            <a:r>
              <a:rPr lang="fr-FR" sz="2800" b="1" dirty="0" err="1" smtClean="0">
                <a:solidFill>
                  <a:srgbClr val="FF0000"/>
                </a:solidFill>
                <a:latin typeface="Times New Roman" pitchFamily="18" charset="0"/>
                <a:cs typeface="Times New Roman" pitchFamily="18" charset="0"/>
              </a:rPr>
              <a:t>Ship</a:t>
            </a:r>
            <a:r>
              <a:rPr lang="fr-FR" sz="2800" b="1" dirty="0" smtClean="0">
                <a:solidFill>
                  <a:srgbClr val="FF0000"/>
                </a:solidFill>
                <a:latin typeface="Times New Roman" pitchFamily="18" charset="0"/>
                <a:cs typeface="Times New Roman" pitchFamily="18" charset="0"/>
              </a:rPr>
              <a:t> &amp; Port </a:t>
            </a:r>
            <a:r>
              <a:rPr lang="fr-FR" sz="2800" b="1" dirty="0" err="1" smtClean="0">
                <a:solidFill>
                  <a:srgbClr val="FF0000"/>
                </a:solidFill>
                <a:latin typeface="Times New Roman" pitchFamily="18" charset="0"/>
                <a:cs typeface="Times New Roman" pitchFamily="18" charset="0"/>
              </a:rPr>
              <a:t>facility</a:t>
            </a:r>
            <a:r>
              <a:rPr lang="fr-FR" sz="2800" b="1" dirty="0" smtClean="0">
                <a:solidFill>
                  <a:srgbClr val="FF0000"/>
                </a:solidFill>
                <a:latin typeface="Times New Roman" pitchFamily="18" charset="0"/>
                <a:cs typeface="Times New Roman" pitchFamily="18" charset="0"/>
              </a:rPr>
              <a:t> Security code</a:t>
            </a:r>
            <a:endParaRPr lang="ar-DZ" sz="2800" b="1" dirty="0" smtClean="0">
              <a:solidFill>
                <a:srgbClr val="FF0000"/>
              </a:solidFill>
              <a:latin typeface="Times New Roman" pitchFamily="18" charset="0"/>
              <a:cs typeface="Times New Roman" pitchFamily="18" charset="0"/>
            </a:endParaRPr>
          </a:p>
          <a:p>
            <a:pPr marL="0" lvl="0" indent="22225" algn="just" rtl="1">
              <a:buNone/>
            </a:pPr>
            <a:r>
              <a:rPr lang="ar-DZ" sz="2800" b="1" dirty="0" smtClean="0">
                <a:latin typeface="Times New Roman" pitchFamily="18" charset="0"/>
                <a:cs typeface="Times New Roman" pitchFamily="18" charset="0"/>
              </a:rPr>
              <a:t>   هي مصاريف تفرض على كل حاوية لتعزيز إجراءات أمن السفن ومرافق الموانئ، وقد تم تطويرها ردا على التهديدات المتوقعة ضد السفن ومرافق الموانئ في أعقاب هجمات 11 سبتمبر.</a:t>
            </a:r>
            <a:endParaRPr lang="fr-FR" sz="2800" b="1" dirty="0" smtClean="0">
              <a:latin typeface="Times New Roman" pitchFamily="18" charset="0"/>
              <a:cs typeface="Times New Roman" pitchFamily="18" charset="0"/>
            </a:endParaRPr>
          </a:p>
          <a:p>
            <a:endParaRPr lang="fr-FR" dirty="0"/>
          </a:p>
        </p:txBody>
      </p:sp>
    </p:spTree>
  </p:cSld>
  <p:clrMapOvr>
    <a:masterClrMapping/>
  </p:clrMapOvr>
  <p:transition>
    <p:whee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3600" y="914400"/>
            <a:ext cx="6705600" cy="685800"/>
          </a:xfrm>
        </p:spPr>
        <p:txBody>
          <a:bodyPr>
            <a:normAutofit/>
          </a:bodyPr>
          <a:lstStyle/>
          <a:p>
            <a:pPr marL="0" indent="22225" algn="just" rtl="1">
              <a:buNone/>
            </a:pPr>
            <a:r>
              <a:rPr lang="ar-DZ" sz="3200" b="1" dirty="0" smtClean="0">
                <a:solidFill>
                  <a:srgbClr val="FF0000"/>
                </a:solidFill>
                <a:latin typeface="Times New Roman" pitchFamily="18" charset="0"/>
                <a:cs typeface="Times New Roman" pitchFamily="18" charset="0"/>
              </a:rPr>
              <a:t>6. قاعدة الدفع لـ </a:t>
            </a:r>
            <a:r>
              <a:rPr lang="fr-FR" sz="3200" b="1" dirty="0" smtClean="0">
                <a:solidFill>
                  <a:srgbClr val="FF0000"/>
                </a:solidFill>
                <a:latin typeface="Times New Roman" pitchFamily="18" charset="0"/>
                <a:cs typeface="Times New Roman" pitchFamily="18" charset="0"/>
              </a:rPr>
              <a:t>Règle payant pour</a:t>
            </a:r>
            <a:r>
              <a:rPr lang="ar-DZ" sz="3200" b="1" dirty="0" smtClean="0">
                <a:solidFill>
                  <a:srgbClr val="FF0000"/>
                </a:solidFill>
                <a:latin typeface="Times New Roman" pitchFamily="18" charset="0"/>
                <a:cs typeface="Times New Roman" pitchFamily="18" charset="0"/>
              </a:rPr>
              <a:t>: </a:t>
            </a:r>
          </a:p>
        </p:txBody>
      </p:sp>
      <p:sp>
        <p:nvSpPr>
          <p:cNvPr id="4" name="Espace réservé du contenu 2"/>
          <p:cNvSpPr txBox="1">
            <a:spLocks/>
          </p:cNvSpPr>
          <p:nvPr/>
        </p:nvSpPr>
        <p:spPr>
          <a:xfrm>
            <a:off x="304800" y="1752600"/>
            <a:ext cx="8534400" cy="9906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تطبق على تعريفة النقل الأساسية، إذا كانت معطاة في شرائح حسب وزن البضاعة.</a:t>
            </a: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fr-FR"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04800" y="2971800"/>
            <a:ext cx="8534400" cy="10668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يستفيد الشاحن من الانخفاض التدريجي في لتعريفة الشحن مع تزايد الوزن.</a:t>
            </a:r>
          </a:p>
        </p:txBody>
      </p:sp>
      <p:sp>
        <p:nvSpPr>
          <p:cNvPr id="6" name="Espace réservé du contenu 2"/>
          <p:cNvSpPr txBox="1">
            <a:spLocks/>
          </p:cNvSpPr>
          <p:nvPr/>
        </p:nvSpPr>
        <p:spPr>
          <a:xfrm>
            <a:off x="304800" y="4267200"/>
            <a:ext cx="8534400" cy="1066800"/>
          </a:xfrm>
          <a:prstGeom prst="rect">
            <a:avLst/>
          </a:prstGeom>
        </p:spPr>
        <p:txBody>
          <a:bodyPr vert="horz">
            <a:normAutofit/>
          </a:bodyPr>
          <a:lstStyle/>
          <a:p>
            <a:pPr marL="0" marR="0" lvl="0" indent="22225"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يحق للشاحن حساب التعريفة على أساس الحد الأدنى للوزن في الشريحة الأعلى مباشرة، إذا كان ذلك يؤدي إلى سعر لمصلحته.</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15200" y="609600"/>
            <a:ext cx="1346844"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تمرين: </a:t>
            </a:r>
            <a:endParaRPr lang="fr-FR" sz="3600" b="1" dirty="0">
              <a:latin typeface="Times New Roman" pitchFamily="18" charset="0"/>
              <a:cs typeface="Times New Roman" pitchFamily="18" charset="0"/>
            </a:endParaRPr>
          </a:p>
        </p:txBody>
      </p:sp>
      <p:sp>
        <p:nvSpPr>
          <p:cNvPr id="4097" name="Rectangle 1"/>
          <p:cNvSpPr>
            <a:spLocks noChangeArrowheads="1"/>
          </p:cNvSpPr>
          <p:nvPr/>
        </p:nvSpPr>
        <p:spPr bwMode="auto">
          <a:xfrm>
            <a:off x="304800" y="1592282"/>
            <a:ext cx="8458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شركة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Gama-Med</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للعتاد الطبي مقرها الاجتماعي بطنجة (المغرب)،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قامت باستيراد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معدات للتصوير الطبي من فرنسا من المورد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varay laborix</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وهو مخبر لتصنيع وتوزيع عتاد التصوير بالأشعة وملحقاته، يقع مقره الاجتماعي بمدينة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Bourges</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(مقاطعة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Cher</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بوسط فرنسا).</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1"/>
          <p:cNvSpPr>
            <a:spLocks noChangeArrowheads="1"/>
          </p:cNvSpPr>
          <p:nvPr/>
        </p:nvSpPr>
        <p:spPr bwMode="auto">
          <a:xfrm>
            <a:off x="304800" y="4306431"/>
            <a:ext cx="8458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من الفاتورة التجارية للصفقة تبين أن سعر بيع المعدات 36000 € (بما فيها تغليف النقل ومصاريفه)، كما أن البيع تم وفق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وقد تم تعبئة وتغليف المعدات في 6 صناديق خشبية، الوزن الصافي للمعدات في كل صندوق 250 كغ، وأبعاد كل صندوق هي: 100 سم للطول، 60 سم للعرض</a:t>
            </a:r>
            <a:r>
              <a:rPr kumimoji="0" lang="ar-DZ"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40 سم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للارتفاع، ووزن الصندوق فارغ 20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كلغ</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zoom dir="in"/>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68580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قام المورد بدفع 245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كمصاريف لترحيل الإرسالية برا بالشاحنة إلى ميناء مرسيليا </a:t>
            </a:r>
            <a:r>
              <a:rPr kumimoji="0" lang="fr-F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Port de Marseille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جنوب فرنسا)، كما دفع 60 € جمركة التصدير، 60 </a:t>
            </a:r>
            <a:r>
              <a:rPr lang="fr-FR" sz="2800" b="1" dirty="0" smtClean="0">
                <a:latin typeface="Times New Roman" pitchFamily="18" charset="0"/>
                <a:ea typeface="Calibri" pitchFamily="34" charset="0"/>
                <a:cs typeface="Times New Roman" pitchFamily="18" charset="0"/>
              </a:rPr>
              <a:t>€ </a:t>
            </a: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تقريب إلى رصيف التحميل ..... </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2209800"/>
            <a:ext cx="8458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تقدر مصاريف المناولة المينائية (شحن الصناديق في عنبر السفينة)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بـ</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485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يتحملها الشاحن ولا تدخل في أجرة النقل.</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04800" y="3352800"/>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النقل البحري تم في سفينة تابعة للشركة الملاحية الفرنسية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CMA CGM</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وهي تستخدم تعريفة النقل 360</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لكل طن(وحدة دفع)، على الخط الملاحي المنتظم (مارسيليا- طنجة)، بالإضافة مصاريف إصدار سندات الشحن 10 </a:t>
            </a:r>
            <a:r>
              <a:rPr lang="fr-FR" sz="2800" b="1" dirty="0" smtClean="0">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7" name="Rectangle 1"/>
          <p:cNvSpPr>
            <a:spLocks noChangeArrowheads="1"/>
          </p:cNvSpPr>
          <p:nvPr/>
        </p:nvSpPr>
        <p:spPr bwMode="auto">
          <a:xfrm>
            <a:off x="304800" y="533400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تعطى المعدلات التصحيحية التالية:</a:t>
            </a: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6 %،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 وخصومات الولاء: 8% من التعريفة الأساسية.</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219200" y="3368720"/>
          <a:ext cx="6629399" cy="1472184"/>
        </p:xfrm>
        <a:graphic>
          <a:graphicData uri="http://schemas.openxmlformats.org/drawingml/2006/table">
            <a:tbl>
              <a:tblPr/>
              <a:tblGrid>
                <a:gridCol w="2807746"/>
                <a:gridCol w="2729753"/>
                <a:gridCol w="1091900"/>
              </a:tblGrid>
              <a:tr h="0">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ar-SA" sz="2800" b="1" dirty="0" smtClean="0">
                          <a:latin typeface="Times New Roman" pitchFamily="18" charset="0"/>
                          <a:ea typeface="Calibri"/>
                          <a:cs typeface="Times New Roman" pitchFamily="18" charset="0"/>
                        </a:rPr>
                        <a:t>قمح(1 </a:t>
                      </a:r>
                      <a:r>
                        <a:rPr lang="ar-DZ" sz="2800" b="1" dirty="0" smtClean="0">
                          <a:latin typeface="Times New Roman" pitchFamily="18" charset="0"/>
                          <a:ea typeface="Calibri"/>
                          <a:cs typeface="Times New Roman" pitchFamily="18" charset="0"/>
                        </a:rPr>
                        <a:t>ق</a:t>
                      </a:r>
                      <a:r>
                        <a:rPr lang="ar-SA" sz="2800" b="1" dirty="0" smtClean="0">
                          <a:latin typeface="Times New Roman" pitchFamily="18" charset="0"/>
                          <a:ea typeface="Calibri"/>
                          <a:cs typeface="Times New Roman" pitchFamily="18" charset="0"/>
                        </a:rPr>
                        <a:t>)</a:t>
                      </a:r>
                      <a:endParaRPr lang="fr-FR" sz="2800" dirty="0" smtClean="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800" b="1" dirty="0" smtClean="0">
                          <a:latin typeface="Times New Roman" pitchFamily="18" charset="0"/>
                          <a:ea typeface="Calibri"/>
                          <a:cs typeface="Times New Roman" pitchFamily="18" charset="0"/>
                        </a:rPr>
                        <a:t>منسوجات( 1 </a:t>
                      </a:r>
                      <a:r>
                        <a:rPr lang="ar-SA" sz="2800" b="1" dirty="0" err="1" smtClean="0">
                          <a:latin typeface="Times New Roman" pitchFamily="18" charset="0"/>
                          <a:ea typeface="Calibri"/>
                          <a:cs typeface="Times New Roman" pitchFamily="18" charset="0"/>
                        </a:rPr>
                        <a:t>م</a:t>
                      </a:r>
                      <a:r>
                        <a:rPr lang="ar-DZ" sz="2800" b="1" baseline="30000" dirty="0" smtClean="0">
                          <a:latin typeface="Times New Roman" pitchFamily="18" charset="0"/>
                          <a:ea typeface="Calibri"/>
                          <a:cs typeface="Times New Roman" pitchFamily="18" charset="0"/>
                        </a:rPr>
                        <a:t>3</a:t>
                      </a:r>
                      <a:r>
                        <a:rPr lang="ar-SA" sz="2800" b="1" dirty="0" smtClean="0">
                          <a:latin typeface="Times New Roman" pitchFamily="18" charset="0"/>
                          <a:ea typeface="Calibri"/>
                          <a:cs typeface="Times New Roman" pitchFamily="18" charset="0"/>
                        </a:rPr>
                        <a:t>)</a:t>
                      </a:r>
                      <a:endParaRPr lang="fr-FR" sz="2800" dirty="0" smtClean="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r-FR" sz="2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DZ" sz="2800" b="1" dirty="0" smtClean="0">
                          <a:latin typeface="Times New Roman" pitchFamily="18" charset="0"/>
                          <a:ea typeface="Calibri"/>
                          <a:cs typeface="Times New Roman" pitchFamily="18" charset="0"/>
                        </a:rPr>
                        <a:t>80+</a:t>
                      </a:r>
                      <a:r>
                        <a:rPr lang="ar-DZ" sz="2800" b="1" dirty="0" smtClean="0">
                          <a:solidFill>
                            <a:srgbClr val="006600"/>
                          </a:solidFill>
                          <a:latin typeface="Times New Roman" pitchFamily="18" charset="0"/>
                          <a:ea typeface="Calibri"/>
                          <a:cs typeface="Times New Roman" pitchFamily="18" charset="0"/>
                        </a:rPr>
                        <a:t>10</a:t>
                      </a:r>
                      <a:r>
                        <a:rPr lang="ar-DZ" sz="2800" b="1" dirty="0" smtClean="0">
                          <a:latin typeface="Times New Roman" pitchFamily="18" charset="0"/>
                          <a:ea typeface="Calibri"/>
                          <a:cs typeface="Times New Roman" pitchFamily="18" charset="0"/>
                        </a:rPr>
                        <a:t>=90 &lt; 100</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70</a:t>
                      </a:r>
                      <a:endParaRPr lang="fr-FR" sz="2800" b="1"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2800" b="1">
                          <a:latin typeface="Times New Roman" pitchFamily="18" charset="0"/>
                          <a:ea typeface="Calibri"/>
                          <a:cs typeface="Times New Roman" pitchFamily="18" charset="0"/>
                        </a:rPr>
                        <a:t>بريطانيا</a:t>
                      </a:r>
                      <a:endParaRPr lang="fr-FR" sz="2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80</a:t>
                      </a:r>
                      <a:endParaRPr lang="fr-FR" sz="2800"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70</a:t>
                      </a:r>
                      <a:r>
                        <a:rPr lang="ar-DZ" sz="2800" b="1" dirty="0" smtClean="0">
                          <a:latin typeface="Times New Roman" pitchFamily="18" charset="0"/>
                          <a:ea typeface="Calibri"/>
                          <a:cs typeface="Times New Roman" pitchFamily="18" charset="0"/>
                        </a:rPr>
                        <a:t>+</a:t>
                      </a:r>
                      <a:r>
                        <a:rPr lang="ar-DZ" sz="2800" b="1" dirty="0" smtClean="0">
                          <a:solidFill>
                            <a:srgbClr val="006600"/>
                          </a:solidFill>
                          <a:latin typeface="Times New Roman" pitchFamily="18" charset="0"/>
                          <a:ea typeface="Calibri"/>
                          <a:cs typeface="Times New Roman" pitchFamily="18" charset="0"/>
                        </a:rPr>
                        <a:t>10</a:t>
                      </a:r>
                      <a:r>
                        <a:rPr lang="ar-DZ" sz="2800" b="1" dirty="0" smtClean="0">
                          <a:latin typeface="Times New Roman" pitchFamily="18" charset="0"/>
                          <a:ea typeface="Calibri"/>
                          <a:cs typeface="Times New Roman" pitchFamily="18" charset="0"/>
                        </a:rPr>
                        <a:t>= 80&lt; 90</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dirty="0">
                          <a:latin typeface="Times New Roman" pitchFamily="18" charset="0"/>
                          <a:ea typeface="Calibri"/>
                          <a:cs typeface="Times New Roman" pitchFamily="18" charset="0"/>
                        </a:rPr>
                        <a:t>و </a:t>
                      </a:r>
                      <a:r>
                        <a:rPr lang="ar-SA" sz="2800" b="1" dirty="0" err="1">
                          <a:latin typeface="Times New Roman" pitchFamily="18" charset="0"/>
                          <a:ea typeface="Calibri"/>
                          <a:cs typeface="Times New Roman" pitchFamily="18" charset="0"/>
                        </a:rPr>
                        <a:t>م</a:t>
                      </a:r>
                      <a:r>
                        <a:rPr lang="ar-SA" sz="2800" b="1" dirty="0">
                          <a:latin typeface="Times New Roman" pitchFamily="18" charset="0"/>
                          <a:ea typeface="Calibri"/>
                          <a:cs typeface="Times New Roman" pitchFamily="18" charset="0"/>
                        </a:rPr>
                        <a:t> أ</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au 4"/>
          <p:cNvGraphicFramePr>
            <a:graphicFrameLocks noGrp="1"/>
          </p:cNvGraphicFramePr>
          <p:nvPr/>
        </p:nvGraphicFramePr>
        <p:xfrm>
          <a:off x="1990724" y="838200"/>
          <a:ext cx="4943476" cy="1472184"/>
        </p:xfrm>
        <a:graphic>
          <a:graphicData uri="http://schemas.openxmlformats.org/drawingml/2006/table">
            <a:tbl>
              <a:tblPr/>
              <a:tblGrid>
                <a:gridCol w="1524000"/>
                <a:gridCol w="2235943"/>
                <a:gridCol w="1183533"/>
              </a:tblGrid>
              <a:tr h="0">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800" b="1" dirty="0" smtClean="0">
                          <a:latin typeface="Times New Roman" pitchFamily="18" charset="0"/>
                          <a:ea typeface="Calibri"/>
                          <a:cs typeface="Times New Roman" pitchFamily="18" charset="0"/>
                        </a:rPr>
                        <a:t>قمح(1 </a:t>
                      </a:r>
                      <a:r>
                        <a:rPr lang="ar-DZ" sz="2800" b="1" dirty="0" smtClean="0">
                          <a:latin typeface="Times New Roman" pitchFamily="18" charset="0"/>
                          <a:ea typeface="Calibri"/>
                          <a:cs typeface="Times New Roman" pitchFamily="18" charset="0"/>
                        </a:rPr>
                        <a:t>ق</a:t>
                      </a:r>
                      <a:r>
                        <a:rPr lang="ar-SA" sz="2800" b="1" dirty="0" smtClean="0">
                          <a:latin typeface="Times New Roman" pitchFamily="18" charset="0"/>
                          <a:ea typeface="Calibri"/>
                          <a:cs typeface="Times New Roman" pitchFamily="18" charset="0"/>
                        </a:rPr>
                        <a:t>)</a:t>
                      </a:r>
                      <a:endParaRPr lang="fr-FR" sz="2800" dirty="0" smtClean="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SA" sz="2800" b="1" dirty="0" smtClean="0">
                          <a:latin typeface="Times New Roman" pitchFamily="18" charset="0"/>
                          <a:ea typeface="Calibri"/>
                          <a:cs typeface="Times New Roman" pitchFamily="18" charset="0"/>
                        </a:rPr>
                        <a:t>منسوجات( 1 </a:t>
                      </a:r>
                      <a:r>
                        <a:rPr lang="ar-SA" sz="2800" b="1" dirty="0" err="1" smtClean="0">
                          <a:latin typeface="Times New Roman" pitchFamily="18" charset="0"/>
                          <a:ea typeface="Calibri"/>
                          <a:cs typeface="Times New Roman" pitchFamily="18" charset="0"/>
                        </a:rPr>
                        <a:t>م</a:t>
                      </a:r>
                      <a:r>
                        <a:rPr lang="ar-DZ" sz="2800" b="1" baseline="30000" dirty="0" smtClean="0">
                          <a:latin typeface="Times New Roman" pitchFamily="18" charset="0"/>
                          <a:ea typeface="Calibri"/>
                          <a:cs typeface="Times New Roman" pitchFamily="18" charset="0"/>
                        </a:rPr>
                        <a:t>3</a:t>
                      </a:r>
                      <a:r>
                        <a:rPr lang="ar-SA" sz="2800" b="1" dirty="0" smtClean="0">
                          <a:latin typeface="Times New Roman" pitchFamily="18" charset="0"/>
                          <a:ea typeface="Calibri"/>
                          <a:cs typeface="Times New Roman" pitchFamily="18" charset="0"/>
                        </a:rPr>
                        <a:t>)</a:t>
                      </a:r>
                      <a:endParaRPr lang="fr-FR" sz="2800" dirty="0" smtClean="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fr-FR" sz="2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15000"/>
                        </a:lnSpc>
                        <a:spcAft>
                          <a:spcPts val="0"/>
                        </a:spcAft>
                      </a:pPr>
                      <a:r>
                        <a:rPr lang="ar-DZ" sz="2800" b="1" dirty="0" smtClean="0">
                          <a:latin typeface="Times New Roman" pitchFamily="18" charset="0"/>
                          <a:ea typeface="Calibri"/>
                          <a:cs typeface="Times New Roman" pitchFamily="18" charset="0"/>
                        </a:rPr>
                        <a:t>100</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70</a:t>
                      </a:r>
                      <a:endParaRPr lang="fr-FR" sz="2800" b="1"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2800" b="1">
                          <a:latin typeface="Times New Roman" pitchFamily="18" charset="0"/>
                          <a:ea typeface="Calibri"/>
                          <a:cs typeface="Times New Roman" pitchFamily="18" charset="0"/>
                        </a:rPr>
                        <a:t>بريطانيا</a:t>
                      </a:r>
                      <a:endParaRPr lang="fr-FR" sz="2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1">
                        <a:lnSpc>
                          <a:spcPct val="115000"/>
                        </a:lnSpc>
                        <a:spcAft>
                          <a:spcPts val="0"/>
                        </a:spcAft>
                      </a:pPr>
                      <a:r>
                        <a:rPr lang="ar-DZ" sz="2800" b="1" dirty="0" smtClean="0">
                          <a:solidFill>
                            <a:srgbClr val="FF0000"/>
                          </a:solidFill>
                          <a:latin typeface="Times New Roman" pitchFamily="18" charset="0"/>
                          <a:ea typeface="Calibri"/>
                          <a:cs typeface="Times New Roman" pitchFamily="18" charset="0"/>
                        </a:rPr>
                        <a:t>80</a:t>
                      </a:r>
                      <a:endParaRPr lang="fr-FR" sz="2800" dirty="0">
                        <a:solidFill>
                          <a:srgbClr val="FF0000"/>
                        </a:solidFill>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DZ" sz="2800" b="1" dirty="0" smtClean="0">
                          <a:latin typeface="Times New Roman" pitchFamily="18" charset="0"/>
                          <a:ea typeface="Calibri"/>
                          <a:cs typeface="Times New Roman" pitchFamily="18" charset="0"/>
                        </a:rPr>
                        <a:t>90</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800" b="1" dirty="0">
                          <a:latin typeface="Times New Roman" pitchFamily="18" charset="0"/>
                          <a:ea typeface="Calibri"/>
                          <a:cs typeface="Times New Roman" pitchFamily="18" charset="0"/>
                        </a:rPr>
                        <a:t>و </a:t>
                      </a:r>
                      <a:r>
                        <a:rPr lang="ar-SA" sz="2800" b="1" dirty="0" err="1">
                          <a:latin typeface="Times New Roman" pitchFamily="18" charset="0"/>
                          <a:ea typeface="Calibri"/>
                          <a:cs typeface="Times New Roman" pitchFamily="18" charset="0"/>
                        </a:rPr>
                        <a:t>م</a:t>
                      </a:r>
                      <a:r>
                        <a:rPr lang="ar-SA" sz="2800" b="1" dirty="0">
                          <a:latin typeface="Times New Roman" pitchFamily="18" charset="0"/>
                          <a:ea typeface="Calibri"/>
                          <a:cs typeface="Times New Roman" pitchFamily="18" charset="0"/>
                        </a:rPr>
                        <a:t> أ</a:t>
                      </a:r>
                      <a:endParaRPr lang="fr-FR" sz="2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6" name="Groupe 5"/>
          <p:cNvGrpSpPr/>
          <p:nvPr/>
        </p:nvGrpSpPr>
        <p:grpSpPr>
          <a:xfrm>
            <a:off x="381002" y="2321256"/>
            <a:ext cx="4191792" cy="1031544"/>
            <a:chOff x="381002" y="2321256"/>
            <a:chExt cx="4191792" cy="1031544"/>
          </a:xfrm>
        </p:grpSpPr>
        <p:cxnSp>
          <p:nvCxnSpPr>
            <p:cNvPr id="7" name="Connecteur droit avec flèche 6"/>
            <p:cNvCxnSpPr/>
            <p:nvPr/>
          </p:nvCxnSpPr>
          <p:spPr>
            <a:xfrm rot="5400000">
              <a:off x="4056625" y="2836631"/>
              <a:ext cx="103154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1002" y="2628328"/>
              <a:ext cx="4079963" cy="523220"/>
            </a:xfrm>
            <a:prstGeom prst="rect">
              <a:avLst/>
            </a:prstGeom>
          </p:spPr>
          <p:txBody>
            <a:bodyPr wrap="none">
              <a:spAutoFit/>
            </a:bodyPr>
            <a:lstStyle/>
            <a:p>
              <a:pPr algn="r" rtl="1"/>
              <a:r>
                <a:rPr lang="ar-DZ" sz="2800" b="1" dirty="0" smtClean="0">
                  <a:latin typeface="Times New Roman" pitchFamily="18" charset="0"/>
                  <a:ea typeface="Calibri"/>
                  <a:cs typeface="Times New Roman" pitchFamily="18" charset="0"/>
                </a:rPr>
                <a:t>إضافة تكاليف النقل للاستيراد: </a:t>
              </a:r>
              <a:r>
                <a:rPr lang="ar-DZ" sz="2800" b="1" dirty="0" smtClean="0">
                  <a:solidFill>
                    <a:srgbClr val="006600"/>
                  </a:solidFill>
                  <a:latin typeface="Times New Roman" pitchFamily="18" charset="0"/>
                  <a:ea typeface="Calibri"/>
                  <a:cs typeface="Times New Roman" pitchFamily="18" charset="0"/>
                </a:rPr>
                <a:t>10</a:t>
              </a:r>
              <a:endParaRPr lang="fr-FR" sz="2800" dirty="0">
                <a:solidFill>
                  <a:srgbClr val="006600"/>
                </a:solidFill>
              </a:endParaRPr>
            </a:p>
          </p:txBody>
        </p:sp>
      </p:grpSp>
      <p:sp>
        <p:nvSpPr>
          <p:cNvPr id="9" name="Rectangle 8"/>
          <p:cNvSpPr/>
          <p:nvPr/>
        </p:nvSpPr>
        <p:spPr>
          <a:xfrm>
            <a:off x="1501761" y="4953000"/>
            <a:ext cx="6042039" cy="523220"/>
          </a:xfrm>
          <a:prstGeom prst="rect">
            <a:avLst/>
          </a:prstGeom>
        </p:spPr>
        <p:txBody>
          <a:bodyPr wrap="none">
            <a:spAutoFit/>
          </a:bodyPr>
          <a:lstStyle/>
          <a:p>
            <a:pPr algn="r" rtl="1"/>
            <a:r>
              <a:rPr lang="ar-DZ" sz="2800" b="1" dirty="0" smtClean="0">
                <a:solidFill>
                  <a:srgbClr val="FF0000"/>
                </a:solidFill>
                <a:latin typeface="Times New Roman" pitchFamily="18" charset="0"/>
                <a:ea typeface="Calibri"/>
                <a:cs typeface="Times New Roman" pitchFamily="18" charset="0"/>
              </a:rPr>
              <a:t>انخفاض تكاليف النقل الدولي </a:t>
            </a:r>
            <a:r>
              <a:rPr lang="ar-DZ" sz="2800" b="1" dirty="0" smtClean="0">
                <a:solidFill>
                  <a:srgbClr val="006600"/>
                </a:solidFill>
                <a:latin typeface="Times New Roman" pitchFamily="18" charset="0"/>
                <a:ea typeface="Calibri"/>
                <a:cs typeface="Times New Roman" pitchFamily="18" charset="0"/>
              </a:rPr>
              <a:t>يسهل</a:t>
            </a:r>
            <a:r>
              <a:rPr lang="ar-DZ" sz="2800" b="1" dirty="0" smtClean="0">
                <a:solidFill>
                  <a:srgbClr val="FF0000"/>
                </a:solidFill>
                <a:latin typeface="Times New Roman" pitchFamily="18" charset="0"/>
                <a:ea typeface="Calibri"/>
                <a:cs typeface="Times New Roman" pitchFamily="18" charset="0"/>
              </a:rPr>
              <a:t> التجارة الدولية.</a:t>
            </a:r>
            <a:endParaRPr lang="fr-FR" sz="2800" dirty="0">
              <a:solidFill>
                <a:srgbClr val="FF0000"/>
              </a:solidFill>
            </a:endParaRPr>
          </a:p>
        </p:txBody>
      </p:sp>
      <p:sp>
        <p:nvSpPr>
          <p:cNvPr id="10" name="Rectangle 9"/>
          <p:cNvSpPr/>
          <p:nvPr/>
        </p:nvSpPr>
        <p:spPr>
          <a:xfrm>
            <a:off x="450056" y="5562600"/>
            <a:ext cx="8389144" cy="954107"/>
          </a:xfrm>
          <a:prstGeom prst="rect">
            <a:avLst/>
          </a:prstGeom>
        </p:spPr>
        <p:txBody>
          <a:bodyPr wrap="square">
            <a:spAutoFit/>
          </a:bodyPr>
          <a:lstStyle/>
          <a:p>
            <a:pPr algn="r" rtl="1"/>
            <a:r>
              <a:rPr lang="ar-DZ" sz="2800" b="1" dirty="0" smtClean="0">
                <a:latin typeface="Times New Roman" pitchFamily="18" charset="0"/>
                <a:ea typeface="Calibri"/>
                <a:cs typeface="Times New Roman" pitchFamily="18" charset="0"/>
              </a:rPr>
              <a:t>انخفاض تكاليف النقل الدولي يسهل التجارة الدولية(الصين صارت مصنع العالم: انخفاض تكاليف النسبية للعمالة+ انخفاض تكاليف النقل البحري).</a:t>
            </a:r>
            <a:endParaRPr lang="fr-FR"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457200"/>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يتم التأمين لدى</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Taffe SA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وهي شركة فرنسية للتأمين الدولي في مجال النقل البحري، علما أنها تطبق معدل التأمين 2 % مع تعظيم 10%.</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المطلوب حساب:</a:t>
            </a:r>
          </a:p>
          <a:p>
            <a:pPr marL="514350" marR="0" lvl="0" indent="-514350" algn="just" defTabSz="914400" rtl="1" eaLnBrk="0" fontAlgn="base" latinLnBrk="0" hangingPunct="0">
              <a:lnSpc>
                <a:spcPct val="100000"/>
              </a:lnSpc>
              <a:spcBef>
                <a:spcPct val="0"/>
              </a:spcBef>
              <a:spcAft>
                <a:spcPct val="0"/>
              </a:spcAft>
              <a:buClrTx/>
              <a:buSzTx/>
              <a:buFontTx/>
              <a:buAutoNum type="arabicPeriod"/>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أجرة النقل البحري.</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2.</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قسط التأمين. </a:t>
            </a:r>
            <a:r>
              <a:rPr kumimoji="0" lang="ar-DZ"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3.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ar-DZ"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0417" name="Picture 1" descr="Incoterms 01"/>
          <p:cNvPicPr>
            <a:picLocks noChangeAspect="1" noChangeArrowheads="1"/>
          </p:cNvPicPr>
          <p:nvPr/>
        </p:nvPicPr>
        <p:blipFill>
          <a:blip r:embed="rId2"/>
          <a:srcRect/>
          <a:stretch>
            <a:fillRect/>
          </a:stretch>
        </p:blipFill>
        <p:spPr bwMode="auto">
          <a:xfrm>
            <a:off x="304800" y="2286000"/>
            <a:ext cx="8458200" cy="43434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Incoterms - Incoterms"/>
          <p:cNvPicPr>
            <a:picLocks noChangeAspect="1" noChangeArrowheads="1"/>
          </p:cNvPicPr>
          <p:nvPr/>
        </p:nvPicPr>
        <p:blipFill>
          <a:blip r:embed="rId2"/>
          <a:srcRect/>
          <a:stretch>
            <a:fillRect/>
          </a:stretch>
        </p:blipFill>
        <p:spPr bwMode="auto">
          <a:xfrm>
            <a:off x="155575" y="114300"/>
            <a:ext cx="8683625" cy="65151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34200" y="609600"/>
            <a:ext cx="1676400" cy="609600"/>
          </a:xfrm>
        </p:spPr>
        <p:txBody>
          <a:bodyPr>
            <a:normAutofit lnSpcReduction="10000"/>
          </a:bodyPr>
          <a:lstStyle/>
          <a:p>
            <a:pPr algn="just" rtl="1">
              <a:buNone/>
            </a:pPr>
            <a:r>
              <a:rPr lang="ar-DZ" sz="3600" b="1" dirty="0" smtClean="0">
                <a:solidFill>
                  <a:srgbClr val="FF0000"/>
                </a:solidFill>
                <a:latin typeface="Times New Roman" pitchFamily="18" charset="0"/>
                <a:cs typeface="Times New Roman" pitchFamily="18" charset="0"/>
              </a:rPr>
              <a:t>الحل:</a:t>
            </a:r>
            <a:endParaRPr lang="fr-FR" sz="3600" b="1" dirty="0">
              <a:solidFill>
                <a:srgbClr val="FF0000"/>
              </a:solidFill>
              <a:latin typeface="Times New Roman" pitchFamily="18" charset="0"/>
              <a:cs typeface="Times New Roman" pitchFamily="18" charset="0"/>
            </a:endParaRPr>
          </a:p>
        </p:txBody>
      </p:sp>
      <p:sp>
        <p:nvSpPr>
          <p:cNvPr id="63489" name="Rectangle 1"/>
          <p:cNvSpPr>
            <a:spLocks noChangeArrowheads="1"/>
          </p:cNvSpPr>
          <p:nvPr/>
        </p:nvSpPr>
        <p:spPr bwMode="auto">
          <a:xfrm>
            <a:off x="228600" y="1248013"/>
            <a:ext cx="86106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حساب أجرة النقل البحري( النقل الرئيسي):</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الوزن</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الإجمالي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( 250+ 20) = 1620 كغ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1.62 طن</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الحجم المشغول ( منتظم) = 6( 1</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0.6</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0.40 )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1.44 م</a:t>
            </a:r>
            <a:r>
              <a:rPr kumimoji="0" lang="ar-DZ"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3</a:t>
            </a:r>
            <a:r>
              <a:rPr kumimoji="0" lang="fr-FR" sz="2800" b="1"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الوزن الحجمي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القاعدة في النقل البحري</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م</a:t>
            </a:r>
            <a:r>
              <a:rPr kumimoji="0" lang="ar-DZ"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fr-FR"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طن</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1.44 م</a:t>
            </a:r>
            <a:r>
              <a:rPr kumimoji="0" lang="ar-DZ"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س</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ومنه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س</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1</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1.44 /1 = 1.44 طن</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عدد وحدات الدفع= الأكبر من بين 1.62 طن </a:t>
            </a: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و</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1.44 طن</a:t>
            </a: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lang="ar-DZ" sz="2800" b="1" dirty="0" smtClean="0">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1.62</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UP</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Unité payante</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أجرة النقل الأساسية</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عدد وحدات الدفع × المعدل الأساسي( سعر تناسبي)</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1.62 × 360=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583.2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457200"/>
            <a:ext cx="86106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التعديلات:</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تعديل الوقود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583.20 × 6 %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34.99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تعديل العملة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CAF</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(583.20+ 34.99) (- 2 %)=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12.36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حسومات</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الولاء= 583.20 × 8 % =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46.65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مصاريف إصدار سندات الشحن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B/L</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10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أجرة النقل البحري</a:t>
            </a: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583.20+ 34.99- 12.36 – 46.65+ 10</a:t>
            </a:r>
          </a:p>
          <a:p>
            <a:pPr marL="0" marR="0" lvl="0" indent="0" algn="just" defTabSz="914400" rtl="1" eaLnBrk="0" fontAlgn="base" latinLnBrk="0" hangingPunct="0">
              <a:lnSpc>
                <a:spcPct val="100000"/>
              </a:lnSpc>
              <a:spcBef>
                <a:spcPct val="0"/>
              </a:spcBef>
              <a:spcAft>
                <a:spcPct val="0"/>
              </a:spcAft>
              <a:buClrTx/>
              <a:buSzTx/>
              <a:buFontTx/>
              <a:buNone/>
              <a:tabLst>
                <a:tab pos="5573713" algn="l"/>
              </a:tabLst>
            </a:pPr>
            <a:r>
              <a:rPr lang="ar-DZ" sz="2800" b="1" dirty="0" smtClean="0">
                <a:solidFill>
                  <a:srgbClr val="FF0000"/>
                </a:solidFill>
                <a:latin typeface="Times New Roman" pitchFamily="18" charset="0"/>
                <a:ea typeface="Calibri" pitchFamily="34"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569.18 </a:t>
            </a:r>
            <a:r>
              <a:rPr kumimoji="0" lang="ar-DZ"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يورو</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ar-DZ" sz="28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4"/>
          <p:cNvSpPr/>
          <p:nvPr/>
        </p:nvSpPr>
        <p:spPr>
          <a:xfrm>
            <a:off x="4616684" y="3581400"/>
            <a:ext cx="4374916"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قسط التأمين </a:t>
            </a:r>
            <a:r>
              <a:rPr lang="fr-FR" sz="2400" b="1" dirty="0" smtClean="0">
                <a:solidFill>
                  <a:srgbClr val="FF0000"/>
                </a:solidFill>
                <a:latin typeface="Times New Roman" pitchFamily="18" charset="0"/>
                <a:cs typeface="Times New Roman" pitchFamily="18" charset="0"/>
              </a:rPr>
              <a:t>Prime d’assurance</a:t>
            </a:r>
            <a:r>
              <a:rPr lang="ar-DZ" sz="2400" b="1" dirty="0" smtClean="0">
                <a:solidFill>
                  <a:srgbClr val="FF0000"/>
                </a:solidFill>
                <a:latin typeface="Times New Roman" pitchFamily="18" charset="0"/>
                <a:cs typeface="Times New Roman" pitchFamily="18" charset="0"/>
              </a:rPr>
              <a:t>: </a:t>
            </a:r>
            <a:endParaRPr lang="fr-FR" sz="2800" b="1" dirty="0">
              <a:solidFill>
                <a:srgbClr val="FF0000"/>
              </a:solidFill>
              <a:latin typeface="Times New Roman" pitchFamily="18" charset="0"/>
              <a:cs typeface="Times New Roman" pitchFamily="18" charset="0"/>
            </a:endParaRPr>
          </a:p>
        </p:txBody>
      </p:sp>
      <p:grpSp>
        <p:nvGrpSpPr>
          <p:cNvPr id="64514" name="Group 2"/>
          <p:cNvGrpSpPr>
            <a:grpSpLocks/>
          </p:cNvGrpSpPr>
          <p:nvPr/>
        </p:nvGrpSpPr>
        <p:grpSpPr bwMode="auto">
          <a:xfrm>
            <a:off x="76200" y="4190520"/>
            <a:ext cx="4876817" cy="901672"/>
            <a:chOff x="1263" y="5525"/>
            <a:chExt cx="4479" cy="751"/>
          </a:xfrm>
          <a:solidFill>
            <a:srgbClr val="FF00FF"/>
          </a:solidFill>
        </p:grpSpPr>
        <p:sp>
          <p:nvSpPr>
            <p:cNvPr id="64515" name="Zone de texte 2"/>
            <p:cNvSpPr txBox="1">
              <a:spLocks noChangeArrowheads="1"/>
            </p:cNvSpPr>
            <p:nvPr/>
          </p:nvSpPr>
          <p:spPr bwMode="auto">
            <a:xfrm>
              <a:off x="1263" y="5725"/>
              <a:ext cx="2748" cy="385"/>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Prime d’assurance =</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4516" name="Zone de texte 2"/>
            <p:cNvSpPr txBox="1">
              <a:spLocks noChangeArrowheads="1"/>
            </p:cNvSpPr>
            <p:nvPr/>
          </p:nvSpPr>
          <p:spPr bwMode="auto">
            <a:xfrm>
              <a:off x="3913" y="5525"/>
              <a:ext cx="1829" cy="385"/>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t (1+m). CFR</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4517" name="Zone de texte 2"/>
            <p:cNvSpPr txBox="1">
              <a:spLocks noChangeArrowheads="1"/>
            </p:cNvSpPr>
            <p:nvPr/>
          </p:nvSpPr>
          <p:spPr bwMode="auto">
            <a:xfrm>
              <a:off x="4076" y="5935"/>
              <a:ext cx="1522" cy="341"/>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1-t. (1+m)</a:t>
              </a:r>
            </a:p>
          </p:txBody>
        </p:sp>
        <p:cxnSp>
          <p:nvCxnSpPr>
            <p:cNvPr id="64518" name="AutoShape 6"/>
            <p:cNvCxnSpPr>
              <a:cxnSpLocks noChangeShapeType="1"/>
            </p:cNvCxnSpPr>
            <p:nvPr/>
          </p:nvCxnSpPr>
          <p:spPr bwMode="auto">
            <a:xfrm flipH="1">
              <a:off x="3929" y="5917"/>
              <a:ext cx="1696" cy="0"/>
            </a:xfrm>
            <a:prstGeom prst="straightConnector1">
              <a:avLst/>
            </a:prstGeom>
            <a:grpFill/>
            <a:ln w="31750">
              <a:solidFill>
                <a:srgbClr val="000000"/>
              </a:solidFill>
              <a:round/>
              <a:headEnd/>
              <a:tailEnd/>
            </a:ln>
          </p:spPr>
        </p:cxnSp>
      </p:grpSp>
      <p:grpSp>
        <p:nvGrpSpPr>
          <p:cNvPr id="17" name="Groupe 16"/>
          <p:cNvGrpSpPr/>
          <p:nvPr/>
        </p:nvGrpSpPr>
        <p:grpSpPr>
          <a:xfrm>
            <a:off x="305091" y="5507394"/>
            <a:ext cx="7543509" cy="1045806"/>
            <a:chOff x="305091" y="4800599"/>
            <a:chExt cx="7543509" cy="1045806"/>
          </a:xfrm>
        </p:grpSpPr>
        <p:grpSp>
          <p:nvGrpSpPr>
            <p:cNvPr id="64519" name="Group 7"/>
            <p:cNvGrpSpPr>
              <a:grpSpLocks/>
            </p:cNvGrpSpPr>
            <p:nvPr/>
          </p:nvGrpSpPr>
          <p:grpSpPr bwMode="auto">
            <a:xfrm>
              <a:off x="305091" y="4800599"/>
              <a:ext cx="6171909" cy="1045806"/>
              <a:chOff x="1174" y="5525"/>
              <a:chExt cx="3644" cy="807"/>
            </a:xfrm>
            <a:solidFill>
              <a:srgbClr val="FFFF00"/>
            </a:solidFill>
          </p:grpSpPr>
          <p:sp>
            <p:nvSpPr>
              <p:cNvPr id="64520" name="Zone de texte 2"/>
              <p:cNvSpPr txBox="1">
                <a:spLocks noChangeArrowheads="1"/>
              </p:cNvSpPr>
              <p:nvPr/>
            </p:nvSpPr>
            <p:spPr bwMode="auto">
              <a:xfrm>
                <a:off x="1174" y="5725"/>
                <a:ext cx="1709" cy="356"/>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Prime d’assurance =</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4521" name="Zone de texte 2"/>
              <p:cNvSpPr txBox="1">
                <a:spLocks noChangeArrowheads="1"/>
              </p:cNvSpPr>
              <p:nvPr/>
            </p:nvSpPr>
            <p:spPr bwMode="auto">
              <a:xfrm>
                <a:off x="2883" y="5525"/>
                <a:ext cx="1935" cy="356"/>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lvl="0" fontAlgn="base">
                  <a:spcBef>
                    <a:spcPct val="0"/>
                  </a:spcBef>
                  <a:spcAft>
                    <a:spcPts val="1000"/>
                  </a:spcAf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0.02 (1+0.10). </a:t>
                </a:r>
                <a:r>
                  <a:rPr lang="ar-DZ" sz="2400" b="1" dirty="0" smtClean="0">
                    <a:latin typeface="Times New Roman" pitchFamily="18" charset="0"/>
                    <a:cs typeface="Times New Roman" pitchFamily="18" charset="0"/>
                  </a:rPr>
                  <a:t>37419.18</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4522" name="Zone de texte 2"/>
              <p:cNvSpPr txBox="1">
                <a:spLocks noChangeArrowheads="1"/>
              </p:cNvSpPr>
              <p:nvPr/>
            </p:nvSpPr>
            <p:spPr bwMode="auto">
              <a:xfrm>
                <a:off x="3042" y="5882"/>
                <a:ext cx="1370" cy="450"/>
              </a:xfrm>
              <a:prstGeom prst="rect">
                <a:avLst/>
              </a:prstGeom>
              <a:grp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1-0.02. (1+0.10)</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64523" name="AutoShape 11"/>
              <p:cNvCxnSpPr>
                <a:cxnSpLocks noChangeShapeType="1"/>
              </p:cNvCxnSpPr>
              <p:nvPr/>
            </p:nvCxnSpPr>
            <p:spPr bwMode="auto">
              <a:xfrm flipH="1">
                <a:off x="3032" y="5928"/>
                <a:ext cx="1696" cy="0"/>
              </a:xfrm>
              <a:prstGeom prst="straightConnector1">
                <a:avLst/>
              </a:prstGeom>
              <a:grpFill/>
              <a:ln w="31750">
                <a:solidFill>
                  <a:srgbClr val="000000"/>
                </a:solidFill>
                <a:round/>
                <a:headEnd/>
                <a:tailEnd/>
              </a:ln>
            </p:spPr>
          </p:cxnSp>
        </p:grpSp>
        <p:sp>
          <p:nvSpPr>
            <p:cNvPr id="16" name="Zone de texte 2"/>
            <p:cNvSpPr txBox="1">
              <a:spLocks noChangeArrowheads="1"/>
            </p:cNvSpPr>
            <p:nvPr/>
          </p:nvSpPr>
          <p:spPr bwMode="auto">
            <a:xfrm>
              <a:off x="6477000" y="5055637"/>
              <a:ext cx="1371600" cy="583163"/>
            </a:xfrm>
            <a:prstGeom prst="rect">
              <a:avLst/>
            </a:prstGeom>
            <a:solidFill>
              <a:srgbClr val="FFFF00"/>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lang="fr-FR" sz="2400" dirty="0" smtClean="0">
                  <a:latin typeface="Times New Roman" pitchFamily="18" charset="0"/>
                  <a:cs typeface="Times New Roman" pitchFamily="18" charset="0"/>
                </a:rPr>
                <a:t>=</a:t>
              </a:r>
              <a:r>
                <a:rPr lang="ar-DZ" sz="2400" dirty="0" smtClean="0">
                  <a:latin typeface="Times New Roman" pitchFamily="18" charset="0"/>
                  <a:cs typeface="Times New Roman" pitchFamily="18" charset="0"/>
                </a:rPr>
                <a:t>841.74 </a:t>
              </a:r>
              <a:r>
                <a:rPr lang="fr-FR" sz="2400" dirty="0" smtClean="0">
                  <a:latin typeface="Times New Roman" pitchFamily="18" charset="0"/>
                  <a:cs typeface="Times New Roman" pitchFamily="18" charset="0"/>
                </a:rPr>
                <a:t> </a:t>
              </a:r>
              <a:endParaRPr kumimoji="0" lang="fr-FR" sz="320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18" name="Rectangle 17"/>
          <p:cNvSpPr/>
          <p:nvPr/>
        </p:nvSpPr>
        <p:spPr>
          <a:xfrm>
            <a:off x="5213797" y="4154269"/>
            <a:ext cx="3854004" cy="1200329"/>
          </a:xfrm>
          <a:prstGeom prst="rect">
            <a:avLst/>
          </a:prstGeom>
        </p:spPr>
        <p:txBody>
          <a:bodyPr wrap="none">
            <a:spAutoFit/>
          </a:bodyPr>
          <a:lstStyle/>
          <a:p>
            <a:pPr algn="r" rtl="1"/>
            <a:r>
              <a:rPr lang="ar-DZ" sz="2400" b="1" dirty="0" smtClean="0">
                <a:latin typeface="Times New Roman" pitchFamily="18" charset="0"/>
                <a:cs typeface="Times New Roman" pitchFamily="18" charset="0"/>
              </a:rPr>
              <a:t>حيث: </a:t>
            </a:r>
            <a:r>
              <a:rPr lang="fr-FR" sz="2400" b="1" dirty="0" smtClean="0">
                <a:latin typeface="Times New Roman" pitchFamily="18" charset="0"/>
                <a:cs typeface="Times New Roman" pitchFamily="18" charset="0"/>
              </a:rPr>
              <a:t>t </a:t>
            </a:r>
            <a:r>
              <a:rPr lang="ar-DZ" sz="2400" b="1" dirty="0" smtClean="0">
                <a:latin typeface="Times New Roman" pitchFamily="18" charset="0"/>
                <a:cs typeface="Times New Roman" pitchFamily="18" charset="0"/>
              </a:rPr>
              <a:t> معدل قسط التأمين.</a:t>
            </a:r>
          </a:p>
          <a:p>
            <a:pPr algn="r" rtl="1"/>
            <a:r>
              <a:rPr lang="ar-DZ"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m</a:t>
            </a:r>
            <a:r>
              <a:rPr lang="ar-DZ" sz="2400" b="1" dirty="0" smtClean="0">
                <a:latin typeface="Times New Roman" pitchFamily="18" charset="0"/>
                <a:cs typeface="Times New Roman" pitchFamily="18" charset="0"/>
              </a:rPr>
              <a:t> نسبة تعظيم القيمة التأمينية</a:t>
            </a:r>
          </a:p>
          <a:p>
            <a:pPr algn="r" rtl="1"/>
            <a:r>
              <a:rPr lang="ar-DZ"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CFR</a:t>
            </a:r>
            <a:r>
              <a:rPr lang="ar-DZ" sz="2400" b="1" dirty="0" smtClean="0">
                <a:latin typeface="Times New Roman" pitchFamily="18" charset="0"/>
                <a:cs typeface="Times New Roman" pitchFamily="18" charset="0"/>
              </a:rPr>
              <a:t> تسليم خاص أجرة النقل</a:t>
            </a:r>
            <a:endParaRPr lang="fr-FR"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28600" y="914391"/>
          <a:ext cx="8610600" cy="5715008"/>
        </p:xfrm>
        <a:graphic>
          <a:graphicData uri="http://schemas.openxmlformats.org/drawingml/2006/table">
            <a:tbl>
              <a:tblPr/>
              <a:tblGrid>
                <a:gridCol w="2163302"/>
                <a:gridCol w="6447298"/>
              </a:tblGrid>
              <a:tr h="439616">
                <a:tc>
                  <a:txBody>
                    <a:bodyPr/>
                    <a:lstStyle/>
                    <a:p>
                      <a:pPr marL="0" marR="0" algn="ctr" rtl="1">
                        <a:lnSpc>
                          <a:spcPct val="115000"/>
                        </a:lnSpc>
                        <a:spcBef>
                          <a:spcPts val="0"/>
                        </a:spcBef>
                        <a:spcAft>
                          <a:spcPts val="0"/>
                        </a:spcAft>
                      </a:pPr>
                      <a:r>
                        <a:rPr lang="ar-SA" sz="2400" b="1" dirty="0">
                          <a:latin typeface="Times New Roman" pitchFamily="18" charset="0"/>
                          <a:ea typeface="Calibri"/>
                          <a:cs typeface="Times New Roman" pitchFamily="18" charset="0"/>
                        </a:rPr>
                        <a:t>مبالغ( </a:t>
                      </a:r>
                      <a:r>
                        <a:rPr lang="ar-SA" sz="2400" b="1" dirty="0" err="1">
                          <a:latin typeface="Times New Roman" pitchFamily="18" charset="0"/>
                          <a:ea typeface="Calibri"/>
                          <a:cs typeface="Times New Roman" pitchFamily="18" charset="0"/>
                        </a:rPr>
                        <a:t>يورو</a:t>
                      </a:r>
                      <a:r>
                        <a:rPr lang="ar-SA" sz="2400" b="1" dirty="0">
                          <a:latin typeface="Times New Roman" pitchFamily="18" charset="0"/>
                          <a:ea typeface="Calibri"/>
                          <a:cs typeface="Times New Roman" pitchFamily="18" charset="0"/>
                        </a:rPr>
                        <a:t>)</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dirty="0">
                          <a:latin typeface="Times New Roman" pitchFamily="18" charset="0"/>
                          <a:ea typeface="Calibri"/>
                          <a:cs typeface="Times New Roman" pitchFamily="18" charset="0"/>
                        </a:rPr>
                        <a:t>البيان</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SA" sz="2400" b="1" dirty="0">
                          <a:latin typeface="Times New Roman" pitchFamily="18" charset="0"/>
                          <a:ea typeface="Calibri"/>
                          <a:cs typeface="Times New Roman" pitchFamily="18" charset="0"/>
                        </a:rPr>
                        <a:t>36000</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rtl="1">
                        <a:lnSpc>
                          <a:spcPct val="115000"/>
                        </a:lnSpc>
                        <a:spcBef>
                          <a:spcPts val="0"/>
                        </a:spcBef>
                        <a:spcAft>
                          <a:spcPts val="0"/>
                        </a:spcAft>
                      </a:pPr>
                      <a:r>
                        <a:rPr lang="fr-FR" sz="2400" b="1" dirty="0">
                          <a:latin typeface="Times New Roman" pitchFamily="18" charset="0"/>
                          <a:ea typeface="Calibri"/>
                          <a:cs typeface="Times New Roman" pitchFamily="18" charset="0"/>
                        </a:rPr>
                        <a:t> </a:t>
                      </a:r>
                      <a:r>
                        <a:rPr lang="ar-SA" sz="2400" b="1" dirty="0">
                          <a:latin typeface="Times New Roman" pitchFamily="18" charset="0"/>
                          <a:ea typeface="Calibri"/>
                          <a:cs typeface="Times New Roman" pitchFamily="18" charset="0"/>
                        </a:rPr>
                        <a:t>التسليم في المصنع </a:t>
                      </a:r>
                      <a:r>
                        <a:rPr lang="fr-FR" sz="2400" b="1" dirty="0">
                          <a:latin typeface="Times New Roman" pitchFamily="18" charset="0"/>
                          <a:ea typeface="Calibri"/>
                          <a:cs typeface="Times New Roman" pitchFamily="18" charset="0"/>
                        </a:rPr>
                        <a:t>EXW </a:t>
                      </a:r>
                      <a:r>
                        <a:rPr lang="ar-SA" sz="2400" b="1" dirty="0">
                          <a:latin typeface="Times New Roman" pitchFamily="18" charset="0"/>
                          <a:ea typeface="Calibri"/>
                          <a:cs typeface="Times New Roman" pitchFamily="18" charset="0"/>
                        </a:rPr>
                        <a:t>(سعر بيع + تغليف النقل+ ملصقات)</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39616">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245</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 ترحيل للميناء (نقل أولي)</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60</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 جمركة التصدير</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fr-FR" sz="2400" b="1">
                          <a:latin typeface="Times New Roman" pitchFamily="18" charset="0"/>
                          <a:ea typeface="Calibri"/>
                          <a:cs typeface="Times New Roman" pitchFamily="18" charset="0"/>
                        </a:rPr>
                        <a:t>36305</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r" rtl="1">
                        <a:lnSpc>
                          <a:spcPct val="115000"/>
                        </a:lnSpc>
                        <a:spcBef>
                          <a:spcPts val="0"/>
                        </a:spcBef>
                        <a:spcAft>
                          <a:spcPts val="0"/>
                        </a:spcAft>
                      </a:pPr>
                      <a:r>
                        <a:rPr lang="ar-SA" sz="2400" b="1" dirty="0">
                          <a:latin typeface="Times New Roman" pitchFamily="18" charset="0"/>
                          <a:ea typeface="Calibri"/>
                          <a:cs typeface="Times New Roman" pitchFamily="18" charset="0"/>
                        </a:rPr>
                        <a:t>تسليم دون التعهد بالنقل </a:t>
                      </a:r>
                      <a:r>
                        <a:rPr lang="fr-FR" sz="2400" b="1" dirty="0">
                          <a:latin typeface="Times New Roman" pitchFamily="18" charset="0"/>
                          <a:ea typeface="Calibri"/>
                          <a:cs typeface="Times New Roman" pitchFamily="18" charset="0"/>
                        </a:rPr>
                        <a:t>FCA</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9616">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60</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 مصاريف تقريب لحافة السفينة</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36365</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c>
                  <a:txBody>
                    <a:bodyPr/>
                    <a:lstStyle/>
                    <a:p>
                      <a:pPr marL="0" marR="0" algn="r" rtl="1">
                        <a:lnSpc>
                          <a:spcPct val="115000"/>
                        </a:lnSpc>
                        <a:spcBef>
                          <a:spcPts val="0"/>
                        </a:spcBef>
                        <a:spcAft>
                          <a:spcPts val="0"/>
                        </a:spcAft>
                      </a:pPr>
                      <a:r>
                        <a:rPr lang="ar-SA" sz="2400" b="1" dirty="0">
                          <a:latin typeface="Times New Roman" pitchFamily="18" charset="0"/>
                          <a:ea typeface="Calibri"/>
                          <a:cs typeface="Times New Roman" pitchFamily="18" charset="0"/>
                        </a:rPr>
                        <a:t>التسليم </a:t>
                      </a:r>
                      <a:r>
                        <a:rPr lang="ar-DZ" sz="2400" b="1" dirty="0" smtClean="0">
                          <a:latin typeface="Times New Roman" pitchFamily="18" charset="0"/>
                          <a:ea typeface="Calibri"/>
                          <a:cs typeface="Times New Roman" pitchFamily="18" charset="0"/>
                        </a:rPr>
                        <a:t>على جانب </a:t>
                      </a:r>
                      <a:r>
                        <a:rPr lang="ar-SA" sz="2400" b="1" dirty="0" smtClean="0">
                          <a:latin typeface="Times New Roman" pitchFamily="18" charset="0"/>
                          <a:ea typeface="Calibri"/>
                          <a:cs typeface="Times New Roman" pitchFamily="18" charset="0"/>
                        </a:rPr>
                        <a:t>السفينة </a:t>
                      </a:r>
                      <a:r>
                        <a:rPr lang="ar-SA" sz="2400" b="1" dirty="0">
                          <a:latin typeface="Times New Roman" pitchFamily="18" charset="0"/>
                          <a:ea typeface="Calibri"/>
                          <a:cs typeface="Times New Roman" pitchFamily="18" charset="0"/>
                        </a:rPr>
                        <a:t>في ميناء الشحن </a:t>
                      </a:r>
                      <a:r>
                        <a:rPr lang="fr-FR" sz="2400" b="1" dirty="0" smtClean="0">
                          <a:latin typeface="Times New Roman" pitchFamily="18" charset="0"/>
                          <a:ea typeface="Calibri"/>
                          <a:cs typeface="Times New Roman" pitchFamily="18" charset="0"/>
                        </a:rPr>
                        <a:t>FAS</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FF"/>
                    </a:solidFill>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485</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400" b="1" dirty="0">
                          <a:latin typeface="Times New Roman" pitchFamily="18" charset="0"/>
                          <a:ea typeface="Calibri"/>
                          <a:cs typeface="Times New Roman" pitchFamily="18" charset="0"/>
                        </a:rPr>
                        <a:t>+ مناولة مينائية </a:t>
                      </a:r>
                      <a:r>
                        <a:rPr lang="fr-FR" sz="2400" b="1" dirty="0">
                          <a:latin typeface="Times New Roman" pitchFamily="18" charset="0"/>
                          <a:ea typeface="Calibri"/>
                          <a:cs typeface="Times New Roman" pitchFamily="18" charset="0"/>
                        </a:rPr>
                        <a:t>Terminal Handling Charges</a:t>
                      </a:r>
                      <a:r>
                        <a:rPr lang="ar-DZ" sz="2400" b="1" dirty="0">
                          <a:latin typeface="Times New Roman" pitchFamily="18" charset="0"/>
                          <a:ea typeface="Calibri"/>
                          <a:cs typeface="Times New Roman" pitchFamily="18" charset="0"/>
                        </a:rPr>
                        <a:t>(</a:t>
                      </a:r>
                      <a:r>
                        <a:rPr lang="fr-FR" sz="2400" b="1" dirty="0">
                          <a:latin typeface="Times New Roman" pitchFamily="18" charset="0"/>
                          <a:ea typeface="Calibri"/>
                          <a:cs typeface="Times New Roman" pitchFamily="18" charset="0"/>
                        </a:rPr>
                        <a:t>THC</a:t>
                      </a:r>
                      <a:r>
                        <a:rPr lang="ar-DZ" sz="2400" b="1" dirty="0">
                          <a:latin typeface="Times New Roman" pitchFamily="18" charset="0"/>
                          <a:ea typeface="Calibri"/>
                          <a:cs typeface="Times New Roman" pitchFamily="18" charset="0"/>
                        </a:rPr>
                        <a:t>)</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DZ" sz="2400" b="1" dirty="0">
                          <a:latin typeface="Times New Roman" pitchFamily="18" charset="0"/>
                          <a:ea typeface="Calibri"/>
                          <a:cs typeface="Times New Roman" pitchFamily="18" charset="0"/>
                        </a:rPr>
                        <a:t>36850</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marL="0" marR="0" algn="r" rtl="1">
                        <a:lnSpc>
                          <a:spcPct val="115000"/>
                        </a:lnSpc>
                        <a:spcBef>
                          <a:spcPts val="0"/>
                        </a:spcBef>
                        <a:spcAft>
                          <a:spcPts val="0"/>
                        </a:spcAft>
                      </a:pPr>
                      <a:r>
                        <a:rPr lang="ar-SA" sz="2400" b="1" dirty="0">
                          <a:latin typeface="Times New Roman" pitchFamily="18" charset="0"/>
                          <a:ea typeface="Calibri"/>
                          <a:cs typeface="Times New Roman" pitchFamily="18" charset="0"/>
                        </a:rPr>
                        <a:t>التسليم على السفينة في ميناء </a:t>
                      </a:r>
                      <a:r>
                        <a:rPr lang="ar-SA" sz="2400" b="1" dirty="0" smtClean="0">
                          <a:latin typeface="Times New Roman" pitchFamily="18" charset="0"/>
                          <a:ea typeface="Calibri"/>
                          <a:cs typeface="Times New Roman" pitchFamily="18" charset="0"/>
                        </a:rPr>
                        <a:t>الشحن</a:t>
                      </a:r>
                      <a:r>
                        <a:rPr lang="ar-DZ" sz="2400" b="1" dirty="0" smtClean="0">
                          <a:latin typeface="Times New Roman" pitchFamily="18" charset="0"/>
                          <a:ea typeface="Calibri"/>
                          <a:cs typeface="Times New Roman" pitchFamily="18" charset="0"/>
                        </a:rPr>
                        <a:t> </a:t>
                      </a:r>
                      <a:r>
                        <a:rPr lang="fr-FR" sz="2400" b="1" dirty="0" smtClean="0">
                          <a:latin typeface="Times New Roman" pitchFamily="18" charset="0"/>
                          <a:ea typeface="Calibri"/>
                          <a:cs typeface="Times New Roman" pitchFamily="18" charset="0"/>
                        </a:rPr>
                        <a:t>FOB</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569.18 يورو</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a:latin typeface="Times New Roman" pitchFamily="18" charset="0"/>
                          <a:ea typeface="Calibri"/>
                          <a:cs typeface="Times New Roman" pitchFamily="18" charset="0"/>
                        </a:rPr>
                        <a:t>+ أجرة النقل البحري </a:t>
                      </a:r>
                      <a:r>
                        <a:rPr lang="fr-FR" sz="2400" b="1">
                          <a:latin typeface="Times New Roman" pitchFamily="18" charset="0"/>
                          <a:ea typeface="Calibri"/>
                          <a:cs typeface="Times New Roman" pitchFamily="18" charset="0"/>
                        </a:rPr>
                        <a:t>Fret maritime</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37419.18يورو</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r" rtl="1">
                        <a:lnSpc>
                          <a:spcPct val="115000"/>
                        </a:lnSpc>
                        <a:spcBef>
                          <a:spcPts val="0"/>
                        </a:spcBef>
                        <a:spcAft>
                          <a:spcPts val="0"/>
                        </a:spcAft>
                      </a:pPr>
                      <a:r>
                        <a:rPr lang="ar-DZ" sz="2400" b="1" dirty="0">
                          <a:latin typeface="Times New Roman" pitchFamily="18" charset="0"/>
                          <a:ea typeface="Calibri"/>
                          <a:cs typeface="Times New Roman" pitchFamily="18" charset="0"/>
                        </a:rPr>
                        <a:t>التسليم خالص أجرة النقل في ميناء الوصول </a:t>
                      </a:r>
                      <a:r>
                        <a:rPr lang="fr-FR" sz="2400" b="1" dirty="0">
                          <a:latin typeface="Times New Roman" pitchFamily="18" charset="0"/>
                          <a:ea typeface="Calibri"/>
                          <a:cs typeface="Times New Roman" pitchFamily="18" charset="0"/>
                        </a:rPr>
                        <a:t>CFR</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841.74 يورو</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DZ" sz="2400" b="1" dirty="0">
                          <a:latin typeface="Times New Roman" pitchFamily="18" charset="0"/>
                          <a:ea typeface="Calibri"/>
                          <a:cs typeface="Times New Roman" pitchFamily="18" charset="0"/>
                        </a:rPr>
                        <a:t>+ قسط التأمين</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616">
                <a:tc>
                  <a:txBody>
                    <a:bodyPr/>
                    <a:lstStyle/>
                    <a:p>
                      <a:pPr marL="0" marR="0" algn="r" rtl="1">
                        <a:lnSpc>
                          <a:spcPct val="115000"/>
                        </a:lnSpc>
                        <a:spcBef>
                          <a:spcPts val="0"/>
                        </a:spcBef>
                        <a:spcAft>
                          <a:spcPts val="0"/>
                        </a:spcAft>
                      </a:pPr>
                      <a:r>
                        <a:rPr lang="ar-DZ" sz="2400" b="1">
                          <a:latin typeface="Times New Roman" pitchFamily="18" charset="0"/>
                          <a:ea typeface="Calibri"/>
                          <a:cs typeface="Times New Roman" pitchFamily="18" charset="0"/>
                        </a:rPr>
                        <a:t>38260.92 يورو</a:t>
                      </a:r>
                      <a:endParaRPr lang="fr-FR" sz="1800" b="1">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r" rtl="1">
                        <a:lnSpc>
                          <a:spcPct val="115000"/>
                        </a:lnSpc>
                        <a:spcBef>
                          <a:spcPts val="0"/>
                        </a:spcBef>
                        <a:spcAft>
                          <a:spcPts val="0"/>
                        </a:spcAft>
                      </a:pPr>
                      <a:r>
                        <a:rPr lang="ar-DZ" sz="2400" b="1" dirty="0">
                          <a:latin typeface="Times New Roman" pitchFamily="18" charset="0"/>
                          <a:ea typeface="Calibri"/>
                          <a:cs typeface="Times New Roman" pitchFamily="18" charset="0"/>
                        </a:rPr>
                        <a:t>التسليم خالص التأمين وأجرة النقل في ميناء الوصول </a:t>
                      </a:r>
                      <a:r>
                        <a:rPr lang="fr-FR" sz="2400" b="1" dirty="0">
                          <a:latin typeface="Times New Roman" pitchFamily="18" charset="0"/>
                          <a:ea typeface="Calibri"/>
                          <a:cs typeface="Times New Roman" pitchFamily="18" charset="0"/>
                        </a:rPr>
                        <a:t>CIF</a:t>
                      </a:r>
                      <a:endParaRPr lang="fr-FR"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r>
            </a:tbl>
          </a:graphicData>
        </a:graphic>
      </p:graphicFrame>
      <p:sp>
        <p:nvSpPr>
          <p:cNvPr id="5" name="Rectangle 4"/>
          <p:cNvSpPr/>
          <p:nvPr/>
        </p:nvSpPr>
        <p:spPr>
          <a:xfrm>
            <a:off x="3452646" y="304800"/>
            <a:ext cx="1616148"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حساب </a:t>
            </a:r>
            <a:r>
              <a:rPr lang="fr-FR" sz="2800" b="1" dirty="0" smtClean="0">
                <a:solidFill>
                  <a:srgbClr val="FF0000"/>
                </a:solidFill>
                <a:latin typeface="Times New Roman" pitchFamily="18" charset="0"/>
                <a:cs typeface="Times New Roman" pitchFamily="18" charset="0"/>
              </a:rPr>
              <a:t>CIF</a:t>
            </a:r>
            <a:endParaRPr lang="fr-FR" sz="2800" dirty="0">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664" name="Picture 272" descr="Incoterms 2020"/>
          <p:cNvPicPr>
            <a:picLocks noChangeAspect="1" noChangeArrowheads="1"/>
          </p:cNvPicPr>
          <p:nvPr/>
        </p:nvPicPr>
        <p:blipFill>
          <a:blip r:embed="rId2"/>
          <a:srcRect/>
          <a:stretch>
            <a:fillRect/>
          </a:stretch>
        </p:blipFill>
        <p:spPr bwMode="auto">
          <a:xfrm>
            <a:off x="155575" y="381000"/>
            <a:ext cx="8836025" cy="6400801"/>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257800" y="381000"/>
            <a:ext cx="3505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636713" algn="l"/>
              </a:tabLst>
            </a:pP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كلمة تعريفة </a:t>
            </a: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Tarif</a:t>
            </a:r>
            <a:r>
              <a:rPr kumimoji="0" lang="ar-DZ"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fr-FR" sz="36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914400"/>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tabLst>
                <a:tab pos="1636713" algn="l"/>
              </a:tabLst>
            </a:pP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كلمة تعريفة </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tarif</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مشتقة من العربية </a:t>
            </a:r>
            <a:r>
              <a:rPr kumimoji="0" lang="ar-SA"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تعريف</a:t>
            </a:r>
            <a:r>
              <a:rPr kumimoji="0" lang="ar-DZ"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ومن الإيطالية </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3000" b="1" i="0" u="none" strike="noStrike" cap="none" normalizeH="0" baseline="0" dirty="0" err="1" smtClean="0">
                <a:ln>
                  <a:noFill/>
                </a:ln>
                <a:solidFill>
                  <a:srgbClr val="FF0066"/>
                </a:solidFill>
                <a:effectLst/>
                <a:latin typeface="Times New Roman" pitchFamily="18" charset="0"/>
                <a:ea typeface="Calibri" pitchFamily="34" charset="0"/>
                <a:cs typeface="Times New Roman" pitchFamily="18" charset="0"/>
              </a:rPr>
              <a:t>tariffa</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3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taʕārif</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ومن الإسبانية </a:t>
            </a:r>
            <a:r>
              <a:rPr kumimoji="0" lang="fr-FR" sz="30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tarifa</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بمعنى إعلام، تبليغ، إشعار، </a:t>
            </a:r>
            <a:r>
              <a:rPr kumimoji="0" lang="fr-FR" sz="30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notification</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أو من كلمة </a:t>
            </a:r>
            <a:r>
              <a:rPr lang="fr-FR" sz="3000" b="1" dirty="0" err="1" smtClean="0">
                <a:solidFill>
                  <a:srgbClr val="FF0066"/>
                </a:solidFill>
                <a:latin typeface="Times New Roman" pitchFamily="18" charset="0"/>
                <a:ea typeface="Calibri" pitchFamily="34" charset="0"/>
                <a:cs typeface="Times New Roman" pitchFamily="18" charset="0"/>
              </a:rPr>
              <a:t>t</a:t>
            </a:r>
            <a:r>
              <a:rPr kumimoji="0" lang="fr-FR" sz="3000" b="1" i="0" u="none" strike="noStrike" cap="none" normalizeH="0" baseline="0" dirty="0" err="1" smtClean="0">
                <a:ln>
                  <a:noFill/>
                </a:ln>
                <a:solidFill>
                  <a:srgbClr val="FF0066"/>
                </a:solidFill>
                <a:effectLst/>
                <a:latin typeface="Times New Roman" pitchFamily="18" charset="0"/>
                <a:ea typeface="Calibri" pitchFamily="34" charset="0"/>
                <a:cs typeface="Times New Roman" pitchFamily="18" charset="0"/>
              </a:rPr>
              <a:t>arrifa</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بمعنى يقوم بمعرفة، بتبيين، بتوضيح </a:t>
            </a:r>
            <a:r>
              <a:rPr kumimoji="0" lang="fr-FR" sz="30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faire connaître</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3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1"/>
          <p:cNvSpPr>
            <a:spLocks noChangeArrowheads="1"/>
          </p:cNvSpPr>
          <p:nvPr/>
        </p:nvSpPr>
        <p:spPr bwMode="auto">
          <a:xfrm>
            <a:off x="304800" y="3048000"/>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tab pos="1636713" algn="l"/>
              </a:tabLst>
            </a:pP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وتعود كلمة تعريفة أحيانا إلى مدينة طريفة </a:t>
            </a:r>
            <a:r>
              <a:rPr kumimoji="0" lang="fr-FR" sz="3000" b="1" i="0" u="none" strike="noStrike" cap="none" normalizeH="0" baseline="0" dirty="0" err="1" smtClean="0">
                <a:ln>
                  <a:noFill/>
                </a:ln>
                <a:solidFill>
                  <a:srgbClr val="FF0066"/>
                </a:solidFill>
                <a:effectLst/>
                <a:latin typeface="Times New Roman" pitchFamily="18" charset="0"/>
                <a:ea typeface="Calibri" pitchFamily="34" charset="0"/>
                <a:cs typeface="Times New Roman" pitchFamily="18" charset="0"/>
              </a:rPr>
              <a:t>tariffa</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الإسبانية الصغيرة بأنها أصل كلمة "التعريفة"، لأنها كانت أول ميناء في التاريخ لتوجيه الاتهام للتجار لاستخدام أرصفتها، واسم طريفة "</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3000" b="1" i="0" u="none" strike="noStrike" cap="none" normalizeH="0" baseline="0" dirty="0" err="1" smtClean="0">
                <a:ln>
                  <a:noFill/>
                </a:ln>
                <a:solidFill>
                  <a:srgbClr val="FF0066"/>
                </a:solidFill>
                <a:effectLst/>
                <a:latin typeface="Times New Roman" pitchFamily="18" charset="0"/>
                <a:ea typeface="Calibri" pitchFamily="34" charset="0"/>
                <a:cs typeface="Times New Roman" pitchFamily="18" charset="0"/>
              </a:rPr>
              <a:t>tariffa</a:t>
            </a:r>
            <a:r>
              <a:rPr kumimoji="0" lang="fr-FR"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نفسه مشتق من اسم المحارب </a:t>
            </a:r>
            <a:r>
              <a:rPr kumimoji="0" lang="ar-SA" sz="30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طريف بن مالك</a:t>
            </a:r>
            <a:r>
              <a:rPr kumimoji="0" lang="ar-DZ"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p:txBody>
      </p:sp>
      <p:sp>
        <p:nvSpPr>
          <p:cNvPr id="7" name="Rectangle 1"/>
          <p:cNvSpPr>
            <a:spLocks noChangeArrowheads="1"/>
          </p:cNvSpPr>
          <p:nvPr/>
        </p:nvSpPr>
        <p:spPr bwMode="auto">
          <a:xfrm>
            <a:off x="304800" y="5304472"/>
            <a:ext cx="84582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tabLst>
                <a:tab pos="1636713" algn="l"/>
              </a:tabLst>
            </a:pP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تفترض مصادر أخرى أن أصل التعريفة هو الكلمة الإيطالية </a:t>
            </a:r>
            <a:r>
              <a:rPr kumimoji="0" lang="ar-SA"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تعريفة</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3000" b="1" i="0" u="none" strike="noStrike" cap="none" normalizeH="0" baseline="0" dirty="0" err="1" smtClean="0">
                <a:ln>
                  <a:noFill/>
                </a:ln>
                <a:solidFill>
                  <a:srgbClr val="FF0066"/>
                </a:solidFill>
                <a:effectLst/>
                <a:latin typeface="Times New Roman" pitchFamily="18" charset="0"/>
                <a:ea typeface="Calibri" pitchFamily="34" charset="0"/>
                <a:cs typeface="Times New Roman" pitchFamily="18" charset="0"/>
              </a:rPr>
              <a:t>tariffa</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المترجمة على أنها "</a:t>
            </a:r>
            <a:r>
              <a:rPr kumimoji="0" lang="ar-SA"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قائمة الأسعار</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كتاب الأسعار"، وهي مشتقة من </a:t>
            </a:r>
            <a:r>
              <a:rPr lang="ar-SA" sz="3000" b="1" dirty="0" smtClean="0">
                <a:latin typeface="Times New Roman" pitchFamily="18" charset="0"/>
                <a:ea typeface="Calibri" pitchFamily="34" charset="0"/>
                <a:cs typeface="Times New Roman" pitchFamily="18" charset="0"/>
              </a:rPr>
              <a:t>العربية</a:t>
            </a:r>
            <a:r>
              <a:rPr lang="ar-DZ" sz="3000" b="1" dirty="0" smtClean="0">
                <a:latin typeface="Times New Roman" pitchFamily="18" charset="0"/>
                <a:ea typeface="Calibri" pitchFamily="34" charset="0"/>
                <a:cs typeface="Times New Roman" pitchFamily="18" charset="0"/>
              </a:rPr>
              <a:t>:</a:t>
            </a:r>
            <a:r>
              <a:rPr lang="ar-SA" sz="3000" b="1" dirty="0" smtClean="0">
                <a:latin typeface="Times New Roman" pitchFamily="18" charset="0"/>
                <a:ea typeface="Calibri" pitchFamily="34" charset="0"/>
                <a:cs typeface="Times New Roman" pitchFamily="18" charset="0"/>
              </a:rPr>
              <a:t> تعريف</a:t>
            </a:r>
            <a:r>
              <a:rPr lang="ar-DZ" sz="3000" b="1" dirty="0" smtClean="0">
                <a:latin typeface="Times New Roman" pitchFamily="18" charset="0"/>
                <a:ea typeface="Calibri" pitchFamily="34" charset="0"/>
                <a:cs typeface="Times New Roman" pitchFamily="18" charset="0"/>
              </a:rPr>
              <a:t>،</a:t>
            </a:r>
            <a:r>
              <a:rPr lang="ar-SA" sz="3000" b="1" dirty="0" smtClean="0">
                <a:latin typeface="Times New Roman" pitchFamily="18" charset="0"/>
                <a:ea typeface="Calibri" pitchFamily="34" charset="0"/>
                <a:cs typeface="Times New Roman" pitchFamily="18" charset="0"/>
              </a:rPr>
              <a:t> </a:t>
            </a:r>
            <a:r>
              <a:rPr lang="ar-DZ" sz="3000" b="1" dirty="0" smtClean="0">
                <a:latin typeface="Times New Roman" pitchFamily="18" charset="0"/>
                <a:ea typeface="Calibri" pitchFamily="34" charset="0"/>
                <a:cs typeface="Times New Roman" pitchFamily="18" charset="0"/>
              </a:rPr>
              <a:t>ب</a:t>
            </a:r>
            <a:r>
              <a:rPr lang="ar-SA" sz="3000" b="1" dirty="0" smtClean="0">
                <a:latin typeface="Times New Roman" pitchFamily="18" charset="0"/>
                <a:ea typeface="Calibri" pitchFamily="34" charset="0"/>
                <a:cs typeface="Times New Roman" pitchFamily="18" charset="0"/>
              </a:rPr>
              <a:t>معنى </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30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معروفة</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أو "</a:t>
            </a:r>
            <a:r>
              <a:rPr kumimoji="0" lang="ar-SA" sz="30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محددة</a:t>
            </a:r>
            <a:r>
              <a:rPr kumimoji="0" lang="ar-SA" sz="3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ar-SA" sz="3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287715"/>
            <a:ext cx="85344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أنواع تعريفة النقل </a:t>
            </a:r>
            <a:endParaRPr kumimoji="0" lang="fr-FR" sz="3600" b="1" i="0" u="none" strike="noStrike" cap="none" normalizeH="0" baseline="0" dirty="0" smtClean="0">
              <a:ln>
                <a:noFill/>
              </a:ln>
              <a:solidFill>
                <a:srgbClr val="FF0000"/>
              </a:solidFill>
              <a:effectLst/>
              <a:latin typeface="Arial" pitchFamily="34" charset="0"/>
              <a:cs typeface="Arial" pitchFamily="34" charset="0"/>
            </a:endParaRPr>
          </a:p>
          <a:p>
            <a:pPr marR="0" lvl="0" algn="just"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التعر</a:t>
            </a: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ي</a:t>
            </a:r>
            <a:r>
              <a:rPr kumimoji="0" lang="ar-SA"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فة الطبقية:</a:t>
            </a:r>
            <a:endPar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endParaRPr>
          </a:p>
          <a:p>
            <a:pPr marR="0" lvl="0" algn="just"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تقسم السلع إلى طبقات، وتحدد لكل طبقة تعر</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a:t>
            </a: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فة خاصة تسري عليها، حسب النوع والحجم والوزن ... الخ.</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التعريفة السلعية:</a:t>
            </a:r>
            <a:endPar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endParaRPr>
          </a:p>
          <a:p>
            <a:pPr marR="0" lvl="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تحدد </a:t>
            </a: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تعريفة منخفضة لأنواع معينة من السلع </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ك</a:t>
            </a: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المواد الخام، وتعر</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a:t>
            </a: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فة مرتفعة لسلع أخرى </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ك</a:t>
            </a: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المنتجات المصنعة.</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a:p>
            <a:pPr marR="0" lvl="0" algn="just"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تعر</a:t>
            </a: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ي</a:t>
            </a:r>
            <a:r>
              <a:rPr kumimoji="0" lang="ar-SA"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فة العربة الكاملة:</a:t>
            </a:r>
            <a:endPar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endParaRPr>
          </a:p>
          <a:p>
            <a:pPr marR="0" lvl="0" algn="just"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تعر</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يف</a:t>
            </a: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ة منخفضة عن التعريفة التي تستخدم عند شغل حيز أقل من العربة</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وذلك لتشجيع الناقلين.</a:t>
            </a:r>
            <a:endParaRPr kumimoji="0" lang="en-US"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marR="0" lvl="0" algn="just"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التعر</a:t>
            </a: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ي</a:t>
            </a:r>
            <a:r>
              <a:rPr kumimoji="0" lang="ar-SA"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فة الجغرافية الشاملة</a:t>
            </a: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a:t>
            </a:r>
          </a:p>
          <a:p>
            <a:pPr marR="0" lvl="0" algn="just"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تسمى تكلفة طابع البريد، يدفع الناقل نفس التعر</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a:t>
            </a:r>
            <a:r>
              <a:rPr kumimoji="0" lang="ar-SA"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فة بصرف النظر عن المسافة التي تغطيها السلعة</a:t>
            </a:r>
            <a:r>
              <a:rPr kumimoji="0" lang="fr-FR"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r>
              <a:rPr kumimoji="0" lang="fr-FR" sz="3200"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38" name="Group 14"/>
          <p:cNvGrpSpPr>
            <a:grpSpLocks/>
          </p:cNvGrpSpPr>
          <p:nvPr/>
        </p:nvGrpSpPr>
        <p:grpSpPr bwMode="auto">
          <a:xfrm>
            <a:off x="685605" y="304800"/>
            <a:ext cx="8305996" cy="1219200"/>
            <a:chOff x="3481" y="6720"/>
            <a:chExt cx="7379" cy="1920"/>
          </a:xfrm>
        </p:grpSpPr>
        <p:sp>
          <p:nvSpPr>
            <p:cNvPr id="1039" name="Text Box 15"/>
            <p:cNvSpPr txBox="1">
              <a:spLocks noChangeArrowheads="1"/>
            </p:cNvSpPr>
            <p:nvPr/>
          </p:nvSpPr>
          <p:spPr bwMode="auto">
            <a:xfrm>
              <a:off x="9032" y="7189"/>
              <a:ext cx="1828" cy="780"/>
            </a:xfrm>
            <a:prstGeom prst="rect">
              <a:avLst/>
            </a:prstGeom>
            <a:solidFill>
              <a:srgbClr val="00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تكلفة( أجرة) النقل</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0" name="Text Box 16"/>
            <p:cNvSpPr txBox="1">
              <a:spLocks noChangeArrowheads="1"/>
            </p:cNvSpPr>
            <p:nvPr/>
          </p:nvSpPr>
          <p:spPr bwMode="auto">
            <a:xfrm>
              <a:off x="3481" y="6720"/>
              <a:ext cx="4799" cy="825"/>
            </a:xfrm>
            <a:prstGeom prst="rect">
              <a:avLst/>
            </a:prstGeom>
            <a:solidFill>
              <a:srgbClr val="00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50 %: </a:t>
              </a: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التكاليف اللوجستية ( نقل+ تخزين+....)</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41" name="Text Box 17"/>
            <p:cNvSpPr txBox="1">
              <a:spLocks noChangeArrowheads="1"/>
            </p:cNvSpPr>
            <p:nvPr/>
          </p:nvSpPr>
          <p:spPr bwMode="auto">
            <a:xfrm>
              <a:off x="3481" y="7785"/>
              <a:ext cx="4799" cy="855"/>
            </a:xfrm>
            <a:prstGeom prst="rect">
              <a:avLst/>
            </a:prstGeom>
            <a:solidFill>
              <a:srgbClr val="00FFFF"/>
            </a:solidFill>
            <a:ln w="3175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5 % - 15%: التكلفة الكلية للمنتجات (حسب النوع)</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042" name="AutoShape 18"/>
            <p:cNvCxnSpPr>
              <a:cxnSpLocks noChangeShapeType="1"/>
            </p:cNvCxnSpPr>
            <p:nvPr/>
          </p:nvCxnSpPr>
          <p:spPr bwMode="auto">
            <a:xfrm flipH="1">
              <a:off x="8280" y="7560"/>
              <a:ext cx="705" cy="600"/>
            </a:xfrm>
            <a:prstGeom prst="straightConnector1">
              <a:avLst/>
            </a:prstGeom>
            <a:noFill/>
            <a:ln w="31750">
              <a:solidFill>
                <a:srgbClr val="000000"/>
              </a:solidFill>
              <a:round/>
              <a:headEnd/>
              <a:tailEnd type="triangle" w="med" len="med"/>
            </a:ln>
          </p:spPr>
        </p:cxnSp>
        <p:cxnSp>
          <p:nvCxnSpPr>
            <p:cNvPr id="1043" name="AutoShape 19"/>
            <p:cNvCxnSpPr>
              <a:cxnSpLocks noChangeShapeType="1"/>
            </p:cNvCxnSpPr>
            <p:nvPr/>
          </p:nvCxnSpPr>
          <p:spPr bwMode="auto">
            <a:xfrm flipH="1" flipV="1">
              <a:off x="8280" y="7005"/>
              <a:ext cx="705" cy="555"/>
            </a:xfrm>
            <a:prstGeom prst="straightConnector1">
              <a:avLst/>
            </a:prstGeom>
            <a:noFill/>
            <a:ln w="31750">
              <a:solidFill>
                <a:srgbClr val="000000"/>
              </a:solidFill>
              <a:round/>
              <a:headEnd/>
              <a:tailEnd type="triangle" w="med" len="med"/>
            </a:ln>
          </p:spPr>
        </p:cxnSp>
      </p:grpSp>
      <p:sp>
        <p:nvSpPr>
          <p:cNvPr id="26" name="Rectangle 1"/>
          <p:cNvSpPr>
            <a:spLocks noChangeArrowheads="1"/>
          </p:cNvSpPr>
          <p:nvPr/>
        </p:nvSpPr>
        <p:spPr bwMode="auto">
          <a:xfrm>
            <a:off x="304800" y="1701517"/>
            <a:ext cx="8382000" cy="9541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87032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تعد تكلفة النقل من أهم العوامل في تحديد مواقع الإنتاج ونقاط التخزين والبيع. </a:t>
            </a:r>
            <a:endParaRPr kumimoji="0" lang="ar-DZ"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7" name="Rectangle 1"/>
          <p:cNvSpPr>
            <a:spLocks noChangeArrowheads="1"/>
          </p:cNvSpPr>
          <p:nvPr/>
        </p:nvSpPr>
        <p:spPr bwMode="auto">
          <a:xfrm>
            <a:off x="2667000" y="2908104"/>
            <a:ext cx="6324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870325" algn="r"/>
              </a:tabLst>
            </a:pP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نظرية توطين الصناعات:</a:t>
            </a:r>
            <a:r>
              <a:rPr kumimoji="0" lang="ar-DZ" sz="28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Alfred Weber</a:t>
            </a:r>
            <a:r>
              <a:rPr kumimoji="0" lang="ar-DZ"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(1909)</a:t>
            </a:r>
          </a:p>
        </p:txBody>
      </p:sp>
      <p:sp>
        <p:nvSpPr>
          <p:cNvPr id="28" name="Rectangle 27"/>
          <p:cNvSpPr/>
          <p:nvPr/>
        </p:nvSpPr>
        <p:spPr>
          <a:xfrm>
            <a:off x="5181600" y="4468452"/>
            <a:ext cx="2667000" cy="523220"/>
          </a:xfrm>
          <a:prstGeom prst="rect">
            <a:avLst/>
          </a:prstGeom>
        </p:spPr>
        <p:txBody>
          <a:bodyPr wrap="square">
            <a:spAutoFit/>
          </a:bodyPr>
          <a:lstStyle/>
          <a:p>
            <a:pPr lvl="0" algn="justLow" rtl="1" fontAlgn="base">
              <a:spcBef>
                <a:spcPct val="0"/>
              </a:spcBef>
              <a:spcAft>
                <a:spcPct val="0"/>
              </a:spcAft>
              <a:buClr>
                <a:srgbClr val="FF0000"/>
              </a:buClr>
              <a:buFont typeface="Wingdings" pitchFamily="2" charset="2"/>
              <a:buChar char="ü"/>
              <a:tabLst>
                <a:tab pos="3870325" algn="r"/>
              </a:tabLst>
            </a:pPr>
            <a:r>
              <a:rPr lang="ar-DZ" sz="2800" b="1" dirty="0" smtClean="0">
                <a:latin typeface="Times New Roman" pitchFamily="18" charset="0"/>
                <a:ea typeface="Calibri" pitchFamily="34" charset="0"/>
                <a:cs typeface="Times New Roman" pitchFamily="18" charset="0"/>
              </a:rPr>
              <a:t> تكاليف النقل؛</a:t>
            </a:r>
          </a:p>
        </p:txBody>
      </p:sp>
      <p:sp>
        <p:nvSpPr>
          <p:cNvPr id="29" name="Rectangle 28"/>
          <p:cNvSpPr/>
          <p:nvPr/>
        </p:nvSpPr>
        <p:spPr>
          <a:xfrm>
            <a:off x="4038600" y="5001852"/>
            <a:ext cx="3886200" cy="523220"/>
          </a:xfrm>
          <a:prstGeom prst="rect">
            <a:avLst/>
          </a:prstGeom>
        </p:spPr>
        <p:txBody>
          <a:bodyPr wrap="square">
            <a:spAutoFit/>
          </a:bodyPr>
          <a:lstStyle/>
          <a:p>
            <a:pPr lvl="0" algn="justLow" rtl="1" fontAlgn="base">
              <a:spcBef>
                <a:spcPct val="0"/>
              </a:spcBef>
              <a:spcAft>
                <a:spcPct val="0"/>
              </a:spcAft>
              <a:buClr>
                <a:srgbClr val="FF0000"/>
              </a:buClr>
              <a:buFont typeface="Wingdings" pitchFamily="2" charset="2"/>
              <a:buChar char="ü"/>
              <a:tabLst>
                <a:tab pos="3870325" algn="r"/>
              </a:tabLst>
            </a:pPr>
            <a:r>
              <a:rPr lang="ar-DZ" sz="2800" b="1" dirty="0" smtClean="0">
                <a:latin typeface="Times New Roman" pitchFamily="18" charset="0"/>
                <a:ea typeface="Calibri" pitchFamily="34" charset="0"/>
                <a:cs typeface="Times New Roman" pitchFamily="18" charset="0"/>
              </a:rPr>
              <a:t>تكاليف العمالة؛</a:t>
            </a:r>
          </a:p>
        </p:txBody>
      </p:sp>
      <p:sp>
        <p:nvSpPr>
          <p:cNvPr id="30" name="Rectangle 29"/>
          <p:cNvSpPr/>
          <p:nvPr/>
        </p:nvSpPr>
        <p:spPr>
          <a:xfrm>
            <a:off x="3200400" y="5535252"/>
            <a:ext cx="4724400" cy="523220"/>
          </a:xfrm>
          <a:prstGeom prst="rect">
            <a:avLst/>
          </a:prstGeom>
        </p:spPr>
        <p:txBody>
          <a:bodyPr wrap="square">
            <a:spAutoFit/>
          </a:bodyPr>
          <a:lstStyle/>
          <a:p>
            <a:pPr lvl="0" algn="justLow" rtl="1" fontAlgn="base">
              <a:spcBef>
                <a:spcPct val="0"/>
              </a:spcBef>
              <a:spcAft>
                <a:spcPct val="0"/>
              </a:spcAft>
              <a:buClr>
                <a:srgbClr val="FF0000"/>
              </a:buClr>
              <a:buFont typeface="Wingdings" pitchFamily="2" charset="2"/>
              <a:buChar char="ü"/>
              <a:tabLst>
                <a:tab pos="3870325" algn="r"/>
              </a:tabLst>
            </a:pPr>
            <a:r>
              <a:rPr lang="ar-DZ" sz="2800" b="1" dirty="0" smtClean="0">
                <a:latin typeface="Times New Roman" pitchFamily="18" charset="0"/>
                <a:ea typeface="Calibri" pitchFamily="34" charset="0"/>
                <a:cs typeface="Times New Roman" pitchFamily="18" charset="0"/>
              </a:rPr>
              <a:t>الوفرة الناجمة عن التركيز الصناعي.</a:t>
            </a:r>
            <a:endParaRPr lang="ar-DZ" sz="3600" b="1" dirty="0" smtClean="0">
              <a:latin typeface="Times New Roman" pitchFamily="18" charset="0"/>
              <a:cs typeface="Times New Roman" pitchFamily="18" charset="0"/>
            </a:endParaRPr>
          </a:p>
        </p:txBody>
      </p:sp>
      <p:sp>
        <p:nvSpPr>
          <p:cNvPr id="31" name="Rectangle 1"/>
          <p:cNvSpPr>
            <a:spLocks noChangeArrowheads="1"/>
          </p:cNvSpPr>
          <p:nvPr/>
        </p:nvSpPr>
        <p:spPr bwMode="auto">
          <a:xfrm>
            <a:off x="3962400" y="3935052"/>
            <a:ext cx="449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3870325" algn="r"/>
              </a:tabLst>
            </a:pPr>
            <a:r>
              <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عوامل لتحديد مواقع الصناعة:</a:t>
            </a:r>
            <a:endParaRPr kumimoji="0" lang="ar-DZ" sz="3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7" name="Picture 5" descr="Alfred Weber - Wikiwand"/>
          <p:cNvPicPr>
            <a:picLocks noChangeAspect="1" noChangeArrowheads="1"/>
          </p:cNvPicPr>
          <p:nvPr/>
        </p:nvPicPr>
        <p:blipFill>
          <a:blip r:embed="rId2"/>
          <a:srcRect/>
          <a:stretch>
            <a:fillRect/>
          </a:stretch>
        </p:blipFill>
        <p:spPr bwMode="auto">
          <a:xfrm>
            <a:off x="40944" y="2895600"/>
            <a:ext cx="2743200" cy="3048000"/>
          </a:xfrm>
          <a:prstGeom prst="rect">
            <a:avLst/>
          </a:prstGeom>
          <a:noFill/>
        </p:spPr>
      </p:pic>
      <p:sp>
        <p:nvSpPr>
          <p:cNvPr id="18" name="Rectangle 17"/>
          <p:cNvSpPr/>
          <p:nvPr/>
        </p:nvSpPr>
        <p:spPr>
          <a:xfrm>
            <a:off x="0" y="5959520"/>
            <a:ext cx="3200400" cy="830997"/>
          </a:xfrm>
          <a:prstGeom prst="rect">
            <a:avLst/>
          </a:prstGeom>
        </p:spPr>
        <p:txBody>
          <a:bodyPr wrap="square">
            <a:spAutoFit/>
          </a:bodyPr>
          <a:lstStyle/>
          <a:p>
            <a:pPr algn="ctr" rtl="1"/>
            <a:r>
              <a:rPr lang="ar-DZ" sz="2400" b="1" dirty="0" smtClean="0">
                <a:solidFill>
                  <a:srgbClr val="FF0000"/>
                </a:solidFill>
                <a:latin typeface="Times New Roman" pitchFamily="18" charset="0"/>
                <a:cs typeface="Times New Roman" pitchFamily="18" charset="0"/>
              </a:rPr>
              <a:t>ألفريد ويبر </a:t>
            </a:r>
            <a:r>
              <a:rPr lang="fr-FR" sz="2400" b="1" dirty="0" smtClean="0">
                <a:solidFill>
                  <a:srgbClr val="FF0000"/>
                </a:solidFill>
                <a:latin typeface="Times New Roman" pitchFamily="18" charset="0"/>
                <a:cs typeface="Times New Roman" pitchFamily="18" charset="0"/>
              </a:rPr>
              <a:t>Alfred Weber</a:t>
            </a:r>
            <a:r>
              <a:rPr lang="ar-DZ" sz="2400" b="1" dirty="0" smtClean="0">
                <a:solidFill>
                  <a:srgbClr val="FF0000"/>
                </a:solidFill>
                <a:latin typeface="Times New Roman" pitchFamily="18" charset="0"/>
                <a:cs typeface="Times New Roman" pitchFamily="18" charset="0"/>
              </a:rPr>
              <a:t> </a:t>
            </a:r>
            <a:endParaRPr lang="fr-FR" sz="2400" b="1" dirty="0" smtClean="0">
              <a:solidFill>
                <a:srgbClr val="FF0000"/>
              </a:solidFill>
              <a:latin typeface="Times New Roman" pitchFamily="18" charset="0"/>
              <a:cs typeface="Times New Roman" pitchFamily="18" charset="0"/>
            </a:endParaRPr>
          </a:p>
          <a:p>
            <a:pPr algn="ctr" rtl="1"/>
            <a:r>
              <a:rPr lang="ar-DZ" sz="2400" b="1" dirty="0" smtClean="0">
                <a:solidFill>
                  <a:srgbClr val="FF0000"/>
                </a:solidFill>
                <a:latin typeface="Times New Roman" pitchFamily="18" charset="0"/>
                <a:cs typeface="Times New Roman" pitchFamily="18" charset="0"/>
              </a:rPr>
              <a:t>(1868-1958)</a:t>
            </a:r>
            <a:endParaRPr lang="fr-FR" sz="2400" b="1" dirty="0">
              <a:latin typeface="Times New Roman" pitchFamily="18" charset="0"/>
              <a:cs typeface="Times New Roman" pitchFamily="18" charset="0"/>
            </a:endParaRPr>
          </a:p>
        </p:txBody>
      </p:sp>
      <p:sp>
        <p:nvSpPr>
          <p:cNvPr id="19" name="Rectangle 18"/>
          <p:cNvSpPr/>
          <p:nvPr/>
        </p:nvSpPr>
        <p:spPr>
          <a:xfrm>
            <a:off x="3048000" y="3417572"/>
            <a:ext cx="5715000" cy="461665"/>
          </a:xfrm>
          <a:prstGeom prst="rect">
            <a:avLst/>
          </a:prstGeom>
        </p:spPr>
        <p:txBody>
          <a:bodyPr wrap="square">
            <a:spAutoFit/>
          </a:bodyPr>
          <a:lstStyle/>
          <a:p>
            <a:pPr algn="just" rtl="1"/>
            <a:r>
              <a:rPr lang="ar-DZ" sz="2400" b="1" dirty="0" smtClean="0">
                <a:latin typeface="Times New Roman" pitchFamily="18" charset="0"/>
                <a:cs typeface="Times New Roman" pitchFamily="18" charset="0"/>
              </a:rPr>
              <a:t>اقتصادي ألماني، طور نظرية أقل تكلفة للموقع الصناعي</a:t>
            </a:r>
            <a:endParaRPr lang="fr-FR" sz="24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oupe 21"/>
          <p:cNvGrpSpPr/>
          <p:nvPr/>
        </p:nvGrpSpPr>
        <p:grpSpPr>
          <a:xfrm>
            <a:off x="76200" y="1371600"/>
            <a:ext cx="8991600" cy="2057400"/>
            <a:chOff x="76200" y="762000"/>
            <a:chExt cx="8991600" cy="2057400"/>
          </a:xfrm>
        </p:grpSpPr>
        <p:pic>
          <p:nvPicPr>
            <p:cNvPr id="4" name="Image 3" descr="Tomb of Harwa, quarry"/>
            <p:cNvPicPr/>
            <p:nvPr/>
          </p:nvPicPr>
          <p:blipFill>
            <a:blip r:embed="rId2" cstate="print"/>
            <a:srcRect/>
            <a:stretch>
              <a:fillRect/>
            </a:stretch>
          </p:blipFill>
          <p:spPr bwMode="auto">
            <a:xfrm>
              <a:off x="7543800" y="762000"/>
              <a:ext cx="1524000" cy="1313180"/>
            </a:xfrm>
            <a:prstGeom prst="rect">
              <a:avLst/>
            </a:prstGeom>
            <a:noFill/>
            <a:ln w="9525">
              <a:noFill/>
              <a:miter lim="800000"/>
              <a:headEnd/>
              <a:tailEnd/>
            </a:ln>
          </p:spPr>
        </p:pic>
        <p:pic>
          <p:nvPicPr>
            <p:cNvPr id="5" name="Image 4" descr="قطاع تصنيع الجبس – مصنع جبس الاتحاد – شركة الاتحاد العربي"/>
            <p:cNvPicPr/>
            <p:nvPr/>
          </p:nvPicPr>
          <p:blipFill>
            <a:blip r:embed="rId3" cstate="print"/>
            <a:srcRect/>
            <a:stretch>
              <a:fillRect/>
            </a:stretch>
          </p:blipFill>
          <p:spPr bwMode="auto">
            <a:xfrm>
              <a:off x="5715000" y="762000"/>
              <a:ext cx="1752600" cy="1314450"/>
            </a:xfrm>
            <a:prstGeom prst="rect">
              <a:avLst/>
            </a:prstGeom>
            <a:noFill/>
            <a:ln w="9525">
              <a:noFill/>
              <a:miter lim="800000"/>
              <a:headEnd/>
              <a:tailEnd/>
            </a:ln>
          </p:spPr>
        </p:pic>
        <p:pic>
          <p:nvPicPr>
            <p:cNvPr id="6" name="Image 5" descr="أسعار الجبس اليوم السبت 16-1-2021"/>
            <p:cNvPicPr/>
            <p:nvPr/>
          </p:nvPicPr>
          <p:blipFill>
            <a:blip r:embed="rId4"/>
            <a:srcRect/>
            <a:stretch>
              <a:fillRect/>
            </a:stretch>
          </p:blipFill>
          <p:spPr bwMode="auto">
            <a:xfrm>
              <a:off x="76200" y="762000"/>
              <a:ext cx="1676400" cy="1304925"/>
            </a:xfrm>
            <a:prstGeom prst="rect">
              <a:avLst/>
            </a:prstGeom>
            <a:noFill/>
            <a:ln w="9525">
              <a:noFill/>
              <a:miter lim="800000"/>
              <a:headEnd/>
              <a:tailEnd/>
            </a:ln>
          </p:spPr>
        </p:pic>
        <p:sp>
          <p:nvSpPr>
            <p:cNvPr id="16" name="Text Box 7"/>
            <p:cNvSpPr txBox="1">
              <a:spLocks noChangeArrowheads="1"/>
            </p:cNvSpPr>
            <p:nvPr/>
          </p:nvSpPr>
          <p:spPr bwMode="auto">
            <a:xfrm>
              <a:off x="4724400" y="2133600"/>
              <a:ext cx="3028950" cy="685800"/>
            </a:xfrm>
            <a:prstGeom prst="rect">
              <a:avLst/>
            </a:prstGeom>
            <a:solidFill>
              <a:srgbClr val="00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مصنع جبس</a:t>
              </a:r>
              <a:r>
                <a:rPr kumimoji="0" lang="ar-DZ" sz="2000" b="1" i="0" u="none" strike="noStrike" cap="none" normalizeH="0" dirty="0" smtClean="0">
                  <a:ln>
                    <a:noFill/>
                  </a:ln>
                  <a:solidFill>
                    <a:schemeClr val="tx1"/>
                  </a:solidFill>
                  <a:effectLst/>
                  <a:latin typeface="Arial" pitchFamily="34" charset="0"/>
                  <a:ea typeface="Arial" pitchFamily="34" charset="0"/>
                  <a:cs typeface="Arial" pitchFamily="34" charset="0"/>
                </a:rPr>
                <a:t> قرب </a:t>
              </a: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المحجرة</a:t>
              </a:r>
              <a:endPar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100 طن خام ← 99 طن جبس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6"/>
            <p:cNvSpPr txBox="1">
              <a:spLocks noChangeArrowheads="1"/>
            </p:cNvSpPr>
            <p:nvPr/>
          </p:nvSpPr>
          <p:spPr bwMode="auto">
            <a:xfrm>
              <a:off x="8001000" y="2133600"/>
              <a:ext cx="1047750" cy="60960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محجرة</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الجبس</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10"/>
            <p:cNvSpPr txBox="1">
              <a:spLocks noChangeArrowheads="1"/>
            </p:cNvSpPr>
            <p:nvPr/>
          </p:nvSpPr>
          <p:spPr bwMode="auto">
            <a:xfrm>
              <a:off x="2057400" y="1752600"/>
              <a:ext cx="2819400" cy="438150"/>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نقل 99 طن جبس صافي</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9" name="AutoShape 9"/>
            <p:cNvCxnSpPr>
              <a:cxnSpLocks noChangeShapeType="1"/>
            </p:cNvCxnSpPr>
            <p:nvPr/>
          </p:nvCxnSpPr>
          <p:spPr bwMode="auto">
            <a:xfrm rot="10800000">
              <a:off x="1752600" y="1676400"/>
              <a:ext cx="3829050" cy="1588"/>
            </a:xfrm>
            <a:prstGeom prst="straightConnector1">
              <a:avLst/>
            </a:prstGeom>
            <a:noFill/>
            <a:ln w="34925">
              <a:solidFill>
                <a:srgbClr val="000000"/>
              </a:solidFill>
              <a:round/>
              <a:headEnd/>
              <a:tailEnd type="triangle" w="med" len="med"/>
            </a:ln>
          </p:spPr>
        </p:cxnSp>
        <p:sp>
          <p:nvSpPr>
            <p:cNvPr id="20" name="Text Box 8"/>
            <p:cNvSpPr txBox="1">
              <a:spLocks noChangeArrowheads="1"/>
            </p:cNvSpPr>
            <p:nvPr/>
          </p:nvSpPr>
          <p:spPr bwMode="auto">
            <a:xfrm>
              <a:off x="76200" y="2133600"/>
              <a:ext cx="1352550" cy="685800"/>
            </a:xfrm>
            <a:prstGeom prst="rect">
              <a:avLst/>
            </a:prstGeom>
            <a:solidFill>
              <a:srgbClr val="FF66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تجارة تجزئة الجبس</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31" name="Groupe 30"/>
          <p:cNvGrpSpPr/>
          <p:nvPr/>
        </p:nvGrpSpPr>
        <p:grpSpPr>
          <a:xfrm>
            <a:off x="76200" y="3810000"/>
            <a:ext cx="8991600" cy="2133600"/>
            <a:chOff x="76200" y="762000"/>
            <a:chExt cx="8991600" cy="2133600"/>
          </a:xfrm>
        </p:grpSpPr>
        <p:pic>
          <p:nvPicPr>
            <p:cNvPr id="32" name="Image 31" descr="Tomb of Harwa, quarry"/>
            <p:cNvPicPr/>
            <p:nvPr/>
          </p:nvPicPr>
          <p:blipFill>
            <a:blip r:embed="rId2" cstate="print"/>
            <a:srcRect/>
            <a:stretch>
              <a:fillRect/>
            </a:stretch>
          </p:blipFill>
          <p:spPr bwMode="auto">
            <a:xfrm>
              <a:off x="7543800" y="762000"/>
              <a:ext cx="1524000" cy="1313180"/>
            </a:xfrm>
            <a:prstGeom prst="rect">
              <a:avLst/>
            </a:prstGeom>
            <a:noFill/>
            <a:ln w="9525">
              <a:noFill/>
              <a:miter lim="800000"/>
              <a:headEnd/>
              <a:tailEnd/>
            </a:ln>
          </p:spPr>
        </p:pic>
        <p:pic>
          <p:nvPicPr>
            <p:cNvPr id="33" name="Image 32" descr="قطاع تصنيع الجبس – مصنع جبس الاتحاد – شركة الاتحاد العربي"/>
            <p:cNvPicPr/>
            <p:nvPr/>
          </p:nvPicPr>
          <p:blipFill>
            <a:blip r:embed="rId3" cstate="print"/>
            <a:srcRect/>
            <a:stretch>
              <a:fillRect/>
            </a:stretch>
          </p:blipFill>
          <p:spPr bwMode="auto">
            <a:xfrm>
              <a:off x="1828800" y="762000"/>
              <a:ext cx="1752600" cy="1314450"/>
            </a:xfrm>
            <a:prstGeom prst="rect">
              <a:avLst/>
            </a:prstGeom>
            <a:noFill/>
            <a:ln w="9525">
              <a:noFill/>
              <a:miter lim="800000"/>
              <a:headEnd/>
              <a:tailEnd/>
            </a:ln>
          </p:spPr>
        </p:pic>
        <p:pic>
          <p:nvPicPr>
            <p:cNvPr id="34" name="Image 33" descr="أسعار الجبس اليوم السبت 16-1-2021"/>
            <p:cNvPicPr/>
            <p:nvPr/>
          </p:nvPicPr>
          <p:blipFill>
            <a:blip r:embed="rId4"/>
            <a:srcRect/>
            <a:stretch>
              <a:fillRect/>
            </a:stretch>
          </p:blipFill>
          <p:spPr bwMode="auto">
            <a:xfrm>
              <a:off x="76200" y="762000"/>
              <a:ext cx="1676400" cy="1304925"/>
            </a:xfrm>
            <a:prstGeom prst="rect">
              <a:avLst/>
            </a:prstGeom>
            <a:noFill/>
            <a:ln w="9525">
              <a:noFill/>
              <a:miter lim="800000"/>
              <a:headEnd/>
              <a:tailEnd/>
            </a:ln>
          </p:spPr>
        </p:pic>
        <p:sp>
          <p:nvSpPr>
            <p:cNvPr id="35" name="Text Box 7"/>
            <p:cNvSpPr txBox="1">
              <a:spLocks noChangeArrowheads="1"/>
            </p:cNvSpPr>
            <p:nvPr/>
          </p:nvSpPr>
          <p:spPr bwMode="auto">
            <a:xfrm>
              <a:off x="1543050" y="2209800"/>
              <a:ext cx="2876550" cy="685800"/>
            </a:xfrm>
            <a:prstGeom prst="rect">
              <a:avLst/>
            </a:prstGeom>
            <a:solidFill>
              <a:srgbClr val="00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مصنع جبس قرب السوق</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100 طن خام← 99 طن جبس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 Box 6"/>
            <p:cNvSpPr txBox="1">
              <a:spLocks noChangeArrowheads="1"/>
            </p:cNvSpPr>
            <p:nvPr/>
          </p:nvSpPr>
          <p:spPr bwMode="auto">
            <a:xfrm>
              <a:off x="8001000" y="2133600"/>
              <a:ext cx="1047750" cy="60960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err="1" smtClean="0">
                  <a:ln>
                    <a:noFill/>
                  </a:ln>
                  <a:solidFill>
                    <a:schemeClr val="tx1"/>
                  </a:solidFill>
                  <a:effectLst/>
                  <a:latin typeface="Arial" pitchFamily="34" charset="0"/>
                  <a:ea typeface="Arial" pitchFamily="34" charset="0"/>
                  <a:cs typeface="Arial" pitchFamily="34" charset="0"/>
                </a:rPr>
                <a:t>محجرة</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 الجبس</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Text Box 10"/>
            <p:cNvSpPr txBox="1">
              <a:spLocks noChangeArrowheads="1"/>
            </p:cNvSpPr>
            <p:nvPr/>
          </p:nvSpPr>
          <p:spPr bwMode="auto">
            <a:xfrm>
              <a:off x="4038600" y="1600200"/>
              <a:ext cx="2819400" cy="438150"/>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نقل 100طن حجارة</a:t>
              </a:r>
              <a:r>
                <a:rPr kumimoji="0" lang="ar-DZ" sz="2400" b="1" i="0" u="none" strike="noStrike" cap="none" normalizeH="0" dirty="0" smtClean="0">
                  <a:ln>
                    <a:noFill/>
                  </a:ln>
                  <a:solidFill>
                    <a:schemeClr val="tx1"/>
                  </a:solidFill>
                  <a:effectLst/>
                  <a:latin typeface="Arial" pitchFamily="34" charset="0"/>
                  <a:ea typeface="Arial" pitchFamily="34" charset="0"/>
                  <a:cs typeface="Arial" pitchFamily="34" charset="0"/>
                </a:rPr>
                <a:t> خام</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8" name="AutoShape 9"/>
            <p:cNvCxnSpPr>
              <a:cxnSpLocks noChangeShapeType="1"/>
            </p:cNvCxnSpPr>
            <p:nvPr/>
          </p:nvCxnSpPr>
          <p:spPr bwMode="auto">
            <a:xfrm rot="10800000">
              <a:off x="3657600" y="1447800"/>
              <a:ext cx="3829050" cy="1588"/>
            </a:xfrm>
            <a:prstGeom prst="straightConnector1">
              <a:avLst/>
            </a:prstGeom>
            <a:noFill/>
            <a:ln w="34925">
              <a:solidFill>
                <a:srgbClr val="000000"/>
              </a:solidFill>
              <a:round/>
              <a:headEnd/>
              <a:tailEnd type="triangle" w="med" len="med"/>
            </a:ln>
          </p:spPr>
        </p:cxnSp>
        <p:sp>
          <p:nvSpPr>
            <p:cNvPr id="39" name="Text Box 8"/>
            <p:cNvSpPr txBox="1">
              <a:spLocks noChangeArrowheads="1"/>
            </p:cNvSpPr>
            <p:nvPr/>
          </p:nvSpPr>
          <p:spPr bwMode="auto">
            <a:xfrm>
              <a:off x="76200" y="2209800"/>
              <a:ext cx="1352550" cy="685800"/>
            </a:xfrm>
            <a:prstGeom prst="rect">
              <a:avLst/>
            </a:prstGeom>
            <a:solidFill>
              <a:srgbClr val="FF66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تجارة تجزئة الجبس</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7601" name="Rectangle 17"/>
          <p:cNvSpPr>
            <a:spLocks noChangeArrowheads="1"/>
          </p:cNvSpPr>
          <p:nvPr/>
        </p:nvSpPr>
        <p:spPr bwMode="auto">
          <a:xfrm>
            <a:off x="2792581" y="6029980"/>
            <a:ext cx="635141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من الأفضل إنشاء مصنع الجبس قرب سوق الاستهلاك</a:t>
            </a:r>
            <a:endParaRPr kumimoji="0" lang="ar-DZ" sz="3600" b="0" i="0" u="none" strike="noStrike" cap="none" normalizeH="0" baseline="0" dirty="0" smtClean="0">
              <a:ln>
                <a:noFill/>
              </a:ln>
              <a:solidFill>
                <a:srgbClr val="FF0000"/>
              </a:solidFill>
              <a:effectLst/>
              <a:latin typeface="Arial" pitchFamily="34" charset="0"/>
              <a:cs typeface="Arial" pitchFamily="34" charset="0"/>
            </a:endParaRPr>
          </a:p>
        </p:txBody>
      </p:sp>
      <p:sp>
        <p:nvSpPr>
          <p:cNvPr id="41" name="Rectangle 40"/>
          <p:cNvSpPr/>
          <p:nvPr/>
        </p:nvSpPr>
        <p:spPr>
          <a:xfrm>
            <a:off x="3962400" y="533400"/>
            <a:ext cx="4868640"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مثال 1 موقع الصناعة: مصنع جبس</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200400" y="381000"/>
            <a:ext cx="5750292" cy="584775"/>
          </a:xfrm>
          <a:prstGeom prst="rect">
            <a:avLst/>
          </a:prstGeom>
        </p:spPr>
        <p:txBody>
          <a:bodyPr wrap="none">
            <a:spAutoFit/>
          </a:bodyPr>
          <a:lstStyle/>
          <a:p>
            <a:r>
              <a:rPr lang="ar-DZ" sz="3200" b="1" dirty="0" smtClean="0">
                <a:solidFill>
                  <a:srgbClr val="FF0000"/>
                </a:solidFill>
                <a:latin typeface="Times New Roman" pitchFamily="18" charset="0"/>
                <a:cs typeface="Times New Roman" pitchFamily="18" charset="0"/>
              </a:rPr>
              <a:t>مثال 2 موقع الصناعة: مصنع حديد الصلب</a:t>
            </a:r>
            <a:endParaRPr lang="fr-FR" sz="3200" b="1" dirty="0">
              <a:solidFill>
                <a:srgbClr val="FF0000"/>
              </a:solidFill>
              <a:latin typeface="Times New Roman" pitchFamily="18" charset="0"/>
              <a:cs typeface="Times New Roman" pitchFamily="18" charset="0"/>
            </a:endParaRPr>
          </a:p>
        </p:txBody>
      </p:sp>
      <p:sp>
        <p:nvSpPr>
          <p:cNvPr id="69650" name="AutoShape 18" descr="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9654" name="AutoShape 22" descr="هل تجارة الحديد عادلة ؟؟؟ ——————————— من... - العالمية لتوزيع حديد التسليح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9658" name="AutoShape 26" descr="هل تجارة الحديد عادلة ؟؟؟ ——————————— من... - العالمية لتوزيع حديد التسليح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40" name="Groupe 39"/>
          <p:cNvGrpSpPr/>
          <p:nvPr/>
        </p:nvGrpSpPr>
        <p:grpSpPr>
          <a:xfrm>
            <a:off x="76200" y="990600"/>
            <a:ext cx="9010936" cy="2438400"/>
            <a:chOff x="76200" y="1447800"/>
            <a:chExt cx="9010936" cy="2438400"/>
          </a:xfrm>
        </p:grpSpPr>
        <p:pic>
          <p:nvPicPr>
            <p:cNvPr id="69648" name="Picture 16" descr="نحو صيانة وتنمية مناجم الحديد في بوخضرة والونزة بتبسة - الحوار الجزائرية"/>
            <p:cNvPicPr>
              <a:picLocks noChangeAspect="1" noChangeArrowheads="1"/>
            </p:cNvPicPr>
            <p:nvPr/>
          </p:nvPicPr>
          <p:blipFill>
            <a:blip r:embed="rId2" cstate="print"/>
            <a:srcRect/>
            <a:stretch>
              <a:fillRect/>
            </a:stretch>
          </p:blipFill>
          <p:spPr bwMode="auto">
            <a:xfrm>
              <a:off x="7086600" y="1447800"/>
              <a:ext cx="2000536" cy="1684338"/>
            </a:xfrm>
            <a:prstGeom prst="rect">
              <a:avLst/>
            </a:prstGeom>
            <a:noFill/>
          </p:spPr>
        </p:pic>
        <p:pic>
          <p:nvPicPr>
            <p:cNvPr id="69652" name="Picture 20" descr="18 مايو.. مساهمو الحديد والصلب المصرية يناقشون الموازنة التقديرية  لـ2020-2021 - معلومات مباشر"/>
            <p:cNvPicPr>
              <a:picLocks noChangeAspect="1" noChangeArrowheads="1"/>
            </p:cNvPicPr>
            <p:nvPr/>
          </p:nvPicPr>
          <p:blipFill>
            <a:blip r:embed="rId3"/>
            <a:srcRect/>
            <a:stretch>
              <a:fillRect/>
            </a:stretch>
          </p:blipFill>
          <p:spPr bwMode="auto">
            <a:xfrm>
              <a:off x="4953000" y="1447800"/>
              <a:ext cx="2057400" cy="1676400"/>
            </a:xfrm>
            <a:prstGeom prst="rect">
              <a:avLst/>
            </a:prstGeom>
            <a:noFill/>
          </p:spPr>
        </p:pic>
        <p:pic>
          <p:nvPicPr>
            <p:cNvPr id="69660" name="Picture 28" descr="الأخبار المصرية اليوم | على دمياط لينكس : كشف غموض مقتل صاحب مخزن حديد  بالهرم"/>
            <p:cNvPicPr>
              <a:picLocks noChangeAspect="1" noChangeArrowheads="1"/>
            </p:cNvPicPr>
            <p:nvPr/>
          </p:nvPicPr>
          <p:blipFill>
            <a:blip r:embed="rId4"/>
            <a:srcRect/>
            <a:stretch>
              <a:fillRect/>
            </a:stretch>
          </p:blipFill>
          <p:spPr bwMode="auto">
            <a:xfrm>
              <a:off x="76200" y="1447800"/>
              <a:ext cx="1981200" cy="1676399"/>
            </a:xfrm>
            <a:prstGeom prst="rect">
              <a:avLst/>
            </a:prstGeom>
            <a:noFill/>
          </p:spPr>
        </p:pic>
        <p:sp>
          <p:nvSpPr>
            <p:cNvPr id="26" name="Text Box 6"/>
            <p:cNvSpPr txBox="1">
              <a:spLocks noChangeArrowheads="1"/>
            </p:cNvSpPr>
            <p:nvPr/>
          </p:nvSpPr>
          <p:spPr bwMode="auto">
            <a:xfrm>
              <a:off x="7848600" y="3200400"/>
              <a:ext cx="742950" cy="60960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منجم حديد</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7"/>
            <p:cNvSpPr txBox="1">
              <a:spLocks noChangeArrowheads="1"/>
            </p:cNvSpPr>
            <p:nvPr/>
          </p:nvSpPr>
          <p:spPr bwMode="auto">
            <a:xfrm>
              <a:off x="4876800" y="3200400"/>
              <a:ext cx="2667000" cy="685800"/>
            </a:xfrm>
            <a:prstGeom prst="rect">
              <a:avLst/>
            </a:prstGeom>
            <a:solidFill>
              <a:srgbClr val="00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مصنع حديد</a:t>
              </a:r>
              <a:r>
                <a:rPr kumimoji="0" lang="ar-DZ" sz="2000" b="1" i="0" u="none" strike="noStrike" cap="none" normalizeH="0" dirty="0" smtClean="0">
                  <a:ln>
                    <a:noFill/>
                  </a:ln>
                  <a:solidFill>
                    <a:schemeClr val="tx1"/>
                  </a:solidFill>
                  <a:effectLst/>
                  <a:latin typeface="Arial" pitchFamily="34" charset="0"/>
                  <a:ea typeface="Arial" pitchFamily="34" charset="0"/>
                  <a:cs typeface="Arial" pitchFamily="34" charset="0"/>
                </a:rPr>
                <a:t> قرب </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المنجم</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100 طن خام← 1 طن حديد</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8"/>
            <p:cNvSpPr txBox="1">
              <a:spLocks noChangeArrowheads="1"/>
            </p:cNvSpPr>
            <p:nvPr/>
          </p:nvSpPr>
          <p:spPr bwMode="auto">
            <a:xfrm>
              <a:off x="400050" y="3200400"/>
              <a:ext cx="1352550" cy="685800"/>
            </a:xfrm>
            <a:prstGeom prst="rect">
              <a:avLst/>
            </a:prstGeom>
            <a:solidFill>
              <a:srgbClr val="FF66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تجارة تجزئة الحديد</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9" name="AutoShape 9"/>
            <p:cNvCxnSpPr>
              <a:cxnSpLocks noChangeShapeType="1"/>
            </p:cNvCxnSpPr>
            <p:nvPr/>
          </p:nvCxnSpPr>
          <p:spPr bwMode="auto">
            <a:xfrm rot="10800000">
              <a:off x="2057400" y="2286000"/>
              <a:ext cx="2819400" cy="1588"/>
            </a:xfrm>
            <a:prstGeom prst="straightConnector1">
              <a:avLst/>
            </a:prstGeom>
            <a:noFill/>
            <a:ln w="34925">
              <a:solidFill>
                <a:srgbClr val="000000"/>
              </a:solidFill>
              <a:round/>
              <a:headEnd/>
              <a:tailEnd type="triangle" w="med" len="med"/>
            </a:ln>
          </p:spPr>
        </p:cxnSp>
        <p:sp>
          <p:nvSpPr>
            <p:cNvPr id="31" name="Text Box 10"/>
            <p:cNvSpPr txBox="1">
              <a:spLocks noChangeArrowheads="1"/>
            </p:cNvSpPr>
            <p:nvPr/>
          </p:nvSpPr>
          <p:spPr bwMode="auto">
            <a:xfrm>
              <a:off x="2057400" y="2362200"/>
              <a:ext cx="2819400" cy="438150"/>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نقل 1طن حديد صافي</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1" name="Groupe 40"/>
          <p:cNvGrpSpPr/>
          <p:nvPr/>
        </p:nvGrpSpPr>
        <p:grpSpPr>
          <a:xfrm>
            <a:off x="56864" y="3581400"/>
            <a:ext cx="9010936" cy="2438400"/>
            <a:chOff x="56864" y="3962400"/>
            <a:chExt cx="9010936" cy="2438400"/>
          </a:xfrm>
        </p:grpSpPr>
        <p:pic>
          <p:nvPicPr>
            <p:cNvPr id="32" name="Picture 16" descr="نحو صيانة وتنمية مناجم الحديد في بوخضرة والونزة بتبسة - الحوار الجزائرية"/>
            <p:cNvPicPr>
              <a:picLocks noChangeAspect="1" noChangeArrowheads="1"/>
            </p:cNvPicPr>
            <p:nvPr/>
          </p:nvPicPr>
          <p:blipFill>
            <a:blip r:embed="rId2" cstate="print"/>
            <a:srcRect/>
            <a:stretch>
              <a:fillRect/>
            </a:stretch>
          </p:blipFill>
          <p:spPr bwMode="auto">
            <a:xfrm>
              <a:off x="7067264" y="3962400"/>
              <a:ext cx="2000536" cy="1684338"/>
            </a:xfrm>
            <a:prstGeom prst="rect">
              <a:avLst/>
            </a:prstGeom>
            <a:noFill/>
          </p:spPr>
        </p:pic>
        <p:pic>
          <p:nvPicPr>
            <p:cNvPr id="33" name="Picture 20" descr="18 مايو.. مساهمو الحديد والصلب المصرية يناقشون الموازنة التقديرية  لـ2020-2021 - معلومات مباشر"/>
            <p:cNvPicPr>
              <a:picLocks noChangeAspect="1" noChangeArrowheads="1"/>
            </p:cNvPicPr>
            <p:nvPr/>
          </p:nvPicPr>
          <p:blipFill>
            <a:blip r:embed="rId3"/>
            <a:srcRect/>
            <a:stretch>
              <a:fillRect/>
            </a:stretch>
          </p:blipFill>
          <p:spPr bwMode="auto">
            <a:xfrm>
              <a:off x="2119952" y="3962400"/>
              <a:ext cx="2057400" cy="1676400"/>
            </a:xfrm>
            <a:prstGeom prst="rect">
              <a:avLst/>
            </a:prstGeom>
            <a:noFill/>
          </p:spPr>
        </p:pic>
        <p:pic>
          <p:nvPicPr>
            <p:cNvPr id="34" name="Picture 28" descr="الأخبار المصرية اليوم | على دمياط لينكس : كشف غموض مقتل صاحب مخزن حديد  بالهرم"/>
            <p:cNvPicPr>
              <a:picLocks noChangeAspect="1" noChangeArrowheads="1"/>
            </p:cNvPicPr>
            <p:nvPr/>
          </p:nvPicPr>
          <p:blipFill>
            <a:blip r:embed="rId4"/>
            <a:srcRect/>
            <a:stretch>
              <a:fillRect/>
            </a:stretch>
          </p:blipFill>
          <p:spPr bwMode="auto">
            <a:xfrm>
              <a:off x="56864" y="3962400"/>
              <a:ext cx="1981200" cy="1676399"/>
            </a:xfrm>
            <a:prstGeom prst="rect">
              <a:avLst/>
            </a:prstGeom>
            <a:noFill/>
          </p:spPr>
        </p:pic>
        <p:sp>
          <p:nvSpPr>
            <p:cNvPr id="35" name="Text Box 6"/>
            <p:cNvSpPr txBox="1">
              <a:spLocks noChangeArrowheads="1"/>
            </p:cNvSpPr>
            <p:nvPr/>
          </p:nvSpPr>
          <p:spPr bwMode="auto">
            <a:xfrm>
              <a:off x="7829264" y="5715000"/>
              <a:ext cx="742950" cy="609600"/>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منجم حديد</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 Box 7"/>
            <p:cNvSpPr txBox="1">
              <a:spLocks noChangeArrowheads="1"/>
            </p:cNvSpPr>
            <p:nvPr/>
          </p:nvSpPr>
          <p:spPr bwMode="auto">
            <a:xfrm>
              <a:off x="1600200" y="5715000"/>
              <a:ext cx="2680648" cy="685800"/>
            </a:xfrm>
            <a:prstGeom prst="rect">
              <a:avLst/>
            </a:prstGeom>
            <a:solidFill>
              <a:srgbClr val="00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مصنع حديد</a:t>
              </a:r>
              <a:r>
                <a:rPr kumimoji="0" lang="ar-DZ" sz="2000" b="1" i="0" u="none" strike="noStrike" cap="none" normalizeH="0" dirty="0" smtClean="0">
                  <a:ln>
                    <a:noFill/>
                  </a:ln>
                  <a:solidFill>
                    <a:schemeClr val="tx1"/>
                  </a:solidFill>
                  <a:effectLst/>
                  <a:latin typeface="Arial" pitchFamily="34" charset="0"/>
                  <a:ea typeface="Arial" pitchFamily="34" charset="0"/>
                  <a:cs typeface="Arial" pitchFamily="34" charset="0"/>
                </a:rPr>
                <a:t> قرب </a:t>
              </a: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السوق</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100 طن خام← 1 طن حديد</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Text Box 8"/>
            <p:cNvSpPr txBox="1">
              <a:spLocks noChangeArrowheads="1"/>
            </p:cNvSpPr>
            <p:nvPr/>
          </p:nvSpPr>
          <p:spPr bwMode="auto">
            <a:xfrm>
              <a:off x="152400" y="5715000"/>
              <a:ext cx="1352550" cy="685800"/>
            </a:xfrm>
            <a:prstGeom prst="rect">
              <a:avLst/>
            </a:prstGeom>
            <a:solidFill>
              <a:srgbClr val="FF66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000" b="1" i="0" u="none" strike="noStrike" cap="none" normalizeH="0" baseline="0" dirty="0" smtClean="0">
                  <a:ln>
                    <a:noFill/>
                  </a:ln>
                  <a:solidFill>
                    <a:schemeClr val="tx1"/>
                  </a:solidFill>
                  <a:effectLst/>
                  <a:latin typeface="Arial" pitchFamily="34" charset="0"/>
                  <a:ea typeface="Arial" pitchFamily="34" charset="0"/>
                  <a:cs typeface="Arial" pitchFamily="34" charset="0"/>
                </a:rPr>
                <a:t>تجارة تجزئة الحديد</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8" name="AutoShape 9"/>
            <p:cNvCxnSpPr>
              <a:cxnSpLocks noChangeShapeType="1"/>
            </p:cNvCxnSpPr>
            <p:nvPr/>
          </p:nvCxnSpPr>
          <p:spPr bwMode="auto">
            <a:xfrm rot="10800000">
              <a:off x="4191000" y="4648200"/>
              <a:ext cx="2819400" cy="1588"/>
            </a:xfrm>
            <a:prstGeom prst="straightConnector1">
              <a:avLst/>
            </a:prstGeom>
            <a:noFill/>
            <a:ln w="34925">
              <a:solidFill>
                <a:srgbClr val="000000"/>
              </a:solidFill>
              <a:round/>
              <a:headEnd/>
              <a:tailEnd type="triangle" w="med" len="med"/>
            </a:ln>
          </p:spPr>
        </p:cxnSp>
        <p:sp>
          <p:nvSpPr>
            <p:cNvPr id="39" name="Text Box 10"/>
            <p:cNvSpPr txBox="1">
              <a:spLocks noChangeArrowheads="1"/>
            </p:cNvSpPr>
            <p:nvPr/>
          </p:nvSpPr>
          <p:spPr bwMode="auto">
            <a:xfrm>
              <a:off x="4191000" y="4724400"/>
              <a:ext cx="2819400" cy="438150"/>
            </a:xfrm>
            <a:prstGeom prst="rect">
              <a:avLst/>
            </a:prstGeom>
            <a:solidFill>
              <a:srgbClr val="00B05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نقل 100 طن حديد خام</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2" name="Rectangle 17"/>
          <p:cNvSpPr>
            <a:spLocks noChangeArrowheads="1"/>
          </p:cNvSpPr>
          <p:nvPr/>
        </p:nvSpPr>
        <p:spPr bwMode="auto">
          <a:xfrm>
            <a:off x="3679988" y="6182380"/>
            <a:ext cx="518603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من الأفضل إنشاء مصنع الحديد قرب المنجم</a:t>
            </a:r>
            <a:endParaRPr kumimoji="0" lang="ar-DZ" sz="3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3305</TotalTime>
  <Words>4983</Words>
  <Application>Microsoft Office PowerPoint</Application>
  <PresentationFormat>Affichage à l'écran (4:3)</PresentationFormat>
  <Paragraphs>538</Paragraphs>
  <Slides>67</Slides>
  <Notes>3</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Opulent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تكلفة نقل 1 طن حسب نمط النقل</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SALAH</cp:lastModifiedBy>
  <cp:revision>345</cp:revision>
  <dcterms:created xsi:type="dcterms:W3CDTF">2019-11-20T15:44:09Z</dcterms:created>
  <dcterms:modified xsi:type="dcterms:W3CDTF">2021-11-29T19:45:32Z</dcterms:modified>
</cp:coreProperties>
</file>