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9BB6890-3CC4-46B3-9E46-74294113BDE6}" type="datetimeFigureOut">
              <a:rPr lang="fr-FR" smtClean="0"/>
              <a:t>16/02/2021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ED4796-C2F1-44E3-B008-01F2429A953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9BB6890-3CC4-46B3-9E46-74294113BDE6}" type="datetimeFigureOut">
              <a:rPr lang="fr-FR" smtClean="0"/>
              <a:t>16/02/2021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ED4796-C2F1-44E3-B008-01F2429A953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9BB6890-3CC4-46B3-9E46-74294113BDE6}" type="datetimeFigureOut">
              <a:rPr lang="fr-FR" smtClean="0"/>
              <a:t>16/02/2021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ED4796-C2F1-44E3-B008-01F2429A953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9BB6890-3CC4-46B3-9E46-74294113BDE6}" type="datetimeFigureOut">
              <a:rPr lang="fr-FR" smtClean="0"/>
              <a:t>16/02/2021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ED4796-C2F1-44E3-B008-01F2429A953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9BB6890-3CC4-46B3-9E46-74294113BDE6}" type="datetimeFigureOut">
              <a:rPr lang="fr-FR" smtClean="0"/>
              <a:t>16/02/2021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ED4796-C2F1-44E3-B008-01F2429A9537}"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9BB6890-3CC4-46B3-9E46-74294113BDE6}" type="datetimeFigureOut">
              <a:rPr lang="fr-FR" smtClean="0"/>
              <a:t>16/02/2021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ED4796-C2F1-44E3-B008-01F2429A953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9BB6890-3CC4-46B3-9E46-74294113BDE6}" type="datetimeFigureOut">
              <a:rPr lang="fr-FR" smtClean="0"/>
              <a:t>16/02/2021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9ED4796-C2F1-44E3-B008-01F2429A953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9BB6890-3CC4-46B3-9E46-74294113BDE6}" type="datetimeFigureOut">
              <a:rPr lang="fr-FR" smtClean="0"/>
              <a:t>16/02/2021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9ED4796-C2F1-44E3-B008-01F2429A953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9BB6890-3CC4-46B3-9E46-74294113BDE6}" type="datetimeFigureOut">
              <a:rPr lang="fr-FR" smtClean="0"/>
              <a:t>16/02/2021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9ED4796-C2F1-44E3-B008-01F2429A953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9BB6890-3CC4-46B3-9E46-74294113BDE6}" type="datetimeFigureOut">
              <a:rPr lang="fr-FR" smtClean="0"/>
              <a:t>16/02/2021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ED4796-C2F1-44E3-B008-01F2429A953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9BB6890-3CC4-46B3-9E46-74294113BDE6}" type="datetimeFigureOut">
              <a:rPr lang="fr-FR" smtClean="0"/>
              <a:t>16/02/2021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ED4796-C2F1-44E3-B008-01F2429A9537}"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BB6890-3CC4-46B3-9E46-74294113BDE6}" type="datetimeFigureOut">
              <a:rPr lang="fr-FR" smtClean="0"/>
              <a:t>16/02/2021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ED4796-C2F1-44E3-B008-01F2429A953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ar-DZ" sz="4800" b="1" dirty="0" smtClean="0"/>
              <a:t>العناصر الإضافية للمزيج التسويقي المصرفي </a:t>
            </a:r>
            <a:endParaRPr lang="fr-FR" sz="4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11222"/>
          </a:xfrm>
        </p:spPr>
        <p:txBody>
          <a:bodyPr/>
          <a:lstStyle/>
          <a:p>
            <a:pPr rtl="1"/>
            <a:r>
              <a:rPr lang="ar-DZ" b="1" u="sng" dirty="0" smtClean="0"/>
              <a:t>1- الأفراد </a:t>
            </a:r>
            <a:r>
              <a:rPr lang="fr-FR" b="1" u="sng" dirty="0" smtClean="0"/>
              <a:t>people</a:t>
            </a:r>
            <a:endParaRPr lang="fr-FR" b="1" u="sng" dirty="0"/>
          </a:p>
        </p:txBody>
      </p:sp>
      <p:sp>
        <p:nvSpPr>
          <p:cNvPr id="3" name="Espace réservé du contenu 2"/>
          <p:cNvSpPr>
            <a:spLocks noGrp="1"/>
          </p:cNvSpPr>
          <p:nvPr>
            <p:ph idx="1"/>
          </p:nvPr>
        </p:nvSpPr>
        <p:spPr>
          <a:xfrm>
            <a:off x="457200" y="1285860"/>
            <a:ext cx="8229600" cy="4840303"/>
          </a:xfrm>
        </p:spPr>
        <p:txBody>
          <a:bodyPr/>
          <a:lstStyle/>
          <a:p>
            <a:pPr algn="r" rtl="1">
              <a:buNone/>
            </a:pPr>
            <a:r>
              <a:rPr lang="fr-FR" dirty="0" smtClean="0"/>
              <a:t>     </a:t>
            </a:r>
            <a:r>
              <a:rPr lang="ar-DZ" dirty="0" smtClean="0"/>
              <a:t>من </a:t>
            </a:r>
            <a:r>
              <a:rPr lang="ar-DZ" dirty="0"/>
              <a:t>أهم العناصر التي تؤثر على مكونات الخدمة المصرفية </a:t>
            </a:r>
            <a:r>
              <a:rPr lang="ar-DZ" dirty="0" err="1"/>
              <a:t>و</a:t>
            </a:r>
            <a:r>
              <a:rPr lang="ar-DZ" dirty="0"/>
              <a:t> التي بدورها تؤثر على إدراك العملاء لجودة الخدمة المقدمة لهم هي العنصر البشري، حيث يشمل لفظ العملاء الداخليين الوحدات التنظيمية داخل المصرف والذي يجب على الإدارة أن تقوم بتنمية مهاراتهم بصفة مستمرة، فمن المتفق عليه أن هناك مجموعة من المهارات والقدرات التي يجب أن يتصف </a:t>
            </a:r>
            <a:r>
              <a:rPr lang="ar-DZ" dirty="0" err="1"/>
              <a:t>بها</a:t>
            </a:r>
            <a:r>
              <a:rPr lang="ar-DZ" dirty="0"/>
              <a:t> العاملون بالمصرف خاصة هؤلاء ممن لهم اتصال مباشر بالعملاء منها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85000" lnSpcReduction="20000"/>
          </a:bodyPr>
          <a:lstStyle/>
          <a:p>
            <a:pPr lvl="0" algn="r" rtl="1"/>
            <a:r>
              <a:rPr lang="ar-SA" b="1" dirty="0"/>
              <a:t>الاتصال : </a:t>
            </a:r>
            <a:r>
              <a:rPr lang="ar-SA" dirty="0" err="1"/>
              <a:t>و</a:t>
            </a:r>
            <a:r>
              <a:rPr lang="ar-SA" dirty="0"/>
              <a:t> يعني القدرة على التعبير بوضوح عند الاتصال بالعملاء </a:t>
            </a:r>
            <a:r>
              <a:rPr lang="ar-SA" dirty="0" err="1"/>
              <a:t>و</a:t>
            </a:r>
            <a:r>
              <a:rPr lang="ar-SA" dirty="0"/>
              <a:t> التعامل معهم.</a:t>
            </a:r>
            <a:endParaRPr lang="fr-FR" dirty="0"/>
          </a:p>
          <a:p>
            <a:pPr lvl="0" algn="r" rtl="1"/>
            <a:r>
              <a:rPr lang="ar-SA" b="1" dirty="0"/>
              <a:t>الحساسية اتجاه العميل : </a:t>
            </a:r>
            <a:r>
              <a:rPr lang="ar-SA" dirty="0"/>
              <a:t>إظهار</a:t>
            </a:r>
            <a:r>
              <a:rPr lang="ar-SA" b="1" dirty="0"/>
              <a:t> </a:t>
            </a:r>
            <a:r>
              <a:rPr lang="ar-SA" dirty="0"/>
              <a:t>الاهتمام بمشاعر </a:t>
            </a:r>
            <a:r>
              <a:rPr lang="ar-SA" dirty="0" err="1"/>
              <a:t>و</a:t>
            </a:r>
            <a:r>
              <a:rPr lang="ar-SA" dirty="0"/>
              <a:t> أحاسيس </a:t>
            </a:r>
            <a:r>
              <a:rPr lang="ar-SA" dirty="0" err="1"/>
              <a:t>و</a:t>
            </a:r>
            <a:r>
              <a:rPr lang="ar-SA" dirty="0"/>
              <a:t> وجهات نظر العملاء</a:t>
            </a:r>
            <a:r>
              <a:rPr lang="ar-SA" b="1" dirty="0"/>
              <a:t> .</a:t>
            </a:r>
            <a:endParaRPr lang="fr-FR" dirty="0"/>
          </a:p>
          <a:p>
            <a:pPr lvl="0" algn="r" rtl="1"/>
            <a:r>
              <a:rPr lang="ar-SA" b="1" dirty="0"/>
              <a:t>المرونة : </a:t>
            </a:r>
            <a:r>
              <a:rPr lang="ar-SA" dirty="0"/>
              <a:t>القدرة على تغيير نمط </a:t>
            </a:r>
            <a:r>
              <a:rPr lang="ar-SA" dirty="0" err="1"/>
              <a:t>و</a:t>
            </a:r>
            <a:r>
              <a:rPr lang="ar-SA" dirty="0"/>
              <a:t> أسلوب تقديم الخدمة بما يتناسب أو تكييف مع احتياجات </a:t>
            </a:r>
            <a:r>
              <a:rPr lang="ar-SA" dirty="0" err="1"/>
              <a:t>و</a:t>
            </a:r>
            <a:r>
              <a:rPr lang="ar-SA" dirty="0"/>
              <a:t> ميول كل عميل على </a:t>
            </a:r>
            <a:r>
              <a:rPr lang="ar-SA" dirty="0" err="1"/>
              <a:t>حدى</a:t>
            </a:r>
            <a:r>
              <a:rPr lang="ar-SA" dirty="0"/>
              <a:t> </a:t>
            </a:r>
            <a:r>
              <a:rPr lang="ar-SA" b="1" dirty="0"/>
              <a:t>.</a:t>
            </a:r>
            <a:endParaRPr lang="fr-FR" dirty="0"/>
          </a:p>
          <a:p>
            <a:pPr lvl="0" algn="r" rtl="1"/>
            <a:r>
              <a:rPr lang="ar-SA" b="1" dirty="0"/>
              <a:t>المعرفة الوظيفية : </a:t>
            </a:r>
            <a:r>
              <a:rPr lang="ar-SA" dirty="0" err="1"/>
              <a:t>و</a:t>
            </a:r>
            <a:r>
              <a:rPr lang="ar-SA" dirty="0"/>
              <a:t> المتمثلة في الفهم الكامل للخدمات المصرفية التي يقدها المصرف </a:t>
            </a:r>
            <a:r>
              <a:rPr lang="ar-SA" dirty="0" err="1"/>
              <a:t>و</a:t>
            </a:r>
            <a:r>
              <a:rPr lang="ar-SA" dirty="0"/>
              <a:t> كذلك السياسات </a:t>
            </a:r>
            <a:r>
              <a:rPr lang="ar-SA" dirty="0" err="1"/>
              <a:t>و</a:t>
            </a:r>
            <a:r>
              <a:rPr lang="ar-SA" dirty="0"/>
              <a:t> الإجراءات المتعلقة بالتعامل مع المصرف</a:t>
            </a:r>
            <a:r>
              <a:rPr lang="ar-SA" b="1" dirty="0"/>
              <a:t>.</a:t>
            </a:r>
            <a:endParaRPr lang="fr-FR" dirty="0"/>
          </a:p>
          <a:p>
            <a:pPr lvl="0" algn="r" rtl="1"/>
            <a:r>
              <a:rPr lang="ar-SA" b="1" dirty="0"/>
              <a:t>المظهر : </a:t>
            </a:r>
            <a:r>
              <a:rPr lang="ar-SA" dirty="0"/>
              <a:t>حسن المظهر  يترك انطباع ايجابي </a:t>
            </a:r>
            <a:r>
              <a:rPr lang="ar-SA" dirty="0" err="1"/>
              <a:t>و</a:t>
            </a:r>
            <a:r>
              <a:rPr lang="ar-SA" dirty="0"/>
              <a:t> محبب لدى العملاء</a:t>
            </a:r>
            <a:endParaRPr lang="fr-FR" dirty="0"/>
          </a:p>
          <a:p>
            <a:pPr lvl="0" algn="r" rtl="1"/>
            <a:r>
              <a:rPr lang="ar-SA" b="1" dirty="0"/>
              <a:t>النزاهة : </a:t>
            </a:r>
            <a:r>
              <a:rPr lang="ar-SA" dirty="0"/>
              <a:t>الالتزام من طرف الموظف </a:t>
            </a:r>
            <a:r>
              <a:rPr lang="ar-SA" dirty="0" err="1"/>
              <a:t>المسؤول</a:t>
            </a:r>
            <a:r>
              <a:rPr lang="ar-SA" dirty="0"/>
              <a:t> عن تقديم الخدمة وفقا  للمعايير </a:t>
            </a:r>
            <a:r>
              <a:rPr lang="ar-SA" dirty="0" err="1"/>
              <a:t>و</a:t>
            </a:r>
            <a:r>
              <a:rPr lang="ar-SA" dirty="0"/>
              <a:t> القيم الأخلاقية </a:t>
            </a:r>
            <a:r>
              <a:rPr lang="ar-SA" dirty="0" err="1"/>
              <a:t>و</a:t>
            </a:r>
            <a:r>
              <a:rPr lang="ar-SA" dirty="0"/>
              <a:t> الأعراف الاجتماعية عند التعامل مع العملاء.</a:t>
            </a:r>
            <a:endParaRPr lang="fr-FR" dirty="0"/>
          </a:p>
          <a:p>
            <a:pPr lvl="0" algn="r" rtl="1"/>
            <a:r>
              <a:rPr lang="ar-SA" b="1" dirty="0"/>
              <a:t>المتابعة : </a:t>
            </a:r>
            <a:r>
              <a:rPr lang="ar-SA" dirty="0"/>
              <a:t>تقديم الخدمة في الوقت المحدد </a:t>
            </a:r>
            <a:r>
              <a:rPr lang="ar-SA" dirty="0" err="1"/>
              <a:t>و</a:t>
            </a:r>
            <a:r>
              <a:rPr lang="ar-SA" dirty="0"/>
              <a:t> بطريقة تعكس الاستجابة السريعة لمطالب العملاء </a:t>
            </a:r>
            <a:r>
              <a:rPr lang="ar-SA" dirty="0" err="1"/>
              <a:t>و</a:t>
            </a:r>
            <a:r>
              <a:rPr lang="ar-SA" dirty="0"/>
              <a:t> الوفاء بالالتزامات  المقدمة لهم</a:t>
            </a:r>
            <a:r>
              <a:rPr lang="ar-SA" b="1" dirty="0"/>
              <a:t> .</a:t>
            </a:r>
            <a:endParaRPr lang="fr-FR" dirty="0"/>
          </a:p>
          <a:p>
            <a:pPr algn="r" rtl="1">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11222"/>
          </a:xfrm>
        </p:spPr>
        <p:txBody>
          <a:bodyPr/>
          <a:lstStyle/>
          <a:p>
            <a:pPr rtl="1"/>
            <a:r>
              <a:rPr lang="fr-FR" b="1" u="sng" dirty="0" smtClean="0"/>
              <a:t>-2</a:t>
            </a:r>
            <a:r>
              <a:rPr lang="ar-SA" b="1" u="sng" dirty="0" smtClean="0"/>
              <a:t>الدليل </a:t>
            </a:r>
            <a:r>
              <a:rPr lang="ar-SA" b="1" u="sng" dirty="0"/>
              <a:t>الماديّ</a:t>
            </a:r>
            <a:r>
              <a:rPr lang="fr-FR" b="1" u="sng" dirty="0"/>
              <a:t>: </a:t>
            </a:r>
            <a:r>
              <a:rPr lang="fr-FR" b="1" u="sng" dirty="0" err="1"/>
              <a:t>Physical</a:t>
            </a:r>
            <a:r>
              <a:rPr lang="fr-FR" b="1" u="sng" dirty="0"/>
              <a:t> Evidence </a:t>
            </a:r>
            <a:endParaRPr lang="fr-FR" u="sng" dirty="0"/>
          </a:p>
        </p:txBody>
      </p:sp>
      <p:sp>
        <p:nvSpPr>
          <p:cNvPr id="3" name="Espace réservé du contenu 2"/>
          <p:cNvSpPr>
            <a:spLocks noGrp="1"/>
          </p:cNvSpPr>
          <p:nvPr>
            <p:ph idx="1"/>
          </p:nvPr>
        </p:nvSpPr>
        <p:spPr>
          <a:xfrm>
            <a:off x="457200" y="1357298"/>
            <a:ext cx="8229600" cy="4768865"/>
          </a:xfrm>
        </p:spPr>
        <p:txBody>
          <a:bodyPr>
            <a:normAutofit fontScale="85000" lnSpcReduction="20000"/>
          </a:bodyPr>
          <a:lstStyle/>
          <a:p>
            <a:pPr algn="r" rtl="1">
              <a:buNone/>
            </a:pPr>
            <a:r>
              <a:rPr lang="fr-FR" dirty="0" smtClean="0"/>
              <a:t>       </a:t>
            </a:r>
            <a:r>
              <a:rPr lang="ar-SA" dirty="0" smtClean="0"/>
              <a:t>هو </a:t>
            </a:r>
            <a:r>
              <a:rPr lang="ar-SA" dirty="0"/>
              <a:t>عِبارة عن البيئة التي تُقدّم فيها الخدمة؛ حيث تُساهم في تحقيق التفاعل بين العملاء والمنشأة، والمكوّنات الملموسة الأخرى التي تُسهل تقديم الخدمات ، </a:t>
            </a:r>
            <a:r>
              <a:rPr lang="ar-SA" dirty="0" err="1"/>
              <a:t>و</a:t>
            </a:r>
            <a:r>
              <a:rPr lang="ar-SA" dirty="0"/>
              <a:t> الدليل المادي  يحقق نوعين من الكفاءات</a:t>
            </a:r>
            <a:r>
              <a:rPr lang="fr-FR" dirty="0"/>
              <a:t> : </a:t>
            </a:r>
            <a:r>
              <a:rPr lang="ar-SA" dirty="0"/>
              <a:t>كفاءة وظيفية وجمالية</a:t>
            </a:r>
            <a:r>
              <a:rPr lang="fr-FR" dirty="0"/>
              <a:t> </a:t>
            </a:r>
            <a:r>
              <a:rPr lang="ar-SA" dirty="0"/>
              <a:t>(</a:t>
            </a:r>
            <a:r>
              <a:rPr lang="fr-FR" dirty="0"/>
              <a:t> </a:t>
            </a:r>
            <a:r>
              <a:rPr lang="ar-SA" dirty="0"/>
              <a:t>فنية</a:t>
            </a:r>
            <a:r>
              <a:rPr lang="fr-FR" dirty="0"/>
              <a:t> </a:t>
            </a:r>
            <a:r>
              <a:rPr lang="ar-SA" dirty="0"/>
              <a:t>)</a:t>
            </a:r>
            <a:r>
              <a:rPr lang="fr-FR" dirty="0"/>
              <a:t> </a:t>
            </a:r>
            <a:r>
              <a:rPr lang="ar-SA" dirty="0"/>
              <a:t>وهي الكفاءة التي تخص بالأكثر مدى ملائمة الظروف التي تقوم فيها تقديم الخدمة</a:t>
            </a:r>
            <a:r>
              <a:rPr lang="fr-FR" dirty="0"/>
              <a:t> .</a:t>
            </a:r>
          </a:p>
          <a:p>
            <a:pPr algn="r" rtl="1">
              <a:buNone/>
            </a:pPr>
            <a:r>
              <a:rPr lang="ar-SA" dirty="0"/>
              <a:t>    يتضمن الدليل المادي عدة عناصر منها</a:t>
            </a:r>
            <a:r>
              <a:rPr lang="fr-FR" dirty="0"/>
              <a:t> : .</a:t>
            </a:r>
          </a:p>
          <a:p>
            <a:pPr algn="r" rtl="1">
              <a:buNone/>
            </a:pPr>
            <a:r>
              <a:rPr lang="ar-DZ" b="1" dirty="0"/>
              <a:t>أ - مباني المصرف :</a:t>
            </a:r>
            <a:r>
              <a:rPr lang="ar-DZ" dirty="0"/>
              <a:t> تلعب مباني المصرف دور بالغ الأهمية في جذب العملاء للتعامل مع المصرف، إذ يفضل العميل التعامل مع المصرف الذي تتوفر في جميع الشروط الخاصة للقيام بأنشطته المختلفة </a:t>
            </a:r>
            <a:r>
              <a:rPr lang="ar-DZ" dirty="0" err="1"/>
              <a:t>كإتساع</a:t>
            </a:r>
            <a:r>
              <a:rPr lang="ar-DZ" dirty="0"/>
              <a:t> مبنى المصرف، وجود أماكن مريحة للانتظار، توفر الأمن، وجود مصاعد إذا كانت مصاعد المصرف في طوابق بعيدة، إلى جانب وجود أماكن لتوقف سيارات العملاء وغيرها من العناصر الأخرى التي تهم العملاء ويفضلون توفرها في المصرف الذي يرغبون التعامل معه</a:t>
            </a:r>
            <a:r>
              <a:rPr lang="he-IL" dirty="0"/>
              <a:t>.</a:t>
            </a:r>
            <a:endParaRPr lang="fr-FR" dirty="0"/>
          </a:p>
          <a:p>
            <a:pPr algn="r" rtl="1">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92500"/>
          </a:bodyPr>
          <a:lstStyle/>
          <a:p>
            <a:pPr algn="r" rtl="1">
              <a:buNone/>
            </a:pPr>
            <a:r>
              <a:rPr lang="ar-DZ" b="1" dirty="0"/>
              <a:t>ب- العناصر المادية من حسابات وملحقاتها</a:t>
            </a:r>
            <a:r>
              <a:rPr lang="ar-DZ" u="sng" dirty="0"/>
              <a:t> </a:t>
            </a:r>
            <a:r>
              <a:rPr lang="ar-DZ" dirty="0"/>
              <a:t>: تتمثل في الأجهزة اللازمة لتسهيل تقديم الخدمات المصرفية في الأوقات المناسبة وفي الأماكن الملائمة وتتمثل أهم هذه العناصر في </a:t>
            </a:r>
            <a:r>
              <a:rPr lang="he-IL" dirty="0"/>
              <a:t>:</a:t>
            </a:r>
            <a:endParaRPr lang="fr-FR" dirty="0"/>
          </a:p>
          <a:p>
            <a:pPr algn="r" rtl="1">
              <a:buNone/>
            </a:pPr>
            <a:r>
              <a:rPr lang="he-IL" b="1" dirty="0"/>
              <a:t>‏- </a:t>
            </a:r>
            <a:r>
              <a:rPr lang="ar-DZ" b="1" dirty="0"/>
              <a:t>الحسابات الضخمة </a:t>
            </a:r>
            <a:r>
              <a:rPr lang="he-IL" b="1" dirty="0"/>
              <a:t>:</a:t>
            </a:r>
            <a:r>
              <a:rPr lang="he-IL" dirty="0"/>
              <a:t> </a:t>
            </a:r>
            <a:r>
              <a:rPr lang="ar-DZ" dirty="0"/>
              <a:t>وتعني تلك الحسابات التي تحمل عليها قواعد البيانات الخاصة بالمصرف، كما تحمل عليها أيضا مواقع الويب </a:t>
            </a:r>
            <a:r>
              <a:rPr lang="fr-FR" dirty="0"/>
              <a:t>WEB </a:t>
            </a:r>
            <a:r>
              <a:rPr lang="ar-DZ" dirty="0"/>
              <a:t>التي تمثل بوابات المعلومات الخاصة بالمصرف، وذلك في حالة استخدام شبكة الانترنت كوسيلة اتصال بين المصرف والعميل، وتتميز هذه النوعية من الحسابات بالقدرة على تخزين كميات هائلة من المعلومات بالإضافة إلى سرعة تشغيلها واسترجاعها لكل البيانات مع مواصلة العمل طول الوقت لتسهيل تقديم الخدمات المصرفية نحو العملاء. </a:t>
            </a:r>
            <a:endParaRPr lang="fr-FR" dirty="0"/>
          </a:p>
          <a:p>
            <a:pPr algn="r" rtl="1">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85000" lnSpcReduction="10000"/>
          </a:bodyPr>
          <a:lstStyle/>
          <a:p>
            <a:pPr algn="r" rtl="1">
              <a:buNone/>
            </a:pPr>
            <a:r>
              <a:rPr lang="ar-DZ" dirty="0"/>
              <a:t>- </a:t>
            </a:r>
            <a:r>
              <a:rPr lang="ar-DZ" b="1" dirty="0"/>
              <a:t>البرامج</a:t>
            </a:r>
            <a:r>
              <a:rPr lang="ar-DZ" dirty="0"/>
              <a:t> : وتتمل في البرامج اللازمة لتقديم الخدمات المصرفية في أسرع وقت وبدون أخطاء وتتمثل أهم هذه البرامج </a:t>
            </a:r>
            <a:r>
              <a:rPr lang="ar-DZ" dirty="0" err="1"/>
              <a:t>فى</a:t>
            </a:r>
            <a:r>
              <a:rPr lang="ar-DZ" dirty="0"/>
              <a:t> نظم التشغيل.</a:t>
            </a:r>
            <a:endParaRPr lang="fr-FR" dirty="0"/>
          </a:p>
          <a:p>
            <a:pPr algn="r" rtl="1">
              <a:buNone/>
            </a:pPr>
            <a:r>
              <a:rPr lang="ar-DZ" b="1" dirty="0"/>
              <a:t>- وسائل الاتصالات الشبكية :</a:t>
            </a:r>
            <a:r>
              <a:rPr lang="ar-DZ" dirty="0"/>
              <a:t> تعتمد الاتصالات في نظم المعلومات الالكترونية على ما يعرف بالنظام المتكامل للتبادل الإلكتروني للبيانات، وتنقسم وسائل الاتصالات الشبكية إلى الشبكات الخاصة كالشيكات الخاصة بالأعمال المصرفية التي تنشئها المصارف لتسهيل تبادل البيانات والتحويلات المالية، والشبكات العامة الخاصة بمخلف عملاء المصرف</a:t>
            </a:r>
            <a:r>
              <a:rPr lang="he-IL" dirty="0"/>
              <a:t>. </a:t>
            </a:r>
            <a:endParaRPr lang="fr-FR" dirty="0"/>
          </a:p>
          <a:p>
            <a:pPr algn="r" rtl="1">
              <a:buNone/>
            </a:pPr>
            <a:r>
              <a:rPr lang="ar-DZ" b="1" dirty="0"/>
              <a:t>- وسائل الدفع الالكتروني</a:t>
            </a:r>
            <a:r>
              <a:rPr lang="ar-DZ" dirty="0"/>
              <a:t> : تعتبر من أهم التسهيلات المادية التي يستعملها معظم المصارف في الدول المتقدمة وحتى بعض البلدان النامية في تقديم الخدمات إلى العملاء في الأماكن والأوقات المناسبة وبالأسعار المناسبة أيضا، إذ يتطلب تقديم الخدمة وجود أجهزة الكمبيوتر والمصرف الآلي ووسائل التحويل الالكتروني للأموال وغيرها.</a:t>
            </a:r>
            <a:endParaRPr lang="fr-FR" dirty="0"/>
          </a:p>
          <a:p>
            <a:pPr algn="r" rtl="1">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82660"/>
          </a:xfrm>
        </p:spPr>
        <p:txBody>
          <a:bodyPr/>
          <a:lstStyle/>
          <a:p>
            <a:pPr rtl="1"/>
            <a:r>
              <a:rPr lang="fr-FR" b="1" u="sng" dirty="0" smtClean="0"/>
              <a:t>3</a:t>
            </a:r>
            <a:r>
              <a:rPr lang="ar-SA" b="1" u="sng" dirty="0" smtClean="0"/>
              <a:t>- </a:t>
            </a:r>
            <a:r>
              <a:rPr lang="ar-SA" b="1" u="sng" dirty="0"/>
              <a:t>العملية</a:t>
            </a:r>
            <a:r>
              <a:rPr lang="fr-FR" b="1" u="sng" dirty="0"/>
              <a:t>: </a:t>
            </a:r>
            <a:r>
              <a:rPr lang="fr-FR" b="1" u="sng" dirty="0" err="1"/>
              <a:t>Process</a:t>
            </a:r>
            <a:r>
              <a:rPr lang="fr-FR" b="1" u="sng" dirty="0"/>
              <a:t> </a:t>
            </a:r>
            <a:endParaRPr lang="fr-FR" u="sng" dirty="0"/>
          </a:p>
        </p:txBody>
      </p:sp>
      <p:sp>
        <p:nvSpPr>
          <p:cNvPr id="3" name="Espace réservé du contenu 2"/>
          <p:cNvSpPr>
            <a:spLocks noGrp="1"/>
          </p:cNvSpPr>
          <p:nvPr>
            <p:ph idx="1"/>
          </p:nvPr>
        </p:nvSpPr>
        <p:spPr>
          <a:xfrm>
            <a:off x="457200" y="1285860"/>
            <a:ext cx="8229600" cy="4840303"/>
          </a:xfrm>
        </p:spPr>
        <p:txBody>
          <a:bodyPr>
            <a:normAutofit fontScale="85000" lnSpcReduction="20000"/>
          </a:bodyPr>
          <a:lstStyle/>
          <a:p>
            <a:pPr algn="r" rtl="1">
              <a:buNone/>
            </a:pPr>
            <a:r>
              <a:rPr lang="fr-FR" dirty="0" smtClean="0"/>
              <a:t>         </a:t>
            </a:r>
            <a:r>
              <a:rPr lang="ar-DZ" dirty="0" smtClean="0"/>
              <a:t>تمثل </a:t>
            </a:r>
            <a:r>
              <a:rPr lang="ar-DZ" dirty="0"/>
              <a:t>العمليات والأساليب التي يتم الوصول </a:t>
            </a:r>
            <a:r>
              <a:rPr lang="ar-DZ" dirty="0" err="1"/>
              <a:t>بها</a:t>
            </a:r>
            <a:r>
              <a:rPr lang="ar-DZ" dirty="0"/>
              <a:t> إلى المواصفات والخصائص التي يرغبها العملاء في الخدمة، وهذه العمليات أيضا لها جودتها التي قد ترضى العميل أو لا ترضيه، ويبدوا واضحا إذ أنه لا يكفي أن يقتنع العميل بمستوى جودة الخدمة التي يتلقاها في النهاية فقط ، بل يجب أن يقتنع أيضا بالأسلوب الذي تلقى </a:t>
            </a:r>
            <a:r>
              <a:rPr lang="ar-DZ" dirty="0" err="1"/>
              <a:t>به</a:t>
            </a:r>
            <a:r>
              <a:rPr lang="ar-DZ" dirty="0"/>
              <a:t> هذه الخدمة</a:t>
            </a:r>
            <a:r>
              <a:rPr lang="he-IL" dirty="0"/>
              <a:t>.</a:t>
            </a:r>
            <a:endParaRPr lang="fr-FR" dirty="0"/>
          </a:p>
          <a:p>
            <a:pPr algn="r" rtl="1">
              <a:buNone/>
            </a:pPr>
            <a:r>
              <a:rPr lang="he-IL" dirty="0"/>
              <a:t>‏</a:t>
            </a:r>
            <a:r>
              <a:rPr lang="ar-DZ" dirty="0"/>
              <a:t>  </a:t>
            </a:r>
            <a:r>
              <a:rPr lang="fr-FR" dirty="0" smtClean="0"/>
              <a:t>     </a:t>
            </a:r>
            <a:r>
              <a:rPr lang="ar-DZ" dirty="0" smtClean="0"/>
              <a:t>  </a:t>
            </a:r>
            <a:r>
              <a:rPr lang="ar-DZ" dirty="0"/>
              <a:t>و عليه يجب على  الإدارة استخدام كافة الطرق التي تؤدي إلى تقليص دور العمليات الطويلة، سواء المتعلقة بتبسيط الإجراءات أو تقليل عدد الخطوات وتخفيض وقت انتقال العمل من إدارة لأخرى مع محاولة القيام بالعمليات بصورة متوازنة بدلا من العمليات المتتابعة.</a:t>
            </a:r>
            <a:endParaRPr lang="fr-FR" dirty="0"/>
          </a:p>
          <a:p>
            <a:pPr algn="r" rtl="1">
              <a:buNone/>
            </a:pPr>
            <a:r>
              <a:rPr lang="fr-FR" dirty="0" smtClean="0"/>
              <a:t>         </a:t>
            </a:r>
            <a:r>
              <a:rPr lang="ar-DZ" dirty="0" smtClean="0"/>
              <a:t>والجدير </a:t>
            </a:r>
            <a:r>
              <a:rPr lang="ar-DZ" dirty="0"/>
              <a:t>بالذكر آن خصائص العملية هي التي تؤدي إلى خصائص الخدمة المصرفية، ومن ثم ينبغي دائما الربط بين كل خاصية من الخصائص المرغوب فيها في الخدمة، وبين خصائص العمليات التي تحقق هذه الخصائص في تلك الخدمة.</a:t>
            </a:r>
            <a:endParaRPr lang="fr-FR" dirty="0"/>
          </a:p>
          <a:p>
            <a:pPr algn="r" rtl="1">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615</Words>
  <Application>Microsoft Office PowerPoint</Application>
  <PresentationFormat>Affichage à l'écran (4:3)</PresentationFormat>
  <Paragraphs>23</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العناصر الإضافية للمزيج التسويقي المصرفي </vt:lpstr>
      <vt:lpstr>1- الأفراد people</vt:lpstr>
      <vt:lpstr>Diapositive 3</vt:lpstr>
      <vt:lpstr>-2الدليل الماديّ: Physical Evidence </vt:lpstr>
      <vt:lpstr>Diapositive 5</vt:lpstr>
      <vt:lpstr>Diapositive 6</vt:lpstr>
      <vt:lpstr>3- العملية: Process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العناصر الإضافية للمزيج التسويقي المصرفي </dc:title>
  <dc:creator>USER</dc:creator>
  <cp:lastModifiedBy>USER</cp:lastModifiedBy>
  <cp:revision>2</cp:revision>
  <dcterms:created xsi:type="dcterms:W3CDTF">2021-02-16T14:44:59Z</dcterms:created>
  <dcterms:modified xsi:type="dcterms:W3CDTF">2021-02-16T14:54:03Z</dcterms:modified>
</cp:coreProperties>
</file>