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236" r:id="rId1"/>
  </p:sldMasterIdLst>
  <p:notesMasterIdLst>
    <p:notesMasterId r:id="rId13"/>
  </p:notesMasterIdLst>
  <p:sldIdLst>
    <p:sldId id="428" r:id="rId2"/>
    <p:sldId id="613" r:id="rId3"/>
    <p:sldId id="536" r:id="rId4"/>
    <p:sldId id="487" r:id="rId5"/>
    <p:sldId id="539" r:id="rId6"/>
    <p:sldId id="610" r:id="rId7"/>
    <p:sldId id="601" r:id="rId8"/>
    <p:sldId id="602" r:id="rId9"/>
    <p:sldId id="603" r:id="rId10"/>
    <p:sldId id="605" r:id="rId11"/>
    <p:sldId id="334" r:id="rId12"/>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60" d="100"/>
          <a:sy n="60" d="100"/>
        </p:scale>
        <p:origin x="-522" y="-198"/>
      </p:cViewPr>
      <p:guideLst>
        <p:guide orient="horz" pos="2160"/>
        <p:guide pos="384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A0936D-D88F-48F1-8226-EA72C96A5829}" type="doc">
      <dgm:prSet loTypeId="urn:microsoft.com/office/officeart/2005/8/layout/arrow3" loCatId="relationship" qsTypeId="urn:microsoft.com/office/officeart/2005/8/quickstyle/simple4" qsCatId="simple" csTypeId="urn:microsoft.com/office/officeart/2005/8/colors/colorful3" csCatId="colorful" phldr="1"/>
      <dgm:spPr/>
      <dgm:t>
        <a:bodyPr/>
        <a:lstStyle/>
        <a:p>
          <a:endParaRPr lang="fr-FR"/>
        </a:p>
      </dgm:t>
    </dgm:pt>
    <dgm:pt modelId="{FD0504FE-27A5-44F7-BB51-2F9E3017BFD8}">
      <dgm:prSet phldrT="[Texte]" custT="1"/>
      <dgm:spPr/>
      <dgm:t>
        <a:bodyPr/>
        <a:lstStyle/>
        <a:p>
          <a:pPr rtl="1"/>
          <a:r>
            <a:rPr lang="ar-DZ" sz="2800" dirty="0" smtClean="0">
              <a:latin typeface="Simplified Arabic" pitchFamily="18" charset="-78"/>
              <a:cs typeface="Simplified Arabic" pitchFamily="18" charset="-78"/>
            </a:rPr>
            <a:t>تنعكس الأوضاع الطبقية على النظم التعليمية ونتائجها</a:t>
          </a:r>
          <a:endParaRPr lang="fr-FR" sz="28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E3023D30-D5F8-4A3C-8E0D-1ADA89AB1724}" type="parTrans" cxnId="{E37778B4-64E6-46BC-8755-712C3EB387BD}">
      <dgm:prSet custT="1"/>
      <dgm:spPr/>
      <dgm:t>
        <a:bodyPr/>
        <a:lstStyle/>
        <a:p>
          <a:pPr rtl="1"/>
          <a:endParaRPr lang="fr-FR" sz="28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8CB51918-F7A6-4B65-8607-9464376500A8}" type="sibTrans" cxnId="{E37778B4-64E6-46BC-8755-712C3EB387BD}">
      <dgm:prSet/>
      <dgm:spPr/>
      <dgm:t>
        <a:bodyPr/>
        <a:lstStyle/>
        <a:p>
          <a:pPr rtl="1"/>
          <a:endParaRPr lang="fr-FR" sz="28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77C5ADCB-6E06-4265-A335-1A8E65055D46}">
      <dgm:prSet phldrT="[Texte]" custT="1"/>
      <dgm:spPr/>
      <dgm:t>
        <a:bodyPr/>
        <a:lstStyle/>
        <a:p>
          <a:pPr rtl="1"/>
          <a:r>
            <a:rPr lang="ar-DZ" sz="2800" dirty="0" smtClean="0">
              <a:latin typeface="Simplified Arabic" pitchFamily="18" charset="-78"/>
              <a:cs typeface="Simplified Arabic" pitchFamily="18" charset="-78"/>
            </a:rPr>
            <a:t>التعليم هو أداة لتصنيف الأفراد كل حسب الطبقة الاجتماعية</a:t>
          </a:r>
          <a:endParaRPr lang="fr-FR" sz="28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99BCF55-A0A2-462B-8DED-C1808940FD2E}" type="sibTrans" cxnId="{48046458-F442-448D-9535-85E5EF4EB400}">
      <dgm:prSet/>
      <dgm:spPr/>
      <dgm:t>
        <a:bodyPr/>
        <a:lstStyle/>
        <a:p>
          <a:pPr rtl="1"/>
          <a:endParaRPr lang="fr-FR" sz="28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5D2E326-EAC9-4579-9704-F843433F32FC}" type="parTrans" cxnId="{48046458-F442-448D-9535-85E5EF4EB400}">
      <dgm:prSet/>
      <dgm:spPr/>
      <dgm:t>
        <a:bodyPr/>
        <a:lstStyle/>
        <a:p>
          <a:pPr rtl="1"/>
          <a:endParaRPr lang="fr-FR" sz="28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0B4A8D75-CDF3-4A51-B6BB-577FE52C9E38}" type="pres">
      <dgm:prSet presAssocID="{ECA0936D-D88F-48F1-8226-EA72C96A5829}" presName="compositeShape" presStyleCnt="0">
        <dgm:presLayoutVars>
          <dgm:chMax val="2"/>
          <dgm:dir/>
          <dgm:resizeHandles val="exact"/>
        </dgm:presLayoutVars>
      </dgm:prSet>
      <dgm:spPr/>
      <dgm:t>
        <a:bodyPr/>
        <a:lstStyle/>
        <a:p>
          <a:endParaRPr lang="fr-FR"/>
        </a:p>
      </dgm:t>
    </dgm:pt>
    <dgm:pt modelId="{ACC6A95A-9518-4DD9-B324-259C528FD99A}" type="pres">
      <dgm:prSet presAssocID="{ECA0936D-D88F-48F1-8226-EA72C96A5829}" presName="divider" presStyleLbl="fgShp" presStyleIdx="0" presStyleCnt="1"/>
      <dgm:spPr/>
      <dgm:t>
        <a:bodyPr/>
        <a:lstStyle/>
        <a:p>
          <a:endParaRPr lang="fr-FR"/>
        </a:p>
      </dgm:t>
    </dgm:pt>
    <dgm:pt modelId="{F21B498B-9EBB-4702-BFBF-CD9F20F8A857}" type="pres">
      <dgm:prSet presAssocID="{77C5ADCB-6E06-4265-A335-1A8E65055D46}" presName="downArrow" presStyleLbl="node1" presStyleIdx="0" presStyleCnt="2"/>
      <dgm:spPr/>
      <dgm:t>
        <a:bodyPr/>
        <a:lstStyle/>
        <a:p>
          <a:endParaRPr lang="fr-FR"/>
        </a:p>
      </dgm:t>
    </dgm:pt>
    <dgm:pt modelId="{76B02A8C-1327-41D7-96A3-0BEBEA8A36B9}" type="pres">
      <dgm:prSet presAssocID="{77C5ADCB-6E06-4265-A335-1A8E65055D46}" presName="downArrowText" presStyleLbl="revTx" presStyleIdx="0" presStyleCnt="2">
        <dgm:presLayoutVars>
          <dgm:bulletEnabled val="1"/>
        </dgm:presLayoutVars>
      </dgm:prSet>
      <dgm:spPr/>
      <dgm:t>
        <a:bodyPr/>
        <a:lstStyle/>
        <a:p>
          <a:endParaRPr lang="fr-FR"/>
        </a:p>
      </dgm:t>
    </dgm:pt>
    <dgm:pt modelId="{39F2CF19-B3DA-4B29-AEFC-30B76B10F72B}" type="pres">
      <dgm:prSet presAssocID="{FD0504FE-27A5-44F7-BB51-2F9E3017BFD8}" presName="upArrow" presStyleLbl="node1" presStyleIdx="1" presStyleCnt="2"/>
      <dgm:spPr/>
      <dgm:t>
        <a:bodyPr/>
        <a:lstStyle/>
        <a:p>
          <a:endParaRPr lang="fr-FR"/>
        </a:p>
      </dgm:t>
    </dgm:pt>
    <dgm:pt modelId="{DE7A4388-7AEF-46EA-99B2-1F15176ABF5A}" type="pres">
      <dgm:prSet presAssocID="{FD0504FE-27A5-44F7-BB51-2F9E3017BFD8}" presName="upArrowText" presStyleLbl="revTx" presStyleIdx="1" presStyleCnt="2">
        <dgm:presLayoutVars>
          <dgm:bulletEnabled val="1"/>
        </dgm:presLayoutVars>
      </dgm:prSet>
      <dgm:spPr/>
      <dgm:t>
        <a:bodyPr/>
        <a:lstStyle/>
        <a:p>
          <a:endParaRPr lang="fr-FR"/>
        </a:p>
      </dgm:t>
    </dgm:pt>
  </dgm:ptLst>
  <dgm:cxnLst>
    <dgm:cxn modelId="{84AA63A3-7741-403D-B2D2-DA82AF0C6C95}" type="presOf" srcId="{FD0504FE-27A5-44F7-BB51-2F9E3017BFD8}" destId="{DE7A4388-7AEF-46EA-99B2-1F15176ABF5A}" srcOrd="0" destOrd="0" presId="urn:microsoft.com/office/officeart/2005/8/layout/arrow3"/>
    <dgm:cxn modelId="{E37778B4-64E6-46BC-8755-712C3EB387BD}" srcId="{ECA0936D-D88F-48F1-8226-EA72C96A5829}" destId="{FD0504FE-27A5-44F7-BB51-2F9E3017BFD8}" srcOrd="1" destOrd="0" parTransId="{E3023D30-D5F8-4A3C-8E0D-1ADA89AB1724}" sibTransId="{8CB51918-F7A6-4B65-8607-9464376500A8}"/>
    <dgm:cxn modelId="{4C50AF35-1A81-475E-8DE6-1EA2094B84B8}" type="presOf" srcId="{77C5ADCB-6E06-4265-A335-1A8E65055D46}" destId="{76B02A8C-1327-41D7-96A3-0BEBEA8A36B9}" srcOrd="0" destOrd="0" presId="urn:microsoft.com/office/officeart/2005/8/layout/arrow3"/>
    <dgm:cxn modelId="{9516A697-D7AA-41DA-B28C-569960D67835}" type="presOf" srcId="{ECA0936D-D88F-48F1-8226-EA72C96A5829}" destId="{0B4A8D75-CDF3-4A51-B6BB-577FE52C9E38}" srcOrd="0" destOrd="0" presId="urn:microsoft.com/office/officeart/2005/8/layout/arrow3"/>
    <dgm:cxn modelId="{48046458-F442-448D-9535-85E5EF4EB400}" srcId="{ECA0936D-D88F-48F1-8226-EA72C96A5829}" destId="{77C5ADCB-6E06-4265-A335-1A8E65055D46}" srcOrd="0" destOrd="0" parTransId="{35D2E326-EAC9-4579-9704-F843433F32FC}" sibTransId="{599BCF55-A0A2-462B-8DED-C1808940FD2E}"/>
    <dgm:cxn modelId="{3B947BF8-3960-4E1A-A045-B56402495033}" type="presParOf" srcId="{0B4A8D75-CDF3-4A51-B6BB-577FE52C9E38}" destId="{ACC6A95A-9518-4DD9-B324-259C528FD99A}" srcOrd="0" destOrd="0" presId="urn:microsoft.com/office/officeart/2005/8/layout/arrow3"/>
    <dgm:cxn modelId="{20A81AEE-428E-4D60-8466-6D033CD42A15}" type="presParOf" srcId="{0B4A8D75-CDF3-4A51-B6BB-577FE52C9E38}" destId="{F21B498B-9EBB-4702-BFBF-CD9F20F8A857}" srcOrd="1" destOrd="0" presId="urn:microsoft.com/office/officeart/2005/8/layout/arrow3"/>
    <dgm:cxn modelId="{70822ACD-FA6E-4F86-85E1-25437AC048C4}" type="presParOf" srcId="{0B4A8D75-CDF3-4A51-B6BB-577FE52C9E38}" destId="{76B02A8C-1327-41D7-96A3-0BEBEA8A36B9}" srcOrd="2" destOrd="0" presId="urn:microsoft.com/office/officeart/2005/8/layout/arrow3"/>
    <dgm:cxn modelId="{AE2E9F84-0C33-41BE-B68E-FEEAA3D160B0}" type="presParOf" srcId="{0B4A8D75-CDF3-4A51-B6BB-577FE52C9E38}" destId="{39F2CF19-B3DA-4B29-AEFC-30B76B10F72B}" srcOrd="3" destOrd="0" presId="urn:microsoft.com/office/officeart/2005/8/layout/arrow3"/>
    <dgm:cxn modelId="{586193B1-39E8-4A0D-9712-7D413D8E850F}" type="presParOf" srcId="{0B4A8D75-CDF3-4A51-B6BB-577FE52C9E38}" destId="{DE7A4388-7AEF-46EA-99B2-1F15176ABF5A}" srcOrd="4" destOrd="0" presId="urn:microsoft.com/office/officeart/2005/8/layout/arrow3"/>
  </dgm:cxnLst>
  <dgm:bg/>
  <dgm:whole>
    <a:ln w="28575">
      <a:noFill/>
    </a:ln>
  </dgm:whole>
</dgm:dataModel>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DCDC0-3E8F-473F-95D8-41C0C251E1E4}" type="datetimeFigureOut">
              <a:rPr lang="fr-FR" smtClean="0"/>
              <a:pPr/>
              <a:t>07/09/2022</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E76CB-1C0B-4258-B86B-4CA31AB344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19986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914281" y="1752602"/>
            <a:ext cx="10361851"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914281" y="3611607"/>
            <a:ext cx="10361851"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5019" y="4953000"/>
            <a:ext cx="12195432"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6430DBB-9FD5-43E7-88F1-55A569E9525E}" type="datetimeFigureOut">
              <a:rPr lang="nl-BE" smtClean="0"/>
              <a:pPr/>
              <a:t>7/09/2022</a:t>
            </a:fld>
            <a:endParaRPr lang="nl-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nl-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1481330"/>
            <a:ext cx="10971372"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4163" y="274641"/>
            <a:ext cx="2369652"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274641"/>
            <a:ext cx="8431702"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spd="med" advTm="30000">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043" y="1059712"/>
            <a:ext cx="10361851"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229603" y="2931712"/>
            <a:ext cx="6095207"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Chevron 6"/>
          <p:cNvSpPr/>
          <p:nvPr/>
        </p:nvSpPr>
        <p:spPr>
          <a:xfrm>
            <a:off x="4848276"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599753"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521"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6793"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521" y="273050"/>
            <a:ext cx="10971372"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521" y="5410200"/>
            <a:ext cx="5386216"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2562" y="5410200"/>
            <a:ext cx="5388332"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521" y="1444295"/>
            <a:ext cx="5386216"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2561" y="1444295"/>
            <a:ext cx="5388332"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8" name="Espace réservé du pied de page 7"/>
          <p:cNvSpPr>
            <a:spLocks noGrp="1"/>
          </p:cNvSpPr>
          <p:nvPr>
            <p:ph type="ftr" sz="quarter" idx="11"/>
          </p:nvPr>
        </p:nvSpPr>
        <p:spPr/>
        <p:txBody>
          <a:bodyPr/>
          <a:lstStyle>
            <a:extLst/>
          </a:lstStyle>
          <a:p>
            <a:endParaRPr lang="nl-BE"/>
          </a:p>
        </p:txBody>
      </p:sp>
      <p:sp>
        <p:nvSpPr>
          <p:cNvPr id="9" name="Espace réservé du numéro de diapositive 8"/>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4" name="Espace réservé du pied de page 3"/>
          <p:cNvSpPr>
            <a:spLocks noGrp="1"/>
          </p:cNvSpPr>
          <p:nvPr>
            <p:ph type="ftr" sz="quarter" idx="11"/>
          </p:nvPr>
        </p:nvSpPr>
        <p:spPr/>
        <p:txBody>
          <a:bodyPr/>
          <a:lstStyle>
            <a:extLst/>
          </a:lstStyle>
          <a:p>
            <a:endParaRPr lang="nl-BE"/>
          </a:p>
        </p:txBody>
      </p:sp>
      <p:sp>
        <p:nvSpPr>
          <p:cNvPr id="5" name="Espace réservé du numéro de diapositive 4"/>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3" name="Espace réservé du pied de page 2"/>
          <p:cNvSpPr>
            <a:spLocks noGrp="1"/>
          </p:cNvSpPr>
          <p:nvPr>
            <p:ph type="ftr" sz="quarter" idx="11"/>
          </p:nvPr>
        </p:nvSpPr>
        <p:spPr/>
        <p:txBody>
          <a:bodyPr/>
          <a:lstStyle>
            <a:extLst/>
          </a:lstStyle>
          <a:p>
            <a:endParaRPr lang="nl-BE"/>
          </a:p>
        </p:txBody>
      </p:sp>
      <p:sp>
        <p:nvSpPr>
          <p:cNvPr id="4" name="Espace réservé du numéro de diapositive 3"/>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041" y="4876800"/>
            <a:ext cx="9974403"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892033" y="5355102"/>
            <a:ext cx="529876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219041" y="274320"/>
            <a:ext cx="9971758"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8208" y="6407944"/>
            <a:ext cx="2559987" cy="365760"/>
          </a:xfrm>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445" y="5443402"/>
            <a:ext cx="9549157"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304761" y="189968"/>
            <a:ext cx="11580892"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a:xfrm>
            <a:off x="5839337" y="6407945"/>
            <a:ext cx="3133833" cy="365125"/>
          </a:xfrm>
        </p:spPr>
        <p:txBody>
          <a:bodyPr/>
          <a:lstStyle>
            <a:lvl1pPr>
              <a:defRPr>
                <a:solidFill>
                  <a:schemeClr val="tx1"/>
                </a:solidFill>
              </a:defRPr>
            </a:lvl1pPr>
            <a:extLst/>
          </a:lstStyle>
          <a:p>
            <a:endParaRPr lang="nl-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EE336665-E7E9-4861-9ADF-F11A47CBAD79}" type="slidenum">
              <a:rPr lang="nl-BE" smtClean="0"/>
              <a:pPr/>
              <a:t>‹N°›</a:t>
            </a:fld>
            <a:endParaRPr lang="nl-BE"/>
          </a:p>
        </p:txBody>
      </p:sp>
      <p:sp>
        <p:nvSpPr>
          <p:cNvPr id="2" name="Titre 1"/>
          <p:cNvSpPr>
            <a:spLocks noGrp="1"/>
          </p:cNvSpPr>
          <p:nvPr>
            <p:ph type="title"/>
          </p:nvPr>
        </p:nvSpPr>
        <p:spPr>
          <a:xfrm>
            <a:off x="304760" y="4865122"/>
            <a:ext cx="10765841"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8055" y="5791253"/>
            <a:ext cx="4535828"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0646"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2123"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8055" y="5791253"/>
            <a:ext cx="4535828"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521" y="274638"/>
            <a:ext cx="10971372"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521" y="1481329"/>
            <a:ext cx="10971372"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8208" y="6407944"/>
            <a:ext cx="2559987" cy="365760"/>
          </a:xfrm>
          <a:prstGeom prst="rect">
            <a:avLst/>
          </a:prstGeom>
        </p:spPr>
        <p:txBody>
          <a:bodyPr vert="horz" anchor="b"/>
          <a:lstStyle>
            <a:lvl1pPr algn="l" eaLnBrk="1" latinLnBrk="0" hangingPunct="1">
              <a:defRPr kumimoji="0" sz="1000">
                <a:solidFill>
                  <a:schemeClr val="tx1"/>
                </a:solidFill>
              </a:defRPr>
            </a:lvl1pPr>
            <a:extLst/>
          </a:lstStyle>
          <a:p>
            <a:fld id="{C6430DBB-9FD5-43E7-88F1-55A569E9525E}" type="datetimeFigureOut">
              <a:rPr lang="nl-BE" smtClean="0"/>
              <a:pPr/>
              <a:t>7/09/2022</a:t>
            </a:fld>
            <a:endParaRPr lang="nl-BE"/>
          </a:p>
        </p:txBody>
      </p:sp>
      <p:sp>
        <p:nvSpPr>
          <p:cNvPr id="22" name="Espace réservé du pied de page 21"/>
          <p:cNvSpPr>
            <a:spLocks noGrp="1"/>
          </p:cNvSpPr>
          <p:nvPr>
            <p:ph type="ftr" sz="quarter" idx="3"/>
          </p:nvPr>
        </p:nvSpPr>
        <p:spPr>
          <a:xfrm>
            <a:off x="5839337" y="6407945"/>
            <a:ext cx="3133833" cy="365125"/>
          </a:xfrm>
          <a:prstGeom prst="rect">
            <a:avLst/>
          </a:prstGeom>
        </p:spPr>
        <p:txBody>
          <a:bodyPr vert="horz" anchor="b"/>
          <a:lstStyle>
            <a:lvl1pPr algn="r" eaLnBrk="1" latinLnBrk="0" hangingPunct="1">
              <a:defRPr kumimoji="0" sz="1000">
                <a:solidFill>
                  <a:schemeClr val="tx1"/>
                </a:solidFill>
              </a:defRPr>
            </a:lvl1pPr>
            <a:extLst/>
          </a:lstStyle>
          <a:p>
            <a:endParaRPr lang="nl-BE"/>
          </a:p>
        </p:txBody>
      </p:sp>
      <p:sp>
        <p:nvSpPr>
          <p:cNvPr id="18" name="Espace réservé du numéro de diapositive 17"/>
          <p:cNvSpPr>
            <a:spLocks noGrp="1"/>
          </p:cNvSpPr>
          <p:nvPr>
            <p:ph type="sldNum" sz="quarter" idx="4"/>
          </p:nvPr>
        </p:nvSpPr>
        <p:spPr>
          <a:xfrm>
            <a:off x="11528195" y="6407945"/>
            <a:ext cx="487617" cy="365125"/>
          </a:xfrm>
          <a:prstGeom prst="rect">
            <a:avLst/>
          </a:prstGeom>
        </p:spPr>
        <p:txBody>
          <a:bodyPr vert="horz" anchor="b"/>
          <a:lstStyle>
            <a:lvl1pPr algn="r" eaLnBrk="1" latinLnBrk="0" hangingPunct="1">
              <a:defRPr kumimoji="0" sz="1000" b="0">
                <a:solidFill>
                  <a:schemeClr val="tx1"/>
                </a:solidFill>
              </a:defRPr>
            </a:lvl1pPr>
            <a:extLst/>
          </a:lstStyle>
          <a:p>
            <a:fld id="{EE336665-E7E9-4861-9ADF-F11A47CBAD79}" type="slidenum">
              <a:rPr lang="nl-BE" smtClean="0"/>
              <a:pPr/>
              <a:t>‹N°›</a:t>
            </a:fld>
            <a:endParaRPr lang="nl-BE"/>
          </a:p>
        </p:txBody>
      </p:sp>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 id="2147484248" r:id="rId12"/>
    <p:sldLayoutId id="2147483968" r:id="rId13"/>
    <p:sldLayoutId id="2147483969" r:id="rId14"/>
  </p:sldLayoutIdLst>
  <p:transition spd="med" advTm="30000">
    <p:pull dir="d"/>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8a7d984d8b3d984d8a7d9851.gif"/>
          <p:cNvPicPr>
            <a:picLocks noChangeAspect="1"/>
          </p:cNvPicPr>
          <p:nvPr/>
        </p:nvPicPr>
        <p:blipFill>
          <a:blip r:embed="rId2"/>
          <a:stretch>
            <a:fillRect/>
          </a:stretch>
        </p:blipFill>
        <p:spPr>
          <a:xfrm>
            <a:off x="380166" y="571480"/>
            <a:ext cx="11501518" cy="5572164"/>
          </a:xfrm>
          <a:prstGeom prst="rect">
            <a:avLst/>
          </a:prstGeom>
        </p:spPr>
      </p:pic>
    </p:spTree>
  </p:cSld>
  <p:clrMapOvr>
    <a:masterClrMapping/>
  </p:clrMapOvr>
  <p:transition spd="med" advTm="30000">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0166" y="428604"/>
            <a:ext cx="11381699" cy="714380"/>
          </a:xfrm>
          <a:noFill/>
          <a:ln>
            <a:noFill/>
          </a:ln>
        </p:spPr>
        <p:style>
          <a:lnRef idx="1">
            <a:schemeClr val="accent1"/>
          </a:lnRef>
          <a:fillRef idx="2">
            <a:schemeClr val="accent1"/>
          </a:fillRef>
          <a:effectRef idx="1">
            <a:schemeClr val="accent1"/>
          </a:effectRef>
          <a:fontRef idx="minor">
            <a:schemeClr val="dk1"/>
          </a:fontRef>
        </p:style>
        <p:txBody>
          <a:bodyPr>
            <a:noAutofit/>
          </a:bodyPr>
          <a:lstStyle/>
          <a:p>
            <a:pPr marL="95250" indent="14288" algn="just" rtl="1">
              <a:buNone/>
            </a:pPr>
            <a:r>
              <a:rPr lang="ar-DZ" sz="2800" dirty="0" smtClean="0">
                <a:latin typeface="Simplified Arabic" pitchFamily="18" charset="-78"/>
                <a:cs typeface="Simplified Arabic" pitchFamily="18" charset="-78"/>
              </a:rPr>
              <a:t>المنطلقات الأساسية لمنظور الصراع (الممارس في المجال التربوي):</a:t>
            </a:r>
            <a:endParaRPr lang="fr-FR" sz="2800" dirty="0" smtClean="0">
              <a:latin typeface="Simplified Arabic" pitchFamily="18" charset="-78"/>
              <a:cs typeface="Simplified Arabic" pitchFamily="18" charset="-78"/>
            </a:endParaRPr>
          </a:p>
          <a:p>
            <a:pPr marL="0" indent="0" algn="just" rtl="1">
              <a:buNone/>
            </a:pPr>
            <a:endParaRPr lang="fr-FR" sz="2800" b="1" dirty="0">
              <a:solidFill>
                <a:schemeClr val="tx1"/>
              </a:solidFill>
              <a:latin typeface="Simplified Arabic" pitchFamily="18" charset="-78"/>
              <a:cs typeface="Simplified Arabic" pitchFamily="18" charset="-78"/>
            </a:endParaRPr>
          </a:p>
        </p:txBody>
      </p:sp>
      <p:sp>
        <p:nvSpPr>
          <p:cNvPr id="5" name="Espace réservé du contenu 2"/>
          <p:cNvSpPr txBox="1">
            <a:spLocks/>
          </p:cNvSpPr>
          <p:nvPr/>
        </p:nvSpPr>
        <p:spPr>
          <a:xfrm>
            <a:off x="594480" y="1214422"/>
            <a:ext cx="11142803" cy="2571768"/>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1. تعتبر المدرسة وسيلة لممارسة القهر على التلاميذ وذلك عن طريق طبيعة اليوم الدراسي وما </a:t>
            </a:r>
            <a:r>
              <a:rPr lang="ar-DZ" sz="2800" dirty="0" err="1" smtClean="0">
                <a:latin typeface="Simplified Arabic" pitchFamily="18" charset="-78"/>
                <a:cs typeface="Simplified Arabic" pitchFamily="18" charset="-78"/>
              </a:rPr>
              <a:t>به</a:t>
            </a:r>
            <a:r>
              <a:rPr lang="ar-DZ" sz="2800" dirty="0" smtClean="0">
                <a:latin typeface="Simplified Arabic" pitchFamily="18" charset="-78"/>
                <a:cs typeface="Simplified Arabic" pitchFamily="18" charset="-78"/>
              </a:rPr>
              <a:t> من مظاهر مختلفة للقهر (بواسطة المدرس، القوانين المدنية، المنظمات المدرسية) المنهج أيضا، حيث أن طبيعة المعرفة العلمية والمنهجية الدراسية. التي تقدم للتلاميذ تجعل كثيرا منهم في حالة اغتراب من هذه المعرفة أو ذلك النظام.</a:t>
            </a:r>
            <a:endParaRPr lang="fr-FR" sz="2800" dirty="0">
              <a:latin typeface="Simplified Arabic" pitchFamily="18" charset="-78"/>
              <a:cs typeface="Simplified Arabic" pitchFamily="18" charset="-78"/>
            </a:endParaRPr>
          </a:p>
        </p:txBody>
      </p:sp>
      <p:sp>
        <p:nvSpPr>
          <p:cNvPr id="8" name="Espace réservé du contenu 2"/>
          <p:cNvSpPr txBox="1">
            <a:spLocks/>
          </p:cNvSpPr>
          <p:nvPr/>
        </p:nvSpPr>
        <p:spPr>
          <a:xfrm>
            <a:off x="451604" y="3929066"/>
            <a:ext cx="11214241" cy="1214446"/>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2. المدارس هي بيئة للصراع بين الإدارة المدرسة أو المدرسين الذين يمتلكون القوة كم تلبس للنظم المدرسي يعون لتعبير </a:t>
            </a:r>
            <a:r>
              <a:rPr lang="ar-DZ" sz="2800" dirty="0" err="1" smtClean="0">
                <a:latin typeface="Simplified Arabic" pitchFamily="18" charset="-78"/>
                <a:cs typeface="Simplified Arabic" pitchFamily="18" charset="-78"/>
              </a:rPr>
              <a:t>سلوكات</a:t>
            </a:r>
            <a:r>
              <a:rPr lang="ar-DZ" sz="2800" dirty="0" smtClean="0">
                <a:latin typeface="Simplified Arabic" pitchFamily="18" charset="-78"/>
                <a:cs typeface="Simplified Arabic" pitchFamily="18" charset="-78"/>
              </a:rPr>
              <a:t> ومعارف التلاميذ.</a:t>
            </a:r>
            <a:endParaRPr lang="fr-FR" sz="2800" dirty="0">
              <a:latin typeface="Simplified Arabic" pitchFamily="18" charset="-78"/>
              <a:cs typeface="Simplified Arabic" pitchFamily="18" charset="-78"/>
            </a:endParaRPr>
          </a:p>
        </p:txBody>
      </p:sp>
      <p:sp>
        <p:nvSpPr>
          <p:cNvPr id="10" name="Espace réservé du contenu 2"/>
          <p:cNvSpPr txBox="1">
            <a:spLocks/>
          </p:cNvSpPr>
          <p:nvPr/>
        </p:nvSpPr>
        <p:spPr>
          <a:xfrm>
            <a:off x="451604" y="5143512"/>
            <a:ext cx="11214241" cy="128588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3. ينتقد أنصار المنظور الماركسي أو الصراع البنائي الوصفي من ناحية عدم تعبيرها على مطلع تحلل في البناءات الاجتماعية داخل التنظيمات المدرسية.</a:t>
            </a:r>
            <a:endParaRPr lang="fr-FR" sz="2800" dirty="0">
              <a:latin typeface="Simplified Arabic" pitchFamily="18" charset="-78"/>
              <a:cs typeface="Simplified Arabic" pitchFamily="18" charset="-78"/>
            </a:endParaRPr>
          </a:p>
        </p:txBody>
      </p:sp>
    </p:spTree>
  </p:cSld>
  <p:clrMapOvr>
    <a:masterClrMapping/>
  </p:clrMapOvr>
  <p:transition spd="med" advTm="600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strips(downLeft)">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8"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Users\a'\Downloads\filemanager.jpg"/>
          <p:cNvPicPr>
            <a:picLocks noGrp="1" noChangeAspect="1" noChangeArrowheads="1"/>
          </p:cNvPicPr>
          <p:nvPr>
            <p:ph idx="1"/>
          </p:nvPr>
        </p:nvPicPr>
        <p:blipFill>
          <a:blip r:embed="rId2"/>
          <a:stretch>
            <a:fillRect/>
          </a:stretch>
        </p:blipFill>
        <p:spPr bwMode="auto">
          <a:xfrm>
            <a:off x="0" y="816770"/>
            <a:ext cx="12190413" cy="6041230"/>
          </a:xfrm>
          <a:prstGeom prst="rect">
            <a:avLst/>
          </a:prstGeom>
          <a:noFill/>
        </p:spPr>
      </p:pic>
    </p:spTree>
  </p:cSld>
  <p:clrMapOvr>
    <a:masterClrMapping/>
  </p:clrMapOvr>
  <p:transition spd="med" advTm="300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descr="C:\Users\a'\Downloads\images (2).jpg"/>
          <p:cNvPicPr>
            <a:picLocks noChangeAspect="1" noChangeArrowheads="1"/>
          </p:cNvPicPr>
          <p:nvPr/>
        </p:nvPicPr>
        <p:blipFill>
          <a:blip r:embed="rId2"/>
          <a:stretch>
            <a:fillRect/>
          </a:stretch>
        </p:blipFill>
        <p:spPr bwMode="auto">
          <a:xfrm>
            <a:off x="0" y="0"/>
            <a:ext cx="12190413" cy="6858000"/>
          </a:xfrm>
          <a:prstGeom prst="rect">
            <a:avLst/>
          </a:prstGeom>
          <a:noFill/>
        </p:spPr>
      </p:pic>
      <p:sp>
        <p:nvSpPr>
          <p:cNvPr id="4" name="Rectangle à coins arrondis 3"/>
          <p:cNvSpPr/>
          <p:nvPr/>
        </p:nvSpPr>
        <p:spPr>
          <a:xfrm>
            <a:off x="1808926" y="3071810"/>
            <a:ext cx="8643998" cy="1714512"/>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rtl="1"/>
            <a:endParaRPr lang="ar-DZ" dirty="0" smtClean="0">
              <a:solidFill>
                <a:schemeClr val="tx1"/>
              </a:solidFill>
              <a:latin typeface="Traditional Arabic" pitchFamily="18" charset="-78"/>
              <a:cs typeface="Traditional Arabic" pitchFamily="18" charset="-78"/>
            </a:endParaRPr>
          </a:p>
          <a:p>
            <a:pPr algn="ctr" rtl="1"/>
            <a:r>
              <a:rPr lang="ar-DZ" sz="5400" b="1" dirty="0" smtClean="0">
                <a:solidFill>
                  <a:schemeClr val="tx1"/>
                </a:solidFill>
                <a:latin typeface="Traditional Arabic" pitchFamily="18" charset="-78"/>
                <a:cs typeface="Traditional Arabic" pitchFamily="18" charset="-78"/>
              </a:rPr>
              <a:t>محاضرات النظريات </a:t>
            </a:r>
            <a:r>
              <a:rPr lang="ar-DZ" sz="5400" b="1" dirty="0" err="1" smtClean="0">
                <a:solidFill>
                  <a:schemeClr val="tx1"/>
                </a:solidFill>
                <a:latin typeface="Traditional Arabic" pitchFamily="18" charset="-78"/>
                <a:cs typeface="Traditional Arabic" pitchFamily="18" charset="-78"/>
              </a:rPr>
              <a:t>السوسيولوجية</a:t>
            </a:r>
            <a:r>
              <a:rPr lang="ar-DZ" sz="5400" b="1" dirty="0" smtClean="0">
                <a:solidFill>
                  <a:schemeClr val="tx1"/>
                </a:solidFill>
                <a:latin typeface="Traditional Arabic" pitchFamily="18" charset="-78"/>
                <a:cs typeface="Traditional Arabic" pitchFamily="18" charset="-78"/>
              </a:rPr>
              <a:t> للتربية </a:t>
            </a:r>
            <a:endParaRPr lang="ar-DZ" sz="5400" b="1" dirty="0">
              <a:solidFill>
                <a:schemeClr val="tx1"/>
              </a:solidFill>
              <a:latin typeface="Traditional Arabic" pitchFamily="18" charset="-78"/>
              <a:cs typeface="Traditional Arabic" pitchFamily="18" charset="-78"/>
            </a:endParaRPr>
          </a:p>
        </p:txBody>
      </p:sp>
      <p:sp>
        <p:nvSpPr>
          <p:cNvPr id="5" name="Rectangle 25"/>
          <p:cNvSpPr>
            <a:spLocks noChangeArrowheads="1"/>
          </p:cNvSpPr>
          <p:nvPr/>
        </p:nvSpPr>
        <p:spPr bwMode="auto">
          <a:xfrm>
            <a:off x="4666446" y="5072074"/>
            <a:ext cx="4357718" cy="892552"/>
          </a:xfrm>
          <a:prstGeom prst="rect">
            <a:avLst/>
          </a:prstGeom>
          <a:noFill/>
          <a:ln w="9525">
            <a:noFill/>
            <a:miter lim="800000"/>
            <a:headEnd/>
            <a:tailEnd/>
          </a:ln>
        </p:spPr>
        <p:txBody>
          <a:bodyPr wrap="square">
            <a:spAutoFit/>
          </a:bodyPr>
          <a:lstStyle/>
          <a:p>
            <a:pPr algn="ctr" rtl="1"/>
            <a:endParaRPr lang="ar-DZ" sz="2000" b="1" dirty="0">
              <a:effectLst>
                <a:outerShdw blurRad="38100" dist="38100" dir="2700000" algn="tl">
                  <a:srgbClr val="000000">
                    <a:alpha val="43137"/>
                  </a:srgbClr>
                </a:outerShdw>
              </a:effectLst>
            </a:endParaRPr>
          </a:p>
          <a:p>
            <a:pPr algn="ctr" rtl="1"/>
            <a:r>
              <a:rPr lang="ar-DZ" sz="2800" b="1" dirty="0" smtClean="0">
                <a:latin typeface="Traditional Arabic" pitchFamily="2" charset="-78"/>
                <a:cs typeface="Traditional Arabic" pitchFamily="2" charset="-78"/>
              </a:rPr>
              <a:t>من </a:t>
            </a:r>
            <a:r>
              <a:rPr lang="ar-DZ" sz="2800" b="1" dirty="0">
                <a:latin typeface="Traditional Arabic" pitchFamily="2" charset="-78"/>
                <a:cs typeface="Traditional Arabic" pitchFamily="2" charset="-78"/>
              </a:rPr>
              <a:t>إعداد الدكتورة: </a:t>
            </a:r>
            <a:r>
              <a:rPr lang="ar-DZ" sz="3200" b="1" dirty="0" err="1" smtClean="0">
                <a:effectLst>
                  <a:outerShdw blurRad="38100" dist="38100" dir="2700000" algn="tl">
                    <a:srgbClr val="000000">
                      <a:alpha val="43137"/>
                    </a:srgbClr>
                  </a:outerShdw>
                </a:effectLst>
                <a:latin typeface="Traditional Arabic" pitchFamily="2" charset="-78"/>
                <a:cs typeface="Traditional Arabic" pitchFamily="2" charset="-78"/>
              </a:rPr>
              <a:t>هنيّـــــــــــــــــة</a:t>
            </a:r>
            <a:r>
              <a:rPr lang="ar-DZ" sz="3200" b="1" dirty="0" smtClean="0">
                <a:effectLst>
                  <a:outerShdw blurRad="38100" dist="38100" dir="2700000" algn="tl">
                    <a:srgbClr val="000000">
                      <a:alpha val="43137"/>
                    </a:srgbClr>
                  </a:outerShdw>
                </a:effectLst>
                <a:latin typeface="Traditional Arabic" pitchFamily="2" charset="-78"/>
                <a:cs typeface="Traditional Arabic" pitchFamily="2" charset="-78"/>
              </a:rPr>
              <a:t> حسني</a:t>
            </a:r>
            <a:endParaRPr lang="ar-DZ" sz="3200" b="1" dirty="0">
              <a:effectLst>
                <a:outerShdw blurRad="38100" dist="38100" dir="2700000" algn="tl">
                  <a:srgbClr val="000000">
                    <a:alpha val="43137"/>
                  </a:srgbClr>
                </a:outerShdw>
              </a:effectLst>
              <a:latin typeface="Traditional Arabic" pitchFamily="2" charset="-78"/>
              <a:cs typeface="Traditional Arabic" pitchFamily="2" charset="-78"/>
            </a:endParaRPr>
          </a:p>
        </p:txBody>
      </p:sp>
      <p:pic>
        <p:nvPicPr>
          <p:cNvPr id="6" name="Picture 85" descr="Image1"/>
          <p:cNvPicPr>
            <a:picLocks noChangeAspect="1" noChangeArrowheads="1"/>
          </p:cNvPicPr>
          <p:nvPr/>
        </p:nvPicPr>
        <p:blipFill>
          <a:blip r:embed="rId3" cstate="print"/>
          <a:srcRect/>
          <a:stretch>
            <a:fillRect/>
          </a:stretch>
        </p:blipFill>
        <p:spPr bwMode="auto">
          <a:xfrm>
            <a:off x="9024164" y="954554"/>
            <a:ext cx="1129790" cy="1260000"/>
          </a:xfrm>
          <a:prstGeom prst="rect">
            <a:avLst/>
          </a:prstGeom>
          <a:noFill/>
          <a:ln w="9525">
            <a:noFill/>
            <a:miter lim="800000"/>
            <a:headEnd/>
            <a:tailEnd/>
          </a:ln>
        </p:spPr>
      </p:pic>
      <p:sp>
        <p:nvSpPr>
          <p:cNvPr id="7" name="Rectangle 6"/>
          <p:cNvSpPr/>
          <p:nvPr/>
        </p:nvSpPr>
        <p:spPr>
          <a:xfrm>
            <a:off x="1451736" y="714356"/>
            <a:ext cx="8501122" cy="1815882"/>
          </a:xfrm>
          <a:prstGeom prst="rect">
            <a:avLst/>
          </a:prstGeom>
        </p:spPr>
        <p:txBody>
          <a:bodyPr wrap="square">
            <a:spAutoFit/>
          </a:bodyPr>
          <a:lstStyle/>
          <a:p>
            <a:pPr algn="ctr" rtl="1"/>
            <a:r>
              <a:rPr lang="ar-DZ" sz="2800" b="1" dirty="0" smtClean="0">
                <a:latin typeface="Traditional Arabic" pitchFamily="18" charset="-78"/>
                <a:cs typeface="Traditional Arabic" pitchFamily="18" charset="-78"/>
              </a:rPr>
              <a:t>جامعة محمد </a:t>
            </a:r>
            <a:r>
              <a:rPr lang="ar-DZ" sz="2800" b="1" dirty="0" err="1" smtClean="0">
                <a:latin typeface="Traditional Arabic" pitchFamily="18" charset="-78"/>
                <a:cs typeface="Traditional Arabic" pitchFamily="18" charset="-78"/>
              </a:rPr>
              <a:t>خيضر</a:t>
            </a:r>
            <a:r>
              <a:rPr lang="ar-DZ" sz="2800" b="1" dirty="0" smtClean="0">
                <a:latin typeface="Traditional Arabic" pitchFamily="18" charset="-78"/>
                <a:cs typeface="Traditional Arabic" pitchFamily="18" charset="-78"/>
              </a:rPr>
              <a:t>- بسكرة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كلية العلوم الإنسانية والاجتماعية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قسم العلوم الاجتماعية</a:t>
            </a:r>
          </a:p>
          <a:p>
            <a:pPr algn="ctr" rtl="1"/>
            <a:r>
              <a:rPr lang="ar-DZ" sz="2800" b="1" dirty="0" smtClean="0">
                <a:latin typeface="Traditional Arabic" pitchFamily="18" charset="-78"/>
                <a:cs typeface="Traditional Arabic" pitchFamily="18" charset="-78"/>
              </a:rPr>
              <a:t>شعبة علم الاجتماع</a:t>
            </a:r>
          </a:p>
        </p:txBody>
      </p:sp>
      <p:pic>
        <p:nvPicPr>
          <p:cNvPr id="8" name="Picture 85" descr="Image1"/>
          <p:cNvPicPr>
            <a:picLocks noChangeAspect="1" noChangeArrowheads="1"/>
          </p:cNvPicPr>
          <p:nvPr/>
        </p:nvPicPr>
        <p:blipFill>
          <a:blip r:embed="rId3" cstate="print"/>
          <a:srcRect/>
          <a:stretch>
            <a:fillRect/>
          </a:stretch>
        </p:blipFill>
        <p:spPr bwMode="auto">
          <a:xfrm>
            <a:off x="2166116" y="954554"/>
            <a:ext cx="1129790" cy="1260000"/>
          </a:xfrm>
          <a:prstGeom prst="rect">
            <a:avLst/>
          </a:prstGeom>
          <a:noFill/>
          <a:ln w="9525">
            <a:noFill/>
            <a:miter lim="800000"/>
            <a:headEnd/>
            <a:tailEnd/>
          </a:ln>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2500"/>
                            </p:stCondLst>
                            <p:childTnLst>
                              <p:par>
                                <p:cTn id="16" presetID="31" presetClass="entr" presetSubtype="0" fill="hold"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par>
                          <p:cTn id="22" fill="hold">
                            <p:stCondLst>
                              <p:cond delay="515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last-300618-5.jpg"/>
          <p:cNvPicPr>
            <a:picLocks noGrp="1" noChangeAspect="1"/>
          </p:cNvPicPr>
          <p:nvPr>
            <p:ph type="pic" sz="quarter" idx="10"/>
          </p:nvPr>
        </p:nvPicPr>
        <p:blipFill>
          <a:blip r:embed="rId2"/>
          <a:stretch>
            <a:fillRect/>
          </a:stretch>
        </p:blipFill>
        <p:spPr>
          <a:xfrm>
            <a:off x="0" y="4269"/>
            <a:ext cx="12190413" cy="6849462"/>
          </a:xfrm>
        </p:spPr>
      </p:pic>
    </p:spTree>
  </p:cSld>
  <p:clrMapOvr>
    <a:masterClrMapping/>
  </p:clrMapOvr>
  <p:transition spd="med" advTm="3000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737356" y="214290"/>
            <a:ext cx="10634690" cy="1071570"/>
          </a:xfrm>
          <a:prstGeom prst="round2Same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5400" b="1" dirty="0" smtClean="0">
                <a:latin typeface="Traditional Arabic" pitchFamily="18" charset="-78"/>
                <a:cs typeface="Traditional Arabic" pitchFamily="18" charset="-78"/>
              </a:rPr>
              <a:t>المحاضرة 08: النظرية الماركسية في علم اجتماع التربية</a:t>
            </a:r>
            <a:r>
              <a:rPr lang="ar-SA" sz="5400" b="1" dirty="0" smtClean="0">
                <a:latin typeface="Traditional Arabic" pitchFamily="18" charset="-78"/>
                <a:cs typeface="Traditional Arabic" pitchFamily="18" charset="-78"/>
              </a:rPr>
              <a:t> </a:t>
            </a:r>
            <a:endParaRPr lang="ar-SA" sz="5400" b="1" dirty="0">
              <a:solidFill>
                <a:schemeClr val="bg1"/>
              </a:solidFill>
              <a:latin typeface="Traditional Arabic" pitchFamily="18" charset="-78"/>
              <a:cs typeface="Traditional Arabic" pitchFamily="18" charset="-78"/>
            </a:endParaRPr>
          </a:p>
        </p:txBody>
      </p:sp>
      <p:pic>
        <p:nvPicPr>
          <p:cNvPr id="8" name="Image 7" descr="natrue_walk.jpg"/>
          <p:cNvPicPr>
            <a:picLocks noChangeAspect="1"/>
          </p:cNvPicPr>
          <p:nvPr/>
        </p:nvPicPr>
        <p:blipFill>
          <a:blip r:embed="rId2"/>
          <a:stretch>
            <a:fillRect/>
          </a:stretch>
        </p:blipFill>
        <p:spPr>
          <a:xfrm>
            <a:off x="380166" y="1643050"/>
            <a:ext cx="11287204" cy="50006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9" presetClass="entr" presetSubtype="0"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523174" y="357166"/>
            <a:ext cx="9755933"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1- النظرية الماركسية:</a:t>
            </a:r>
            <a:endParaRPr lang="fr-FR" sz="3600" dirty="0">
              <a:latin typeface="Simplified Arabic" pitchFamily="18" charset="-78"/>
              <a:cs typeface="Simplified Arabic" pitchFamily="18" charset="-78"/>
            </a:endParaRPr>
          </a:p>
        </p:txBody>
      </p:sp>
      <p:sp>
        <p:nvSpPr>
          <p:cNvPr id="6" name="Arrondir un rectangle avec un coin diagonal 5"/>
          <p:cNvSpPr/>
          <p:nvPr/>
        </p:nvSpPr>
        <p:spPr>
          <a:xfrm>
            <a:off x="665918" y="1571612"/>
            <a:ext cx="10215634" cy="485778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3200" dirty="0" smtClean="0">
                <a:latin typeface="Simplified Arabic" pitchFamily="18" charset="-78"/>
                <a:cs typeface="Simplified Arabic" pitchFamily="18" charset="-78"/>
              </a:rPr>
              <a:t>جاءت نظرية ماركس المعروفة عن المادية التاريخية أو التي تعرف أيضا بالمادية الجدلية، لتعبير عن تصوراته العامة حول الصراع الطبقي والتي تسعى فيها لبلورة إيديولوجية مميزة تستطيع بواسطتها الطبقات العمالية المحرومة أن تنشئ مجتمع طبقة </a:t>
            </a:r>
            <a:r>
              <a:rPr lang="ar-DZ" sz="3200" dirty="0" err="1" smtClean="0">
                <a:latin typeface="Simplified Arabic" pitchFamily="18" charset="-78"/>
                <a:cs typeface="Simplified Arabic" pitchFamily="18" charset="-78"/>
              </a:rPr>
              <a:t>ا</a:t>
            </a:r>
            <a:r>
              <a:rPr lang="ar-DZ" sz="3200" b="1" dirty="0" err="1" smtClean="0">
                <a:latin typeface="Simplified Arabic" pitchFamily="18" charset="-78"/>
                <a:cs typeface="Simplified Arabic" pitchFamily="18" charset="-78"/>
              </a:rPr>
              <a:t>لبروليتاريا</a:t>
            </a:r>
            <a:r>
              <a:rPr lang="ar-DZ" sz="3200" b="1" dirty="0" smtClean="0">
                <a:latin typeface="Simplified Arabic" pitchFamily="18" charset="-78"/>
                <a:cs typeface="Simplified Arabic" pitchFamily="18" charset="-78"/>
              </a:rPr>
              <a:t>،</a:t>
            </a:r>
            <a:r>
              <a:rPr lang="ar-DZ" sz="3200" dirty="0" smtClean="0">
                <a:latin typeface="Simplified Arabic" pitchFamily="18" charset="-78"/>
                <a:cs typeface="Simplified Arabic" pitchFamily="18" charset="-78"/>
              </a:rPr>
              <a:t> وذلك في إطار تصدير ونشر فكرة الثورة العمالية لتصبح طبقة عمالية عالمية، تسيطر على جميع وسائل الإنتاج ؟</a:t>
            </a:r>
            <a:endParaRPr lang="fr-FR" sz="3200" dirty="0" smtClean="0">
              <a:latin typeface="Simplified Arabic" pitchFamily="18" charset="-78"/>
              <a:cs typeface="Simplified Arabic" pitchFamily="18" charset="-78"/>
            </a:endParaRPr>
          </a:p>
        </p:txBody>
      </p:sp>
      <p:cxnSp>
        <p:nvCxnSpPr>
          <p:cNvPr id="10" name="Connecteur en angle 9"/>
          <p:cNvCxnSpPr/>
          <p:nvPr/>
        </p:nvCxnSpPr>
        <p:spPr>
          <a:xfrm flipH="1">
            <a:off x="10810114" y="785794"/>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452924"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4000" dirty="0" smtClean="0">
                <a:latin typeface="Simplified Arabic" pitchFamily="18" charset="-78"/>
                <a:cs typeface="Simplified Arabic" pitchFamily="18" charset="-78"/>
              </a:rPr>
              <a:t>تنطلق الماركسية في تحليل التعليم من الافتراض الأساسي وهو </a:t>
            </a:r>
            <a:r>
              <a:rPr lang="ar-DZ" sz="4000" b="1" dirty="0" smtClean="0">
                <a:latin typeface="Simplified Arabic" pitchFamily="18" charset="-78"/>
                <a:cs typeface="Simplified Arabic" pitchFamily="18" charset="-78"/>
              </a:rPr>
              <a:t>وجود تأثير بين نمط علاقات الإنتاج في المجتمع، والبنية التحتية على عموم مظاهر البناء الفوقي بما يتضمنه من فكر وقيم وتعليم وتربية</a:t>
            </a:r>
            <a:r>
              <a:rPr lang="ar-DZ" sz="4000" dirty="0" smtClean="0">
                <a:latin typeface="Simplified Arabic" pitchFamily="18" charset="-78"/>
                <a:cs typeface="Simplified Arabic" pitchFamily="18" charset="-78"/>
              </a:rPr>
              <a:t>.</a:t>
            </a:r>
            <a:endParaRPr lang="fr-FR" sz="40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642918"/>
            <a:ext cx="3855624" cy="564360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lnSpc>
                <a:spcPct val="150000"/>
              </a:lnSpc>
            </a:pPr>
            <a:r>
              <a:rPr lang="ar-DZ" sz="3200" dirty="0" smtClean="0">
                <a:latin typeface="Simplified Arabic" pitchFamily="18" charset="-78"/>
                <a:cs typeface="Simplified Arabic" pitchFamily="18" charset="-78"/>
              </a:rPr>
              <a:t>وأن هذا التأثير هو المحدد الأساسي في بلورة وظيفة التعليم في مجتمع ما، يهدف إلى إعادة الإنتاج للعلاقات الاقتصادية والاجتماعية السائدة، بناء على وضعهم الطبقي يتحدد مصيرهم وموقعهم من البناء الاجتماعي وبالتالي فإن للتعليم وظيفة أساسية في الصراعات الاجتماعية حول المكانة</a:t>
            </a:r>
            <a:r>
              <a:rPr lang="ar-SA" sz="3200" dirty="0" smtClean="0">
                <a:latin typeface="Simplified Arabic" pitchFamily="18" charset="-78"/>
                <a:cs typeface="Simplified Arabic" pitchFamily="18" charset="-78"/>
              </a:rPr>
              <a:t>.</a:t>
            </a:r>
            <a:endParaRPr lang="fr-FR" sz="32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785794"/>
            <a:ext cx="3855624" cy="564360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0166" y="428604"/>
            <a:ext cx="11381699" cy="642942"/>
          </a:xfrm>
          <a:noFill/>
          <a:ln>
            <a:noFill/>
          </a:ln>
        </p:spPr>
        <p:style>
          <a:lnRef idx="1">
            <a:schemeClr val="accent1"/>
          </a:lnRef>
          <a:fillRef idx="2">
            <a:schemeClr val="accent1"/>
          </a:fillRef>
          <a:effectRef idx="1">
            <a:schemeClr val="accent1"/>
          </a:effectRef>
          <a:fontRef idx="minor">
            <a:schemeClr val="dk1"/>
          </a:fontRef>
        </p:style>
        <p:txBody>
          <a:bodyPr>
            <a:noAutofit/>
          </a:bodyPr>
          <a:lstStyle/>
          <a:p>
            <a:pPr algn="ctr" rtl="1">
              <a:buNone/>
            </a:pPr>
            <a:r>
              <a:rPr lang="ar-DZ" sz="3200" dirty="0" smtClean="0">
                <a:latin typeface="Simplified Arabic" pitchFamily="18" charset="-78"/>
                <a:cs typeface="Simplified Arabic" pitchFamily="18" charset="-78"/>
              </a:rPr>
              <a:t>إذ ترى الماركسية أن:</a:t>
            </a:r>
            <a:endParaRPr lang="fr-FR" sz="3200" dirty="0" smtClean="0">
              <a:latin typeface="Simplified Arabic" pitchFamily="18" charset="-78"/>
              <a:cs typeface="Simplified Arabic" pitchFamily="18" charset="-78"/>
            </a:endParaRPr>
          </a:p>
          <a:p>
            <a:pPr marL="0" indent="0" algn="ctr" rtl="1">
              <a:buNone/>
            </a:pPr>
            <a:endParaRPr lang="fr-FR" sz="3200" b="1" dirty="0">
              <a:solidFill>
                <a:schemeClr val="tx1"/>
              </a:solidFill>
              <a:latin typeface="Simplified Arabic" pitchFamily="18" charset="-78"/>
              <a:cs typeface="Simplified Arabic" pitchFamily="18" charset="-78"/>
            </a:endParaRPr>
          </a:p>
        </p:txBody>
      </p:sp>
      <p:graphicFrame>
        <p:nvGraphicFramePr>
          <p:cNvPr id="13" name="Diagramme 12"/>
          <p:cNvGraphicFramePr/>
          <p:nvPr/>
        </p:nvGraphicFramePr>
        <p:xfrm>
          <a:off x="380166" y="1571612"/>
          <a:ext cx="11453057"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advTm="60000">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13">
                                            <p:graphicEl>
                                              <a:dgm id="{ACC6A95A-9518-4DD9-B324-259C528FD99A}"/>
                                            </p:graphicEl>
                                          </p:spTgt>
                                        </p:tgtEl>
                                        <p:attrNameLst>
                                          <p:attrName>style.visibility</p:attrName>
                                        </p:attrNameLst>
                                      </p:cBhvr>
                                      <p:to>
                                        <p:strVal val="visible"/>
                                      </p:to>
                                    </p:set>
                                    <p:animEffect transition="in" filter="wheel(4)">
                                      <p:cBhvr>
                                        <p:cTn id="15" dur="2000"/>
                                        <p:tgtEl>
                                          <p:spTgt spid="13">
                                            <p:graphicEl>
                                              <a:dgm id="{ACC6A95A-9518-4DD9-B324-259C528FD99A}"/>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grpId="0" nodeType="clickEffect">
                                  <p:stCondLst>
                                    <p:cond delay="0"/>
                                  </p:stCondLst>
                                  <p:childTnLst>
                                    <p:set>
                                      <p:cBhvr>
                                        <p:cTn id="19" dur="1" fill="hold">
                                          <p:stCondLst>
                                            <p:cond delay="0"/>
                                          </p:stCondLst>
                                        </p:cTn>
                                        <p:tgtEl>
                                          <p:spTgt spid="13">
                                            <p:graphicEl>
                                              <a:dgm id="{F21B498B-9EBB-4702-BFBF-CD9F20F8A857}"/>
                                            </p:graphicEl>
                                          </p:spTgt>
                                        </p:tgtEl>
                                        <p:attrNameLst>
                                          <p:attrName>style.visibility</p:attrName>
                                        </p:attrNameLst>
                                      </p:cBhvr>
                                      <p:to>
                                        <p:strVal val="visible"/>
                                      </p:to>
                                    </p:set>
                                    <p:animEffect transition="in" filter="wheel(4)">
                                      <p:cBhvr>
                                        <p:cTn id="20" dur="2000"/>
                                        <p:tgtEl>
                                          <p:spTgt spid="13">
                                            <p:graphicEl>
                                              <a:dgm id="{F21B498B-9EBB-4702-BFBF-CD9F20F8A857}"/>
                                            </p:graphicEl>
                                          </p:spTgt>
                                        </p:tgtEl>
                                      </p:cBhvr>
                                    </p:animEffect>
                                  </p:childTnLst>
                                </p:cTn>
                              </p:par>
                              <p:par>
                                <p:cTn id="21" presetID="21" presetClass="entr" presetSubtype="4" fill="hold" grpId="0" nodeType="withEffect">
                                  <p:stCondLst>
                                    <p:cond delay="0"/>
                                  </p:stCondLst>
                                  <p:childTnLst>
                                    <p:set>
                                      <p:cBhvr>
                                        <p:cTn id="22" dur="1" fill="hold">
                                          <p:stCondLst>
                                            <p:cond delay="0"/>
                                          </p:stCondLst>
                                        </p:cTn>
                                        <p:tgtEl>
                                          <p:spTgt spid="13">
                                            <p:graphicEl>
                                              <a:dgm id="{76B02A8C-1327-41D7-96A3-0BEBEA8A36B9}"/>
                                            </p:graphicEl>
                                          </p:spTgt>
                                        </p:tgtEl>
                                        <p:attrNameLst>
                                          <p:attrName>style.visibility</p:attrName>
                                        </p:attrNameLst>
                                      </p:cBhvr>
                                      <p:to>
                                        <p:strVal val="visible"/>
                                      </p:to>
                                    </p:set>
                                    <p:animEffect transition="in" filter="wheel(4)">
                                      <p:cBhvr>
                                        <p:cTn id="23" dur="2000"/>
                                        <p:tgtEl>
                                          <p:spTgt spid="13">
                                            <p:graphicEl>
                                              <a:dgm id="{76B02A8C-1327-41D7-96A3-0BEBEA8A36B9}"/>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grpId="0" nodeType="clickEffect">
                                  <p:stCondLst>
                                    <p:cond delay="0"/>
                                  </p:stCondLst>
                                  <p:childTnLst>
                                    <p:set>
                                      <p:cBhvr>
                                        <p:cTn id="27" dur="1" fill="hold">
                                          <p:stCondLst>
                                            <p:cond delay="0"/>
                                          </p:stCondLst>
                                        </p:cTn>
                                        <p:tgtEl>
                                          <p:spTgt spid="13">
                                            <p:graphicEl>
                                              <a:dgm id="{39F2CF19-B3DA-4B29-AEFC-30B76B10F72B}"/>
                                            </p:graphicEl>
                                          </p:spTgt>
                                        </p:tgtEl>
                                        <p:attrNameLst>
                                          <p:attrName>style.visibility</p:attrName>
                                        </p:attrNameLst>
                                      </p:cBhvr>
                                      <p:to>
                                        <p:strVal val="visible"/>
                                      </p:to>
                                    </p:set>
                                    <p:animEffect transition="in" filter="wheel(4)">
                                      <p:cBhvr>
                                        <p:cTn id="28" dur="2000"/>
                                        <p:tgtEl>
                                          <p:spTgt spid="13">
                                            <p:graphicEl>
                                              <a:dgm id="{39F2CF19-B3DA-4B29-AEFC-30B76B10F72B}"/>
                                            </p:graphicEl>
                                          </p:spTgt>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13">
                                            <p:graphicEl>
                                              <a:dgm id="{DE7A4388-7AEF-46EA-99B2-1F15176ABF5A}"/>
                                            </p:graphicEl>
                                          </p:spTgt>
                                        </p:tgtEl>
                                        <p:attrNameLst>
                                          <p:attrName>style.visibility</p:attrName>
                                        </p:attrNameLst>
                                      </p:cBhvr>
                                      <p:to>
                                        <p:strVal val="visible"/>
                                      </p:to>
                                    </p:set>
                                    <p:animEffect transition="in" filter="wheel(4)">
                                      <p:cBhvr>
                                        <p:cTn id="31" dur="2000"/>
                                        <p:tgtEl>
                                          <p:spTgt spid="13">
                                            <p:graphicEl>
                                              <a:dgm id="{DE7A4388-7AEF-46EA-99B2-1F15176ABF5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13"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3882153" y="1500174"/>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2800" dirty="0" smtClean="0">
                <a:latin typeface="Simplified Arabic" pitchFamily="18" charset="-78"/>
                <a:cs typeface="Simplified Arabic" pitchFamily="18" charset="-78"/>
              </a:rPr>
              <a:t>يعمل النظام التعليمي على إعادة إنتاج بناء الطبقات</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pic>
        <p:nvPicPr>
          <p:cNvPr id="11" name="Picture 2" descr="306764_513790645306139_80541800_n"/>
          <p:cNvPicPr>
            <a:picLocks noChangeAspect="1" noChangeArrowheads="1"/>
          </p:cNvPicPr>
          <p:nvPr/>
        </p:nvPicPr>
        <p:blipFill>
          <a:blip r:embed="rId2">
            <a:lum bright="10000"/>
          </a:blip>
          <a:srcRect l="15217" r="17391"/>
          <a:stretch>
            <a:fillRect/>
          </a:stretch>
        </p:blipFill>
        <p:spPr bwMode="auto">
          <a:xfrm flipH="1">
            <a:off x="308728" y="1714488"/>
            <a:ext cx="3071834" cy="4500594"/>
          </a:xfrm>
          <a:prstGeom prst="rect">
            <a:avLst/>
          </a:prstGeom>
          <a:ln>
            <a:noFill/>
          </a:ln>
          <a:effectLst>
            <a:outerShdw blurRad="292100" dist="139700" dir="2700000" algn="tl" rotWithShape="0">
              <a:srgbClr val="333333">
                <a:alpha val="65000"/>
              </a:srgbClr>
            </a:outerShdw>
          </a:effectLst>
        </p:spPr>
      </p:pic>
      <p:sp>
        <p:nvSpPr>
          <p:cNvPr id="10" name="Espace réservé du contenu 2"/>
          <p:cNvSpPr txBox="1">
            <a:spLocks/>
          </p:cNvSpPr>
          <p:nvPr/>
        </p:nvSpPr>
        <p:spPr>
          <a:xfrm>
            <a:off x="3452000" y="2357430"/>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lvl="0" algn="r" rtl="1"/>
            <a:r>
              <a:rPr lang="ar-DZ" sz="2800" dirty="0" smtClean="0">
                <a:latin typeface="Simplified Arabic" pitchFamily="18" charset="-78"/>
                <a:cs typeface="Simplified Arabic" pitchFamily="18" charset="-78"/>
              </a:rPr>
              <a:t>1. ماديا أي عدم تكافؤ الفرض في الثروة والدخل.</a:t>
            </a:r>
            <a:endParaRPr lang="fr-FR" sz="2800" dirty="0">
              <a:latin typeface="Simplified Arabic" pitchFamily="18" charset="-78"/>
              <a:cs typeface="Simplified Arabic" pitchFamily="18" charset="-78"/>
            </a:endParaRPr>
          </a:p>
        </p:txBody>
      </p:sp>
      <p:sp>
        <p:nvSpPr>
          <p:cNvPr id="12" name="Espace réservé du contenu 2"/>
          <p:cNvSpPr txBox="1">
            <a:spLocks/>
          </p:cNvSpPr>
          <p:nvPr/>
        </p:nvSpPr>
        <p:spPr>
          <a:xfrm>
            <a:off x="3523438" y="3143248"/>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lvl="0" algn="r" rtl="1"/>
            <a:r>
              <a:rPr lang="ar-DZ" sz="2800" dirty="0" smtClean="0">
                <a:latin typeface="Simplified Arabic" pitchFamily="18" charset="-78"/>
                <a:cs typeface="Simplified Arabic" pitchFamily="18" charset="-78"/>
              </a:rPr>
              <a:t>2. تفانيا أي من ناحية اتجاهات وقيم الأفراد في الطبقات المختلفة.</a:t>
            </a:r>
            <a:endParaRPr lang="fr-FR" sz="2800" dirty="0">
              <a:latin typeface="Simplified Arabic" pitchFamily="18" charset="-78"/>
              <a:cs typeface="Simplified Arabic" pitchFamily="18" charset="-78"/>
            </a:endParaRPr>
          </a:p>
        </p:txBody>
      </p:sp>
      <p:sp>
        <p:nvSpPr>
          <p:cNvPr id="13" name="Espace réservé du contenu 2"/>
          <p:cNvSpPr txBox="1">
            <a:spLocks/>
          </p:cNvSpPr>
          <p:nvPr/>
        </p:nvSpPr>
        <p:spPr>
          <a:xfrm>
            <a:off x="4023504" y="3929066"/>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2800" dirty="0" smtClean="0">
                <a:latin typeface="Simplified Arabic" pitchFamily="18" charset="-78"/>
                <a:cs typeface="Simplified Arabic" pitchFamily="18" charset="-78"/>
              </a:rPr>
              <a:t>يسعى النظام </a:t>
            </a:r>
            <a:r>
              <a:rPr lang="ar-DZ" sz="2800" dirty="0" err="1" smtClean="0">
                <a:latin typeface="Simplified Arabic" pitchFamily="18" charset="-78"/>
                <a:cs typeface="Simplified Arabic" pitchFamily="18" charset="-78"/>
              </a:rPr>
              <a:t>التعلمي</a:t>
            </a:r>
            <a:r>
              <a:rPr lang="ar-DZ" sz="2800" dirty="0" smtClean="0">
                <a:latin typeface="Simplified Arabic" pitchFamily="18" charset="-78"/>
                <a:cs typeface="Simplified Arabic" pitchFamily="18" charset="-78"/>
              </a:rPr>
              <a:t> إلى إنتاج إيديولوجية الطبقة الرأسمالية</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
        <p:nvSpPr>
          <p:cNvPr id="14" name="Espace réservé du contenu 2"/>
          <p:cNvSpPr txBox="1">
            <a:spLocks/>
          </p:cNvSpPr>
          <p:nvPr/>
        </p:nvSpPr>
        <p:spPr>
          <a:xfrm>
            <a:off x="4023504" y="4714884"/>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2800" dirty="0" smtClean="0">
                <a:latin typeface="Simplified Arabic" pitchFamily="18" charset="-78"/>
                <a:cs typeface="Simplified Arabic" pitchFamily="18" charset="-78"/>
              </a:rPr>
              <a:t>التعليم هو أحد أدوات استمرار هيمنة الطبقة الرأسمالية</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
        <p:nvSpPr>
          <p:cNvPr id="15" name="Espace réservé du contenu 2"/>
          <p:cNvSpPr txBox="1">
            <a:spLocks/>
          </p:cNvSpPr>
          <p:nvPr/>
        </p:nvSpPr>
        <p:spPr>
          <a:xfrm>
            <a:off x="3953591" y="5572140"/>
            <a:ext cx="7928093" cy="1071570"/>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2800" dirty="0" smtClean="0">
                <a:latin typeface="Simplified Arabic" pitchFamily="18" charset="-78"/>
                <a:cs typeface="Simplified Arabic" pitchFamily="18" charset="-78"/>
              </a:rPr>
              <a:t>السعي وراء المحافظة وكذا التعميق التفاوت الاقتصادي والاجتماعي عن طريق النظام التعليمي</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
        <p:nvSpPr>
          <p:cNvPr id="16" name="Arrondir un rectangle à un seul coin 15"/>
          <p:cNvSpPr/>
          <p:nvPr/>
        </p:nvSpPr>
        <p:spPr>
          <a:xfrm>
            <a:off x="1594612" y="357166"/>
            <a:ext cx="9684495" cy="928694"/>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2</a:t>
            </a:r>
            <a:r>
              <a:rPr lang="ar-SA" sz="3600" b="1" dirty="0" smtClean="0">
                <a:latin typeface="Simplified Arabic" pitchFamily="18" charset="-78"/>
                <a:cs typeface="Simplified Arabic" pitchFamily="18" charset="-78"/>
              </a:rPr>
              <a:t>- </a:t>
            </a:r>
            <a:r>
              <a:rPr lang="ar-DZ" sz="3600" b="1" dirty="0" smtClean="0">
                <a:latin typeface="Simplified Arabic" pitchFamily="18" charset="-78"/>
                <a:cs typeface="Simplified Arabic" pitchFamily="18" charset="-78"/>
              </a:rPr>
              <a:t>أهداف النظام </a:t>
            </a:r>
            <a:r>
              <a:rPr lang="ar-DZ" sz="3600" b="1" dirty="0" err="1" smtClean="0">
                <a:latin typeface="Simplified Arabic" pitchFamily="18" charset="-78"/>
                <a:cs typeface="Simplified Arabic" pitchFamily="18" charset="-78"/>
              </a:rPr>
              <a:t>التعلمي</a:t>
            </a:r>
            <a:r>
              <a:rPr lang="ar-DZ" sz="3600" b="1" dirty="0" smtClean="0">
                <a:latin typeface="Simplified Arabic" pitchFamily="18" charset="-78"/>
                <a:cs typeface="Simplified Arabic" pitchFamily="18" charset="-78"/>
              </a:rPr>
              <a:t> في النظرية الماركسية </a:t>
            </a:r>
            <a:r>
              <a:rPr lang="ar-SA"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spTree>
  </p:cSld>
  <p:clrMapOvr>
    <a:masterClrMapping/>
  </p:clrMapOvr>
  <p:transition spd="med" advTm="60000">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xit" presetSubtype="10" fill="hold" nodeType="clickEffect">
                                  <p:stCondLst>
                                    <p:cond delay="0"/>
                                  </p:stCondLst>
                                  <p:childTnLst>
                                    <p:anim calcmode="lin" valueType="num">
                                      <p:cBhvr>
                                        <p:cTn id="6" dur="5000"/>
                                        <p:tgtEl>
                                          <p:spTgt spid="11"/>
                                        </p:tgtEl>
                                        <p:attrNameLst>
                                          <p:attrName>ppt_h</p:attrName>
                                        </p:attrNameLst>
                                      </p:cBhvr>
                                      <p:tavLst>
                                        <p:tav tm="0">
                                          <p:val>
                                            <p:strVal val="ppt_h"/>
                                          </p:val>
                                        </p:tav>
                                        <p:tav tm="100000">
                                          <p:val>
                                            <p:strVal val="ppt_h"/>
                                          </p:val>
                                        </p:tav>
                                      </p:tavLst>
                                    </p:anim>
                                    <p:anim calcmode="lin" valueType="num">
                                      <p:cBhvr>
                                        <p:cTn id="7" dur="5000"/>
                                        <p:tgtEl>
                                          <p:spTgt spid="11"/>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8" dur="1" fill="hold">
                                          <p:stCondLst>
                                            <p:cond delay="4999"/>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trips(downLeft)">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trips(downLeft)">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strips(downLeft)">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strips(downLeft)">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trips(downLeft)">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strips(downLeft)">
                                      <p:cBhvr>
                                        <p:cTn id="38" dur="500"/>
                                        <p:tgtEl>
                                          <p:spTgt spid="15"/>
                                        </p:tgtEl>
                                      </p:cBhvr>
                                    </p:animEffect>
                                  </p:childTnLst>
                                </p:cTn>
                              </p:par>
                            </p:childTnLst>
                          </p:cTn>
                        </p:par>
                        <p:par>
                          <p:cTn id="39" fill="hold">
                            <p:stCondLst>
                              <p:cond delay="500"/>
                            </p:stCondLst>
                            <p:childTnLst>
                              <p:par>
                                <p:cTn id="40" presetID="29"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1000" fill="hold"/>
                                        <p:tgtEl>
                                          <p:spTgt spid="16"/>
                                        </p:tgtEl>
                                        <p:attrNameLst>
                                          <p:attrName>ppt_x</p:attrName>
                                        </p:attrNameLst>
                                      </p:cBhvr>
                                      <p:tavLst>
                                        <p:tav tm="0">
                                          <p:val>
                                            <p:strVal val="#ppt_x-.2"/>
                                          </p:val>
                                        </p:tav>
                                        <p:tav tm="100000">
                                          <p:val>
                                            <p:strVal val="#ppt_x"/>
                                          </p:val>
                                        </p:tav>
                                      </p:tavLst>
                                    </p:anim>
                                    <p:anim calcmode="lin" valueType="num">
                                      <p:cBhvr>
                                        <p:cTn id="43"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2" grpId="0"/>
      <p:bldP spid="13" grpId="0"/>
      <p:bldP spid="14" grpId="0"/>
      <p:bldP spid="15" grpId="0"/>
      <p:bldP spid="1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3432</TotalTime>
  <Words>381</Words>
  <Application>Microsoft Office PowerPoint</Application>
  <PresentationFormat>Personnalisé</PresentationFormat>
  <Paragraphs>27</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Rotonde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Raed-inf</cp:lastModifiedBy>
  <cp:revision>399</cp:revision>
  <dcterms:created xsi:type="dcterms:W3CDTF">2019-10-06T17:17:35Z</dcterms:created>
  <dcterms:modified xsi:type="dcterms:W3CDTF">2022-09-07T19:07:01Z</dcterms:modified>
</cp:coreProperties>
</file>