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81" r:id="rId3"/>
    <p:sldId id="257" r:id="rId4"/>
    <p:sldId id="259" r:id="rId5"/>
    <p:sldId id="282" r:id="rId6"/>
    <p:sldId id="261" r:id="rId7"/>
    <p:sldId id="278" r:id="rId8"/>
    <p:sldId id="266" r:id="rId9"/>
    <p:sldId id="284" r:id="rId10"/>
    <p:sldId id="285" r:id="rId11"/>
    <p:sldId id="279" r:id="rId12"/>
    <p:sldId id="280" r:id="rId13"/>
    <p:sldId id="286" r:id="rId14"/>
    <p:sldId id="287" r:id="rId15"/>
    <p:sldId id="288" r:id="rId16"/>
    <p:sldId id="264" r:id="rId17"/>
    <p:sldId id="269" r:id="rId18"/>
    <p:sldId id="277" r:id="rId19"/>
    <p:sldId id="270" r:id="rId20"/>
    <p:sldId id="272" r:id="rId21"/>
    <p:sldId id="273" r:id="rId22"/>
    <p:sldId id="275" r:id="rId23"/>
    <p:sldId id="276" r:id="rId24"/>
    <p:sldId id="289" r:id="rId25"/>
    <p:sldId id="290" r:id="rId26"/>
    <p:sldId id="291" r:id="rId27"/>
  </p:sldIdLst>
  <p:sldSz cx="9144000" cy="6858000" type="screen4x3"/>
  <p:notesSz cx="6858000" cy="9144000"/>
  <p:defaultTextStyle>
    <a:defPPr>
      <a:defRPr lang="ar-DZ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0"/>
    <p:restoredTop sz="91935" autoAdjust="0"/>
  </p:normalViewPr>
  <p:slideViewPr>
    <p:cSldViewPr>
      <p:cViewPr>
        <p:scale>
          <a:sx n="70" d="100"/>
          <a:sy n="70" d="100"/>
        </p:scale>
        <p:origin x="-13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32F8C-C6AE-41AB-A010-675F5DBD6E54}" type="datetimeFigureOut">
              <a:rPr lang="fr-FR" smtClean="0"/>
              <a:t>05/11/2021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3F667-0CCA-42A7-BB91-9F5D93DCCE26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2C6D37-F1ED-4EB5-8406-60D517143788}" type="datetimeFigureOut">
              <a:rPr lang="fr-FR" smtClean="0"/>
              <a:pPr/>
              <a:t>05/11/2021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F94F7-D578-471E-A364-4F4411F4CBE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ar-DZ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BA81-EF9F-4710-843A-BC0F5153D175}" type="datetimeFigureOut">
              <a:rPr lang="ar-DZ" smtClean="0"/>
              <a:pPr/>
              <a:t>30-03-1443</a:t>
            </a:fld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326F-8347-4C1B-B2F8-A7D131CBAEA6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BA81-EF9F-4710-843A-BC0F5153D175}" type="datetimeFigureOut">
              <a:rPr lang="ar-DZ" smtClean="0"/>
              <a:pPr/>
              <a:t>30-03-1443</a:t>
            </a:fld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326F-8347-4C1B-B2F8-A7D131CBAEA6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BA81-EF9F-4710-843A-BC0F5153D175}" type="datetimeFigureOut">
              <a:rPr lang="ar-DZ" smtClean="0"/>
              <a:pPr/>
              <a:t>30-03-1443</a:t>
            </a:fld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326F-8347-4C1B-B2F8-A7D131CBAEA6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BA81-EF9F-4710-843A-BC0F5153D175}" type="datetimeFigureOut">
              <a:rPr lang="ar-DZ" smtClean="0"/>
              <a:pPr/>
              <a:t>30-03-1443</a:t>
            </a:fld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326F-8347-4C1B-B2F8-A7D131CBAEA6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BA81-EF9F-4710-843A-BC0F5153D175}" type="datetimeFigureOut">
              <a:rPr lang="ar-DZ" smtClean="0"/>
              <a:pPr/>
              <a:t>30-03-1443</a:t>
            </a:fld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326F-8347-4C1B-B2F8-A7D131CBAEA6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BA81-EF9F-4710-843A-BC0F5153D175}" type="datetimeFigureOut">
              <a:rPr lang="ar-DZ" smtClean="0"/>
              <a:pPr/>
              <a:t>30-03-1443</a:t>
            </a:fld>
            <a:endParaRPr lang="ar-DZ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326F-8347-4C1B-B2F8-A7D131CBAEA6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BA81-EF9F-4710-843A-BC0F5153D175}" type="datetimeFigureOut">
              <a:rPr lang="ar-DZ" smtClean="0"/>
              <a:pPr/>
              <a:t>30-03-1443</a:t>
            </a:fld>
            <a:endParaRPr lang="ar-DZ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326F-8347-4C1B-B2F8-A7D131CBAEA6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BA81-EF9F-4710-843A-BC0F5153D175}" type="datetimeFigureOut">
              <a:rPr lang="ar-DZ" smtClean="0"/>
              <a:pPr/>
              <a:t>30-03-1443</a:t>
            </a:fld>
            <a:endParaRPr lang="ar-DZ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326F-8347-4C1B-B2F8-A7D131CBAEA6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BA81-EF9F-4710-843A-BC0F5153D175}" type="datetimeFigureOut">
              <a:rPr lang="ar-DZ" smtClean="0"/>
              <a:pPr/>
              <a:t>30-03-1443</a:t>
            </a:fld>
            <a:endParaRPr lang="ar-DZ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326F-8347-4C1B-B2F8-A7D131CBAEA6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BA81-EF9F-4710-843A-BC0F5153D175}" type="datetimeFigureOut">
              <a:rPr lang="ar-DZ" smtClean="0"/>
              <a:pPr/>
              <a:t>30-03-1443</a:t>
            </a:fld>
            <a:endParaRPr lang="ar-DZ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326F-8347-4C1B-B2F8-A7D131CBAEA6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DZ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BA81-EF9F-4710-843A-BC0F5153D175}" type="datetimeFigureOut">
              <a:rPr lang="ar-DZ" smtClean="0"/>
              <a:pPr/>
              <a:t>30-03-1443</a:t>
            </a:fld>
            <a:endParaRPr lang="ar-DZ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B326F-8347-4C1B-B2F8-A7D131CBAEA6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5BA81-EF9F-4710-843A-BC0F5153D175}" type="datetimeFigureOut">
              <a:rPr lang="ar-DZ" smtClean="0"/>
              <a:pPr/>
              <a:t>30-03-1443</a:t>
            </a:fld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D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B326F-8347-4C1B-B2F8-A7D131CBAEA6}" type="slidenum">
              <a:rPr lang="ar-DZ" smtClean="0"/>
              <a:pPr/>
              <a:t>‹N°›</a:t>
            </a:fld>
            <a:endParaRPr lang="ar-D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DZ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586" t="57560" b="22280"/>
          <a:stretch>
            <a:fillRect/>
          </a:stretch>
        </p:blipFill>
        <p:spPr bwMode="auto">
          <a:xfrm>
            <a:off x="108521" y="1964654"/>
            <a:ext cx="9143999" cy="1464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332656"/>
            <a:ext cx="3528392" cy="6192687"/>
          </a:xfrm>
        </p:spPr>
        <p:txBody>
          <a:bodyPr>
            <a:normAutofit fontScale="92500" lnSpcReduction="10000"/>
          </a:bodyPr>
          <a:lstStyle/>
          <a:p>
            <a:pPr marL="0" indent="0" algn="l" rtl="0">
              <a:buNone/>
            </a:pPr>
            <a:r>
              <a:rPr lang="fr-FR" sz="1800" b="1" u="sng" dirty="0" smtClean="0"/>
              <a:t>b) Glycolipides </a:t>
            </a:r>
            <a:r>
              <a:rPr lang="fr-FR" sz="1800" b="1" u="sng" dirty="0"/>
              <a:t>(lipide liés à des sucres)</a:t>
            </a:r>
            <a:endParaRPr lang="fr-FR" sz="1800" dirty="0"/>
          </a:p>
          <a:p>
            <a:pPr marL="0" indent="0" algn="l" rtl="0">
              <a:buNone/>
            </a:pPr>
            <a:r>
              <a:rPr lang="fr-FR" sz="1800" dirty="0"/>
              <a:t> </a:t>
            </a:r>
          </a:p>
          <a:p>
            <a:pPr marL="0" indent="0" algn="l" rtl="0">
              <a:buNone/>
            </a:pPr>
            <a:r>
              <a:rPr lang="fr-FR" sz="1800" dirty="0"/>
              <a:t>Les glycolipides sont de deux types, on trouve les </a:t>
            </a:r>
            <a:r>
              <a:rPr lang="fr-FR" sz="1800" b="1" dirty="0" err="1" smtClean="0"/>
              <a:t>glycéroglycolipides</a:t>
            </a:r>
            <a:r>
              <a:rPr lang="fr-FR" sz="1800" b="1" dirty="0" smtClean="0"/>
              <a:t> </a:t>
            </a:r>
            <a:r>
              <a:rPr lang="fr-FR" sz="1800" dirty="0" smtClean="0"/>
              <a:t>et </a:t>
            </a:r>
            <a:r>
              <a:rPr lang="fr-FR" sz="1800" dirty="0"/>
              <a:t>les </a:t>
            </a:r>
            <a:r>
              <a:rPr lang="fr-FR" sz="1800" b="1" dirty="0" err="1"/>
              <a:t>sphingo</a:t>
            </a:r>
            <a:r>
              <a:rPr lang="fr-FR" sz="1800" b="1" dirty="0"/>
              <a:t>-glycolipides</a:t>
            </a:r>
            <a:r>
              <a:rPr lang="fr-FR" sz="1800" dirty="0"/>
              <a:t>. </a:t>
            </a:r>
          </a:p>
          <a:p>
            <a:pPr marL="0" indent="0" algn="l" rtl="0">
              <a:buNone/>
            </a:pPr>
            <a:r>
              <a:rPr lang="fr-FR" sz="1800" dirty="0"/>
              <a:t> </a:t>
            </a:r>
          </a:p>
          <a:p>
            <a:pPr marL="0" indent="0" algn="l" rtl="0">
              <a:buNone/>
            </a:pPr>
            <a:r>
              <a:rPr lang="fr-FR" sz="1800" b="1" u="sng" dirty="0" smtClean="0"/>
              <a:t>c) Cholestéro</a:t>
            </a:r>
            <a:r>
              <a:rPr lang="fr-FR" sz="1800" b="1" dirty="0" smtClean="0"/>
              <a:t>l</a:t>
            </a:r>
            <a:endParaRPr lang="fr-FR" sz="1800" dirty="0"/>
          </a:p>
          <a:p>
            <a:pPr marL="0" indent="0" algn="l" rtl="0">
              <a:buNone/>
            </a:pPr>
            <a:r>
              <a:rPr lang="fr-FR" sz="1800" dirty="0"/>
              <a:t> </a:t>
            </a:r>
          </a:p>
          <a:p>
            <a:pPr marL="0" indent="0" algn="l" rtl="0">
              <a:buNone/>
            </a:pPr>
            <a:r>
              <a:rPr lang="fr-FR" sz="1800" dirty="0"/>
              <a:t>Le cholestérol est uniquement présent dans les membranes des cellules animales, en effet, il est absent des cellules végétales et des bactéries. </a:t>
            </a:r>
            <a:endParaRPr lang="fr-FR" sz="1800" dirty="0" smtClean="0"/>
          </a:p>
          <a:p>
            <a:pPr marL="0" indent="0" algn="l" rtl="0">
              <a:buNone/>
            </a:pPr>
            <a:r>
              <a:rPr lang="fr-FR" sz="1800" dirty="0" smtClean="0"/>
              <a:t>Le cholestérol </a:t>
            </a:r>
            <a:r>
              <a:rPr lang="fr-FR" sz="1800" dirty="0"/>
              <a:t>est composé d’un noyau stéroïde hydrophobe, d’une queue hydrophobe et d’une </a:t>
            </a:r>
            <a:r>
              <a:rPr lang="fr-FR" sz="1800" dirty="0" smtClean="0"/>
              <a:t>fonction </a:t>
            </a:r>
            <a:r>
              <a:rPr lang="fr-FR" sz="1800" dirty="0"/>
              <a:t>alcool hydrophile. </a:t>
            </a:r>
            <a:endParaRPr lang="fr-FR" sz="1800" dirty="0" smtClean="0"/>
          </a:p>
          <a:p>
            <a:pPr marL="0" indent="0" algn="l" rtl="0">
              <a:buNone/>
            </a:pPr>
            <a:r>
              <a:rPr lang="fr-FR" sz="1800" dirty="0" smtClean="0"/>
              <a:t>La </a:t>
            </a:r>
            <a:r>
              <a:rPr lang="fr-FR" sz="1800" dirty="0"/>
              <a:t>molécule est donc amphiphile, représente environ un quart des lipides membranaires et </a:t>
            </a:r>
            <a:r>
              <a:rPr lang="fr-FR" sz="1800" u="sng" dirty="0">
                <a:solidFill>
                  <a:srgbClr val="FF0000"/>
                </a:solidFill>
              </a:rPr>
              <a:t>influence la fluidité </a:t>
            </a:r>
            <a:r>
              <a:rPr lang="fr-FR" sz="1800" u="sng" dirty="0" smtClean="0">
                <a:solidFill>
                  <a:srgbClr val="FF0000"/>
                </a:solidFill>
              </a:rPr>
              <a:t>membranaire.</a:t>
            </a:r>
            <a:endParaRPr lang="fr-FR" sz="1800" u="sng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11960" y="404664"/>
            <a:ext cx="457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DZ" sz="2400" b="1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ب) </a:t>
            </a:r>
            <a:r>
              <a:rPr lang="ar-DZ" sz="2400" b="1" dirty="0" err="1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الجليكوليبيدات</a:t>
            </a:r>
            <a:r>
              <a:rPr lang="ar-DZ" sz="2400" b="1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(الدهون المرتبطة بالسكريات</a:t>
            </a:r>
            <a:r>
              <a:rPr lang="ar-DZ" sz="2400" dirty="0" err="1" smtClean="0">
                <a:latin typeface="Traditional Arabic" pitchFamily="18" charset="-78"/>
                <a:cs typeface="Traditional Arabic" pitchFamily="18" charset="-78"/>
              </a:rPr>
              <a:t>)</a:t>
            </a:r>
            <a:endParaRPr lang="ar-DZ" sz="2400" dirty="0" smtClean="0">
              <a:latin typeface="Traditional Arabic" pitchFamily="18" charset="-78"/>
              <a:cs typeface="Traditional Arabic" pitchFamily="18" charset="-78"/>
            </a:endParaRPr>
          </a:p>
          <a:p>
            <a:endParaRPr lang="ar-DZ" sz="2400" dirty="0" smtClean="0"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DZ" sz="2400" dirty="0" err="1" smtClean="0">
                <a:latin typeface="Traditional Arabic" pitchFamily="18" charset="-78"/>
                <a:cs typeface="Traditional Arabic" pitchFamily="18" charset="-78"/>
              </a:rPr>
              <a:t>الجليكوليبيدات</a:t>
            </a: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 من </a:t>
            </a:r>
            <a:r>
              <a:rPr lang="ar-DZ" sz="2400" dirty="0" err="1" smtClean="0">
                <a:latin typeface="Traditional Arabic" pitchFamily="18" charset="-78"/>
                <a:cs typeface="Traditional Arabic" pitchFamily="18" charset="-78"/>
              </a:rPr>
              <a:t>نوعين </a:t>
            </a: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، نجد </a:t>
            </a:r>
            <a:r>
              <a:rPr lang="ar-DZ" sz="2400" b="1" dirty="0" err="1" smtClean="0">
                <a:latin typeface="Traditional Arabic" pitchFamily="18" charset="-78"/>
                <a:cs typeface="Traditional Arabic" pitchFamily="18" charset="-78"/>
              </a:rPr>
              <a:t>الجلسروجليكوليبيدات</a:t>
            </a: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2400" b="1" dirty="0" err="1" smtClean="0">
                <a:latin typeface="Traditional Arabic" pitchFamily="18" charset="-78"/>
                <a:cs typeface="Traditional Arabic" pitchFamily="18" charset="-78"/>
              </a:rPr>
              <a:t>والسفينجو</a:t>
            </a:r>
            <a:r>
              <a:rPr lang="ar-DZ" sz="2400" b="1" dirty="0" smtClean="0">
                <a:latin typeface="Traditional Arabic" pitchFamily="18" charset="-78"/>
                <a:cs typeface="Traditional Arabic" pitchFamily="18" charset="-78"/>
              </a:rPr>
              <a:t>-</a:t>
            </a:r>
            <a:r>
              <a:rPr lang="ar-DZ" sz="2400" b="1" dirty="0" err="1" smtClean="0">
                <a:latin typeface="Traditional Arabic" pitchFamily="18" charset="-78"/>
                <a:cs typeface="Traditional Arabic" pitchFamily="18" charset="-78"/>
              </a:rPr>
              <a:t>جليكوليبيدات</a:t>
            </a:r>
            <a:r>
              <a:rPr lang="ar-DZ" sz="2400" dirty="0" err="1" smtClean="0">
                <a:latin typeface="Traditional Arabic" pitchFamily="18" charset="-78"/>
                <a:cs typeface="Traditional Arabic" pitchFamily="18" charset="-78"/>
              </a:rPr>
              <a:t>.</a:t>
            </a:r>
            <a:endParaRPr lang="ar-DZ" sz="2400" dirty="0" smtClean="0">
              <a:latin typeface="Traditional Arabic" pitchFamily="18" charset="-78"/>
              <a:cs typeface="Traditional Arabic" pitchFamily="18" charset="-78"/>
            </a:endParaRPr>
          </a:p>
          <a:p>
            <a:endParaRPr lang="ar-DZ" sz="2400" dirty="0" smtClean="0"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DZ" sz="2400" b="1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ج) </a:t>
            </a:r>
            <a:r>
              <a:rPr lang="ar-DZ" sz="2400" b="1" dirty="0" err="1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الكوليسترول</a:t>
            </a:r>
            <a:endParaRPr lang="ar-DZ" sz="2400" b="1" dirty="0" smtClean="0">
              <a:solidFill>
                <a:srgbClr val="C000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endParaRPr lang="ar-DZ" sz="2400" dirty="0" smtClean="0"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DZ" sz="2400" b="1" dirty="0" err="1" smtClean="0">
                <a:latin typeface="Traditional Arabic" pitchFamily="18" charset="-78"/>
                <a:cs typeface="Traditional Arabic" pitchFamily="18" charset="-78"/>
              </a:rPr>
              <a:t>الكوليسترول</a:t>
            </a: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 موجود فقط في أغشية الخلايا </a:t>
            </a:r>
            <a:r>
              <a:rPr lang="ar-DZ" sz="2400" dirty="0" err="1" smtClean="0">
                <a:latin typeface="Traditional Arabic" pitchFamily="18" charset="-78"/>
                <a:cs typeface="Traditional Arabic" pitchFamily="18" charset="-78"/>
              </a:rPr>
              <a:t>الحيوانية </a:t>
            </a: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، في </a:t>
            </a:r>
            <a:r>
              <a:rPr lang="ar-DZ" sz="2400" dirty="0" err="1" smtClean="0">
                <a:latin typeface="Traditional Arabic" pitchFamily="18" charset="-78"/>
                <a:cs typeface="Traditional Arabic" pitchFamily="18" charset="-78"/>
              </a:rPr>
              <a:t>الواقع </a:t>
            </a: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، إنه غائب عن الخلايا النباتية والبكتيريا.</a:t>
            </a:r>
          </a:p>
          <a:p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يتكون </a:t>
            </a:r>
            <a:r>
              <a:rPr lang="ar-DZ" sz="2400" dirty="0" err="1" smtClean="0">
                <a:latin typeface="Traditional Arabic" pitchFamily="18" charset="-78"/>
                <a:cs typeface="Traditional Arabic" pitchFamily="18" charset="-78"/>
              </a:rPr>
              <a:t>الكوليسترول</a:t>
            </a: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 من نواة </a:t>
            </a:r>
            <a:r>
              <a:rPr lang="ar-DZ" sz="2400" dirty="0" err="1" smtClean="0">
                <a:latin typeface="Traditional Arabic" pitchFamily="18" charset="-78"/>
                <a:cs typeface="Traditional Arabic" pitchFamily="18" charset="-78"/>
              </a:rPr>
              <a:t>ستيرويد</a:t>
            </a: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 كارهة للماء وذيل كاره للماء ووظيفة كحولية محبة للماء.</a:t>
            </a:r>
          </a:p>
          <a:p>
            <a:r>
              <a:rPr lang="ar-DZ" sz="2400" dirty="0" err="1" smtClean="0">
                <a:latin typeface="Traditional Arabic" pitchFamily="18" charset="-78"/>
                <a:cs typeface="Traditional Arabic" pitchFamily="18" charset="-78"/>
              </a:rPr>
              <a:t>لذلك </a:t>
            </a: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، يكون الجزيء ثنائي القطب بالنسبة للماء </a:t>
            </a:r>
            <a:r>
              <a:rPr lang="fr-FR" sz="2400" dirty="0" smtClean="0">
                <a:latin typeface="Traditional Arabic" pitchFamily="18" charset="-78"/>
                <a:cs typeface="Traditional Arabic" pitchFamily="18" charset="-78"/>
              </a:rPr>
              <a:t>amphiphile</a:t>
            </a: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، ويمثل حوالي ربع دهون الغشاء </a:t>
            </a:r>
            <a:r>
              <a:rPr lang="ar-DZ" sz="2400" u="sng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ويؤثر على </a:t>
            </a:r>
            <a:r>
              <a:rPr lang="ar-DZ" sz="2400" u="sng" dirty="0" err="1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ميوعة</a:t>
            </a:r>
            <a:r>
              <a:rPr lang="ar-DZ" sz="2400" u="sng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 الغشاء.</a:t>
            </a:r>
            <a:endParaRPr lang="fr-FR" sz="2400" u="sng" dirty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7985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48680"/>
            <a:ext cx="28083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b="1" dirty="0" smtClean="0"/>
              <a:t>1) </a:t>
            </a:r>
            <a:r>
              <a:rPr lang="fr-FR" b="1" u="sng" dirty="0" smtClean="0"/>
              <a:t>Auto-assemblage des lipides</a:t>
            </a:r>
            <a:endParaRPr lang="fr-FR" b="1" dirty="0" smtClean="0"/>
          </a:p>
          <a:p>
            <a:pPr algn="l"/>
            <a:r>
              <a:rPr lang="fr-FR" dirty="0" smtClean="0"/>
              <a:t>Les phospholipides, dus à leurs propriétés physico-chimiques, s’assemblent de manière automatique en différentes sortes de structures suivant l’environnement :</a:t>
            </a:r>
          </a:p>
          <a:p>
            <a:pPr algn="l"/>
            <a:endParaRPr lang="fr-FR" dirty="0" smtClean="0"/>
          </a:p>
          <a:p>
            <a:pPr algn="l"/>
            <a:r>
              <a:rPr lang="fr-FR" dirty="0" smtClean="0"/>
              <a:t>Les </a:t>
            </a:r>
            <a:r>
              <a:rPr lang="fr-FR" b="1" dirty="0" smtClean="0">
                <a:solidFill>
                  <a:srgbClr val="C00000"/>
                </a:solidFill>
              </a:rPr>
              <a:t>monocouches</a:t>
            </a:r>
            <a:r>
              <a:rPr lang="fr-FR" dirty="0" smtClean="0"/>
              <a:t>  </a:t>
            </a:r>
          </a:p>
        </p:txBody>
      </p:sp>
      <p:sp>
        <p:nvSpPr>
          <p:cNvPr id="5" name="Rectangle 4"/>
          <p:cNvSpPr/>
          <p:nvPr/>
        </p:nvSpPr>
        <p:spPr>
          <a:xfrm>
            <a:off x="683568" y="0"/>
            <a:ext cx="30371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fr-FR" sz="2000" b="1" u="sng" dirty="0" smtClean="0">
                <a:solidFill>
                  <a:schemeClr val="accent6">
                    <a:lumMod val="75000"/>
                  </a:schemeClr>
                </a:solidFill>
              </a:rPr>
              <a:t>Propriétés des membranes</a:t>
            </a:r>
            <a:endParaRPr lang="fr-FR" sz="20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2" descr="http://www.cours-pharmacie.com/images/phospholipide-structures-micelle-liposome-bicouche.png"/>
          <p:cNvPicPr>
            <a:picLocks noChangeAspect="1" noChangeArrowheads="1"/>
          </p:cNvPicPr>
          <p:nvPr/>
        </p:nvPicPr>
        <p:blipFill>
          <a:blip r:embed="rId2" cstate="print"/>
          <a:srcRect l="61667" t="27862" b="34989"/>
          <a:stretch>
            <a:fillRect/>
          </a:stretch>
        </p:blipFill>
        <p:spPr bwMode="auto">
          <a:xfrm>
            <a:off x="3491880" y="3501008"/>
            <a:ext cx="1208559" cy="1440160"/>
          </a:xfrm>
          <a:prstGeom prst="rect">
            <a:avLst/>
          </a:prstGeom>
          <a:noFill/>
        </p:spPr>
      </p:pic>
      <p:pic>
        <p:nvPicPr>
          <p:cNvPr id="7" name="Picture 2" descr="http://www.cours-pharmacie.com/images/phospholipide-structures-micelle-liposome-bicouch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68726" b="14557"/>
          <a:stretch>
            <a:fillRect/>
          </a:stretch>
        </p:blipFill>
        <p:spPr bwMode="auto">
          <a:xfrm>
            <a:off x="2771800" y="2780928"/>
            <a:ext cx="3152425" cy="648000"/>
          </a:xfrm>
          <a:prstGeom prst="rect">
            <a:avLst/>
          </a:prstGeom>
          <a:noFill/>
        </p:spPr>
      </p:pic>
      <p:pic>
        <p:nvPicPr>
          <p:cNvPr id="9" name="Picture 2" descr="http://www.cours-pharmacie.com/images/phospholipide-structures-micelle-liposome-bicouche.png"/>
          <p:cNvPicPr>
            <a:picLocks noChangeAspect="1" noChangeArrowheads="1"/>
          </p:cNvPicPr>
          <p:nvPr/>
        </p:nvPicPr>
        <p:blipFill rotWithShape="1">
          <a:blip r:embed="rId2" cstate="print"/>
          <a:srcRect l="2285" r="40708" b="34989"/>
          <a:stretch/>
        </p:blipFill>
        <p:spPr bwMode="auto">
          <a:xfrm>
            <a:off x="3779912" y="5013176"/>
            <a:ext cx="1224136" cy="171654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436096" y="692696"/>
            <a:ext cx="33123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DZ" sz="2800" b="1" dirty="0" smtClean="0">
                <a:latin typeface="Traditional Arabic" pitchFamily="18" charset="-78"/>
                <a:cs typeface="Traditional Arabic" pitchFamily="18" charset="-78"/>
              </a:rPr>
              <a:t>1) التجميع الذاتي للدهون</a:t>
            </a:r>
          </a:p>
          <a:p>
            <a:r>
              <a:rPr lang="ar-DZ" sz="2800" dirty="0" smtClean="0">
                <a:latin typeface="Traditional Arabic" pitchFamily="18" charset="-78"/>
                <a:cs typeface="Traditional Arabic" pitchFamily="18" charset="-78"/>
              </a:rPr>
              <a:t>تتجمع </a:t>
            </a:r>
            <a:r>
              <a:rPr lang="ar-DZ" sz="2800" dirty="0" err="1" smtClean="0">
                <a:latin typeface="Traditional Arabic" pitchFamily="18" charset="-78"/>
                <a:cs typeface="Traditional Arabic" pitchFamily="18" charset="-78"/>
              </a:rPr>
              <a:t>الفسفوليبيدات</a:t>
            </a:r>
            <a:r>
              <a:rPr lang="ar-DZ" sz="2800" dirty="0" smtClean="0">
                <a:latin typeface="Traditional Arabic" pitchFamily="18" charset="-78"/>
                <a:cs typeface="Traditional Arabic" pitchFamily="18" charset="-78"/>
              </a:rPr>
              <a:t> ، نظرًا لخصائصها الفيزيائية </a:t>
            </a:r>
            <a:r>
              <a:rPr lang="ar-DZ" sz="2800" dirty="0" err="1" smtClean="0">
                <a:latin typeface="Traditional Arabic" pitchFamily="18" charset="-78"/>
                <a:cs typeface="Traditional Arabic" pitchFamily="18" charset="-78"/>
              </a:rPr>
              <a:t>والكيميائية </a:t>
            </a:r>
            <a:r>
              <a:rPr lang="ar-DZ" sz="2800" dirty="0" smtClean="0">
                <a:latin typeface="Traditional Arabic" pitchFamily="18" charset="-78"/>
                <a:cs typeface="Traditional Arabic" pitchFamily="18" charset="-78"/>
              </a:rPr>
              <a:t>، تلقائيًا في أنواع مختلفة من الهياكل اعتمادًا على </a:t>
            </a:r>
            <a:r>
              <a:rPr lang="ar-DZ" sz="2800" dirty="0" err="1" smtClean="0">
                <a:latin typeface="Traditional Arabic" pitchFamily="18" charset="-78"/>
                <a:cs typeface="Traditional Arabic" pitchFamily="18" charset="-78"/>
              </a:rPr>
              <a:t>الوسط:</a:t>
            </a:r>
            <a:endParaRPr lang="ar-DZ" sz="2800" dirty="0" smtClean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00192" y="0"/>
            <a:ext cx="21884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DZ" sz="3600" b="1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خصائص الغشاء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7504" y="5301208"/>
            <a:ext cx="3960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fr-FR" dirty="0" smtClean="0"/>
              <a:t>Les </a:t>
            </a:r>
            <a:r>
              <a:rPr lang="fr-FR" b="1" dirty="0" smtClean="0"/>
              <a:t>bicouches phospholipidiques</a:t>
            </a:r>
            <a:r>
              <a:rPr lang="fr-FR" dirty="0" smtClean="0"/>
              <a:t> </a:t>
            </a:r>
          </a:p>
          <a:p>
            <a:pPr algn="ctr" rtl="0"/>
            <a:r>
              <a:rPr lang="fr-FR" dirty="0" smtClean="0"/>
              <a:t>permettent la  formation de </a:t>
            </a:r>
          </a:p>
          <a:p>
            <a:pPr algn="ctr" rtl="0"/>
            <a:r>
              <a:rPr lang="fr-FR" dirty="0" smtClean="0"/>
              <a:t>vésicules sphériques appelées </a:t>
            </a:r>
          </a:p>
          <a:p>
            <a:pPr algn="ctr" rtl="0"/>
            <a:r>
              <a:rPr lang="fr-FR" b="1" dirty="0" smtClean="0">
                <a:solidFill>
                  <a:srgbClr val="C00000"/>
                </a:solidFill>
              </a:rPr>
              <a:t>liposomes</a:t>
            </a:r>
            <a:r>
              <a:rPr lang="fr-FR" dirty="0" smtClean="0"/>
              <a:t>. 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5292080" y="5212357"/>
            <a:ext cx="34198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2800" dirty="0" smtClean="0">
                <a:latin typeface="Traditional Arabic" pitchFamily="18" charset="-78"/>
                <a:cs typeface="Traditional Arabic" pitchFamily="18" charset="-78"/>
              </a:rPr>
              <a:t>تسمح </a:t>
            </a:r>
            <a:r>
              <a:rPr lang="ar-DZ" sz="2800" b="1" dirty="0" smtClean="0">
                <a:latin typeface="Traditional Arabic" pitchFamily="18" charset="-78"/>
                <a:cs typeface="Traditional Arabic" pitchFamily="18" charset="-78"/>
              </a:rPr>
              <a:t>طبقات </a:t>
            </a:r>
            <a:r>
              <a:rPr lang="ar-DZ" sz="2800" b="1" dirty="0" err="1" smtClean="0">
                <a:latin typeface="Traditional Arabic" pitchFamily="18" charset="-78"/>
                <a:cs typeface="Traditional Arabic" pitchFamily="18" charset="-78"/>
              </a:rPr>
              <a:t>الفسفوليبيد</a:t>
            </a:r>
            <a:r>
              <a:rPr lang="ar-DZ" sz="2800" b="1" dirty="0" smtClean="0">
                <a:latin typeface="Traditional Arabic" pitchFamily="18" charset="-78"/>
                <a:cs typeface="Traditional Arabic" pitchFamily="18" charset="-78"/>
              </a:rPr>
              <a:t> الثنائية</a:t>
            </a:r>
            <a:r>
              <a:rPr lang="ar-DZ" sz="2800" dirty="0" smtClean="0">
                <a:latin typeface="Traditional Arabic" pitchFamily="18" charset="-78"/>
                <a:cs typeface="Traditional Arabic" pitchFamily="18" charset="-78"/>
              </a:rPr>
              <a:t> بتكوين حويصلات كروية تسمى </a:t>
            </a:r>
            <a:r>
              <a:rPr lang="ar-DZ" sz="2800" b="1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الجسيمات</a:t>
            </a:r>
            <a:r>
              <a:rPr lang="ar-DZ" sz="2800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2800" b="1" dirty="0" err="1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الشحمية</a:t>
            </a:r>
            <a:r>
              <a:rPr lang="ar-DZ" sz="2800" dirty="0" err="1" smtClean="0">
                <a:latin typeface="Traditional Arabic" pitchFamily="18" charset="-78"/>
                <a:cs typeface="Traditional Arabic" pitchFamily="18" charset="-78"/>
              </a:rPr>
              <a:t>.</a:t>
            </a:r>
            <a:endParaRPr lang="fr-FR" sz="2800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92080" y="4005064"/>
            <a:ext cx="97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DZ" sz="2400" b="1" dirty="0" err="1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ميسيل</a:t>
            </a:r>
            <a:endParaRPr lang="ar-DZ" sz="2400" b="1" dirty="0" smtClean="0">
              <a:solidFill>
                <a:srgbClr val="C0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18930" y="3068960"/>
            <a:ext cx="15007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DZ" sz="2400" b="1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أحادي الطبقات</a:t>
            </a:r>
            <a:endParaRPr lang="fr-FR" sz="2400" b="1" dirty="0">
              <a:solidFill>
                <a:srgbClr val="C0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35696" y="4149080"/>
            <a:ext cx="1314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Les </a:t>
            </a:r>
            <a:r>
              <a:rPr lang="fr-FR" b="1" dirty="0" smtClean="0">
                <a:solidFill>
                  <a:srgbClr val="C00000"/>
                </a:solidFill>
              </a:rPr>
              <a:t>micelles</a:t>
            </a:r>
            <a:endParaRPr lang="fr-F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7504" y="44624"/>
            <a:ext cx="36045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2) </a:t>
            </a:r>
            <a:r>
              <a:rPr lang="en-US" sz="2400" b="1" u="sng" dirty="0" err="1" smtClean="0">
                <a:solidFill>
                  <a:schemeClr val="accent6">
                    <a:lumMod val="75000"/>
                  </a:schemeClr>
                </a:solidFill>
              </a:rPr>
              <a:t>Asymétrie</a:t>
            </a:r>
            <a:r>
              <a:rPr lang="en-US" sz="2400" b="1" u="sng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75000"/>
                  </a:schemeClr>
                </a:solidFill>
              </a:rPr>
              <a:t>membranaire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/>
          <a:srcRect l="12863" t="2858" r="17678" b="1385"/>
          <a:stretch>
            <a:fillRect/>
          </a:stretch>
        </p:blipFill>
        <p:spPr bwMode="auto">
          <a:xfrm>
            <a:off x="2051720" y="2841914"/>
            <a:ext cx="5177053" cy="353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547664" y="836712"/>
            <a:ext cx="86409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0" y="630621"/>
            <a:ext cx="30243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fr-FR" sz="1600" dirty="0"/>
              <a:t>Toutes les membranes biologiques sont constituées de feuillets dont les compositions </a:t>
            </a:r>
            <a:r>
              <a:rPr lang="fr-FR" sz="1600" dirty="0" err="1"/>
              <a:t>lipi-diques</a:t>
            </a:r>
            <a:r>
              <a:rPr lang="fr-FR" sz="1600" dirty="0"/>
              <a:t> sont différentes, sauf le cholestérol qui </a:t>
            </a:r>
            <a:r>
              <a:rPr lang="fr-FR" sz="1600" dirty="0" smtClean="0"/>
              <a:t>se trouve </a:t>
            </a:r>
            <a:r>
              <a:rPr lang="fr-FR" sz="1600" dirty="0"/>
              <a:t>en quantité équivalente dans l’un ou l’autre des feuillets, pouvant basculer facilement de l’un à l’autre</a:t>
            </a:r>
            <a:r>
              <a:rPr lang="fr-FR" sz="1600" dirty="0" smtClean="0"/>
              <a:t>.</a:t>
            </a:r>
            <a:endParaRPr lang="fr-FR" sz="1600" dirty="0"/>
          </a:p>
        </p:txBody>
      </p:sp>
      <p:sp>
        <p:nvSpPr>
          <p:cNvPr id="6" name="Rectangle 5"/>
          <p:cNvSpPr/>
          <p:nvPr/>
        </p:nvSpPr>
        <p:spPr>
          <a:xfrm>
            <a:off x="3707904" y="764704"/>
            <a:ext cx="51480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تتكون جميع الأغشية البيولوجية من صفائح ذات تركيبات </a:t>
            </a:r>
            <a:r>
              <a:rPr lang="ar-DZ" sz="2400" dirty="0" err="1" smtClean="0">
                <a:latin typeface="Traditional Arabic" pitchFamily="18" charset="-78"/>
                <a:cs typeface="Traditional Arabic" pitchFamily="18" charset="-78"/>
              </a:rPr>
              <a:t>دهنية</a:t>
            </a: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2400" dirty="0" err="1" smtClean="0">
                <a:latin typeface="Traditional Arabic" pitchFamily="18" charset="-78"/>
                <a:cs typeface="Traditional Arabic" pitchFamily="18" charset="-78"/>
              </a:rPr>
              <a:t>مختلفة </a:t>
            </a: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، باستثناء </a:t>
            </a:r>
            <a:r>
              <a:rPr lang="ar-DZ" sz="2400" dirty="0" err="1" smtClean="0">
                <a:latin typeface="Traditional Arabic" pitchFamily="18" charset="-78"/>
                <a:cs typeface="Traditional Arabic" pitchFamily="18" charset="-78"/>
              </a:rPr>
              <a:t>الكوليسترول</a:t>
            </a: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 ، الذي يوجد بكمية مكافئة في إحدى </a:t>
            </a:r>
            <a:r>
              <a:rPr lang="ar-DZ" sz="2400" b="1" dirty="0" smtClean="0">
                <a:latin typeface="Traditional Arabic" pitchFamily="18" charset="-78"/>
                <a:cs typeface="Traditional Arabic" pitchFamily="18" charset="-78"/>
              </a:rPr>
              <a:t>الوريقة</a:t>
            </a: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 أو </a:t>
            </a:r>
            <a:r>
              <a:rPr lang="ar-DZ" sz="2400" dirty="0" err="1" smtClean="0">
                <a:latin typeface="Traditional Arabic" pitchFamily="18" charset="-78"/>
                <a:cs typeface="Traditional Arabic" pitchFamily="18" charset="-78"/>
              </a:rPr>
              <a:t>الأخرى </a:t>
            </a: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، والتي يمكن أن تنتقل بسهولة من واحدة إلى أخرى.</a:t>
            </a:r>
          </a:p>
        </p:txBody>
      </p:sp>
      <p:sp>
        <p:nvSpPr>
          <p:cNvPr id="8" name="Rectangle 7"/>
          <p:cNvSpPr/>
          <p:nvPr/>
        </p:nvSpPr>
        <p:spPr>
          <a:xfrm>
            <a:off x="5024074" y="188640"/>
            <a:ext cx="2959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DZ" sz="2800" b="1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2) عدم </a:t>
            </a:r>
            <a:r>
              <a:rPr lang="ar-DZ" sz="2800" b="1" dirty="0" err="1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تماثل </a:t>
            </a:r>
            <a:r>
              <a:rPr lang="ar-DZ" sz="2800" b="1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(تناظر) الغشاء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32240" y="4365104"/>
            <a:ext cx="243001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ar-DZ" sz="2000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DZ" sz="2000" dirty="0" smtClean="0">
                <a:latin typeface="Traditional Arabic" pitchFamily="18" charset="-78"/>
                <a:cs typeface="Traditional Arabic" pitchFamily="18" charset="-78"/>
              </a:rPr>
              <a:t>تتميز </a:t>
            </a:r>
            <a:r>
              <a:rPr lang="ar-DZ" sz="2000" b="1" dirty="0" smtClean="0">
                <a:latin typeface="Traditional Arabic" pitchFamily="18" charset="-78"/>
                <a:cs typeface="Traditional Arabic" pitchFamily="18" charset="-78"/>
              </a:rPr>
              <a:t>الوريقة الخارجية </a:t>
            </a:r>
            <a:r>
              <a:rPr lang="ar-DZ" sz="2000" dirty="0" smtClean="0">
                <a:latin typeface="Traditional Arabic" pitchFamily="18" charset="-78"/>
                <a:cs typeface="Traditional Arabic" pitchFamily="18" charset="-78"/>
              </a:rPr>
              <a:t>بما </a:t>
            </a:r>
            <a:r>
              <a:rPr lang="ar-DZ" sz="2000" dirty="0" err="1" smtClean="0">
                <a:latin typeface="Traditional Arabic" pitchFamily="18" charset="-78"/>
                <a:cs typeface="Traditional Arabic" pitchFamily="18" charset="-78"/>
              </a:rPr>
              <a:t>يلي:</a:t>
            </a:r>
            <a:endParaRPr lang="ar-DZ" sz="2000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en-US" sz="1600" b="1" dirty="0" smtClean="0"/>
              <a:t>s</a:t>
            </a:r>
            <a:r>
              <a:rPr lang="fr-FR" sz="1600" b="1" dirty="0" err="1" smtClean="0"/>
              <a:t>phingolipides</a:t>
            </a:r>
            <a:r>
              <a:rPr lang="fr-FR" sz="1600" dirty="0" smtClean="0"/>
              <a:t>, </a:t>
            </a:r>
            <a:r>
              <a:rPr lang="fr-FR" sz="1600" b="1" dirty="0" err="1" smtClean="0"/>
              <a:t>phosphatidyl</a:t>
            </a:r>
            <a:r>
              <a:rPr lang="fr-FR" sz="1600" b="1" dirty="0" smtClean="0"/>
              <a:t>-choline</a:t>
            </a:r>
            <a:r>
              <a:rPr lang="fr-FR" sz="1600" dirty="0" smtClean="0"/>
              <a:t> </a:t>
            </a:r>
            <a:endParaRPr lang="ar-DZ" sz="1600" dirty="0" smtClean="0"/>
          </a:p>
          <a:p>
            <a:pPr algn="ctr"/>
            <a:r>
              <a:rPr lang="ar-DZ" sz="1600" b="1" dirty="0" smtClean="0"/>
              <a:t>و</a:t>
            </a:r>
          </a:p>
          <a:p>
            <a:pPr algn="ctr"/>
            <a:r>
              <a:rPr lang="fr-FR" sz="1600" b="1" dirty="0" smtClean="0"/>
              <a:t>glycolipides</a:t>
            </a:r>
            <a:r>
              <a:rPr lang="fr-FR" sz="1600" dirty="0" smtClean="0"/>
              <a:t>.</a:t>
            </a:r>
            <a:endParaRPr lang="fr-FR" sz="1600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20272" y="2780928"/>
            <a:ext cx="21237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2000" dirty="0" smtClean="0">
                <a:latin typeface="Traditional Arabic" pitchFamily="18" charset="-78"/>
                <a:cs typeface="Traditional Arabic" pitchFamily="18" charset="-78"/>
              </a:rPr>
              <a:t>تتميز </a:t>
            </a:r>
            <a:r>
              <a:rPr lang="ar-DZ" sz="2000" b="1" dirty="0" smtClean="0">
                <a:latin typeface="Traditional Arabic" pitchFamily="18" charset="-78"/>
                <a:cs typeface="Traditional Arabic" pitchFamily="18" charset="-78"/>
              </a:rPr>
              <a:t>الوريقة الداخلية </a:t>
            </a:r>
            <a:r>
              <a:rPr lang="ar-DZ" sz="2000" dirty="0" err="1" smtClean="0">
                <a:latin typeface="Traditional Arabic" pitchFamily="18" charset="-78"/>
                <a:cs typeface="Traditional Arabic" pitchFamily="18" charset="-78"/>
              </a:rPr>
              <a:t>بــــ</a:t>
            </a:r>
            <a:r>
              <a:rPr lang="ar-DZ" sz="2000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2000" dirty="0" err="1" smtClean="0">
                <a:latin typeface="Traditional Arabic" pitchFamily="18" charset="-78"/>
                <a:cs typeface="Traditional Arabic" pitchFamily="18" charset="-78"/>
              </a:rPr>
              <a:t>:</a:t>
            </a:r>
            <a:r>
              <a:rPr lang="ar-DZ" sz="2000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endParaRPr lang="ar-DZ" sz="1600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fr-FR" sz="1600" b="1" dirty="0" err="1" smtClean="0"/>
              <a:t>phosphatidyl</a:t>
            </a:r>
            <a:r>
              <a:rPr lang="fr-FR" sz="1600" b="1" dirty="0" smtClean="0"/>
              <a:t>-sérine</a:t>
            </a:r>
            <a:r>
              <a:rPr lang="fr-FR" sz="1600" dirty="0" smtClean="0"/>
              <a:t>, </a:t>
            </a:r>
            <a:r>
              <a:rPr lang="fr-FR" sz="1600" b="1" dirty="0" err="1" smtClean="0"/>
              <a:t>phosphatidyl</a:t>
            </a:r>
            <a:r>
              <a:rPr lang="fr-FR" sz="1600" b="1" dirty="0" smtClean="0"/>
              <a:t>-éthanol-amine </a:t>
            </a:r>
            <a:endParaRPr lang="ar-DZ" sz="1600" dirty="0" smtClean="0"/>
          </a:p>
          <a:p>
            <a:pPr algn="ctr"/>
            <a:r>
              <a:rPr lang="ar-DZ" sz="1600" b="1" dirty="0" smtClean="0"/>
              <a:t>و</a:t>
            </a:r>
          </a:p>
          <a:p>
            <a:pPr algn="ctr"/>
            <a:r>
              <a:rPr lang="fr-FR" sz="1600" b="1" dirty="0" err="1" smtClean="0"/>
              <a:t>phosphatidyl</a:t>
            </a:r>
            <a:r>
              <a:rPr lang="fr-FR" sz="1600" b="1" dirty="0" smtClean="0"/>
              <a:t>-</a:t>
            </a:r>
            <a:r>
              <a:rPr lang="fr-FR" sz="1600" b="1" dirty="0" err="1" smtClean="0"/>
              <a:t>inositol</a:t>
            </a:r>
            <a:r>
              <a:rPr lang="fr-FR" sz="1600" b="1" dirty="0" smtClean="0"/>
              <a:t>.</a:t>
            </a:r>
            <a:endParaRPr lang="ar-DZ" sz="1600" dirty="0" smtClean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496" y="3140968"/>
            <a:ext cx="24482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/>
            <a:r>
              <a:rPr lang="fr-FR" sz="1600" dirty="0" smtClean="0"/>
              <a:t>Le </a:t>
            </a:r>
            <a:r>
              <a:rPr lang="fr-FR" sz="1600" b="1" dirty="0" smtClean="0"/>
              <a:t>feuillet interne</a:t>
            </a:r>
            <a:r>
              <a:rPr lang="fr-FR" sz="1600" dirty="0" smtClean="0"/>
              <a:t> est caractérisé par les </a:t>
            </a:r>
            <a:r>
              <a:rPr lang="fr-FR" sz="1600" b="1" dirty="0" err="1" smtClean="0"/>
              <a:t>phosphatidyl</a:t>
            </a:r>
            <a:r>
              <a:rPr lang="fr-FR" sz="1600" b="1" dirty="0" smtClean="0"/>
              <a:t>-sérine</a:t>
            </a:r>
            <a:r>
              <a:rPr lang="fr-FR" sz="1600" dirty="0" smtClean="0"/>
              <a:t>, </a:t>
            </a:r>
            <a:r>
              <a:rPr lang="fr-FR" sz="1600" b="1" dirty="0" err="1" smtClean="0"/>
              <a:t>phosphatidyl</a:t>
            </a:r>
            <a:r>
              <a:rPr lang="fr-FR" sz="1600" b="1" dirty="0" smtClean="0"/>
              <a:t>-éthanol-amine </a:t>
            </a:r>
            <a:r>
              <a:rPr lang="fr-FR" sz="1600" dirty="0" smtClean="0"/>
              <a:t>et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phosphatidyl</a:t>
            </a:r>
            <a:r>
              <a:rPr lang="fr-FR" sz="1600" b="1" dirty="0" smtClean="0"/>
              <a:t>-</a:t>
            </a:r>
            <a:r>
              <a:rPr lang="fr-FR" sz="1600" b="1" dirty="0" err="1" smtClean="0"/>
              <a:t>inositol</a:t>
            </a:r>
            <a:r>
              <a:rPr lang="fr-FR" sz="1600" b="1" dirty="0" smtClean="0"/>
              <a:t>.</a:t>
            </a:r>
            <a:endParaRPr lang="fr-FR" sz="1600" dirty="0" smtClean="0"/>
          </a:p>
          <a:p>
            <a:pPr algn="l" rtl="0"/>
            <a:r>
              <a:rPr lang="fr-FR" sz="1600" dirty="0" smtClean="0"/>
              <a:t> </a:t>
            </a:r>
          </a:p>
          <a:p>
            <a:pPr lvl="0" algn="l" rtl="0"/>
            <a:r>
              <a:rPr lang="fr-FR" sz="1600" dirty="0" smtClean="0"/>
              <a:t>Le </a:t>
            </a:r>
            <a:r>
              <a:rPr lang="fr-FR" sz="1600" b="1" dirty="0" smtClean="0"/>
              <a:t>feuillet externe</a:t>
            </a:r>
            <a:r>
              <a:rPr lang="fr-FR" sz="1600" dirty="0" smtClean="0"/>
              <a:t> est caractérisé par : les </a:t>
            </a:r>
            <a:r>
              <a:rPr lang="en-US" sz="1600" b="1" dirty="0" smtClean="0"/>
              <a:t>s</a:t>
            </a:r>
            <a:r>
              <a:rPr lang="fr-FR" sz="1600" b="1" dirty="0" err="1" smtClean="0"/>
              <a:t>phingolipides</a:t>
            </a:r>
            <a:r>
              <a:rPr lang="fr-FR" sz="1600" dirty="0" smtClean="0"/>
              <a:t>, </a:t>
            </a:r>
            <a:r>
              <a:rPr lang="fr-FR" sz="1600" b="1" dirty="0" err="1" smtClean="0"/>
              <a:t>phosphatidyl</a:t>
            </a:r>
            <a:r>
              <a:rPr lang="fr-FR" sz="1600" b="1" dirty="0" smtClean="0"/>
              <a:t>-choline</a:t>
            </a:r>
            <a:r>
              <a:rPr lang="fr-FR" sz="1600" dirty="0" smtClean="0"/>
              <a:t> et les </a:t>
            </a:r>
            <a:r>
              <a:rPr lang="fr-FR" sz="1600" b="1" dirty="0" smtClean="0"/>
              <a:t>glycolipides</a:t>
            </a:r>
            <a:r>
              <a:rPr lang="fr-FR" sz="1600" dirty="0" smtClean="0"/>
              <a:t>.</a:t>
            </a:r>
            <a:endParaRPr lang="fr-FR" sz="1600" dirty="0"/>
          </a:p>
        </p:txBody>
      </p:sp>
      <p:sp>
        <p:nvSpPr>
          <p:cNvPr id="13" name="Rectangle 12"/>
          <p:cNvSpPr/>
          <p:nvPr/>
        </p:nvSpPr>
        <p:spPr>
          <a:xfrm>
            <a:off x="2555776" y="2852936"/>
            <a:ext cx="4464496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ar-DZ" sz="2400" b="1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توزع الدهون غير متناظر وغير متماثل على وريقتي نفس الغشاء</a:t>
            </a: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14" name="Flèche droite 13"/>
          <p:cNvSpPr/>
          <p:nvPr/>
        </p:nvSpPr>
        <p:spPr>
          <a:xfrm rot="6978517">
            <a:off x="5211997" y="3658024"/>
            <a:ext cx="232173" cy="12619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-27384"/>
            <a:ext cx="3240360" cy="562074"/>
          </a:xfrm>
        </p:spPr>
        <p:txBody>
          <a:bodyPr>
            <a:noAutofit/>
          </a:bodyPr>
          <a:lstStyle/>
          <a:p>
            <a:pPr rtl="0"/>
            <a:r>
              <a:rPr lang="ar-DZ" sz="1600" b="1" dirty="0" smtClean="0"/>
              <a:t>3</a:t>
            </a:r>
            <a:r>
              <a:rPr lang="fr-FR" sz="1600" b="1" dirty="0" smtClean="0"/>
              <a:t>-</a:t>
            </a:r>
            <a:r>
              <a:rPr lang="ar-DZ" sz="1600" b="1" dirty="0" smtClean="0"/>
              <a:t> </a:t>
            </a:r>
            <a:r>
              <a:rPr lang="en-US" sz="1600" b="1" u="sng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u="sng" dirty="0" err="1">
                <a:solidFill>
                  <a:schemeClr val="accent6">
                    <a:lumMod val="75000"/>
                  </a:schemeClr>
                </a:solidFill>
              </a:rPr>
              <a:t>Fluidité</a:t>
            </a:r>
            <a:r>
              <a:rPr lang="en-US" sz="1600" b="1" u="sng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u="sng" dirty="0" err="1">
                <a:solidFill>
                  <a:schemeClr val="accent6">
                    <a:lumMod val="75000"/>
                  </a:schemeClr>
                </a:solidFill>
              </a:rPr>
              <a:t>membranaire</a:t>
            </a:r>
            <a:r>
              <a:rPr lang="en-US" sz="1600" b="1" u="sng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u="sng" dirty="0" smtClean="0">
                <a:solidFill>
                  <a:schemeClr val="accent6">
                    <a:lumMod val="75000"/>
                  </a:schemeClr>
                </a:solidFill>
              </a:rPr>
              <a:t>et la </a:t>
            </a:r>
            <a:r>
              <a:rPr lang="fr-FR" sz="1600" b="1" u="sng" dirty="0" smtClean="0">
                <a:solidFill>
                  <a:schemeClr val="accent6">
                    <a:lumMod val="75000"/>
                  </a:schemeClr>
                </a:solidFill>
              </a:rPr>
              <a:t>mobilité </a:t>
            </a:r>
            <a:r>
              <a:rPr lang="fr-FR" sz="1600" b="1" u="sng" dirty="0">
                <a:solidFill>
                  <a:schemeClr val="accent6">
                    <a:lumMod val="75000"/>
                  </a:schemeClr>
                </a:solidFill>
              </a:rPr>
              <a:t>des lipides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496" y="476672"/>
            <a:ext cx="4392488" cy="2664296"/>
          </a:xfrm>
        </p:spPr>
        <p:txBody>
          <a:bodyPr>
            <a:noAutofit/>
          </a:bodyPr>
          <a:lstStyle/>
          <a:p>
            <a:pPr marL="0" indent="0" algn="just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1400" dirty="0" smtClean="0"/>
              <a:t>La </a:t>
            </a:r>
            <a:r>
              <a:rPr lang="fr-FR" sz="1400" dirty="0"/>
              <a:t>mobilité des lipides est nécessaire pour l’activité cellulaire. Ils peuvent se mouvoir de différentes manières au sein de la membrane :</a:t>
            </a:r>
          </a:p>
          <a:p>
            <a:pPr algn="just" rtl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FR" sz="1400" dirty="0" smtClean="0"/>
              <a:t>par </a:t>
            </a:r>
            <a:r>
              <a:rPr lang="fr-FR" sz="1400" b="1" dirty="0"/>
              <a:t>rotation</a:t>
            </a:r>
            <a:r>
              <a:rPr lang="fr-FR" sz="1400" dirty="0"/>
              <a:t> rapide autour de leur axe.</a:t>
            </a:r>
          </a:p>
          <a:p>
            <a:pPr algn="just" rtl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FR" sz="1400" dirty="0"/>
              <a:t>par </a:t>
            </a:r>
            <a:r>
              <a:rPr lang="fr-FR" sz="1400" b="1" dirty="0"/>
              <a:t>diffusion latérale </a:t>
            </a:r>
            <a:r>
              <a:rPr lang="fr-FR" sz="1400" dirty="0"/>
              <a:t>au sein d’un même feuillet (mouvement très </a:t>
            </a:r>
            <a:r>
              <a:rPr lang="fr-FR" sz="1400" b="1" dirty="0"/>
              <a:t>fréquent</a:t>
            </a:r>
            <a:r>
              <a:rPr lang="fr-FR" sz="1400" dirty="0"/>
              <a:t> </a:t>
            </a:r>
            <a:r>
              <a:rPr lang="fr-FR" sz="1400" dirty="0" smtClean="0"/>
              <a:t>et </a:t>
            </a:r>
            <a:r>
              <a:rPr lang="fr-FR" sz="1400" b="1" dirty="0" smtClean="0"/>
              <a:t>rapide</a:t>
            </a:r>
            <a:r>
              <a:rPr lang="fr-FR" sz="1400" dirty="0" smtClean="0"/>
              <a:t>)</a:t>
            </a:r>
            <a:endParaRPr lang="fr-FR" sz="1400" dirty="0"/>
          </a:p>
          <a:p>
            <a:pPr algn="just" rtl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FR" sz="1400" dirty="0"/>
              <a:t> </a:t>
            </a:r>
            <a:r>
              <a:rPr lang="fr-FR" sz="1400" dirty="0" smtClean="0"/>
              <a:t>par </a:t>
            </a:r>
            <a:r>
              <a:rPr lang="fr-FR" sz="1400" b="1" dirty="0"/>
              <a:t>diffusion transversale</a:t>
            </a:r>
            <a:r>
              <a:rPr lang="fr-FR" sz="1400" dirty="0"/>
              <a:t> (flip flop : passage d’un feuillet à l’autre) qui est </a:t>
            </a:r>
            <a:r>
              <a:rPr lang="fr-FR" sz="1400" b="1" dirty="0"/>
              <a:t>rare</a:t>
            </a:r>
            <a:r>
              <a:rPr lang="fr-FR" sz="1400" dirty="0"/>
              <a:t> et </a:t>
            </a:r>
            <a:r>
              <a:rPr lang="fr-FR" sz="1400" b="1" dirty="0"/>
              <a:t>lente</a:t>
            </a:r>
            <a:r>
              <a:rPr lang="fr-FR" sz="1400" dirty="0"/>
              <a:t>.</a:t>
            </a:r>
          </a:p>
          <a:p>
            <a:pPr algn="just" rtl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FR" sz="1400" dirty="0"/>
              <a:t> </a:t>
            </a:r>
            <a:r>
              <a:rPr lang="fr-FR" sz="1400" dirty="0" smtClean="0"/>
              <a:t>par </a:t>
            </a:r>
            <a:r>
              <a:rPr lang="fr-FR" sz="1400" b="1" dirty="0"/>
              <a:t>flexion</a:t>
            </a:r>
            <a:r>
              <a:rPr lang="fr-FR" sz="1400" dirty="0"/>
              <a:t> des chaînes d’acide gras des lipides</a:t>
            </a:r>
            <a:r>
              <a:rPr lang="fr-FR" sz="1400" dirty="0" smtClean="0"/>
              <a:t>.</a:t>
            </a:r>
            <a:endParaRPr lang="fr-FR" sz="1400" dirty="0"/>
          </a:p>
        </p:txBody>
      </p:sp>
      <p:sp>
        <p:nvSpPr>
          <p:cNvPr id="6" name="Rectangle 5"/>
          <p:cNvSpPr/>
          <p:nvPr/>
        </p:nvSpPr>
        <p:spPr>
          <a:xfrm>
            <a:off x="72008" y="3194973"/>
            <a:ext cx="4355976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0"/>
            <a:r>
              <a:rPr lang="fr-FR" sz="1400" dirty="0" smtClean="0"/>
              <a:t>La fluidité membranaire intervient dans différentes fonctions cellulaires : absorption, sécrétion, protection, adhérence, communication, interaction avec la matrice, etc.</a:t>
            </a:r>
            <a:endParaRPr lang="ar-DZ" sz="1400" dirty="0"/>
          </a:p>
        </p:txBody>
      </p:sp>
      <p:sp>
        <p:nvSpPr>
          <p:cNvPr id="5" name="Rectangle 4"/>
          <p:cNvSpPr/>
          <p:nvPr/>
        </p:nvSpPr>
        <p:spPr>
          <a:xfrm>
            <a:off x="4427984" y="764704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ar-DZ" sz="2000" dirty="0" smtClean="0">
                <a:latin typeface="Traditional Arabic" pitchFamily="18" charset="-78"/>
                <a:cs typeface="Traditional Arabic" pitchFamily="18" charset="-78"/>
              </a:rPr>
              <a:t>حركة الدهون ضرورية للنشاط </a:t>
            </a:r>
            <a:r>
              <a:rPr lang="ar-DZ" sz="2000" dirty="0" err="1" smtClean="0">
                <a:latin typeface="Traditional Arabic" pitchFamily="18" charset="-78"/>
                <a:cs typeface="Traditional Arabic" pitchFamily="18" charset="-78"/>
              </a:rPr>
              <a:t>الخلوي.</a:t>
            </a:r>
            <a:r>
              <a:rPr lang="ar-DZ" sz="2000" dirty="0" smtClean="0">
                <a:latin typeface="Traditional Arabic" pitchFamily="18" charset="-78"/>
                <a:cs typeface="Traditional Arabic" pitchFamily="18" charset="-78"/>
              </a:rPr>
              <a:t> يمكنهم التحرك بطرق مختلفة داخل </a:t>
            </a:r>
            <a:r>
              <a:rPr lang="ar-DZ" sz="2000" dirty="0" err="1" smtClean="0">
                <a:latin typeface="Traditional Arabic" pitchFamily="18" charset="-78"/>
                <a:cs typeface="Traditional Arabic" pitchFamily="18" charset="-78"/>
              </a:rPr>
              <a:t>الغشاء:</a:t>
            </a:r>
            <a:endParaRPr lang="ar-DZ" sz="2000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ar-DZ" sz="2000" dirty="0" smtClean="0">
                <a:latin typeface="Traditional Arabic" pitchFamily="18" charset="-78"/>
                <a:cs typeface="Traditional Arabic" pitchFamily="18" charset="-78"/>
              </a:rPr>
              <a:t>عن طريق </a:t>
            </a:r>
            <a:r>
              <a:rPr lang="ar-DZ" sz="2000" b="1" dirty="0" smtClean="0">
                <a:latin typeface="Traditional Arabic" pitchFamily="18" charset="-78"/>
                <a:cs typeface="Traditional Arabic" pitchFamily="18" charset="-78"/>
              </a:rPr>
              <a:t>الدوران</a:t>
            </a:r>
            <a:r>
              <a:rPr lang="ar-DZ" sz="2000" dirty="0" smtClean="0">
                <a:latin typeface="Traditional Arabic" pitchFamily="18" charset="-78"/>
                <a:cs typeface="Traditional Arabic" pitchFamily="18" charset="-78"/>
              </a:rPr>
              <a:t> السريع حول محورها.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ar-DZ" sz="2000" dirty="0" smtClean="0">
                <a:latin typeface="Traditional Arabic" pitchFamily="18" charset="-78"/>
                <a:cs typeface="Traditional Arabic" pitchFamily="18" charset="-78"/>
              </a:rPr>
              <a:t>عن طريق </a:t>
            </a:r>
            <a:r>
              <a:rPr lang="ar-DZ" sz="2000" b="1" dirty="0" smtClean="0">
                <a:latin typeface="Traditional Arabic" pitchFamily="18" charset="-78"/>
                <a:cs typeface="Traditional Arabic" pitchFamily="18" charset="-78"/>
              </a:rPr>
              <a:t>الانتشار الجانبي </a:t>
            </a:r>
            <a:r>
              <a:rPr lang="ar-DZ" sz="2000" dirty="0" smtClean="0">
                <a:latin typeface="Traditional Arabic" pitchFamily="18" charset="-78"/>
                <a:cs typeface="Traditional Arabic" pitchFamily="18" charset="-78"/>
              </a:rPr>
              <a:t>داخل نفس </a:t>
            </a:r>
            <a:r>
              <a:rPr lang="ar-DZ" sz="2000" dirty="0" err="1" smtClean="0">
                <a:latin typeface="Traditional Arabic" pitchFamily="18" charset="-78"/>
                <a:cs typeface="Traditional Arabic" pitchFamily="18" charset="-78"/>
              </a:rPr>
              <a:t>الوريقة </a:t>
            </a:r>
            <a:r>
              <a:rPr lang="ar-DZ" sz="2000" dirty="0" smtClean="0">
                <a:latin typeface="Traditional Arabic" pitchFamily="18" charset="-78"/>
                <a:cs typeface="Traditional Arabic" pitchFamily="18" charset="-78"/>
              </a:rPr>
              <a:t>(حركة جدّ </a:t>
            </a:r>
            <a:r>
              <a:rPr lang="ar-DZ" sz="2000" b="1" dirty="0" smtClean="0">
                <a:latin typeface="Traditional Arabic" pitchFamily="18" charset="-78"/>
                <a:cs typeface="Traditional Arabic" pitchFamily="18" charset="-78"/>
              </a:rPr>
              <a:t>متكررة</a:t>
            </a:r>
            <a:r>
              <a:rPr lang="ar-DZ" sz="2000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2000" b="1" dirty="0" smtClean="0">
                <a:latin typeface="Traditional Arabic" pitchFamily="18" charset="-78"/>
                <a:cs typeface="Traditional Arabic" pitchFamily="18" charset="-78"/>
              </a:rPr>
              <a:t>وسريعة</a:t>
            </a:r>
            <a:r>
              <a:rPr lang="ar-DZ" sz="2000" dirty="0" err="1" smtClean="0">
                <a:latin typeface="Traditional Arabic" pitchFamily="18" charset="-78"/>
                <a:cs typeface="Traditional Arabic" pitchFamily="18" charset="-78"/>
              </a:rPr>
              <a:t>)</a:t>
            </a:r>
            <a:endParaRPr lang="ar-DZ" sz="2000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ar-DZ" sz="2000" dirty="0" smtClean="0">
                <a:latin typeface="Traditional Arabic" pitchFamily="18" charset="-78"/>
                <a:cs typeface="Traditional Arabic" pitchFamily="18" charset="-78"/>
              </a:rPr>
              <a:t>عن طريق </a:t>
            </a:r>
            <a:r>
              <a:rPr lang="ar-DZ" sz="2000" b="1" dirty="0" smtClean="0">
                <a:latin typeface="Traditional Arabic" pitchFamily="18" charset="-78"/>
                <a:cs typeface="Traditional Arabic" pitchFamily="18" charset="-78"/>
              </a:rPr>
              <a:t>الانتشار </a:t>
            </a:r>
            <a:r>
              <a:rPr lang="ar-DZ" sz="2000" b="1" dirty="0" err="1" smtClean="0">
                <a:latin typeface="Traditional Arabic" pitchFamily="18" charset="-78"/>
                <a:cs typeface="Traditional Arabic" pitchFamily="18" charset="-78"/>
              </a:rPr>
              <a:t>المستعرض </a:t>
            </a:r>
            <a:r>
              <a:rPr lang="ar-DZ" sz="2000" dirty="0" smtClean="0">
                <a:latin typeface="Traditional Arabic" pitchFamily="18" charset="-78"/>
                <a:cs typeface="Traditional Arabic" pitchFamily="18" charset="-78"/>
              </a:rPr>
              <a:t>(الوجه بالتخبط: المرور من وريقة إلى أخرى) وهو </a:t>
            </a:r>
            <a:r>
              <a:rPr lang="ar-DZ" sz="2000" b="1" dirty="0" smtClean="0">
                <a:latin typeface="Traditional Arabic" pitchFamily="18" charset="-78"/>
                <a:cs typeface="Traditional Arabic" pitchFamily="18" charset="-78"/>
              </a:rPr>
              <a:t>نادر</a:t>
            </a:r>
            <a:r>
              <a:rPr lang="ar-DZ" sz="2000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2000" b="1" dirty="0" smtClean="0">
                <a:latin typeface="Traditional Arabic" pitchFamily="18" charset="-78"/>
                <a:cs typeface="Traditional Arabic" pitchFamily="18" charset="-78"/>
              </a:rPr>
              <a:t>وبطيء</a:t>
            </a:r>
            <a:r>
              <a:rPr lang="ar-DZ" sz="2000" dirty="0" smtClean="0">
                <a:latin typeface="Traditional Arabic" pitchFamily="18" charset="-78"/>
                <a:cs typeface="Traditional Arabic" pitchFamily="18" charset="-78"/>
              </a:rPr>
              <a:t>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ar-DZ" sz="2000" dirty="0" smtClean="0">
                <a:latin typeface="Traditional Arabic" pitchFamily="18" charset="-78"/>
                <a:cs typeface="Traditional Arabic" pitchFamily="18" charset="-78"/>
              </a:rPr>
              <a:t>عن طريق </a:t>
            </a:r>
            <a:r>
              <a:rPr lang="ar-DZ" sz="2000" b="1" dirty="0" smtClean="0">
                <a:latin typeface="Traditional Arabic" pitchFamily="18" charset="-78"/>
                <a:cs typeface="Traditional Arabic" pitchFamily="18" charset="-78"/>
              </a:rPr>
              <a:t>ثني</a:t>
            </a:r>
            <a:r>
              <a:rPr lang="ar-DZ" sz="2000" dirty="0" smtClean="0">
                <a:latin typeface="Traditional Arabic" pitchFamily="18" charset="-78"/>
                <a:cs typeface="Traditional Arabic" pitchFamily="18" charset="-78"/>
              </a:rPr>
              <a:t> سلاسل الأحماض </a:t>
            </a:r>
            <a:r>
              <a:rPr lang="ar-DZ" sz="2000" dirty="0" err="1" smtClean="0">
                <a:latin typeface="Traditional Arabic" pitchFamily="18" charset="-78"/>
                <a:cs typeface="Traditional Arabic" pitchFamily="18" charset="-78"/>
              </a:rPr>
              <a:t>الدهنية</a:t>
            </a:r>
            <a:r>
              <a:rPr lang="ar-DZ" sz="2000" dirty="0" smtClean="0">
                <a:latin typeface="Traditional Arabic" pitchFamily="18" charset="-78"/>
                <a:cs typeface="Traditional Arabic" pitchFamily="18" charset="-78"/>
              </a:rPr>
              <a:t> للدهون.</a:t>
            </a:r>
            <a:endParaRPr lang="fr-FR" sz="2000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76056" y="188640"/>
            <a:ext cx="34836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DZ" sz="2800" b="1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3- </a:t>
            </a:r>
            <a:r>
              <a:rPr lang="ar-DZ" sz="2800" b="1" dirty="0" err="1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ميوعة</a:t>
            </a:r>
            <a:r>
              <a:rPr lang="ar-DZ" sz="2800" b="1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 الغشاء وحركية الدهون </a:t>
            </a:r>
            <a:endParaRPr lang="fr-FR" sz="2800" b="1" dirty="0">
              <a:solidFill>
                <a:srgbClr val="C0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0189" t="45458" r="40993" b="17240"/>
          <a:stretch/>
        </p:blipFill>
        <p:spPr bwMode="auto">
          <a:xfrm>
            <a:off x="6300192" y="5301208"/>
            <a:ext cx="2355447" cy="134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/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90809" y="4293096"/>
            <a:ext cx="5317295" cy="2414914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995936" y="4192338"/>
            <a:ext cx="4932040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DZ" sz="2000" dirty="0" smtClean="0">
                <a:latin typeface="Traditional Arabic" pitchFamily="18" charset="-78"/>
                <a:cs typeface="Traditional Arabic" pitchFamily="18" charset="-78"/>
              </a:rPr>
              <a:t>تساهم </a:t>
            </a:r>
            <a:r>
              <a:rPr lang="ar-DZ" sz="2000" dirty="0" err="1" smtClean="0">
                <a:latin typeface="Traditional Arabic" pitchFamily="18" charset="-78"/>
                <a:cs typeface="Traditional Arabic" pitchFamily="18" charset="-78"/>
              </a:rPr>
              <a:t>ميوعة</a:t>
            </a:r>
            <a:r>
              <a:rPr lang="ar-DZ" sz="2000" dirty="0" smtClean="0">
                <a:latin typeface="Traditional Arabic" pitchFamily="18" charset="-78"/>
                <a:cs typeface="Traditional Arabic" pitchFamily="18" charset="-78"/>
              </a:rPr>
              <a:t> الغشاء في وظائف مختلفة </a:t>
            </a:r>
            <a:r>
              <a:rPr lang="ar-DZ" sz="2000" dirty="0" err="1" smtClean="0">
                <a:latin typeface="Traditional Arabic" pitchFamily="18" charset="-78"/>
                <a:cs typeface="Traditional Arabic" pitchFamily="18" charset="-78"/>
              </a:rPr>
              <a:t>للخلية </a:t>
            </a:r>
            <a:r>
              <a:rPr lang="ar-DZ" sz="2000" dirty="0" smtClean="0">
                <a:latin typeface="Traditional Arabic" pitchFamily="18" charset="-78"/>
                <a:cs typeface="Traditional Arabic" pitchFamily="18" charset="-78"/>
              </a:rPr>
              <a:t>: </a:t>
            </a:r>
            <a:r>
              <a:rPr lang="ar-DZ" sz="2000" dirty="0" err="1" smtClean="0">
                <a:latin typeface="Traditional Arabic" pitchFamily="18" charset="-78"/>
                <a:cs typeface="Traditional Arabic" pitchFamily="18" charset="-78"/>
              </a:rPr>
              <a:t>الامتصاص </a:t>
            </a:r>
            <a:r>
              <a:rPr lang="ar-DZ" sz="2000" dirty="0" smtClean="0">
                <a:latin typeface="Traditional Arabic" pitchFamily="18" charset="-78"/>
                <a:cs typeface="Traditional Arabic" pitchFamily="18" charset="-78"/>
              </a:rPr>
              <a:t>، </a:t>
            </a:r>
            <a:r>
              <a:rPr lang="ar-DZ" sz="2000" dirty="0" err="1" smtClean="0">
                <a:latin typeface="Traditional Arabic" pitchFamily="18" charset="-78"/>
                <a:cs typeface="Traditional Arabic" pitchFamily="18" charset="-78"/>
              </a:rPr>
              <a:t>والإفراز </a:t>
            </a:r>
            <a:r>
              <a:rPr lang="ar-DZ" sz="2000" dirty="0" smtClean="0">
                <a:latin typeface="Traditional Arabic" pitchFamily="18" charset="-78"/>
                <a:cs typeface="Traditional Arabic" pitchFamily="18" charset="-78"/>
              </a:rPr>
              <a:t>، </a:t>
            </a:r>
            <a:r>
              <a:rPr lang="ar-DZ" sz="2000" dirty="0" err="1" smtClean="0">
                <a:latin typeface="Traditional Arabic" pitchFamily="18" charset="-78"/>
                <a:cs typeface="Traditional Arabic" pitchFamily="18" charset="-78"/>
              </a:rPr>
              <a:t>والحماية </a:t>
            </a:r>
            <a:r>
              <a:rPr lang="ar-DZ" sz="2000" dirty="0" smtClean="0">
                <a:latin typeface="Traditional Arabic" pitchFamily="18" charset="-78"/>
                <a:cs typeface="Traditional Arabic" pitchFamily="18" charset="-78"/>
              </a:rPr>
              <a:t>، </a:t>
            </a:r>
            <a:r>
              <a:rPr lang="ar-DZ" sz="2000" dirty="0" err="1" smtClean="0">
                <a:latin typeface="Traditional Arabic" pitchFamily="18" charset="-78"/>
                <a:cs typeface="Traditional Arabic" pitchFamily="18" charset="-78"/>
              </a:rPr>
              <a:t>والالتصاق </a:t>
            </a:r>
            <a:r>
              <a:rPr lang="ar-DZ" sz="2000" dirty="0" smtClean="0">
                <a:latin typeface="Traditional Arabic" pitchFamily="18" charset="-78"/>
                <a:cs typeface="Traditional Arabic" pitchFamily="18" charset="-78"/>
              </a:rPr>
              <a:t>، </a:t>
            </a:r>
            <a:r>
              <a:rPr lang="ar-DZ" sz="2000" dirty="0" err="1" smtClean="0">
                <a:latin typeface="Traditional Arabic" pitchFamily="18" charset="-78"/>
                <a:cs typeface="Traditional Arabic" pitchFamily="18" charset="-78"/>
              </a:rPr>
              <a:t>والتواصل </a:t>
            </a:r>
            <a:r>
              <a:rPr lang="ar-DZ" sz="2000" dirty="0" smtClean="0">
                <a:latin typeface="Traditional Arabic" pitchFamily="18" charset="-78"/>
                <a:cs typeface="Traditional Arabic" pitchFamily="18" charset="-78"/>
              </a:rPr>
              <a:t>، والتبادل مع </a:t>
            </a:r>
            <a:r>
              <a:rPr lang="ar-DZ" sz="2000" dirty="0" err="1" smtClean="0">
                <a:latin typeface="Traditional Arabic" pitchFamily="18" charset="-78"/>
                <a:cs typeface="Traditional Arabic" pitchFamily="18" charset="-78"/>
              </a:rPr>
              <a:t>الحشوة</a:t>
            </a:r>
            <a:r>
              <a:rPr lang="ar-DZ" sz="2000" dirty="0" smtClean="0">
                <a:latin typeface="Traditional Arabic" pitchFamily="18" charset="-78"/>
                <a:cs typeface="Traditional Arabic" pitchFamily="18" charset="-78"/>
              </a:rPr>
              <a:t> ، </a:t>
            </a:r>
            <a:r>
              <a:rPr lang="ar-DZ" sz="2000" dirty="0" err="1" smtClean="0">
                <a:latin typeface="Traditional Arabic" pitchFamily="18" charset="-78"/>
                <a:cs typeface="Traditional Arabic" pitchFamily="18" charset="-78"/>
              </a:rPr>
              <a:t>إلخ.</a:t>
            </a:r>
            <a:endParaRPr lang="fr-FR" sz="2000" dirty="0"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5428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048672" cy="562074"/>
          </a:xfrm>
        </p:spPr>
        <p:txBody>
          <a:bodyPr>
            <a:normAutofit/>
          </a:bodyPr>
          <a:lstStyle/>
          <a:p>
            <a:pPr algn="l"/>
            <a:r>
              <a:rPr lang="fr-FR" sz="2400" b="1" u="sng" dirty="0" smtClean="0">
                <a:latin typeface="+mn-lt"/>
                <a:ea typeface="+mn-ea"/>
                <a:cs typeface="+mn-cs"/>
              </a:rPr>
              <a:t>2) </a:t>
            </a:r>
            <a:r>
              <a:rPr lang="fr-FR" sz="2400" b="1" u="sng" dirty="0" smtClean="0"/>
              <a:t>Les protéines membranaires</a:t>
            </a:r>
            <a:endParaRPr lang="fr-FR" sz="2400" b="1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70" t="40659" r="60753" b="10840"/>
          <a:stretch/>
        </p:blipFill>
        <p:spPr bwMode="auto">
          <a:xfrm>
            <a:off x="3419872" y="2924944"/>
            <a:ext cx="249258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1520" y="646236"/>
            <a:ext cx="374441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fr-FR" sz="1400" dirty="0"/>
              <a:t>Les protéines membranaires ont des rôles bien spécifiques au sein de la double couche phospholipidique : récepteurs, transporteurs, adhérence cellulaire, catalyse enzymatique, transducteurs de signaux, etc. </a:t>
            </a:r>
            <a:endParaRPr lang="fr-FR" sz="1400" dirty="0" smtClean="0"/>
          </a:p>
          <a:p>
            <a:pPr algn="l" rtl="0"/>
            <a:endParaRPr lang="fr-FR" sz="1400" dirty="0" smtClean="0"/>
          </a:p>
          <a:p>
            <a:pPr algn="l" rtl="0"/>
            <a:r>
              <a:rPr lang="fr-FR" sz="1400" dirty="0" smtClean="0"/>
              <a:t>Les </a:t>
            </a:r>
            <a:r>
              <a:rPr lang="fr-FR" sz="1400" dirty="0"/>
              <a:t>protéines sont ancrées de différentes manières dans la membrane : </a:t>
            </a:r>
            <a:endParaRPr lang="fr-FR" sz="1400" dirty="0" smtClean="0"/>
          </a:p>
          <a:p>
            <a:pPr algn="l" rtl="0"/>
            <a:endParaRPr lang="fr-FR" sz="1400" dirty="0" smtClean="0"/>
          </a:p>
          <a:p>
            <a:pPr marL="342900" indent="-342900" algn="l" rtl="0">
              <a:buFont typeface="+mj-lt"/>
              <a:buAutoNum type="arabicPeriod"/>
            </a:pPr>
            <a:r>
              <a:rPr lang="fr-FR" sz="1400" b="1" dirty="0" smtClean="0"/>
              <a:t>Périphérique ou extrinsèque (</a:t>
            </a:r>
            <a:r>
              <a:rPr lang="fr-FR" sz="1400" b="1" dirty="0" err="1" smtClean="0"/>
              <a:t>d,e</a:t>
            </a:r>
            <a:r>
              <a:rPr lang="fr-FR" sz="1400" b="1" dirty="0" smtClean="0"/>
              <a:t>) </a:t>
            </a:r>
          </a:p>
          <a:p>
            <a:pPr algn="l" rtl="0"/>
            <a:r>
              <a:rPr lang="fr-FR" sz="1400" dirty="0" smtClean="0"/>
              <a:t>Sont </a:t>
            </a:r>
            <a:r>
              <a:rPr lang="fr-FR" sz="1400" dirty="0"/>
              <a:t>localisées en dehors de la bicouche phospholipidique</a:t>
            </a:r>
            <a:endParaRPr lang="fr-FR" sz="1400" b="1" dirty="0"/>
          </a:p>
          <a:p>
            <a:pPr algn="l" rtl="0"/>
            <a:r>
              <a:rPr lang="fr-FR" sz="1400" dirty="0" smtClean="0"/>
              <a:t>Sont accolées à la membrane</a:t>
            </a:r>
          </a:p>
          <a:p>
            <a:pPr marL="342900" indent="-342900" algn="l" rtl="0">
              <a:buFont typeface="+mj-lt"/>
              <a:buAutoNum type="arabicPeriod"/>
            </a:pPr>
            <a:endParaRPr lang="fr-FR" sz="1400" b="1" dirty="0" smtClean="0"/>
          </a:p>
          <a:p>
            <a:pPr marL="342900" indent="-342900" algn="l" rtl="0">
              <a:buFont typeface="+mj-lt"/>
              <a:buAutoNum type="arabicPeriod"/>
            </a:pPr>
            <a:r>
              <a:rPr lang="fr-FR" sz="1400" b="1" dirty="0" smtClean="0"/>
              <a:t>protéine intégrées:  </a:t>
            </a:r>
            <a:r>
              <a:rPr lang="fr-FR" sz="1400" dirty="0" smtClean="0"/>
              <a:t>Intégrales ou intrinsèques </a:t>
            </a:r>
            <a:br>
              <a:rPr lang="fr-FR" sz="1400" dirty="0" smtClean="0"/>
            </a:br>
            <a:r>
              <a:rPr lang="fr-FR" sz="1400" dirty="0" smtClean="0"/>
              <a:t>(</a:t>
            </a:r>
            <a:r>
              <a:rPr lang="fr-FR" sz="1400" dirty="0" err="1" smtClean="0"/>
              <a:t>a,b</a:t>
            </a:r>
            <a:r>
              <a:rPr lang="fr-FR" sz="1400" dirty="0" smtClean="0"/>
              <a:t> et c) dont certaines sont transmembranaires </a:t>
            </a:r>
            <a:br>
              <a:rPr lang="fr-FR" sz="1400" dirty="0" smtClean="0"/>
            </a:br>
            <a:r>
              <a:rPr lang="fr-FR" sz="1400" dirty="0" smtClean="0"/>
              <a:t>et en interaction avec des protéines de cytosol (b)</a:t>
            </a:r>
          </a:p>
          <a:p>
            <a:pPr algn="l" rtl="0"/>
            <a:r>
              <a:rPr lang="fr-FR" sz="1400" dirty="0" smtClean="0"/>
              <a:t>(ce dernier type de protéine est impliqué dans la transmission de signal (hormone ..) </a:t>
            </a:r>
          </a:p>
          <a:p>
            <a:pPr algn="l" rtl="0"/>
            <a:r>
              <a:rPr lang="fr-FR" sz="1400" dirty="0" smtClean="0"/>
              <a:t> </a:t>
            </a:r>
            <a:endParaRPr lang="fr-FR" sz="1400" dirty="0"/>
          </a:p>
        </p:txBody>
      </p:sp>
      <p:sp>
        <p:nvSpPr>
          <p:cNvPr id="6" name="Rectangle 5"/>
          <p:cNvSpPr/>
          <p:nvPr/>
        </p:nvSpPr>
        <p:spPr>
          <a:xfrm>
            <a:off x="395536" y="5445224"/>
            <a:ext cx="3168352" cy="116955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fr-FR" sz="1400" i="1" dirty="0"/>
              <a:t>Quelques exemples </a:t>
            </a:r>
            <a:r>
              <a:rPr lang="fr-FR" sz="1400" dirty="0"/>
              <a:t>de protéine transmembranaires : canaux ioniques, pompes ioniques, les</a:t>
            </a:r>
            <a:r>
              <a:rPr lang="fr-FR" sz="1400" i="1" dirty="0"/>
              <a:t> </a:t>
            </a:r>
            <a:r>
              <a:rPr lang="fr-FR" sz="1400" dirty="0"/>
              <a:t>récepteurs aux hormones et neurotransmetteurs, protéines d’adhésion.</a:t>
            </a:r>
          </a:p>
        </p:txBody>
      </p:sp>
      <p:sp>
        <p:nvSpPr>
          <p:cNvPr id="7" name="Rectangle 6"/>
          <p:cNvSpPr/>
          <p:nvPr/>
        </p:nvSpPr>
        <p:spPr>
          <a:xfrm>
            <a:off x="4355976" y="54868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DZ" sz="2000" dirty="0" smtClean="0">
                <a:latin typeface="Traditional Arabic" pitchFamily="18" charset="-78"/>
                <a:cs typeface="Traditional Arabic" pitchFamily="18" charset="-78"/>
              </a:rPr>
              <a:t>بروتينات الغشاء لها أدوار محددة للغاية داخل الطبقة المزدوجة </a:t>
            </a:r>
            <a:r>
              <a:rPr lang="ar-DZ" sz="2000" dirty="0" err="1" smtClean="0">
                <a:latin typeface="Traditional Arabic" pitchFamily="18" charset="-78"/>
                <a:cs typeface="Traditional Arabic" pitchFamily="18" charset="-78"/>
              </a:rPr>
              <a:t>للفوسفوليبيد</a:t>
            </a:r>
            <a:r>
              <a:rPr lang="ar-DZ" sz="2000" dirty="0" smtClean="0">
                <a:latin typeface="Traditional Arabic" pitchFamily="18" charset="-78"/>
                <a:cs typeface="Traditional Arabic" pitchFamily="18" charset="-78"/>
              </a:rPr>
              <a:t>: </a:t>
            </a:r>
            <a:r>
              <a:rPr lang="ar-DZ" sz="2000" dirty="0" err="1" smtClean="0">
                <a:latin typeface="Traditional Arabic" pitchFamily="18" charset="-78"/>
                <a:cs typeface="Traditional Arabic" pitchFamily="18" charset="-78"/>
              </a:rPr>
              <a:t>المستقبلات </a:t>
            </a:r>
            <a:r>
              <a:rPr lang="ar-DZ" sz="2000" dirty="0" smtClean="0">
                <a:latin typeface="Traditional Arabic" pitchFamily="18" charset="-78"/>
                <a:cs typeface="Traditional Arabic" pitchFamily="18" charset="-78"/>
              </a:rPr>
              <a:t>، </a:t>
            </a:r>
            <a:r>
              <a:rPr lang="ar-DZ" sz="2000" dirty="0" err="1" smtClean="0">
                <a:latin typeface="Traditional Arabic" pitchFamily="18" charset="-78"/>
                <a:cs typeface="Traditional Arabic" pitchFamily="18" charset="-78"/>
              </a:rPr>
              <a:t>النواقل</a:t>
            </a:r>
            <a:r>
              <a:rPr lang="ar-DZ" sz="2000" dirty="0" smtClean="0">
                <a:latin typeface="Traditional Arabic" pitchFamily="18" charset="-78"/>
                <a:cs typeface="Traditional Arabic" pitchFamily="18" charset="-78"/>
              </a:rPr>
              <a:t> ، التصاق </a:t>
            </a:r>
            <a:r>
              <a:rPr lang="ar-DZ" sz="2000" dirty="0" err="1" smtClean="0">
                <a:latin typeface="Traditional Arabic" pitchFamily="18" charset="-78"/>
                <a:cs typeface="Traditional Arabic" pitchFamily="18" charset="-78"/>
              </a:rPr>
              <a:t>الخلية </a:t>
            </a:r>
            <a:r>
              <a:rPr lang="ar-DZ" sz="2000" dirty="0" smtClean="0">
                <a:latin typeface="Traditional Arabic" pitchFamily="18" charset="-78"/>
                <a:cs typeface="Traditional Arabic" pitchFamily="18" charset="-78"/>
              </a:rPr>
              <a:t>، التحفيز </a:t>
            </a:r>
            <a:r>
              <a:rPr lang="ar-DZ" sz="2000" dirty="0" err="1" smtClean="0">
                <a:latin typeface="Traditional Arabic" pitchFamily="18" charset="-78"/>
                <a:cs typeface="Traditional Arabic" pitchFamily="18" charset="-78"/>
              </a:rPr>
              <a:t>الإنزيمي </a:t>
            </a:r>
            <a:r>
              <a:rPr lang="ar-DZ" sz="2000" dirty="0" smtClean="0">
                <a:latin typeface="Traditional Arabic" pitchFamily="18" charset="-78"/>
                <a:cs typeface="Traditional Arabic" pitchFamily="18" charset="-78"/>
              </a:rPr>
              <a:t>، محولات </a:t>
            </a:r>
            <a:r>
              <a:rPr lang="ar-DZ" sz="2000" dirty="0" err="1" smtClean="0">
                <a:latin typeface="Traditional Arabic" pitchFamily="18" charset="-78"/>
                <a:cs typeface="Traditional Arabic" pitchFamily="18" charset="-78"/>
              </a:rPr>
              <a:t>الإشارة </a:t>
            </a:r>
            <a:r>
              <a:rPr lang="ar-DZ" sz="2000" dirty="0" smtClean="0">
                <a:latin typeface="Traditional Arabic" pitchFamily="18" charset="-78"/>
                <a:cs typeface="Traditional Arabic" pitchFamily="18" charset="-78"/>
              </a:rPr>
              <a:t>، </a:t>
            </a:r>
            <a:r>
              <a:rPr lang="ar-DZ" sz="2000" dirty="0" err="1" smtClean="0">
                <a:latin typeface="Traditional Arabic" pitchFamily="18" charset="-78"/>
                <a:cs typeface="Traditional Arabic" pitchFamily="18" charset="-78"/>
              </a:rPr>
              <a:t>إلخ.</a:t>
            </a:r>
            <a:endParaRPr lang="ar-DZ" sz="2000" dirty="0" smtClean="0">
              <a:latin typeface="Traditional Arabic" pitchFamily="18" charset="-78"/>
              <a:cs typeface="Traditional Arabic" pitchFamily="18" charset="-78"/>
            </a:endParaRPr>
          </a:p>
          <a:p>
            <a:endParaRPr lang="ar-DZ" sz="2000" dirty="0" smtClean="0"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DZ" sz="2000" dirty="0" smtClean="0">
                <a:latin typeface="Traditional Arabic" pitchFamily="18" charset="-78"/>
                <a:cs typeface="Traditional Arabic" pitchFamily="18" charset="-78"/>
              </a:rPr>
              <a:t>يتم </a:t>
            </a:r>
            <a:r>
              <a:rPr lang="ar-DZ" sz="2000" dirty="0" err="1" smtClean="0">
                <a:latin typeface="Traditional Arabic" pitchFamily="18" charset="-78"/>
                <a:cs typeface="Traditional Arabic" pitchFamily="18" charset="-78"/>
              </a:rPr>
              <a:t>تثبيت </a:t>
            </a:r>
            <a:r>
              <a:rPr lang="ar-DZ" sz="2000" dirty="0" smtClean="0">
                <a:latin typeface="Traditional Arabic" pitchFamily="18" charset="-78"/>
                <a:cs typeface="Traditional Arabic" pitchFamily="18" charset="-78"/>
              </a:rPr>
              <a:t>(</a:t>
            </a:r>
            <a:r>
              <a:rPr lang="ar-DZ" sz="2000" dirty="0" err="1" smtClean="0">
                <a:latin typeface="Traditional Arabic" pitchFamily="18" charset="-78"/>
                <a:cs typeface="Traditional Arabic" pitchFamily="18" charset="-78"/>
              </a:rPr>
              <a:t>رسو</a:t>
            </a:r>
            <a:r>
              <a:rPr lang="ar-DZ" sz="2000" dirty="0" smtClean="0">
                <a:latin typeface="Traditional Arabic" pitchFamily="18" charset="-78"/>
                <a:cs typeface="Traditional Arabic" pitchFamily="18" charset="-78"/>
              </a:rPr>
              <a:t>) البروتينات في الغشاء بطرق </a:t>
            </a:r>
            <a:r>
              <a:rPr lang="ar-DZ" sz="2000" dirty="0" err="1" smtClean="0">
                <a:latin typeface="Traditional Arabic" pitchFamily="18" charset="-78"/>
                <a:cs typeface="Traditional Arabic" pitchFamily="18" charset="-78"/>
              </a:rPr>
              <a:t>مختلفة:</a:t>
            </a:r>
            <a:endParaRPr lang="ar-DZ" sz="2000" dirty="0" smtClean="0">
              <a:latin typeface="Traditional Arabic" pitchFamily="18" charset="-78"/>
              <a:cs typeface="Traditional Arabic" pitchFamily="18" charset="-78"/>
            </a:endParaRPr>
          </a:p>
          <a:p>
            <a:endParaRPr lang="ar-DZ" sz="2000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457200" indent="-457200">
              <a:buAutoNum type="arabicPeriod"/>
            </a:pPr>
            <a:r>
              <a:rPr lang="ar-DZ" sz="2000" b="1" dirty="0" smtClean="0">
                <a:latin typeface="Traditional Arabic" pitchFamily="18" charset="-78"/>
                <a:cs typeface="Traditional Arabic" pitchFamily="18" charset="-78"/>
              </a:rPr>
              <a:t>بروتينات محيطية أو خارجية </a:t>
            </a:r>
            <a:r>
              <a:rPr lang="fr-FR" sz="2000" b="1" dirty="0" smtClean="0"/>
              <a:t>(</a:t>
            </a:r>
            <a:r>
              <a:rPr lang="fr-FR" sz="2000" b="1" dirty="0" err="1" smtClean="0"/>
              <a:t>d,e</a:t>
            </a:r>
            <a:r>
              <a:rPr lang="fr-FR" sz="2000" b="1" dirty="0" smtClean="0"/>
              <a:t>) </a:t>
            </a:r>
            <a:r>
              <a:rPr lang="ar-DZ" sz="2000" b="1" dirty="0" smtClean="0"/>
              <a:t>: </a:t>
            </a:r>
            <a:r>
              <a:rPr lang="ar-DZ" sz="2000" dirty="0" smtClean="0">
                <a:latin typeface="Traditional Arabic" pitchFamily="18" charset="-78"/>
                <a:cs typeface="Traditional Arabic" pitchFamily="18" charset="-78"/>
              </a:rPr>
              <a:t>تقع خارج طبقة ثنائية </a:t>
            </a:r>
            <a:r>
              <a:rPr lang="ar-DZ" sz="2000" dirty="0" err="1" smtClean="0">
                <a:latin typeface="Traditional Arabic" pitchFamily="18" charset="-78"/>
                <a:cs typeface="Traditional Arabic" pitchFamily="18" charset="-78"/>
              </a:rPr>
              <a:t>الفسفوليبيد</a:t>
            </a:r>
            <a:r>
              <a:rPr lang="ar-DZ" sz="2000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2000" dirty="0" err="1" smtClean="0">
                <a:latin typeface="Traditional Arabic" pitchFamily="18" charset="-78"/>
                <a:cs typeface="Traditional Arabic" pitchFamily="18" charset="-78"/>
              </a:rPr>
              <a:t>.</a:t>
            </a:r>
            <a:r>
              <a:rPr lang="ar-DZ" sz="2000" dirty="0" smtClean="0">
                <a:latin typeface="Traditional Arabic" pitchFamily="18" charset="-78"/>
                <a:cs typeface="Traditional Arabic" pitchFamily="18" charset="-78"/>
              </a:rPr>
              <a:t> ومتصلة بالغشاء</a:t>
            </a:r>
          </a:p>
        </p:txBody>
      </p:sp>
      <p:sp>
        <p:nvSpPr>
          <p:cNvPr id="8" name="Rectangle 7"/>
          <p:cNvSpPr/>
          <p:nvPr/>
        </p:nvSpPr>
        <p:spPr>
          <a:xfrm>
            <a:off x="6706084" y="0"/>
            <a:ext cx="20377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DZ" sz="2400" b="1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2) البروتينات الغشائية</a:t>
            </a: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07904" y="5469031"/>
            <a:ext cx="5292080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ar-DZ" sz="2400" u="sng" dirty="0" smtClean="0">
                <a:latin typeface="Traditional Arabic" pitchFamily="18" charset="-78"/>
                <a:cs typeface="Traditional Arabic" pitchFamily="18" charset="-78"/>
              </a:rPr>
              <a:t>بعض الأمثلة </a:t>
            </a: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على بروتينات الغشاء: القنوات </a:t>
            </a:r>
            <a:r>
              <a:rPr lang="ar-DZ" sz="2400" dirty="0" err="1" smtClean="0">
                <a:latin typeface="Traditional Arabic" pitchFamily="18" charset="-78"/>
                <a:cs typeface="Traditional Arabic" pitchFamily="18" charset="-78"/>
              </a:rPr>
              <a:t>الأيونية </a:t>
            </a: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، ومضخات </a:t>
            </a:r>
            <a:r>
              <a:rPr lang="ar-DZ" sz="2400" dirty="0" err="1" smtClean="0">
                <a:latin typeface="Traditional Arabic" pitchFamily="18" charset="-78"/>
                <a:cs typeface="Traditional Arabic" pitchFamily="18" charset="-78"/>
              </a:rPr>
              <a:t>الأيونات </a:t>
            </a: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، ومستقبلات </a:t>
            </a:r>
            <a:r>
              <a:rPr lang="ar-DZ" sz="2400" dirty="0" err="1" smtClean="0">
                <a:latin typeface="Traditional Arabic" pitchFamily="18" charset="-78"/>
                <a:cs typeface="Traditional Arabic" pitchFamily="18" charset="-78"/>
              </a:rPr>
              <a:t>الهرمونات</a:t>
            </a: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 والناقلات </a:t>
            </a:r>
            <a:r>
              <a:rPr lang="ar-DZ" sz="2400" dirty="0" err="1" smtClean="0">
                <a:latin typeface="Traditional Arabic" pitchFamily="18" charset="-78"/>
                <a:cs typeface="Traditional Arabic" pitchFamily="18" charset="-78"/>
              </a:rPr>
              <a:t>العصبية </a:t>
            </a: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، وبروتينات الالتصاق.</a:t>
            </a:r>
            <a:endParaRPr lang="fr-FR" sz="2400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96136" y="3290208"/>
            <a:ext cx="30780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DZ" sz="2000" b="1" dirty="0" err="1" smtClean="0">
                <a:latin typeface="Traditional Arabic" pitchFamily="18" charset="-78"/>
                <a:cs typeface="Traditional Arabic" pitchFamily="18" charset="-78"/>
              </a:rPr>
              <a:t>2.</a:t>
            </a:r>
            <a:r>
              <a:rPr lang="ar-DZ" sz="2000" b="1" dirty="0" smtClean="0">
                <a:latin typeface="Traditional Arabic" pitchFamily="18" charset="-78"/>
                <a:cs typeface="Traditional Arabic" pitchFamily="18" charset="-78"/>
              </a:rPr>
              <a:t> بروتينات متداخلة او متكاملة</a:t>
            </a:r>
            <a:r>
              <a:rPr lang="ar-DZ" sz="2000" dirty="0" smtClean="0">
                <a:latin typeface="Traditional Arabic" pitchFamily="18" charset="-78"/>
                <a:cs typeface="Traditional Arabic" pitchFamily="18" charset="-78"/>
              </a:rPr>
              <a:t>: لا يتجزأ أو جوهري </a:t>
            </a:r>
          </a:p>
          <a:p>
            <a:r>
              <a:rPr lang="fr-FR" sz="2000" dirty="0" smtClean="0"/>
              <a:t>(</a:t>
            </a:r>
            <a:r>
              <a:rPr lang="fr-FR" sz="2000" dirty="0" err="1" smtClean="0"/>
              <a:t>a,b</a:t>
            </a:r>
            <a:r>
              <a:rPr lang="fr-FR" sz="2000" dirty="0" smtClean="0"/>
              <a:t> et c)</a:t>
            </a:r>
            <a:r>
              <a:rPr lang="ar-DZ" sz="2000" dirty="0" smtClean="0">
                <a:latin typeface="Traditional Arabic" pitchFamily="18" charset="-78"/>
                <a:cs typeface="Traditional Arabic" pitchFamily="18" charset="-78"/>
              </a:rPr>
              <a:t> وبعضها عبر الغشاء ويتفاعل مع بروتينات العصارة الخلوية </a:t>
            </a:r>
            <a:r>
              <a:rPr lang="fr-FR" sz="2000" dirty="0" smtClean="0"/>
              <a:t>(b)</a:t>
            </a:r>
            <a:endParaRPr lang="ar-DZ" sz="2000" dirty="0" smtClean="0"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DZ" sz="2000" dirty="0" smtClean="0">
                <a:latin typeface="Traditional Arabic" pitchFamily="18" charset="-78"/>
                <a:cs typeface="Traditional Arabic" pitchFamily="18" charset="-78"/>
              </a:rPr>
              <a:t>(هذا النوع الأخير من البروتين يدخل في نقل </a:t>
            </a:r>
            <a:r>
              <a:rPr lang="ar-DZ" sz="2000" dirty="0" err="1" smtClean="0">
                <a:latin typeface="Traditional Arabic" pitchFamily="18" charset="-78"/>
                <a:cs typeface="Traditional Arabic" pitchFamily="18" charset="-78"/>
              </a:rPr>
              <a:t>الإشارات (هرمون ..)</a:t>
            </a:r>
            <a:endParaRPr lang="fr-FR" sz="2000" dirty="0"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9875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fr-FR" sz="2400" b="1" u="sng" dirty="0" smtClean="0">
                <a:solidFill>
                  <a:schemeClr val="accent6">
                    <a:lumMod val="75000"/>
                  </a:schemeClr>
                </a:solidFill>
              </a:rPr>
              <a:t>3) Les </a:t>
            </a:r>
            <a:r>
              <a:rPr lang="fr-FR" sz="2400" b="1" u="sng" dirty="0">
                <a:solidFill>
                  <a:schemeClr val="accent6">
                    <a:lumMod val="75000"/>
                  </a:schemeClr>
                </a:solidFill>
              </a:rPr>
              <a:t>glucides membranaires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pPr marL="0" indent="0" algn="just" rtl="0">
              <a:buNone/>
            </a:pPr>
            <a:r>
              <a:rPr lang="fr-FR" sz="1800" dirty="0"/>
              <a:t> </a:t>
            </a:r>
            <a:r>
              <a:rPr lang="fr-FR" sz="1800" dirty="0" smtClean="0"/>
              <a:t>La </a:t>
            </a:r>
            <a:r>
              <a:rPr lang="fr-FR" sz="1800" dirty="0"/>
              <a:t>grande majorité des glucides membranaires sont </a:t>
            </a:r>
            <a:r>
              <a:rPr lang="fr-FR" sz="1800" dirty="0" smtClean="0"/>
              <a:t>sous </a:t>
            </a:r>
            <a:r>
              <a:rPr lang="fr-FR" sz="1800" dirty="0"/>
              <a:t>forme de glycoprotéines et une petite partie sous forme de glycolipides. </a:t>
            </a:r>
            <a:endParaRPr lang="fr-FR" sz="1800" dirty="0" smtClean="0"/>
          </a:p>
          <a:p>
            <a:pPr marL="0" indent="0" algn="just" rtl="0">
              <a:buNone/>
            </a:pPr>
            <a:r>
              <a:rPr lang="fr-FR" sz="1800" dirty="0" smtClean="0"/>
              <a:t>Au </a:t>
            </a:r>
            <a:r>
              <a:rPr lang="fr-FR" sz="1800" dirty="0"/>
              <a:t>niveau de la membrane les glucides n’existent pas à l’état libre, </a:t>
            </a:r>
            <a:endParaRPr lang="fr-FR" sz="1800" dirty="0" smtClean="0"/>
          </a:p>
          <a:p>
            <a:pPr marL="0" indent="0" algn="just" rtl="0">
              <a:buNone/>
            </a:pPr>
            <a:endParaRPr lang="fr-FR" sz="1800" dirty="0"/>
          </a:p>
          <a:p>
            <a:pPr algn="just" rtl="0">
              <a:buFont typeface="Wingdings" pitchFamily="2" charset="2"/>
              <a:buChar char="Ø"/>
            </a:pPr>
            <a:r>
              <a:rPr lang="fr-FR" sz="1800" dirty="0" smtClean="0"/>
              <a:t>ils </a:t>
            </a:r>
            <a:r>
              <a:rPr lang="fr-FR" sz="1800" dirty="0"/>
              <a:t>sont </a:t>
            </a:r>
            <a:r>
              <a:rPr lang="fr-FR" sz="1800" u="sng" dirty="0"/>
              <a:t>liés</a:t>
            </a:r>
            <a:r>
              <a:rPr lang="fr-FR" sz="1800" dirty="0"/>
              <a:t> à des </a:t>
            </a:r>
            <a:r>
              <a:rPr lang="fr-FR" sz="1800" dirty="0" smtClean="0"/>
              <a:t>protéines ou à des lipides:</a:t>
            </a:r>
            <a:endParaRPr lang="fr-FR" sz="1800" dirty="0"/>
          </a:p>
          <a:p>
            <a:pPr marL="0" indent="0" algn="l" rtl="0">
              <a:buNone/>
            </a:pPr>
            <a:r>
              <a:rPr lang="fr-FR" sz="1800" dirty="0"/>
              <a:t> </a:t>
            </a:r>
          </a:p>
          <a:p>
            <a:pPr lvl="0" algn="l" rtl="0"/>
            <a:r>
              <a:rPr lang="fr-FR" sz="1800" dirty="0"/>
              <a:t>Les </a:t>
            </a:r>
            <a:r>
              <a:rPr lang="fr-FR" sz="1800" b="1" dirty="0" smtClean="0"/>
              <a:t>glycoprotéines </a:t>
            </a:r>
          </a:p>
          <a:p>
            <a:pPr lvl="0" algn="l" rtl="0"/>
            <a:r>
              <a:rPr lang="fr-FR" sz="1800" dirty="0" smtClean="0"/>
              <a:t>Les</a:t>
            </a:r>
            <a:r>
              <a:rPr lang="fr-FR" sz="1800" b="1" dirty="0" smtClean="0"/>
              <a:t> glycolipides</a:t>
            </a:r>
          </a:p>
          <a:p>
            <a:pPr lvl="0" algn="l" rtl="0"/>
            <a:endParaRPr lang="fr-FR" sz="1800" b="1" dirty="0" smtClean="0"/>
          </a:p>
          <a:p>
            <a:pPr algn="l" rtl="0">
              <a:buFont typeface="Wingdings" pitchFamily="2" charset="2"/>
              <a:buChar char="Ø"/>
            </a:pPr>
            <a:r>
              <a:rPr lang="fr-FR" sz="1800" dirty="0"/>
              <a:t>ils sont </a:t>
            </a:r>
            <a:r>
              <a:rPr lang="fr-FR" sz="1800" b="1" dirty="0" smtClean="0"/>
              <a:t>Exposés </a:t>
            </a:r>
            <a:r>
              <a:rPr lang="fr-FR" sz="1800" dirty="0" smtClean="0"/>
              <a:t>à l’</a:t>
            </a:r>
            <a:r>
              <a:rPr lang="fr-FR" sz="1800" dirty="0" err="1" smtClean="0"/>
              <a:t>extèrieur</a:t>
            </a:r>
            <a:r>
              <a:rPr lang="fr-FR" sz="1800" dirty="0" smtClean="0"/>
              <a:t> de la cellule</a:t>
            </a:r>
          </a:p>
          <a:p>
            <a:pPr algn="l" rtl="0">
              <a:buFont typeface="Wingdings" pitchFamily="2" charset="2"/>
              <a:buChar char="Ø"/>
            </a:pPr>
            <a:endParaRPr lang="fr-FR" sz="1800" dirty="0" smtClean="0"/>
          </a:p>
          <a:p>
            <a:pPr algn="l" rtl="0">
              <a:buFont typeface="Wingdings" pitchFamily="2" charset="2"/>
              <a:buChar char="Ø"/>
            </a:pPr>
            <a:r>
              <a:rPr lang="fr-FR" sz="1800" dirty="0" smtClean="0"/>
              <a:t>Le </a:t>
            </a:r>
            <a:r>
              <a:rPr lang="fr-FR" sz="1800" b="1" dirty="0" err="1" smtClean="0"/>
              <a:t>glycocalyx</a:t>
            </a:r>
            <a:r>
              <a:rPr lang="fr-FR" sz="1800" dirty="0" smtClean="0"/>
              <a:t> est le </a:t>
            </a:r>
            <a:r>
              <a:rPr lang="fr-FR" sz="1800" dirty="0" err="1" smtClean="0"/>
              <a:t>cell</a:t>
            </a:r>
            <a:r>
              <a:rPr lang="fr-FR" sz="1800" dirty="0" smtClean="0"/>
              <a:t> </a:t>
            </a:r>
            <a:r>
              <a:rPr lang="fr-FR" sz="1800" dirty="0" err="1" smtClean="0"/>
              <a:t>coat</a:t>
            </a:r>
            <a:r>
              <a:rPr lang="fr-FR" sz="1800" dirty="0" smtClean="0"/>
              <a:t> appelé encore </a:t>
            </a:r>
            <a:r>
              <a:rPr lang="fr-FR" sz="1800" dirty="0" err="1" smtClean="0"/>
              <a:t>glycolemme</a:t>
            </a:r>
            <a:r>
              <a:rPr lang="fr-FR" sz="1800" dirty="0" smtClean="0"/>
              <a:t> : il s’agit d’un revêtement fibrillaire visible en microscopie électronique situé à la face externe de la membrane plasmique.</a:t>
            </a:r>
            <a:endParaRPr lang="fr-FR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905" y="3140968"/>
            <a:ext cx="4164599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2781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476672"/>
            <a:ext cx="38884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fr-FR" sz="1600" dirty="0"/>
              <a:t>Les membranes cellulaires ont une </a:t>
            </a:r>
            <a:r>
              <a:rPr lang="fr-FR" sz="1600" b="1" dirty="0"/>
              <a:t>perméabilité sélective </a:t>
            </a:r>
            <a:r>
              <a:rPr lang="fr-FR" sz="1600" dirty="0"/>
              <a:t>qui leur permet de contrôler l’entrée et la sortie des différentes molécules et ions </a:t>
            </a:r>
            <a:r>
              <a:rPr lang="fr-FR" sz="1600" dirty="0" smtClean="0"/>
              <a:t>entre </a:t>
            </a:r>
            <a:r>
              <a:rPr lang="fr-FR" sz="1600" dirty="0"/>
              <a:t>le cytoplasme et le milieu extérieur. </a:t>
            </a:r>
            <a:endParaRPr lang="fr-FR" sz="1600" dirty="0" smtClean="0"/>
          </a:p>
          <a:p>
            <a:pPr algn="l" rtl="0"/>
            <a:endParaRPr lang="fr-FR" sz="1600" dirty="0" smtClean="0"/>
          </a:p>
          <a:p>
            <a:pPr algn="l" rtl="0"/>
            <a:r>
              <a:rPr lang="fr-FR" sz="1600" dirty="0" smtClean="0"/>
              <a:t>- Les </a:t>
            </a:r>
            <a:r>
              <a:rPr lang="fr-FR" sz="1600" dirty="0"/>
              <a:t>membranes ne sont perméables en fait qu’aux </a:t>
            </a:r>
            <a:r>
              <a:rPr lang="fr-FR" sz="1600" u="sng" dirty="0"/>
              <a:t>petites molécules hydrophobes </a:t>
            </a:r>
            <a:r>
              <a:rPr lang="fr-FR" sz="1600" dirty="0"/>
              <a:t>(O2, N2, CO2, glycérol, </a:t>
            </a:r>
            <a:r>
              <a:rPr lang="fr-FR" sz="1600" dirty="0" err="1"/>
              <a:t>ether</a:t>
            </a:r>
            <a:r>
              <a:rPr lang="fr-FR" sz="1600" dirty="0"/>
              <a:t>, etc.). </a:t>
            </a:r>
            <a:endParaRPr lang="fr-FR" sz="1600" dirty="0" smtClean="0"/>
          </a:p>
          <a:p>
            <a:pPr algn="l" rtl="0"/>
            <a:r>
              <a:rPr lang="fr-FR" sz="1600" dirty="0" smtClean="0"/>
              <a:t>- Le </a:t>
            </a:r>
            <a:r>
              <a:rPr lang="fr-FR" sz="1600" dirty="0"/>
              <a:t>passage des autres molécules nécessite des protéines </a:t>
            </a:r>
            <a:r>
              <a:rPr lang="fr-FR" sz="1600" dirty="0" smtClean="0"/>
              <a:t>transmembranaires </a:t>
            </a:r>
            <a:r>
              <a:rPr lang="fr-FR" sz="1600" dirty="0"/>
              <a:t>(perméases et canaux ioniques).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0"/>
            <a:ext cx="3269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/>
              <a:t>Le transport membrane </a:t>
            </a:r>
            <a:endParaRPr lang="fr-FR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323528" y="3501008"/>
            <a:ext cx="37444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fr-FR" dirty="0" smtClean="0"/>
              <a:t>Le </a:t>
            </a:r>
            <a:r>
              <a:rPr lang="fr-FR" b="1" dirty="0" smtClean="0"/>
              <a:t>passage de substances </a:t>
            </a:r>
            <a:r>
              <a:rPr lang="fr-FR" dirty="0" smtClean="0"/>
              <a:t>à travers la membrane peut se faire:</a:t>
            </a:r>
          </a:p>
          <a:p>
            <a:pPr algn="l" rtl="0"/>
            <a:endParaRPr lang="fr-FR" dirty="0" smtClean="0"/>
          </a:p>
          <a:p>
            <a:pPr algn="l" rtl="0"/>
            <a:r>
              <a:rPr lang="fr-FR" dirty="0" smtClean="0"/>
              <a:t>I- Par transport passif (sans dépense d’énergie)</a:t>
            </a:r>
          </a:p>
          <a:p>
            <a:pPr algn="l" rtl="0"/>
            <a:r>
              <a:rPr lang="fr-FR" dirty="0" smtClean="0"/>
              <a:t>II- Par transport actif (avec dépense d’énergie) 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72008" y="5492838"/>
            <a:ext cx="4427984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0"/>
            <a:r>
              <a:rPr lang="fr-FR" b="1" dirty="0"/>
              <a:t>Nb </a:t>
            </a:r>
            <a:r>
              <a:rPr lang="fr-FR" dirty="0"/>
              <a:t>: La membrane plasmique contient aussi des récepteurs de surface pour différents ligands</a:t>
            </a:r>
            <a:r>
              <a:rPr lang="fr-FR" b="1" dirty="0"/>
              <a:t> </a:t>
            </a:r>
            <a:r>
              <a:rPr lang="fr-FR" dirty="0"/>
              <a:t>hydrosolubles (exemples : hormones, neurotransmetteurs) </a:t>
            </a:r>
          </a:p>
        </p:txBody>
      </p:sp>
      <p:sp>
        <p:nvSpPr>
          <p:cNvPr id="7" name="Rectangle 6"/>
          <p:cNvSpPr/>
          <p:nvPr/>
        </p:nvSpPr>
        <p:spPr>
          <a:xfrm>
            <a:off x="4067944" y="751051"/>
            <a:ext cx="4896544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تتمتع أغشية الخلايا </a:t>
            </a:r>
            <a:r>
              <a:rPr lang="ar-DZ" sz="2400" dirty="0" err="1" smtClean="0">
                <a:latin typeface="Traditional Arabic" pitchFamily="18" charset="-78"/>
                <a:cs typeface="Traditional Arabic" pitchFamily="18" charset="-78"/>
              </a:rPr>
              <a:t>بنفاذية</a:t>
            </a: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 انتقائية تسمح لها بالتحكم في دخول وخروج الجزيئات والأيونات المختلفة بين </a:t>
            </a:r>
            <a:r>
              <a:rPr lang="ar-DZ" sz="2400" dirty="0" err="1" smtClean="0">
                <a:latin typeface="Traditional Arabic" pitchFamily="18" charset="-78"/>
                <a:cs typeface="Traditional Arabic" pitchFamily="18" charset="-78"/>
              </a:rPr>
              <a:t>السيتوبلازم</a:t>
            </a: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والوسط الخارجي.</a:t>
            </a:r>
          </a:p>
          <a:p>
            <a:endParaRPr lang="ar-DZ" sz="1050" dirty="0" smtClean="0">
              <a:latin typeface="Traditional Arabic" pitchFamily="18" charset="-78"/>
              <a:cs typeface="Traditional Arabic" pitchFamily="18" charset="-78"/>
            </a:endParaRPr>
          </a:p>
          <a:p>
            <a:pPr>
              <a:buFontTx/>
              <a:buChar char="-"/>
            </a:pP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الأغشية </a:t>
            </a: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في الواقع </a:t>
            </a: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غير </a:t>
            </a:r>
            <a:r>
              <a:rPr lang="ar-DZ" sz="2400" dirty="0" err="1" smtClean="0">
                <a:latin typeface="Traditional Arabic" pitchFamily="18" charset="-78"/>
                <a:cs typeface="Traditional Arabic" pitchFamily="18" charset="-78"/>
              </a:rPr>
              <a:t>نفوذة</a:t>
            </a: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 إلا للجزيئات </a:t>
            </a: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الصغيرة الكارهة للماء </a:t>
            </a:r>
            <a:r>
              <a:rPr lang="ar-DZ" sz="2400" dirty="0" err="1" smtClean="0">
                <a:latin typeface="Traditional Arabic" pitchFamily="18" charset="-78"/>
                <a:cs typeface="Traditional Arabic" pitchFamily="18" charset="-78"/>
              </a:rPr>
              <a:t>فقط (</a:t>
            </a:r>
            <a:r>
              <a:rPr lang="fr-FR" sz="2400" dirty="0" smtClean="0">
                <a:latin typeface="Traditional Arabic" pitchFamily="18" charset="-78"/>
                <a:cs typeface="Traditional Arabic" pitchFamily="18" charset="-78"/>
              </a:rPr>
              <a:t>O2 ، N2 ، CO2 ، </a:t>
            </a:r>
            <a:r>
              <a:rPr lang="ar-DZ" sz="2400" dirty="0" err="1" smtClean="0">
                <a:latin typeface="Traditional Arabic" pitchFamily="18" charset="-78"/>
                <a:cs typeface="Traditional Arabic" pitchFamily="18" charset="-78"/>
              </a:rPr>
              <a:t>الجلسرين</a:t>
            </a: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 ، </a:t>
            </a:r>
            <a:r>
              <a:rPr lang="ar-DZ" sz="2400" dirty="0" err="1" smtClean="0">
                <a:latin typeface="Traditional Arabic" pitchFamily="18" charset="-78"/>
                <a:cs typeface="Traditional Arabic" pitchFamily="18" charset="-78"/>
              </a:rPr>
              <a:t>الأثير </a:t>
            </a: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، </a:t>
            </a:r>
            <a:r>
              <a:rPr lang="ar-DZ" sz="2400" dirty="0" err="1" smtClean="0">
                <a:latin typeface="Traditional Arabic" pitchFamily="18" charset="-78"/>
                <a:cs typeface="Traditional Arabic" pitchFamily="18" charset="-78"/>
              </a:rPr>
              <a:t>إلخ</a:t>
            </a:r>
            <a:r>
              <a:rPr lang="ar-DZ" sz="2400" dirty="0" err="1" smtClean="0">
                <a:latin typeface="Traditional Arabic" pitchFamily="18" charset="-78"/>
                <a:cs typeface="Traditional Arabic" pitchFamily="18" charset="-78"/>
              </a:rPr>
              <a:t>).</a:t>
            </a:r>
            <a:endParaRPr lang="ar-DZ" sz="2400" dirty="0" smtClean="0">
              <a:latin typeface="Traditional Arabic" pitchFamily="18" charset="-78"/>
              <a:cs typeface="Traditional Arabic" pitchFamily="18" charset="-78"/>
            </a:endParaRPr>
          </a:p>
          <a:p>
            <a:pPr>
              <a:buFontTx/>
              <a:buChar char="-"/>
            </a:pPr>
            <a:endParaRPr lang="ar-DZ" sz="1050" dirty="0" smtClean="0">
              <a:latin typeface="Traditional Arabic" pitchFamily="18" charset="-78"/>
              <a:cs typeface="Traditional Arabic" pitchFamily="18" charset="-78"/>
            </a:endParaRPr>
          </a:p>
          <a:p>
            <a:pPr>
              <a:buFontTx/>
              <a:buChar char="-"/>
            </a:pP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يتطلب </a:t>
            </a: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مرور الجزيئات الأخرى بروتينات عبر </a:t>
            </a:r>
            <a:r>
              <a:rPr lang="ar-DZ" sz="2400" dirty="0" err="1" smtClean="0">
                <a:latin typeface="Traditional Arabic" pitchFamily="18" charset="-78"/>
                <a:cs typeface="Traditional Arabic" pitchFamily="18" charset="-78"/>
              </a:rPr>
              <a:t>الغشاء </a:t>
            </a: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(</a:t>
            </a:r>
            <a:r>
              <a:rPr lang="ar-DZ" sz="2400" dirty="0" err="1" smtClean="0">
                <a:latin typeface="Traditional Arabic" pitchFamily="18" charset="-78"/>
                <a:cs typeface="Traditional Arabic" pitchFamily="18" charset="-78"/>
              </a:rPr>
              <a:t>بيرميز</a:t>
            </a: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 والقنوات الأيونية</a:t>
            </a:r>
            <a:r>
              <a:rPr lang="ar-DZ" sz="2400" dirty="0" err="1" smtClean="0">
                <a:latin typeface="Traditional Arabic" pitchFamily="18" charset="-78"/>
                <a:cs typeface="Traditional Arabic" pitchFamily="18" charset="-78"/>
              </a:rPr>
              <a:t>).</a:t>
            </a:r>
            <a:endParaRPr lang="ar-DZ" sz="2400" dirty="0" smtClean="0"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يمكن</a:t>
            </a:r>
            <a:r>
              <a:rPr lang="ar-DZ" sz="2400" b="1" dirty="0" smtClean="0">
                <a:latin typeface="Traditional Arabic" pitchFamily="18" charset="-78"/>
                <a:cs typeface="Traditional Arabic" pitchFamily="18" charset="-78"/>
              </a:rPr>
              <a:t> مرور المواد </a:t>
            </a: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عبر الغشاء </a:t>
            </a:r>
            <a:r>
              <a:rPr lang="ar-DZ" sz="2400" dirty="0" err="1" smtClean="0">
                <a:latin typeface="Traditional Arabic" pitchFamily="18" charset="-78"/>
                <a:cs typeface="Traditional Arabic" pitchFamily="18" charset="-78"/>
              </a:rPr>
              <a:t>وفق:</a:t>
            </a:r>
            <a:endParaRPr lang="ar-DZ" sz="2400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514350" indent="-514350">
              <a:buFont typeface="+mj-lt"/>
              <a:buAutoNum type="romanUcPeriod"/>
            </a:pP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النقل السلبي غير </a:t>
            </a:r>
            <a:r>
              <a:rPr lang="ar-DZ" sz="2400" dirty="0" err="1" smtClean="0">
                <a:latin typeface="Traditional Arabic" pitchFamily="18" charset="-78"/>
                <a:cs typeface="Traditional Arabic" pitchFamily="18" charset="-78"/>
              </a:rPr>
              <a:t>الفعّال </a:t>
            </a: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(بدون استهلاك طاقة</a:t>
            </a:r>
            <a:r>
              <a:rPr lang="ar-DZ" sz="2400" dirty="0" err="1" smtClean="0">
                <a:latin typeface="Traditional Arabic" pitchFamily="18" charset="-78"/>
                <a:cs typeface="Traditional Arabic" pitchFamily="18" charset="-78"/>
              </a:rPr>
              <a:t>)</a:t>
            </a:r>
            <a:endParaRPr lang="ar-DZ" sz="2400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514350" indent="-514350">
              <a:buFont typeface="+mj-lt"/>
              <a:buAutoNum type="romanUcPeriod"/>
            </a:pP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النقل النشط </a:t>
            </a:r>
            <a:r>
              <a:rPr lang="ar-DZ" sz="2400" dirty="0" err="1" smtClean="0">
                <a:latin typeface="Traditional Arabic" pitchFamily="18" charset="-78"/>
                <a:cs typeface="Traditional Arabic" pitchFamily="18" charset="-78"/>
              </a:rPr>
              <a:t>الفعّال </a:t>
            </a: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(باستهلاك الطاقة</a:t>
            </a:r>
            <a:r>
              <a:rPr lang="ar-DZ" sz="2400" dirty="0" err="1" smtClean="0">
                <a:latin typeface="Traditional Arabic" pitchFamily="18" charset="-78"/>
                <a:cs typeface="Traditional Arabic" pitchFamily="18" charset="-78"/>
              </a:rPr>
              <a:t>)</a:t>
            </a:r>
            <a:endParaRPr lang="ar-DZ" sz="2400" dirty="0" smtClean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94930" y="0"/>
            <a:ext cx="21515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DZ" sz="3600" b="1" dirty="0" err="1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النفاذية</a:t>
            </a:r>
            <a:r>
              <a:rPr lang="ar-DZ" sz="36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 الغشائية</a:t>
            </a:r>
            <a:endParaRPr lang="fr-FR" sz="36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0" y="5229200"/>
            <a:ext cx="432048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/>
            <a:r>
              <a:rPr lang="ar-DZ" sz="2400" b="1" dirty="0" smtClean="0">
                <a:latin typeface="Traditional Arabic" pitchFamily="18" charset="-78"/>
                <a:cs typeface="Traditional Arabic" pitchFamily="18" charset="-78"/>
              </a:rPr>
              <a:t>ملاحظة</a:t>
            </a: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: يحتوي ايضا الغشاء </a:t>
            </a:r>
            <a:r>
              <a:rPr lang="ar-DZ" sz="2400" dirty="0" err="1" smtClean="0">
                <a:latin typeface="Traditional Arabic" pitchFamily="18" charset="-78"/>
                <a:cs typeface="Traditional Arabic" pitchFamily="18" charset="-78"/>
              </a:rPr>
              <a:t>الهيولي</a:t>
            </a: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 على مستقبلات</a:t>
            </a: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سطحية لمختلف الروابط </a:t>
            </a:r>
            <a:r>
              <a:rPr lang="fr-FR" sz="2400" dirty="0" smtClean="0">
                <a:latin typeface="Traditional Arabic" pitchFamily="18" charset="-78"/>
                <a:cs typeface="Traditional Arabic" pitchFamily="18" charset="-78"/>
              </a:rPr>
              <a:t>ligands</a:t>
            </a: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 القابلة للذوبان في </a:t>
            </a:r>
            <a:r>
              <a:rPr lang="ar-DZ" sz="2400" dirty="0" err="1" smtClean="0">
                <a:latin typeface="Traditional Arabic" pitchFamily="18" charset="-78"/>
                <a:cs typeface="Traditional Arabic" pitchFamily="18" charset="-78"/>
              </a:rPr>
              <a:t>الماء </a:t>
            </a: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(مثل </a:t>
            </a:r>
            <a:r>
              <a:rPr lang="ar-DZ" sz="2400" dirty="0" err="1" smtClean="0">
                <a:latin typeface="Traditional Arabic" pitchFamily="18" charset="-78"/>
                <a:cs typeface="Traditional Arabic" pitchFamily="18" charset="-78"/>
              </a:rPr>
              <a:t>الرمونات</a:t>
            </a: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، والناقلات العصبية</a:t>
            </a:r>
            <a:r>
              <a:rPr lang="ar-DZ" sz="2400" dirty="0" err="1" smtClean="0">
                <a:latin typeface="Traditional Arabic" pitchFamily="18" charset="-78"/>
                <a:cs typeface="Traditional Arabic" pitchFamily="18" charset="-78"/>
              </a:rPr>
              <a:t>)</a:t>
            </a:r>
            <a:endParaRPr lang="ar-DZ" sz="2400" dirty="0" smtClean="0"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t="19760" r="29210" b="23540"/>
          <a:stretch>
            <a:fillRect/>
          </a:stretch>
        </p:blipFill>
        <p:spPr bwMode="auto">
          <a:xfrm>
            <a:off x="0" y="836712"/>
            <a:ext cx="4509498" cy="2708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 l="11256" t="34880" r="6531" b="29840"/>
          <a:stretch>
            <a:fillRect/>
          </a:stretch>
        </p:blipFill>
        <p:spPr bwMode="auto">
          <a:xfrm>
            <a:off x="0" y="4149080"/>
            <a:ext cx="4860032" cy="1564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716016" y="692696"/>
            <a:ext cx="429924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DZ" sz="24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المذيب</a:t>
            </a: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:</a:t>
            </a: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الجزء الاهم في </a:t>
            </a:r>
            <a:r>
              <a:rPr lang="ar-DZ" sz="2400" dirty="0" err="1" smtClean="0">
                <a:latin typeface="Traditional Arabic" pitchFamily="18" charset="-78"/>
                <a:cs typeface="Traditional Arabic" pitchFamily="18" charset="-78"/>
              </a:rPr>
              <a:t>المزيج </a:t>
            </a: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(ماء</a:t>
            </a:r>
            <a:r>
              <a:rPr lang="ar-DZ" sz="2400" dirty="0" err="1" smtClean="0">
                <a:latin typeface="Traditional Arabic" pitchFamily="18" charset="-78"/>
                <a:cs typeface="Traditional Arabic" pitchFamily="18" charset="-78"/>
              </a:rPr>
              <a:t>)</a:t>
            </a:r>
            <a:endParaRPr lang="ar-DZ" sz="2400" dirty="0" smtClean="0"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DZ" sz="24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المذاب</a:t>
            </a: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: الجزء المنحل في </a:t>
            </a:r>
            <a:r>
              <a:rPr lang="ar-DZ" sz="2400" dirty="0" err="1" smtClean="0">
                <a:latin typeface="Traditional Arabic" pitchFamily="18" charset="-78"/>
                <a:cs typeface="Traditional Arabic" pitchFamily="18" charset="-78"/>
              </a:rPr>
              <a:t>المحلول</a:t>
            </a:r>
            <a:r>
              <a:rPr lang="ar-DZ" sz="2400" dirty="0" err="1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(سكر، قهوة، اكسيجين، </a:t>
            </a:r>
            <a:r>
              <a:rPr lang="ar-DZ" sz="2400" dirty="0" err="1" smtClean="0">
                <a:latin typeface="Traditional Arabic" pitchFamily="18" charset="-78"/>
                <a:cs typeface="Traditional Arabic" pitchFamily="18" charset="-78"/>
              </a:rPr>
              <a:t>الخ.)</a:t>
            </a:r>
            <a:endParaRPr lang="ar-DZ" sz="2400" dirty="0" smtClean="0"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DZ" sz="2400" b="1" dirty="0" err="1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الإنتشار</a:t>
            </a: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: </a:t>
            </a:r>
            <a:r>
              <a:rPr lang="ar-DZ" sz="2400" dirty="0" err="1" smtClean="0">
                <a:latin typeface="Traditional Arabic" pitchFamily="18" charset="-78"/>
                <a:cs typeface="Traditional Arabic" pitchFamily="18" charset="-78"/>
              </a:rPr>
              <a:t>إتجاه</a:t>
            </a: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 وتوسع المذاب </a:t>
            </a: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لشغل كل </a:t>
            </a: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الفراغات </a:t>
            </a: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المتاحة</a:t>
            </a: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.</a:t>
            </a:r>
          </a:p>
          <a:p>
            <a:r>
              <a:rPr lang="ar-DZ" sz="24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المحلول</a:t>
            </a: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: مزيج </a:t>
            </a:r>
            <a:r>
              <a:rPr lang="ar-DZ" sz="2400" u="sng" dirty="0" smtClean="0">
                <a:latin typeface="Traditional Arabic" pitchFamily="18" charset="-78"/>
                <a:cs typeface="Traditional Arabic" pitchFamily="18" charset="-78"/>
              </a:rPr>
              <a:t>متجانس</a:t>
            </a:r>
          </a:p>
          <a:p>
            <a:endParaRPr lang="ar-DZ" sz="2400" u="sng" dirty="0" smtClean="0"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DZ" sz="24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التركيز</a:t>
            </a: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: نسبة المذاب/المذيب</a:t>
            </a:r>
          </a:p>
          <a:p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او</a:t>
            </a:r>
          </a:p>
          <a:p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المذاب/الحجم</a:t>
            </a:r>
          </a:p>
          <a:p>
            <a:endParaRPr lang="ar-DZ" sz="2400" dirty="0" smtClean="0"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DZ" sz="24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التدرج في </a:t>
            </a:r>
            <a:r>
              <a:rPr lang="ar-DZ" sz="2400" b="1" dirty="0" err="1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التركيز</a:t>
            </a:r>
            <a:r>
              <a:rPr lang="ar-DZ" sz="2400" dirty="0" err="1" smtClean="0">
                <a:latin typeface="Traditional Arabic" pitchFamily="18" charset="-78"/>
                <a:cs typeface="Traditional Arabic" pitchFamily="18" charset="-78"/>
              </a:rPr>
              <a:t>:</a:t>
            </a: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 </a:t>
            </a:r>
          </a:p>
          <a:p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يكون عندما </a:t>
            </a: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تتواصل منطقتان بتركيزات مختلفة</a:t>
            </a: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.</a:t>
            </a:r>
          </a:p>
          <a:p>
            <a:r>
              <a:rPr lang="ar-DZ" sz="2400" dirty="0" err="1" smtClean="0">
                <a:latin typeface="Traditional Arabic" pitchFamily="18" charset="-78"/>
                <a:cs typeface="Traditional Arabic" pitchFamily="18" charset="-78"/>
              </a:rPr>
              <a:t>مثل </a:t>
            </a: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: خلية ووسط يحيطها</a:t>
            </a:r>
            <a:endParaRPr lang="fr-FR" sz="2400" dirty="0" smtClean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52328" y="0"/>
            <a:ext cx="1244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DZ" sz="32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مفاهيـــم</a:t>
            </a:r>
            <a:endParaRPr lang="fr-FR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3" y="116632"/>
            <a:ext cx="87129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fr-FR" b="1" dirty="0"/>
              <a:t>I- Les transports passifs</a:t>
            </a:r>
            <a:endParaRPr lang="fr-FR" dirty="0"/>
          </a:p>
          <a:p>
            <a:pPr algn="l" rtl="0"/>
            <a:r>
              <a:rPr lang="fr-FR" dirty="0"/>
              <a:t> </a:t>
            </a:r>
            <a:r>
              <a:rPr lang="fr-FR" dirty="0" smtClean="0"/>
              <a:t>Transports </a:t>
            </a:r>
            <a:r>
              <a:rPr lang="fr-FR" dirty="0"/>
              <a:t>qui se font dans le sens du gradient chimique ou électrochimique. Dans ce cas il n’y a pas besoin d’énergie.</a:t>
            </a:r>
          </a:p>
          <a:p>
            <a:pPr algn="l" rtl="0"/>
            <a:r>
              <a:rPr lang="fr-FR" dirty="0"/>
              <a:t> </a:t>
            </a:r>
          </a:p>
          <a:p>
            <a:pPr algn="l" rtl="0"/>
            <a:r>
              <a:rPr lang="fr-FR" dirty="0"/>
              <a:t>On distingue </a:t>
            </a:r>
            <a:r>
              <a:rPr lang="fr-FR" dirty="0" smtClean="0"/>
              <a:t>3 </a:t>
            </a:r>
            <a:r>
              <a:rPr lang="fr-FR" dirty="0"/>
              <a:t>types de transport : </a:t>
            </a:r>
            <a:r>
              <a:rPr lang="fr-FR" b="1" dirty="0" smtClean="0"/>
              <a:t>I-1. diffusion </a:t>
            </a:r>
            <a:r>
              <a:rPr lang="fr-FR" b="1" dirty="0"/>
              <a:t>simple </a:t>
            </a:r>
            <a:r>
              <a:rPr lang="fr-FR" b="1" dirty="0" smtClean="0"/>
              <a:t>;</a:t>
            </a:r>
            <a:r>
              <a:rPr lang="ar-DZ" b="1" dirty="0" smtClean="0"/>
              <a:t>انتشار بسيط </a:t>
            </a:r>
            <a:endParaRPr lang="fr-FR" b="1" dirty="0" smtClean="0"/>
          </a:p>
          <a:p>
            <a:pPr marL="3141663" algn="l" rtl="0"/>
            <a:r>
              <a:rPr lang="fr-FR" b="1" dirty="0" smtClean="0"/>
              <a:t>  I-2. Diffusion </a:t>
            </a:r>
            <a:r>
              <a:rPr lang="fr-FR" b="1" dirty="0" smtClean="0"/>
              <a:t>facilitée;</a:t>
            </a:r>
            <a:r>
              <a:rPr lang="ar-DZ" b="1" dirty="0" smtClean="0"/>
              <a:t>انتشار مسهل </a:t>
            </a:r>
            <a:endParaRPr lang="fr-FR" b="1" dirty="0" smtClean="0"/>
          </a:p>
          <a:p>
            <a:pPr marL="3141663" algn="l" rtl="0"/>
            <a:r>
              <a:rPr lang="fr-FR" b="1" dirty="0" smtClean="0"/>
              <a:t>  I-3. </a:t>
            </a:r>
            <a:r>
              <a:rPr lang="fr-FR" b="1" dirty="0" smtClean="0"/>
              <a:t>Osmose</a:t>
            </a:r>
            <a:r>
              <a:rPr lang="ar-DZ" b="1" dirty="0" smtClean="0"/>
              <a:t>الحلول او </a:t>
            </a:r>
            <a:r>
              <a:rPr lang="ar-DZ" b="1" dirty="0" err="1" smtClean="0"/>
              <a:t>الاسموز</a:t>
            </a:r>
            <a:r>
              <a:rPr lang="ar-DZ" b="1" dirty="0" smtClean="0"/>
              <a:t> </a:t>
            </a:r>
            <a:endParaRPr lang="fr-FR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0129" t="30205" r="2968" b="8582"/>
          <a:stretch/>
        </p:blipFill>
        <p:spPr bwMode="auto">
          <a:xfrm>
            <a:off x="2411760" y="3242991"/>
            <a:ext cx="6622026" cy="3498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01281" y="2350621"/>
            <a:ext cx="73827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fr-FR" b="1" dirty="0"/>
              <a:t>I-1. diffusion </a:t>
            </a:r>
            <a:r>
              <a:rPr lang="fr-FR" b="1" dirty="0" smtClean="0"/>
              <a:t>simple </a:t>
            </a:r>
            <a:r>
              <a:rPr lang="fr-FR" dirty="0" smtClean="0"/>
              <a:t>(</a:t>
            </a:r>
            <a:r>
              <a:rPr lang="fr-FR" dirty="0"/>
              <a:t>sans transporteur protéique</a:t>
            </a:r>
            <a:r>
              <a:rPr lang="fr-FR" dirty="0" smtClean="0"/>
              <a:t>) </a:t>
            </a:r>
          </a:p>
          <a:p>
            <a:pPr algn="l" rtl="0"/>
            <a:r>
              <a:rPr lang="fr-FR" b="1" dirty="0" smtClean="0"/>
              <a:t>C’est </a:t>
            </a:r>
            <a:r>
              <a:rPr lang="fr-FR" b="1" dirty="0"/>
              <a:t>le mode de transport pour les substances liposolubles </a:t>
            </a:r>
            <a:r>
              <a:rPr lang="fr-FR" b="1" dirty="0" smtClean="0"/>
              <a:t>(hydrophobes)</a:t>
            </a:r>
            <a:r>
              <a:rPr lang="fr-FR" dirty="0" smtClean="0"/>
              <a:t>:</a:t>
            </a:r>
            <a:r>
              <a:rPr lang="fr-FR" b="1" dirty="0" smtClean="0"/>
              <a:t> 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241719" y="3027724"/>
            <a:ext cx="2286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fr-FR" sz="1600" dirty="0" smtClean="0"/>
              <a:t>solvants </a:t>
            </a:r>
            <a:r>
              <a:rPr lang="fr-FR" sz="1600" dirty="0"/>
              <a:t>des lipides (éther,</a:t>
            </a:r>
            <a:r>
              <a:rPr lang="fr-FR" sz="1600" b="1" dirty="0"/>
              <a:t> </a:t>
            </a:r>
            <a:r>
              <a:rPr lang="fr-FR" sz="1600" dirty="0"/>
              <a:t>chloroforme) ; les molécules polaires non chargées: éthanol, urée, les gaz (O2, CO2). </a:t>
            </a:r>
            <a:endParaRPr lang="fr-FR" sz="1600" dirty="0" smtClean="0"/>
          </a:p>
          <a:p>
            <a:pPr algn="l" rtl="0"/>
            <a:endParaRPr lang="fr-FR" sz="1600" dirty="0"/>
          </a:p>
          <a:p>
            <a:pPr algn="l" rtl="0"/>
            <a:r>
              <a:rPr lang="fr-FR" sz="1600" dirty="0" smtClean="0"/>
              <a:t>Il </a:t>
            </a:r>
            <a:r>
              <a:rPr lang="fr-FR" sz="1600" dirty="0"/>
              <a:t>se fait dans le </a:t>
            </a:r>
            <a:r>
              <a:rPr lang="fr-FR" sz="1600" u="sng" dirty="0"/>
              <a:t>sens du gradient de concentration </a:t>
            </a:r>
            <a:r>
              <a:rPr lang="fr-FR" sz="1600" dirty="0"/>
              <a:t>jusqu’à </a:t>
            </a:r>
            <a:r>
              <a:rPr lang="fr-FR" sz="1600" dirty="0" smtClean="0"/>
              <a:t>l’atteinte </a:t>
            </a:r>
            <a:r>
              <a:rPr lang="fr-FR" sz="1600" dirty="0"/>
              <a:t>d’un équilibre. </a:t>
            </a:r>
            <a:endParaRPr lang="fr-FR" sz="1600" dirty="0" smtClean="0"/>
          </a:p>
          <a:p>
            <a:pPr algn="l" rtl="0"/>
            <a:endParaRPr lang="fr-FR" sz="1600" dirty="0"/>
          </a:p>
          <a:p>
            <a:pPr algn="l" rtl="0"/>
            <a:r>
              <a:rPr lang="fr-FR" sz="1600" dirty="0" smtClean="0"/>
              <a:t>Ce </a:t>
            </a:r>
            <a:r>
              <a:rPr lang="fr-FR" sz="1600" dirty="0"/>
              <a:t>transport est </a:t>
            </a:r>
            <a:r>
              <a:rPr lang="fr-FR" sz="1600" b="1" dirty="0"/>
              <a:t>lent</a:t>
            </a:r>
            <a:r>
              <a:rPr lang="fr-FR" sz="1600" dirty="0"/>
              <a:t> et ne nécessite pas de perméase (pas de </a:t>
            </a:r>
            <a:r>
              <a:rPr lang="fr-FR" sz="1600" dirty="0" smtClean="0"/>
              <a:t>transporteur </a:t>
            </a:r>
            <a:r>
              <a:rPr lang="fr-FR" sz="1600" dirty="0"/>
              <a:t>protéique).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ar-DZ" b="1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مقدمــــــة</a:t>
            </a:r>
            <a:endParaRPr lang="fr-FR" dirty="0">
              <a:solidFill>
                <a:srgbClr val="C0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196752"/>
            <a:ext cx="8352928" cy="4968552"/>
          </a:xfrm>
        </p:spPr>
        <p:txBody>
          <a:bodyPr>
            <a:normAutofit fontScale="92500" lnSpcReduction="10000"/>
          </a:bodyPr>
          <a:lstStyle/>
          <a:p>
            <a:pPr marL="0" indent="0" algn="just"/>
            <a:r>
              <a:rPr lang="ar-DZ" b="1" u="sng" dirty="0" smtClean="0">
                <a:latin typeface="Traditional Arabic" pitchFamily="18" charset="-78"/>
                <a:cs typeface="Traditional Arabic" pitchFamily="18" charset="-78"/>
              </a:rPr>
              <a:t>الأغشية البيولوجية </a:t>
            </a:r>
            <a:r>
              <a:rPr lang="en-US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fr-FR" dirty="0" smtClean="0">
                <a:latin typeface="Traditional Arabic" pitchFamily="18" charset="-78"/>
                <a:cs typeface="Traditional Arabic" pitchFamily="18" charset="-78"/>
              </a:rPr>
              <a:t>Membranes biologiques</a:t>
            </a:r>
            <a:r>
              <a:rPr lang="ar-DZ" dirty="0" smtClean="0">
                <a:latin typeface="Traditional Arabic" pitchFamily="18" charset="-78"/>
                <a:cs typeface="Traditional Arabic" pitchFamily="18" charset="-78"/>
              </a:rPr>
              <a:t>عبارة عن طبقات مزدوجة من </a:t>
            </a:r>
            <a:r>
              <a:rPr lang="ar-DZ" dirty="0" err="1" smtClean="0">
                <a:latin typeface="Traditional Arabic" pitchFamily="18" charset="-78"/>
                <a:cs typeface="Traditional Arabic" pitchFamily="18" charset="-78"/>
              </a:rPr>
              <a:t>الفسفوليبيد</a:t>
            </a:r>
            <a:r>
              <a:rPr lang="ar-DZ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dirty="0" err="1" smtClean="0">
                <a:latin typeface="Traditional Arabic" pitchFamily="18" charset="-78"/>
                <a:cs typeface="Traditional Arabic" pitchFamily="18" charset="-78"/>
              </a:rPr>
              <a:t>Phospholipides</a:t>
            </a:r>
            <a:r>
              <a:rPr lang="ar-DZ" dirty="0" smtClean="0">
                <a:latin typeface="Traditional Arabic" pitchFamily="18" charset="-78"/>
                <a:cs typeface="Traditional Arabic" pitchFamily="18" charset="-78"/>
              </a:rPr>
              <a:t> تندرج بروتينات فيها بشكل غير متناظر وغير </a:t>
            </a:r>
            <a:r>
              <a:rPr lang="ar-DZ" dirty="0" err="1" smtClean="0">
                <a:latin typeface="Traditional Arabic" pitchFamily="18" charset="-78"/>
                <a:cs typeface="Traditional Arabic" pitchFamily="18" charset="-78"/>
              </a:rPr>
              <a:t>متجانس.</a:t>
            </a:r>
            <a:r>
              <a:rPr lang="ar-DZ" dirty="0" smtClean="0">
                <a:latin typeface="Traditional Arabic" pitchFamily="18" charset="-78"/>
                <a:cs typeface="Traditional Arabic" pitchFamily="18" charset="-78"/>
              </a:rPr>
              <a:t> يُطلق على الغشاء الذي يحد الخلية اسم غشاء </a:t>
            </a:r>
            <a:r>
              <a:rPr lang="ar-DZ" dirty="0" err="1" smtClean="0">
                <a:latin typeface="Traditional Arabic" pitchFamily="18" charset="-78"/>
                <a:cs typeface="Traditional Arabic" pitchFamily="18" charset="-78"/>
              </a:rPr>
              <a:t>الهيولي</a:t>
            </a:r>
            <a:r>
              <a:rPr lang="ar-DZ" dirty="0" smtClean="0">
                <a:latin typeface="Traditional Arabic" pitchFamily="18" charset="-78"/>
                <a:cs typeface="Traditional Arabic" pitchFamily="18" charset="-78"/>
              </a:rPr>
              <a:t> أو البلازمي ويُطلق على أغشية </a:t>
            </a:r>
            <a:r>
              <a:rPr lang="ar-DZ" dirty="0" err="1" smtClean="0">
                <a:latin typeface="Traditional Arabic" pitchFamily="18" charset="-78"/>
                <a:cs typeface="Traditional Arabic" pitchFamily="18" charset="-78"/>
              </a:rPr>
              <a:t>العضيات</a:t>
            </a:r>
            <a:r>
              <a:rPr lang="ar-DZ" dirty="0" smtClean="0">
                <a:latin typeface="Traditional Arabic" pitchFamily="18" charset="-78"/>
                <a:cs typeface="Traditional Arabic" pitchFamily="18" charset="-78"/>
              </a:rPr>
              <a:t> باسم </a:t>
            </a:r>
            <a:r>
              <a:rPr lang="ar-DZ" dirty="0" err="1" smtClean="0">
                <a:latin typeface="Traditional Arabic" pitchFamily="18" charset="-78"/>
                <a:cs typeface="Traditional Arabic" pitchFamily="18" charset="-78"/>
              </a:rPr>
              <a:t>العضية</a:t>
            </a:r>
            <a:r>
              <a:rPr lang="ar-DZ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dirty="0" err="1" smtClean="0">
                <a:latin typeface="Traditional Arabic" pitchFamily="18" charset="-78"/>
                <a:cs typeface="Traditional Arabic" pitchFamily="18" charset="-78"/>
              </a:rPr>
              <a:t>المعنية </a:t>
            </a:r>
            <a:r>
              <a:rPr lang="ar-DZ" dirty="0" smtClean="0">
                <a:latin typeface="Traditional Arabic" pitchFamily="18" charset="-78"/>
                <a:cs typeface="Traditional Arabic" pitchFamily="18" charset="-78"/>
              </a:rPr>
              <a:t>(الغشاء </a:t>
            </a:r>
            <a:r>
              <a:rPr lang="ar-DZ" dirty="0" err="1" smtClean="0">
                <a:latin typeface="Traditional Arabic" pitchFamily="18" charset="-78"/>
                <a:cs typeface="Traditional Arabic" pitchFamily="18" charset="-78"/>
              </a:rPr>
              <a:t>النووي </a:t>
            </a:r>
            <a:r>
              <a:rPr lang="ar-DZ" dirty="0" smtClean="0">
                <a:latin typeface="Traditional Arabic" pitchFamily="18" charset="-78"/>
                <a:cs typeface="Traditional Arabic" pitchFamily="18" charset="-78"/>
              </a:rPr>
              <a:t>، غشاء </a:t>
            </a:r>
            <a:r>
              <a:rPr lang="ar-DZ" dirty="0" err="1" smtClean="0">
                <a:latin typeface="Traditional Arabic" pitchFamily="18" charset="-78"/>
                <a:cs typeface="Traditional Arabic" pitchFamily="18" charset="-78"/>
              </a:rPr>
              <a:t>الميتوكوندريا</a:t>
            </a:r>
            <a:r>
              <a:rPr lang="ar-DZ" dirty="0" smtClean="0">
                <a:latin typeface="Traditional Arabic" pitchFamily="18" charset="-78"/>
                <a:cs typeface="Traditional Arabic" pitchFamily="18" charset="-78"/>
              </a:rPr>
              <a:t> ، </a:t>
            </a:r>
            <a:r>
              <a:rPr lang="ar-DZ" dirty="0" err="1" smtClean="0">
                <a:latin typeface="Traditional Arabic" pitchFamily="18" charset="-78"/>
                <a:cs typeface="Traditional Arabic" pitchFamily="18" charset="-78"/>
              </a:rPr>
              <a:t>إلخ).</a:t>
            </a:r>
            <a:endParaRPr lang="fr-FR" dirty="0"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DZ" b="1" dirty="0" smtClean="0">
                <a:latin typeface="Traditional Arabic" pitchFamily="18" charset="-78"/>
                <a:cs typeface="Traditional Arabic" pitchFamily="18" charset="-78"/>
              </a:rPr>
              <a:t>الغشاء </a:t>
            </a:r>
            <a:r>
              <a:rPr lang="ar-DZ" b="1" dirty="0" err="1" smtClean="0">
                <a:latin typeface="Traditional Arabic" pitchFamily="18" charset="-78"/>
                <a:cs typeface="Traditional Arabic" pitchFamily="18" charset="-78"/>
              </a:rPr>
              <a:t>البلازمي:</a:t>
            </a:r>
            <a:endParaRPr lang="ar-DZ" b="1" dirty="0" smtClean="0">
              <a:latin typeface="Traditional Arabic" pitchFamily="18" charset="-78"/>
              <a:cs typeface="Traditional Arabic" pitchFamily="18" charset="-78"/>
            </a:endParaRPr>
          </a:p>
          <a:p>
            <a:endParaRPr lang="ar-DZ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514350" indent="-514350">
              <a:buFont typeface="+mj-lt"/>
              <a:buAutoNum type="arabicPeriod"/>
            </a:pPr>
            <a:r>
              <a:rPr lang="ar-DZ" dirty="0" smtClean="0">
                <a:latin typeface="Traditional Arabic" pitchFamily="18" charset="-78"/>
                <a:cs typeface="Traditional Arabic" pitchFamily="18" charset="-78"/>
              </a:rPr>
              <a:t>يفصل بين الوسط الداخلي للخلية و الوسط خارجي للخلية</a:t>
            </a:r>
          </a:p>
          <a:p>
            <a:pPr marL="514350" indent="-514350">
              <a:buFont typeface="+mj-lt"/>
              <a:buAutoNum type="arabicPeriod"/>
            </a:pPr>
            <a:r>
              <a:rPr lang="ar-DZ" dirty="0" smtClean="0">
                <a:latin typeface="Traditional Arabic" pitchFamily="18" charset="-78"/>
                <a:cs typeface="Traditional Arabic" pitchFamily="18" charset="-78"/>
              </a:rPr>
              <a:t>يتحكم في التبادلات بين الوسط داخل الخلايا والوسط خارج الخلية</a:t>
            </a:r>
          </a:p>
          <a:p>
            <a:pPr marL="514350" indent="-514350">
              <a:buFont typeface="+mj-lt"/>
              <a:buAutoNum type="arabicPeriod"/>
            </a:pPr>
            <a:r>
              <a:rPr lang="ar-DZ" dirty="0" smtClean="0">
                <a:latin typeface="Traditional Arabic" pitchFamily="18" charset="-78"/>
                <a:cs typeface="Traditional Arabic" pitchFamily="18" charset="-78"/>
              </a:rPr>
              <a:t>يسمح بالتعارف الخلوي المتخصص ونقل المعلومات إلى الوسط الخارج الخلوي</a:t>
            </a:r>
            <a:endParaRPr lang="fr-FR" dirty="0"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1409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8580" t="26645" r="3742" b="9355"/>
          <a:stretch/>
        </p:blipFill>
        <p:spPr bwMode="auto">
          <a:xfrm>
            <a:off x="2454272" y="3200400"/>
            <a:ext cx="668102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79513" y="116632"/>
            <a:ext cx="896448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fr-FR" b="1" dirty="0" smtClean="0"/>
              <a:t>I-2. diffusion facilitée  </a:t>
            </a:r>
            <a:r>
              <a:rPr lang="fr-FR" dirty="0" smtClean="0"/>
              <a:t>(</a:t>
            </a:r>
            <a:r>
              <a:rPr lang="fr-FR" dirty="0"/>
              <a:t>avec transporteur protéique membranaire)</a:t>
            </a:r>
          </a:p>
          <a:p>
            <a:pPr algn="l" rtl="0"/>
            <a:r>
              <a:rPr lang="fr-FR" dirty="0"/>
              <a:t> </a:t>
            </a:r>
          </a:p>
          <a:p>
            <a:pPr algn="l" rtl="0"/>
            <a:r>
              <a:rPr lang="fr-FR" dirty="0" smtClean="0"/>
              <a:t>Pour les molécules de : - Grosse taille; - Non liposoluble; - Ex: Les sucres, les ions (Na+, K+ ..), .. </a:t>
            </a:r>
          </a:p>
          <a:p>
            <a:pPr algn="l" rtl="0"/>
            <a:endParaRPr lang="fr-FR" dirty="0"/>
          </a:p>
          <a:p>
            <a:pPr algn="l" rtl="0"/>
            <a:r>
              <a:rPr lang="fr-FR" dirty="0" smtClean="0"/>
              <a:t>Ce </a:t>
            </a:r>
            <a:r>
              <a:rPr lang="fr-FR" dirty="0"/>
              <a:t>transport se fait dans le sens du gradient de concentration mais nécessite un transporteur. Ce transporteur peut </a:t>
            </a:r>
            <a:r>
              <a:rPr lang="fr-FR" dirty="0" smtClean="0"/>
              <a:t>être: </a:t>
            </a:r>
          </a:p>
          <a:p>
            <a:pPr algn="l" rtl="0"/>
            <a:r>
              <a:rPr lang="fr-FR" dirty="0" smtClean="0"/>
              <a:t>Les </a:t>
            </a:r>
            <a:r>
              <a:rPr lang="fr-FR" b="1" dirty="0" smtClean="0"/>
              <a:t>protéines porteuses </a:t>
            </a:r>
            <a:r>
              <a:rPr lang="fr-FR" dirty="0" smtClean="0"/>
              <a:t>ou perméases</a:t>
            </a:r>
          </a:p>
          <a:p>
            <a:pPr algn="l" rtl="0"/>
            <a:r>
              <a:rPr lang="fr-FR" dirty="0" smtClean="0"/>
              <a:t>Ou les </a:t>
            </a:r>
            <a:r>
              <a:rPr lang="fr-FR" b="1" dirty="0" smtClean="0"/>
              <a:t>protéines tunnels </a:t>
            </a:r>
            <a:r>
              <a:rPr lang="fr-FR" dirty="0" smtClean="0"/>
              <a:t>ou </a:t>
            </a:r>
            <a:r>
              <a:rPr lang="fr-FR" dirty="0" err="1" smtClean="0"/>
              <a:t>conductrines</a:t>
            </a:r>
            <a:r>
              <a:rPr lang="fr-FR" dirty="0" smtClean="0"/>
              <a:t> ( </a:t>
            </a:r>
            <a:r>
              <a:rPr lang="fr-FR" dirty="0"/>
              <a:t>un canal </a:t>
            </a:r>
            <a:r>
              <a:rPr lang="fr-FR" dirty="0" smtClean="0"/>
              <a:t>ionique).</a:t>
            </a:r>
          </a:p>
          <a:p>
            <a:pPr algn="l" rtl="0"/>
            <a:endParaRPr lang="fr-FR" dirty="0"/>
          </a:p>
          <a:p>
            <a:pPr algn="l" rtl="0"/>
            <a:r>
              <a:rPr lang="fr-FR" dirty="0" smtClean="0"/>
              <a:t>Dans </a:t>
            </a:r>
            <a:r>
              <a:rPr lang="fr-FR" dirty="0"/>
              <a:t>le cas </a:t>
            </a:r>
            <a:r>
              <a:rPr lang="fr-FR" dirty="0" smtClean="0"/>
              <a:t>des </a:t>
            </a:r>
            <a:r>
              <a:rPr lang="fr-FR" dirty="0"/>
              <a:t>protéines tunnels </a:t>
            </a:r>
            <a:r>
              <a:rPr lang="fr-FR" dirty="0" smtClean="0"/>
              <a:t> (canal ionique)  </a:t>
            </a:r>
            <a:r>
              <a:rPr lang="fr-FR" dirty="0"/>
              <a:t>le transport n’est pas saturable. </a:t>
            </a:r>
            <a:endParaRPr lang="fr-FR" dirty="0" smtClean="0"/>
          </a:p>
          <a:p>
            <a:pPr algn="l" rtl="0"/>
            <a:r>
              <a:rPr lang="fr-FR" dirty="0" smtClean="0"/>
              <a:t>Dans </a:t>
            </a:r>
            <a:r>
              <a:rPr lang="fr-FR" dirty="0"/>
              <a:t>le cas d’une perméase, le transport est </a:t>
            </a:r>
            <a:r>
              <a:rPr lang="fr-FR" b="1" dirty="0"/>
              <a:t>saturable</a:t>
            </a:r>
            <a:r>
              <a:rPr lang="fr-FR" dirty="0"/>
              <a:t> puisque lorsque toutes les protéines de transport sont </a:t>
            </a:r>
            <a:r>
              <a:rPr lang="fr-FR" dirty="0" smtClean="0"/>
              <a:t>occupées</a:t>
            </a:r>
            <a:br>
              <a:rPr lang="fr-FR" dirty="0" smtClean="0"/>
            </a:br>
            <a:r>
              <a:rPr lang="fr-FR" dirty="0" smtClean="0"/>
              <a:t> </a:t>
            </a:r>
            <a:r>
              <a:rPr lang="fr-FR" dirty="0"/>
              <a:t>la vitesse de transport </a:t>
            </a:r>
            <a:r>
              <a:rPr lang="fr-FR" dirty="0" smtClean="0"/>
              <a:t>ne</a:t>
            </a:r>
            <a:br>
              <a:rPr lang="fr-FR" dirty="0" smtClean="0"/>
            </a:br>
            <a:r>
              <a:rPr lang="fr-FR" dirty="0" smtClean="0"/>
              <a:t> </a:t>
            </a:r>
            <a:r>
              <a:rPr lang="fr-FR" dirty="0"/>
              <a:t>peut plus augmenter</a:t>
            </a:r>
            <a:r>
              <a:rPr lang="fr-FR" dirty="0" smtClean="0"/>
              <a:t>.</a:t>
            </a:r>
            <a:endParaRPr lang="fr-F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7585" t="22268" r="7794" b="18552"/>
          <a:stretch/>
        </p:blipFill>
        <p:spPr bwMode="auto">
          <a:xfrm>
            <a:off x="3491880" y="44624"/>
            <a:ext cx="5529716" cy="2900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33" y="2996952"/>
            <a:ext cx="5048225" cy="3656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7504" y="4462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/>
            <a:r>
              <a:rPr lang="fr-FR" sz="2400" b="1" dirty="0" smtClean="0"/>
              <a:t>I-3. Osmose </a:t>
            </a:r>
            <a:r>
              <a:rPr lang="fr-FR" sz="2400" dirty="0" smtClean="0"/>
              <a:t>(passage de l’eau)</a:t>
            </a:r>
            <a:endParaRPr lang="fr-FR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 l="12103" t="5532" r="9935" b="3907"/>
          <a:stretch>
            <a:fillRect/>
          </a:stretch>
        </p:blipFill>
        <p:spPr bwMode="auto">
          <a:xfrm>
            <a:off x="179512" y="188640"/>
            <a:ext cx="8781845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6059016" cy="778098"/>
          </a:xfrm>
        </p:spPr>
        <p:txBody>
          <a:bodyPr>
            <a:noAutofit/>
          </a:bodyPr>
          <a:lstStyle/>
          <a:p>
            <a:pPr algn="l" rtl="0"/>
            <a:r>
              <a:rPr lang="fr-FR" sz="2000" b="1" dirty="0" smtClean="0">
                <a:solidFill>
                  <a:srgbClr val="FF0000"/>
                </a:solidFill>
              </a:rPr>
              <a:t/>
            </a:r>
            <a:br>
              <a:rPr lang="fr-FR" sz="2000" b="1" dirty="0" smtClean="0">
                <a:solidFill>
                  <a:srgbClr val="FF0000"/>
                </a:solidFill>
              </a:rPr>
            </a:br>
            <a:r>
              <a:rPr lang="fr-FR" sz="1600" b="1" dirty="0" smtClean="0">
                <a:solidFill>
                  <a:srgbClr val="FF0000"/>
                </a:solidFill>
              </a:rPr>
              <a:t>II- Transport actif</a:t>
            </a:r>
            <a:r>
              <a:rPr lang="fr-FR" sz="2000" b="1" dirty="0" smtClean="0">
                <a:solidFill>
                  <a:srgbClr val="FF0000"/>
                </a:solidFill>
              </a:rPr>
              <a:t/>
            </a:r>
            <a:br>
              <a:rPr lang="fr-FR" sz="2000" b="1" dirty="0" smtClean="0">
                <a:solidFill>
                  <a:srgbClr val="FF0000"/>
                </a:solidFill>
              </a:rPr>
            </a:br>
            <a:r>
              <a:rPr lang="fr-FR" sz="2000" b="1" dirty="0" smtClean="0">
                <a:solidFill>
                  <a:srgbClr val="FF0000"/>
                </a:solidFill>
              </a:rPr>
              <a:t>                              1-Transport actif primaires</a:t>
            </a:r>
            <a:r>
              <a:rPr lang="fr-FR" sz="2000" dirty="0">
                <a:solidFill>
                  <a:srgbClr val="FF0000"/>
                </a:solidFill>
              </a:rPr>
              <a:t/>
            </a:r>
            <a:br>
              <a:rPr lang="fr-FR" sz="2000" dirty="0">
                <a:solidFill>
                  <a:srgbClr val="FF0000"/>
                </a:solidFill>
              </a:rPr>
            </a:b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980729"/>
            <a:ext cx="8229600" cy="1800200"/>
          </a:xfrm>
        </p:spPr>
        <p:txBody>
          <a:bodyPr>
            <a:normAutofit lnSpcReduction="10000"/>
          </a:bodyPr>
          <a:lstStyle/>
          <a:p>
            <a:pPr algn="l" rtl="0"/>
            <a:r>
              <a:rPr lang="fr-FR" sz="1800" dirty="0"/>
              <a:t> </a:t>
            </a:r>
            <a:r>
              <a:rPr lang="fr-FR" sz="1800" dirty="0" smtClean="0"/>
              <a:t>Les </a:t>
            </a:r>
            <a:r>
              <a:rPr lang="fr-FR" sz="1800" dirty="0"/>
              <a:t>pompes ioniques qui utilisent l’ATP (activité ATP hydrolase) sont qualifiées de </a:t>
            </a:r>
            <a:r>
              <a:rPr lang="fr-FR" sz="1800" b="1" dirty="0"/>
              <a:t>transporteurs primaires</a:t>
            </a:r>
            <a:r>
              <a:rPr lang="fr-FR" sz="1800" dirty="0"/>
              <a:t>. </a:t>
            </a:r>
            <a:endParaRPr lang="fr-FR" sz="1800" dirty="0" smtClean="0"/>
          </a:p>
          <a:p>
            <a:pPr algn="l" rtl="0"/>
            <a:r>
              <a:rPr lang="fr-FR" sz="1800" dirty="0" smtClean="0"/>
              <a:t>Leur </a:t>
            </a:r>
            <a:r>
              <a:rPr lang="fr-FR" sz="1800" dirty="0"/>
              <a:t>fonctionnement permet de maintenir un gradient </a:t>
            </a:r>
            <a:r>
              <a:rPr lang="fr-FR" sz="1800" dirty="0" smtClean="0"/>
              <a:t>ionique.</a:t>
            </a:r>
          </a:p>
          <a:p>
            <a:pPr algn="l" rtl="0"/>
            <a:r>
              <a:rPr lang="fr-FR" sz="1800" b="1" dirty="0" smtClean="0"/>
              <a:t>Exemple</a:t>
            </a:r>
            <a:r>
              <a:rPr lang="fr-FR" sz="1800" dirty="0" smtClean="0"/>
              <a:t> </a:t>
            </a:r>
            <a:r>
              <a:rPr lang="fr-FR" sz="1800" dirty="0"/>
              <a:t>: la pompe Na/K qui expulse le sodium contre l’entrée de potassium dans la cellule est essentielle pour maintenir le gradient </a:t>
            </a:r>
            <a:r>
              <a:rPr lang="fr-FR" sz="1800" dirty="0" smtClean="0"/>
              <a:t>sodium. </a:t>
            </a:r>
          </a:p>
          <a:p>
            <a:pPr algn="l" rtl="0"/>
            <a:r>
              <a:rPr lang="fr-FR" sz="1800" b="1" i="1" dirty="0" smtClean="0"/>
              <a:t>Autres </a:t>
            </a:r>
            <a:r>
              <a:rPr lang="fr-FR" sz="1800" b="1" i="1" dirty="0"/>
              <a:t>exemples</a:t>
            </a:r>
            <a:r>
              <a:rPr lang="fr-FR" sz="1800" dirty="0"/>
              <a:t> : pompe H</a:t>
            </a:r>
            <a:r>
              <a:rPr lang="fr-FR" sz="1800" baseline="30000" dirty="0"/>
              <a:t>+</a:t>
            </a:r>
            <a:r>
              <a:rPr lang="fr-FR" sz="1800" dirty="0"/>
              <a:t>/K</a:t>
            </a:r>
            <a:r>
              <a:rPr lang="fr-FR" sz="1800" baseline="30000" dirty="0"/>
              <a:t>+</a:t>
            </a:r>
            <a:r>
              <a:rPr lang="fr-FR" sz="1800" dirty="0"/>
              <a:t>, pompe calcique</a:t>
            </a:r>
            <a:r>
              <a:rPr lang="fr-FR" sz="1800" dirty="0" smtClean="0"/>
              <a:t>.</a:t>
            </a:r>
            <a:endParaRPr lang="fr-FR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3140968"/>
            <a:ext cx="571500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312158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427168" cy="634082"/>
          </a:xfrm>
        </p:spPr>
        <p:txBody>
          <a:bodyPr>
            <a:noAutofit/>
          </a:bodyPr>
          <a:lstStyle/>
          <a:p>
            <a:pPr algn="l" rtl="0"/>
            <a:r>
              <a:rPr lang="fr-FR" sz="1600" b="1" dirty="0" smtClean="0">
                <a:solidFill>
                  <a:srgbClr val="FF0000"/>
                </a:solidFill>
              </a:rPr>
              <a:t>II- </a:t>
            </a:r>
            <a:r>
              <a:rPr lang="fr-FR" sz="1600" b="1" dirty="0">
                <a:solidFill>
                  <a:srgbClr val="FF0000"/>
                </a:solidFill>
              </a:rPr>
              <a:t>Transport actif</a:t>
            </a:r>
            <a:r>
              <a:rPr lang="fr-FR" sz="2400" b="1" dirty="0">
                <a:solidFill>
                  <a:srgbClr val="FF0000"/>
                </a:solidFill>
              </a:rPr>
              <a:t/>
            </a:r>
            <a:br>
              <a:rPr lang="fr-FR" sz="2400" b="1" dirty="0">
                <a:solidFill>
                  <a:srgbClr val="FF0000"/>
                </a:solidFill>
              </a:rPr>
            </a:br>
            <a:r>
              <a:rPr lang="fr-FR" sz="3200" b="1" dirty="0" smtClean="0">
                <a:solidFill>
                  <a:srgbClr val="FF0000"/>
                </a:solidFill>
              </a:rPr>
              <a:t>                      </a:t>
            </a:r>
            <a:r>
              <a:rPr lang="fr-FR" sz="2000" b="1" dirty="0" smtClean="0">
                <a:solidFill>
                  <a:srgbClr val="FF0000"/>
                </a:solidFill>
              </a:rPr>
              <a:t>2- Transport actif secondaires 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052736"/>
            <a:ext cx="8229600" cy="4525963"/>
          </a:xfrm>
        </p:spPr>
        <p:txBody>
          <a:bodyPr>
            <a:normAutofit/>
          </a:bodyPr>
          <a:lstStyle/>
          <a:p>
            <a:pPr algn="just" rtl="0"/>
            <a:r>
              <a:rPr lang="fr-FR" sz="2000" b="1" dirty="0" smtClean="0"/>
              <a:t>Les transports qui </a:t>
            </a:r>
            <a:r>
              <a:rPr lang="fr-FR" sz="2000" b="1" dirty="0"/>
              <a:t>utilisent un gradient ionique (souvent le sodium) pour déplacer un autre ion (ou une molécule) contre son gradient sont qualifiés de transporteurs </a:t>
            </a:r>
            <a:r>
              <a:rPr lang="fr-FR" sz="2000" b="1" dirty="0" smtClean="0"/>
              <a:t>secondaires. </a:t>
            </a:r>
          </a:p>
          <a:p>
            <a:pPr algn="just" rtl="0"/>
            <a:r>
              <a:rPr lang="fr-FR" sz="2000" dirty="0" smtClean="0"/>
              <a:t>ils </a:t>
            </a:r>
            <a:r>
              <a:rPr lang="fr-FR" sz="2000" dirty="0"/>
              <a:t>utilisent le gradient ionique créé par un </a:t>
            </a:r>
            <a:r>
              <a:rPr lang="fr-FR" sz="2000" dirty="0" smtClean="0"/>
              <a:t>transport actif primaire.</a:t>
            </a:r>
          </a:p>
          <a:p>
            <a:pPr algn="just" rtl="0"/>
            <a:r>
              <a:rPr lang="fr-FR" sz="2000" b="1" dirty="0" smtClean="0"/>
              <a:t> </a:t>
            </a:r>
            <a:r>
              <a:rPr lang="fr-FR" sz="2000" dirty="0"/>
              <a:t>Lorsque l’ion (ou molécule) est déplacé dans le même sens que l’ion moteur (souvent le Na+) alors on parle de </a:t>
            </a:r>
            <a:r>
              <a:rPr lang="fr-FR" sz="2000" b="1" dirty="0"/>
              <a:t>SYMPORT</a:t>
            </a:r>
            <a:r>
              <a:rPr lang="fr-FR" sz="2000" dirty="0"/>
              <a:t> </a:t>
            </a:r>
            <a:endParaRPr lang="fr-FR" sz="2000" dirty="0" smtClean="0"/>
          </a:p>
          <a:p>
            <a:pPr marL="0" indent="0" algn="just" rtl="0">
              <a:buNone/>
            </a:pPr>
            <a:r>
              <a:rPr lang="fr-FR" sz="2000" u="sng" dirty="0" smtClean="0"/>
              <a:t>Exemple</a:t>
            </a:r>
            <a:r>
              <a:rPr lang="fr-FR" sz="2000" dirty="0" smtClean="0"/>
              <a:t>: </a:t>
            </a:r>
            <a:r>
              <a:rPr lang="fr-FR" sz="2000" dirty="0"/>
              <a:t>le </a:t>
            </a:r>
            <a:r>
              <a:rPr lang="fr-FR" sz="2000" b="1" dirty="0" err="1"/>
              <a:t>symport</a:t>
            </a:r>
            <a:r>
              <a:rPr lang="fr-FR" sz="2000" b="1" dirty="0"/>
              <a:t> </a:t>
            </a:r>
            <a:r>
              <a:rPr lang="fr-FR" sz="2000" b="1" dirty="0" smtClean="0"/>
              <a:t> glucose/Na</a:t>
            </a:r>
            <a:r>
              <a:rPr lang="fr-FR" sz="2000" b="1" baseline="30000" dirty="0"/>
              <a:t>+</a:t>
            </a:r>
            <a:r>
              <a:rPr lang="fr-FR" sz="2000" dirty="0"/>
              <a:t> utilise le gradient sodium pour faire rentrer le glucose dans la </a:t>
            </a:r>
            <a:r>
              <a:rPr lang="fr-FR" sz="2000" dirty="0" smtClean="0"/>
              <a:t>cellule. </a:t>
            </a:r>
          </a:p>
          <a:p>
            <a:pPr algn="just" rtl="0"/>
            <a:r>
              <a:rPr lang="fr-FR" sz="2000" dirty="0" smtClean="0"/>
              <a:t>Lorsque </a:t>
            </a:r>
            <a:r>
              <a:rPr lang="fr-FR" sz="2000" dirty="0"/>
              <a:t>l’ion (ou molécule) est déplacé dans le sens inverse alors on parle d’ </a:t>
            </a:r>
            <a:r>
              <a:rPr lang="fr-FR" sz="2000" b="1" dirty="0"/>
              <a:t>ANTIPORT </a:t>
            </a:r>
            <a:endParaRPr lang="fr-FR" sz="2000" b="1" dirty="0" smtClean="0"/>
          </a:p>
          <a:p>
            <a:pPr marL="0" indent="0" algn="just" rtl="0">
              <a:buNone/>
            </a:pPr>
            <a:r>
              <a:rPr lang="fr-FR" sz="2000" u="sng" dirty="0" smtClean="0"/>
              <a:t>exemple</a:t>
            </a:r>
            <a:r>
              <a:rPr lang="fr-FR" sz="2000" b="1" dirty="0" smtClean="0"/>
              <a:t> </a:t>
            </a:r>
            <a:r>
              <a:rPr lang="fr-FR" sz="2000" b="1" dirty="0"/>
              <a:t>: l’échangeur sodium/calcium </a:t>
            </a:r>
            <a:r>
              <a:rPr lang="fr-FR" sz="2000" dirty="0"/>
              <a:t>utilise le gradient sodium pour faire sortir du calcium de la </a:t>
            </a:r>
            <a:r>
              <a:rPr lang="fr-FR" sz="2000" dirty="0" smtClean="0"/>
              <a:t>cellule.</a:t>
            </a:r>
            <a:endParaRPr lang="fr-FR" sz="2000" dirty="0"/>
          </a:p>
          <a:p>
            <a:pPr algn="just" rtl="0"/>
            <a:endParaRPr lang="fr-FR" sz="2000" dirty="0"/>
          </a:p>
        </p:txBody>
      </p:sp>
    </p:spTree>
    <p:extLst>
      <p:ext uri="{BB962C8B-B14F-4D97-AF65-F5344CB8AC3E}">
        <p14:creationId xmlns="" xmlns:p14="http://schemas.microsoft.com/office/powerpoint/2010/main" val="17635640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07" y="836712"/>
            <a:ext cx="6829425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94050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5516" r="1455" b="5757"/>
          <a:stretch/>
        </p:blipFill>
        <p:spPr bwMode="auto">
          <a:xfrm>
            <a:off x="179510" y="476672"/>
            <a:ext cx="4158759" cy="28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334659" y="188640"/>
            <a:ext cx="2323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DZ" sz="32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الأغشية</a:t>
            </a:r>
            <a:r>
              <a:rPr lang="ar-DZ" sz="3200" b="1" dirty="0" smtClean="0">
                <a:solidFill>
                  <a:srgbClr val="FF0000"/>
                </a:solidFill>
              </a:rPr>
              <a:t> </a:t>
            </a:r>
            <a:r>
              <a:rPr lang="ar-DZ" sz="32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البيولوجية</a:t>
            </a:r>
            <a:r>
              <a:rPr lang="ar-DZ" sz="3200" b="1" dirty="0" smtClean="0">
                <a:solidFill>
                  <a:srgbClr val="FF0000"/>
                </a:solidFill>
              </a:rPr>
              <a:t> 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27984" y="404664"/>
            <a:ext cx="432840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DZ" sz="2400" b="1" u="sng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الأغشية البيولوجية </a:t>
            </a:r>
          </a:p>
          <a:p>
            <a:endParaRPr lang="ar-DZ" sz="2400" u="sng" dirty="0" smtClean="0">
              <a:latin typeface="Traditional Arabic" pitchFamily="18" charset="-78"/>
              <a:cs typeface="Traditional Arabic" pitchFamily="18" charset="-78"/>
            </a:endParaRPr>
          </a:p>
          <a:p>
            <a:pPr>
              <a:buFont typeface="Arial" pitchFamily="34" charset="0"/>
              <a:buChar char="•"/>
            </a:pP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الأغشية ضرورية للحياة</a:t>
            </a:r>
          </a:p>
          <a:p>
            <a:pPr>
              <a:buFont typeface="Arial" pitchFamily="34" charset="0"/>
              <a:buChar char="•"/>
            </a:pP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الحدود الفاصلة بين المحتوى الداخلي للخلية وخارجها</a:t>
            </a:r>
          </a:p>
          <a:p>
            <a:pPr>
              <a:buFont typeface="Arial" pitchFamily="34" charset="0"/>
              <a:buChar char="•"/>
            </a:pP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تسمح للخلايا بالحفاظ على اختلاف الوسط الداخلي عن الوسط الخارجي</a:t>
            </a:r>
          </a:p>
          <a:p>
            <a:pPr>
              <a:buFont typeface="Arial" pitchFamily="34" charset="0"/>
              <a:buChar char="•"/>
            </a:pP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تملك </a:t>
            </a:r>
            <a:r>
              <a:rPr lang="ar-DZ" sz="2400" dirty="0" err="1" smtClean="0">
                <a:latin typeface="Traditional Arabic" pitchFamily="18" charset="-78"/>
                <a:cs typeface="Traditional Arabic" pitchFamily="18" charset="-78"/>
              </a:rPr>
              <a:t>نفاذية</a:t>
            </a: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 جد اختيارية</a:t>
            </a:r>
          </a:p>
          <a:p>
            <a:pPr>
              <a:buFont typeface="Arial" pitchFamily="34" charset="0"/>
              <a:buChar char="•"/>
            </a:pP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المركبات الرئيسية تتمثل في دهون وبروتينات</a:t>
            </a:r>
            <a:endParaRPr lang="fr-FR" sz="2400" dirty="0"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4115" t="7453" r="7404" b="4303"/>
          <a:stretch/>
        </p:blipFill>
        <p:spPr bwMode="auto">
          <a:xfrm>
            <a:off x="35496" y="3921318"/>
            <a:ext cx="3096344" cy="231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483768" y="4005064"/>
            <a:ext cx="65162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ar-DZ" sz="2400" b="1" dirty="0" err="1" smtClean="0">
                <a:latin typeface="Traditional Arabic" pitchFamily="18" charset="-78"/>
                <a:cs typeface="Traditional Arabic" pitchFamily="18" charset="-78"/>
              </a:rPr>
              <a:t>التجزئة</a:t>
            </a:r>
            <a:r>
              <a:rPr lang="ar-DZ" sz="2400" dirty="0" err="1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(الفصل بين الوسط الخارجي عن اللداخلي للخلية</a:t>
            </a:r>
          </a:p>
          <a:p>
            <a:pPr>
              <a:buFont typeface="Arial" pitchFamily="34" charset="0"/>
              <a:buChar char="•"/>
            </a:pPr>
            <a:r>
              <a:rPr lang="ar-DZ" sz="2400" b="1" dirty="0" smtClean="0">
                <a:latin typeface="Traditional Arabic" pitchFamily="18" charset="-78"/>
                <a:cs typeface="Traditional Arabic" pitchFamily="18" charset="-78"/>
              </a:rPr>
              <a:t>تبادل المعلومات </a:t>
            </a: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مع الخلايا </a:t>
            </a:r>
            <a:r>
              <a:rPr lang="ar-DZ" sz="2400" dirty="0" err="1" smtClean="0">
                <a:latin typeface="Traditional Arabic" pitchFamily="18" charset="-78"/>
                <a:cs typeface="Traditional Arabic" pitchFamily="18" charset="-78"/>
              </a:rPr>
              <a:t>الاخرى </a:t>
            </a: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(المستقبلات الهرمونية، تقاطعات الفجوة</a:t>
            </a:r>
            <a:r>
              <a:rPr lang="ar-DZ" sz="2400" dirty="0" err="1" smtClean="0">
                <a:latin typeface="Traditional Arabic" pitchFamily="18" charset="-78"/>
                <a:cs typeface="Traditional Arabic" pitchFamily="18" charset="-78"/>
              </a:rPr>
              <a:t>)</a:t>
            </a:r>
            <a:endParaRPr lang="ar-DZ" sz="2400" dirty="0" smtClean="0">
              <a:latin typeface="Traditional Arabic" pitchFamily="18" charset="-78"/>
              <a:cs typeface="Traditional Arabic" pitchFamily="18" charset="-78"/>
            </a:endParaRPr>
          </a:p>
          <a:p>
            <a:pPr>
              <a:buFont typeface="Arial" pitchFamily="34" charset="0"/>
              <a:buChar char="•"/>
            </a:pPr>
            <a:r>
              <a:rPr lang="ar-DZ" sz="2400" b="1" dirty="0" smtClean="0">
                <a:latin typeface="Traditional Arabic" pitchFamily="18" charset="-78"/>
                <a:cs typeface="Traditional Arabic" pitchFamily="18" charset="-78"/>
              </a:rPr>
              <a:t>تنظيم النقل </a:t>
            </a:r>
            <a:r>
              <a:rPr lang="ar-DZ" sz="2400" dirty="0" err="1" smtClean="0">
                <a:latin typeface="Traditional Arabic" pitchFamily="18" charset="-78"/>
                <a:cs typeface="Traditional Arabic" pitchFamily="18" charset="-78"/>
              </a:rPr>
              <a:t>لـ </a:t>
            </a: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: </a:t>
            </a:r>
            <a:r>
              <a:rPr lang="ar-DZ" sz="2400" dirty="0" err="1" smtClean="0">
                <a:latin typeface="Traditional Arabic" pitchFamily="18" charset="-78"/>
                <a:cs typeface="Traditional Arabic" pitchFamily="18" charset="-78"/>
              </a:rPr>
              <a:t>الآيونات</a:t>
            </a: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 ، البروتينات، السكريات، </a:t>
            </a:r>
            <a:r>
              <a:rPr lang="ar-DZ" sz="2400" dirty="0" err="1" smtClean="0">
                <a:latin typeface="Traditional Arabic" pitchFamily="18" charset="-78"/>
                <a:cs typeface="Traditional Arabic" pitchFamily="18" charset="-78"/>
              </a:rPr>
              <a:t>الدهون </a:t>
            </a: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، الخ</a:t>
            </a:r>
            <a:r>
              <a:rPr lang="ar-DZ" sz="2400" dirty="0" err="1" smtClean="0">
                <a:latin typeface="Traditional Arabic" pitchFamily="18" charset="-78"/>
                <a:cs typeface="Traditional Arabic" pitchFamily="18" charset="-78"/>
              </a:rPr>
              <a:t>)</a:t>
            </a:r>
            <a:endParaRPr lang="ar-DZ" sz="2400" dirty="0" smtClean="0">
              <a:latin typeface="Traditional Arabic" pitchFamily="18" charset="-78"/>
              <a:cs typeface="Traditional Arabic" pitchFamily="18" charset="-78"/>
            </a:endParaRPr>
          </a:p>
          <a:p>
            <a:pPr>
              <a:buFont typeface="Arial" pitchFamily="34" charset="0"/>
              <a:buChar char="•"/>
            </a:pPr>
            <a:r>
              <a:rPr lang="ar-DZ" sz="2400" b="1" dirty="0" smtClean="0">
                <a:latin typeface="Traditional Arabic" pitchFamily="18" charset="-78"/>
                <a:cs typeface="Traditional Arabic" pitchFamily="18" charset="-78"/>
              </a:rPr>
              <a:t>الحركية </a:t>
            </a:r>
            <a:r>
              <a:rPr lang="ar-DZ" sz="2400" b="1" dirty="0" err="1" smtClean="0">
                <a:latin typeface="Traditional Arabic" pitchFamily="18" charset="-78"/>
                <a:cs typeface="Traditional Arabic" pitchFamily="18" charset="-78"/>
              </a:rPr>
              <a:t>الخلوية </a:t>
            </a: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(الارجل الكاذبة، </a:t>
            </a:r>
            <a:r>
              <a:rPr lang="ar-DZ" sz="2400" dirty="0" err="1" smtClean="0">
                <a:latin typeface="Traditional Arabic" pitchFamily="18" charset="-78"/>
                <a:cs typeface="Traditional Arabic" pitchFamily="18" charset="-78"/>
              </a:rPr>
              <a:t>الاطراح</a:t>
            </a: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 داخل-خارج خلوي</a:t>
            </a:r>
            <a:r>
              <a:rPr lang="ar-DZ" sz="2400" dirty="0" err="1" smtClean="0">
                <a:latin typeface="Traditional Arabic" pitchFamily="18" charset="-78"/>
                <a:cs typeface="Traditional Arabic" pitchFamily="18" charset="-78"/>
              </a:rPr>
              <a:t>)</a:t>
            </a:r>
            <a:endParaRPr lang="ar-DZ" sz="2400" dirty="0" smtClean="0">
              <a:latin typeface="Traditional Arabic" pitchFamily="18" charset="-78"/>
              <a:cs typeface="Traditional Arabic" pitchFamily="18" charset="-78"/>
            </a:endParaRPr>
          </a:p>
          <a:p>
            <a:pPr>
              <a:buFont typeface="Arial" pitchFamily="34" charset="0"/>
              <a:buChar char="•"/>
            </a:pPr>
            <a:r>
              <a:rPr lang="ar-DZ" sz="2400" b="1" dirty="0" smtClean="0">
                <a:latin typeface="Traditional Arabic" pitchFamily="18" charset="-78"/>
                <a:cs typeface="Traditional Arabic" pitchFamily="18" charset="-78"/>
              </a:rPr>
              <a:t>ظاهرة </a:t>
            </a:r>
            <a:r>
              <a:rPr lang="ar-DZ" sz="2400" b="1" dirty="0" err="1" smtClean="0">
                <a:latin typeface="Traditional Arabic" pitchFamily="18" charset="-78"/>
                <a:cs typeface="Traditional Arabic" pitchFamily="18" charset="-78"/>
              </a:rPr>
              <a:t>التعارف </a:t>
            </a: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(المولدات الضد المتواجدة على السطح</a:t>
            </a:r>
            <a:r>
              <a:rPr lang="ar-DZ" sz="2400" dirty="0" err="1" smtClean="0">
                <a:latin typeface="Traditional Arabic" pitchFamily="18" charset="-78"/>
                <a:cs typeface="Traditional Arabic" pitchFamily="18" charset="-78"/>
              </a:rPr>
              <a:t>)</a:t>
            </a:r>
            <a:endParaRPr lang="ar-DZ" sz="2400" dirty="0" smtClean="0">
              <a:latin typeface="Traditional Arabic" pitchFamily="18" charset="-78"/>
              <a:cs typeface="Traditional Arabic" pitchFamily="18" charset="-78"/>
            </a:endParaRPr>
          </a:p>
          <a:p>
            <a:pPr>
              <a:buFont typeface="Arial" pitchFamily="34" charset="0"/>
              <a:buChar char="•"/>
            </a:pPr>
            <a:r>
              <a:rPr lang="ar-DZ" sz="2400" b="1" dirty="0" smtClean="0">
                <a:latin typeface="Traditional Arabic" pitchFamily="18" charset="-78"/>
                <a:cs typeface="Traditional Arabic" pitchFamily="18" charset="-78"/>
              </a:rPr>
              <a:t>تنظيم </a:t>
            </a:r>
            <a:r>
              <a:rPr lang="ar-DZ" sz="2400" b="1" dirty="0" err="1" smtClean="0">
                <a:latin typeface="Traditional Arabic" pitchFamily="18" charset="-78"/>
                <a:cs typeface="Traditional Arabic" pitchFamily="18" charset="-78"/>
              </a:rPr>
              <a:t>الاستقلاب</a:t>
            </a:r>
            <a:r>
              <a:rPr lang="ar-DZ" sz="24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(تحولات جينية داخل خلوية الى اشارات خارج خلوية</a:t>
            </a:r>
            <a:r>
              <a:rPr lang="ar-DZ" sz="2400" dirty="0" err="1" smtClean="0">
                <a:latin typeface="Traditional Arabic" pitchFamily="18" charset="-78"/>
                <a:cs typeface="Traditional Arabic" pitchFamily="18" charset="-78"/>
              </a:rPr>
              <a:t>)</a:t>
            </a:r>
            <a:endParaRPr lang="ar-DZ" sz="2400" dirty="0" smtClean="0">
              <a:latin typeface="Traditional Arabic" pitchFamily="18" charset="-78"/>
              <a:cs typeface="Traditional Arabic" pitchFamily="18" charset="-78"/>
            </a:endParaRPr>
          </a:p>
          <a:p>
            <a:pPr>
              <a:buFont typeface="Arial" pitchFamily="34" charset="0"/>
              <a:buChar char="•"/>
            </a:pPr>
            <a:r>
              <a:rPr lang="ar-DZ" sz="2400" strike="sngStrike" dirty="0" smtClean="0">
                <a:latin typeface="Traditional Arabic" pitchFamily="18" charset="-78"/>
                <a:cs typeface="Traditional Arabic" pitchFamily="18" charset="-78"/>
              </a:rPr>
              <a:t>يوفر موقعًا للتفاعلات الكيميائية التي لا يمكن أن تحدث في بيئة مائية</a:t>
            </a:r>
          </a:p>
        </p:txBody>
      </p:sp>
      <p:sp>
        <p:nvSpPr>
          <p:cNvPr id="7" name="Rectangle 6"/>
          <p:cNvSpPr/>
          <p:nvPr/>
        </p:nvSpPr>
        <p:spPr>
          <a:xfrm>
            <a:off x="6118124" y="3471391"/>
            <a:ext cx="23423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DZ" sz="2400" b="1" u="sng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وظائف الاغشية البيولوجية</a:t>
            </a:r>
            <a:endParaRPr lang="fr-FR" sz="2400" b="1" u="sng" dirty="0" smtClean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1171" t="34407" r="8505" b="17835"/>
          <a:stretch/>
        </p:blipFill>
        <p:spPr bwMode="auto">
          <a:xfrm>
            <a:off x="4572000" y="4527569"/>
            <a:ext cx="4464496" cy="199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5496" y="1124744"/>
            <a:ext cx="345638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fr-FR" sz="1600" u="sng" dirty="0"/>
              <a:t>En </a:t>
            </a:r>
            <a:r>
              <a:rPr lang="fr-FR" sz="1600" i="1" u="sng" dirty="0"/>
              <a:t>microscopie optique</a:t>
            </a:r>
            <a:r>
              <a:rPr lang="fr-FR" sz="1600" u="sng" dirty="0"/>
              <a:t> </a:t>
            </a:r>
            <a:r>
              <a:rPr lang="fr-FR" sz="1600" dirty="0"/>
              <a:t>la membrane plasmique apparaît comme une limite fine entre milieu </a:t>
            </a:r>
            <a:r>
              <a:rPr lang="fr-FR" sz="1600" dirty="0" err="1"/>
              <a:t>intra-cellulaire</a:t>
            </a:r>
            <a:r>
              <a:rPr lang="fr-FR" sz="1600" dirty="0"/>
              <a:t> et milieu extracellulaire.</a:t>
            </a:r>
          </a:p>
          <a:p>
            <a:pPr algn="l" rtl="0"/>
            <a:r>
              <a:rPr lang="fr-FR" sz="1600" dirty="0"/>
              <a:t> </a:t>
            </a:r>
          </a:p>
          <a:p>
            <a:pPr algn="l" rtl="0"/>
            <a:r>
              <a:rPr lang="fr-FR" sz="1600" u="sng" dirty="0"/>
              <a:t>En </a:t>
            </a:r>
            <a:r>
              <a:rPr lang="fr-FR" sz="1600" i="1" u="sng" dirty="0"/>
              <a:t>microscopie électronique à transmission </a:t>
            </a:r>
            <a:r>
              <a:rPr lang="fr-FR" sz="1600" i="1" dirty="0"/>
              <a:t>(coloration positive)</a:t>
            </a:r>
            <a:r>
              <a:rPr lang="fr-FR" sz="1600" dirty="0"/>
              <a:t> </a:t>
            </a:r>
            <a:r>
              <a:rPr lang="fr-FR" sz="1600" dirty="0" smtClean="0"/>
              <a:t>on observe une tri-</a:t>
            </a:r>
            <a:r>
              <a:rPr lang="fr-FR" sz="1600" dirty="0" err="1" smtClean="0"/>
              <a:t>lamination</a:t>
            </a:r>
            <a:r>
              <a:rPr lang="fr-FR" sz="1600" dirty="0" smtClean="0"/>
              <a:t> de la membrane : </a:t>
            </a:r>
          </a:p>
          <a:p>
            <a:pPr marL="285750" indent="-285750" algn="l" rtl="0">
              <a:buFont typeface="Wingdings" pitchFamily="2" charset="2"/>
              <a:buChar char="§"/>
            </a:pPr>
            <a:r>
              <a:rPr lang="fr-FR" sz="1600" dirty="0" smtClean="0"/>
              <a:t>un </a:t>
            </a:r>
            <a:r>
              <a:rPr lang="fr-FR" sz="1600" b="1" dirty="0" smtClean="0"/>
              <a:t>feuillet clair</a:t>
            </a:r>
            <a:r>
              <a:rPr lang="fr-FR" sz="1600" dirty="0" smtClean="0"/>
              <a:t> de 3 nm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fr-FR" sz="1600" dirty="0" smtClean="0"/>
              <a:t>entouré par 2 </a:t>
            </a:r>
            <a:r>
              <a:rPr lang="fr-FR" sz="1600" b="1" dirty="0" smtClean="0"/>
              <a:t>feuillets sombres</a:t>
            </a:r>
            <a:r>
              <a:rPr lang="fr-FR" sz="1600" dirty="0" smtClean="0"/>
              <a:t> de 2,5 nm chacun ; 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fr-FR" sz="1600" dirty="0" smtClean="0"/>
              <a:t>l’épaisseur totale est donc d’environ </a:t>
            </a:r>
            <a:r>
              <a:rPr lang="fr-FR" sz="1600" b="1" dirty="0" smtClean="0"/>
              <a:t>8 nm</a:t>
            </a:r>
            <a:r>
              <a:rPr lang="fr-FR" sz="1600" dirty="0" smtClean="0"/>
              <a:t>. </a:t>
            </a:r>
          </a:p>
          <a:p>
            <a:pPr algn="l" rtl="0"/>
            <a:endParaRPr lang="fr-FR" sz="1600" dirty="0" smtClean="0"/>
          </a:p>
          <a:p>
            <a:pPr algn="l" rtl="0"/>
            <a:r>
              <a:rPr lang="fr-FR" sz="1600" dirty="0" smtClean="0"/>
              <a:t>Ceci a permis de mettre en évidence la structure en bicouche phospholipidique de la membrane plasmique.</a:t>
            </a:r>
            <a:endParaRPr lang="fr-FR" sz="1600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6588224" y="5301208"/>
            <a:ext cx="72008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6588224" y="5445224"/>
            <a:ext cx="72008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lèche courbée vers le bas 6"/>
          <p:cNvSpPr/>
          <p:nvPr/>
        </p:nvSpPr>
        <p:spPr>
          <a:xfrm rot="10800000">
            <a:off x="6815374" y="5665435"/>
            <a:ext cx="1304844" cy="283698"/>
          </a:xfrm>
          <a:prstGeom prst="curvedDown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60629" y="43934"/>
            <a:ext cx="56893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i="1" dirty="0" smtClean="0"/>
              <a:t>Structure de la membrane plasmique</a:t>
            </a:r>
            <a:endParaRPr lang="fr-FR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2843808" y="1431354"/>
            <a:ext cx="6228184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DZ" sz="2400" b="1" dirty="0" err="1" smtClean="0">
                <a:latin typeface="Traditional Arabic" pitchFamily="18" charset="-78"/>
                <a:cs typeface="Traditional Arabic" pitchFamily="18" charset="-78"/>
              </a:rPr>
              <a:t>بالمجهري</a:t>
            </a:r>
            <a:r>
              <a:rPr lang="ar-DZ" sz="24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2400" b="1" dirty="0" err="1" smtClean="0">
                <a:latin typeface="Traditional Arabic" pitchFamily="18" charset="-78"/>
                <a:cs typeface="Traditional Arabic" pitchFamily="18" charset="-78"/>
              </a:rPr>
              <a:t>الضوئي </a:t>
            </a: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، يظهر غشاء البلازما كحدود دقيقة بين الوسط الخلوي والوسط خارج الخلية.</a:t>
            </a:r>
          </a:p>
          <a:p>
            <a:endParaRPr lang="ar-DZ" sz="800" dirty="0" smtClean="0"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DZ" sz="2400" b="1" dirty="0" smtClean="0">
                <a:latin typeface="Traditional Arabic" pitchFamily="18" charset="-78"/>
                <a:cs typeface="Traditional Arabic" pitchFamily="18" charset="-78"/>
              </a:rPr>
              <a:t>بالمجهر الإلكتروني </a:t>
            </a:r>
            <a:r>
              <a:rPr lang="ar-DZ" sz="2400" b="1" dirty="0" err="1" smtClean="0">
                <a:latin typeface="Traditional Arabic" pitchFamily="18" charset="-78"/>
                <a:cs typeface="Traditional Arabic" pitchFamily="18" charset="-78"/>
              </a:rPr>
              <a:t>النّافذ </a:t>
            </a: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(تلوين إيجابي</a:t>
            </a:r>
            <a:r>
              <a:rPr lang="ar-DZ" sz="2400" dirty="0" err="1" smtClean="0">
                <a:latin typeface="Traditional Arabic" pitchFamily="18" charset="-78"/>
                <a:cs typeface="Traditional Arabic" pitchFamily="18" charset="-78"/>
              </a:rPr>
              <a:t>) </a:t>
            </a: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، لوحظ </a:t>
            </a:r>
            <a:r>
              <a:rPr lang="ar-DZ" sz="2400" dirty="0" err="1" smtClean="0">
                <a:latin typeface="Traditional Arabic" pitchFamily="18" charset="-78"/>
                <a:cs typeface="Traditional Arabic" pitchFamily="18" charset="-78"/>
              </a:rPr>
              <a:t>تصفيح</a:t>
            </a: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 ثلاثي </a:t>
            </a:r>
            <a:r>
              <a:rPr lang="ar-DZ" sz="2400" dirty="0" err="1" smtClean="0">
                <a:latin typeface="Traditional Arabic" pitchFamily="18" charset="-78"/>
                <a:cs typeface="Traditional Arabic" pitchFamily="18" charset="-78"/>
              </a:rPr>
              <a:t>للغشاء:</a:t>
            </a:r>
            <a:endParaRPr lang="ar-DZ" sz="2400" dirty="0" smtClean="0"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   - </a:t>
            </a:r>
            <a:r>
              <a:rPr lang="ar-DZ" sz="2400" b="1" dirty="0" smtClean="0">
                <a:latin typeface="Traditional Arabic" pitchFamily="18" charset="-78"/>
                <a:cs typeface="Traditional Arabic" pitchFamily="18" charset="-78"/>
              </a:rPr>
              <a:t>ورقة</a:t>
            </a: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 3 </a:t>
            </a:r>
            <a:r>
              <a:rPr lang="ar-DZ" sz="2400" dirty="0" err="1" smtClean="0">
                <a:latin typeface="Traditional Arabic" pitchFamily="18" charset="-78"/>
                <a:cs typeface="Traditional Arabic" pitchFamily="18" charset="-78"/>
              </a:rPr>
              <a:t>نانومتر</a:t>
            </a: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 نيرة واضحة</a:t>
            </a:r>
          </a:p>
          <a:p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 - محاطة </a:t>
            </a:r>
            <a:r>
              <a:rPr lang="ar-DZ" sz="2400" b="1" dirty="0" smtClean="0">
                <a:latin typeface="Traditional Arabic" pitchFamily="18" charset="-78"/>
                <a:cs typeface="Traditional Arabic" pitchFamily="18" charset="-78"/>
              </a:rPr>
              <a:t>بطبقتين داكنتين </a:t>
            </a: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سمك كل منهما 2.5 </a:t>
            </a:r>
            <a:r>
              <a:rPr lang="ar-DZ" sz="2400" dirty="0" err="1" smtClean="0">
                <a:latin typeface="Traditional Arabic" pitchFamily="18" charset="-78"/>
                <a:cs typeface="Traditional Arabic" pitchFamily="18" charset="-78"/>
              </a:rPr>
              <a:t>نانومتر</a:t>
            </a: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2400" dirty="0" err="1" smtClean="0">
                <a:latin typeface="Traditional Arabic" pitchFamily="18" charset="-78"/>
                <a:cs typeface="Traditional Arabic" pitchFamily="18" charset="-78"/>
              </a:rPr>
              <a:t>؛</a:t>
            </a:r>
            <a:endParaRPr lang="ar-DZ" sz="2400" dirty="0" smtClean="0"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وبالتالي فإن السماكة الكلية حوالي 8 </a:t>
            </a:r>
            <a:r>
              <a:rPr lang="ar-DZ" sz="2400" dirty="0" err="1" smtClean="0">
                <a:latin typeface="Traditional Arabic" pitchFamily="18" charset="-78"/>
                <a:cs typeface="Traditional Arabic" pitchFamily="18" charset="-78"/>
              </a:rPr>
              <a:t>نانومتر.</a:t>
            </a:r>
            <a:endParaRPr lang="ar-DZ" sz="2400" dirty="0" smtClean="0">
              <a:latin typeface="Traditional Arabic" pitchFamily="18" charset="-78"/>
              <a:cs typeface="Traditional Arabic" pitchFamily="18" charset="-78"/>
            </a:endParaRPr>
          </a:p>
          <a:p>
            <a:endParaRPr lang="ar-DZ" dirty="0" smtClean="0"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هذا جعل من الممكن إظهار بنية طبقة </a:t>
            </a:r>
            <a:r>
              <a:rPr lang="ar-DZ" sz="2400" dirty="0" err="1" smtClean="0">
                <a:latin typeface="Traditional Arabic" pitchFamily="18" charset="-78"/>
                <a:cs typeface="Traditional Arabic" pitchFamily="18" charset="-78"/>
              </a:rPr>
              <a:t>الفسفوليبيد</a:t>
            </a: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 ثنائية الطبقة لغشاء البلازما.</a:t>
            </a:r>
            <a:endParaRPr lang="fr-FR" sz="2400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79377" y="548680"/>
            <a:ext cx="27799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DZ" sz="32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بنيـّــة الغّشاء البــــــــــــلازمي</a:t>
            </a:r>
            <a:endParaRPr lang="fr-FR" sz="3200" b="1" dirty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6615" t="24841" r="10226" b="22240"/>
          <a:stretch/>
        </p:blipFill>
        <p:spPr bwMode="auto">
          <a:xfrm>
            <a:off x="395536" y="4293096"/>
            <a:ext cx="3312368" cy="1580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0" y="0"/>
            <a:ext cx="4788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fr-FR" sz="1600" b="1" dirty="0"/>
              <a:t>COMPOSITION BIOCHIMIQUE DE LA MEMBRANE PLASMIQUE</a:t>
            </a:r>
            <a:endParaRPr lang="fr-FR" sz="1600" dirty="0"/>
          </a:p>
        </p:txBody>
      </p:sp>
      <p:sp>
        <p:nvSpPr>
          <p:cNvPr id="4" name="Rectangle 3"/>
          <p:cNvSpPr/>
          <p:nvPr/>
        </p:nvSpPr>
        <p:spPr>
          <a:xfrm>
            <a:off x="467544" y="692696"/>
            <a:ext cx="24482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fr-FR" sz="1400" dirty="0"/>
              <a:t>La membrane est constituée de lipides, de </a:t>
            </a:r>
            <a:r>
              <a:rPr lang="fr-FR" sz="1400" dirty="0" smtClean="0"/>
              <a:t>protéines et </a:t>
            </a:r>
            <a:r>
              <a:rPr lang="fr-FR" sz="1400" dirty="0"/>
              <a:t>de glucides. En effet dans la </a:t>
            </a:r>
            <a:r>
              <a:rPr lang="fr-FR" sz="1400" dirty="0" err="1" smtClean="0"/>
              <a:t>bi-couche</a:t>
            </a:r>
            <a:r>
              <a:rPr lang="fr-FR" sz="1400" dirty="0" smtClean="0"/>
              <a:t> phospholipidique </a:t>
            </a:r>
            <a:r>
              <a:rPr lang="fr-FR" sz="1400" dirty="0"/>
              <a:t>sont intégrées des protéines </a:t>
            </a:r>
            <a:r>
              <a:rPr lang="fr-FR" sz="1400" dirty="0" smtClean="0"/>
              <a:t>qui peuvent être </a:t>
            </a:r>
            <a:r>
              <a:rPr lang="fr-FR" sz="1400" dirty="0" err="1" smtClean="0"/>
              <a:t>glycolysées</a:t>
            </a:r>
            <a:r>
              <a:rPr lang="fr-FR" sz="1400" dirty="0" smtClean="0"/>
              <a:t> </a:t>
            </a:r>
            <a:r>
              <a:rPr lang="fr-FR" sz="1400" dirty="0"/>
              <a:t>(présence de </a:t>
            </a:r>
            <a:r>
              <a:rPr lang="fr-FR" sz="1400" dirty="0" smtClean="0"/>
              <a:t>chaînes sucrées</a:t>
            </a:r>
            <a:r>
              <a:rPr lang="fr-FR" sz="1400" dirty="0"/>
              <a:t>). Certaines protéines (non intégrées dans membrane)l sont qualifiées de protéines périphériques ayant un lien chimique avec la membrane</a:t>
            </a:r>
            <a:r>
              <a:rPr lang="fr-FR" sz="1400" dirty="0" smtClean="0"/>
              <a:t>.</a:t>
            </a:r>
          </a:p>
          <a:p>
            <a:pPr algn="just" rtl="0"/>
            <a:endParaRPr lang="fr-FR" sz="1400" dirty="0" smtClean="0"/>
          </a:p>
          <a:p>
            <a:pPr algn="just" rtl="0"/>
            <a:r>
              <a:rPr lang="fr-FR" sz="1400" b="1" dirty="0" smtClean="0"/>
              <a:t>Les </a:t>
            </a:r>
            <a:r>
              <a:rPr lang="fr-FR" sz="1400" b="1" dirty="0"/>
              <a:t>membranes sont constituées (en poids sec de membrane) </a:t>
            </a:r>
            <a:r>
              <a:rPr lang="fr-FR" sz="1400" b="1" dirty="0" smtClean="0"/>
              <a:t>d’environ: </a:t>
            </a:r>
            <a:endParaRPr lang="fr-FR" sz="1400" b="1" dirty="0"/>
          </a:p>
        </p:txBody>
      </p:sp>
      <p:sp>
        <p:nvSpPr>
          <p:cNvPr id="5" name="Rectangle 4"/>
          <p:cNvSpPr/>
          <p:nvPr/>
        </p:nvSpPr>
        <p:spPr>
          <a:xfrm>
            <a:off x="5148064" y="260648"/>
            <a:ext cx="3167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DZ" sz="24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التركيب </a:t>
            </a:r>
            <a:r>
              <a:rPr lang="ar-DZ" sz="2400" b="1" dirty="0" err="1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البيوكيميائي</a:t>
            </a:r>
            <a:r>
              <a:rPr lang="ar-DZ" sz="24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 للغشاء البلازمي</a:t>
            </a:r>
            <a:endParaRPr lang="fr-FR" sz="2400" b="1" dirty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31840" y="1052736"/>
            <a:ext cx="583264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يتكون الغشاء من الدهون والبروتينات </a:t>
            </a:r>
            <a:r>
              <a:rPr lang="ar-DZ" sz="2400" dirty="0" err="1" smtClean="0">
                <a:latin typeface="Traditional Arabic" pitchFamily="18" charset="-78"/>
                <a:cs typeface="Traditional Arabic" pitchFamily="18" charset="-78"/>
              </a:rPr>
              <a:t>والكربوهيدرات.</a:t>
            </a: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 </a:t>
            </a:r>
          </a:p>
          <a:p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في </a:t>
            </a:r>
            <a:r>
              <a:rPr lang="ar-DZ" sz="2400" dirty="0" err="1" smtClean="0">
                <a:latin typeface="Traditional Arabic" pitchFamily="18" charset="-78"/>
                <a:cs typeface="Traditional Arabic" pitchFamily="18" charset="-78"/>
              </a:rPr>
              <a:t>الواقع </a:t>
            </a: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، في طبقة ثنائية </a:t>
            </a:r>
            <a:r>
              <a:rPr lang="ar-DZ" sz="2400" dirty="0" err="1" smtClean="0">
                <a:latin typeface="Traditional Arabic" pitchFamily="18" charset="-78"/>
                <a:cs typeface="Traditional Arabic" pitchFamily="18" charset="-78"/>
              </a:rPr>
              <a:t>الفوسفوليبيد</a:t>
            </a: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 توجد بروتينات متكاملة يمكن أن </a:t>
            </a:r>
            <a:r>
              <a:rPr lang="ar-DZ" sz="2400" dirty="0" err="1" smtClean="0">
                <a:latin typeface="Traditional Arabic" pitchFamily="18" charset="-78"/>
                <a:cs typeface="Traditional Arabic" pitchFamily="18" charset="-78"/>
              </a:rPr>
              <a:t>تتكامل </a:t>
            </a: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(وجود سلاسل سكرية</a:t>
            </a:r>
            <a:r>
              <a:rPr lang="ar-DZ" sz="2400" dirty="0" err="1" smtClean="0">
                <a:latin typeface="Traditional Arabic" pitchFamily="18" charset="-78"/>
                <a:cs typeface="Traditional Arabic" pitchFamily="18" charset="-78"/>
              </a:rPr>
              <a:t>).</a:t>
            </a: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 </a:t>
            </a:r>
          </a:p>
          <a:p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تسمى بعض </a:t>
            </a:r>
            <a:r>
              <a:rPr lang="ar-DZ" sz="2400" dirty="0" err="1" smtClean="0">
                <a:latin typeface="Traditional Arabic" pitchFamily="18" charset="-78"/>
                <a:cs typeface="Traditional Arabic" pitchFamily="18" charset="-78"/>
              </a:rPr>
              <a:t>البروتينات </a:t>
            </a: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(غير مدمجة في الغشاء) ببروتينات محيطية لها رابطة كيميائية تكافئية مع الغشاء.</a:t>
            </a:r>
          </a:p>
          <a:p>
            <a:endParaRPr lang="ar-DZ" sz="2400" dirty="0" smtClean="0"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تتكون </a:t>
            </a:r>
            <a:r>
              <a:rPr lang="ar-DZ" sz="2400" dirty="0" err="1" smtClean="0">
                <a:latin typeface="Traditional Arabic" pitchFamily="18" charset="-78"/>
                <a:cs typeface="Traditional Arabic" pitchFamily="18" charset="-78"/>
              </a:rPr>
              <a:t>الأغشية </a:t>
            </a: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(الوزن الجاف للغشاء) </a:t>
            </a:r>
            <a:r>
              <a:rPr lang="ar-DZ" sz="2400" dirty="0" err="1" smtClean="0">
                <a:latin typeface="Traditional Arabic" pitchFamily="18" charset="-78"/>
                <a:cs typeface="Traditional Arabic" pitchFamily="18" charset="-78"/>
              </a:rPr>
              <a:t>من:</a:t>
            </a:r>
            <a:endParaRPr lang="ar-DZ" sz="2400" dirty="0" smtClean="0">
              <a:latin typeface="Traditional Arabic" pitchFamily="18" charset="-78"/>
              <a:cs typeface="Traditional Arabic" pitchFamily="18" charset="-78"/>
            </a:endParaRPr>
          </a:p>
          <a:p>
            <a:endParaRPr lang="ar-DZ" sz="2400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355600">
              <a:buFont typeface="Arial" charset="0"/>
              <a:buChar char="•"/>
            </a:pPr>
            <a:r>
              <a:rPr lang="ar-DZ" sz="2400" b="1" dirty="0" err="1" smtClean="0">
                <a:latin typeface="Traditional Arabic" pitchFamily="18" charset="-78"/>
                <a:cs typeface="Traditional Arabic" pitchFamily="18" charset="-78"/>
              </a:rPr>
              <a:t>دهون</a:t>
            </a:r>
            <a:r>
              <a:rPr lang="ar-DZ" sz="2400" dirty="0" err="1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(</a:t>
            </a:r>
            <a:r>
              <a:rPr lang="ar-DZ" sz="2400" dirty="0" err="1" smtClean="0">
                <a:latin typeface="Traditional Arabic" pitchFamily="18" charset="-78"/>
                <a:cs typeface="Traditional Arabic" pitchFamily="18" charset="-78"/>
              </a:rPr>
              <a:t>فوفوليبيدات</a:t>
            </a: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2400" dirty="0" err="1" smtClean="0">
                <a:latin typeface="Traditional Arabic" pitchFamily="18" charset="-78"/>
                <a:cs typeface="Traditional Arabic" pitchFamily="18" charset="-78"/>
              </a:rPr>
              <a:t>وكولستيرول) </a:t>
            </a: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(≈49</a:t>
            </a:r>
            <a:r>
              <a:rPr lang="fr-FR" sz="2400" dirty="0" smtClean="0">
                <a:latin typeface="Traditional Arabic" pitchFamily="18" charset="-78"/>
                <a:cs typeface="Traditional Arabic" pitchFamily="18" charset="-78"/>
              </a:rPr>
              <a:t>%</a:t>
            </a:r>
            <a:r>
              <a:rPr lang="ar-DZ" sz="2400" dirty="0" err="1" smtClean="0">
                <a:latin typeface="Traditional Arabic" pitchFamily="18" charset="-78"/>
                <a:cs typeface="Traditional Arabic" pitchFamily="18" charset="-78"/>
              </a:rPr>
              <a:t>)</a:t>
            </a:r>
            <a:endParaRPr lang="en-US" sz="2400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900113"/>
            <a:r>
              <a:rPr lang="ar-DZ" sz="2000" dirty="0" smtClean="0">
                <a:latin typeface="Traditional Arabic" pitchFamily="18" charset="-78"/>
                <a:cs typeface="Traditional Arabic" pitchFamily="18" charset="-78"/>
              </a:rPr>
              <a:t>تشكل هيكل الغشاء</a:t>
            </a:r>
          </a:p>
          <a:p>
            <a:pPr marL="355600">
              <a:buFont typeface="Arial" charset="0"/>
              <a:buChar char="•"/>
            </a:pPr>
            <a:r>
              <a:rPr lang="ar-DZ" sz="2400" b="1" dirty="0" err="1" smtClean="0">
                <a:latin typeface="Traditional Arabic" pitchFamily="18" charset="-78"/>
                <a:cs typeface="Traditional Arabic" pitchFamily="18" charset="-78"/>
              </a:rPr>
              <a:t>بروتينات</a:t>
            </a:r>
            <a:r>
              <a:rPr lang="ar-DZ" sz="2400" dirty="0" err="1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(مستقبلات، </a:t>
            </a:r>
            <a:r>
              <a:rPr lang="ar-DZ" sz="2400" dirty="0" err="1" smtClean="0">
                <a:latin typeface="Traditional Arabic" pitchFamily="18" charset="-78"/>
                <a:cs typeface="Traditional Arabic" pitchFamily="18" charset="-78"/>
              </a:rPr>
              <a:t>نواقل</a:t>
            </a: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 ، إنزيمات</a:t>
            </a:r>
            <a:r>
              <a:rPr lang="ar-DZ" sz="2400" dirty="0" err="1" smtClean="0">
                <a:latin typeface="Traditional Arabic" pitchFamily="18" charset="-78"/>
                <a:cs typeface="Traditional Arabic" pitchFamily="18" charset="-78"/>
              </a:rPr>
              <a:t>) </a:t>
            </a: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(≈43</a:t>
            </a:r>
            <a:r>
              <a:rPr lang="fr-FR" sz="2400" dirty="0" smtClean="0">
                <a:latin typeface="Traditional Arabic" pitchFamily="18" charset="-78"/>
                <a:cs typeface="Traditional Arabic" pitchFamily="18" charset="-78"/>
              </a:rPr>
              <a:t>%</a:t>
            </a:r>
            <a:r>
              <a:rPr lang="ar-DZ" sz="2400" dirty="0" err="1" smtClean="0">
                <a:latin typeface="Traditional Arabic" pitchFamily="18" charset="-78"/>
                <a:cs typeface="Traditional Arabic" pitchFamily="18" charset="-78"/>
              </a:rPr>
              <a:t>)</a:t>
            </a:r>
            <a:endParaRPr lang="ar-DZ" sz="2400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1160463"/>
            <a:r>
              <a:rPr lang="ar-DZ" sz="2000" dirty="0" smtClean="0">
                <a:latin typeface="Traditional Arabic" pitchFamily="18" charset="-78"/>
                <a:cs typeface="Traditional Arabic" pitchFamily="18" charset="-78"/>
              </a:rPr>
              <a:t>في غالب ترتبط </a:t>
            </a:r>
            <a:r>
              <a:rPr lang="ar-DZ" sz="2000" dirty="0" err="1" smtClean="0">
                <a:latin typeface="Traditional Arabic" pitchFamily="18" charset="-78"/>
                <a:cs typeface="Traditional Arabic" pitchFamily="18" charset="-78"/>
              </a:rPr>
              <a:t>بالفوسفولبيدات</a:t>
            </a:r>
            <a:endParaRPr lang="ar-DZ" sz="2000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355600">
              <a:buFont typeface="Arial" charset="0"/>
              <a:buChar char="•"/>
            </a:pPr>
            <a:r>
              <a:rPr lang="ar-DZ" sz="2400" b="1" dirty="0" err="1" smtClean="0">
                <a:latin typeface="Traditional Arabic" pitchFamily="18" charset="-78"/>
                <a:cs typeface="Traditional Arabic" pitchFamily="18" charset="-78"/>
              </a:rPr>
              <a:t>غلوسيدات</a:t>
            </a: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 (سكريات </a:t>
            </a:r>
            <a:r>
              <a:rPr lang="ar-DZ" sz="2400" dirty="0" err="1" smtClean="0">
                <a:latin typeface="Traditional Arabic" pitchFamily="18" charset="-78"/>
                <a:cs typeface="Traditional Arabic" pitchFamily="18" charset="-78"/>
              </a:rPr>
              <a:t>فوسفوليبيدية</a:t>
            </a: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 و بروتينات سكرية</a:t>
            </a:r>
            <a:r>
              <a:rPr lang="ar-DZ" sz="2400" dirty="0" err="1" smtClean="0">
                <a:latin typeface="Traditional Arabic" pitchFamily="18" charset="-78"/>
                <a:cs typeface="Traditional Arabic" pitchFamily="18" charset="-78"/>
              </a:rPr>
              <a:t>) </a:t>
            </a:r>
            <a:r>
              <a:rPr lang="ar-DZ" sz="2400" dirty="0" smtClean="0">
                <a:latin typeface="Traditional Arabic" pitchFamily="18" charset="-78"/>
                <a:cs typeface="Traditional Arabic" pitchFamily="18" charset="-78"/>
              </a:rPr>
              <a:t>(≈8</a:t>
            </a:r>
            <a:r>
              <a:rPr lang="fr-FR" sz="2400" dirty="0" smtClean="0">
                <a:latin typeface="Traditional Arabic" pitchFamily="18" charset="-78"/>
                <a:cs typeface="Traditional Arabic" pitchFamily="18" charset="-78"/>
              </a:rPr>
              <a:t>%</a:t>
            </a:r>
            <a:r>
              <a:rPr lang="ar-DZ" sz="2400" dirty="0" err="1" smtClean="0">
                <a:latin typeface="Traditional Arabic" pitchFamily="18" charset="-78"/>
                <a:cs typeface="Traditional Arabic" pitchFamily="18" charset="-78"/>
              </a:rPr>
              <a:t>)</a:t>
            </a:r>
            <a:endParaRPr lang="fr-FR" sz="2400" dirty="0"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596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5516" b="5516"/>
          <a:stretch/>
        </p:blipFill>
        <p:spPr bwMode="auto">
          <a:xfrm>
            <a:off x="0" y="116631"/>
            <a:ext cx="5503609" cy="3672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24744"/>
            <a:ext cx="5184576" cy="2952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llipse 5"/>
          <p:cNvSpPr/>
          <p:nvPr/>
        </p:nvSpPr>
        <p:spPr>
          <a:xfrm>
            <a:off x="6516216" y="2492896"/>
            <a:ext cx="360040" cy="16604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7164288" y="1628800"/>
            <a:ext cx="16013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rtl="0"/>
            <a:r>
              <a:rPr lang="fr-FR" sz="1400" dirty="0" smtClean="0"/>
              <a:t>Protéine de surface</a:t>
            </a:r>
            <a:endParaRPr lang="fr-FR" sz="1400" dirty="0"/>
          </a:p>
        </p:txBody>
      </p:sp>
      <p:cxnSp>
        <p:nvCxnSpPr>
          <p:cNvPr id="13" name="Connecteur droit 12"/>
          <p:cNvCxnSpPr>
            <a:endCxn id="6" idx="0"/>
          </p:cNvCxnSpPr>
          <p:nvPr/>
        </p:nvCxnSpPr>
        <p:spPr>
          <a:xfrm flipH="1">
            <a:off x="6696236" y="1680510"/>
            <a:ext cx="476663" cy="8123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5301208"/>
            <a:ext cx="8820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fr-FR" dirty="0"/>
              <a:t>La membrane est décrite comme une «</a:t>
            </a:r>
            <a:r>
              <a:rPr lang="fr-FR" b="1" dirty="0"/>
              <a:t>mosaïque fluide »</a:t>
            </a:r>
            <a:r>
              <a:rPr lang="fr-FR" dirty="0"/>
              <a:t> (Singer &amp; </a:t>
            </a:r>
            <a:r>
              <a:rPr lang="fr-FR" dirty="0" err="1"/>
              <a:t>Nicolson</a:t>
            </a:r>
            <a:r>
              <a:rPr lang="fr-FR" dirty="0"/>
              <a:t>, 1970), mosaïque car de composition hétérogène et fluide car ses constituants se déplacent constamment (donc c’est une structure dynamique).</a:t>
            </a:r>
          </a:p>
        </p:txBody>
      </p:sp>
      <p:sp>
        <p:nvSpPr>
          <p:cNvPr id="8" name="Rectangle 7"/>
          <p:cNvSpPr/>
          <p:nvPr/>
        </p:nvSpPr>
        <p:spPr>
          <a:xfrm>
            <a:off x="251520" y="4222829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2000" dirty="0" smtClean="0">
                <a:cs typeface="Traditional Arabic" pitchFamily="18" charset="-78"/>
              </a:rPr>
              <a:t>يوصف الغشاء </a:t>
            </a:r>
            <a:r>
              <a:rPr lang="ar-DZ" sz="2000" dirty="0" err="1" smtClean="0">
                <a:cs typeface="Traditional Arabic" pitchFamily="18" charset="-78"/>
              </a:rPr>
              <a:t>بأنه </a:t>
            </a:r>
            <a:r>
              <a:rPr lang="ar-DZ" sz="2000" dirty="0" smtClean="0">
                <a:cs typeface="Traditional Arabic" pitchFamily="18" charset="-78"/>
              </a:rPr>
              <a:t>"</a:t>
            </a:r>
            <a:r>
              <a:rPr lang="ar-DZ" sz="2000" b="1" dirty="0" smtClean="0">
                <a:cs typeface="Traditional Arabic" pitchFamily="18" charset="-78"/>
              </a:rPr>
              <a:t>فسيفسائي </a:t>
            </a:r>
            <a:r>
              <a:rPr lang="ar-DZ" sz="2000" b="1" dirty="0" err="1" smtClean="0">
                <a:cs typeface="Traditional Arabic" pitchFamily="18" charset="-78"/>
              </a:rPr>
              <a:t>مــائع</a:t>
            </a:r>
            <a:r>
              <a:rPr lang="ar-DZ" sz="2000" dirty="0" err="1" smtClean="0">
                <a:cs typeface="Traditional Arabic" pitchFamily="18" charset="-78"/>
              </a:rPr>
              <a:t>" (</a:t>
            </a:r>
            <a:r>
              <a:rPr lang="fr-FR" sz="2000" dirty="0" smtClean="0">
                <a:cs typeface="Traditional Arabic" pitchFamily="18" charset="-78"/>
              </a:rPr>
              <a:t>Singer &amp; </a:t>
            </a:r>
            <a:r>
              <a:rPr lang="fr-FR" sz="2000" dirty="0" err="1" smtClean="0">
                <a:cs typeface="Traditional Arabic" pitchFamily="18" charset="-78"/>
              </a:rPr>
              <a:t>Nicolson</a:t>
            </a:r>
            <a:r>
              <a:rPr lang="fr-FR" sz="2000" dirty="0" smtClean="0">
                <a:cs typeface="Traditional Arabic" pitchFamily="18" charset="-78"/>
              </a:rPr>
              <a:t>، 1970 </a:t>
            </a:r>
            <a:r>
              <a:rPr lang="ar-DZ" sz="2000" dirty="0" err="1" smtClean="0">
                <a:cs typeface="Traditional Arabic" pitchFamily="18" charset="-78"/>
              </a:rPr>
              <a:t>)</a:t>
            </a:r>
            <a:r>
              <a:rPr lang="ar-DZ" sz="2000" dirty="0" smtClean="0">
                <a:cs typeface="Traditional Arabic" pitchFamily="18" charset="-78"/>
              </a:rPr>
              <a:t> </a:t>
            </a:r>
            <a:r>
              <a:rPr lang="fr-FR" sz="2000" dirty="0" smtClean="0">
                <a:cs typeface="Traditional Arabic" pitchFamily="18" charset="-78"/>
              </a:rPr>
              <a:t>، </a:t>
            </a:r>
            <a:r>
              <a:rPr lang="ar-DZ" sz="2000" b="1" dirty="0" smtClean="0">
                <a:cs typeface="Traditional Arabic" pitchFamily="18" charset="-78"/>
              </a:rPr>
              <a:t>فسيفسائي</a:t>
            </a:r>
            <a:r>
              <a:rPr lang="ar-DZ" sz="2000" dirty="0" smtClean="0">
                <a:cs typeface="Traditional Arabic" pitchFamily="18" charset="-78"/>
              </a:rPr>
              <a:t> بسبب التركيب غير المتجانس </a:t>
            </a:r>
            <a:r>
              <a:rPr lang="ar-DZ" sz="2000" b="1" dirty="0" smtClean="0">
                <a:cs typeface="Traditional Arabic" pitchFamily="18" charset="-78"/>
              </a:rPr>
              <a:t>والمائع</a:t>
            </a:r>
            <a:r>
              <a:rPr lang="ar-DZ" sz="2000" dirty="0" smtClean="0">
                <a:cs typeface="Traditional Arabic" pitchFamily="18" charset="-78"/>
              </a:rPr>
              <a:t> لأن مكوناته تتحرك </a:t>
            </a:r>
            <a:r>
              <a:rPr lang="ar-DZ" sz="2000" dirty="0" err="1" smtClean="0">
                <a:cs typeface="Traditional Arabic" pitchFamily="18" charset="-78"/>
              </a:rPr>
              <a:t>باستمرار </a:t>
            </a:r>
            <a:r>
              <a:rPr lang="ar-DZ" sz="2000" dirty="0" smtClean="0">
                <a:cs typeface="Traditional Arabic" pitchFamily="18" charset="-78"/>
              </a:rPr>
              <a:t>(لذلك فهو هيكل ديناميكي</a:t>
            </a:r>
            <a:r>
              <a:rPr lang="ar-DZ" sz="2000" dirty="0" err="1" smtClean="0">
                <a:cs typeface="Traditional Arabic" pitchFamily="18" charset="-78"/>
              </a:rPr>
              <a:t>).</a:t>
            </a:r>
            <a:endParaRPr lang="fr-FR" sz="2000" dirty="0">
              <a:cs typeface="Traditional Arabic" pitchFamily="18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62993" y="77723"/>
            <a:ext cx="38579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DZ" sz="2400" b="1" dirty="0" smtClean="0">
                <a:solidFill>
                  <a:srgbClr val="FF0000"/>
                </a:solidFill>
              </a:rPr>
              <a:t>نموذج </a:t>
            </a:r>
            <a:r>
              <a:rPr lang="ar-DZ" sz="2400" b="1" dirty="0" err="1" smtClean="0">
                <a:solidFill>
                  <a:srgbClr val="FF0000"/>
                </a:solidFill>
              </a:rPr>
              <a:t>الـ </a:t>
            </a:r>
            <a:r>
              <a:rPr lang="ar-DZ" sz="2400" b="1" dirty="0" smtClean="0">
                <a:solidFill>
                  <a:srgbClr val="FF0000"/>
                </a:solidFill>
              </a:rPr>
              <a:t>”الفسيفسائي </a:t>
            </a:r>
            <a:r>
              <a:rPr lang="ar-DZ" sz="2400" b="1" dirty="0" err="1" smtClean="0">
                <a:solidFill>
                  <a:srgbClr val="FF0000"/>
                </a:solidFill>
              </a:rPr>
              <a:t>المــائع"</a:t>
            </a:r>
            <a:r>
              <a:rPr lang="ar-DZ" sz="24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ar-DZ" sz="2000" b="1" dirty="0" err="1" smtClean="0">
                <a:solidFill>
                  <a:srgbClr val="FF0000"/>
                </a:solidFill>
              </a:rPr>
              <a:t>نموذج ”</a:t>
            </a:r>
            <a:r>
              <a:rPr lang="fr-FR" sz="2000" b="1" dirty="0" smtClean="0">
                <a:solidFill>
                  <a:srgbClr val="FF0000"/>
                </a:solidFill>
              </a:rPr>
              <a:t>Singer &amp; </a:t>
            </a:r>
            <a:r>
              <a:rPr lang="fr-FR" sz="2000" b="1" dirty="0" err="1" smtClean="0">
                <a:solidFill>
                  <a:srgbClr val="FF0000"/>
                </a:solidFill>
              </a:rPr>
              <a:t>Nicolson</a:t>
            </a:r>
            <a:r>
              <a:rPr lang="ar-DZ" sz="2000" b="1" dirty="0" err="1" smtClean="0">
                <a:solidFill>
                  <a:srgbClr val="FF0000"/>
                </a:solidFill>
              </a:rPr>
              <a:t>“ (</a:t>
            </a:r>
            <a:r>
              <a:rPr lang="fr-FR" sz="2000" b="1" dirty="0" smtClean="0">
                <a:solidFill>
                  <a:srgbClr val="FF0000"/>
                </a:solidFill>
              </a:rPr>
              <a:t> 1970 </a:t>
            </a:r>
            <a:r>
              <a:rPr lang="ar-DZ" sz="2000" b="1" dirty="0" err="1" smtClean="0">
                <a:solidFill>
                  <a:srgbClr val="FF0000"/>
                </a:solidFill>
              </a:rPr>
              <a:t>)</a:t>
            </a:r>
            <a:r>
              <a:rPr lang="ar-DZ" sz="2000" b="1" dirty="0" smtClean="0">
                <a:solidFill>
                  <a:srgbClr val="FF0000"/>
                </a:solidFill>
              </a:rPr>
              <a:t> </a:t>
            </a:r>
            <a:endParaRPr lang="fr-FR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ours-pharmacie.com/images/membrane-cellulaire-bicouche-phospholipid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836" y="1556792"/>
            <a:ext cx="7829596" cy="380861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19884" y="260648"/>
            <a:ext cx="45241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Composition des membranes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88224" y="404664"/>
            <a:ext cx="18165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DZ" sz="32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تكوين الأغشية</a:t>
            </a:r>
            <a:endParaRPr lang="fr-FR" sz="3200" b="1" dirty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8965" y="188640"/>
            <a:ext cx="62572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2400" b="1" dirty="0" smtClean="0"/>
              <a:t>1) </a:t>
            </a:r>
            <a:r>
              <a:rPr lang="fr-FR" sz="2400" b="1" u="sng" dirty="0" smtClean="0"/>
              <a:t>Diversités des lipides membranaires</a:t>
            </a:r>
            <a:endParaRPr lang="fr-FR"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258965" y="908720"/>
            <a:ext cx="258484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fr-FR" sz="1600" dirty="0"/>
              <a:t>Les lipides de la membrane sont </a:t>
            </a:r>
            <a:r>
              <a:rPr lang="fr-FR" sz="1600" b="1" dirty="0"/>
              <a:t>amphiphiles</a:t>
            </a:r>
            <a:r>
              <a:rPr lang="fr-FR" sz="1600" dirty="0"/>
              <a:t> c'est-à-dire qu’ils possèdent un pôle </a:t>
            </a:r>
            <a:r>
              <a:rPr lang="fr-FR" sz="1600" dirty="0" err="1"/>
              <a:t>hydro-phobe</a:t>
            </a:r>
            <a:r>
              <a:rPr lang="fr-FR" sz="1600" dirty="0"/>
              <a:t> (orienté à l’intérieur de la bicouche) et un pôle hydrophiles (orienté soit vers le milieu aqueux extracellulaire, soit vers le milieu aqueux intracellulaire</a:t>
            </a:r>
            <a:r>
              <a:rPr lang="fr-FR" sz="1600" dirty="0" smtClean="0"/>
              <a:t>).</a:t>
            </a:r>
          </a:p>
          <a:p>
            <a:pPr algn="just" rtl="0"/>
            <a:endParaRPr lang="fr-FR" sz="1600" dirty="0" smtClean="0"/>
          </a:p>
          <a:p>
            <a:pPr algn="just" rtl="0"/>
            <a:r>
              <a:rPr lang="fr-FR" sz="1600" dirty="0" smtClean="0"/>
              <a:t>Parmi </a:t>
            </a:r>
            <a:r>
              <a:rPr lang="fr-FR" sz="1600" dirty="0"/>
              <a:t>les lipides </a:t>
            </a:r>
            <a:r>
              <a:rPr lang="fr-FR" sz="1600" dirty="0" smtClean="0"/>
              <a:t>membranaires </a:t>
            </a:r>
            <a:r>
              <a:rPr lang="fr-FR" sz="1600" dirty="0"/>
              <a:t>il y a : </a:t>
            </a:r>
            <a:r>
              <a:rPr lang="fr-FR" sz="1600" b="1" dirty="0"/>
              <a:t>les phospholipides</a:t>
            </a:r>
            <a:r>
              <a:rPr lang="fr-FR" sz="1600" dirty="0"/>
              <a:t>, le </a:t>
            </a:r>
            <a:r>
              <a:rPr lang="fr-FR" sz="1600" b="1" dirty="0"/>
              <a:t>cholestérol</a:t>
            </a:r>
            <a:r>
              <a:rPr lang="fr-FR" sz="1600" dirty="0"/>
              <a:t> et les </a:t>
            </a:r>
            <a:r>
              <a:rPr lang="fr-FR" sz="1600" b="1" dirty="0"/>
              <a:t>glycolipides</a:t>
            </a:r>
            <a:r>
              <a:rPr lang="fr-FR" sz="1600" dirty="0"/>
              <a:t>. </a:t>
            </a:r>
            <a:endParaRPr lang="fr-FR" sz="1600" dirty="0" smtClean="0"/>
          </a:p>
          <a:p>
            <a:pPr algn="just" rtl="0"/>
            <a:endParaRPr lang="fr-FR" sz="1600" dirty="0"/>
          </a:p>
          <a:p>
            <a:pPr algn="just" rtl="0"/>
            <a:r>
              <a:rPr lang="fr-FR" sz="1600" dirty="0" smtClean="0"/>
              <a:t>Ces </a:t>
            </a:r>
            <a:r>
              <a:rPr lang="fr-FR" sz="1600" dirty="0"/>
              <a:t>lipides ont une </a:t>
            </a:r>
            <a:r>
              <a:rPr lang="fr-FR" sz="1600" b="1" i="1" dirty="0"/>
              <a:t>répartition</a:t>
            </a:r>
            <a:r>
              <a:rPr lang="fr-FR" sz="1600" dirty="0"/>
              <a:t> </a:t>
            </a:r>
            <a:r>
              <a:rPr lang="fr-FR" sz="1600" b="1" i="1" dirty="0" smtClean="0"/>
              <a:t>asymétrique </a:t>
            </a:r>
            <a:r>
              <a:rPr lang="fr-FR" sz="1600" dirty="0" smtClean="0"/>
              <a:t>au </a:t>
            </a:r>
            <a:r>
              <a:rPr lang="fr-FR" sz="1600" dirty="0"/>
              <a:t>sein de la membrane, sont</a:t>
            </a:r>
            <a:r>
              <a:rPr lang="fr-FR" sz="1600" b="1" i="1" dirty="0"/>
              <a:t> mobiles </a:t>
            </a:r>
            <a:r>
              <a:rPr lang="fr-FR" sz="1600" dirty="0"/>
              <a:t>et déterminent </a:t>
            </a:r>
            <a:r>
              <a:rPr lang="fr-FR" sz="1600" dirty="0" smtClean="0"/>
              <a:t>la </a:t>
            </a:r>
            <a:r>
              <a:rPr lang="fr-FR" sz="1600" b="1" i="1" dirty="0" smtClean="0"/>
              <a:t>fluidité </a:t>
            </a:r>
            <a:r>
              <a:rPr lang="fr-FR" sz="1600" b="1" i="1" dirty="0"/>
              <a:t>membranaire</a:t>
            </a:r>
            <a:r>
              <a:rPr lang="fr-FR" sz="1600" dirty="0"/>
              <a:t>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7407" t="5900" r="3704" b="6970"/>
          <a:stretch/>
        </p:blipFill>
        <p:spPr bwMode="auto">
          <a:xfrm>
            <a:off x="4499992" y="4200384"/>
            <a:ext cx="3456384" cy="2540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347864" y="980728"/>
            <a:ext cx="558011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DZ" sz="2000" dirty="0" smtClean="0">
                <a:latin typeface="Traditional Arabic" pitchFamily="18" charset="-78"/>
                <a:cs typeface="Traditional Arabic" pitchFamily="18" charset="-78"/>
              </a:rPr>
              <a:t>الدهون الغشائية هي </a:t>
            </a:r>
            <a:r>
              <a:rPr lang="ar-DZ" sz="2000" b="1" dirty="0" smtClean="0">
                <a:latin typeface="Traditional Arabic" pitchFamily="18" charset="-78"/>
                <a:cs typeface="Traditional Arabic" pitchFamily="18" charset="-78"/>
              </a:rPr>
              <a:t>ثنائية القطب </a:t>
            </a:r>
            <a:r>
              <a:rPr lang="ar-DZ" sz="2000" dirty="0" smtClean="0">
                <a:latin typeface="Traditional Arabic" pitchFamily="18" charset="-78"/>
                <a:cs typeface="Traditional Arabic" pitchFamily="18" charset="-78"/>
              </a:rPr>
              <a:t>بالنسبة للماء </a:t>
            </a:r>
            <a:r>
              <a:rPr lang="fr-FR" b="1" dirty="0" smtClean="0"/>
              <a:t>amphiphiles</a:t>
            </a:r>
            <a:r>
              <a:rPr lang="fr-FR" sz="2000" dirty="0" smtClean="0"/>
              <a:t> </a:t>
            </a:r>
            <a:r>
              <a:rPr lang="ar-DZ" sz="2000" dirty="0" smtClean="0">
                <a:latin typeface="Traditional Arabic" pitchFamily="18" charset="-78"/>
                <a:cs typeface="Traditional Arabic" pitchFamily="18" charset="-78"/>
              </a:rPr>
              <a:t>، أي لها قطب </a:t>
            </a:r>
            <a:r>
              <a:rPr lang="ar-DZ" sz="2000" b="1" dirty="0" smtClean="0">
                <a:latin typeface="Traditional Arabic" pitchFamily="18" charset="-78"/>
                <a:cs typeface="Traditional Arabic" pitchFamily="18" charset="-78"/>
              </a:rPr>
              <a:t>كاره </a:t>
            </a:r>
            <a:r>
              <a:rPr lang="ar-DZ" sz="2000" b="1" dirty="0" err="1" smtClean="0">
                <a:latin typeface="Traditional Arabic" pitchFamily="18" charset="-78"/>
                <a:cs typeface="Traditional Arabic" pitchFamily="18" charset="-78"/>
              </a:rPr>
              <a:t>للماء</a:t>
            </a:r>
            <a:r>
              <a:rPr lang="ar-DZ" sz="2000" dirty="0" err="1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2000" dirty="0" smtClean="0">
                <a:latin typeface="Traditional Arabic" pitchFamily="18" charset="-78"/>
                <a:cs typeface="Traditional Arabic" pitchFamily="18" charset="-78"/>
              </a:rPr>
              <a:t>(موجه داخل الطبقة الثنائية) وقطب محب </a:t>
            </a:r>
            <a:r>
              <a:rPr lang="ar-DZ" sz="2000" dirty="0" err="1" smtClean="0">
                <a:latin typeface="Traditional Arabic" pitchFamily="18" charset="-78"/>
                <a:cs typeface="Traditional Arabic" pitchFamily="18" charset="-78"/>
              </a:rPr>
              <a:t>للماء </a:t>
            </a:r>
            <a:r>
              <a:rPr lang="ar-DZ" sz="2000" dirty="0" smtClean="0">
                <a:latin typeface="Traditional Arabic" pitchFamily="18" charset="-78"/>
                <a:cs typeface="Traditional Arabic" pitchFamily="18" charset="-78"/>
              </a:rPr>
              <a:t>(موجه إما نحو الوسط المائي خارج </a:t>
            </a:r>
            <a:r>
              <a:rPr lang="ar-DZ" sz="2000" dirty="0" err="1" smtClean="0">
                <a:latin typeface="Traditional Arabic" pitchFamily="18" charset="-78"/>
                <a:cs typeface="Traditional Arabic" pitchFamily="18" charset="-78"/>
              </a:rPr>
              <a:t>الخلية </a:t>
            </a:r>
            <a:r>
              <a:rPr lang="ar-DZ" sz="2000" dirty="0" smtClean="0">
                <a:latin typeface="Traditional Arabic" pitchFamily="18" charset="-78"/>
                <a:cs typeface="Traditional Arabic" pitchFamily="18" charset="-78"/>
              </a:rPr>
              <a:t>، أو نحو </a:t>
            </a:r>
            <a:r>
              <a:rPr lang="ar-DZ" sz="2000" dirty="0" err="1" smtClean="0">
                <a:latin typeface="Traditional Arabic" pitchFamily="18" charset="-78"/>
                <a:cs typeface="Traditional Arabic" pitchFamily="18" charset="-78"/>
              </a:rPr>
              <a:t>الوسط.</a:t>
            </a:r>
            <a:r>
              <a:rPr lang="ar-DZ" sz="2000" dirty="0" smtClean="0">
                <a:latin typeface="Traditional Arabic" pitchFamily="18" charset="-78"/>
                <a:cs typeface="Traditional Arabic" pitchFamily="18" charset="-78"/>
              </a:rPr>
              <a:t> مائي داخل الخلايا</a:t>
            </a:r>
            <a:r>
              <a:rPr lang="ar-DZ" sz="2000" dirty="0" err="1" smtClean="0">
                <a:latin typeface="Traditional Arabic" pitchFamily="18" charset="-78"/>
                <a:cs typeface="Traditional Arabic" pitchFamily="18" charset="-78"/>
              </a:rPr>
              <a:t>).</a:t>
            </a:r>
            <a:endParaRPr lang="ar-DZ" sz="2000" dirty="0" smtClean="0">
              <a:latin typeface="Traditional Arabic" pitchFamily="18" charset="-78"/>
              <a:cs typeface="Traditional Arabic" pitchFamily="18" charset="-78"/>
            </a:endParaRPr>
          </a:p>
          <a:p>
            <a:endParaRPr lang="ar-DZ" sz="2000" dirty="0" smtClean="0"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DZ" sz="2000" dirty="0" smtClean="0">
                <a:latin typeface="Traditional Arabic" pitchFamily="18" charset="-78"/>
                <a:cs typeface="Traditional Arabic" pitchFamily="18" charset="-78"/>
              </a:rPr>
              <a:t>من بين الدهون الغشائية </a:t>
            </a:r>
            <a:r>
              <a:rPr lang="ar-DZ" sz="2000" dirty="0" err="1" smtClean="0">
                <a:latin typeface="Traditional Arabic" pitchFamily="18" charset="-78"/>
                <a:cs typeface="Traditional Arabic" pitchFamily="18" charset="-78"/>
              </a:rPr>
              <a:t>هناك:</a:t>
            </a:r>
            <a:r>
              <a:rPr lang="ar-DZ" sz="2000" dirty="0" smtClean="0">
                <a:latin typeface="Traditional Arabic" pitchFamily="18" charset="-78"/>
                <a:cs typeface="Traditional Arabic" pitchFamily="18" charset="-78"/>
              </a:rPr>
              <a:t> </a:t>
            </a:r>
          </a:p>
          <a:p>
            <a:pPr marL="2060575" defTabSz="1979613"/>
            <a:r>
              <a:rPr lang="ar-DZ" sz="2000" b="1" dirty="0" err="1" smtClean="0">
                <a:latin typeface="Traditional Arabic" pitchFamily="18" charset="-78"/>
                <a:cs typeface="Traditional Arabic" pitchFamily="18" charset="-78"/>
              </a:rPr>
              <a:t>الفسفوليبيدات</a:t>
            </a:r>
            <a:r>
              <a:rPr lang="ar-DZ" sz="20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</a:p>
          <a:p>
            <a:pPr marL="2060575" defTabSz="1979613"/>
            <a:r>
              <a:rPr lang="ar-DZ" sz="2000" b="1" dirty="0" err="1" smtClean="0">
                <a:latin typeface="Traditional Arabic" pitchFamily="18" charset="-78"/>
                <a:cs typeface="Traditional Arabic" pitchFamily="18" charset="-78"/>
              </a:rPr>
              <a:t>والكوليسترول</a:t>
            </a:r>
            <a:r>
              <a:rPr lang="ar-DZ" sz="20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</a:p>
          <a:p>
            <a:pPr marL="2060575" defTabSz="1979613"/>
            <a:r>
              <a:rPr lang="ar-DZ" sz="2000" b="1" dirty="0" err="1" smtClean="0">
                <a:latin typeface="Traditional Arabic" pitchFamily="18" charset="-78"/>
                <a:cs typeface="Traditional Arabic" pitchFamily="18" charset="-78"/>
              </a:rPr>
              <a:t>والجليكوليبيدات</a:t>
            </a:r>
            <a:endParaRPr lang="ar-DZ" sz="2000" b="1" dirty="0" smtClean="0">
              <a:latin typeface="Traditional Arabic" pitchFamily="18" charset="-78"/>
              <a:cs typeface="Traditional Arabic" pitchFamily="18" charset="-78"/>
            </a:endParaRPr>
          </a:p>
          <a:p>
            <a:endParaRPr lang="ar-DZ" sz="2000" dirty="0" smtClean="0"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DZ" sz="2000" dirty="0" smtClean="0">
                <a:latin typeface="Traditional Arabic" pitchFamily="18" charset="-78"/>
                <a:cs typeface="Traditional Arabic" pitchFamily="18" charset="-78"/>
              </a:rPr>
              <a:t>هذه الدهون لها </a:t>
            </a:r>
            <a:r>
              <a:rPr lang="ar-DZ" sz="2000" b="1" dirty="0" smtClean="0">
                <a:latin typeface="Traditional Arabic" pitchFamily="18" charset="-78"/>
                <a:cs typeface="Traditional Arabic" pitchFamily="18" charset="-78"/>
              </a:rPr>
              <a:t>توزيع غير </a:t>
            </a:r>
            <a:r>
              <a:rPr lang="ar-DZ" sz="2000" dirty="0" smtClean="0">
                <a:latin typeface="Traditional Arabic" pitchFamily="18" charset="-78"/>
                <a:cs typeface="Traditional Arabic" pitchFamily="18" charset="-78"/>
              </a:rPr>
              <a:t>متناظر(غير</a:t>
            </a:r>
            <a:r>
              <a:rPr lang="ar-DZ" sz="20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2000" dirty="0" smtClean="0">
                <a:latin typeface="Traditional Arabic" pitchFamily="18" charset="-78"/>
                <a:cs typeface="Traditional Arabic" pitchFamily="18" charset="-78"/>
              </a:rPr>
              <a:t>متماثل) داخل </a:t>
            </a:r>
            <a:r>
              <a:rPr lang="ar-DZ" sz="2000" dirty="0" err="1" smtClean="0">
                <a:latin typeface="Traditional Arabic" pitchFamily="18" charset="-78"/>
                <a:cs typeface="Traditional Arabic" pitchFamily="18" charset="-78"/>
              </a:rPr>
              <a:t>الغشاء </a:t>
            </a:r>
            <a:r>
              <a:rPr lang="ar-DZ" sz="2000" dirty="0" smtClean="0">
                <a:latin typeface="Traditional Arabic" pitchFamily="18" charset="-78"/>
                <a:cs typeface="Traditional Arabic" pitchFamily="18" charset="-78"/>
              </a:rPr>
              <a:t>، وهي متحركة وتحدد </a:t>
            </a:r>
            <a:r>
              <a:rPr lang="ar-DZ" sz="2000" b="1" dirty="0" err="1" smtClean="0">
                <a:latin typeface="Traditional Arabic" pitchFamily="18" charset="-78"/>
                <a:cs typeface="Traditional Arabic" pitchFamily="18" charset="-78"/>
              </a:rPr>
              <a:t>ميوعة</a:t>
            </a:r>
            <a:r>
              <a:rPr lang="ar-DZ" sz="2000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sz="2000" b="1" dirty="0" smtClean="0">
                <a:latin typeface="Traditional Arabic" pitchFamily="18" charset="-78"/>
                <a:cs typeface="Traditional Arabic" pitchFamily="18" charset="-78"/>
              </a:rPr>
              <a:t>الغشاء</a:t>
            </a:r>
            <a:r>
              <a:rPr lang="ar-DZ" sz="2000" dirty="0" smtClean="0">
                <a:latin typeface="Traditional Arabic" pitchFamily="18" charset="-78"/>
                <a:cs typeface="Traditional Arabic" pitchFamily="18" charset="-78"/>
              </a:rPr>
              <a:t>.</a:t>
            </a:r>
            <a:endParaRPr lang="fr-FR" sz="2000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37090" y="260648"/>
            <a:ext cx="29113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DZ" sz="32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1) تنوع الدهون الغشائية</a:t>
            </a:r>
          </a:p>
        </p:txBody>
      </p:sp>
      <p:sp>
        <p:nvSpPr>
          <p:cNvPr id="7" name="Rectangle 6"/>
          <p:cNvSpPr/>
          <p:nvPr/>
        </p:nvSpPr>
        <p:spPr>
          <a:xfrm>
            <a:off x="4644008" y="4221088"/>
            <a:ext cx="3134191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ar-DZ" sz="2000" b="1" dirty="0" smtClean="0">
                <a:solidFill>
                  <a:schemeClr val="accent5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الدهون الغشائية هي جزيئات ثنائية القطب </a:t>
            </a:r>
            <a:endParaRPr lang="fr-FR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7370" t="24753" r="3095" b="7540"/>
          <a:stretch/>
        </p:blipFill>
        <p:spPr bwMode="auto">
          <a:xfrm>
            <a:off x="5148064" y="4672481"/>
            <a:ext cx="3456384" cy="19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79512" y="58847"/>
            <a:ext cx="388843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fr-FR" b="1" u="sng" dirty="0" smtClean="0"/>
              <a:t>a) Phospholipides</a:t>
            </a:r>
            <a:endParaRPr lang="fr-FR" dirty="0"/>
          </a:p>
          <a:p>
            <a:pPr algn="l" rtl="0"/>
            <a:r>
              <a:rPr lang="fr-FR" dirty="0"/>
              <a:t> </a:t>
            </a:r>
          </a:p>
          <a:p>
            <a:pPr algn="l" rtl="0"/>
            <a:r>
              <a:rPr lang="fr-FR" dirty="0"/>
              <a:t>Les phospholipides présentent tous une tête hydrophile (phosphate et groupement spécialisé) et une queue hydrophobe (chaîne d’acides gras). </a:t>
            </a:r>
            <a:endParaRPr lang="fr-FR" dirty="0" smtClean="0"/>
          </a:p>
          <a:p>
            <a:pPr algn="l" rtl="0"/>
            <a:endParaRPr lang="fr-FR" dirty="0"/>
          </a:p>
          <a:p>
            <a:pPr algn="l" rtl="0"/>
            <a:r>
              <a:rPr lang="fr-FR" dirty="0" smtClean="0"/>
              <a:t>On distingue </a:t>
            </a:r>
            <a:r>
              <a:rPr lang="fr-FR" b="1" dirty="0"/>
              <a:t>2 types de phospholipides :</a:t>
            </a:r>
            <a:endParaRPr lang="fr-FR" dirty="0"/>
          </a:p>
          <a:p>
            <a:pPr algn="l" rtl="0"/>
            <a:r>
              <a:rPr lang="fr-FR" dirty="0"/>
              <a:t> </a:t>
            </a:r>
          </a:p>
          <a:p>
            <a:pPr marL="342900" lvl="0" indent="-342900" algn="l" rtl="0">
              <a:buFont typeface="+mj-lt"/>
              <a:buAutoNum type="arabicPeriod"/>
            </a:pPr>
            <a:r>
              <a:rPr lang="fr-FR" dirty="0"/>
              <a:t>Les </a:t>
            </a:r>
            <a:r>
              <a:rPr lang="fr-FR" b="1" dirty="0" smtClean="0"/>
              <a:t>glycérophospholipides </a:t>
            </a:r>
            <a:r>
              <a:rPr lang="fr-FR" dirty="0" smtClean="0"/>
              <a:t>correspondent </a:t>
            </a:r>
            <a:r>
              <a:rPr lang="fr-FR" dirty="0"/>
              <a:t>à l’association de </a:t>
            </a:r>
            <a:r>
              <a:rPr lang="fr-FR" b="1" i="1" dirty="0"/>
              <a:t>glycérol</a:t>
            </a:r>
            <a:r>
              <a:rPr lang="fr-FR" dirty="0"/>
              <a:t>, de </a:t>
            </a:r>
            <a:r>
              <a:rPr lang="fr-FR" b="1" i="1" dirty="0"/>
              <a:t>deux acides gras</a:t>
            </a:r>
            <a:r>
              <a:rPr lang="fr-FR" dirty="0"/>
              <a:t>, </a:t>
            </a:r>
            <a:r>
              <a:rPr lang="fr-FR" b="1" i="1" dirty="0"/>
              <a:t>d’un acide phosphorique </a:t>
            </a:r>
            <a:r>
              <a:rPr lang="fr-FR" dirty="0"/>
              <a:t>et d</a:t>
            </a:r>
            <a:r>
              <a:rPr lang="fr-FR" i="1" dirty="0"/>
              <a:t>’alcool</a:t>
            </a:r>
            <a:r>
              <a:rPr lang="fr-FR" b="1" i="1" dirty="0"/>
              <a:t> </a:t>
            </a:r>
            <a:r>
              <a:rPr lang="fr-FR" b="1" u="sng" dirty="0"/>
              <a:t>ou</a:t>
            </a:r>
            <a:r>
              <a:rPr lang="fr-FR" b="1" i="1" dirty="0"/>
              <a:t> </a:t>
            </a:r>
            <a:r>
              <a:rPr lang="fr-FR" i="1" dirty="0"/>
              <a:t>d’acide </a:t>
            </a:r>
            <a:r>
              <a:rPr lang="fr-FR" i="1" dirty="0" smtClean="0"/>
              <a:t>aminé</a:t>
            </a:r>
            <a:r>
              <a:rPr lang="fr-FR" dirty="0" smtClean="0"/>
              <a:t>. </a:t>
            </a:r>
          </a:p>
          <a:p>
            <a:pPr marL="342900" lvl="0" indent="-342900" algn="l" rtl="0">
              <a:buFont typeface="+mj-lt"/>
              <a:buAutoNum type="arabicPeriod"/>
            </a:pPr>
            <a:endParaRPr lang="fr-FR" dirty="0"/>
          </a:p>
          <a:p>
            <a:pPr marL="342900" indent="-342900" algn="l" rtl="0">
              <a:buFont typeface="+mj-lt"/>
              <a:buAutoNum type="arabicPeriod"/>
            </a:pPr>
            <a:r>
              <a:rPr lang="fr-FR" dirty="0"/>
              <a:t>Les </a:t>
            </a:r>
            <a:r>
              <a:rPr lang="fr-FR" b="1" dirty="0" err="1"/>
              <a:t>sphingophospholipides</a:t>
            </a:r>
            <a:r>
              <a:rPr lang="fr-FR" dirty="0"/>
              <a:t> correspondent à l’association de </a:t>
            </a:r>
            <a:r>
              <a:rPr lang="fr-FR" b="1" i="1" dirty="0" err="1"/>
              <a:t>sphingosine</a:t>
            </a:r>
            <a:r>
              <a:rPr lang="fr-FR" dirty="0"/>
              <a:t>, </a:t>
            </a:r>
            <a:r>
              <a:rPr lang="fr-FR" b="1" i="1" dirty="0"/>
              <a:t>d’acide gras</a:t>
            </a:r>
            <a:r>
              <a:rPr lang="fr-FR" dirty="0"/>
              <a:t> , </a:t>
            </a:r>
            <a:r>
              <a:rPr lang="fr-FR" b="1" i="1" dirty="0"/>
              <a:t>d’acide phosphorique </a:t>
            </a:r>
            <a:r>
              <a:rPr lang="fr-FR" dirty="0"/>
              <a:t>et d’alcool</a:t>
            </a:r>
            <a:r>
              <a:rPr lang="fr-FR" b="1" i="1" dirty="0"/>
              <a:t> </a:t>
            </a:r>
            <a:r>
              <a:rPr lang="fr-FR" b="1" u="sng" dirty="0"/>
              <a:t>ou</a:t>
            </a:r>
            <a:r>
              <a:rPr lang="fr-FR" b="1" i="1" dirty="0"/>
              <a:t> </a:t>
            </a:r>
            <a:r>
              <a:rPr lang="fr-FR" dirty="0"/>
              <a:t>d’acides aminés ; on obtient ainsi la </a:t>
            </a:r>
            <a:r>
              <a:rPr lang="fr-FR" dirty="0" err="1"/>
              <a:t>sphingomyéline</a:t>
            </a:r>
            <a:r>
              <a:rPr lang="fr-FR" b="1" i="1" dirty="0"/>
              <a:t> 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4283968" y="188640"/>
            <a:ext cx="4716016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DZ" sz="2000" b="1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أ) </a:t>
            </a:r>
            <a:r>
              <a:rPr lang="ar-DZ" sz="2000" b="1" dirty="0" err="1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الفوسفوليبيدات</a:t>
            </a:r>
            <a:endParaRPr lang="ar-DZ" sz="2000" b="1" dirty="0" smtClean="0">
              <a:solidFill>
                <a:srgbClr val="C000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just"/>
            <a:endParaRPr lang="ar-DZ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just"/>
            <a:r>
              <a:rPr lang="ar-DZ" dirty="0" smtClean="0">
                <a:latin typeface="Traditional Arabic" pitchFamily="18" charset="-78"/>
                <a:cs typeface="Traditional Arabic" pitchFamily="18" charset="-78"/>
              </a:rPr>
              <a:t>تحتوي جميع الدهون </a:t>
            </a:r>
            <a:r>
              <a:rPr lang="ar-DZ" dirty="0" err="1" smtClean="0">
                <a:latin typeface="Traditional Arabic" pitchFamily="18" charset="-78"/>
                <a:cs typeface="Traditional Arabic" pitchFamily="18" charset="-78"/>
              </a:rPr>
              <a:t>الفوسفورية</a:t>
            </a:r>
            <a:r>
              <a:rPr lang="ar-DZ" dirty="0" smtClean="0">
                <a:latin typeface="Traditional Arabic" pitchFamily="18" charset="-78"/>
                <a:cs typeface="Traditional Arabic" pitchFamily="18" charset="-78"/>
              </a:rPr>
              <a:t> على رأس محب </a:t>
            </a:r>
            <a:r>
              <a:rPr lang="ar-DZ" dirty="0" err="1" smtClean="0">
                <a:latin typeface="Traditional Arabic" pitchFamily="18" charset="-78"/>
                <a:cs typeface="Traditional Arabic" pitchFamily="18" charset="-78"/>
              </a:rPr>
              <a:t>للماء </a:t>
            </a:r>
            <a:r>
              <a:rPr lang="ar-DZ" dirty="0" smtClean="0">
                <a:latin typeface="Traditional Arabic" pitchFamily="18" charset="-78"/>
                <a:cs typeface="Traditional Arabic" pitchFamily="18" charset="-78"/>
              </a:rPr>
              <a:t>(فوسفات ومجموعة متخصصة) وذيل كاره </a:t>
            </a:r>
            <a:r>
              <a:rPr lang="ar-DZ" dirty="0" err="1" smtClean="0">
                <a:latin typeface="Traditional Arabic" pitchFamily="18" charset="-78"/>
                <a:cs typeface="Traditional Arabic" pitchFamily="18" charset="-78"/>
              </a:rPr>
              <a:t>للماء </a:t>
            </a:r>
            <a:r>
              <a:rPr lang="ar-DZ" dirty="0" smtClean="0">
                <a:latin typeface="Traditional Arabic" pitchFamily="18" charset="-78"/>
                <a:cs typeface="Traditional Arabic" pitchFamily="18" charset="-78"/>
              </a:rPr>
              <a:t>(سلسلة الأحماض </a:t>
            </a:r>
            <a:r>
              <a:rPr lang="ar-DZ" dirty="0" err="1" smtClean="0">
                <a:latin typeface="Traditional Arabic" pitchFamily="18" charset="-78"/>
                <a:cs typeface="Traditional Arabic" pitchFamily="18" charset="-78"/>
              </a:rPr>
              <a:t>الدهنية).</a:t>
            </a:r>
            <a:endParaRPr lang="ar-DZ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just"/>
            <a:endParaRPr lang="ar-DZ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just"/>
            <a:r>
              <a:rPr lang="ar-DZ" dirty="0" smtClean="0">
                <a:latin typeface="Traditional Arabic" pitchFamily="18" charset="-78"/>
                <a:cs typeface="Traditional Arabic" pitchFamily="18" charset="-78"/>
              </a:rPr>
              <a:t>هناك </a:t>
            </a:r>
            <a:r>
              <a:rPr lang="ar-DZ" b="1" dirty="0" smtClean="0">
                <a:latin typeface="Traditional Arabic" pitchFamily="18" charset="-78"/>
                <a:cs typeface="Traditional Arabic" pitchFamily="18" charset="-78"/>
              </a:rPr>
              <a:t>نوعان من الدهون </a:t>
            </a:r>
            <a:r>
              <a:rPr lang="ar-DZ" b="1" dirty="0" err="1" smtClean="0">
                <a:latin typeface="Traditional Arabic" pitchFamily="18" charset="-78"/>
                <a:cs typeface="Traditional Arabic" pitchFamily="18" charset="-78"/>
              </a:rPr>
              <a:t>الفوسفورية</a:t>
            </a:r>
            <a:r>
              <a:rPr lang="ar-DZ" dirty="0" err="1" smtClean="0">
                <a:latin typeface="Traditional Arabic" pitchFamily="18" charset="-78"/>
                <a:cs typeface="Traditional Arabic" pitchFamily="18" charset="-78"/>
              </a:rPr>
              <a:t>:</a:t>
            </a:r>
            <a:endParaRPr lang="ar-DZ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just"/>
            <a:endParaRPr lang="ar-DZ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just"/>
            <a:r>
              <a:rPr lang="ar-DZ" dirty="0" err="1" smtClean="0">
                <a:latin typeface="Traditional Arabic" pitchFamily="18" charset="-78"/>
                <a:cs typeface="Traditional Arabic" pitchFamily="18" charset="-78"/>
              </a:rPr>
              <a:t>1.</a:t>
            </a:r>
            <a:r>
              <a:rPr lang="ar-DZ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b="1" dirty="0" err="1" smtClean="0">
                <a:latin typeface="Traditional Arabic" pitchFamily="18" charset="-78"/>
                <a:cs typeface="Traditional Arabic" pitchFamily="18" charset="-78"/>
              </a:rPr>
              <a:t>الفوسفوليبيدات</a:t>
            </a:r>
            <a:r>
              <a:rPr lang="ar-DZ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b="1" dirty="0" err="1" smtClean="0">
                <a:latin typeface="Traditional Arabic" pitchFamily="18" charset="-78"/>
                <a:cs typeface="Traditional Arabic" pitchFamily="18" charset="-78"/>
              </a:rPr>
              <a:t>الجليسيرية</a:t>
            </a:r>
            <a:r>
              <a:rPr lang="ar-DZ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fr-FR" b="1" dirty="0" err="1" smtClean="0">
                <a:latin typeface="Traditional Arabic" pitchFamily="18" charset="-78"/>
                <a:cs typeface="Traditional Arabic" pitchFamily="18" charset="-78"/>
              </a:rPr>
              <a:t>Glycerophospholipids</a:t>
            </a:r>
            <a:r>
              <a:rPr lang="fr-FR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dirty="0" smtClean="0">
                <a:latin typeface="Traditional Arabic" pitchFamily="18" charset="-78"/>
                <a:cs typeface="Traditional Arabic" pitchFamily="18" charset="-78"/>
              </a:rPr>
              <a:t> هي مزيج من </a:t>
            </a:r>
            <a:r>
              <a:rPr lang="ar-DZ" b="1" dirty="0" err="1" smtClean="0">
                <a:latin typeface="Traditional Arabic" pitchFamily="18" charset="-78"/>
                <a:cs typeface="Traditional Arabic" pitchFamily="18" charset="-78"/>
              </a:rPr>
              <a:t>الجلسرول</a:t>
            </a:r>
            <a:r>
              <a:rPr lang="ar-DZ" dirty="0" smtClean="0">
                <a:latin typeface="Traditional Arabic" pitchFamily="18" charset="-78"/>
                <a:cs typeface="Traditional Arabic" pitchFamily="18" charset="-78"/>
              </a:rPr>
              <a:t> ، و </a:t>
            </a:r>
            <a:r>
              <a:rPr lang="ar-DZ" b="1" dirty="0" smtClean="0">
                <a:latin typeface="Traditional Arabic" pitchFamily="18" charset="-78"/>
                <a:cs typeface="Traditional Arabic" pitchFamily="18" charset="-78"/>
              </a:rPr>
              <a:t>2  أحماض </a:t>
            </a:r>
            <a:r>
              <a:rPr lang="ar-DZ" b="1" dirty="0" err="1" smtClean="0">
                <a:latin typeface="Traditional Arabic" pitchFamily="18" charset="-78"/>
                <a:cs typeface="Traditional Arabic" pitchFamily="18" charset="-78"/>
              </a:rPr>
              <a:t>دهنية</a:t>
            </a:r>
            <a:r>
              <a:rPr lang="ar-DZ" dirty="0" smtClean="0">
                <a:latin typeface="Traditional Arabic" pitchFamily="18" charset="-78"/>
                <a:cs typeface="Traditional Arabic" pitchFamily="18" charset="-78"/>
              </a:rPr>
              <a:t> ، </a:t>
            </a:r>
            <a:r>
              <a:rPr lang="ar-DZ" b="1" dirty="0" smtClean="0">
                <a:latin typeface="Traditional Arabic" pitchFamily="18" charset="-78"/>
                <a:cs typeface="Traditional Arabic" pitchFamily="18" charset="-78"/>
              </a:rPr>
              <a:t>وحمض</a:t>
            </a:r>
            <a:r>
              <a:rPr lang="ar-DZ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b="1" dirty="0" err="1" smtClean="0">
                <a:latin typeface="Traditional Arabic" pitchFamily="18" charset="-78"/>
                <a:cs typeface="Traditional Arabic" pitchFamily="18" charset="-78"/>
              </a:rPr>
              <a:t>الفوسفوريك</a:t>
            </a:r>
            <a:r>
              <a:rPr lang="ar-DZ" dirty="0" smtClean="0">
                <a:latin typeface="Traditional Arabic" pitchFamily="18" charset="-78"/>
                <a:cs typeface="Traditional Arabic" pitchFamily="18" charset="-78"/>
              </a:rPr>
              <a:t> وكحول </a:t>
            </a:r>
            <a:r>
              <a:rPr lang="ar-DZ" b="1" dirty="0" smtClean="0">
                <a:latin typeface="Traditional Arabic" pitchFamily="18" charset="-78"/>
                <a:cs typeface="Traditional Arabic" pitchFamily="18" charset="-78"/>
              </a:rPr>
              <a:t>أو</a:t>
            </a:r>
            <a:r>
              <a:rPr lang="ar-DZ" dirty="0" smtClean="0">
                <a:latin typeface="Traditional Arabic" pitchFamily="18" charset="-78"/>
                <a:cs typeface="Traditional Arabic" pitchFamily="18" charset="-78"/>
              </a:rPr>
              <a:t> أحماض </a:t>
            </a:r>
            <a:r>
              <a:rPr lang="ar-DZ" dirty="0" err="1" smtClean="0">
                <a:latin typeface="Traditional Arabic" pitchFamily="18" charset="-78"/>
                <a:cs typeface="Traditional Arabic" pitchFamily="18" charset="-78"/>
              </a:rPr>
              <a:t>أمينية.</a:t>
            </a:r>
            <a:endParaRPr lang="ar-DZ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just"/>
            <a:endParaRPr lang="ar-DZ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just"/>
            <a:r>
              <a:rPr lang="ar-DZ" b="1" dirty="0" err="1" smtClean="0">
                <a:latin typeface="Traditional Arabic" pitchFamily="18" charset="-78"/>
                <a:cs typeface="Traditional Arabic" pitchFamily="18" charset="-78"/>
              </a:rPr>
              <a:t>2.</a:t>
            </a:r>
            <a:r>
              <a:rPr lang="ar-DZ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fr-FR" b="1" dirty="0" err="1" smtClean="0">
                <a:latin typeface="Traditional Arabic" pitchFamily="18" charset="-78"/>
                <a:cs typeface="Traditional Arabic" pitchFamily="18" charset="-78"/>
              </a:rPr>
              <a:t>Sphingophospholipids</a:t>
            </a:r>
            <a:r>
              <a:rPr lang="fr-FR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DZ" dirty="0" smtClean="0">
                <a:latin typeface="Traditional Arabic" pitchFamily="18" charset="-78"/>
                <a:cs typeface="Traditional Arabic" pitchFamily="18" charset="-78"/>
              </a:rPr>
              <a:t> هي مزيج من </a:t>
            </a:r>
            <a:r>
              <a:rPr lang="ar-DZ" dirty="0" err="1" smtClean="0">
                <a:latin typeface="Traditional Arabic" pitchFamily="18" charset="-78"/>
                <a:cs typeface="Traditional Arabic" pitchFamily="18" charset="-78"/>
              </a:rPr>
              <a:t>السفينغوزين</a:t>
            </a:r>
            <a:r>
              <a:rPr lang="ar-DZ" dirty="0" smtClean="0">
                <a:latin typeface="Traditional Arabic" pitchFamily="18" charset="-78"/>
                <a:cs typeface="Traditional Arabic" pitchFamily="18" charset="-78"/>
              </a:rPr>
              <a:t> والأحماض </a:t>
            </a:r>
            <a:r>
              <a:rPr lang="ar-DZ" dirty="0" err="1" smtClean="0">
                <a:latin typeface="Traditional Arabic" pitchFamily="18" charset="-78"/>
                <a:cs typeface="Traditional Arabic" pitchFamily="18" charset="-78"/>
              </a:rPr>
              <a:t>الدهنية</a:t>
            </a:r>
            <a:r>
              <a:rPr lang="ar-DZ" dirty="0" smtClean="0">
                <a:latin typeface="Traditional Arabic" pitchFamily="18" charset="-78"/>
                <a:cs typeface="Traditional Arabic" pitchFamily="18" charset="-78"/>
              </a:rPr>
              <a:t> وحمض </a:t>
            </a:r>
            <a:r>
              <a:rPr lang="ar-DZ" dirty="0" err="1" smtClean="0">
                <a:latin typeface="Traditional Arabic" pitchFamily="18" charset="-78"/>
                <a:cs typeface="Traditional Arabic" pitchFamily="18" charset="-78"/>
              </a:rPr>
              <a:t>الفوسفوريك</a:t>
            </a:r>
            <a:r>
              <a:rPr lang="ar-DZ" dirty="0" smtClean="0">
                <a:latin typeface="Traditional Arabic" pitchFamily="18" charset="-78"/>
                <a:cs typeface="Traditional Arabic" pitchFamily="18" charset="-78"/>
              </a:rPr>
              <a:t> والكحول </a:t>
            </a:r>
            <a:r>
              <a:rPr lang="ar-DZ" b="1" dirty="0" smtClean="0">
                <a:latin typeface="Traditional Arabic" pitchFamily="18" charset="-78"/>
                <a:cs typeface="Traditional Arabic" pitchFamily="18" charset="-78"/>
              </a:rPr>
              <a:t>أو</a:t>
            </a:r>
            <a:r>
              <a:rPr lang="ar-DZ" dirty="0" smtClean="0">
                <a:latin typeface="Traditional Arabic" pitchFamily="18" charset="-78"/>
                <a:cs typeface="Traditional Arabic" pitchFamily="18" charset="-78"/>
              </a:rPr>
              <a:t> الأحماض </a:t>
            </a:r>
            <a:r>
              <a:rPr lang="ar-DZ" dirty="0" err="1" smtClean="0">
                <a:latin typeface="Traditional Arabic" pitchFamily="18" charset="-78"/>
                <a:cs typeface="Traditional Arabic" pitchFamily="18" charset="-78"/>
              </a:rPr>
              <a:t>الأمينية</a:t>
            </a:r>
            <a:r>
              <a:rPr lang="ar-DZ" dirty="0" smtClean="0">
                <a:latin typeface="Traditional Arabic" pitchFamily="18" charset="-78"/>
                <a:cs typeface="Traditional Arabic" pitchFamily="18" charset="-78"/>
              </a:rPr>
              <a:t> ؛ وهكذا نحصل على </a:t>
            </a:r>
            <a:r>
              <a:rPr lang="ar-DZ" dirty="0" err="1" smtClean="0">
                <a:latin typeface="Traditional Arabic" pitchFamily="18" charset="-78"/>
                <a:cs typeface="Traditional Arabic" pitchFamily="18" charset="-78"/>
              </a:rPr>
              <a:t>السفينغوميلين</a:t>
            </a:r>
            <a:endParaRPr lang="fr-FR" dirty="0"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29284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5139</TotalTime>
  <Words>1941</Words>
  <Application>Microsoft Office PowerPoint</Application>
  <PresentationFormat>Affichage à l'écran (4:3)</PresentationFormat>
  <Paragraphs>267</Paragraphs>
  <Slides>26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Thème Office</vt:lpstr>
      <vt:lpstr>Diapositive 1</vt:lpstr>
      <vt:lpstr>مقدمــــــة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3-  Fluidité membranaire et la mobilité des lipides</vt:lpstr>
      <vt:lpstr>2) Les protéines membranaires</vt:lpstr>
      <vt:lpstr>3) Les glucides membranaires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 II- Transport actif                               1-Transport actif primaires </vt:lpstr>
      <vt:lpstr>II- Transport actif                       2- Transport actif secondaires </vt:lpstr>
      <vt:lpstr>Diapositive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Moussi</dc:creator>
  <cp:lastModifiedBy>Utilisateur Windows</cp:lastModifiedBy>
  <cp:revision>352</cp:revision>
  <cp:lastPrinted>2018-12-07T12:57:31Z</cp:lastPrinted>
  <dcterms:created xsi:type="dcterms:W3CDTF">2013-10-28T19:40:27Z</dcterms:created>
  <dcterms:modified xsi:type="dcterms:W3CDTF">2021-11-05T09:59:01Z</dcterms:modified>
</cp:coreProperties>
</file>