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7" r:id="rId1"/>
  </p:sldMasterIdLst>
  <p:notesMasterIdLst>
    <p:notesMasterId r:id="rId6"/>
  </p:notesMasterIdLst>
  <p:sldIdLst>
    <p:sldId id="256" r:id="rId2"/>
    <p:sldId id="282" r:id="rId3"/>
    <p:sldId id="281" r:id="rId4"/>
    <p:sldId id="28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8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3AF5B-0D42-41D7-9F50-DEEFB0292086}" type="datetimeFigureOut">
              <a:rPr lang="fr-FR" smtClean="0"/>
              <a:pPr/>
              <a:t>01/01/2021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E87F44-2ABE-4127-8318-C92F77D4CFE2}" type="slidenum">
              <a:rPr lang="fr-FR" smtClean="0"/>
              <a:pPr/>
              <a:t>‹N°›</a:t>
            </a:fld>
            <a:endParaRPr lang="fr-FR"/>
          </a:p>
        </p:txBody>
      </p:sp>
    </p:spTree>
    <p:extLst>
      <p:ext uri="{BB962C8B-B14F-4D97-AF65-F5344CB8AC3E}">
        <p14:creationId xmlns:p14="http://schemas.microsoft.com/office/powerpoint/2010/main" xmlns="" val="1953293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1C9E41A-F121-4E6F-A535-5CA9FE40189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914402"/>
            <a:ext cx="27432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914402"/>
            <a:ext cx="80264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C9E41A-F121-4E6F-A535-5CA9FE40189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09728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09728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C9E41A-F121-4E6F-A535-5CA9FE40189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AD5BE13-A806-4724-A512-B95374A9BECF}"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69600" y="6356351"/>
            <a:ext cx="812800" cy="365125"/>
          </a:xfrm>
        </p:spPr>
        <p:txBody>
          <a:bodyPr/>
          <a:lstStyle/>
          <a:p>
            <a:fld id="{41C9E41A-F121-4E6F-A535-5CA9FE401898}" type="slidenum">
              <a:rPr lang="fr-FR" smtClean="0"/>
              <a:pPr/>
              <a:t>‹N°›</a:t>
            </a:fld>
            <a:endParaRPr lang="fr-FR"/>
          </a:p>
        </p:txBody>
      </p:sp>
      <p:sp>
        <p:nvSpPr>
          <p:cNvPr id="3" name="Espace réservé pour une image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D5BE13-A806-4724-A512-B95374A9BECF}" type="datetimeFigureOut">
              <a:rPr lang="fr-FR" smtClean="0"/>
              <a:pPr/>
              <a:t>01/01/2021</a:t>
            </a:fld>
            <a:endParaRPr lang="fr-FR"/>
          </a:p>
        </p:txBody>
      </p:sp>
      <p:sp>
        <p:nvSpPr>
          <p:cNvPr id="22" name="Espace réservé du pied de page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1C9E41A-F121-4E6F-A535-5CA9FE401898}" type="slidenum">
              <a:rPr lang="fr-FR" smtClean="0"/>
              <a:pPr/>
              <a:t>‹N°›</a:t>
            </a:fld>
            <a:endParaRPr lang="fr-FR"/>
          </a:p>
        </p:txBody>
      </p:sp>
      <p:grpSp>
        <p:nvGrpSpPr>
          <p:cNvPr id="2" name="Groupe 1"/>
          <p:cNvGrpSpPr/>
          <p:nvPr/>
        </p:nvGrpSpPr>
        <p:grpSpPr>
          <a:xfrm>
            <a:off x="-25356" y="202408"/>
            <a:ext cx="12240731"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7FF1668-5025-4A64-924A-7BDDB87BC41A}"/>
              </a:ext>
            </a:extLst>
          </p:cNvPr>
          <p:cNvSpPr>
            <a:spLocks noGrp="1"/>
          </p:cNvSpPr>
          <p:nvPr>
            <p:ph type="ctrTitle"/>
          </p:nvPr>
        </p:nvSpPr>
        <p:spPr>
          <a:xfrm>
            <a:off x="2145324" y="815928"/>
            <a:ext cx="8384344" cy="5261315"/>
          </a:xfrm>
        </p:spPr>
        <p:txBody>
          <a:bodyPr>
            <a:normAutofit/>
          </a:bodyPr>
          <a:lstStyle/>
          <a:p>
            <a:pPr algn="ctr" rtl="1"/>
            <a:r>
              <a:rPr lang="ar-DZ" sz="4000" b="1" dirty="0" smtClean="0">
                <a:solidFill>
                  <a:schemeClr val="accent5">
                    <a:lumMod val="50000"/>
                  </a:schemeClr>
                </a:solidFill>
                <a:latin typeface="Times New Roman" pitchFamily="18" charset="0"/>
                <a:cs typeface="Times New Roman" pitchFamily="18" charset="0"/>
              </a:rPr>
              <a:t>كلية العلوم الاقتصادية والتجارية </a:t>
            </a:r>
            <a:r>
              <a:rPr lang="ar-DZ" sz="4000" b="1" dirty="0" err="1" smtClean="0">
                <a:solidFill>
                  <a:schemeClr val="accent5">
                    <a:lumMod val="50000"/>
                  </a:schemeClr>
                </a:solidFill>
                <a:latin typeface="Times New Roman" pitchFamily="18" charset="0"/>
                <a:cs typeface="Times New Roman" pitchFamily="18" charset="0"/>
              </a:rPr>
              <a:t>و</a:t>
            </a:r>
            <a:r>
              <a:rPr lang="ar-DZ" sz="4000" b="1" dirty="0" smtClean="0">
                <a:solidFill>
                  <a:schemeClr val="accent5">
                    <a:lumMod val="50000"/>
                  </a:schemeClr>
                </a:solidFill>
                <a:latin typeface="Times New Roman" pitchFamily="18" charset="0"/>
                <a:cs typeface="Times New Roman" pitchFamily="18" charset="0"/>
              </a:rPr>
              <a:t> علوم التسيير </a:t>
            </a:r>
            <a:br>
              <a:rPr lang="ar-DZ" sz="4000" b="1" dirty="0" smtClean="0">
                <a:solidFill>
                  <a:schemeClr val="accent5">
                    <a:lumMod val="50000"/>
                  </a:schemeClr>
                </a:solidFill>
                <a:latin typeface="Times New Roman" pitchFamily="18" charset="0"/>
                <a:cs typeface="Times New Roman" pitchFamily="18" charset="0"/>
              </a:rPr>
            </a:br>
            <a:r>
              <a:rPr lang="ar-DZ" sz="4000" b="1" dirty="0" smtClean="0">
                <a:solidFill>
                  <a:schemeClr val="accent5">
                    <a:lumMod val="50000"/>
                  </a:schemeClr>
                </a:solidFill>
                <a:latin typeface="Times New Roman" pitchFamily="18" charset="0"/>
                <a:cs typeface="Times New Roman" pitchFamily="18" charset="0"/>
              </a:rPr>
              <a:t>السنة الثانية </a:t>
            </a:r>
            <a:r>
              <a:rPr lang="ar-DZ" sz="4000" b="1" dirty="0" err="1" smtClean="0">
                <a:solidFill>
                  <a:schemeClr val="accent5">
                    <a:lumMod val="50000"/>
                  </a:schemeClr>
                </a:solidFill>
                <a:latin typeface="Times New Roman" pitchFamily="18" charset="0"/>
                <a:cs typeface="Times New Roman" pitchFamily="18" charset="0"/>
              </a:rPr>
              <a:t>ماستر</a:t>
            </a:r>
            <a:r>
              <a:rPr lang="fr-FR" sz="4000" b="1" dirty="0" smtClean="0">
                <a:solidFill>
                  <a:schemeClr val="accent5">
                    <a:lumMod val="50000"/>
                  </a:schemeClr>
                </a:solidFill>
                <a:latin typeface="Times New Roman" pitchFamily="18" charset="0"/>
                <a:cs typeface="Times New Roman" pitchFamily="18" charset="0"/>
              </a:rPr>
              <a:t/>
            </a:r>
            <a:br>
              <a:rPr lang="fr-FR" sz="4000" b="1" dirty="0" smtClean="0">
                <a:solidFill>
                  <a:schemeClr val="accent5">
                    <a:lumMod val="50000"/>
                  </a:schemeClr>
                </a:solidFill>
                <a:latin typeface="Times New Roman" pitchFamily="18" charset="0"/>
                <a:cs typeface="Times New Roman" pitchFamily="18" charset="0"/>
              </a:rPr>
            </a:br>
            <a:r>
              <a:rPr lang="ar-DZ" sz="4000" b="1" dirty="0" smtClean="0">
                <a:solidFill>
                  <a:schemeClr val="accent5">
                    <a:lumMod val="50000"/>
                  </a:schemeClr>
                </a:solidFill>
                <a:latin typeface="Times New Roman" pitchFamily="18" charset="0"/>
                <a:cs typeface="Times New Roman" pitchFamily="18" charset="0"/>
              </a:rPr>
              <a:t>مقياس </a:t>
            </a:r>
            <a:r>
              <a:rPr lang="ar-DZ" sz="4000" dirty="0" smtClean="0">
                <a:solidFill>
                  <a:schemeClr val="accent5">
                    <a:lumMod val="50000"/>
                  </a:schemeClr>
                </a:solidFill>
                <a:latin typeface="Times New Roman" pitchFamily="18" charset="0"/>
                <a:cs typeface="Times New Roman" pitchFamily="18" charset="0"/>
              </a:rPr>
              <a:t>ندوة في المحاسبة</a:t>
            </a:r>
            <a:r>
              <a:rPr lang="ar-DZ" sz="4000" b="1" dirty="0" smtClean="0">
                <a:solidFill>
                  <a:schemeClr val="accent5">
                    <a:lumMod val="50000"/>
                  </a:schemeClr>
                </a:solidFill>
                <a:latin typeface="Times New Roman" pitchFamily="18" charset="0"/>
                <a:cs typeface="Times New Roman" pitchFamily="18" charset="0"/>
              </a:rPr>
              <a:t> </a:t>
            </a:r>
            <a:br>
              <a:rPr lang="ar-DZ" sz="4000" b="1" dirty="0" smtClean="0">
                <a:solidFill>
                  <a:schemeClr val="accent5">
                    <a:lumMod val="50000"/>
                  </a:schemeClr>
                </a:solidFill>
                <a:latin typeface="Times New Roman" pitchFamily="18" charset="0"/>
                <a:cs typeface="Times New Roman" pitchFamily="18" charset="0"/>
              </a:rPr>
            </a:br>
            <a:r>
              <a:rPr lang="ar-DZ" sz="4000" b="1" dirty="0" err="1" smtClean="0">
                <a:solidFill>
                  <a:schemeClr val="accent5">
                    <a:lumMod val="50000"/>
                  </a:schemeClr>
                </a:solidFill>
                <a:latin typeface="Times New Roman" pitchFamily="18" charset="0"/>
                <a:cs typeface="Times New Roman" pitchFamily="18" charset="0"/>
              </a:rPr>
              <a:t>د</a:t>
            </a:r>
            <a:r>
              <a:rPr lang="ar-DZ" sz="4000" b="1" dirty="0" smtClean="0">
                <a:solidFill>
                  <a:schemeClr val="accent5">
                    <a:lumMod val="50000"/>
                  </a:schemeClr>
                </a:solidFill>
                <a:latin typeface="Times New Roman" pitchFamily="18" charset="0"/>
                <a:cs typeface="Times New Roman" pitchFamily="18" charset="0"/>
              </a:rPr>
              <a:t>/ العمري أصيلة</a:t>
            </a:r>
            <a:r>
              <a:rPr lang="fr-FR" sz="4000" b="1" dirty="0" smtClean="0">
                <a:solidFill>
                  <a:schemeClr val="accent5">
                    <a:lumMod val="50000"/>
                  </a:schemeClr>
                </a:solidFill>
                <a:latin typeface="Times New Roman" pitchFamily="18" charset="0"/>
                <a:cs typeface="Times New Roman" pitchFamily="18" charset="0"/>
              </a:rPr>
              <a:t/>
            </a:r>
            <a:br>
              <a:rPr lang="fr-FR" sz="4000" b="1" dirty="0" smtClean="0">
                <a:solidFill>
                  <a:schemeClr val="accent5">
                    <a:lumMod val="50000"/>
                  </a:schemeClr>
                </a:solidFill>
                <a:latin typeface="Times New Roman" pitchFamily="18" charset="0"/>
                <a:cs typeface="Times New Roman" pitchFamily="18" charset="0"/>
              </a:rPr>
            </a:br>
            <a:r>
              <a:rPr lang="ar-DZ" sz="4000" dirty="0" smtClean="0">
                <a:solidFill>
                  <a:srgbClr val="FF0000"/>
                </a:solidFill>
                <a:latin typeface="Times New Roman" pitchFamily="18" charset="0"/>
                <a:cs typeface="Times New Roman" pitchFamily="18" charset="0"/>
              </a:rPr>
              <a:t>المحاضرة الأولى: محاسبة الأدوات المالية وفق المعايير الدولية</a:t>
            </a:r>
            <a:r>
              <a:rPr lang="ar-DZ" sz="4000" b="1" dirty="0" smtClean="0">
                <a:solidFill>
                  <a:srgbClr val="FF0000"/>
                </a:solidFill>
                <a:latin typeface="Times New Roman" pitchFamily="18" charset="0"/>
                <a:cs typeface="Times New Roman" pitchFamily="18" charset="0"/>
              </a:rPr>
              <a:t/>
            </a:r>
            <a:br>
              <a:rPr lang="ar-DZ" sz="4000" b="1" dirty="0" smtClean="0">
                <a:solidFill>
                  <a:srgbClr val="FF0000"/>
                </a:solidFill>
                <a:latin typeface="Times New Roman" pitchFamily="18" charset="0"/>
                <a:cs typeface="Times New Roman" pitchFamily="18" charset="0"/>
              </a:rPr>
            </a:br>
            <a:endParaRPr lang="fr-FR"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9" name="Image 8">
            <a:extLst>
              <a:ext uri="{FF2B5EF4-FFF2-40B4-BE49-F238E27FC236}">
                <a16:creationId xmlns:a16="http://schemas.microsoft.com/office/drawing/2014/main" xmlns="" id="{97F9A331-893A-4052-A93C-35FD3A76E33A}"/>
              </a:ext>
            </a:extLst>
          </p:cNvPr>
          <p:cNvPicPr>
            <a:picLocks noChangeAspect="1"/>
          </p:cNvPicPr>
          <p:nvPr/>
        </p:nvPicPr>
        <p:blipFill>
          <a:blip r:embed="rId2"/>
          <a:stretch>
            <a:fillRect/>
          </a:stretch>
        </p:blipFill>
        <p:spPr>
          <a:xfrm>
            <a:off x="10407923" y="399927"/>
            <a:ext cx="695004" cy="981541"/>
          </a:xfrm>
          <a:prstGeom prst="rect">
            <a:avLst/>
          </a:prstGeom>
        </p:spPr>
      </p:pic>
      <p:pic>
        <p:nvPicPr>
          <p:cNvPr id="10" name="Image 9">
            <a:extLst>
              <a:ext uri="{FF2B5EF4-FFF2-40B4-BE49-F238E27FC236}">
                <a16:creationId xmlns:a16="http://schemas.microsoft.com/office/drawing/2014/main" xmlns="" id="{26F29D2F-D1D3-4B5F-BA6E-F4E96293B5A2}"/>
              </a:ext>
            </a:extLst>
          </p:cNvPr>
          <p:cNvPicPr>
            <a:picLocks noChangeAspect="1"/>
          </p:cNvPicPr>
          <p:nvPr/>
        </p:nvPicPr>
        <p:blipFill>
          <a:blip r:embed="rId2"/>
          <a:stretch>
            <a:fillRect/>
          </a:stretch>
        </p:blipFill>
        <p:spPr>
          <a:xfrm>
            <a:off x="1662333" y="446595"/>
            <a:ext cx="695004" cy="981541"/>
          </a:xfrm>
          <a:prstGeom prst="rect">
            <a:avLst/>
          </a:prstGeom>
        </p:spPr>
      </p:pic>
    </p:spTree>
    <p:extLst>
      <p:ext uri="{BB962C8B-B14F-4D97-AF65-F5344CB8AC3E}">
        <p14:creationId xmlns:p14="http://schemas.microsoft.com/office/powerpoint/2010/main" xmlns="" val="6929118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65BFA6A-A9F6-478B-B7B1-8B1E44024895}"/>
              </a:ext>
            </a:extLst>
          </p:cNvPr>
          <p:cNvSpPr>
            <a:spLocks noGrp="1"/>
          </p:cNvSpPr>
          <p:nvPr>
            <p:ph type="title"/>
          </p:nvPr>
        </p:nvSpPr>
        <p:spPr>
          <a:xfrm>
            <a:off x="2128693" y="316523"/>
            <a:ext cx="8911687" cy="1280890"/>
          </a:xfrm>
        </p:spPr>
        <p:txBody>
          <a:bodyPr>
            <a:normAutofit/>
          </a:bodyPr>
          <a:lstStyle/>
          <a:p>
            <a:pPr algn="ctr" rtl="1"/>
            <a:r>
              <a:rPr lang="ar-DZ" sz="4400" b="1" dirty="0" smtClean="0">
                <a:effectLst>
                  <a:outerShdw blurRad="38100" dist="38100" dir="2700000" algn="tl">
                    <a:srgbClr val="000000">
                      <a:alpha val="43137"/>
                    </a:srgbClr>
                  </a:outerShdw>
                </a:effectLst>
              </a:rPr>
              <a:t> </a:t>
            </a:r>
            <a:endParaRPr lang="fr-FR" sz="44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xmlns="" id="{CC839C74-3F51-44EB-8B11-4B98C619808D}"/>
              </a:ext>
            </a:extLst>
          </p:cNvPr>
          <p:cNvSpPr>
            <a:spLocks noGrp="1"/>
          </p:cNvSpPr>
          <p:nvPr>
            <p:ph idx="1"/>
          </p:nvPr>
        </p:nvSpPr>
        <p:spPr>
          <a:xfrm>
            <a:off x="912057" y="1244767"/>
            <a:ext cx="10975145" cy="5296710"/>
          </a:xfrm>
        </p:spPr>
        <p:txBody>
          <a:bodyPr>
            <a:normAutofit/>
          </a:bodyPr>
          <a:lstStyle/>
          <a:p>
            <a:pPr marL="0" indent="0" algn="r" rtl="1">
              <a:buNone/>
            </a:pPr>
            <a:r>
              <a:rPr lang="ar-DZ" dirty="0"/>
              <a:t> </a:t>
            </a:r>
            <a:endParaRPr lang="ar-DZ" sz="3600" dirty="0" smtClean="0">
              <a:solidFill>
                <a:srgbClr val="002060"/>
              </a:solidFill>
              <a:latin typeface="Times New Roman" pitchFamily="18" charset="0"/>
              <a:cs typeface="Times New Roman" pitchFamily="18" charset="0"/>
            </a:endParaRPr>
          </a:p>
          <a:p>
            <a:pPr lvl="0" algn="r" rtl="1"/>
            <a:r>
              <a:rPr lang="ar-DZ" sz="3600" b="1" dirty="0" smtClean="0"/>
              <a:t>المعيار المحاسبي الدولي رقم 32 : الأدوات المالية – العرض والإفصاح </a:t>
            </a:r>
            <a:endParaRPr lang="fr-FR" sz="3600" dirty="0" smtClean="0"/>
          </a:p>
          <a:p>
            <a:pPr algn="r" rtl="1"/>
            <a:r>
              <a:rPr lang="ar-DZ" sz="3600" dirty="0" smtClean="0"/>
              <a:t>يهدف هذا المعيار إلى إبراز لمستخدمي البيانات المالية مدى أهمية الأدوات المالية ،سواء كانت ظاهرة بالبيانات المالية أو خارجها بالنسبة للوضع المالي للمنشأة وأدائها وكذلك تدفقاتها النقدية.</a:t>
            </a:r>
            <a:endParaRPr lang="fr-FR" sz="3600" dirty="0" smtClean="0"/>
          </a:p>
          <a:p>
            <a:pPr algn="r" rtl="1"/>
            <a:r>
              <a:rPr lang="ar-DZ" sz="3600" dirty="0" smtClean="0"/>
              <a:t>والأدوات المالية هي عبارة عن عقود يصدر عنها أصول مالية لمنشأة ما </a:t>
            </a:r>
            <a:r>
              <a:rPr lang="ar-DZ" sz="3600" dirty="0" err="1" smtClean="0"/>
              <a:t>و</a:t>
            </a:r>
            <a:r>
              <a:rPr lang="ar-DZ" sz="3600" dirty="0" smtClean="0"/>
              <a:t> التزامات مالية أو أدوات حقوق ملكية لمنشأة أخرى</a:t>
            </a:r>
            <a:endParaRPr lang="fr-FR" sz="3600" dirty="0" smtClean="0"/>
          </a:p>
          <a:p>
            <a:pPr marL="0" indent="0" algn="r" rtl="1">
              <a:buNone/>
            </a:pPr>
            <a:endParaRPr lang="fr-FR"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85967880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65BFA6A-A9F6-478B-B7B1-8B1E44024895}"/>
              </a:ext>
            </a:extLst>
          </p:cNvPr>
          <p:cNvSpPr>
            <a:spLocks noGrp="1"/>
          </p:cNvSpPr>
          <p:nvPr>
            <p:ph type="title"/>
          </p:nvPr>
        </p:nvSpPr>
        <p:spPr>
          <a:xfrm>
            <a:off x="2128693" y="316523"/>
            <a:ext cx="8911687" cy="1280890"/>
          </a:xfrm>
        </p:spPr>
        <p:txBody>
          <a:bodyPr>
            <a:normAutofit/>
          </a:bodyPr>
          <a:lstStyle/>
          <a:p>
            <a:pPr algn="ctr" rtl="1"/>
            <a:r>
              <a:rPr lang="ar-DZ" sz="4400" b="1" dirty="0" smtClean="0">
                <a:effectLst>
                  <a:outerShdw blurRad="38100" dist="38100" dir="2700000" algn="tl">
                    <a:srgbClr val="000000">
                      <a:alpha val="43137"/>
                    </a:srgbClr>
                  </a:outerShdw>
                </a:effectLst>
              </a:rPr>
              <a:t> </a:t>
            </a:r>
            <a:endParaRPr lang="fr-FR" sz="44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xmlns="" id="{CC839C74-3F51-44EB-8B11-4B98C619808D}"/>
              </a:ext>
            </a:extLst>
          </p:cNvPr>
          <p:cNvSpPr>
            <a:spLocks noGrp="1"/>
          </p:cNvSpPr>
          <p:nvPr>
            <p:ph idx="1"/>
          </p:nvPr>
        </p:nvSpPr>
        <p:spPr>
          <a:xfrm>
            <a:off x="912057" y="1244767"/>
            <a:ext cx="10975145" cy="5296710"/>
          </a:xfrm>
        </p:spPr>
        <p:txBody>
          <a:bodyPr>
            <a:normAutofit/>
          </a:bodyPr>
          <a:lstStyle/>
          <a:p>
            <a:pPr marL="0" indent="0" algn="r" rtl="1">
              <a:buNone/>
            </a:pPr>
            <a:r>
              <a:rPr lang="ar-DZ" dirty="0"/>
              <a:t> </a:t>
            </a:r>
            <a:endParaRPr lang="ar-DZ" sz="3600" dirty="0" smtClean="0">
              <a:solidFill>
                <a:srgbClr val="002060"/>
              </a:solidFill>
              <a:latin typeface="Times New Roman" pitchFamily="18" charset="0"/>
              <a:cs typeface="Times New Roman" pitchFamily="18" charset="0"/>
            </a:endParaRPr>
          </a:p>
          <a:p>
            <a:pPr marL="0" indent="0" algn="r" rtl="1">
              <a:buNone/>
            </a:pPr>
            <a:r>
              <a:rPr lang="ar-SA" sz="3600" dirty="0" smtClean="0">
                <a:solidFill>
                  <a:srgbClr val="002060"/>
                </a:solidFill>
              </a:rPr>
              <a:t>يهدف إلى بيان متطلبات </a:t>
            </a:r>
            <a:r>
              <a:rPr lang="ar-SA" sz="3600" dirty="0" err="1" smtClean="0">
                <a:solidFill>
                  <a:srgbClr val="002060"/>
                </a:solidFill>
              </a:rPr>
              <a:t>ا</a:t>
            </a:r>
            <a:r>
              <a:rPr lang="ar-DZ" sz="3600" dirty="0" err="1" smtClean="0">
                <a:solidFill>
                  <a:srgbClr val="002060"/>
                </a:solidFill>
              </a:rPr>
              <a:t>لافصاح</a:t>
            </a:r>
            <a:r>
              <a:rPr lang="ar-SA" sz="3600" dirty="0" smtClean="0">
                <a:solidFill>
                  <a:srgbClr val="002060"/>
                </a:solidFill>
              </a:rPr>
              <a:t> المتعلقة </a:t>
            </a:r>
            <a:r>
              <a:rPr lang="ar-SA" sz="3600" dirty="0" err="1" smtClean="0">
                <a:solidFill>
                  <a:srgbClr val="002060"/>
                </a:solidFill>
              </a:rPr>
              <a:t>ب</a:t>
            </a:r>
            <a:r>
              <a:rPr lang="ar-DZ" sz="3600" dirty="0" smtClean="0">
                <a:solidFill>
                  <a:srgbClr val="002060"/>
                </a:solidFill>
              </a:rPr>
              <a:t>الأدوات </a:t>
            </a:r>
            <a:r>
              <a:rPr lang="ar-SA" sz="3600" dirty="0" smtClean="0">
                <a:solidFill>
                  <a:srgbClr val="002060"/>
                </a:solidFill>
              </a:rPr>
              <a:t>المالية في القوائم المالية فهو يبين أهمية هذه </a:t>
            </a:r>
            <a:r>
              <a:rPr lang="ar-DZ" sz="3600" dirty="0" smtClean="0">
                <a:solidFill>
                  <a:srgbClr val="002060"/>
                </a:solidFill>
              </a:rPr>
              <a:t>الأدوات</a:t>
            </a:r>
            <a:r>
              <a:rPr lang="ar-SA" sz="3600" dirty="0" smtClean="0">
                <a:solidFill>
                  <a:srgbClr val="002060"/>
                </a:solidFill>
              </a:rPr>
              <a:t> في قائمة المركز المالي وقائمة الدخل للمنشاة</a:t>
            </a:r>
            <a:r>
              <a:rPr lang="en-US" sz="3600" dirty="0" smtClean="0">
                <a:solidFill>
                  <a:srgbClr val="002060"/>
                </a:solidFill>
              </a:rPr>
              <a:t>. </a:t>
            </a:r>
            <a:r>
              <a:rPr lang="ar-SA" sz="3600" dirty="0" smtClean="0">
                <a:solidFill>
                  <a:srgbClr val="002060"/>
                </a:solidFill>
              </a:rPr>
              <a:t>يطبق من قبل جميع المؤسسات ولكافة أنواع الأدوات المالية</a:t>
            </a:r>
            <a:r>
              <a:rPr lang="en-US" sz="3600" dirty="0" smtClean="0">
                <a:solidFill>
                  <a:srgbClr val="002060"/>
                </a:solidFill>
              </a:rPr>
              <a:t> .</a:t>
            </a:r>
            <a:endParaRPr lang="ar-DZ" sz="3600" dirty="0" smtClean="0">
              <a:solidFill>
                <a:srgbClr val="002060"/>
              </a:solidFill>
            </a:endParaRPr>
          </a:p>
          <a:p>
            <a:pPr marL="0" indent="0" algn="r" rtl="1">
              <a:buNone/>
            </a:pPr>
            <a:r>
              <a:rPr lang="ar-SA" sz="3600" dirty="0" smtClean="0">
                <a:solidFill>
                  <a:srgbClr val="002060"/>
                </a:solidFill>
              </a:rPr>
              <a:t>وذلك بهدف تعزيز خاصية الملائمة المعروضة في التقارير المالية</a:t>
            </a:r>
            <a:r>
              <a:rPr lang="fr-FR" sz="3600" dirty="0" smtClean="0">
                <a:solidFill>
                  <a:srgbClr val="002060"/>
                </a:solidFill>
              </a:rPr>
              <a:t> </a:t>
            </a:r>
            <a:r>
              <a:rPr lang="ar-DZ" sz="3600" dirty="0" smtClean="0">
                <a:solidFill>
                  <a:srgbClr val="002060"/>
                </a:solidFill>
              </a:rPr>
              <a:t>،</a:t>
            </a:r>
            <a:r>
              <a:rPr lang="ar-SA" sz="3600" dirty="0" smtClean="0">
                <a:solidFill>
                  <a:srgbClr val="FF0000"/>
                </a:solidFill>
              </a:rPr>
              <a:t>ولهذا تم إصدار المعيار  </a:t>
            </a:r>
            <a:r>
              <a:rPr lang="fr-FR" sz="3600" dirty="0" smtClean="0">
                <a:solidFill>
                  <a:srgbClr val="FF0000"/>
                </a:solidFill>
              </a:rPr>
              <a:t>IFRS 7 </a:t>
            </a:r>
            <a:r>
              <a:rPr lang="ar-SA" sz="3600" dirty="0" smtClean="0">
                <a:solidFill>
                  <a:srgbClr val="FF0000"/>
                </a:solidFill>
              </a:rPr>
              <a:t>لتخصيصه فقط للإفصاح المتعلق </a:t>
            </a:r>
            <a:r>
              <a:rPr lang="ar-SA" sz="3600" dirty="0" err="1" smtClean="0">
                <a:solidFill>
                  <a:srgbClr val="FF0000"/>
                </a:solidFill>
              </a:rPr>
              <a:t>با</a:t>
            </a:r>
            <a:r>
              <a:rPr lang="ar-SA" sz="3600" dirty="0" smtClean="0">
                <a:solidFill>
                  <a:srgbClr val="FF0000"/>
                </a:solidFill>
              </a:rPr>
              <a:t> لمخاطر الناتجة عن التعامل بالأدوات المالية، وهو بذلك ألغى كافة البنود المتعلقة بالإفصاح بالمعيار  </a:t>
            </a:r>
            <a:r>
              <a:rPr lang="fr-FR" sz="3600" dirty="0" smtClean="0">
                <a:solidFill>
                  <a:srgbClr val="FF0000"/>
                </a:solidFill>
              </a:rPr>
              <a:t>IAS </a:t>
            </a:r>
            <a:r>
              <a:rPr lang="ar-SA" sz="3600" dirty="0" smtClean="0">
                <a:solidFill>
                  <a:srgbClr val="FF0000"/>
                </a:solidFill>
              </a:rPr>
              <a:t>32</a:t>
            </a:r>
            <a:endParaRPr lang="fr-FR" sz="3600" dirty="0" smtClean="0">
              <a:solidFill>
                <a:srgbClr val="FF0000"/>
              </a:solidFill>
            </a:endParaRPr>
          </a:p>
          <a:p>
            <a:pPr marL="0" indent="0" algn="r" rtl="1">
              <a:buNone/>
            </a:pPr>
            <a:endParaRPr lang="fr-FR" sz="3600" dirty="0" smtClean="0"/>
          </a:p>
          <a:p>
            <a:pPr marL="0" indent="0" algn="r" rtl="1">
              <a:buNone/>
            </a:pPr>
            <a:endParaRPr lang="fr-FR"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85967880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65BFA6A-A9F6-478B-B7B1-8B1E44024895}"/>
              </a:ext>
            </a:extLst>
          </p:cNvPr>
          <p:cNvSpPr>
            <a:spLocks noGrp="1"/>
          </p:cNvSpPr>
          <p:nvPr>
            <p:ph type="title"/>
          </p:nvPr>
        </p:nvSpPr>
        <p:spPr>
          <a:xfrm>
            <a:off x="2128693" y="316523"/>
            <a:ext cx="8911687" cy="1280890"/>
          </a:xfrm>
        </p:spPr>
        <p:txBody>
          <a:bodyPr>
            <a:normAutofit/>
          </a:bodyPr>
          <a:lstStyle/>
          <a:p>
            <a:pPr algn="ctr" rtl="1"/>
            <a:r>
              <a:rPr lang="ar-DZ" sz="4400" b="1" dirty="0" smtClean="0">
                <a:effectLst>
                  <a:outerShdw blurRad="38100" dist="38100" dir="2700000" algn="tl">
                    <a:srgbClr val="000000">
                      <a:alpha val="43137"/>
                    </a:srgbClr>
                  </a:outerShdw>
                </a:effectLst>
              </a:rPr>
              <a:t> </a:t>
            </a:r>
            <a:endParaRPr lang="fr-FR" sz="44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xmlns="" id="{CC839C74-3F51-44EB-8B11-4B98C619808D}"/>
              </a:ext>
            </a:extLst>
          </p:cNvPr>
          <p:cNvSpPr>
            <a:spLocks noGrp="1"/>
          </p:cNvSpPr>
          <p:nvPr>
            <p:ph idx="1"/>
          </p:nvPr>
        </p:nvSpPr>
        <p:spPr>
          <a:xfrm>
            <a:off x="912057" y="1244767"/>
            <a:ext cx="10975145" cy="5296710"/>
          </a:xfrm>
        </p:spPr>
        <p:txBody>
          <a:bodyPr>
            <a:normAutofit fontScale="77500" lnSpcReduction="20000"/>
          </a:bodyPr>
          <a:lstStyle/>
          <a:p>
            <a:pPr marL="0" indent="0" algn="r" rtl="1">
              <a:buNone/>
            </a:pPr>
            <a:r>
              <a:rPr lang="ar-DZ" sz="4100" b="1" dirty="0" smtClean="0">
                <a:solidFill>
                  <a:srgbClr val="FF0000"/>
                </a:solidFill>
              </a:rPr>
              <a:t> </a:t>
            </a:r>
            <a:r>
              <a:rPr lang="ar-DZ" sz="4100" b="1" dirty="0" smtClean="0">
                <a:solidFill>
                  <a:srgbClr val="FF0000"/>
                </a:solidFill>
              </a:rPr>
              <a:t>معيار الإبلاغ المالي الدولي رقم  7</a:t>
            </a:r>
            <a:endParaRPr lang="ar-DZ" sz="4100" b="1" dirty="0" smtClean="0">
              <a:solidFill>
                <a:srgbClr val="FF0000"/>
              </a:solidFill>
            </a:endParaRPr>
          </a:p>
          <a:p>
            <a:pPr algn="just" rtl="1"/>
            <a:r>
              <a:rPr lang="ar-JO" sz="3600" b="1" dirty="0" smtClean="0">
                <a:solidFill>
                  <a:srgbClr val="FF0000"/>
                </a:solidFill>
                <a:latin typeface="Times New Roman" pitchFamily="18" charset="0"/>
                <a:cs typeface="Times New Roman" pitchFamily="18" charset="0"/>
              </a:rPr>
              <a:t>الهدف من المعيار :</a:t>
            </a:r>
            <a:endParaRPr lang="fr-FR" sz="3600" dirty="0" smtClean="0">
              <a:solidFill>
                <a:srgbClr val="FF0000"/>
              </a:solidFill>
              <a:latin typeface="Times New Roman" pitchFamily="18" charset="0"/>
              <a:cs typeface="Times New Roman" pitchFamily="18" charset="0"/>
            </a:endParaRPr>
          </a:p>
          <a:p>
            <a:pPr algn="just" rtl="1"/>
            <a:r>
              <a:rPr lang="ar-JO" sz="3600" b="1" dirty="0" smtClean="0">
                <a:solidFill>
                  <a:srgbClr val="002060"/>
                </a:solidFill>
                <a:latin typeface="Times New Roman" pitchFamily="18" charset="0"/>
                <a:cs typeface="Times New Roman" pitchFamily="18" charset="0"/>
              </a:rPr>
              <a:t> يهدف هذا المعيار إلى تحسين فهم مستخدمي القوائم المالية لأهمية الأدوات المالية بالنسبة للمركز المالي للشركة وأدائها وتدفقاتها النقدية ويحتوي هذا المعيار على متطلبات عرض الأدوات المالية، ويحدد المعلومات الخاصة </a:t>
            </a:r>
            <a:r>
              <a:rPr lang="ar-JO" sz="3600" b="1" dirty="0" err="1" smtClean="0">
                <a:solidFill>
                  <a:srgbClr val="002060"/>
                </a:solidFill>
                <a:latin typeface="Times New Roman" pitchFamily="18" charset="0"/>
                <a:cs typeface="Times New Roman" pitchFamily="18" charset="0"/>
              </a:rPr>
              <a:t>بها</a:t>
            </a:r>
            <a:r>
              <a:rPr lang="ar-JO" sz="3600" b="1" dirty="0" smtClean="0">
                <a:solidFill>
                  <a:srgbClr val="002060"/>
                </a:solidFill>
                <a:latin typeface="Times New Roman" pitchFamily="18" charset="0"/>
                <a:cs typeface="Times New Roman" pitchFamily="18" charset="0"/>
              </a:rPr>
              <a:t> التي يجب الإفصاح عنها وتطبيق متطلبات الإفصاح على تصنيف الأدوات المالية ما بين أصول مالية والتزامات مالية وأدوات وحقوق ملكية، وكذلك على تصنيف ما يرتبط </a:t>
            </a:r>
            <a:r>
              <a:rPr lang="ar-JO" sz="3600" b="1" dirty="0" err="1" smtClean="0">
                <a:solidFill>
                  <a:srgbClr val="002060"/>
                </a:solidFill>
                <a:latin typeface="Times New Roman" pitchFamily="18" charset="0"/>
                <a:cs typeface="Times New Roman" pitchFamily="18" charset="0"/>
              </a:rPr>
              <a:t>بها</a:t>
            </a:r>
            <a:r>
              <a:rPr lang="ar-JO" sz="3600" b="1" dirty="0" smtClean="0">
                <a:solidFill>
                  <a:srgbClr val="002060"/>
                </a:solidFill>
                <a:latin typeface="Times New Roman" pitchFamily="18" charset="0"/>
                <a:cs typeface="Times New Roman" pitchFamily="18" charset="0"/>
              </a:rPr>
              <a:t> من فوائد وتوزيعات أرباح </a:t>
            </a:r>
            <a:r>
              <a:rPr lang="ar-JO" sz="3600" b="1" dirty="0" err="1" smtClean="0">
                <a:solidFill>
                  <a:srgbClr val="002060"/>
                </a:solidFill>
                <a:latin typeface="Times New Roman" pitchFamily="18" charset="0"/>
                <a:cs typeface="Times New Roman" pitchFamily="18" charset="0"/>
              </a:rPr>
              <a:t>و</a:t>
            </a:r>
            <a:r>
              <a:rPr lang="ar-JO" sz="3600" b="1" dirty="0" smtClean="0">
                <a:solidFill>
                  <a:srgbClr val="002060"/>
                </a:solidFill>
                <a:latin typeface="Times New Roman" pitchFamily="18" charset="0"/>
                <a:cs typeface="Times New Roman" pitchFamily="18" charset="0"/>
              </a:rPr>
              <a:t> خسائر. </a:t>
            </a:r>
            <a:endParaRPr lang="fr-FR" sz="3600" dirty="0" smtClean="0">
              <a:solidFill>
                <a:srgbClr val="002060"/>
              </a:solidFill>
              <a:latin typeface="Times New Roman" pitchFamily="18" charset="0"/>
              <a:cs typeface="Times New Roman" pitchFamily="18" charset="0"/>
            </a:endParaRPr>
          </a:p>
          <a:p>
            <a:pPr algn="just" rtl="1"/>
            <a:r>
              <a:rPr lang="ar-JO" sz="3600" b="1" dirty="0" smtClean="0">
                <a:solidFill>
                  <a:srgbClr val="FF0000"/>
                </a:solidFill>
                <a:latin typeface="Times New Roman" pitchFamily="18" charset="0"/>
                <a:cs typeface="Times New Roman" pitchFamily="18" charset="0"/>
              </a:rPr>
              <a:t>نطاق المعيار:</a:t>
            </a:r>
            <a:endParaRPr lang="fr-FR" sz="3600" dirty="0" smtClean="0">
              <a:solidFill>
                <a:srgbClr val="FF0000"/>
              </a:solidFill>
              <a:latin typeface="Times New Roman" pitchFamily="18" charset="0"/>
              <a:cs typeface="Times New Roman" pitchFamily="18" charset="0"/>
            </a:endParaRPr>
          </a:p>
          <a:p>
            <a:pPr algn="just" rtl="1"/>
            <a:r>
              <a:rPr lang="ar-JO" sz="3600" b="1" dirty="0" smtClean="0">
                <a:solidFill>
                  <a:srgbClr val="002060"/>
                </a:solidFill>
                <a:latin typeface="Times New Roman" pitchFamily="18" charset="0"/>
                <a:cs typeface="Times New Roman" pitchFamily="18" charset="0"/>
              </a:rPr>
              <a:t>ينطبق المعيار الدولي لإعداد التقارير المالية (7) على الأدوات المالية: والأداة المالية هي عقد تؤدي إلى نشوء أصل مالي لشركة ما والتزام مالي أو أداة حق ملكية لشركة أخرى، ويشمل مصطلح الأدوات المالية أدوات حقوق ملكية والأصول المالية والالتزامات المالية، ولجميع هذه المصطلحات الثلاث تعريفات تساعد الشركات على تحديد أي البنود التي ينبغي محاسبتها كأدوات </a:t>
            </a:r>
            <a:r>
              <a:rPr lang="ar-JO" sz="3600" b="1" dirty="0" smtClean="0">
                <a:solidFill>
                  <a:srgbClr val="002060"/>
                </a:solidFill>
                <a:latin typeface="Times New Roman" pitchFamily="18" charset="0"/>
                <a:cs typeface="Times New Roman" pitchFamily="18" charset="0"/>
              </a:rPr>
              <a:t>مالية. </a:t>
            </a:r>
            <a:endParaRPr lang="fr-FR" sz="3600" dirty="0" smtClean="0">
              <a:solidFill>
                <a:srgbClr val="002060"/>
              </a:solidFill>
              <a:latin typeface="Times New Roman" pitchFamily="18" charset="0"/>
              <a:cs typeface="Times New Roman" pitchFamily="18" charset="0"/>
            </a:endParaRPr>
          </a:p>
          <a:p>
            <a:pPr marL="0" indent="0" algn="just" rtl="1">
              <a:buNone/>
            </a:pPr>
            <a:endParaRPr lang="ar-DZ" sz="3600" dirty="0" smtClean="0">
              <a:solidFill>
                <a:srgbClr val="002060"/>
              </a:solidFill>
              <a:latin typeface="Times New Roman" pitchFamily="18" charset="0"/>
              <a:cs typeface="Times New Roman" pitchFamily="18" charset="0"/>
            </a:endParaRPr>
          </a:p>
          <a:p>
            <a:pPr marL="0" indent="0" algn="r" rtl="1">
              <a:buNone/>
            </a:pPr>
            <a:endParaRPr lang="fr-FR"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85967880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1673</TotalTime>
  <Words>290</Words>
  <Application>Microsoft Office PowerPoint</Application>
  <PresentationFormat>Personnalisé</PresentationFormat>
  <Paragraphs>16</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Débit</vt:lpstr>
      <vt:lpstr>كلية العلوم الاقتصادية والتجارية و علوم التسيير  السنة الثانية ماستر مقياس ندوة في المحاسبة  د/ العمري أصيلة المحاضرة الأولى: محاسبة الأدوات المالية وفق المعايير الدولية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"5المجموعة" حسابات المالية   </dc:title>
  <dc:creator>dona.elhesna@gmail.com</dc:creator>
  <cp:lastModifiedBy>Admin</cp:lastModifiedBy>
  <cp:revision>244</cp:revision>
  <dcterms:created xsi:type="dcterms:W3CDTF">2020-04-11T17:07:19Z</dcterms:created>
  <dcterms:modified xsi:type="dcterms:W3CDTF">2021-01-01T19:02:57Z</dcterms:modified>
</cp:coreProperties>
</file>