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257" r:id="rId3"/>
    <p:sldId id="258" r:id="rId4"/>
    <p:sldId id="259" r:id="rId5"/>
    <p:sldId id="260" r:id="rId6"/>
    <p:sldId id="274" r:id="rId7"/>
    <p:sldId id="261" r:id="rId8"/>
    <p:sldId id="273" r:id="rId9"/>
    <p:sldId id="262" r:id="rId10"/>
    <p:sldId id="275" r:id="rId11"/>
    <p:sldId id="263" r:id="rId12"/>
    <p:sldId id="276" r:id="rId13"/>
    <p:sldId id="327" r:id="rId14"/>
    <p:sldId id="264" r:id="rId15"/>
    <p:sldId id="265" r:id="rId16"/>
    <p:sldId id="266" r:id="rId17"/>
    <p:sldId id="277" r:id="rId18"/>
    <p:sldId id="268" r:id="rId19"/>
    <p:sldId id="270" r:id="rId20"/>
    <p:sldId id="278" r:id="rId21"/>
    <p:sldId id="271" r:id="rId22"/>
    <p:sldId id="272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2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AAC8A6F-CB9F-4A79-B7EE-BB89186597C1}" type="datetimeFigureOut">
              <a:rPr lang="fr-FR" smtClean="0"/>
              <a:pPr/>
              <a:t>23/04/2021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D3D04C3-FA5C-4A78-96CA-0425FA88638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 txBox="1">
            <a:spLocks/>
          </p:cNvSpPr>
          <p:nvPr/>
        </p:nvSpPr>
        <p:spPr>
          <a:xfrm>
            <a:off x="332510" y="433827"/>
            <a:ext cx="8458200" cy="43434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الجمهــورية الجزائــرية الديمقــراطية الشعبيـــة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République Algérienne Démocratique et Populaire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وزارة التعليــم العــالي والبحــث العلمـي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fr-FR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Ministère de l’Enseignement Supérieur et de la Recherche Scientifique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جــامعة محــمد خيضــر – بسكرة –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كــلية العلــوم الاقتصــادية </a:t>
            </a:r>
            <a:r>
              <a:rPr kumimoji="0" lang="ar-DZ" sz="2400" b="1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و</a:t>
            </a: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التجــارية وعلــوم التسييــر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lvl="0" indent="-411480" algn="ctr" rtl="1"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قسم علوم </a:t>
            </a:r>
            <a:r>
              <a:rPr lang="ar-DZ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تجارية</a:t>
            </a:r>
            <a:endParaRPr kumimoji="0" lang="fr-FR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lvl="0" indent="-411480" algn="ctr" rtl="1"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kumimoji="0" lang="ar-DZ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فرع</a:t>
            </a:r>
            <a:r>
              <a:rPr kumimoji="0" lang="ar-DZ" sz="2400" b="1" i="1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علوم </a:t>
            </a:r>
            <a:r>
              <a:rPr lang="ar-DZ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مالية ومحاسبية</a:t>
            </a:r>
            <a:endParaRPr kumimoji="0" lang="en-US" sz="2400" b="1" i="1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سنة ثالثة مالية المؤسسة</a:t>
            </a:r>
            <a:endParaRPr kumimoji="0" lang="ar-DZ" sz="1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marL="548640" marR="0" lvl="0" indent="-41148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Tahoma" pitchFamily="34" charset="0"/>
                <a:cs typeface="Times New Roman" pitchFamily="18" charset="0"/>
              </a:rPr>
              <a:t>مقياس: تسيير مالي 2</a:t>
            </a:r>
          </a:p>
          <a:p>
            <a:pPr marL="548640" marR="0" lvl="0" indent="-411480" algn="ctr" defTabSz="914400" rtl="1" eaLnBrk="1" fontAlgn="ctr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tabLst/>
              <a:defRPr/>
            </a:pPr>
            <a:r>
              <a:rPr kumimoji="0" 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الموسم الجامعي: 2021/2020</a:t>
            </a:r>
            <a:endParaRPr kumimoji="0" lang="ar-DZ" sz="28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4701028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3200" b="1" dirty="0" smtClean="0">
                <a:solidFill>
                  <a:prstClr val="black"/>
                </a:solidFill>
                <a:latin typeface="Adobe Arabic" pitchFamily="18" charset="-78"/>
                <a:cs typeface="Adobe Arabic" pitchFamily="18" charset="-78"/>
              </a:rPr>
              <a:t>أعمال موجهة 04:</a:t>
            </a:r>
            <a:endParaRPr lang="fr-FR" sz="3200" b="1" dirty="0" smtClean="0">
              <a:solidFill>
                <a:prstClr val="black"/>
              </a:solidFill>
              <a:latin typeface="Adobe Arabic" pitchFamily="18" charset="-78"/>
              <a:cs typeface="Adobe Arabic" pitchFamily="18" charset="-78"/>
            </a:endParaRPr>
          </a:p>
          <a:p>
            <a:pPr lvl="0" algn="ctr" rtl="1" fontAlgn="ctr">
              <a:spcBef>
                <a:spcPct val="20000"/>
              </a:spcBef>
              <a:buClr>
                <a:srgbClr val="F0A22E"/>
              </a:buClr>
              <a:buSzPct val="70000"/>
              <a:defRPr/>
            </a:pPr>
            <a:r>
              <a:rPr lang="ar-DZ" sz="4000" b="1" dirty="0" smtClean="0">
                <a:solidFill>
                  <a:srgbClr val="FF0000"/>
                </a:solidFill>
                <a:latin typeface="Adobe Arabic" pitchFamily="18" charset="-78"/>
                <a:cs typeface="Adobe Arabic" pitchFamily="18" charset="-78"/>
              </a:rPr>
              <a:t>معايير تقييم واختيار الاستثمارات </a:t>
            </a:r>
            <a:r>
              <a:rPr lang="ar-DZ" sz="40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( </a:t>
            </a:r>
            <a:r>
              <a:rPr lang="ar-DZ" sz="4000" b="1" dirty="0" err="1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ج</a:t>
            </a:r>
            <a:r>
              <a:rPr lang="ar-DZ" sz="4000" b="1" dirty="0" smtClean="0">
                <a:solidFill>
                  <a:srgbClr val="008000"/>
                </a:solidFill>
                <a:latin typeface="Adobe Arabic" pitchFamily="18" charset="-78"/>
                <a:cs typeface="Adobe Arabic" pitchFamily="18" charset="-78"/>
              </a:rPr>
              <a:t> 2 )</a:t>
            </a:r>
            <a:endParaRPr lang="ar-DZ" sz="4000" b="1" dirty="0">
              <a:solidFill>
                <a:srgbClr val="008000"/>
              </a:solidFill>
              <a:latin typeface="Adobe Arabic" pitchFamily="18" charset="-78"/>
              <a:cs typeface="Adobe Arabic" pitchFamily="18" charset="-78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357627"/>
            <a:ext cx="989398" cy="1143000"/>
            <a:chOff x="4041" y="5842"/>
            <a:chExt cx="1056" cy="1375"/>
          </a:xfrm>
        </p:grpSpPr>
        <p:sp>
          <p:nvSpPr>
            <p:cNvPr id="9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0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2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7926002" y="357627"/>
            <a:ext cx="989398" cy="1143000"/>
            <a:chOff x="4041" y="5842"/>
            <a:chExt cx="1056" cy="1375"/>
          </a:xfrm>
        </p:grpSpPr>
        <p:sp>
          <p:nvSpPr>
            <p:cNvPr id="14" name="Oval 2"/>
            <p:cNvSpPr>
              <a:spLocks noChangeArrowheads="1"/>
            </p:cNvSpPr>
            <p:nvPr/>
          </p:nvSpPr>
          <p:spPr bwMode="auto">
            <a:xfrm>
              <a:off x="4041" y="5842"/>
              <a:ext cx="1056" cy="137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333399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DZ" dirty="0"/>
            </a:p>
          </p:txBody>
        </p:sp>
        <p:pic>
          <p:nvPicPr>
            <p:cNvPr id="15" name="Picture 3" descr="SigleUNI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l="2623" t="1465" r="1811"/>
            <a:stretch>
              <a:fillRect/>
            </a:stretch>
          </p:blipFill>
          <p:spPr bwMode="auto">
            <a:xfrm>
              <a:off x="4193" y="6073"/>
              <a:ext cx="742" cy="904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190" y="5978"/>
              <a:ext cx="733" cy="746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جامعــــــة محمد خيضــــــــــــر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  <p:sp>
          <p:nvSpPr>
            <p:cNvPr id="17" name="WordArt 5"/>
            <p:cNvSpPr>
              <a:spLocks noChangeArrowheads="1" noChangeShapeType="1" noTextEdit="1"/>
            </p:cNvSpPr>
            <p:nvPr/>
          </p:nvSpPr>
          <p:spPr bwMode="auto">
            <a:xfrm>
              <a:off x="4316" y="7018"/>
              <a:ext cx="490" cy="123"/>
            </a:xfrm>
            <a:prstGeom prst="rect">
              <a:avLst/>
            </a:prstGeom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 rtl="1">
                <a:buNone/>
              </a:pPr>
              <a:r>
                <a:rPr lang="ar-DZ" sz="3600" kern="10" spc="0" dirty="0" smtClean="0">
                  <a:ln>
                    <a:noFill/>
                  </a:ln>
                  <a:solidFill>
                    <a:srgbClr val="000080"/>
                  </a:solidFill>
                  <a:effectLst/>
                  <a:latin typeface="AF_Aseer"/>
                </a:rPr>
                <a:t>بــســكــــــــــــرة</a:t>
              </a:r>
              <a:endParaRPr lang="ar-DZ" sz="3600" kern="10" spc="0" dirty="0">
                <a:ln>
                  <a:noFill/>
                </a:ln>
                <a:solidFill>
                  <a:srgbClr val="000080"/>
                </a:solidFill>
                <a:effectLst/>
                <a:latin typeface="AF_Aseer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1"/>
          <p:cNvSpPr>
            <a:spLocks noChangeArrowheads="1"/>
          </p:cNvSpPr>
          <p:nvPr/>
        </p:nvSpPr>
        <p:spPr bwMode="auto">
          <a:xfrm>
            <a:off x="3581400" y="457200"/>
            <a:ext cx="522611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ج. حساب معدل العائد الداخلي للمشروع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e 4"/>
          <p:cNvGrpSpPr/>
          <p:nvPr/>
        </p:nvGrpSpPr>
        <p:grpSpPr>
          <a:xfrm>
            <a:off x="44904" y="4034135"/>
            <a:ext cx="9480096" cy="461665"/>
            <a:chOff x="44904" y="6796445"/>
            <a:chExt cx="9480096" cy="461665"/>
          </a:xfrm>
        </p:grpSpPr>
        <p:sp>
          <p:nvSpPr>
            <p:cNvPr id="6" name="AutoShape 38"/>
            <p:cNvSpPr>
              <a:spLocks noChangeArrowheads="1"/>
            </p:cNvSpPr>
            <p:nvPr/>
          </p:nvSpPr>
          <p:spPr bwMode="auto">
            <a:xfrm>
              <a:off x="1228725" y="6953310"/>
              <a:ext cx="219075" cy="174625"/>
            </a:xfrm>
            <a:prstGeom prst="rightArrow">
              <a:avLst>
                <a:gd name="adj1" fmla="val 50000"/>
                <a:gd name="adj2" fmla="val 4473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/>
            </a:p>
          </p:txBody>
        </p:sp>
        <p:sp>
          <p:nvSpPr>
            <p:cNvPr id="7" name="Rectangle 44"/>
            <p:cNvSpPr>
              <a:spLocks noChangeArrowheads="1"/>
            </p:cNvSpPr>
            <p:nvPr/>
          </p:nvSpPr>
          <p:spPr bwMode="auto">
            <a:xfrm>
              <a:off x="44904" y="6796445"/>
              <a:ext cx="948009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</a:t>
              </a:r>
              <a:r>
                <a:rPr kumimoji="0" lang="en-US" sz="2400" b="1" i="0" u="none" strike="noStrike" cap="none" normalizeH="0" baseline="-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25%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VAN</a:t>
              </a:r>
              <a:r>
                <a:rPr kumimoji="0" lang="en-US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600(1.25)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-1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+ 400(1.25)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-2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+300(1.25)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-3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+70(1.25)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-4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-1000</a:t>
              </a:r>
              <a:endPara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" name="Groupe 7"/>
          <p:cNvGrpSpPr/>
          <p:nvPr/>
        </p:nvGrpSpPr>
        <p:grpSpPr>
          <a:xfrm>
            <a:off x="0" y="1153180"/>
            <a:ext cx="4229171" cy="523220"/>
            <a:chOff x="87135" y="5257800"/>
            <a:chExt cx="4229171" cy="523220"/>
          </a:xfrm>
        </p:grpSpPr>
        <p:sp>
          <p:nvSpPr>
            <p:cNvPr id="9" name="Rectangle 42"/>
            <p:cNvSpPr>
              <a:spLocks noChangeArrowheads="1"/>
            </p:cNvSpPr>
            <p:nvPr/>
          </p:nvSpPr>
          <p:spPr bwMode="auto">
            <a:xfrm>
              <a:off x="87135" y="5257800"/>
              <a:ext cx="422917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i= 10%</a:t>
              </a:r>
              <a:r>
                <a:rPr kumimoji="0" lang="en-US" sz="28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VAN= 149.23 &gt;0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AutoShape 38"/>
            <p:cNvSpPr>
              <a:spLocks noChangeArrowheads="1"/>
            </p:cNvSpPr>
            <p:nvPr/>
          </p:nvSpPr>
          <p:spPr bwMode="auto">
            <a:xfrm>
              <a:off x="1381125" y="5410200"/>
              <a:ext cx="219075" cy="174625"/>
            </a:xfrm>
            <a:prstGeom prst="rightArrow">
              <a:avLst>
                <a:gd name="adj1" fmla="val 50000"/>
                <a:gd name="adj2" fmla="val 4473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800"/>
            </a:p>
          </p:txBody>
        </p:sp>
      </p:grpSp>
      <p:grpSp>
        <p:nvGrpSpPr>
          <p:cNvPr id="11" name="Groupe 10"/>
          <p:cNvGrpSpPr/>
          <p:nvPr/>
        </p:nvGrpSpPr>
        <p:grpSpPr>
          <a:xfrm>
            <a:off x="0" y="2052935"/>
            <a:ext cx="9296400" cy="461665"/>
            <a:chOff x="-73742" y="6263045"/>
            <a:chExt cx="8996516" cy="461665"/>
          </a:xfrm>
        </p:grpSpPr>
        <p:sp>
          <p:nvSpPr>
            <p:cNvPr id="12" name="Rectangle 43"/>
            <p:cNvSpPr>
              <a:spLocks noChangeArrowheads="1"/>
            </p:cNvSpPr>
            <p:nvPr/>
          </p:nvSpPr>
          <p:spPr bwMode="auto">
            <a:xfrm>
              <a:off x="-73742" y="6263045"/>
              <a:ext cx="8996516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</a:t>
              </a:r>
              <a:r>
                <a:rPr kumimoji="0" lang="en-US" sz="2400" b="1" i="0" u="none" strike="noStrike" cap="none" normalizeH="0" baseline="-3000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20%  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VAN</a:t>
              </a:r>
              <a:r>
                <a:rPr kumimoji="0" lang="en-US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600(1.20)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-1</a:t>
              </a:r>
              <a:r>
                <a:rPr kumimoji="0" lang="ar-DZ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+ 400(1.20)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-2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+300(1.20)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-3</a:t>
              </a:r>
              <a:r>
                <a:rPr kumimoji="0" lang="ar-DZ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+70(1.20)</a:t>
              </a:r>
              <a:r>
                <a:rPr kumimoji="0" lang="en-US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-4 </a:t>
              </a:r>
              <a:r>
                <a:rPr kumimoji="0" lang="en-US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-1000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AutoShape 38"/>
            <p:cNvSpPr>
              <a:spLocks noChangeArrowheads="1"/>
            </p:cNvSpPr>
            <p:nvPr/>
          </p:nvSpPr>
          <p:spPr bwMode="auto">
            <a:xfrm>
              <a:off x="1032387" y="6473885"/>
              <a:ext cx="219075" cy="174625"/>
            </a:xfrm>
            <a:prstGeom prst="rightArrow">
              <a:avLst>
                <a:gd name="adj1" fmla="val 50000"/>
                <a:gd name="adj2" fmla="val 4473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981200" y="2743200"/>
            <a:ext cx="1981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14.85 &gt; 0</a:t>
            </a:r>
            <a:endParaRPr lang="fr-FR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53017" y="4658380"/>
            <a:ext cx="20617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- 81.72 &lt; 0</a:t>
            </a:r>
            <a:endParaRPr lang="fr-FR" sz="2800" dirty="0"/>
          </a:p>
        </p:txBody>
      </p:sp>
      <p:grpSp>
        <p:nvGrpSpPr>
          <p:cNvPr id="17" name="Group 2"/>
          <p:cNvGrpSpPr>
            <a:grpSpLocks/>
          </p:cNvGrpSpPr>
          <p:nvPr/>
        </p:nvGrpSpPr>
        <p:grpSpPr bwMode="auto">
          <a:xfrm>
            <a:off x="76200" y="5457219"/>
            <a:ext cx="8458200" cy="943581"/>
            <a:chOff x="3840" y="2939"/>
            <a:chExt cx="6688" cy="946"/>
          </a:xfrm>
        </p:grpSpPr>
        <p:sp>
          <p:nvSpPr>
            <p:cNvPr id="18" name="Text Box 11"/>
            <p:cNvSpPr txBox="1">
              <a:spLocks noChangeArrowheads="1"/>
            </p:cNvSpPr>
            <p:nvPr/>
          </p:nvSpPr>
          <p:spPr bwMode="auto">
            <a:xfrm>
              <a:off x="3840" y="3195"/>
              <a:ext cx="1379" cy="5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TIR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5100" y="2939"/>
              <a:ext cx="1636" cy="5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– 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) 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 Box 9"/>
            <p:cNvSpPr txBox="1">
              <a:spLocks noChangeArrowheads="1"/>
            </p:cNvSpPr>
            <p:nvPr/>
          </p:nvSpPr>
          <p:spPr bwMode="auto">
            <a:xfrm>
              <a:off x="5100" y="3375"/>
              <a:ext cx="1636" cy="5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- 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 Box 8"/>
            <p:cNvSpPr txBox="1">
              <a:spLocks noChangeArrowheads="1"/>
            </p:cNvSpPr>
            <p:nvPr/>
          </p:nvSpPr>
          <p:spPr bwMode="auto">
            <a:xfrm>
              <a:off x="6660" y="3195"/>
              <a:ext cx="1020" cy="43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20+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Text Box 7"/>
            <p:cNvSpPr txBox="1">
              <a:spLocks noChangeArrowheads="1"/>
            </p:cNvSpPr>
            <p:nvPr/>
          </p:nvSpPr>
          <p:spPr bwMode="auto">
            <a:xfrm>
              <a:off x="7455" y="3015"/>
              <a:ext cx="1763" cy="4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(25 – 20) 14.85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3" name="Text Box 6"/>
            <p:cNvSpPr txBox="1">
              <a:spLocks noChangeArrowheads="1"/>
            </p:cNvSpPr>
            <p:nvPr/>
          </p:nvSpPr>
          <p:spPr bwMode="auto">
            <a:xfrm>
              <a:off x="7500" y="3375"/>
              <a:ext cx="1718" cy="4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14.85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81.72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" name="Text Box 5"/>
            <p:cNvSpPr txBox="1">
              <a:spLocks noChangeArrowheads="1"/>
            </p:cNvSpPr>
            <p:nvPr/>
          </p:nvSpPr>
          <p:spPr bwMode="auto">
            <a:xfrm>
              <a:off x="9360" y="3120"/>
              <a:ext cx="1168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=20.76%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AutoShape 4"/>
            <p:cNvSpPr>
              <a:spLocks noChangeShapeType="1"/>
            </p:cNvSpPr>
            <p:nvPr/>
          </p:nvSpPr>
          <p:spPr bwMode="auto">
            <a:xfrm>
              <a:off x="5115" y="3405"/>
              <a:ext cx="1560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AutoShape 3"/>
            <p:cNvSpPr>
              <a:spLocks noChangeShapeType="1"/>
            </p:cNvSpPr>
            <p:nvPr/>
          </p:nvSpPr>
          <p:spPr bwMode="auto">
            <a:xfrm>
              <a:off x="7530" y="3389"/>
              <a:ext cx="17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81000" y="997803"/>
            <a:ext cx="830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بما أن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TIR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&gt; TIR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إذن المشروع الأفضل حسب معيار معدل العائد الداخلي هو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381000" y="2266652"/>
            <a:ext cx="83058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ملاحظة:</a:t>
            </a:r>
            <a:endParaRPr kumimoji="0" lang="en-US" sz="2800" b="1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نلاحظ أن المعياران: القيمة الحالية الصافية ومعدل العائد الداخلي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يعطيان نفس الاختيار، وهو المشروع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والسبب أن المشروع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يتميز بتدفقات النقدية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كبيرة في السنوات الأولى والثانية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600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؛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400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مقارنة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بـ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297.80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؛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297.80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للمشروع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وهو يجعل المشروع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أكثر ربحية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أكبر)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أقل مخاطرة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TIR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أكبر)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4800" y="1295400"/>
            <a:ext cx="84582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473575" algn="l"/>
              </a:tabLst>
            </a:pP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 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يرتكز 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مفهوم 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القيمة الحالية الصافية 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السابق 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على 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عدم </a:t>
            </a:r>
            <a:r>
              <a:rPr kumimoji="0" lang="ar-SA" sz="2800" b="1" i="0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تو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ظ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يف التدفقات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النقدية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رغم أنها تبقى في 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خزينة طيلة حياة المشروع، وهو ما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يتنافى مع التسيير المالي الحديث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ar-SA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توظيف الفوائض المالية مقابل عوائد مع تحمل مخاطر الاستثمار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5600" y="304800"/>
            <a:ext cx="58352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إعادة استثمار التدفقات النقدية بمعدل 12 %: </a:t>
            </a:r>
            <a:endParaRPr lang="fr-FR" sz="2800" dirty="0"/>
          </a:p>
        </p:txBody>
      </p:sp>
      <p:sp>
        <p:nvSpPr>
          <p:cNvPr id="7" name="Rectangle 6"/>
          <p:cNvSpPr/>
          <p:nvPr/>
        </p:nvSpPr>
        <p:spPr>
          <a:xfrm>
            <a:off x="533400" y="762000"/>
            <a:ext cx="25451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rtl="1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 = 12% ; i = 10%</a:t>
            </a:r>
            <a:endParaRPr lang="fr-FR" sz="24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/>
        </p:nvSpPr>
        <p:spPr bwMode="auto">
          <a:xfrm>
            <a:off x="3429000" y="3276600"/>
            <a:ext cx="525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أ. حساب القيمة الحالية الصافية الإجمالية</a:t>
            </a:r>
            <a:r>
              <a:rPr lang="ar-DZ" sz="2800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1"/>
          <p:cNvGrpSpPr>
            <a:grpSpLocks/>
          </p:cNvGrpSpPr>
          <p:nvPr/>
        </p:nvGrpSpPr>
        <p:grpSpPr bwMode="auto">
          <a:xfrm>
            <a:off x="457200" y="5655310"/>
            <a:ext cx="7467600" cy="974090"/>
            <a:chOff x="735" y="6510"/>
            <a:chExt cx="5670" cy="885"/>
          </a:xfrm>
        </p:grpSpPr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735" y="6835"/>
              <a:ext cx="1083" cy="3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VANG 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1853" y="6579"/>
              <a:ext cx="580" cy="3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1755" y="6955"/>
              <a:ext cx="764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(1+i)</a:t>
              </a:r>
              <a:r>
                <a:rPr kumimoji="0" lang="fr-FR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n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2550" y="6730"/>
              <a:ext cx="478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57150" algn="l"/>
                </a:tabLst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AutoShape 8"/>
            <p:cNvSpPr>
              <a:spLocks noChangeShapeType="1"/>
            </p:cNvSpPr>
            <p:nvPr/>
          </p:nvSpPr>
          <p:spPr bwMode="auto">
            <a:xfrm>
              <a:off x="1845" y="6985"/>
              <a:ext cx="660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5" name="AutoShape 7"/>
            <p:cNvSpPr>
              <a:spLocks noChangeArrowheads="1"/>
            </p:cNvSpPr>
            <p:nvPr/>
          </p:nvSpPr>
          <p:spPr bwMode="auto">
            <a:xfrm>
              <a:off x="3028" y="6806"/>
              <a:ext cx="270" cy="225"/>
            </a:xfrm>
            <a:prstGeom prst="rightArrow">
              <a:avLst>
                <a:gd name="adj1" fmla="val 50000"/>
                <a:gd name="adj2" fmla="val 3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" name="Text Box 6"/>
            <p:cNvSpPr txBox="1">
              <a:spLocks noChangeArrowheads="1"/>
            </p:cNvSpPr>
            <p:nvPr/>
          </p:nvSpPr>
          <p:spPr bwMode="auto">
            <a:xfrm>
              <a:off x="3390" y="6728"/>
              <a:ext cx="104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VANG 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AutoShape 5"/>
            <p:cNvSpPr>
              <a:spLocks noChangeShapeType="1"/>
            </p:cNvSpPr>
            <p:nvPr/>
          </p:nvSpPr>
          <p:spPr bwMode="auto">
            <a:xfrm>
              <a:off x="4485" y="6960"/>
              <a:ext cx="1335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4425" y="6510"/>
              <a:ext cx="1343" cy="4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∑CF(1+r)</a:t>
              </a:r>
              <a:r>
                <a:rPr kumimoji="0" lang="fr-FR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n-t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 Box 3"/>
            <p:cNvSpPr txBox="1">
              <a:spLocks noChangeArrowheads="1"/>
            </p:cNvSpPr>
            <p:nvPr/>
          </p:nvSpPr>
          <p:spPr bwMode="auto">
            <a:xfrm>
              <a:off x="4620" y="6990"/>
              <a:ext cx="766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Low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(1+i)</a:t>
              </a:r>
              <a:r>
                <a:rPr kumimoji="0" lang="fr-FR" sz="2400" b="1" i="0" u="none" strike="noStrike" cap="none" normalizeH="0" baseline="3000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n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 Box 2"/>
            <p:cNvSpPr txBox="1">
              <a:spLocks noChangeArrowheads="1"/>
            </p:cNvSpPr>
            <p:nvPr/>
          </p:nvSpPr>
          <p:spPr bwMode="auto">
            <a:xfrm>
              <a:off x="5835" y="6720"/>
              <a:ext cx="57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57150" algn="l"/>
                </a:tabLst>
              </a:pP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457200" y="4588510"/>
            <a:ext cx="327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∑</a:t>
            </a:r>
            <a:r>
              <a:rPr kumimoji="0" lang="fr-FR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CF</a:t>
            </a:r>
            <a:r>
              <a:rPr kumimoji="0" lang="fr-FR" sz="28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fr-FR" sz="2800" b="1" baseline="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(1+r)</a:t>
            </a:r>
            <a:r>
              <a:rPr kumimoji="0" lang="fr-FR" sz="28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n-t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743200" y="3886200"/>
            <a:ext cx="6088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القيمة المكتسبة</a:t>
            </a:r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من إعادة استثمار التدفقات النقدية:</a:t>
            </a:r>
            <a:endParaRPr lang="fr-FR" sz="2800" dirty="0"/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4648200" y="4876800"/>
            <a:ext cx="41344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القيمة الحالية الصافية الإجمالية:  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52"/>
          <p:cNvGrpSpPr/>
          <p:nvPr/>
        </p:nvGrpSpPr>
        <p:grpSpPr>
          <a:xfrm>
            <a:off x="-365" y="1219201"/>
            <a:ext cx="9144802" cy="4952999"/>
            <a:chOff x="-365" y="1219201"/>
            <a:chExt cx="9144802" cy="4952999"/>
          </a:xfrm>
        </p:grpSpPr>
        <p:grpSp>
          <p:nvGrpSpPr>
            <p:cNvPr id="3" name="Groupe 80"/>
            <p:cNvGrpSpPr/>
            <p:nvPr/>
          </p:nvGrpSpPr>
          <p:grpSpPr>
            <a:xfrm>
              <a:off x="-365" y="1219201"/>
              <a:ext cx="9144802" cy="4952999"/>
              <a:chOff x="-365" y="2133600"/>
              <a:chExt cx="9144802" cy="4952999"/>
            </a:xfrm>
          </p:grpSpPr>
          <p:grpSp>
            <p:nvGrpSpPr>
              <p:cNvPr id="4" name="Group 15"/>
              <p:cNvGrpSpPr>
                <a:grpSpLocks/>
              </p:cNvGrpSpPr>
              <p:nvPr/>
            </p:nvGrpSpPr>
            <p:grpSpPr bwMode="auto">
              <a:xfrm>
                <a:off x="-365" y="2133600"/>
                <a:ext cx="9144802" cy="4952999"/>
                <a:chOff x="630" y="9035"/>
                <a:chExt cx="10524" cy="5395"/>
              </a:xfrm>
            </p:grpSpPr>
            <p:cxnSp>
              <p:nvCxnSpPr>
                <p:cNvPr id="23568" name="AutoShape 16"/>
                <p:cNvCxnSpPr>
                  <a:cxnSpLocks noChangeShapeType="1"/>
                </p:cNvCxnSpPr>
                <p:nvPr/>
              </p:nvCxnSpPr>
              <p:spPr bwMode="auto">
                <a:xfrm>
                  <a:off x="806" y="10094"/>
                  <a:ext cx="8580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</p:cxnSp>
            <p:sp>
              <p:nvSpPr>
                <p:cNvPr id="23569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1519" y="9569"/>
                  <a:ext cx="405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57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3015" y="9569"/>
                  <a:ext cx="405" cy="462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1</a:t>
                  </a:r>
                  <a:endParaRPr kumimoji="0" lang="fr-FR" sz="2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571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4312" y="9569"/>
                  <a:ext cx="405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2</a:t>
                  </a:r>
                  <a:endParaRPr kumimoji="0" lang="fr-FR" sz="2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572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5842" y="9569"/>
                  <a:ext cx="405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3</a:t>
                  </a:r>
                  <a:endParaRPr kumimoji="0" lang="fr-FR" sz="2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573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7275" y="9569"/>
                  <a:ext cx="405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</a:t>
                  </a:r>
                  <a:endParaRPr kumimoji="0" lang="fr-FR" sz="2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574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2472" y="10185"/>
                  <a:ext cx="1148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297.8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7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4050" y="10170"/>
                  <a:ext cx="1061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297.8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76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5586" y="10170"/>
                  <a:ext cx="1016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297.8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77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7120" y="10170"/>
                  <a:ext cx="1060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297.8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78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171" y="10170"/>
                  <a:ext cx="1038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-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800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23579" name="AutoShape 27"/>
                <p:cNvCxnSpPr>
                  <a:cxnSpLocks noChangeShapeType="1"/>
                </p:cNvCxnSpPr>
                <p:nvPr/>
              </p:nvCxnSpPr>
              <p:spPr bwMode="auto">
                <a:xfrm flipV="1">
                  <a:off x="3173" y="10808"/>
                  <a:ext cx="4656" cy="37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</p:cxnSp>
            <p:cxnSp>
              <p:nvCxnSpPr>
                <p:cNvPr id="23580" name="AutoShape 28"/>
                <p:cNvCxnSpPr>
                  <a:cxnSpLocks noChangeShapeType="1"/>
                </p:cNvCxnSpPr>
                <p:nvPr/>
              </p:nvCxnSpPr>
              <p:spPr bwMode="auto">
                <a:xfrm>
                  <a:off x="4569" y="11344"/>
                  <a:ext cx="3255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</p:cxnSp>
            <p:cxnSp>
              <p:nvCxnSpPr>
                <p:cNvPr id="23581" name="AutoShape 29"/>
                <p:cNvCxnSpPr>
                  <a:cxnSpLocks noChangeShapeType="1"/>
                </p:cNvCxnSpPr>
                <p:nvPr/>
              </p:nvCxnSpPr>
              <p:spPr bwMode="auto">
                <a:xfrm>
                  <a:off x="6075" y="11925"/>
                  <a:ext cx="1739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</p:cxnSp>
            <p:cxnSp>
              <p:nvCxnSpPr>
                <p:cNvPr id="23582" name="AutoShape 30"/>
                <p:cNvCxnSpPr>
                  <a:cxnSpLocks noChangeShapeType="1"/>
                </p:cNvCxnSpPr>
                <p:nvPr/>
              </p:nvCxnSpPr>
              <p:spPr bwMode="auto">
                <a:xfrm flipV="1">
                  <a:off x="3189" y="10590"/>
                  <a:ext cx="0" cy="24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3583" name="AutoShape 31"/>
                <p:cNvCxnSpPr>
                  <a:cxnSpLocks noChangeShapeType="1"/>
                </p:cNvCxnSpPr>
                <p:nvPr/>
              </p:nvCxnSpPr>
              <p:spPr bwMode="auto">
                <a:xfrm flipV="1">
                  <a:off x="4570" y="10713"/>
                  <a:ext cx="0" cy="616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3584" name="AutoShape 32"/>
                <p:cNvCxnSpPr>
                  <a:cxnSpLocks noChangeShapeType="1"/>
                </p:cNvCxnSpPr>
                <p:nvPr/>
              </p:nvCxnSpPr>
              <p:spPr bwMode="auto">
                <a:xfrm>
                  <a:off x="8260" y="12853"/>
                  <a:ext cx="2806" cy="2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3585" name="AutoShape 33"/>
                <p:cNvCxnSpPr>
                  <a:cxnSpLocks noChangeShapeType="1"/>
                </p:cNvCxnSpPr>
                <p:nvPr/>
              </p:nvCxnSpPr>
              <p:spPr bwMode="auto">
                <a:xfrm rot="16200000" flipV="1">
                  <a:off x="5420" y="11269"/>
                  <a:ext cx="1335" cy="8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3586" name="AutoShape 34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6602" y="11555"/>
                  <a:ext cx="1930" cy="1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23587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7909" y="10605"/>
                  <a:ext cx="3245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297.8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(1.12)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4-1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= </a:t>
                  </a: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 </a:t>
                  </a:r>
                  <a:r>
                    <a:rPr lang="ar-DZ" sz="24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418.38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88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7917" y="11146"/>
                  <a:ext cx="3236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297.8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(1.12)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4-2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= 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373.56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89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7917" y="11702"/>
                  <a:ext cx="3236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297.8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(1.12)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4-3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= 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333.53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90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7917" y="12290"/>
                  <a:ext cx="3236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ar-DZ" sz="2000" b="1" dirty="0" smtClean="0">
                      <a:solidFill>
                        <a:schemeClr val="bg1"/>
                      </a:solidFill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297.8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(1.12)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4-4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= 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297.8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91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8873" y="13019"/>
                  <a:ext cx="2280" cy="522"/>
                </a:xfrm>
                <a:prstGeom prst="rect">
                  <a:avLst/>
                </a:prstGeom>
                <a:solidFill>
                  <a:srgbClr val="FFC000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V</a:t>
                  </a:r>
                  <a:r>
                    <a:rPr kumimoji="0" lang="fr-FR" sz="24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a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 =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1423.28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92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630" y="12770"/>
                  <a:ext cx="1365" cy="525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1423.28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93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630" y="13190"/>
                  <a:ext cx="1125" cy="493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1.10</a:t>
                  </a:r>
                  <a:r>
                    <a:rPr kumimoji="0" lang="fr-FR" sz="24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23594" name="AutoShape 42"/>
                <p:cNvCxnSpPr>
                  <a:cxnSpLocks noChangeShapeType="1"/>
                </p:cNvCxnSpPr>
                <p:nvPr/>
              </p:nvCxnSpPr>
              <p:spPr bwMode="auto">
                <a:xfrm flipV="1">
                  <a:off x="790" y="13250"/>
                  <a:ext cx="1065" cy="18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23595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033" y="13010"/>
                  <a:ext cx="965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-800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596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750" y="13897"/>
                  <a:ext cx="2687" cy="533"/>
                </a:xfrm>
                <a:prstGeom prst="rect">
                  <a:avLst/>
                </a:prstGeom>
                <a:solidFill>
                  <a:srgbClr val="FFC000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VANG</a:t>
                  </a:r>
                  <a:r>
                    <a:rPr kumimoji="0" lang="fr-FR" sz="24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A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= 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172.12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3597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3863" y="12995"/>
                  <a:ext cx="3695" cy="605"/>
                </a:xfrm>
                <a:prstGeom prst="rect">
                  <a:avLst/>
                </a:prstGeom>
                <a:solidFill>
                  <a:srgbClr val="D8D8D8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خصم ( </a:t>
                  </a:r>
                  <a:r>
                    <a:rPr kumimoji="0" lang="ar-DZ" sz="2400" b="1" i="0" u="none" strike="noStrike" cap="none" normalizeH="0" baseline="0" dirty="0" err="1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تحيين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 ) بمعدل 10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%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3598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4197" y="9035"/>
                  <a:ext cx="3330" cy="405"/>
                </a:xfrm>
                <a:prstGeom prst="rect">
                  <a:avLst/>
                </a:prstGeom>
                <a:solidFill>
                  <a:srgbClr val="D8D8D8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إعادة استثمار بمعدل 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12</a:t>
                  </a: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rgbClr val="C00000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%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rgbClr val="C0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23599" name="AutoShape 47"/>
                <p:cNvCxnSpPr>
                  <a:cxnSpLocks noChangeShapeType="1"/>
                </p:cNvCxnSpPr>
                <p:nvPr/>
              </p:nvCxnSpPr>
              <p:spPr bwMode="auto">
                <a:xfrm>
                  <a:off x="7505" y="9248"/>
                  <a:ext cx="1739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</p:cxnSp>
            <p:cxnSp>
              <p:nvCxnSpPr>
                <p:cNvPr id="23600" name="AutoShape 48"/>
                <p:cNvCxnSpPr>
                  <a:cxnSpLocks noChangeShapeType="1"/>
                </p:cNvCxnSpPr>
                <p:nvPr/>
              </p:nvCxnSpPr>
              <p:spPr bwMode="auto">
                <a:xfrm>
                  <a:off x="3113" y="9269"/>
                  <a:ext cx="1200" cy="1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3601" name="AutoShape 49"/>
                <p:cNvCxnSpPr>
                  <a:cxnSpLocks noChangeShapeType="1"/>
                </p:cNvCxnSpPr>
                <p:nvPr/>
              </p:nvCxnSpPr>
              <p:spPr bwMode="auto">
                <a:xfrm flipV="1">
                  <a:off x="8265" y="12360"/>
                  <a:ext cx="0" cy="105"/>
                </a:xfrm>
                <a:prstGeom prst="straightConnector1">
                  <a:avLst/>
                </a:prstGeom>
                <a:noFill/>
                <a:ln w="38100">
                  <a:solidFill>
                    <a:srgbClr val="FFFFFF"/>
                  </a:solidFill>
                  <a:round/>
                  <a:headEnd/>
                  <a:tailEnd type="triangle" w="med" len="med"/>
                </a:ln>
                <a:effectLst/>
              </p:spPr>
            </p:cxnSp>
          </p:grpSp>
          <p:cxnSp>
            <p:nvCxnSpPr>
              <p:cNvPr id="55" name="AutoShape 29"/>
              <p:cNvCxnSpPr>
                <a:cxnSpLocks noChangeShapeType="1"/>
              </p:cNvCxnSpPr>
              <p:nvPr/>
            </p:nvCxnSpPr>
            <p:spPr bwMode="auto">
              <a:xfrm>
                <a:off x="6026720" y="5332412"/>
                <a:ext cx="291899" cy="1588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</p:spPr>
          </p:cxnSp>
        </p:grpSp>
        <p:cxnSp>
          <p:nvCxnSpPr>
            <p:cNvPr id="72" name="Connecteur droit avec flèche 71"/>
            <p:cNvCxnSpPr/>
            <p:nvPr/>
          </p:nvCxnSpPr>
          <p:spPr>
            <a:xfrm rot="10800000">
              <a:off x="6019800" y="5098474"/>
              <a:ext cx="990600" cy="6925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Connecteur droit avec flèche 74"/>
            <p:cNvCxnSpPr/>
            <p:nvPr/>
          </p:nvCxnSpPr>
          <p:spPr>
            <a:xfrm rot="10800000">
              <a:off x="2057400" y="5098474"/>
              <a:ext cx="803560" cy="2586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Rectangle 12"/>
          <p:cNvSpPr>
            <a:spLocks noChangeArrowheads="1"/>
          </p:cNvSpPr>
          <p:nvPr/>
        </p:nvSpPr>
        <p:spPr bwMode="auto">
          <a:xfrm>
            <a:off x="6629400" y="381000"/>
            <a:ext cx="205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المشروع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6629400" y="381000"/>
            <a:ext cx="2057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المشروع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228746" y="3810000"/>
            <a:ext cx="7772254" cy="838200"/>
            <a:chOff x="731" y="7860"/>
            <a:chExt cx="5701" cy="826"/>
          </a:xfrm>
        </p:grpSpPr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731" y="8055"/>
              <a:ext cx="894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CF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1650" y="7906"/>
              <a:ext cx="1037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(1+r)</a:t>
              </a:r>
              <a:r>
                <a:rPr kumimoji="0" lang="fr-FR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n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- 1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2040" y="8296"/>
              <a:ext cx="310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r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6" name="AutoShape 8"/>
            <p:cNvSpPr>
              <a:spLocks noChangeShapeType="1"/>
            </p:cNvSpPr>
            <p:nvPr/>
          </p:nvSpPr>
          <p:spPr bwMode="auto">
            <a:xfrm>
              <a:off x="1650" y="8295"/>
              <a:ext cx="1080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>
              <a:off x="2760" y="8190"/>
              <a:ext cx="180" cy="180"/>
            </a:xfrm>
            <a:prstGeom prst="right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2970" y="8055"/>
              <a:ext cx="1241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297.80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4217" y="7860"/>
              <a:ext cx="1070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(1.12)</a:t>
              </a:r>
              <a:r>
                <a:rPr kumimoji="0" lang="fr-FR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- 1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4329" y="8250"/>
              <a:ext cx="614" cy="39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0.12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1" name="AutoShape 3"/>
            <p:cNvSpPr>
              <a:spLocks noChangeShapeType="1"/>
            </p:cNvSpPr>
            <p:nvPr/>
          </p:nvSpPr>
          <p:spPr bwMode="auto">
            <a:xfrm>
              <a:off x="4149" y="8295"/>
              <a:ext cx="1290" cy="1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5349" y="8055"/>
              <a:ext cx="1083" cy="390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1423.28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2286000" y="2590800"/>
            <a:ext cx="6477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ملاحظة: 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يمكن حساب القيمة المكتسبة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بطريقة أخرى: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3" name="Rectangle 12"/>
          <p:cNvSpPr>
            <a:spLocks noChangeArrowheads="1"/>
          </p:cNvSpPr>
          <p:nvPr/>
        </p:nvSpPr>
        <p:spPr bwMode="auto">
          <a:xfrm>
            <a:off x="2971800" y="1066800"/>
            <a:ext cx="6019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القيمة</a:t>
            </a:r>
            <a:r>
              <a:rPr kumimoji="0" lang="ar-DZ" sz="2800" b="1" i="0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المكتسبة من إعادة استثمار التدفقات: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12"/>
          <p:cNvSpPr>
            <a:spLocks noChangeArrowheads="1"/>
          </p:cNvSpPr>
          <p:nvPr/>
        </p:nvSpPr>
        <p:spPr bwMode="auto">
          <a:xfrm>
            <a:off x="152400" y="1676400"/>
            <a:ext cx="8991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fr-FR" sz="26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297.80(1.12)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+ 297.80(1.12)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+ 297.80(1.12)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+ 297.80(1.12)</a:t>
            </a:r>
            <a:r>
              <a:rPr kumimoji="0" lang="fr-FR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 </a:t>
            </a:r>
            <a:endParaRPr kumimoji="0" lang="ar-DZ" sz="2600" b="1" i="0" u="none" strike="noStrike" cap="none" normalizeH="0" baseline="3000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1423.28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14"/>
          <p:cNvSpPr>
            <a:spLocks noChangeArrowheads="1"/>
          </p:cNvSpPr>
          <p:nvPr/>
        </p:nvSpPr>
        <p:spPr bwMode="auto">
          <a:xfrm>
            <a:off x="4191000" y="4886980"/>
            <a:ext cx="4800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ومنه القيمة الحالية الصافية الإجمالية: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4" name="Groupe 43"/>
          <p:cNvGrpSpPr/>
          <p:nvPr/>
        </p:nvGrpSpPr>
        <p:grpSpPr>
          <a:xfrm>
            <a:off x="3913911" y="5448300"/>
            <a:ext cx="4925289" cy="876300"/>
            <a:chOff x="332511" y="5448300"/>
            <a:chExt cx="4925289" cy="876300"/>
          </a:xfrm>
        </p:grpSpPr>
        <p:grpSp>
          <p:nvGrpSpPr>
            <p:cNvPr id="35" name="Group 1"/>
            <p:cNvGrpSpPr>
              <a:grpSpLocks/>
            </p:cNvGrpSpPr>
            <p:nvPr/>
          </p:nvGrpSpPr>
          <p:grpSpPr bwMode="auto">
            <a:xfrm>
              <a:off x="332511" y="5448300"/>
              <a:ext cx="4925289" cy="876300"/>
              <a:chOff x="-82" y="8880"/>
              <a:chExt cx="5559" cy="690"/>
            </a:xfrm>
          </p:grpSpPr>
          <p:sp>
            <p:nvSpPr>
              <p:cNvPr id="36" name="Text Box 7"/>
              <p:cNvSpPr txBox="1">
                <a:spLocks noChangeArrowheads="1"/>
              </p:cNvSpPr>
              <p:nvPr/>
            </p:nvSpPr>
            <p:spPr bwMode="auto">
              <a:xfrm>
                <a:off x="-82" y="9040"/>
                <a:ext cx="1667" cy="4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VANG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= 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7" name="Text Box 6"/>
              <p:cNvSpPr txBox="1">
                <a:spLocks noChangeArrowheads="1"/>
              </p:cNvSpPr>
              <p:nvPr/>
            </p:nvSpPr>
            <p:spPr bwMode="auto">
              <a:xfrm>
                <a:off x="1779" y="9240"/>
                <a:ext cx="959" cy="3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1.10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4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8" name="Text Box 5"/>
              <p:cNvSpPr txBox="1">
                <a:spLocks noChangeArrowheads="1"/>
              </p:cNvSpPr>
              <p:nvPr/>
            </p:nvSpPr>
            <p:spPr bwMode="auto">
              <a:xfrm>
                <a:off x="1721" y="8880"/>
                <a:ext cx="1348" cy="3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1423.28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1" name="Text Box 2"/>
              <p:cNvSpPr txBox="1">
                <a:spLocks noChangeArrowheads="1"/>
              </p:cNvSpPr>
              <p:nvPr/>
            </p:nvSpPr>
            <p:spPr bwMode="auto">
              <a:xfrm>
                <a:off x="3263" y="9060"/>
                <a:ext cx="2214" cy="3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57150" algn="l"/>
                  </a:tabLst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-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800= 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172.12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43" name="AutoShape 8"/>
            <p:cNvSpPr>
              <a:spLocks noChangeShapeType="1"/>
            </p:cNvSpPr>
            <p:nvPr/>
          </p:nvSpPr>
          <p:spPr bwMode="auto">
            <a:xfrm>
              <a:off x="1752600" y="5943600"/>
              <a:ext cx="1472379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199354" y="5486400"/>
            <a:ext cx="3237454" cy="876300"/>
            <a:chOff x="199354" y="5600700"/>
            <a:chExt cx="3237454" cy="876300"/>
          </a:xfrm>
        </p:grpSpPr>
        <p:grpSp>
          <p:nvGrpSpPr>
            <p:cNvPr id="26" name="Group 1"/>
            <p:cNvGrpSpPr>
              <a:grpSpLocks/>
            </p:cNvGrpSpPr>
            <p:nvPr/>
          </p:nvGrpSpPr>
          <p:grpSpPr bwMode="auto">
            <a:xfrm>
              <a:off x="199354" y="5600700"/>
              <a:ext cx="3237454" cy="876300"/>
              <a:chOff x="57" y="8880"/>
              <a:chExt cx="3654" cy="690"/>
            </a:xfrm>
          </p:grpSpPr>
          <p:sp>
            <p:nvSpPr>
              <p:cNvPr id="28" name="Text Box 7"/>
              <p:cNvSpPr txBox="1">
                <a:spLocks noChangeArrowheads="1"/>
              </p:cNvSpPr>
              <p:nvPr/>
            </p:nvSpPr>
            <p:spPr bwMode="auto">
              <a:xfrm>
                <a:off x="57" y="9040"/>
                <a:ext cx="1667" cy="4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VANG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= 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1779" y="9240"/>
                <a:ext cx="1063" cy="3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(1+i)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n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 Box 5"/>
              <p:cNvSpPr txBox="1">
                <a:spLocks noChangeArrowheads="1"/>
              </p:cNvSpPr>
              <p:nvPr/>
            </p:nvSpPr>
            <p:spPr bwMode="auto">
              <a:xfrm>
                <a:off x="1979" y="8880"/>
                <a:ext cx="605" cy="3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V</a:t>
                </a:r>
                <a:r>
                  <a:rPr lang="fr-FR" sz="2400" b="1" baseline="-30000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" name="Text Box 2"/>
              <p:cNvSpPr txBox="1">
                <a:spLocks noChangeArrowheads="1"/>
              </p:cNvSpPr>
              <p:nvPr/>
            </p:nvSpPr>
            <p:spPr bwMode="auto">
              <a:xfrm>
                <a:off x="2928" y="9060"/>
                <a:ext cx="783" cy="3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  <a:tabLst>
                    <a:tab pos="57150" algn="l"/>
                  </a:tabLst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-</a:t>
                </a: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I</a:t>
                </a:r>
                <a:r>
                  <a:rPr lang="fr-FR" sz="2400" b="1" baseline="-25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39" name="Connecteur droit 38"/>
            <p:cNvCxnSpPr/>
            <p:nvPr/>
          </p:nvCxnSpPr>
          <p:spPr>
            <a:xfrm>
              <a:off x="1752600" y="6055056"/>
              <a:ext cx="9144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951204" y="381000"/>
            <a:ext cx="16754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</a:rPr>
              <a:t>المشروع </a:t>
            </a:r>
            <a:r>
              <a:rPr lang="fr-FR" sz="2800" b="1" dirty="0" smtClean="0">
                <a:solidFill>
                  <a:srgbClr val="FF0000"/>
                </a:solidFill>
              </a:rPr>
              <a:t>B</a:t>
            </a:r>
            <a:r>
              <a:rPr lang="ar-DZ" sz="2800" b="1" dirty="0" smtClean="0">
                <a:solidFill>
                  <a:srgbClr val="FF0000"/>
                </a:solidFill>
              </a:rPr>
              <a:t>:</a:t>
            </a:r>
            <a:endParaRPr lang="fr-FR" sz="2800" dirty="0">
              <a:solidFill>
                <a:srgbClr val="FF0000"/>
              </a:solidFill>
            </a:endParaRPr>
          </a:p>
        </p:txBody>
      </p:sp>
      <p:grpSp>
        <p:nvGrpSpPr>
          <p:cNvPr id="42" name="Groupe 41"/>
          <p:cNvGrpSpPr/>
          <p:nvPr/>
        </p:nvGrpSpPr>
        <p:grpSpPr>
          <a:xfrm>
            <a:off x="285" y="873007"/>
            <a:ext cx="8991315" cy="5528570"/>
            <a:chOff x="285" y="873007"/>
            <a:chExt cx="8991315" cy="5528570"/>
          </a:xfrm>
        </p:grpSpPr>
        <p:cxnSp>
          <p:nvCxnSpPr>
            <p:cNvPr id="47" name="Connecteur droit 46"/>
            <p:cNvCxnSpPr/>
            <p:nvPr/>
          </p:nvCxnSpPr>
          <p:spPr>
            <a:xfrm rot="10800000">
              <a:off x="6019800" y="5408611"/>
              <a:ext cx="8382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avec flèche 49"/>
            <p:cNvCxnSpPr/>
            <p:nvPr/>
          </p:nvCxnSpPr>
          <p:spPr>
            <a:xfrm rot="10800000">
              <a:off x="2133600" y="5410200"/>
              <a:ext cx="914400" cy="1588"/>
            </a:xfrm>
            <a:prstGeom prst="straightConnector1">
              <a:avLst/>
            </a:prstGeom>
            <a:ln w="38100">
              <a:solidFill>
                <a:schemeClr val="bg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1" name="Groupe 40"/>
            <p:cNvGrpSpPr/>
            <p:nvPr/>
          </p:nvGrpSpPr>
          <p:grpSpPr>
            <a:xfrm>
              <a:off x="285" y="873007"/>
              <a:ext cx="8991315" cy="5528570"/>
              <a:chOff x="285" y="873007"/>
              <a:chExt cx="8991315" cy="5528570"/>
            </a:xfrm>
          </p:grpSpPr>
          <p:grpSp>
            <p:nvGrpSpPr>
              <p:cNvPr id="25601" name="Group 1"/>
              <p:cNvGrpSpPr>
                <a:grpSpLocks/>
              </p:cNvGrpSpPr>
              <p:nvPr/>
            </p:nvGrpSpPr>
            <p:grpSpPr bwMode="auto">
              <a:xfrm>
                <a:off x="285" y="873007"/>
                <a:ext cx="8991315" cy="5528570"/>
                <a:chOff x="520" y="9289"/>
                <a:chExt cx="10490" cy="4593"/>
              </a:xfrm>
            </p:grpSpPr>
            <p:cxnSp>
              <p:nvCxnSpPr>
                <p:cNvPr id="25602" name="AutoShape 2"/>
                <p:cNvCxnSpPr>
                  <a:cxnSpLocks noChangeShapeType="1"/>
                </p:cNvCxnSpPr>
                <p:nvPr/>
              </p:nvCxnSpPr>
              <p:spPr bwMode="auto">
                <a:xfrm>
                  <a:off x="1245" y="10141"/>
                  <a:ext cx="8580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</p:cxnSp>
            <p:sp>
              <p:nvSpPr>
                <p:cNvPr id="25603" name="Text Box 3"/>
                <p:cNvSpPr txBox="1">
                  <a:spLocks noChangeArrowheads="1"/>
                </p:cNvSpPr>
                <p:nvPr/>
              </p:nvSpPr>
              <p:spPr bwMode="auto">
                <a:xfrm>
                  <a:off x="1211" y="9738"/>
                  <a:ext cx="405" cy="34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04" name="Text Box 4"/>
                <p:cNvSpPr txBox="1">
                  <a:spLocks noChangeArrowheads="1"/>
                </p:cNvSpPr>
                <p:nvPr/>
              </p:nvSpPr>
              <p:spPr bwMode="auto">
                <a:xfrm>
                  <a:off x="2785" y="9738"/>
                  <a:ext cx="405" cy="355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1</a:t>
                  </a:r>
                  <a:endParaRPr kumimoji="0" lang="fr-FR" sz="2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05" name="Text Box 5"/>
                <p:cNvSpPr txBox="1">
                  <a:spLocks noChangeArrowheads="1"/>
                </p:cNvSpPr>
                <p:nvPr/>
              </p:nvSpPr>
              <p:spPr bwMode="auto">
                <a:xfrm>
                  <a:off x="4327" y="9738"/>
                  <a:ext cx="405" cy="34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2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06" name="Text Box 6"/>
                <p:cNvSpPr txBox="1">
                  <a:spLocks noChangeArrowheads="1"/>
                </p:cNvSpPr>
                <p:nvPr/>
              </p:nvSpPr>
              <p:spPr bwMode="auto">
                <a:xfrm>
                  <a:off x="5986" y="9738"/>
                  <a:ext cx="405" cy="34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3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07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7317" y="9738"/>
                  <a:ext cx="455" cy="34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0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635" y="10230"/>
                  <a:ext cx="750" cy="296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600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0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4237" y="10215"/>
                  <a:ext cx="750" cy="311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400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10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5821" y="10215"/>
                  <a:ext cx="750" cy="311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300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11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7179" y="10215"/>
                  <a:ext cx="750" cy="311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70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12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786" y="10215"/>
                  <a:ext cx="1115" cy="311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-1000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25614" name="AutoShape 14"/>
                <p:cNvCxnSpPr>
                  <a:cxnSpLocks noChangeShapeType="1"/>
                  <a:endCxn id="25622" idx="1"/>
                </p:cNvCxnSpPr>
                <p:nvPr/>
              </p:nvCxnSpPr>
              <p:spPr bwMode="auto">
                <a:xfrm>
                  <a:off x="4625" y="11332"/>
                  <a:ext cx="3451" cy="12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</p:cxnSp>
            <p:cxnSp>
              <p:nvCxnSpPr>
                <p:cNvPr id="25615" name="AutoShape 15"/>
                <p:cNvCxnSpPr>
                  <a:cxnSpLocks noChangeShapeType="1"/>
                </p:cNvCxnSpPr>
                <p:nvPr/>
              </p:nvCxnSpPr>
              <p:spPr bwMode="auto">
                <a:xfrm>
                  <a:off x="6290" y="11859"/>
                  <a:ext cx="1739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</p:cxnSp>
            <p:cxnSp>
              <p:nvCxnSpPr>
                <p:cNvPr id="25616" name="AutoShape 16"/>
                <p:cNvCxnSpPr>
                  <a:cxnSpLocks noChangeShapeType="1"/>
                </p:cNvCxnSpPr>
                <p:nvPr/>
              </p:nvCxnSpPr>
              <p:spPr bwMode="auto">
                <a:xfrm flipV="1">
                  <a:off x="3033" y="10575"/>
                  <a:ext cx="0" cy="24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5617" name="AutoShape 17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4238" y="10949"/>
                  <a:ext cx="759" cy="17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5618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8521" y="12742"/>
                  <a:ext cx="2085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5619" name="AutoShape 19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5641" y="11216"/>
                  <a:ext cx="1313" cy="1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5620" name="AutoShape 20"/>
                <p:cNvCxnSpPr>
                  <a:cxnSpLocks noChangeShapeType="1"/>
                </p:cNvCxnSpPr>
                <p:nvPr/>
              </p:nvCxnSpPr>
              <p:spPr bwMode="auto">
                <a:xfrm rot="5400000" flipH="1" flipV="1">
                  <a:off x="6594" y="11493"/>
                  <a:ext cx="1899" cy="2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2562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8076" y="10575"/>
                  <a:ext cx="2934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600(1.12)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4-1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= 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842.95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22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8076" y="11119"/>
                  <a:ext cx="2934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400(1.12)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4-2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= 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501.76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23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8076" y="11643"/>
                  <a:ext cx="2934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300(1.12)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4-3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= 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336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24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8076" y="12210"/>
                  <a:ext cx="2934" cy="450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70(1.12)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4-4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= 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70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25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8520" y="12862"/>
                  <a:ext cx="2134" cy="450"/>
                </a:xfrm>
                <a:prstGeom prst="rect">
                  <a:avLst/>
                </a:prstGeom>
                <a:solidFill>
                  <a:srgbClr val="FFC000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V</a:t>
                  </a:r>
                  <a:r>
                    <a:rPr kumimoji="0" lang="fr-FR" sz="24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a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 = 1750.71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26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520" y="12753"/>
                  <a:ext cx="1334" cy="293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1750.71</a:t>
                  </a:r>
                  <a:endParaRPr kumimoji="0" lang="fr-FR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27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757" y="13068"/>
                  <a:ext cx="1007" cy="375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1.10</a:t>
                  </a:r>
                  <a:r>
                    <a:rPr kumimoji="0" lang="fr-FR" sz="22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4</a:t>
                  </a:r>
                  <a:endParaRPr kumimoji="0" lang="fr-FR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25628" name="AutoShape 28"/>
                <p:cNvCxnSpPr>
                  <a:cxnSpLocks noChangeShapeType="1"/>
                </p:cNvCxnSpPr>
                <p:nvPr/>
              </p:nvCxnSpPr>
              <p:spPr bwMode="auto">
                <a:xfrm>
                  <a:off x="800" y="13093"/>
                  <a:ext cx="750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25629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807" y="12888"/>
                  <a:ext cx="1113" cy="309"/>
                </a:xfrm>
                <a:prstGeom prst="rect">
                  <a:avLst/>
                </a:prstGeom>
                <a:solidFill>
                  <a:srgbClr val="FFFFFF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2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-1000</a:t>
                  </a:r>
                  <a:endParaRPr kumimoji="0" lang="fr-FR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3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520" y="13495"/>
                  <a:ext cx="2667" cy="387"/>
                </a:xfrm>
                <a:prstGeom prst="rect">
                  <a:avLst/>
                </a:prstGeom>
                <a:solidFill>
                  <a:srgbClr val="FFC000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VANG</a:t>
                  </a:r>
                  <a:r>
                    <a:rPr kumimoji="0" lang="fr-FR" sz="24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B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Arial" pitchFamily="34" charset="0"/>
                    </a:rPr>
                    <a:t>= 195.76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31" name="Text Box 31"/>
                <p:cNvSpPr txBox="1">
                  <a:spLocks noChangeArrowheads="1"/>
                </p:cNvSpPr>
                <p:nvPr/>
              </p:nvSpPr>
              <p:spPr bwMode="auto">
                <a:xfrm>
                  <a:off x="3809" y="12850"/>
                  <a:ext cx="3766" cy="405"/>
                </a:xfrm>
                <a:prstGeom prst="rect">
                  <a:avLst/>
                </a:prstGeom>
                <a:solidFill>
                  <a:srgbClr val="D8D8D8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خصم ( تحيين ) بمعدل 10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%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5632" name="Text Box 32"/>
                <p:cNvSpPr txBox="1">
                  <a:spLocks noChangeArrowheads="1"/>
                </p:cNvSpPr>
                <p:nvPr/>
              </p:nvSpPr>
              <p:spPr bwMode="auto">
                <a:xfrm>
                  <a:off x="4294" y="9289"/>
                  <a:ext cx="3393" cy="317"/>
                </a:xfrm>
                <a:prstGeom prst="rect">
                  <a:avLst/>
                </a:prstGeom>
                <a:solidFill>
                  <a:srgbClr val="D8D8D8"/>
                </a:solidFill>
                <a:ln w="38100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just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DZ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إعادة استثمار بمعدل 12</a:t>
                  </a: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%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cxnSp>
              <p:nvCxnSpPr>
                <p:cNvPr id="25633" name="AutoShape 33"/>
                <p:cNvCxnSpPr>
                  <a:cxnSpLocks noChangeShapeType="1"/>
                </p:cNvCxnSpPr>
                <p:nvPr/>
              </p:nvCxnSpPr>
              <p:spPr bwMode="auto">
                <a:xfrm>
                  <a:off x="7727" y="9467"/>
                  <a:ext cx="1739" cy="0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</p:spPr>
            </p:cxnSp>
            <p:cxnSp>
              <p:nvCxnSpPr>
                <p:cNvPr id="25634" name="AutoShape 34"/>
                <p:cNvCxnSpPr>
                  <a:cxnSpLocks noChangeShapeType="1"/>
                </p:cNvCxnSpPr>
                <p:nvPr/>
              </p:nvCxnSpPr>
              <p:spPr bwMode="auto">
                <a:xfrm>
                  <a:off x="3009" y="9467"/>
                  <a:ext cx="1200" cy="1"/>
                </a:xfrm>
                <a:prstGeom prst="straightConnector1">
                  <a:avLst/>
                </a:prstGeom>
                <a:noFill/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cxnSp>
              <p:nvCxnSpPr>
                <p:cNvPr id="25635" name="AutoShape 35"/>
                <p:cNvCxnSpPr>
                  <a:cxnSpLocks noChangeShapeType="1"/>
                </p:cNvCxnSpPr>
                <p:nvPr/>
              </p:nvCxnSpPr>
              <p:spPr bwMode="auto">
                <a:xfrm flipV="1">
                  <a:off x="8265" y="12360"/>
                  <a:ext cx="0" cy="105"/>
                </a:xfrm>
                <a:prstGeom prst="straightConnector1">
                  <a:avLst/>
                </a:prstGeom>
                <a:noFill/>
                <a:ln w="38100">
                  <a:solidFill>
                    <a:srgbClr val="FFFFFF"/>
                  </a:solidFill>
                  <a:round/>
                  <a:headEnd/>
                  <a:tailEnd type="triangle" w="med" len="med"/>
                </a:ln>
                <a:effectLst/>
              </p:spPr>
            </p:cxnSp>
          </p:grpSp>
          <p:cxnSp>
            <p:nvCxnSpPr>
              <p:cNvPr id="52" name="Connecteur droit avec flèche 51"/>
              <p:cNvCxnSpPr/>
              <p:nvPr/>
            </p:nvCxnSpPr>
            <p:spPr>
              <a:xfrm>
                <a:off x="2133600" y="2722420"/>
                <a:ext cx="4343400" cy="24789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7" name="AutoShape 15"/>
            <p:cNvCxnSpPr>
              <a:cxnSpLocks noChangeShapeType="1"/>
            </p:cNvCxnSpPr>
            <p:nvPr/>
          </p:nvCxnSpPr>
          <p:spPr bwMode="auto">
            <a:xfrm>
              <a:off x="6019800" y="4660467"/>
              <a:ext cx="381000" cy="1588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</p:cxn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67216" y="1396425"/>
            <a:ext cx="6821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القيمة المكتسبة من إعادة استثمار التدفقات بمعدل 12%:</a:t>
            </a:r>
            <a:endParaRPr lang="fr-FR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228600" y="2209800"/>
            <a:ext cx="85344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600(1.12)</a:t>
            </a:r>
            <a:r>
              <a:rPr kumimoji="0" lang="fr-FR" sz="28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+ 400(1.12)</a:t>
            </a:r>
            <a:r>
              <a:rPr kumimoji="0" lang="fr-FR" sz="28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+ 300(1.12)</a:t>
            </a:r>
            <a:r>
              <a:rPr kumimoji="0" lang="fr-FR" sz="28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+ 70(1.12)</a:t>
            </a:r>
            <a:r>
              <a:rPr kumimoji="0" lang="fr-FR" sz="28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 </a:t>
            </a:r>
            <a:endParaRPr kumimoji="0" lang="ar-DZ" sz="2800" b="1" i="0" u="none" strike="noStrike" cap="none" normalizeH="0" baseline="3000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800" b="1" baseline="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1750.71 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381000" y="3443645"/>
            <a:ext cx="4876887" cy="1066800"/>
            <a:chOff x="750" y="13860"/>
            <a:chExt cx="4293" cy="1050"/>
          </a:xfrm>
        </p:grpSpPr>
        <p:sp>
          <p:nvSpPr>
            <p:cNvPr id="24579" name="Text Box 3"/>
            <p:cNvSpPr txBox="1">
              <a:spLocks noChangeArrowheads="1"/>
            </p:cNvSpPr>
            <p:nvPr/>
          </p:nvSpPr>
          <p:spPr bwMode="auto">
            <a:xfrm>
              <a:off x="750" y="14235"/>
              <a:ext cx="1365" cy="525"/>
            </a:xfrm>
            <a:prstGeom prst="rect">
              <a:avLst/>
            </a:prstGeom>
            <a:solidFill>
              <a:srgbClr val="FFFFFF"/>
            </a:solidFill>
            <a:ln w="31750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VANG</a:t>
              </a:r>
              <a:r>
                <a:rPr kumimoji="0" lang="fr-FR" sz="24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B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= </a:t>
              </a:r>
            </a:p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580" name="AutoShape 4"/>
            <p:cNvCxnSpPr>
              <a:cxnSpLocks noChangeShapeType="1"/>
            </p:cNvCxnSpPr>
            <p:nvPr/>
          </p:nvCxnSpPr>
          <p:spPr bwMode="auto">
            <a:xfrm>
              <a:off x="2040" y="14415"/>
              <a:ext cx="1080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24581" name="Text Box 5"/>
            <p:cNvSpPr txBox="1">
              <a:spLocks noChangeArrowheads="1"/>
            </p:cNvSpPr>
            <p:nvPr/>
          </p:nvSpPr>
          <p:spPr bwMode="auto">
            <a:xfrm>
              <a:off x="1995" y="13860"/>
              <a:ext cx="1168" cy="52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1750.71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2215" y="14445"/>
              <a:ext cx="870" cy="46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1.10</a:t>
              </a:r>
              <a:r>
                <a:rPr kumimoji="0" lang="fr-FR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4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4583" name="Text Box 7"/>
            <p:cNvSpPr txBox="1">
              <a:spLocks noChangeArrowheads="1"/>
            </p:cNvSpPr>
            <p:nvPr/>
          </p:nvSpPr>
          <p:spPr bwMode="auto">
            <a:xfrm>
              <a:off x="3201" y="14160"/>
              <a:ext cx="1842" cy="52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-1000=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195.76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1905000" y="4825425"/>
            <a:ext cx="70105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المفاضلة بين المشروعين: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بما أن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VANG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&gt; VANG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19400" y="5648980"/>
            <a:ext cx="6055056" cy="52322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</a:pPr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إذن المشروع الأفضل حسب معيار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VANG</a:t>
            </a:r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هو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endParaRPr lang="fr-FR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951204" y="381000"/>
            <a:ext cx="16754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</a:rPr>
              <a:t>المشروع </a:t>
            </a:r>
            <a:r>
              <a:rPr lang="fr-FR" sz="2800" b="1" dirty="0" smtClean="0">
                <a:solidFill>
                  <a:srgbClr val="FF0000"/>
                </a:solidFill>
              </a:rPr>
              <a:t>B</a:t>
            </a:r>
            <a:r>
              <a:rPr lang="ar-DZ" sz="2800" b="1" dirty="0" smtClean="0">
                <a:solidFill>
                  <a:srgbClr val="FF0000"/>
                </a:solidFill>
              </a:rPr>
              <a:t>:</a:t>
            </a:r>
            <a:endParaRPr lang="fr-F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48200" y="685800"/>
            <a:ext cx="41168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ب. مؤشر الربحية الإجمالي </a:t>
            </a:r>
            <a:r>
              <a:rPr lang="fr-FR" sz="2800" b="1" dirty="0" smtClean="0">
                <a:solidFill>
                  <a:srgbClr val="FF0000"/>
                </a:solidFill>
              </a:rPr>
              <a:t>IPG </a:t>
            </a:r>
            <a:endParaRPr lang="fr-FR" sz="2800" dirty="0">
              <a:solidFill>
                <a:srgbClr val="FF0000"/>
              </a:solidFill>
            </a:endParaRPr>
          </a:p>
        </p:txBody>
      </p:sp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1295752" y="886694"/>
            <a:ext cx="2895192" cy="913994"/>
            <a:chOff x="2093" y="15165"/>
            <a:chExt cx="2278" cy="692"/>
          </a:xfrm>
        </p:grpSpPr>
        <p:sp>
          <p:nvSpPr>
            <p:cNvPr id="6" name="Text Box 21"/>
            <p:cNvSpPr txBox="1">
              <a:spLocks noChangeArrowheads="1"/>
            </p:cNvSpPr>
            <p:nvPr/>
          </p:nvSpPr>
          <p:spPr bwMode="auto">
            <a:xfrm>
              <a:off x="2093" y="15330"/>
              <a:ext cx="779" cy="354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IPG =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Text Box 22"/>
            <p:cNvSpPr txBox="1">
              <a:spLocks noChangeArrowheads="1"/>
            </p:cNvSpPr>
            <p:nvPr/>
          </p:nvSpPr>
          <p:spPr bwMode="auto">
            <a:xfrm>
              <a:off x="2917" y="15165"/>
              <a:ext cx="876" cy="34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VANG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23"/>
            <p:cNvSpPr txBox="1">
              <a:spLocks noChangeArrowheads="1"/>
            </p:cNvSpPr>
            <p:nvPr/>
          </p:nvSpPr>
          <p:spPr bwMode="auto">
            <a:xfrm>
              <a:off x="3165" y="15495"/>
              <a:ext cx="372" cy="36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r>
                <a:rPr kumimoji="0" lang="fr-FR" sz="24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0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AutoShape 24"/>
            <p:cNvCxnSpPr>
              <a:cxnSpLocks noChangeShapeType="1"/>
            </p:cNvCxnSpPr>
            <p:nvPr/>
          </p:nvCxnSpPr>
          <p:spPr bwMode="auto">
            <a:xfrm>
              <a:off x="2940" y="15510"/>
              <a:ext cx="900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0" name="Text Box 25"/>
            <p:cNvSpPr txBox="1">
              <a:spLocks noChangeArrowheads="1"/>
            </p:cNvSpPr>
            <p:nvPr/>
          </p:nvSpPr>
          <p:spPr bwMode="auto">
            <a:xfrm>
              <a:off x="3870" y="15358"/>
              <a:ext cx="501" cy="327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+ 1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1" name="Group 26"/>
          <p:cNvGrpSpPr>
            <a:grpSpLocks/>
          </p:cNvGrpSpPr>
          <p:nvPr/>
        </p:nvGrpSpPr>
        <p:grpSpPr bwMode="auto">
          <a:xfrm>
            <a:off x="457043" y="2474792"/>
            <a:ext cx="7848757" cy="878008"/>
            <a:chOff x="645" y="774"/>
            <a:chExt cx="7335" cy="679"/>
          </a:xfrm>
        </p:grpSpPr>
        <p:sp>
          <p:nvSpPr>
            <p:cNvPr id="12" name="Text Box 27"/>
            <p:cNvSpPr txBox="1">
              <a:spLocks noChangeArrowheads="1"/>
            </p:cNvSpPr>
            <p:nvPr/>
          </p:nvSpPr>
          <p:spPr bwMode="auto">
            <a:xfrm>
              <a:off x="645" y="915"/>
              <a:ext cx="1080" cy="350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IPG</a:t>
              </a:r>
              <a:r>
                <a:rPr kumimoji="0" lang="fr-FR" sz="2400" b="1" i="0" u="none" strike="noStrike" cap="none" normalizeH="0" baseline="-2500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</a:t>
              </a: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 =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 Box 28"/>
            <p:cNvSpPr txBox="1">
              <a:spLocks noChangeArrowheads="1"/>
            </p:cNvSpPr>
            <p:nvPr/>
          </p:nvSpPr>
          <p:spPr bwMode="auto">
            <a:xfrm>
              <a:off x="1635" y="774"/>
              <a:ext cx="1004" cy="353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172.12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Text Box 29"/>
            <p:cNvSpPr txBox="1">
              <a:spLocks noChangeArrowheads="1"/>
            </p:cNvSpPr>
            <p:nvPr/>
          </p:nvSpPr>
          <p:spPr bwMode="auto">
            <a:xfrm>
              <a:off x="1762" y="1121"/>
              <a:ext cx="657" cy="332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800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Text Box 30"/>
            <p:cNvSpPr txBox="1">
              <a:spLocks noChangeArrowheads="1"/>
            </p:cNvSpPr>
            <p:nvPr/>
          </p:nvSpPr>
          <p:spPr bwMode="auto">
            <a:xfrm>
              <a:off x="2529" y="930"/>
              <a:ext cx="1335" cy="33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+1 =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1.21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6" name="AutoShape 31"/>
            <p:cNvCxnSpPr>
              <a:cxnSpLocks noChangeShapeType="1"/>
            </p:cNvCxnSpPr>
            <p:nvPr/>
          </p:nvCxnSpPr>
          <p:spPr bwMode="auto">
            <a:xfrm>
              <a:off x="1710" y="1097"/>
              <a:ext cx="8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17" name="Text Box 32"/>
            <p:cNvSpPr txBox="1">
              <a:spLocks noChangeArrowheads="1"/>
            </p:cNvSpPr>
            <p:nvPr/>
          </p:nvSpPr>
          <p:spPr bwMode="auto">
            <a:xfrm>
              <a:off x="4864" y="947"/>
              <a:ext cx="1054" cy="350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IPG</a:t>
              </a:r>
              <a:r>
                <a:rPr kumimoji="0" lang="fr-FR" sz="2400" b="1" i="0" u="none" strike="noStrike" cap="none" normalizeH="0" baseline="-2500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B</a:t>
              </a:r>
              <a:r>
                <a:rPr kumimoji="0" lang="fr-FR" sz="24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 =</a:t>
              </a:r>
              <a:endParaRPr kumimoji="0" lang="fr-FR" sz="24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5760" y="778"/>
              <a:ext cx="867" cy="295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195.76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 Box 34"/>
            <p:cNvSpPr txBox="1">
              <a:spLocks noChangeArrowheads="1"/>
            </p:cNvSpPr>
            <p:nvPr/>
          </p:nvSpPr>
          <p:spPr bwMode="auto">
            <a:xfrm>
              <a:off x="5805" y="1067"/>
              <a:ext cx="828" cy="348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1000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" name="AutoShape 35"/>
            <p:cNvCxnSpPr>
              <a:cxnSpLocks noChangeShapeType="1"/>
            </p:cNvCxnSpPr>
            <p:nvPr/>
          </p:nvCxnSpPr>
          <p:spPr bwMode="auto">
            <a:xfrm>
              <a:off x="5805" y="1110"/>
              <a:ext cx="84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21" name="Text Box 36"/>
            <p:cNvSpPr txBox="1">
              <a:spLocks noChangeArrowheads="1"/>
            </p:cNvSpPr>
            <p:nvPr/>
          </p:nvSpPr>
          <p:spPr bwMode="auto">
            <a:xfrm>
              <a:off x="6645" y="945"/>
              <a:ext cx="1335" cy="336"/>
            </a:xfrm>
            <a:prstGeom prst="rect">
              <a:avLst/>
            </a:prstGeom>
            <a:solidFill>
              <a:srgbClr val="FFFFFF"/>
            </a:solidFill>
            <a:ln w="9525" algn="ctr">
              <a:solidFill>
                <a:srgbClr val="FFFFFF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+1 =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1.19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Rectangle 53"/>
          <p:cNvSpPr>
            <a:spLocks noChangeArrowheads="1"/>
          </p:cNvSpPr>
          <p:nvPr/>
        </p:nvSpPr>
        <p:spPr bwMode="auto">
          <a:xfrm>
            <a:off x="2362200" y="4124980"/>
            <a:ext cx="640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المفاضلة بين المشروعين: بما أن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IPG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&gt; IPG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</p:txBody>
      </p:sp>
      <p:sp>
        <p:nvSpPr>
          <p:cNvPr id="23" name="Rectangle 53"/>
          <p:cNvSpPr>
            <a:spLocks noChangeArrowheads="1"/>
          </p:cNvSpPr>
          <p:nvPr/>
        </p:nvSpPr>
        <p:spPr bwMode="auto">
          <a:xfrm>
            <a:off x="2362200" y="4800600"/>
            <a:ext cx="640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إذن المشروع الأفضل حسب معيار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IPG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هو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43808" y="457200"/>
            <a:ext cx="48429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800" b="1" dirty="0" smtClean="0">
                <a:solidFill>
                  <a:srgbClr val="FF0000"/>
                </a:solidFill>
              </a:rPr>
              <a:t>ج. معدل العائد الداخلي الإجمالي </a:t>
            </a:r>
            <a:r>
              <a:rPr lang="fr-FR" sz="2800" b="1" dirty="0" smtClean="0">
                <a:solidFill>
                  <a:srgbClr val="FF0000"/>
                </a:solidFill>
              </a:rPr>
              <a:t>TIRG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27649" name="Group 1"/>
          <p:cNvGrpSpPr>
            <a:grpSpLocks/>
          </p:cNvGrpSpPr>
          <p:nvPr/>
        </p:nvGrpSpPr>
        <p:grpSpPr bwMode="auto">
          <a:xfrm>
            <a:off x="457200" y="3386424"/>
            <a:ext cx="5105226" cy="956976"/>
            <a:chOff x="268" y="3285"/>
            <a:chExt cx="4902" cy="823"/>
          </a:xfrm>
        </p:grpSpPr>
        <p:sp>
          <p:nvSpPr>
            <p:cNvPr id="27667" name="Text Box 19"/>
            <p:cNvSpPr txBox="1">
              <a:spLocks noChangeArrowheads="1"/>
            </p:cNvSpPr>
            <p:nvPr/>
          </p:nvSpPr>
          <p:spPr bwMode="auto">
            <a:xfrm>
              <a:off x="268" y="3585"/>
              <a:ext cx="1386" cy="36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TIRG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66" name="Text Box 18"/>
            <p:cNvSpPr txBox="1">
              <a:spLocks noChangeArrowheads="1"/>
            </p:cNvSpPr>
            <p:nvPr/>
          </p:nvSpPr>
          <p:spPr bwMode="auto">
            <a:xfrm>
              <a:off x="2100" y="3435"/>
              <a:ext cx="1168" cy="38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1423.28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65" name="Text Box 17"/>
            <p:cNvSpPr txBox="1">
              <a:spLocks noChangeArrowheads="1"/>
            </p:cNvSpPr>
            <p:nvPr/>
          </p:nvSpPr>
          <p:spPr bwMode="auto">
            <a:xfrm>
              <a:off x="2250" y="3774"/>
              <a:ext cx="725" cy="334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800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64" name="AutoShape 16"/>
            <p:cNvSpPr>
              <a:spLocks noChangeShapeType="1"/>
            </p:cNvSpPr>
            <p:nvPr/>
          </p:nvSpPr>
          <p:spPr bwMode="auto">
            <a:xfrm>
              <a:off x="2208" y="3780"/>
              <a:ext cx="84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63" name="AutoShape 15"/>
            <p:cNvSpPr>
              <a:spLocks noChangeShapeType="1"/>
            </p:cNvSpPr>
            <p:nvPr/>
          </p:nvSpPr>
          <p:spPr bwMode="auto">
            <a:xfrm flipH="1">
              <a:off x="2100" y="3360"/>
              <a:ext cx="1035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62" name="AutoShape 14"/>
            <p:cNvSpPr>
              <a:spLocks noChangeShapeType="1"/>
            </p:cNvSpPr>
            <p:nvPr/>
          </p:nvSpPr>
          <p:spPr bwMode="auto">
            <a:xfrm flipH="1">
              <a:off x="1904" y="3360"/>
              <a:ext cx="181" cy="724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61" name="Text Box 13"/>
            <p:cNvSpPr txBox="1">
              <a:spLocks noChangeArrowheads="1"/>
            </p:cNvSpPr>
            <p:nvPr/>
          </p:nvSpPr>
          <p:spPr bwMode="auto">
            <a:xfrm>
              <a:off x="1636" y="3285"/>
              <a:ext cx="268" cy="27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60" name="AutoShape 12"/>
            <p:cNvSpPr>
              <a:spLocks noChangeShapeType="1"/>
            </p:cNvSpPr>
            <p:nvPr/>
          </p:nvSpPr>
          <p:spPr bwMode="auto">
            <a:xfrm flipH="1" flipV="1">
              <a:off x="1800" y="3585"/>
              <a:ext cx="104" cy="499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659" name="Text Box 11"/>
            <p:cNvSpPr txBox="1">
              <a:spLocks noChangeArrowheads="1"/>
            </p:cNvSpPr>
            <p:nvPr/>
          </p:nvSpPr>
          <p:spPr bwMode="auto">
            <a:xfrm>
              <a:off x="3286" y="3560"/>
              <a:ext cx="1884" cy="393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57150" algn="l"/>
                </a:tabLst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- 1 = 15.49%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7" name="Groupe 26"/>
          <p:cNvGrpSpPr/>
          <p:nvPr/>
        </p:nvGrpSpPr>
        <p:grpSpPr>
          <a:xfrm>
            <a:off x="2057400" y="990600"/>
            <a:ext cx="3687291" cy="523220"/>
            <a:chOff x="2057400" y="990600"/>
            <a:chExt cx="3687291" cy="523220"/>
          </a:xfrm>
        </p:grpSpPr>
        <p:sp>
          <p:nvSpPr>
            <p:cNvPr id="27679" name="Rectangle 31"/>
            <p:cNvSpPr>
              <a:spLocks noChangeArrowheads="1"/>
            </p:cNvSpPr>
            <p:nvPr/>
          </p:nvSpPr>
          <p:spPr bwMode="auto">
            <a:xfrm>
              <a:off x="2057400" y="990600"/>
              <a:ext cx="368729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Low" defTabSz="914400" rtl="1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i= TIRG        VANG= 0</a:t>
              </a:r>
              <a:endPara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Flèche droite 25"/>
            <p:cNvSpPr/>
            <p:nvPr/>
          </p:nvSpPr>
          <p:spPr>
            <a:xfrm>
              <a:off x="3657600" y="1219200"/>
              <a:ext cx="304800" cy="228600"/>
            </a:xfrm>
            <a:prstGeom prst="rightArrow">
              <a:avLst/>
            </a:prstGeom>
            <a:solidFill>
              <a:schemeClr val="tx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2800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457200" y="4524375"/>
            <a:ext cx="4918365" cy="1114425"/>
            <a:chOff x="4800600" y="1552575"/>
            <a:chExt cx="4478235" cy="1114425"/>
          </a:xfrm>
        </p:grpSpPr>
        <p:sp>
          <p:nvSpPr>
            <p:cNvPr id="28" name="Text Box 10"/>
            <p:cNvSpPr txBox="1">
              <a:spLocks noChangeArrowheads="1"/>
            </p:cNvSpPr>
            <p:nvPr/>
          </p:nvSpPr>
          <p:spPr bwMode="auto">
            <a:xfrm>
              <a:off x="4800600" y="1988622"/>
              <a:ext cx="1320822" cy="540698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TIRG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B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 Box 9"/>
            <p:cNvSpPr txBox="1">
              <a:spLocks noChangeArrowheads="1"/>
            </p:cNvSpPr>
            <p:nvPr/>
          </p:nvSpPr>
          <p:spPr bwMode="auto">
            <a:xfrm>
              <a:off x="6290743" y="1752600"/>
              <a:ext cx="1100657" cy="457200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1750.71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 Box 8"/>
            <p:cNvSpPr txBox="1">
              <a:spLocks noChangeArrowheads="1"/>
            </p:cNvSpPr>
            <p:nvPr/>
          </p:nvSpPr>
          <p:spPr bwMode="auto">
            <a:xfrm>
              <a:off x="6326984" y="2204606"/>
              <a:ext cx="763192" cy="427759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1000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7394734" y="1956833"/>
              <a:ext cx="1884101" cy="44779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tabLst>
                  <a:tab pos="57150" algn="l"/>
                </a:tabLst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- 1=  15.02 %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AutoShape 6"/>
            <p:cNvSpPr>
              <a:spLocks noChangeShapeType="1"/>
            </p:cNvSpPr>
            <p:nvPr/>
          </p:nvSpPr>
          <p:spPr bwMode="auto">
            <a:xfrm flipH="1">
              <a:off x="6282852" y="2215367"/>
              <a:ext cx="83650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AutoShape 5"/>
            <p:cNvSpPr>
              <a:spLocks noChangeShapeType="1"/>
            </p:cNvSpPr>
            <p:nvPr/>
          </p:nvSpPr>
          <p:spPr bwMode="auto">
            <a:xfrm flipH="1">
              <a:off x="6251860" y="1690255"/>
              <a:ext cx="836500" cy="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AutoShape 4"/>
            <p:cNvSpPr>
              <a:spLocks noChangeShapeType="1"/>
            </p:cNvSpPr>
            <p:nvPr/>
          </p:nvSpPr>
          <p:spPr bwMode="auto">
            <a:xfrm flipH="1">
              <a:off x="6092071" y="1690255"/>
              <a:ext cx="146754" cy="976745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3"/>
            <p:cNvSpPr txBox="1">
              <a:spLocks noChangeArrowheads="1"/>
            </p:cNvSpPr>
            <p:nvPr/>
          </p:nvSpPr>
          <p:spPr bwMode="auto">
            <a:xfrm>
              <a:off x="5715001" y="1552575"/>
              <a:ext cx="318370" cy="352425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AutoShape 2"/>
            <p:cNvSpPr>
              <a:spLocks noChangeShapeType="1"/>
            </p:cNvSpPr>
            <p:nvPr/>
          </p:nvSpPr>
          <p:spPr bwMode="auto">
            <a:xfrm flipH="1" flipV="1">
              <a:off x="5959992" y="1951883"/>
              <a:ext cx="132079" cy="715117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457200" y="5798403"/>
            <a:ext cx="822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المفاضلة بين المشروعين: بما أن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TIRG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&gt; TIRG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إذن المشروع الأفضل حسب معيار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TIRG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هو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0" name="Groupe 39"/>
          <p:cNvGrpSpPr/>
          <p:nvPr/>
        </p:nvGrpSpPr>
        <p:grpSpPr>
          <a:xfrm>
            <a:off x="6545895" y="1719616"/>
            <a:ext cx="2467407" cy="1219200"/>
            <a:chOff x="4267855" y="1828800"/>
            <a:chExt cx="2467407" cy="1219200"/>
          </a:xfrm>
          <a:solidFill>
            <a:srgbClr val="FFC000"/>
          </a:solidFill>
        </p:grpSpPr>
        <p:grpSp>
          <p:nvGrpSpPr>
            <p:cNvPr id="59" name="Groupe 58"/>
            <p:cNvGrpSpPr/>
            <p:nvPr/>
          </p:nvGrpSpPr>
          <p:grpSpPr>
            <a:xfrm>
              <a:off x="4267855" y="1828800"/>
              <a:ext cx="2467407" cy="1219200"/>
              <a:chOff x="457201" y="1828800"/>
              <a:chExt cx="2467407" cy="1219200"/>
            </a:xfrm>
            <a:grpFill/>
          </p:grpSpPr>
          <p:grpSp>
            <p:nvGrpSpPr>
              <p:cNvPr id="27681" name="Group 33"/>
              <p:cNvGrpSpPr>
                <a:grpSpLocks/>
              </p:cNvGrpSpPr>
              <p:nvPr/>
            </p:nvGrpSpPr>
            <p:grpSpPr bwMode="auto">
              <a:xfrm>
                <a:off x="457201" y="1828800"/>
                <a:ext cx="2467407" cy="1219200"/>
                <a:chOff x="720" y="2115"/>
                <a:chExt cx="2151" cy="990"/>
              </a:xfrm>
              <a:grpFill/>
            </p:grpSpPr>
            <p:cxnSp>
              <p:nvCxnSpPr>
                <p:cNvPr id="27682" name="AutoShape 34"/>
                <p:cNvCxnSpPr>
                  <a:cxnSpLocks noChangeShapeType="1"/>
                </p:cNvCxnSpPr>
                <p:nvPr/>
              </p:nvCxnSpPr>
              <p:spPr bwMode="auto">
                <a:xfrm flipH="1" flipV="1">
                  <a:off x="1800" y="2445"/>
                  <a:ext cx="135" cy="660"/>
                </a:xfrm>
                <a:prstGeom prst="straightConnector1">
                  <a:avLst/>
                </a:prstGeom>
                <a:grp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27683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539" y="2477"/>
                  <a:ext cx="332" cy="381"/>
                </a:xfrm>
                <a:prstGeom prst="rect">
                  <a:avLst/>
                </a:prstGeom>
                <a:grpFill/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 typeface="Calibri" pitchFamily="34" charset="0"/>
                    <a:buChar char="-"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1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7684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720" y="2520"/>
                  <a:ext cx="1063" cy="337"/>
                </a:xfrm>
                <a:prstGeom prst="rect">
                  <a:avLst/>
                </a:prstGeom>
                <a:grpFill/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TIRG =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7685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2070" y="2310"/>
                  <a:ext cx="444" cy="362"/>
                </a:xfrm>
                <a:prstGeom prst="rect">
                  <a:avLst/>
                </a:prstGeom>
                <a:grpFill/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V</a:t>
                  </a:r>
                  <a:r>
                    <a:rPr kumimoji="0" lang="fr-FR" sz="24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a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27686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2100" y="2655"/>
                  <a:ext cx="414" cy="388"/>
                </a:xfrm>
                <a:prstGeom prst="rect">
                  <a:avLst/>
                </a:prstGeom>
                <a:grpFill/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I</a:t>
                  </a:r>
                  <a:r>
                    <a:rPr kumimoji="0" lang="fr-FR" sz="24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0</a:t>
                  </a:r>
                  <a:endParaRPr kumimoji="0" lang="fr-FR" sz="24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27689" name="AutoShape 41"/>
                <p:cNvCxnSpPr>
                  <a:cxnSpLocks noChangeShapeType="1"/>
                </p:cNvCxnSpPr>
                <p:nvPr/>
              </p:nvCxnSpPr>
              <p:spPr bwMode="auto">
                <a:xfrm flipH="1">
                  <a:off x="1935" y="2220"/>
                  <a:ext cx="135" cy="885"/>
                </a:xfrm>
                <a:prstGeom prst="straightConnector1">
                  <a:avLst/>
                </a:prstGeom>
                <a:grp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27690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1663" y="2115"/>
                  <a:ext cx="319" cy="309"/>
                </a:xfrm>
                <a:prstGeom prst="rect">
                  <a:avLst/>
                </a:prstGeom>
                <a:grpFill/>
                <a:ln w="9525" algn="ctr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4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n</a:t>
                  </a:r>
                  <a:endParaRPr kumimoji="0" lang="fr-FR" sz="24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57" name="Connecteur droit 56"/>
              <p:cNvCxnSpPr/>
              <p:nvPr/>
            </p:nvCxnSpPr>
            <p:spPr>
              <a:xfrm>
                <a:off x="1981200" y="1981200"/>
                <a:ext cx="533400" cy="1588"/>
              </a:xfrm>
              <a:prstGeom prst="line">
                <a:avLst/>
              </a:prstGeom>
              <a:grpFill/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9" name="Connecteur droit 38"/>
            <p:cNvCxnSpPr/>
            <p:nvPr/>
          </p:nvCxnSpPr>
          <p:spPr>
            <a:xfrm>
              <a:off x="5804848" y="2514600"/>
              <a:ext cx="533400" cy="1588"/>
            </a:xfrm>
            <a:prstGeom prst="line">
              <a:avLst/>
            </a:prstGeom>
            <a:grpFill/>
            <a:ln w="25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e 40"/>
          <p:cNvGrpSpPr/>
          <p:nvPr/>
        </p:nvGrpSpPr>
        <p:grpSpPr>
          <a:xfrm>
            <a:off x="76200" y="1981200"/>
            <a:ext cx="3132020" cy="876300"/>
            <a:chOff x="199354" y="5600700"/>
            <a:chExt cx="3132020" cy="876300"/>
          </a:xfrm>
        </p:grpSpPr>
        <p:grpSp>
          <p:nvGrpSpPr>
            <p:cNvPr id="42" name="Group 1"/>
            <p:cNvGrpSpPr>
              <a:grpSpLocks/>
            </p:cNvGrpSpPr>
            <p:nvPr/>
          </p:nvGrpSpPr>
          <p:grpSpPr bwMode="auto">
            <a:xfrm>
              <a:off x="199354" y="5600700"/>
              <a:ext cx="3132020" cy="876300"/>
              <a:chOff x="57" y="8880"/>
              <a:chExt cx="3535" cy="690"/>
            </a:xfrm>
          </p:grpSpPr>
          <p:sp>
            <p:nvSpPr>
              <p:cNvPr id="44" name="Text Box 7"/>
              <p:cNvSpPr txBox="1">
                <a:spLocks noChangeArrowheads="1"/>
              </p:cNvSpPr>
              <p:nvPr/>
            </p:nvSpPr>
            <p:spPr bwMode="auto">
              <a:xfrm>
                <a:off x="57" y="9040"/>
                <a:ext cx="1667" cy="41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VANG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 = 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5" name="Text Box 6"/>
              <p:cNvSpPr txBox="1">
                <a:spLocks noChangeArrowheads="1"/>
              </p:cNvSpPr>
              <p:nvPr/>
            </p:nvSpPr>
            <p:spPr bwMode="auto">
              <a:xfrm>
                <a:off x="1779" y="9240"/>
                <a:ext cx="1063" cy="3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(1+i)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n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6" name="Text Box 5"/>
              <p:cNvSpPr txBox="1">
                <a:spLocks noChangeArrowheads="1"/>
              </p:cNvSpPr>
              <p:nvPr/>
            </p:nvSpPr>
            <p:spPr bwMode="auto">
              <a:xfrm>
                <a:off x="1979" y="8880"/>
                <a:ext cx="605" cy="3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V</a:t>
                </a:r>
                <a:r>
                  <a:rPr lang="fr-FR" sz="2400" b="1" baseline="-30000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47" name="Text Box 2"/>
              <p:cNvSpPr txBox="1">
                <a:spLocks noChangeArrowheads="1"/>
              </p:cNvSpPr>
              <p:nvPr/>
            </p:nvSpPr>
            <p:spPr bwMode="auto">
              <a:xfrm>
                <a:off x="2809" y="9060"/>
                <a:ext cx="783" cy="3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  <a:tabLst>
                    <a:tab pos="57150" algn="l"/>
                  </a:tabLst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-</a:t>
                </a: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I</a:t>
                </a:r>
                <a:r>
                  <a:rPr lang="fr-FR" sz="2400" b="1" baseline="-25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3" name="Connecteur droit 42"/>
            <p:cNvCxnSpPr/>
            <p:nvPr/>
          </p:nvCxnSpPr>
          <p:spPr>
            <a:xfrm>
              <a:off x="1752600" y="6055056"/>
              <a:ext cx="9144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Flèche droite 55"/>
          <p:cNvSpPr/>
          <p:nvPr/>
        </p:nvSpPr>
        <p:spPr>
          <a:xfrm>
            <a:off x="3257264" y="2309880"/>
            <a:ext cx="304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Flèche droite 57"/>
          <p:cNvSpPr/>
          <p:nvPr/>
        </p:nvSpPr>
        <p:spPr>
          <a:xfrm>
            <a:off x="6226792" y="2356512"/>
            <a:ext cx="304800" cy="228600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63" name="Groupe 62"/>
          <p:cNvGrpSpPr/>
          <p:nvPr/>
        </p:nvGrpSpPr>
        <p:grpSpPr>
          <a:xfrm>
            <a:off x="3600261" y="1983472"/>
            <a:ext cx="2584174" cy="876300"/>
            <a:chOff x="3504725" y="2133600"/>
            <a:chExt cx="2584174" cy="876300"/>
          </a:xfrm>
        </p:grpSpPr>
        <p:grpSp>
          <p:nvGrpSpPr>
            <p:cNvPr id="49" name="Group 1"/>
            <p:cNvGrpSpPr>
              <a:grpSpLocks/>
            </p:cNvGrpSpPr>
            <p:nvPr/>
          </p:nvGrpSpPr>
          <p:grpSpPr bwMode="auto">
            <a:xfrm>
              <a:off x="3504725" y="2133600"/>
              <a:ext cx="2584174" cy="876300"/>
              <a:chOff x="1407" y="8880"/>
              <a:chExt cx="2520" cy="690"/>
            </a:xfrm>
          </p:grpSpPr>
          <p:sp>
            <p:nvSpPr>
              <p:cNvPr id="53" name="Text Box 6"/>
              <p:cNvSpPr txBox="1">
                <a:spLocks noChangeArrowheads="1"/>
              </p:cNvSpPr>
              <p:nvPr/>
            </p:nvSpPr>
            <p:spPr bwMode="auto">
              <a:xfrm>
                <a:off x="1407" y="9240"/>
                <a:ext cx="1635" cy="33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(1+TIRG)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n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4" name="Text Box 5"/>
              <p:cNvSpPr txBox="1">
                <a:spLocks noChangeArrowheads="1"/>
              </p:cNvSpPr>
              <p:nvPr/>
            </p:nvSpPr>
            <p:spPr bwMode="auto">
              <a:xfrm>
                <a:off x="1979" y="8880"/>
                <a:ext cx="605" cy="3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V</a:t>
                </a:r>
                <a:r>
                  <a:rPr lang="fr-FR" sz="2400" b="1" baseline="-30000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5" name="Text Box 2"/>
              <p:cNvSpPr txBox="1">
                <a:spLocks noChangeArrowheads="1"/>
              </p:cNvSpPr>
              <p:nvPr/>
            </p:nvSpPr>
            <p:spPr bwMode="auto">
              <a:xfrm>
                <a:off x="2995" y="9060"/>
                <a:ext cx="932" cy="39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57150" algn="l"/>
                  </a:tabLst>
                </a:pPr>
                <a:r>
                  <a:rPr kumimoji="0" lang="ar-DZ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-</a:t>
                </a: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I</a:t>
                </a:r>
                <a:r>
                  <a:rPr lang="fr-FR" sz="2400" b="1" baseline="-25000" dirty="0" smtClean="0">
                    <a:solidFill>
                      <a:schemeClr val="bg1"/>
                    </a:solidFill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</a:t>
                </a:r>
                <a:r>
                  <a:rPr lang="fr-FR" sz="2400" b="1" dirty="0" smtClean="0">
                    <a:solidFill>
                      <a:schemeClr val="bg1"/>
                    </a:solidFill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=0 </a:t>
                </a:r>
                <a:endParaRPr lang="fr-FR" sz="24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lvl="0" fontAlgn="base">
                  <a:spcBef>
                    <a:spcPct val="0"/>
                  </a:spcBef>
                  <a:spcAft>
                    <a:spcPct val="0"/>
                  </a:spcAft>
                  <a:tabLst>
                    <a:tab pos="57150" algn="l"/>
                  </a:tabLst>
                </a:pP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62" name="Connecteur droit 61"/>
            <p:cNvCxnSpPr/>
            <p:nvPr/>
          </p:nvCxnSpPr>
          <p:spPr>
            <a:xfrm rot="10800000">
              <a:off x="3657600" y="2630155"/>
              <a:ext cx="1524000" cy="1588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743200" y="685800"/>
            <a:ext cx="590578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سؤال إضافي: حساب فترة الاسترداد العادية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21670" y="2057101"/>
            <a:ext cx="6178514" cy="990899"/>
            <a:chOff x="840" y="982"/>
            <a:chExt cx="4844" cy="829"/>
          </a:xfrm>
        </p:grpSpPr>
        <p:grpSp>
          <p:nvGrpSpPr>
            <p:cNvPr id="1027" name="Group 3"/>
            <p:cNvGrpSpPr>
              <a:grpSpLocks/>
            </p:cNvGrpSpPr>
            <p:nvPr/>
          </p:nvGrpSpPr>
          <p:grpSpPr bwMode="auto">
            <a:xfrm>
              <a:off x="2523" y="982"/>
              <a:ext cx="3161" cy="829"/>
              <a:chOff x="2523" y="982"/>
              <a:chExt cx="3161" cy="829"/>
            </a:xfrm>
          </p:grpSpPr>
          <p:sp>
            <p:nvSpPr>
              <p:cNvPr id="1028" name="Text Box 4"/>
              <p:cNvSpPr txBox="1">
                <a:spLocks noChangeArrowheads="1"/>
              </p:cNvSpPr>
              <p:nvPr/>
            </p:nvSpPr>
            <p:spPr bwMode="auto">
              <a:xfrm>
                <a:off x="2523" y="1196"/>
                <a:ext cx="837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DR</a:t>
                </a:r>
                <a:r>
                  <a:rPr kumimoji="0" lang="fr-FR" sz="24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=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29" name="Text Box 5"/>
              <p:cNvSpPr txBox="1">
                <a:spLocks noChangeArrowheads="1"/>
              </p:cNvSpPr>
              <p:nvPr/>
            </p:nvSpPr>
            <p:spPr bwMode="auto">
              <a:xfrm>
                <a:off x="3258" y="1376"/>
                <a:ext cx="858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297.80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0" name="Text Box 6"/>
              <p:cNvSpPr txBox="1">
                <a:spLocks noChangeArrowheads="1"/>
              </p:cNvSpPr>
              <p:nvPr/>
            </p:nvSpPr>
            <p:spPr bwMode="auto">
              <a:xfrm>
                <a:off x="3448" y="982"/>
                <a:ext cx="564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800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31" name="AutoShape 7"/>
              <p:cNvCxnSpPr>
                <a:cxnSpLocks noChangeShapeType="1"/>
              </p:cNvCxnSpPr>
              <p:nvPr/>
            </p:nvCxnSpPr>
            <p:spPr bwMode="auto">
              <a:xfrm>
                <a:off x="3303" y="1436"/>
                <a:ext cx="690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  <p:sp>
            <p:nvSpPr>
              <p:cNvPr id="1032" name="Text Box 8"/>
              <p:cNvSpPr txBox="1">
                <a:spLocks noChangeArrowheads="1"/>
              </p:cNvSpPr>
              <p:nvPr/>
            </p:nvSpPr>
            <p:spPr bwMode="auto">
              <a:xfrm>
                <a:off x="4157" y="1196"/>
                <a:ext cx="1527" cy="424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= 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2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.6863 ans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1033" name="Group 9"/>
            <p:cNvGrpSpPr>
              <a:grpSpLocks/>
            </p:cNvGrpSpPr>
            <p:nvPr/>
          </p:nvGrpSpPr>
          <p:grpSpPr bwMode="auto">
            <a:xfrm>
              <a:off x="840" y="1061"/>
              <a:ext cx="1071" cy="750"/>
              <a:chOff x="840" y="1725"/>
              <a:chExt cx="1071" cy="750"/>
            </a:xfrm>
          </p:grpSpPr>
          <p:sp>
            <p:nvSpPr>
              <p:cNvPr id="1034" name="Text Box 10"/>
              <p:cNvSpPr txBox="1">
                <a:spLocks noChangeArrowheads="1"/>
              </p:cNvSpPr>
              <p:nvPr/>
            </p:nvSpPr>
            <p:spPr bwMode="auto">
              <a:xfrm>
                <a:off x="840" y="1939"/>
                <a:ext cx="693" cy="34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DR =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5" name="Text Box 11"/>
              <p:cNvSpPr txBox="1">
                <a:spLocks noChangeArrowheads="1"/>
              </p:cNvSpPr>
              <p:nvPr/>
            </p:nvSpPr>
            <p:spPr bwMode="auto">
              <a:xfrm>
                <a:off x="1425" y="2040"/>
                <a:ext cx="486" cy="43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CF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6" name="Text Box 12"/>
              <p:cNvSpPr txBox="1">
                <a:spLocks noChangeArrowheads="1"/>
              </p:cNvSpPr>
              <p:nvPr/>
            </p:nvSpPr>
            <p:spPr bwMode="auto">
              <a:xfrm>
                <a:off x="1425" y="1725"/>
                <a:ext cx="486" cy="368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I</a:t>
                </a:r>
                <a:r>
                  <a:rPr kumimoji="0" lang="fr-FR" sz="24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37" name="AutoShape 13"/>
              <p:cNvCxnSpPr>
                <a:cxnSpLocks noChangeShapeType="1"/>
              </p:cNvCxnSpPr>
              <p:nvPr/>
            </p:nvCxnSpPr>
            <p:spPr bwMode="auto">
              <a:xfrm>
                <a:off x="1470" y="2115"/>
                <a:ext cx="405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  <a:effectLst/>
            </p:spPr>
          </p:cxnSp>
        </p:grpSp>
      </p:grpSp>
      <p:sp>
        <p:nvSpPr>
          <p:cNvPr id="1038" name="Text Box 14"/>
          <p:cNvSpPr txBox="1">
            <a:spLocks noChangeArrowheads="1"/>
          </p:cNvSpPr>
          <p:nvPr/>
        </p:nvSpPr>
        <p:spPr bwMode="auto">
          <a:xfrm>
            <a:off x="352425" y="3724275"/>
            <a:ext cx="5286375" cy="46672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0.6863 ans= 0.6863  x 12=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8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.2364 mois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9" name="Text Box 15"/>
          <p:cNvSpPr txBox="1">
            <a:spLocks noChangeArrowheads="1"/>
          </p:cNvSpPr>
          <p:nvPr/>
        </p:nvSpPr>
        <p:spPr bwMode="auto">
          <a:xfrm>
            <a:off x="381000" y="4552950"/>
            <a:ext cx="4800600" cy="47625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0.2364 mois = 0.2364 x 30=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7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jours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374070" y="5486400"/>
            <a:ext cx="4731330" cy="533400"/>
          </a:xfrm>
          <a:prstGeom prst="rect">
            <a:avLst/>
          </a:prstGeom>
          <a:solidFill>
            <a:srgbClr val="FFC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DR</a:t>
            </a:r>
            <a:r>
              <a:rPr kumimoji="0" lang="fr-FR" sz="28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= 2 ans, 8 mois et 7 jours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"/>
          <p:cNvSpPr>
            <a:spLocks noChangeArrowheads="1"/>
          </p:cNvSpPr>
          <p:nvPr/>
        </p:nvSpPr>
        <p:spPr bwMode="auto">
          <a:xfrm>
            <a:off x="685800" y="1371600"/>
            <a:ext cx="79880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(حالة تدفقات منتظمة أي ثابتة): نستخدم الصيغة التالية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381000"/>
            <a:ext cx="8458200" cy="6172200"/>
          </a:xfrm>
        </p:spPr>
        <p:txBody>
          <a:bodyPr>
            <a:noAutofit/>
          </a:bodyPr>
          <a:lstStyle/>
          <a:p>
            <a:pPr marL="0" indent="20638"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التمرين الثاني:</a:t>
            </a:r>
            <a:endParaRPr lang="fr-FR" dirty="0" smtClean="0">
              <a:solidFill>
                <a:schemeClr val="bg1"/>
              </a:solidFill>
            </a:endParaRPr>
          </a:p>
          <a:p>
            <a:pPr marL="0" indent="20638" algn="just" rtl="1">
              <a:buNone/>
            </a:pPr>
            <a:r>
              <a:rPr lang="ar-JO" sz="2400" b="1" dirty="0" smtClean="0">
                <a:solidFill>
                  <a:schemeClr val="bg1"/>
                </a:solidFill>
              </a:rPr>
              <a:t>     مشروع</a:t>
            </a:r>
            <a:r>
              <a:rPr lang="ar-DZ" sz="2400" b="1" dirty="0" smtClean="0">
                <a:solidFill>
                  <a:schemeClr val="bg1"/>
                </a:solidFill>
              </a:rPr>
              <a:t> A </a:t>
            </a:r>
            <a:r>
              <a:rPr lang="ar-JO" sz="2400" b="1" dirty="0" smtClean="0">
                <a:solidFill>
                  <a:schemeClr val="bg1"/>
                </a:solidFill>
              </a:rPr>
              <a:t>تكلفته الاستثمارية 800، ومدة حياته 4 سنوات.</a:t>
            </a:r>
            <a:endParaRPr lang="fr-FR" sz="2400" dirty="0" smtClean="0">
              <a:solidFill>
                <a:schemeClr val="bg1"/>
              </a:solidFill>
            </a:endParaRPr>
          </a:p>
          <a:p>
            <a:pPr marL="0" lvl="0" indent="20638" algn="just" rtl="1">
              <a:buNone/>
            </a:pPr>
            <a:r>
              <a:rPr lang="fr-FR" sz="2400" b="1" dirty="0" smtClean="0">
                <a:solidFill>
                  <a:schemeClr val="bg1"/>
                </a:solidFill>
              </a:rPr>
              <a:t>1</a:t>
            </a:r>
            <a:r>
              <a:rPr lang="ar-DZ" sz="2400" b="1" dirty="0" smtClean="0">
                <a:solidFill>
                  <a:schemeClr val="bg1"/>
                </a:solidFill>
              </a:rPr>
              <a:t>. </a:t>
            </a:r>
            <a:r>
              <a:rPr lang="ar-JO" sz="2400" b="1" dirty="0" smtClean="0">
                <a:solidFill>
                  <a:schemeClr val="bg1"/>
                </a:solidFill>
              </a:rPr>
              <a:t>علما أن مؤشر الربحية للمشروع 1,18، استنتج القيمة الحالية الصافية للمشروع</a:t>
            </a:r>
            <a:r>
              <a:rPr lang="ar-DZ" sz="2400" b="1" dirty="0" smtClean="0">
                <a:solidFill>
                  <a:schemeClr val="bg1"/>
                </a:solidFill>
              </a:rPr>
              <a:t> A.</a:t>
            </a:r>
            <a:endParaRPr lang="fr-FR" sz="2400" dirty="0" smtClean="0">
              <a:solidFill>
                <a:schemeClr val="bg1"/>
              </a:solidFill>
            </a:endParaRPr>
          </a:p>
          <a:p>
            <a:pPr marL="0" lvl="0" indent="20638" algn="just" rtl="1">
              <a:buNone/>
            </a:pPr>
            <a:r>
              <a:rPr lang="ar-DZ" sz="2400" b="1" dirty="0" smtClean="0">
                <a:solidFill>
                  <a:schemeClr val="bg1"/>
                </a:solidFill>
              </a:rPr>
              <a:t>2. </a:t>
            </a:r>
            <a:r>
              <a:rPr lang="ar-JO" sz="2400" b="1" dirty="0" smtClean="0">
                <a:solidFill>
                  <a:schemeClr val="bg1"/>
                </a:solidFill>
              </a:rPr>
              <a:t>علما أن التدفقات النقدية السنوية ثابتة وتساوي 297,80، استنتج معدل الخصم (تكلفة رأس المال) المستخدم في حساب القيمة الحالية الصافية.</a:t>
            </a:r>
            <a:endParaRPr lang="fr-FR" sz="2400" dirty="0" smtClean="0">
              <a:solidFill>
                <a:schemeClr val="bg1"/>
              </a:solidFill>
            </a:endParaRPr>
          </a:p>
          <a:p>
            <a:pPr marL="0" lvl="0" indent="20638" algn="just" rtl="1">
              <a:buNone/>
            </a:pPr>
            <a:r>
              <a:rPr lang="ar-DZ" sz="2400" b="1" dirty="0" smtClean="0">
                <a:solidFill>
                  <a:schemeClr val="bg1"/>
                </a:solidFill>
              </a:rPr>
              <a:t>3. </a:t>
            </a:r>
            <a:r>
              <a:rPr lang="ar-JO" sz="2400" b="1" dirty="0" smtClean="0">
                <a:solidFill>
                  <a:schemeClr val="bg1"/>
                </a:solidFill>
              </a:rPr>
              <a:t>إذا ارتفعت تكلفة رأس المال إلى 20%، هل يبقى المشروع </a:t>
            </a:r>
            <a:r>
              <a:rPr lang="ar-DZ" sz="2400" b="1" dirty="0" smtClean="0">
                <a:solidFill>
                  <a:schemeClr val="bg1"/>
                </a:solidFill>
              </a:rPr>
              <a:t>A </a:t>
            </a:r>
            <a:r>
              <a:rPr lang="ar-JO" sz="2400" b="1" dirty="0" smtClean="0">
                <a:solidFill>
                  <a:schemeClr val="bg1"/>
                </a:solidFill>
              </a:rPr>
              <a:t>مربح؟</a:t>
            </a:r>
          </a:p>
          <a:p>
            <a:pPr marL="0" lvl="0" indent="20638" algn="just" rtl="1">
              <a:buNone/>
            </a:pPr>
            <a:r>
              <a:rPr lang="ar-DZ" sz="2400" b="1" dirty="0" smtClean="0">
                <a:solidFill>
                  <a:schemeClr val="bg1"/>
                </a:solidFill>
              </a:rPr>
              <a:t>4. </a:t>
            </a:r>
            <a:r>
              <a:rPr lang="ar-JO" sz="2400" b="1" dirty="0" smtClean="0">
                <a:solidFill>
                  <a:schemeClr val="bg1"/>
                </a:solidFill>
              </a:rPr>
              <a:t>مشروع آخر</a:t>
            </a:r>
            <a:r>
              <a:rPr lang="ar-DZ" sz="2400" b="1" dirty="0" smtClean="0">
                <a:solidFill>
                  <a:schemeClr val="bg1"/>
                </a:solidFill>
              </a:rPr>
              <a:t> B </a:t>
            </a:r>
            <a:r>
              <a:rPr lang="ar-JO" sz="2400" b="1" dirty="0" smtClean="0">
                <a:solidFill>
                  <a:schemeClr val="bg1"/>
                </a:solidFill>
              </a:rPr>
              <a:t>له الخصائص التالية: رأسمال المستثمر 1000، مدة الحياة 4 سنوات، التدفقات النقدية الصافية: 600، 400، 300، 70، والقيمة المتبقية في نهاية حياة المشروع معدومة. أي المشروعين أفضل.</a:t>
            </a:r>
            <a:endParaRPr lang="fr-FR" sz="2400" dirty="0" smtClean="0">
              <a:solidFill>
                <a:schemeClr val="bg1"/>
              </a:solidFill>
            </a:endParaRPr>
          </a:p>
          <a:p>
            <a:pPr marL="0" lvl="0" indent="20638" algn="just" rtl="1">
              <a:buNone/>
            </a:pPr>
            <a:r>
              <a:rPr lang="ar-DZ" sz="2400" b="1" dirty="0" smtClean="0">
                <a:solidFill>
                  <a:schemeClr val="bg1"/>
                </a:solidFill>
              </a:rPr>
              <a:t>5. </a:t>
            </a:r>
            <a:r>
              <a:rPr lang="ar-JO" sz="2400" b="1" dirty="0" smtClean="0">
                <a:solidFill>
                  <a:schemeClr val="bg1"/>
                </a:solidFill>
              </a:rPr>
              <a:t>ماذا يمثل معدل الخصم الذي يساوي عنده مؤشر الربحية 1، أحسب هذا المعدل للمشروعين</a:t>
            </a:r>
            <a:r>
              <a:rPr lang="en-US" sz="2400" b="1" dirty="0" smtClean="0">
                <a:solidFill>
                  <a:schemeClr val="bg1"/>
                </a:solidFill>
              </a:rPr>
              <a:t>A  </a:t>
            </a:r>
            <a:r>
              <a:rPr lang="ar-DZ" sz="2400" b="1" dirty="0" smtClean="0">
                <a:solidFill>
                  <a:schemeClr val="bg1"/>
                </a:solidFill>
              </a:rPr>
              <a:t>و </a:t>
            </a:r>
            <a:r>
              <a:rPr lang="en-US" sz="2400" b="1" dirty="0" smtClean="0">
                <a:solidFill>
                  <a:schemeClr val="bg1"/>
                </a:solidFill>
              </a:rPr>
              <a:t>B</a:t>
            </a:r>
            <a:r>
              <a:rPr lang="ar-DZ" sz="2400" b="1" dirty="0" smtClean="0">
                <a:solidFill>
                  <a:schemeClr val="bg1"/>
                </a:solidFill>
              </a:rPr>
              <a:t>.</a:t>
            </a:r>
            <a:endParaRPr lang="fr-FR" sz="2400" dirty="0" smtClean="0">
              <a:solidFill>
                <a:schemeClr val="bg1"/>
              </a:solidFill>
            </a:endParaRPr>
          </a:p>
          <a:p>
            <a:pPr marL="0" indent="20638" algn="just" rtl="1">
              <a:buNone/>
            </a:pPr>
            <a:r>
              <a:rPr lang="ar-DZ" sz="2400" b="1" dirty="0" smtClean="0">
                <a:solidFill>
                  <a:schemeClr val="bg1"/>
                </a:solidFill>
              </a:rPr>
              <a:t>6. </a:t>
            </a:r>
            <a:r>
              <a:rPr lang="ar-JO" sz="2400" b="1" dirty="0" smtClean="0">
                <a:solidFill>
                  <a:schemeClr val="bg1"/>
                </a:solidFill>
              </a:rPr>
              <a:t>المؤسسة ترغب في استثمار التدفقات النقدية للمشروعين بمعدل فائدة 12%، أحسب القيمة الحالية الصافية الإجمالية </a:t>
            </a:r>
            <a:r>
              <a:rPr lang="ar-JO" sz="2400" b="1" dirty="0" err="1" smtClean="0">
                <a:solidFill>
                  <a:schemeClr val="bg1"/>
                </a:solidFill>
              </a:rPr>
              <a:t>و</a:t>
            </a:r>
            <a:r>
              <a:rPr lang="ar-DZ" sz="2400" b="1" dirty="0" smtClean="0">
                <a:solidFill>
                  <a:schemeClr val="bg1"/>
                </a:solidFill>
              </a:rPr>
              <a:t>مؤشر</a:t>
            </a:r>
            <a:r>
              <a:rPr lang="ar-JO" sz="2400" b="1" dirty="0" smtClean="0">
                <a:solidFill>
                  <a:schemeClr val="bg1"/>
                </a:solidFill>
              </a:rPr>
              <a:t> الربحية الإجمالي ومعدل العائد الداخلي الإجمالي. أي المشروعين أفضل عندئذ</a:t>
            </a:r>
            <a:r>
              <a:rPr lang="fr-FR" sz="2400" b="1" dirty="0" smtClean="0">
                <a:solidFill>
                  <a:schemeClr val="bg1"/>
                </a:solidFill>
              </a:rPr>
              <a:t>A  </a:t>
            </a:r>
            <a:r>
              <a:rPr lang="ar-JO" sz="2400" b="1" dirty="0" smtClean="0">
                <a:solidFill>
                  <a:schemeClr val="bg1"/>
                </a:solidFill>
              </a:rPr>
              <a:t>أم </a:t>
            </a:r>
            <a:r>
              <a:rPr lang="en-US" sz="2400" b="1" dirty="0" smtClean="0">
                <a:solidFill>
                  <a:schemeClr val="bg1"/>
                </a:solidFill>
              </a:rPr>
              <a:t>B</a:t>
            </a:r>
            <a:r>
              <a:rPr lang="ar-DZ" sz="2400" b="1" dirty="0" smtClean="0">
                <a:solidFill>
                  <a:schemeClr val="bg1"/>
                </a:solidFill>
              </a:rPr>
              <a:t>.</a:t>
            </a:r>
            <a:endParaRPr lang="fr-FR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838200" y="609600"/>
            <a:ext cx="76835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(حالة تدفقات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غ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منتظمة): نستخدم التدفقات التراكمية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19200" y="1447800"/>
          <a:ext cx="6172200" cy="1474128"/>
        </p:xfrm>
        <a:graphic>
          <a:graphicData uri="http://schemas.openxmlformats.org/drawingml/2006/table">
            <a:tbl>
              <a:tblPr rtl="1"/>
              <a:tblGrid>
                <a:gridCol w="1679272"/>
                <a:gridCol w="1147131"/>
                <a:gridCol w="1051535"/>
                <a:gridCol w="1147131"/>
                <a:gridCol w="1147131"/>
              </a:tblGrid>
              <a:tr h="325164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سنوات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64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تدفق نقدي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600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400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300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70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672"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تدفق تراكمي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highlight>
                            <a:srgbClr val="FFFF00"/>
                          </a:highlight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1000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endParaRPr lang="fr-FR" sz="28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8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endParaRPr lang="fr-FR" sz="28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381000" y="3352800"/>
            <a:ext cx="830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Low" rtl="1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نلاحظ من الجدول أنه يتم استرداد تكلفة الاستثمار للمشروع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في سنتين بالضبط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2800" b="1" dirty="0" smtClean="0">
                <a:solidFill>
                  <a:srgbClr val="FF0000"/>
                </a:solidFill>
              </a:rPr>
              <a:t>DR</a:t>
            </a:r>
            <a:r>
              <a:rPr lang="fr-FR" sz="2800" b="1" baseline="-25000" dirty="0" smtClean="0">
                <a:solidFill>
                  <a:srgbClr val="FF0000"/>
                </a:solidFill>
              </a:rPr>
              <a:t>B</a:t>
            </a:r>
            <a:r>
              <a:rPr lang="fr-FR" sz="2800" b="1" dirty="0" smtClean="0">
                <a:solidFill>
                  <a:srgbClr val="FF0000"/>
                </a:solidFill>
              </a:rPr>
              <a:t> = 2 ans</a:t>
            </a:r>
            <a:endParaRPr lang="fr-FR" sz="2800" dirty="0" smtClean="0">
              <a:solidFill>
                <a:srgbClr val="FF0000"/>
              </a:solidFill>
            </a:endParaRPr>
          </a:p>
        </p:txBody>
      </p: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838200" y="4572000"/>
            <a:ext cx="771076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حسب معيار فترة الاسترداد العادية،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المشروع الأفضل هو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B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لأن: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DR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&lt; DR</a:t>
            </a:r>
            <a:r>
              <a:rPr kumimoji="0" lang="fr-FR" sz="2800" b="1" i="0" u="none" strike="noStrike" cap="none" normalizeH="0" baseline="-3000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124200" y="76200"/>
            <a:ext cx="56749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سؤال إضافي: حساب فترة الاسترداد المخصومة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2487038" y="526465"/>
            <a:ext cx="64283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المشروع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: نستخدم التدفقات المخصومة التراكمية المتصاعدة</a:t>
            </a: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228600" y="1004450"/>
          <a:ext cx="8610600" cy="2293124"/>
        </p:xfrm>
        <a:graphic>
          <a:graphicData uri="http://schemas.openxmlformats.org/drawingml/2006/table">
            <a:tbl>
              <a:tblPr/>
              <a:tblGrid>
                <a:gridCol w="1447800"/>
                <a:gridCol w="1600200"/>
                <a:gridCol w="1600200"/>
                <a:gridCol w="1447800"/>
                <a:gridCol w="2514600"/>
              </a:tblGrid>
              <a:tr h="33634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</a:t>
                      </a:r>
                      <a:endParaRPr lang="fr-FR" sz="2200" b="1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</a:t>
                      </a:r>
                      <a:endParaRPr lang="fr-FR" sz="22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سنوات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36349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70</a:t>
                      </a:r>
                      <a:endParaRPr lang="fr-FR" sz="22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300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400</a:t>
                      </a:r>
                      <a:endParaRPr lang="fr-FR" sz="22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600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تدفق نقدي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494024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70/ </a:t>
                      </a:r>
                      <a:r>
                        <a:rPr lang="ar-DZ" sz="2200" b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1.10</a:t>
                      </a: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 47.81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300/ </a:t>
                      </a:r>
                      <a:r>
                        <a:rPr lang="ar-DZ" sz="2200" b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1.10</a:t>
                      </a: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 </a:t>
                      </a: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225.39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400/</a:t>
                      </a:r>
                      <a:r>
                        <a:rPr lang="ar-DZ" sz="2200" b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</a:t>
                      </a: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1.10</a:t>
                      </a: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 330.57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baseline="30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1.10/600</a:t>
                      </a:r>
                    </a:p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= </a:t>
                      </a: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545.45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تدفق مخصوم </a:t>
                      </a:r>
                      <a:r>
                        <a:rPr lang="ar-DZ" sz="22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بـ</a:t>
                      </a: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10 %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336349"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endParaRPr lang="fr-FR" sz="22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1101.41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876.02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545.45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DZ" sz="22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تدفق تراكمي </a:t>
                      </a:r>
                      <a:endParaRPr lang="fr-FR" sz="22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91316" marR="91316" marT="45658" marB="4565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cxnSp>
        <p:nvCxnSpPr>
          <p:cNvPr id="10" name="Connecteur droit avec flèche 9"/>
          <p:cNvCxnSpPr/>
          <p:nvPr/>
        </p:nvCxnSpPr>
        <p:spPr>
          <a:xfrm rot="5400000" flipH="1" flipV="1">
            <a:off x="2629694" y="3480156"/>
            <a:ext cx="533400" cy="1588"/>
          </a:xfrm>
          <a:prstGeom prst="straightConnector1">
            <a:avLst/>
          </a:prstGeom>
          <a:ln w="381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048794" y="3352800"/>
            <a:ext cx="1371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 smtClean="0">
                <a:solidFill>
                  <a:schemeClr val="bg1"/>
                </a:solidFill>
              </a:rPr>
              <a:t>I</a:t>
            </a:r>
            <a:r>
              <a:rPr lang="fr-FR" sz="2400" b="1" baseline="-25000" dirty="0" smtClean="0">
                <a:solidFill>
                  <a:schemeClr val="bg1"/>
                </a:solidFill>
              </a:rPr>
              <a:t>0</a:t>
            </a:r>
            <a:r>
              <a:rPr lang="fr-FR" sz="2400" b="1" dirty="0" smtClean="0">
                <a:solidFill>
                  <a:schemeClr val="bg1"/>
                </a:solidFill>
              </a:rPr>
              <a:t> = </a:t>
            </a:r>
            <a:r>
              <a:rPr kumimoji="0" lang="ar-DZ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1000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352800" y="3809995"/>
            <a:ext cx="55088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solidFill>
                  <a:schemeClr val="bg1"/>
                </a:solidFill>
              </a:rPr>
              <a:t>سنة الاسترداد:  ثالثة ← فترة الاسترداد: </a:t>
            </a:r>
            <a:r>
              <a:rPr lang="ar-DZ" sz="2400" b="1" dirty="0" smtClean="0">
                <a:solidFill>
                  <a:srgbClr val="FF0000"/>
                </a:solidFill>
              </a:rPr>
              <a:t>2 سنة </a:t>
            </a:r>
            <a:r>
              <a:rPr lang="ar-DZ" sz="2400" b="1" dirty="0" err="1" smtClean="0">
                <a:solidFill>
                  <a:schemeClr val="bg1"/>
                </a:solidFill>
              </a:rPr>
              <a:t>و</a:t>
            </a:r>
            <a:r>
              <a:rPr lang="ar-DZ" sz="2400" b="1" dirty="0" smtClean="0">
                <a:solidFill>
                  <a:schemeClr val="bg1"/>
                </a:solidFill>
              </a:rPr>
              <a:t>....</a:t>
            </a:r>
            <a:endParaRPr lang="fr-FR" sz="2400" b="1" dirty="0">
              <a:solidFill>
                <a:schemeClr val="bg1"/>
              </a:solidFill>
            </a:endParaRPr>
          </a:p>
        </p:txBody>
      </p:sp>
      <p:sp>
        <p:nvSpPr>
          <p:cNvPr id="28705" name="Text Box 33"/>
          <p:cNvSpPr txBox="1">
            <a:spLocks noChangeArrowheads="1"/>
          </p:cNvSpPr>
          <p:nvPr/>
        </p:nvSpPr>
        <p:spPr bwMode="auto">
          <a:xfrm>
            <a:off x="4495800" y="5715000"/>
            <a:ext cx="4800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0.601 mois= 0.601 x 30=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18.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03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jours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06" name="Text Box 34"/>
          <p:cNvSpPr txBox="1">
            <a:spLocks noChangeArrowheads="1"/>
          </p:cNvSpPr>
          <p:nvPr/>
        </p:nvSpPr>
        <p:spPr bwMode="auto">
          <a:xfrm>
            <a:off x="2590800" y="6324600"/>
            <a:ext cx="4572000" cy="533400"/>
          </a:xfrm>
          <a:prstGeom prst="rect">
            <a:avLst/>
          </a:prstGeom>
          <a:solidFill>
            <a:srgbClr val="FFC000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DR</a:t>
            </a:r>
            <a:r>
              <a:rPr kumimoji="0" lang="fr-FR" sz="2400" b="1" i="0" u="none" strike="noStrike" cap="none" normalizeH="0" baseline="-2500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B</a:t>
            </a:r>
            <a:r>
              <a:rPr kumimoji="0" lang="fr-FR" sz="24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= 2 ans, 6 mois et 18 jours</a:t>
            </a:r>
            <a:endParaRPr kumimoji="0" lang="fr-FR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2" name="Groupe 41"/>
          <p:cNvGrpSpPr/>
          <p:nvPr/>
        </p:nvGrpSpPr>
        <p:grpSpPr>
          <a:xfrm>
            <a:off x="245" y="3657424"/>
            <a:ext cx="9081853" cy="2473462"/>
            <a:chOff x="245" y="3657424"/>
            <a:chExt cx="9081853" cy="2473462"/>
          </a:xfrm>
        </p:grpSpPr>
        <p:grpSp>
          <p:nvGrpSpPr>
            <p:cNvPr id="36" name="Groupe 35"/>
            <p:cNvGrpSpPr/>
            <p:nvPr/>
          </p:nvGrpSpPr>
          <p:grpSpPr>
            <a:xfrm>
              <a:off x="245" y="3657424"/>
              <a:ext cx="9081853" cy="2473462"/>
              <a:chOff x="245" y="3657424"/>
              <a:chExt cx="9081853" cy="2473462"/>
            </a:xfrm>
          </p:grpSpPr>
          <p:cxnSp>
            <p:nvCxnSpPr>
              <p:cNvPr id="25" name="Connecteur droit avec flèche 24"/>
              <p:cNvCxnSpPr/>
              <p:nvPr/>
            </p:nvCxnSpPr>
            <p:spPr>
              <a:xfrm flipV="1">
                <a:off x="2951025" y="5335701"/>
                <a:ext cx="685805" cy="8508"/>
              </a:xfrm>
              <a:prstGeom prst="straightConnector1">
                <a:avLst/>
              </a:prstGeom>
              <a:ln w="38100">
                <a:solidFill>
                  <a:schemeClr val="bg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5" name="Groupe 34"/>
              <p:cNvGrpSpPr/>
              <p:nvPr/>
            </p:nvGrpSpPr>
            <p:grpSpPr>
              <a:xfrm>
                <a:off x="245" y="3657424"/>
                <a:ext cx="9081853" cy="2473462"/>
                <a:chOff x="245" y="3657424"/>
                <a:chExt cx="9081853" cy="2473462"/>
              </a:xfrm>
            </p:grpSpPr>
            <p:grpSp>
              <p:nvGrpSpPr>
                <p:cNvPr id="53" name="Groupe 52"/>
                <p:cNvGrpSpPr/>
                <p:nvPr/>
              </p:nvGrpSpPr>
              <p:grpSpPr>
                <a:xfrm>
                  <a:off x="245" y="3657424"/>
                  <a:ext cx="9081853" cy="2473462"/>
                  <a:chOff x="245" y="3657424"/>
                  <a:chExt cx="9081853" cy="2473462"/>
                </a:xfrm>
              </p:grpSpPr>
              <p:grpSp>
                <p:nvGrpSpPr>
                  <p:cNvPr id="28675" name="Group 3"/>
                  <p:cNvGrpSpPr>
                    <a:grpSpLocks/>
                  </p:cNvGrpSpPr>
                  <p:nvPr/>
                </p:nvGrpSpPr>
                <p:grpSpPr bwMode="auto">
                  <a:xfrm>
                    <a:off x="245" y="3657424"/>
                    <a:ext cx="4841825" cy="2473462"/>
                    <a:chOff x="1120" y="8759"/>
                    <a:chExt cx="5100" cy="2371"/>
                  </a:xfrm>
                </p:grpSpPr>
                <p:sp>
                  <p:nvSpPr>
                    <p:cNvPr id="28676" name="Text Box 4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200" y="9390"/>
                      <a:ext cx="3130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1000- 876.02= 123.98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8677" name="Text Box 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5053" y="9390"/>
                      <a:ext cx="401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x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8678" name="Text Box 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767" y="8759"/>
                      <a:ext cx="1680" cy="36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ar-D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باقي الاسترداد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8679" name="Text Box 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126" y="10147"/>
                      <a:ext cx="1102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225.39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8680" name="Text Box 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120" y="10765"/>
                      <a:ext cx="3122" cy="36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ar-DZ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تدفق </a:t>
                      </a:r>
                      <a:r>
                        <a:rPr kumimoji="0" lang="ar-DZ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Times New Roman" pitchFamily="18" charset="0"/>
                        </a:rPr>
                        <a:t>مخصوم سنة الاسترداد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8681" name="Text Box 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4936" y="10150"/>
                      <a:ext cx="1284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12 mois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grpSp>
                <p:nvGrpSpPr>
                  <p:cNvPr id="28699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5035876" y="4655034"/>
                    <a:ext cx="4046222" cy="894080"/>
                    <a:chOff x="7747" y="9529"/>
                    <a:chExt cx="4248" cy="880"/>
                  </a:xfrm>
                </p:grpSpPr>
                <p:sp>
                  <p:nvSpPr>
                    <p:cNvPr id="28700" name="Text Box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7747" y="9735"/>
                      <a:ext cx="560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x= 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8701" name="Text Box 2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331" y="9529"/>
                      <a:ext cx="1809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123.98 × 12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sp>
                  <p:nvSpPr>
                    <p:cNvPr id="28702" name="Text Box 3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8693" y="9974"/>
                      <a:ext cx="1142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225.39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  <p:cxnSp>
                  <p:nvCxnSpPr>
                    <p:cNvPr id="28703" name="AutoShape 31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8558" y="9960"/>
                      <a:ext cx="1275" cy="0"/>
                    </a:xfrm>
                    <a:prstGeom prst="straightConnector1">
                      <a:avLst/>
                    </a:prstGeom>
                    <a:noFill/>
                    <a:ln w="31750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ffectLst/>
                  </p:spPr>
                </p:cxnSp>
                <p:sp>
                  <p:nvSpPr>
                    <p:cNvPr id="28704" name="Text Box 3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0010" y="9735"/>
                      <a:ext cx="1985" cy="435"/>
                    </a:xfrm>
                    <a:prstGeom prst="rect">
                      <a:avLst/>
                    </a:prstGeom>
                    <a:solidFill>
                      <a:srgbClr val="FFFFFF"/>
                    </a:solidFill>
                    <a:ln w="9525">
                      <a:solidFill>
                        <a:srgbClr val="FFFFFF"/>
                      </a:solidFill>
                      <a:miter lim="800000"/>
                      <a:headEnd/>
                      <a:tailEnd/>
                    </a:ln>
                  </p:spPr>
                  <p:txBody>
                    <a:bodyPr vert="horz" wrap="square" lIns="91440" tIns="45720" rIns="91440" bIns="45720" numCol="1" anchor="t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= </a:t>
                      </a: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6</a:t>
                      </a: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.601 </a:t>
                      </a:r>
                      <a:r>
                        <a:rPr kumimoji="0" lang="fr-F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Arial" pitchFamily="34" charset="0"/>
                          <a:cs typeface="Arial" pitchFamily="34" charset="0"/>
                        </a:rPr>
                        <a:t>mois</a:t>
                      </a:r>
                      <a:endParaRPr kumimoji="0" lang="fr-FR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p:txBody>
                </p:sp>
              </p:grpSp>
              <p:sp>
                <p:nvSpPr>
                  <p:cNvPr id="52" name="Accolade fermante 51"/>
                  <p:cNvSpPr/>
                  <p:nvPr/>
                </p:nvSpPr>
                <p:spPr>
                  <a:xfrm>
                    <a:off x="4765975" y="4648200"/>
                    <a:ext cx="304800" cy="990600"/>
                  </a:xfrm>
                  <a:prstGeom prst="rightBrace">
                    <a:avLst/>
                  </a:prstGeom>
                  <a:ln w="31750">
                    <a:solidFill>
                      <a:schemeClr val="bg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fr-FR"/>
                  </a:p>
                </p:txBody>
              </p:sp>
            </p:grpSp>
            <p:cxnSp>
              <p:nvCxnSpPr>
                <p:cNvPr id="34" name="Connecteur droit avec flèche 33"/>
                <p:cNvCxnSpPr/>
                <p:nvPr/>
              </p:nvCxnSpPr>
              <p:spPr>
                <a:xfrm flipV="1">
                  <a:off x="2964875" y="4551220"/>
                  <a:ext cx="685805" cy="8508"/>
                </a:xfrm>
                <a:prstGeom prst="straightConnector1">
                  <a:avLst/>
                </a:prstGeom>
                <a:ln w="38100">
                  <a:solidFill>
                    <a:schemeClr val="bg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37" name="Connecteur droit avec flèche 36"/>
            <p:cNvCxnSpPr/>
            <p:nvPr/>
          </p:nvCxnSpPr>
          <p:spPr>
            <a:xfrm>
              <a:off x="1600200" y="4038600"/>
              <a:ext cx="914400" cy="30480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avec flèche 39"/>
            <p:cNvCxnSpPr>
              <a:endCxn id="28679" idx="2"/>
            </p:cNvCxnSpPr>
            <p:nvPr/>
          </p:nvCxnSpPr>
          <p:spPr>
            <a:xfrm flipV="1">
              <a:off x="1371600" y="5559197"/>
              <a:ext cx="1056203" cy="23200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152399" y="352961"/>
            <a:ext cx="861060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سؤال إضافي( مفاضلة بين مشروعين</a:t>
            </a:r>
            <a:r>
              <a:rPr kumimoji="0" lang="ar-DZ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في حالة العمر مختلف)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مشروع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له الخصائص التالية: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n= 7, I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1200,  VAN= 193.73, i= 10%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ماهو المشروع الأفضل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أم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؟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533400" y="3040933"/>
            <a:ext cx="3047545" cy="997667"/>
            <a:chOff x="645" y="3080"/>
            <a:chExt cx="2871" cy="955"/>
          </a:xfrm>
          <a:solidFill>
            <a:srgbClr val="FFFF00"/>
          </a:solidFill>
        </p:grpSpPr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645" y="3300"/>
              <a:ext cx="1651" cy="443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err="1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Aeq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 VAN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2220" y="3540"/>
              <a:ext cx="1296" cy="495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1- (1+i)</a:t>
              </a:r>
              <a:r>
                <a:rPr kumimoji="0" lang="fr-FR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-n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1" name="Text Box 3"/>
            <p:cNvSpPr txBox="1">
              <a:spLocks noChangeArrowheads="1"/>
            </p:cNvSpPr>
            <p:nvPr/>
          </p:nvSpPr>
          <p:spPr bwMode="auto">
            <a:xfrm>
              <a:off x="2670" y="3080"/>
              <a:ext cx="344" cy="440"/>
            </a:xfrm>
            <a:prstGeom prst="rect">
              <a:avLst/>
            </a:prstGeom>
            <a:grpFill/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0" name="AutoShape 2"/>
            <p:cNvSpPr>
              <a:spLocks noChangeShapeType="1"/>
            </p:cNvSpPr>
            <p:nvPr/>
          </p:nvSpPr>
          <p:spPr bwMode="auto">
            <a:xfrm>
              <a:off x="2280" y="3540"/>
              <a:ext cx="1170" cy="0"/>
            </a:xfrm>
            <a:prstGeom prst="straightConnector1">
              <a:avLst/>
            </a:prstGeom>
            <a:grp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228600" y="1828800"/>
            <a:ext cx="8458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بما أن المشروعين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ar-DZ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لهما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عمر اقتصادي مختلف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لذا يفضل استعمال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معيار الدفعة المكافئة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Annuité équivalente  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ar-DZ" sz="24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ل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لمقارنة بينهما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grpSp>
        <p:nvGrpSpPr>
          <p:cNvPr id="2059" name="Group 11"/>
          <p:cNvGrpSpPr>
            <a:grpSpLocks/>
          </p:cNvGrpSpPr>
          <p:nvPr/>
        </p:nvGrpSpPr>
        <p:grpSpPr bwMode="auto">
          <a:xfrm>
            <a:off x="41548" y="4343563"/>
            <a:ext cx="4274595" cy="838528"/>
            <a:chOff x="618" y="4342"/>
            <a:chExt cx="4473" cy="731"/>
          </a:xfrm>
        </p:grpSpPr>
        <p:grpSp>
          <p:nvGrpSpPr>
            <p:cNvPr id="2060" name="Group 12"/>
            <p:cNvGrpSpPr>
              <a:grpSpLocks/>
            </p:cNvGrpSpPr>
            <p:nvPr/>
          </p:nvGrpSpPr>
          <p:grpSpPr bwMode="auto">
            <a:xfrm>
              <a:off x="618" y="4342"/>
              <a:ext cx="3276" cy="731"/>
              <a:chOff x="618" y="4342"/>
              <a:chExt cx="3276" cy="731"/>
            </a:xfrm>
          </p:grpSpPr>
          <p:sp>
            <p:nvSpPr>
              <p:cNvPr id="2061" name="Text Box 13"/>
              <p:cNvSpPr txBox="1">
                <a:spLocks noChangeArrowheads="1"/>
              </p:cNvSpPr>
              <p:nvPr/>
            </p:nvSpPr>
            <p:spPr bwMode="auto">
              <a:xfrm>
                <a:off x="618" y="4470"/>
                <a:ext cx="1755" cy="40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Aeq</a:t>
                </a:r>
                <a:r>
                  <a:rPr kumimoji="0" lang="fr-FR" sz="24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=  144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2" name="Text Box 14"/>
              <p:cNvSpPr txBox="1">
                <a:spLocks noChangeArrowheads="1"/>
              </p:cNvSpPr>
              <p:nvPr/>
            </p:nvSpPr>
            <p:spPr bwMode="auto">
              <a:xfrm>
                <a:off x="2340" y="4710"/>
                <a:ext cx="1554" cy="363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1- (1.10)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-4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63" name="Text Box 15"/>
              <p:cNvSpPr txBox="1">
                <a:spLocks noChangeArrowheads="1"/>
              </p:cNvSpPr>
              <p:nvPr/>
            </p:nvSpPr>
            <p:spPr bwMode="auto">
              <a:xfrm>
                <a:off x="2620" y="4342"/>
                <a:ext cx="855" cy="33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Arial" pitchFamily="34" charset="0"/>
                  </a:rPr>
                  <a:t>0.10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064" name="AutoShape 16"/>
              <p:cNvCxnSpPr>
                <a:cxnSpLocks noChangeShapeType="1"/>
              </p:cNvCxnSpPr>
              <p:nvPr/>
            </p:nvCxnSpPr>
            <p:spPr bwMode="auto">
              <a:xfrm>
                <a:off x="2539" y="4710"/>
                <a:ext cx="1170" cy="0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3735" y="4506"/>
              <a:ext cx="1356" cy="40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45.42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67" name="Group 19"/>
          <p:cNvGrpSpPr>
            <a:grpSpLocks/>
          </p:cNvGrpSpPr>
          <p:nvPr/>
        </p:nvGrpSpPr>
        <p:grpSpPr bwMode="auto">
          <a:xfrm>
            <a:off x="20658" y="5334000"/>
            <a:ext cx="4779071" cy="914400"/>
            <a:chOff x="5543" y="4275"/>
            <a:chExt cx="4490" cy="930"/>
          </a:xfrm>
        </p:grpSpPr>
        <p:sp>
          <p:nvSpPr>
            <p:cNvPr id="2068" name="Text Box 20"/>
            <p:cNvSpPr txBox="1">
              <a:spLocks noChangeArrowheads="1"/>
            </p:cNvSpPr>
            <p:nvPr/>
          </p:nvSpPr>
          <p:spPr bwMode="auto">
            <a:xfrm>
              <a:off x="8888" y="4470"/>
              <a:ext cx="1145" cy="4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39.79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9" name="Text Box 21"/>
            <p:cNvSpPr txBox="1">
              <a:spLocks noChangeArrowheads="1"/>
            </p:cNvSpPr>
            <p:nvPr/>
          </p:nvSpPr>
          <p:spPr bwMode="auto">
            <a:xfrm>
              <a:off x="5543" y="4470"/>
              <a:ext cx="1914" cy="4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Aeq</a:t>
              </a:r>
              <a:r>
                <a:rPr kumimoji="0" lang="fr-FR" sz="24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C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= 193.73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0" name="Text Box 22"/>
            <p:cNvSpPr txBox="1">
              <a:spLocks noChangeArrowheads="1"/>
            </p:cNvSpPr>
            <p:nvPr/>
          </p:nvSpPr>
          <p:spPr bwMode="auto">
            <a:xfrm>
              <a:off x="7476" y="4710"/>
              <a:ext cx="1445" cy="4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1- (1.10)</a:t>
              </a:r>
              <a:r>
                <a:rPr kumimoji="0" lang="fr-FR" sz="24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-7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71" name="Text Box 23"/>
            <p:cNvSpPr txBox="1">
              <a:spLocks noChangeArrowheads="1"/>
            </p:cNvSpPr>
            <p:nvPr/>
          </p:nvSpPr>
          <p:spPr bwMode="auto">
            <a:xfrm>
              <a:off x="7650" y="4275"/>
              <a:ext cx="855" cy="3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Arial" pitchFamily="34" charset="0"/>
                </a:rPr>
                <a:t>0.10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72" name="AutoShape 24"/>
            <p:cNvCxnSpPr>
              <a:cxnSpLocks noChangeShapeType="1"/>
            </p:cNvCxnSpPr>
            <p:nvPr/>
          </p:nvCxnSpPr>
          <p:spPr bwMode="auto">
            <a:xfrm>
              <a:off x="7484" y="4710"/>
              <a:ext cx="117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2073" name="Rectangle 25"/>
          <p:cNvSpPr>
            <a:spLocks noChangeArrowheads="1"/>
          </p:cNvSpPr>
          <p:nvPr/>
        </p:nvSpPr>
        <p:spPr bwMode="auto">
          <a:xfrm>
            <a:off x="3200400" y="6320135"/>
            <a:ext cx="541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بما أن: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Aeq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&gt; Aeq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، فالمشروع الأفضل هو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4800600" y="4350320"/>
            <a:ext cx="4343400" cy="830997"/>
          </a:xfrm>
          <a:prstGeom prst="rec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المشروع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يعطي سنويا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ما يكافئ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45.42</a:t>
            </a:r>
            <a:r>
              <a:rPr kumimoji="0" lang="ar-DZ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من </a:t>
            </a:r>
            <a:r>
              <a:rPr lang="ar-DZ" sz="24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ح </a:t>
            </a:r>
            <a:r>
              <a:rPr lang="ar-DZ" sz="2400" b="1" dirty="0" err="1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ص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733800" y="3124200"/>
            <a:ext cx="5181600" cy="954107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الدفعة المكافئة</a:t>
            </a:r>
            <a:r>
              <a:rPr lang="fr-FR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ar-DZ" sz="2800" b="1" dirty="0" smtClean="0">
                <a:solidFill>
                  <a:schemeClr val="bg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هي نصيب السنة الواحدة من عمر المشروع من القيمة الحالية الصافية.</a:t>
            </a:r>
            <a:endParaRPr lang="fr-FR" sz="2800" dirty="0"/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4800600" y="5333995"/>
            <a:ext cx="4343400" cy="830997"/>
          </a:xfrm>
          <a:prstGeom prst="rect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المشروع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يعطي سنويا 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ما يكافئ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39.79</a:t>
            </a:r>
            <a:r>
              <a:rPr kumimoji="0" lang="ar-DZ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من 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ق ح ص.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1524000"/>
          </a:xfrm>
        </p:spPr>
        <p:txBody>
          <a:bodyPr>
            <a:normAutofit lnSpcReduction="10000"/>
          </a:bodyPr>
          <a:lstStyle/>
          <a:p>
            <a:pPr algn="just" rtl="1">
              <a:buNone/>
            </a:pPr>
            <a:r>
              <a:rPr lang="ar-DZ" sz="3200" b="1" dirty="0" smtClean="0">
                <a:solidFill>
                  <a:srgbClr val="FF0000"/>
                </a:solidFill>
              </a:rPr>
              <a:t>حل التمرين الأول:</a:t>
            </a:r>
          </a:p>
          <a:p>
            <a:pPr algn="just" rtl="1">
              <a:buNone/>
            </a:pPr>
            <a:r>
              <a:rPr lang="ar-DZ" b="1" dirty="0" smtClean="0">
                <a:solidFill>
                  <a:srgbClr val="FF0000"/>
                </a:solidFill>
              </a:rPr>
              <a:t>1. حساب القيمة </a:t>
            </a:r>
            <a:r>
              <a:rPr lang="ar-DZ" sz="2400" b="1" dirty="0" smtClean="0">
                <a:solidFill>
                  <a:srgbClr val="FF0000"/>
                </a:solidFill>
              </a:rPr>
              <a:t>الحالية الصافية للمشروع </a:t>
            </a:r>
            <a:r>
              <a:rPr lang="fr-FR" sz="2400" b="1" dirty="0" smtClean="0">
                <a:solidFill>
                  <a:srgbClr val="FF0000"/>
                </a:solidFill>
              </a:rPr>
              <a:t>A</a:t>
            </a:r>
            <a:endParaRPr lang="fr-FR" sz="2400" dirty="0" smtClean="0">
              <a:solidFill>
                <a:srgbClr val="FF0000"/>
              </a:solidFill>
            </a:endParaRPr>
          </a:p>
          <a:p>
            <a:pPr rtl="1">
              <a:buNone/>
            </a:pPr>
            <a:r>
              <a:rPr lang="fr-FR" sz="2400" b="1" dirty="0" smtClean="0">
                <a:solidFill>
                  <a:schemeClr val="bg1"/>
                </a:solidFill>
              </a:rPr>
              <a:t>A : I</a:t>
            </a:r>
            <a:r>
              <a:rPr lang="fr-FR" sz="2400" b="1" baseline="-25000" dirty="0" smtClean="0">
                <a:solidFill>
                  <a:schemeClr val="bg1"/>
                </a:solidFill>
              </a:rPr>
              <a:t>0</a:t>
            </a:r>
            <a:r>
              <a:rPr lang="fr-FR" sz="2400" b="1" baseline="-25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r>
              <a:rPr lang="fr-FR" sz="2400" b="1" dirty="0" smtClean="0">
                <a:solidFill>
                  <a:schemeClr val="bg1"/>
                </a:solidFill>
              </a:rPr>
              <a:t>= 800 ; </a:t>
            </a:r>
            <a:r>
              <a:rPr lang="fr-FR" sz="2400" b="1" dirty="0" err="1" smtClean="0">
                <a:solidFill>
                  <a:schemeClr val="bg1"/>
                </a:solidFill>
              </a:rPr>
              <a:t>n</a:t>
            </a:r>
            <a:r>
              <a:rPr lang="fr-FR" sz="2400" b="1" baseline="-25000" dirty="0" err="1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r>
              <a:rPr lang="fr-FR" sz="2400" b="1" dirty="0" smtClean="0">
                <a:solidFill>
                  <a:schemeClr val="bg1"/>
                </a:solidFill>
              </a:rPr>
              <a:t>= 4 ; IP</a:t>
            </a:r>
            <a:r>
              <a:rPr lang="fr-FR" sz="2400" b="1" baseline="-25000" dirty="0" smtClean="0">
                <a:solidFill>
                  <a:schemeClr val="bg1"/>
                </a:solidFill>
              </a:rPr>
              <a:t>A</a:t>
            </a:r>
            <a:r>
              <a:rPr lang="fr-FR" sz="2400" b="1" dirty="0" smtClean="0">
                <a:solidFill>
                  <a:schemeClr val="bg1"/>
                </a:solidFill>
              </a:rPr>
              <a:t>= 1.18</a:t>
            </a:r>
            <a:endParaRPr lang="fr-FR" sz="2400" dirty="0" smtClean="0">
              <a:solidFill>
                <a:schemeClr val="bg1"/>
              </a:solidFill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28786" y="2057400"/>
            <a:ext cx="1958900" cy="838200"/>
            <a:chOff x="1263" y="2339"/>
            <a:chExt cx="2242" cy="572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1263" y="2467"/>
              <a:ext cx="795" cy="2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</a:t>
              </a:r>
              <a:r>
                <a:rPr kumimoji="0" lang="fr-FR" sz="20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A</a:t>
              </a:r>
              <a:r>
                <a:rPr kumimoji="0" lang="fr-FR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</a:t>
              </a:r>
              <a:endPara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1935" y="2339"/>
              <a:ext cx="985" cy="3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r>
                <a:rPr kumimoji="0" lang="fr-FR" sz="20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A</a:t>
              </a:r>
              <a:endPara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2159" y="2595"/>
              <a:ext cx="585" cy="31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kumimoji="0" lang="fr-FR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r>
                <a:rPr kumimoji="0" lang="fr-FR" sz="20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0A</a:t>
              </a:r>
              <a:endPara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2025" y="2655"/>
              <a:ext cx="7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2920" y="2510"/>
              <a:ext cx="585" cy="27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</a:t>
              </a:r>
              <a:endPara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7" name="AutoShape 7"/>
          <p:cNvSpPr>
            <a:spLocks noChangeArrowheads="1"/>
          </p:cNvSpPr>
          <p:nvPr/>
        </p:nvSpPr>
        <p:spPr bwMode="auto">
          <a:xfrm>
            <a:off x="2209800" y="2397639"/>
            <a:ext cx="267686" cy="213946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2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2514601" y="2279609"/>
            <a:ext cx="1066800" cy="49823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IP</a:t>
            </a:r>
            <a:r>
              <a:rPr kumimoji="0" lang="fr-FR" sz="20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– 1=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3502648" y="2001985"/>
            <a:ext cx="916952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VAN</a:t>
            </a:r>
            <a:r>
              <a:rPr kumimoji="0" lang="fr-FR" sz="20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3673026" y="2410558"/>
            <a:ext cx="511132" cy="4088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kumimoji="0" lang="fr-FR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I</a:t>
            </a:r>
            <a:r>
              <a:rPr kumimoji="0" lang="fr-FR" sz="20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0A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AutoShape 12"/>
          <p:cNvCxnSpPr>
            <a:cxnSpLocks noChangeShapeType="1"/>
          </p:cNvCxnSpPr>
          <p:nvPr/>
        </p:nvCxnSpPr>
        <p:spPr bwMode="auto">
          <a:xfrm>
            <a:off x="3581400" y="2466110"/>
            <a:ext cx="62908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sp>
        <p:nvSpPr>
          <p:cNvPr id="22" name="AutoShape 13"/>
          <p:cNvSpPr>
            <a:spLocks noChangeArrowheads="1"/>
          </p:cNvSpPr>
          <p:nvPr/>
        </p:nvSpPr>
        <p:spPr bwMode="auto">
          <a:xfrm>
            <a:off x="2238910" y="3132590"/>
            <a:ext cx="351889" cy="24618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2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2590800" y="2978725"/>
            <a:ext cx="28194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just" fontAlgn="base">
              <a:spcBef>
                <a:spcPct val="0"/>
              </a:spcBef>
              <a:spcAft>
                <a:spcPts val="1000"/>
              </a:spcAft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VAN</a:t>
            </a:r>
            <a:r>
              <a:rPr kumimoji="0" lang="fr-FR" sz="22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= (IP</a:t>
            </a:r>
            <a:r>
              <a:rPr kumimoji="0" lang="fr-FR" sz="22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-1). I</a:t>
            </a:r>
            <a:r>
              <a:rPr kumimoji="0" lang="fr-FR" sz="22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0A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AutoShape 13"/>
          <p:cNvSpPr>
            <a:spLocks noChangeArrowheads="1"/>
          </p:cNvSpPr>
          <p:nvPr/>
        </p:nvSpPr>
        <p:spPr bwMode="auto">
          <a:xfrm>
            <a:off x="2238910" y="3818390"/>
            <a:ext cx="351889" cy="24618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2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2590800" y="3664525"/>
            <a:ext cx="3810000" cy="533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VAN</a:t>
            </a:r>
            <a:r>
              <a:rPr kumimoji="0" lang="fr-FR" sz="22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 = ( 1.18 – 1).800 = 144.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381000" y="4267200"/>
            <a:ext cx="84582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2.</a:t>
            </a:r>
            <a:r>
              <a:rPr kumimoji="0" lang="ar-DZ" sz="2400" b="1" i="0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ar-SA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حساب معدل الخصم (معدل التحيين</a:t>
            </a: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)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CF</a:t>
            </a:r>
            <a:r>
              <a:rPr kumimoji="0" lang="fr-FR" sz="22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r>
              <a:rPr kumimoji="0" lang="fr-FR" sz="2200" b="1" i="0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= 297.80  </a:t>
            </a:r>
            <a:endParaRPr lang="ar-DZ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ar-SA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تدفق نقدي ثابت على مدى عمر المشروع</a:t>
            </a:r>
            <a:r>
              <a:rPr kumimoji="0" lang="ar-DZ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A</a:t>
            </a:r>
            <a:r>
              <a:rPr kumimoji="0" lang="ar-DZ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cs typeface="Arial" pitchFamily="34" charset="0"/>
              </a:rPr>
              <a:t>: </a:t>
            </a:r>
            <a:r>
              <a:rPr lang="fr-FR" sz="2200" b="1" dirty="0" smtClean="0">
                <a:solidFill>
                  <a:schemeClr val="bg1"/>
                </a:solidFill>
              </a:rPr>
              <a:t> </a:t>
            </a:r>
            <a:r>
              <a:rPr lang="fr-FR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kumimoji="0" lang="fr-FR" sz="2200" b="1" i="0" u="none" strike="noStrike" cap="none" normalizeH="0" baseline="-25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r>
              <a:rPr lang="fr-FR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ar-DZ" sz="2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2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AutoShape 13"/>
          <p:cNvSpPr>
            <a:spLocks noChangeArrowheads="1"/>
          </p:cNvSpPr>
          <p:nvPr/>
        </p:nvSpPr>
        <p:spPr bwMode="auto">
          <a:xfrm>
            <a:off x="3229511" y="5943600"/>
            <a:ext cx="351889" cy="24618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2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 Box 24"/>
          <p:cNvSpPr txBox="1">
            <a:spLocks noChangeArrowheads="1"/>
          </p:cNvSpPr>
          <p:nvPr/>
        </p:nvSpPr>
        <p:spPr bwMode="auto">
          <a:xfrm>
            <a:off x="6498772" y="5895110"/>
            <a:ext cx="359229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=</a:t>
            </a:r>
            <a:endParaRPr kumimoji="0" lang="fr-FR" sz="20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2" name="Groupe 51"/>
          <p:cNvGrpSpPr/>
          <p:nvPr/>
        </p:nvGrpSpPr>
        <p:grpSpPr>
          <a:xfrm>
            <a:off x="-152400" y="5715000"/>
            <a:ext cx="9296400" cy="762000"/>
            <a:chOff x="-76200" y="5715000"/>
            <a:chExt cx="9296400" cy="762000"/>
          </a:xfrm>
        </p:grpSpPr>
        <p:grpSp>
          <p:nvGrpSpPr>
            <p:cNvPr id="35" name="Groupe 34"/>
            <p:cNvGrpSpPr/>
            <p:nvPr/>
          </p:nvGrpSpPr>
          <p:grpSpPr>
            <a:xfrm>
              <a:off x="-76200" y="5715000"/>
              <a:ext cx="3352800" cy="762000"/>
              <a:chOff x="2610779" y="2332034"/>
              <a:chExt cx="2504377" cy="441613"/>
            </a:xfrm>
          </p:grpSpPr>
          <p:sp>
            <p:nvSpPr>
              <p:cNvPr id="1043" name="Text Box 19"/>
              <p:cNvSpPr txBox="1">
                <a:spLocks noChangeArrowheads="1"/>
              </p:cNvSpPr>
              <p:nvPr/>
            </p:nvSpPr>
            <p:spPr bwMode="auto">
              <a:xfrm>
                <a:off x="2610779" y="2462786"/>
                <a:ext cx="1081436" cy="26669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VAN</a:t>
                </a:r>
                <a:r>
                  <a:rPr kumimoji="0" lang="fr-FR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A </a:t>
                </a:r>
                <a:r>
                  <a:rPr kumimoji="0" lang="fr-FR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 =</a:t>
                </a:r>
                <a:endParaRPr kumimoji="0" lang="fr-FR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44" name="Text Box 20"/>
              <p:cNvSpPr txBox="1">
                <a:spLocks noChangeArrowheads="1"/>
              </p:cNvSpPr>
              <p:nvPr/>
            </p:nvSpPr>
            <p:spPr bwMode="auto">
              <a:xfrm>
                <a:off x="3705225" y="2332034"/>
                <a:ext cx="954591" cy="266700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1 – (1+i)</a:t>
                </a:r>
                <a:r>
                  <a:rPr kumimoji="0" lang="fr-FR" sz="2000" b="1" i="0" u="none" strike="noStrike" cap="none" normalizeH="0" baseline="3000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-n</a:t>
                </a:r>
                <a:endParaRPr kumimoji="0" lang="fr-FR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45" name="Text Box 21"/>
              <p:cNvSpPr txBox="1">
                <a:spLocks noChangeArrowheads="1"/>
              </p:cNvSpPr>
              <p:nvPr/>
            </p:nvSpPr>
            <p:spPr bwMode="auto">
              <a:xfrm>
                <a:off x="4033722" y="2551109"/>
                <a:ext cx="284588" cy="22253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i</a:t>
                </a:r>
                <a:endParaRPr kumimoji="0" lang="fr-FR" sz="20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46" name="Text Box 22"/>
              <p:cNvSpPr txBox="1">
                <a:spLocks noChangeArrowheads="1"/>
              </p:cNvSpPr>
              <p:nvPr/>
            </p:nvSpPr>
            <p:spPr bwMode="auto">
              <a:xfrm>
                <a:off x="4659815" y="2455859"/>
                <a:ext cx="455341" cy="266699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fontAlgn="base">
                  <a:spcBef>
                    <a:spcPct val="0"/>
                  </a:spcBef>
                  <a:spcAft>
                    <a:spcPts val="1000"/>
                  </a:spcAft>
                  <a:buFont typeface="Calibri" pitchFamily="34" charset="0"/>
                  <a:buChar char="-"/>
                </a:pPr>
                <a:r>
                  <a:rPr kumimoji="0" lang="fr-FR" sz="20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I</a:t>
                </a:r>
                <a:r>
                  <a:rPr kumimoji="0" lang="fr-FR" sz="2000" b="1" i="0" u="none" strike="noStrike" cap="none" normalizeH="0" baseline="-25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Arial" pitchFamily="34" charset="0"/>
                    <a:cs typeface="Times New Roman" pitchFamily="18" charset="0"/>
                  </a:rPr>
                  <a:t>0A</a:t>
                </a:r>
                <a:endParaRPr kumimoji="0" lang="fr-FR" sz="20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1047" name="AutoShape 23"/>
              <p:cNvCxnSpPr>
                <a:cxnSpLocks noChangeShapeType="1"/>
              </p:cNvCxnSpPr>
              <p:nvPr/>
            </p:nvCxnSpPr>
            <p:spPr bwMode="auto">
              <a:xfrm flipV="1">
                <a:off x="3741675" y="2597002"/>
                <a:ext cx="897441" cy="1732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grpSp>
          <p:nvGrpSpPr>
            <p:cNvPr id="46" name="Groupe 45"/>
            <p:cNvGrpSpPr/>
            <p:nvPr/>
          </p:nvGrpSpPr>
          <p:grpSpPr>
            <a:xfrm>
              <a:off x="3657600" y="5715000"/>
              <a:ext cx="2971800" cy="762000"/>
              <a:chOff x="4191001" y="5638800"/>
              <a:chExt cx="2971800" cy="762000"/>
            </a:xfrm>
          </p:grpSpPr>
          <p:grpSp>
            <p:nvGrpSpPr>
              <p:cNvPr id="44" name="Groupe 43"/>
              <p:cNvGrpSpPr/>
              <p:nvPr/>
            </p:nvGrpSpPr>
            <p:grpSpPr>
              <a:xfrm>
                <a:off x="4191001" y="5638800"/>
                <a:ext cx="2971800" cy="762000"/>
                <a:chOff x="4191000" y="5791200"/>
                <a:chExt cx="1710740" cy="381000"/>
              </a:xfrm>
            </p:grpSpPr>
            <p:sp>
              <p:nvSpPr>
                <p:cNvPr id="1048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4905375" y="5881255"/>
                  <a:ext cx="206793" cy="19050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=</a:t>
                  </a:r>
                  <a:endParaRPr kumimoji="0" lang="fr-FR" sz="20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049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4410324" y="5981700"/>
                  <a:ext cx="263191" cy="190500"/>
                </a:xfrm>
                <a:prstGeom prst="rect">
                  <a:avLst/>
                </a:prstGeom>
                <a:solidFill>
                  <a:srgbClr val="FFC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i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050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4191000" y="5791200"/>
                  <a:ext cx="745707" cy="219075"/>
                </a:xfrm>
                <a:prstGeom prst="rect">
                  <a:avLst/>
                </a:prstGeom>
                <a:solidFill>
                  <a:srgbClr val="FFC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ts val="100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1 – (1+i)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-n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cxnSp>
              <p:nvCxnSpPr>
                <p:cNvPr id="1051" name="AutoShape 27"/>
                <p:cNvCxnSpPr>
                  <a:cxnSpLocks noChangeShapeType="1"/>
                </p:cNvCxnSpPr>
                <p:nvPr/>
              </p:nvCxnSpPr>
              <p:spPr bwMode="auto">
                <a:xfrm>
                  <a:off x="4267200" y="5981700"/>
                  <a:ext cx="657225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1052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5086350" y="5791200"/>
                  <a:ext cx="815390" cy="19050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VAN</a:t>
                  </a:r>
                  <a:r>
                    <a:rPr kumimoji="0" lang="fr-FR" sz="20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A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 + I</a:t>
                  </a:r>
                  <a:r>
                    <a:rPr kumimoji="0" lang="fr-FR" sz="20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0A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05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5301664" y="5981700"/>
                  <a:ext cx="380749" cy="19050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lvl="0" fontAlgn="base">
                    <a:spcBef>
                      <a:spcPct val="0"/>
                    </a:spcBef>
                    <a:spcAft>
                      <a:spcPts val="1000"/>
                    </a:spcAft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CF</a:t>
                  </a:r>
                  <a:r>
                    <a:rPr kumimoji="0" lang="fr-FR" sz="2000" b="1" i="0" u="none" strike="noStrike" cap="none" normalizeH="0" baseline="-25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Arial" pitchFamily="34" charset="0"/>
                      <a:cs typeface="Times New Roman" pitchFamily="18" charset="0"/>
                    </a:rPr>
                    <a:t>A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45" name="AutoShape 27"/>
              <p:cNvCxnSpPr>
                <a:cxnSpLocks noChangeShapeType="1"/>
              </p:cNvCxnSpPr>
              <p:nvPr/>
            </p:nvCxnSpPr>
            <p:spPr bwMode="auto">
              <a:xfrm>
                <a:off x="5868706" y="6019800"/>
                <a:ext cx="1141694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48" name="Text Box 28"/>
            <p:cNvSpPr txBox="1">
              <a:spLocks noChangeArrowheads="1"/>
            </p:cNvSpPr>
            <p:nvPr/>
          </p:nvSpPr>
          <p:spPr bwMode="auto">
            <a:xfrm>
              <a:off x="6813151" y="5715000"/>
              <a:ext cx="1187849" cy="3810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144</a:t>
              </a:r>
              <a:r>
                <a:rPr kumimoji="0" lang="fr-FR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 </a:t>
              </a: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800</a:t>
              </a:r>
              <a:endPara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 Box 29"/>
            <p:cNvSpPr txBox="1">
              <a:spLocks noChangeArrowheads="1"/>
            </p:cNvSpPr>
            <p:nvPr/>
          </p:nvSpPr>
          <p:spPr bwMode="auto">
            <a:xfrm>
              <a:off x="7010400" y="6096000"/>
              <a:ext cx="914400" cy="3810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kumimoji="0" lang="ar-DZ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297.80</a:t>
              </a:r>
              <a:endPara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50" name="AutoShape 27"/>
            <p:cNvCxnSpPr>
              <a:cxnSpLocks noChangeShapeType="1"/>
            </p:cNvCxnSpPr>
            <p:nvPr/>
          </p:nvCxnSpPr>
          <p:spPr bwMode="auto">
            <a:xfrm>
              <a:off x="6858000" y="6096000"/>
              <a:ext cx="114169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1" name="Text Box 24"/>
            <p:cNvSpPr txBox="1">
              <a:spLocks noChangeArrowheads="1"/>
            </p:cNvSpPr>
            <p:nvPr/>
          </p:nvSpPr>
          <p:spPr bwMode="auto">
            <a:xfrm>
              <a:off x="8077200" y="5867400"/>
              <a:ext cx="1143000" cy="381000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</a:t>
              </a:r>
              <a:r>
                <a:rPr kumimoji="0" lang="ar-DZ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3.1699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2" name="Rectangle 41"/>
          <p:cNvSpPr/>
          <p:nvPr/>
        </p:nvSpPr>
        <p:spPr>
          <a:xfrm>
            <a:off x="762000" y="5943600"/>
            <a:ext cx="7452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CF</a:t>
            </a:r>
            <a:r>
              <a:rPr lang="fr-FR" b="1" baseline="-25000" dirty="0" smtClean="0">
                <a:solidFill>
                  <a:schemeClr val="bg1"/>
                </a:solidFill>
                <a:latin typeface="Times New Roman" pitchFamily="18" charset="0"/>
                <a:ea typeface="Arial" pitchFamily="34" charset="0"/>
                <a:cs typeface="Times New Roman" pitchFamily="18" charset="0"/>
              </a:rPr>
              <a:t>A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0" y="4572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135" name="Rectangle 39"/>
          <p:cNvSpPr>
            <a:spLocks noChangeArrowheads="1"/>
          </p:cNvSpPr>
          <p:nvPr/>
        </p:nvSpPr>
        <p:spPr bwMode="auto">
          <a:xfrm>
            <a:off x="4648200" y="914400"/>
            <a:ext cx="407996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 الجدول المالي رقم 04، نجد: </a:t>
            </a: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i= 10 %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304800" y="5105400"/>
            <a:ext cx="85344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الجدول المالي رقم 4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يعطي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1-(1+i)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-n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]/i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من أجل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و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</a:rPr>
              <a:t>n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معلومتان، وبـما أننا نعلم قيمة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1-(1+i)</a:t>
            </a:r>
            <a:r>
              <a:rPr kumimoji="0" lang="fr-FR" sz="24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-n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]/i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] والتي تساوي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3.17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n= 4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فيمكننا أن نجد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i= 10%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وذلك بأن ندخل أفقيا من </a:t>
            </a:r>
            <a:r>
              <a:rPr lang="fr-FR" sz="24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n= 4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حتى نصل للقيمة </a:t>
            </a:r>
            <a:r>
              <a:rPr lang="ar-DZ" sz="24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3.17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داخل الجدول، ثم نصعد عموديا حتى نحدد قيمة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على السطر العلوي في الجدول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و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هي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ar-DZ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10%</a:t>
            </a:r>
          </a:p>
        </p:txBody>
      </p:sp>
      <p:cxnSp>
        <p:nvCxnSpPr>
          <p:cNvPr id="36" name="Connecteur droit avec flèche 35"/>
          <p:cNvCxnSpPr/>
          <p:nvPr/>
        </p:nvCxnSpPr>
        <p:spPr>
          <a:xfrm>
            <a:off x="1558640" y="3692235"/>
            <a:ext cx="3124200" cy="1588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Groupe 44"/>
          <p:cNvGrpSpPr/>
          <p:nvPr/>
        </p:nvGrpSpPr>
        <p:grpSpPr>
          <a:xfrm>
            <a:off x="229428" y="1447800"/>
            <a:ext cx="8685972" cy="3276600"/>
            <a:chOff x="229428" y="1676400"/>
            <a:chExt cx="8685972" cy="3276600"/>
          </a:xfrm>
        </p:grpSpPr>
        <p:grpSp>
          <p:nvGrpSpPr>
            <p:cNvPr id="42" name="Groupe 41"/>
            <p:cNvGrpSpPr/>
            <p:nvPr/>
          </p:nvGrpSpPr>
          <p:grpSpPr>
            <a:xfrm>
              <a:off x="229428" y="1676400"/>
              <a:ext cx="8685972" cy="3276600"/>
              <a:chOff x="152814" y="1524000"/>
              <a:chExt cx="8685972" cy="3276600"/>
            </a:xfrm>
          </p:grpSpPr>
          <p:grpSp>
            <p:nvGrpSpPr>
              <p:cNvPr id="4104" name="Group 8"/>
              <p:cNvGrpSpPr>
                <a:grpSpLocks/>
              </p:cNvGrpSpPr>
              <p:nvPr/>
            </p:nvGrpSpPr>
            <p:grpSpPr bwMode="auto">
              <a:xfrm>
                <a:off x="152814" y="1524000"/>
                <a:ext cx="8685972" cy="3276600"/>
                <a:chOff x="448" y="6015"/>
                <a:chExt cx="9544" cy="3120"/>
              </a:xfrm>
            </p:grpSpPr>
            <p:sp>
              <p:nvSpPr>
                <p:cNvPr id="4122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1350" y="6015"/>
                  <a:ext cx="6800" cy="312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000" dirty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21" name="AutoShape 25"/>
                <p:cNvSpPr>
                  <a:spLocks noChangeShapeType="1"/>
                </p:cNvSpPr>
                <p:nvPr/>
              </p:nvSpPr>
              <p:spPr bwMode="auto">
                <a:xfrm>
                  <a:off x="1350" y="6585"/>
                  <a:ext cx="5820" cy="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20" name="AutoShape 24"/>
                <p:cNvSpPr>
                  <a:spLocks noChangeShapeType="1"/>
                </p:cNvSpPr>
                <p:nvPr/>
              </p:nvSpPr>
              <p:spPr bwMode="auto">
                <a:xfrm>
                  <a:off x="2310" y="6030"/>
                  <a:ext cx="1" cy="295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19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1830" y="6088"/>
                  <a:ext cx="435" cy="31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i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18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1455" y="6150"/>
                  <a:ext cx="435" cy="37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n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17" name="AutoShape 21"/>
                <p:cNvSpPr>
                  <a:spLocks noChangeShapeType="1"/>
                </p:cNvSpPr>
                <p:nvPr/>
              </p:nvSpPr>
              <p:spPr bwMode="auto">
                <a:xfrm flipH="1" flipV="1">
                  <a:off x="1350" y="6030"/>
                  <a:ext cx="945" cy="555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16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386" y="6097"/>
                  <a:ext cx="5597" cy="45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0%  1%  2%   3%…</a:t>
                  </a: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..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….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10% </a:t>
                  </a: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11%  12% </a:t>
                  </a: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....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15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1575" y="6675"/>
                  <a:ext cx="570" cy="231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vert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1  2   3   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4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  5   6   7 .</a:t>
                  </a:r>
                  <a:r>
                    <a:rPr kumimoji="0" lang="ar-DZ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.</a:t>
                  </a: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.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14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448" y="7452"/>
                  <a:ext cx="705" cy="39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FFFFFF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n=4</a:t>
                  </a:r>
                  <a:endParaRPr kumimoji="0" lang="fr-FR" sz="2000" b="0" i="0" u="none" strike="noStrike" cap="none" normalizeH="0" baseline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13" name="AutoShape 17"/>
                <p:cNvSpPr>
                  <a:spLocks noChangeShapeType="1"/>
                </p:cNvSpPr>
                <p:nvPr/>
              </p:nvSpPr>
              <p:spPr bwMode="auto">
                <a:xfrm>
                  <a:off x="1034" y="7664"/>
                  <a:ext cx="570" cy="0"/>
                </a:xfrm>
                <a:prstGeom prst="straightConnector1">
                  <a:avLst/>
                </a:prstGeom>
                <a:noFill/>
                <a:ln w="31750">
                  <a:solidFill>
                    <a:srgbClr val="FF0000"/>
                  </a:solidFill>
                  <a:prstDash val="lgDash"/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11" name="Oval 15"/>
                <p:cNvSpPr>
                  <a:spLocks noChangeArrowheads="1"/>
                </p:cNvSpPr>
                <p:nvPr/>
              </p:nvSpPr>
              <p:spPr bwMode="auto">
                <a:xfrm>
                  <a:off x="4892" y="7329"/>
                  <a:ext cx="1675" cy="533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fr-FR" sz="2400" b="1" dirty="0" smtClean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rPr>
                    <a:t>3.1699</a:t>
                  </a:r>
                  <a:endPara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10" name="AutoShape 14"/>
                <p:cNvSpPr>
                  <a:spLocks noChangeShapeType="1"/>
                </p:cNvSpPr>
                <p:nvPr/>
              </p:nvSpPr>
              <p:spPr bwMode="auto">
                <a:xfrm flipV="1">
                  <a:off x="5722" y="6523"/>
                  <a:ext cx="0" cy="900"/>
                </a:xfrm>
                <a:prstGeom prst="straightConnector1">
                  <a:avLst/>
                </a:prstGeom>
                <a:noFill/>
                <a:ln w="31750">
                  <a:solidFill>
                    <a:srgbClr val="FF0000"/>
                  </a:solidFill>
                  <a:prstDash val="lgDash"/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09" name="AutoShape 13"/>
                <p:cNvSpPr>
                  <a:spLocks noChangeShapeType="1"/>
                </p:cNvSpPr>
                <p:nvPr/>
              </p:nvSpPr>
              <p:spPr bwMode="auto">
                <a:xfrm rot="10800000" flipV="1">
                  <a:off x="6391" y="6978"/>
                  <a:ext cx="2261" cy="653"/>
                </a:xfrm>
                <a:prstGeom prst="curvedConnector3">
                  <a:avLst>
                    <a:gd name="adj1" fmla="val 50000"/>
                  </a:avLst>
                </a:prstGeom>
                <a:noFill/>
                <a:ln w="25400">
                  <a:solidFill>
                    <a:srgbClr val="FF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fr-FR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4108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8490" y="6526"/>
                  <a:ext cx="1502" cy="420"/>
                </a:xfrm>
                <a:prstGeom prst="rect">
                  <a:avLst/>
                </a:prstGeom>
                <a:solidFill>
                  <a:srgbClr val="FFC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1 – (1+i)</a:t>
                  </a:r>
                  <a:r>
                    <a:rPr kumimoji="0" lang="fr-FR" sz="2000" b="1" i="0" u="none" strike="noStrike" cap="none" normalizeH="0" baseline="3000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-n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4106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8788" y="6916"/>
                  <a:ext cx="870" cy="346"/>
                </a:xfrm>
                <a:prstGeom prst="rect">
                  <a:avLst/>
                </a:prstGeom>
                <a:solidFill>
                  <a:srgbClr val="FFC000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fr-FR" sz="2000" b="1" i="0" u="none" strike="noStrike" cap="none" normalizeH="0" baseline="0" dirty="0" smtClean="0">
                      <a:ln>
                        <a:noFill/>
                      </a:ln>
                      <a:solidFill>
                        <a:schemeClr val="bg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i</a:t>
                  </a:r>
                  <a:endParaRPr kumimoji="0" lang="fr-FR" sz="20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41" name="Connecteur droit 40"/>
              <p:cNvCxnSpPr/>
              <p:nvPr/>
            </p:nvCxnSpPr>
            <p:spPr>
              <a:xfrm>
                <a:off x="7543800" y="2499162"/>
                <a:ext cx="1143000" cy="1588"/>
              </a:xfrm>
              <a:prstGeom prst="line">
                <a:avLst/>
              </a:prstGeom>
              <a:ln w="254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Connecteur droit avec flèche 52"/>
            <p:cNvCxnSpPr/>
            <p:nvPr/>
          </p:nvCxnSpPr>
          <p:spPr>
            <a:xfrm>
              <a:off x="1676400" y="3365067"/>
              <a:ext cx="2895600" cy="1588"/>
            </a:xfrm>
            <a:prstGeom prst="straightConnector1">
              <a:avLst/>
            </a:prstGeom>
            <a:ln w="25400">
              <a:solidFill>
                <a:srgbClr val="FF0000"/>
              </a:solidFill>
              <a:prstDash val="lg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e 43"/>
          <p:cNvGrpSpPr/>
          <p:nvPr/>
        </p:nvGrpSpPr>
        <p:grpSpPr>
          <a:xfrm>
            <a:off x="533400" y="304800"/>
            <a:ext cx="2438400" cy="762000"/>
            <a:chOff x="152400" y="228600"/>
            <a:chExt cx="2438400" cy="762000"/>
          </a:xfrm>
        </p:grpSpPr>
        <p:sp>
          <p:nvSpPr>
            <p:cNvPr id="37" name="Text Box 25"/>
            <p:cNvSpPr txBox="1">
              <a:spLocks noChangeArrowheads="1"/>
            </p:cNvSpPr>
            <p:nvPr/>
          </p:nvSpPr>
          <p:spPr bwMode="auto">
            <a:xfrm>
              <a:off x="533397" y="609600"/>
              <a:ext cx="457200" cy="381000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endPara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Text Box 26"/>
            <p:cNvSpPr txBox="1">
              <a:spLocks noChangeArrowheads="1"/>
            </p:cNvSpPr>
            <p:nvPr/>
          </p:nvSpPr>
          <p:spPr bwMode="auto">
            <a:xfrm>
              <a:off x="152400" y="228600"/>
              <a:ext cx="1295400" cy="438150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 – (1+i)</a:t>
              </a:r>
              <a:r>
                <a:rPr kumimoji="0" lang="fr-FR" sz="2000" b="1" i="0" u="none" strike="noStrike" cap="none" normalizeH="0" baseline="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-4</a:t>
              </a:r>
              <a:endPara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9" name="AutoShape 27"/>
            <p:cNvCxnSpPr>
              <a:cxnSpLocks noChangeShapeType="1"/>
            </p:cNvCxnSpPr>
            <p:nvPr/>
          </p:nvCxnSpPr>
          <p:spPr bwMode="auto">
            <a:xfrm>
              <a:off x="284770" y="609600"/>
              <a:ext cx="1141694" cy="0"/>
            </a:xfrm>
            <a:prstGeom prst="straightConnector1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40" name="Text Box 24"/>
            <p:cNvSpPr txBox="1">
              <a:spLocks noChangeArrowheads="1"/>
            </p:cNvSpPr>
            <p:nvPr/>
          </p:nvSpPr>
          <p:spPr bwMode="auto">
            <a:xfrm>
              <a:off x="1447800" y="381000"/>
              <a:ext cx="1143000" cy="381000"/>
            </a:xfrm>
            <a:prstGeom prst="rect">
              <a:avLst/>
            </a:prstGeom>
            <a:solidFill>
              <a:srgbClr val="FFC000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</a:t>
              </a:r>
              <a:r>
                <a:rPr kumimoji="0" lang="ar-DZ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3.1699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304800" y="346360"/>
            <a:ext cx="838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3. عند ارتفاع معدل الخصم (</a:t>
            </a:r>
            <a:r>
              <a:rPr kumimoji="0" lang="ar-DZ" sz="2400" b="1" i="0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التحيين</a:t>
            </a: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) من </a:t>
            </a: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10</a:t>
            </a: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</a:rPr>
              <a:t>%</a:t>
            </a: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</a:rPr>
              <a:t> </a:t>
            </a: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إلى </a:t>
            </a: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20%: </a:t>
            </a: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هل يبقى المشروع </a:t>
            </a: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</a:t>
            </a:r>
            <a:r>
              <a:rPr kumimoji="0" lang="ar-DZ" sz="24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مقبول؟ </a:t>
            </a:r>
            <a:endParaRPr kumimoji="0" lang="fr-FR" sz="24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457200" y="1371600"/>
            <a:ext cx="81482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حساب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الجديدة بمعدل الخصم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i= 20%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علما أن التدفقات النقدية منتظمة:</a:t>
            </a:r>
            <a:endParaRPr kumimoji="0" lang="ar-DZ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304800" y="5722203"/>
            <a:ext cx="825981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rtl="1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بما أن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&lt;0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عند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i= 20%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فالمشروع صار مرفوض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لأنه لم يعد يستطيع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ar-DZ" sz="2400" b="1" dirty="0" smtClean="0">
                <a:solidFill>
                  <a:schemeClr val="bg1"/>
                </a:solidFill>
              </a:rPr>
              <a:t>تغطية تك</a:t>
            </a:r>
            <a:r>
              <a:rPr lang="ar-DZ" sz="2400" b="1" dirty="0">
                <a:solidFill>
                  <a:schemeClr val="bg1"/>
                </a:solidFill>
              </a:rPr>
              <a:t>ل</a:t>
            </a:r>
            <a:r>
              <a:rPr lang="ar-DZ" sz="2400" b="1" dirty="0" smtClean="0">
                <a:solidFill>
                  <a:schemeClr val="bg1"/>
                </a:solidFill>
              </a:rPr>
              <a:t>فة </a:t>
            </a:r>
            <a:r>
              <a:rPr lang="ar-DZ" sz="2400" b="1" dirty="0">
                <a:solidFill>
                  <a:schemeClr val="bg1"/>
                </a:solidFill>
              </a:rPr>
              <a:t>رأس المال الجديدة 20%. 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3120" name="Rectangle 4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20" name="Text Box 2"/>
          <p:cNvSpPr txBox="1">
            <a:spLocks noChangeArrowheads="1"/>
          </p:cNvSpPr>
          <p:nvPr/>
        </p:nvSpPr>
        <p:spPr bwMode="auto">
          <a:xfrm>
            <a:off x="304800" y="4960714"/>
            <a:ext cx="6096000" cy="52568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57150" algn="l"/>
              </a:tabLst>
            </a:pP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lang="fr-FR" sz="2400" b="1" baseline="-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=297.80(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2.5887</a:t>
            </a:r>
            <a:r>
              <a:rPr lang="fr-FR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)- 800 =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- 28.99 &lt; 0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2" name="Groupe 21"/>
          <p:cNvGrpSpPr/>
          <p:nvPr/>
        </p:nvGrpSpPr>
        <p:grpSpPr>
          <a:xfrm>
            <a:off x="229064" y="2189997"/>
            <a:ext cx="6401266" cy="1925127"/>
            <a:chOff x="252036" y="2189997"/>
            <a:chExt cx="5433446" cy="1925127"/>
          </a:xfrm>
        </p:grpSpPr>
        <p:grpSp>
          <p:nvGrpSpPr>
            <p:cNvPr id="3073" name="Group 1"/>
            <p:cNvGrpSpPr>
              <a:grpSpLocks/>
            </p:cNvGrpSpPr>
            <p:nvPr/>
          </p:nvGrpSpPr>
          <p:grpSpPr bwMode="auto">
            <a:xfrm>
              <a:off x="252036" y="2189997"/>
              <a:ext cx="5433446" cy="1925127"/>
              <a:chOff x="501" y="9727"/>
              <a:chExt cx="4803" cy="1279"/>
            </a:xfrm>
          </p:grpSpPr>
          <p:sp>
            <p:nvSpPr>
              <p:cNvPr id="3082" name="Text Box 10"/>
              <p:cNvSpPr txBox="1">
                <a:spLocks noChangeArrowheads="1"/>
              </p:cNvSpPr>
              <p:nvPr/>
            </p:nvSpPr>
            <p:spPr bwMode="auto">
              <a:xfrm>
                <a:off x="501" y="9877"/>
                <a:ext cx="1347" cy="356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lvl="0" rtl="1" fontAlgn="base">
                  <a:spcBef>
                    <a:spcPct val="0"/>
                  </a:spcBef>
                  <a:spcAft>
                    <a:spcPct val="0"/>
                  </a:spcAft>
                  <a:tabLst>
                    <a:tab pos="6102350" algn="l"/>
                  </a:tabLst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VAN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</a:t>
                </a: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= CF</a:t>
                </a:r>
                <a:r>
                  <a:rPr kumimoji="0" lang="fr-FR" sz="2400" b="1" i="0" u="none" strike="noStrike" cap="none" normalizeH="0" baseline="-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A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81" name="Text Box 9"/>
              <p:cNvSpPr txBox="1">
                <a:spLocks noChangeArrowheads="1"/>
              </p:cNvSpPr>
              <p:nvPr/>
            </p:nvSpPr>
            <p:spPr bwMode="auto">
              <a:xfrm>
                <a:off x="1895" y="9727"/>
                <a:ext cx="1112" cy="304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 – (1+i)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-n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80" name="Text Box 8"/>
              <p:cNvSpPr txBox="1">
                <a:spLocks noChangeArrowheads="1"/>
              </p:cNvSpPr>
              <p:nvPr/>
            </p:nvSpPr>
            <p:spPr bwMode="auto">
              <a:xfrm>
                <a:off x="2056" y="10044"/>
                <a:ext cx="782" cy="26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i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9" name="AutoShape 7"/>
              <p:cNvSpPr>
                <a:spLocks noChangeShapeType="1"/>
              </p:cNvSpPr>
              <p:nvPr/>
            </p:nvSpPr>
            <p:spPr bwMode="auto">
              <a:xfrm>
                <a:off x="1895" y="10031"/>
                <a:ext cx="1035" cy="0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8" name="Text Box 6"/>
              <p:cNvSpPr txBox="1">
                <a:spLocks noChangeArrowheads="1"/>
              </p:cNvSpPr>
              <p:nvPr/>
            </p:nvSpPr>
            <p:spPr bwMode="auto">
              <a:xfrm>
                <a:off x="1041" y="10586"/>
                <a:ext cx="1043" cy="306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57150" algn="l"/>
                  </a:tabLst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= 297.80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7" name="Text Box 5"/>
              <p:cNvSpPr txBox="1">
                <a:spLocks noChangeArrowheads="1"/>
              </p:cNvSpPr>
              <p:nvPr/>
            </p:nvSpPr>
            <p:spPr bwMode="auto">
              <a:xfrm>
                <a:off x="2110" y="10399"/>
                <a:ext cx="1220" cy="313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1 – (1.20)</a:t>
                </a:r>
                <a:r>
                  <a:rPr kumimoji="0" lang="fr-FR" sz="2400" b="1" i="0" u="none" strike="noStrike" cap="none" normalizeH="0" baseline="3000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-4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6" name="AutoShape 4"/>
              <p:cNvSpPr>
                <a:spLocks noChangeShapeType="1"/>
              </p:cNvSpPr>
              <p:nvPr/>
            </p:nvSpPr>
            <p:spPr bwMode="auto">
              <a:xfrm>
                <a:off x="2154" y="10728"/>
                <a:ext cx="1216" cy="0"/>
              </a:xfrm>
              <a:prstGeom prst="straightConnector1">
                <a:avLst/>
              </a:prstGeom>
              <a:noFill/>
              <a:ln w="317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2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5" name="Text Box 3"/>
              <p:cNvSpPr txBox="1">
                <a:spLocks noChangeArrowheads="1"/>
              </p:cNvSpPr>
              <p:nvPr/>
            </p:nvSpPr>
            <p:spPr bwMode="auto">
              <a:xfrm>
                <a:off x="2291" y="10744"/>
                <a:ext cx="870" cy="26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0.20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74" name="Text Box 2"/>
              <p:cNvSpPr txBox="1">
                <a:spLocks noChangeArrowheads="1"/>
              </p:cNvSpPr>
              <p:nvPr/>
            </p:nvSpPr>
            <p:spPr bwMode="auto">
              <a:xfrm>
                <a:off x="3355" y="10579"/>
                <a:ext cx="1949" cy="27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tabLst>
                    <a:tab pos="57150" algn="l"/>
                  </a:tabLst>
                </a:pPr>
                <a:r>
                  <a:rPr kumimoji="0" lang="fr-FR" sz="24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- 800 = - 29.07 &lt; 0</a:t>
                </a:r>
                <a:endPara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1" name="Rectangle 20"/>
            <p:cNvSpPr/>
            <p:nvPr/>
          </p:nvSpPr>
          <p:spPr>
            <a:xfrm>
              <a:off x="3112680" y="2438400"/>
              <a:ext cx="502280" cy="461665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r>
                <a:rPr lang="fr-FR" sz="2400" b="1" dirty="0" smtClean="0">
                  <a:solidFill>
                    <a:schemeClr val="bg1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- I</a:t>
              </a:r>
              <a:r>
                <a:rPr lang="fr-FR" sz="2400" b="1" baseline="-30000" dirty="0" smtClean="0">
                  <a:solidFill>
                    <a:schemeClr val="bg1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0</a:t>
              </a:r>
              <a:r>
                <a:rPr lang="fr-FR" sz="2400" b="1" dirty="0" smtClean="0">
                  <a:solidFill>
                    <a:schemeClr val="bg1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endParaRPr lang="fr-FR" sz="2400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5867400" y="4343400"/>
            <a:ext cx="27350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من الجدول المالي رقم 4: 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1"/>
          <p:cNvSpPr>
            <a:spLocks noChangeArrowheads="1"/>
          </p:cNvSpPr>
          <p:nvPr/>
        </p:nvSpPr>
        <p:spPr bwMode="auto">
          <a:xfrm>
            <a:off x="381000" y="457200"/>
            <a:ext cx="838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216400" algn="l"/>
              </a:tabLst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4. المقارنة بين المشروعين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و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65"/>
          <p:cNvSpPr>
            <a:spLocks noChangeArrowheads="1"/>
          </p:cNvSpPr>
          <p:nvPr/>
        </p:nvSpPr>
        <p:spPr bwMode="auto">
          <a:xfrm>
            <a:off x="228600" y="3998893"/>
            <a:ext cx="871424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42164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∑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CF</a:t>
            </a:r>
            <a:r>
              <a:rPr kumimoji="0" lang="en-US" sz="28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+i)</a:t>
            </a:r>
            <a:r>
              <a:rPr kumimoji="0" lang="en-US" sz="28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I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0B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4216400" algn="l"/>
              </a:tabLst>
            </a:pP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600(1.10)</a:t>
            </a:r>
            <a:r>
              <a:rPr kumimoji="0" lang="en-US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-1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+ 400(1.10)</a:t>
            </a:r>
            <a:r>
              <a:rPr kumimoji="0" lang="en-US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-2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+300(1.10)</a:t>
            </a:r>
            <a:r>
              <a:rPr kumimoji="0" lang="en-US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-3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+70(1.10)</a:t>
            </a:r>
            <a:r>
              <a:rPr kumimoji="0" lang="en-US" sz="26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-4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-1000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65"/>
          <p:cNvSpPr>
            <a:spLocks noChangeArrowheads="1"/>
          </p:cNvSpPr>
          <p:nvPr/>
        </p:nvSpPr>
        <p:spPr bwMode="auto">
          <a:xfrm>
            <a:off x="228600" y="5420380"/>
            <a:ext cx="3103927" cy="52322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4216400" algn="l"/>
              </a:tabLst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kumimoji="0" lang="en-US" sz="28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149.23 &gt; 0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auto">
          <a:xfrm>
            <a:off x="381000" y="1185208"/>
            <a:ext cx="8382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216400" algn="l"/>
              </a:tabLst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 : I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0B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1000 ;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kumimoji="0" lang="fr-FR" sz="2400" b="1" i="0" u="none" strike="noStrike" cap="none" normalizeH="0" baseline="-3000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 4 ; CF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600 ; 400 ; 300 et 70. i= 10 %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381000" y="1828800"/>
            <a:ext cx="838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216400" algn="l"/>
              </a:tabLst>
            </a:pPr>
            <a:r>
              <a:rPr kumimoji="0" lang="ar-DZ" sz="2400" b="1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بما أن المشروعان لهما تكلفة استثمارية مختلفة وعمر اقتصادي متماثل، لذا نستعمل معيار مؤشر الربحية للمقارنة بينهما: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381000" y="2902803"/>
            <a:ext cx="838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rtl="1" eaLnBrk="0" fontAlgn="base" hangingPunct="0">
              <a:spcBef>
                <a:spcPct val="0"/>
              </a:spcBef>
              <a:spcAft>
                <a:spcPct val="0"/>
              </a:spcAft>
              <a:tabLst>
                <a:tab pos="4216400" algn="l"/>
              </a:tabLst>
            </a:pPr>
            <a:r>
              <a:rPr lang="ar-DZ" sz="2400" b="1" dirty="0" smtClean="0">
                <a:solidFill>
                  <a:schemeClr val="bg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 و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بما أننا نعرف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مؤشر الربحية للمشروع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fr-FR" sz="2400" b="1" dirty="0" smtClean="0">
                <a:solidFill>
                  <a:schemeClr val="bg1"/>
                </a:solidFill>
              </a:rPr>
              <a:t>IP</a:t>
            </a:r>
            <a:r>
              <a:rPr lang="fr-FR" sz="2400" b="1" baseline="-25000" dirty="0" smtClean="0">
                <a:solidFill>
                  <a:schemeClr val="bg1"/>
                </a:solidFill>
              </a:rPr>
              <a:t>A</a:t>
            </a:r>
            <a:r>
              <a:rPr lang="fr-FR" sz="2400" b="1" dirty="0" smtClean="0">
                <a:solidFill>
                  <a:schemeClr val="bg1"/>
                </a:solidFill>
              </a:rPr>
              <a:t>= 1.18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إذن نحسب مؤشر الربحية للمشروع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09600" y="2333425"/>
            <a:ext cx="7520153" cy="1171775"/>
            <a:chOff x="940" y="12450"/>
            <a:chExt cx="5670" cy="751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940" y="12665"/>
              <a:ext cx="689" cy="29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</a:t>
              </a:r>
              <a:r>
                <a:rPr kumimoji="0" lang="fr-FR" sz="24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B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=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1680" y="12515"/>
              <a:ext cx="754" cy="2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r>
                <a:rPr kumimoji="0" lang="fr-FR" sz="24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B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1813" y="12859"/>
              <a:ext cx="506" cy="34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r>
                <a:rPr kumimoji="0" lang="fr-FR" sz="24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0B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30" name="AutoShape 6"/>
            <p:cNvCxnSpPr>
              <a:cxnSpLocks noChangeShapeType="1"/>
            </p:cNvCxnSpPr>
            <p:nvPr/>
          </p:nvCxnSpPr>
          <p:spPr bwMode="auto">
            <a:xfrm>
              <a:off x="1591" y="12810"/>
              <a:ext cx="92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2520" y="12620"/>
              <a:ext cx="661" cy="30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+ 1 = 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3225" y="12450"/>
              <a:ext cx="817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149.23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3300" y="12785"/>
              <a:ext cx="685" cy="3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1000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34" name="AutoShape 10"/>
            <p:cNvCxnSpPr>
              <a:cxnSpLocks noChangeShapeType="1"/>
            </p:cNvCxnSpPr>
            <p:nvPr/>
          </p:nvCxnSpPr>
          <p:spPr bwMode="auto">
            <a:xfrm>
              <a:off x="3260" y="12795"/>
              <a:ext cx="92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4100" y="12619"/>
              <a:ext cx="2510" cy="3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+ 1 = 1.14923 =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1.15 &gt; 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381000" y="3653135"/>
            <a:ext cx="8458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ولدينا: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IP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= 1.18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وبما أن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IP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&gt; IP</a:t>
            </a:r>
            <a:r>
              <a:rPr kumimoji="0" lang="fr-FR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، إذن المشروع الأفضل هو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ar-DZ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8600" y="4321076"/>
            <a:ext cx="85344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ملاحظة هامة: </a:t>
            </a:r>
            <a:endParaRPr lang="fr-FR" sz="2800" b="1" dirty="0" smtClean="0">
              <a:solidFill>
                <a:srgbClr val="FF0000"/>
              </a:solidFill>
            </a:endParaRPr>
          </a:p>
          <a:p>
            <a:pPr algn="just" rtl="1"/>
            <a:r>
              <a:rPr lang="fr-FR" sz="2400" b="1" dirty="0" smtClean="0">
                <a:solidFill>
                  <a:schemeClr val="bg1"/>
                </a:solidFill>
              </a:rPr>
              <a:t>     </a:t>
            </a:r>
            <a:r>
              <a:rPr lang="ar-DZ" sz="2400" b="1" dirty="0" smtClean="0">
                <a:solidFill>
                  <a:schemeClr val="bg1"/>
                </a:solidFill>
              </a:rPr>
              <a:t>رغم أن </a:t>
            </a:r>
            <a:r>
              <a:rPr lang="fr-FR" sz="2400" b="1" dirty="0" smtClean="0">
                <a:solidFill>
                  <a:srgbClr val="FF0000"/>
                </a:solidFill>
              </a:rPr>
              <a:t>VAN</a:t>
            </a:r>
            <a:r>
              <a:rPr lang="fr-FR" sz="2400" b="1" baseline="-25000" dirty="0" smtClean="0">
                <a:solidFill>
                  <a:srgbClr val="FF0000"/>
                </a:solidFill>
              </a:rPr>
              <a:t>B </a:t>
            </a:r>
            <a:r>
              <a:rPr lang="fr-FR" sz="2400" b="1" dirty="0" smtClean="0">
                <a:solidFill>
                  <a:srgbClr val="FF0000"/>
                </a:solidFill>
              </a:rPr>
              <a:t>&gt; VAN</a:t>
            </a:r>
            <a:r>
              <a:rPr lang="fr-FR" sz="2400" b="1" baseline="-25000" dirty="0" smtClean="0">
                <a:solidFill>
                  <a:srgbClr val="FF0000"/>
                </a:solidFill>
              </a:rPr>
              <a:t>A</a:t>
            </a:r>
            <a:r>
              <a:rPr lang="fr-FR" sz="2400" b="1" dirty="0" smtClean="0">
                <a:solidFill>
                  <a:srgbClr val="FF0000"/>
                </a:solidFill>
              </a:rPr>
              <a:t> </a:t>
            </a:r>
            <a:r>
              <a:rPr lang="ar-DZ" sz="2400" b="1" dirty="0" smtClean="0">
                <a:solidFill>
                  <a:schemeClr val="bg1"/>
                </a:solidFill>
              </a:rPr>
              <a:t>، فإن المستثمر لا يفضل المشروع </a:t>
            </a:r>
            <a:r>
              <a:rPr lang="fr-FR" sz="2400" b="1" dirty="0" smtClean="0">
                <a:solidFill>
                  <a:schemeClr val="bg1"/>
                </a:solidFill>
              </a:rPr>
              <a:t>B</a:t>
            </a:r>
            <a:r>
              <a:rPr lang="ar-DZ" sz="2400" b="1" dirty="0" smtClean="0">
                <a:solidFill>
                  <a:schemeClr val="bg1"/>
                </a:solidFill>
              </a:rPr>
              <a:t>، وهذا لأن الزيادة في القيمة الحالية لـ </a:t>
            </a:r>
            <a:r>
              <a:rPr lang="fr-FR" sz="2400" b="1" dirty="0" smtClean="0">
                <a:solidFill>
                  <a:schemeClr val="bg1"/>
                </a:solidFill>
              </a:rPr>
              <a:t>B</a:t>
            </a:r>
            <a:r>
              <a:rPr lang="ar-DZ" sz="2400" b="1" dirty="0" smtClean="0">
                <a:solidFill>
                  <a:schemeClr val="bg1"/>
                </a:solidFill>
              </a:rPr>
              <a:t> قليلة (149.23 مقارنة </a:t>
            </a:r>
            <a:r>
              <a:rPr lang="ar-DZ" sz="2400" b="1" dirty="0" err="1" smtClean="0">
                <a:solidFill>
                  <a:schemeClr val="bg1"/>
                </a:solidFill>
              </a:rPr>
              <a:t>بـ</a:t>
            </a:r>
            <a:r>
              <a:rPr lang="ar-DZ" sz="2400" b="1" dirty="0" smtClean="0">
                <a:solidFill>
                  <a:schemeClr val="bg1"/>
                </a:solidFill>
              </a:rPr>
              <a:t> 144: زيادة فقط 5.23)، في حين أن الزيادة في التكلفة الاستثمارية( 1000 مقارنة </a:t>
            </a:r>
            <a:r>
              <a:rPr lang="ar-DZ" sz="2400" b="1" dirty="0" err="1" smtClean="0">
                <a:solidFill>
                  <a:schemeClr val="bg1"/>
                </a:solidFill>
              </a:rPr>
              <a:t>بـ</a:t>
            </a:r>
            <a:r>
              <a:rPr lang="ar-DZ" sz="2400" b="1" dirty="0" smtClean="0">
                <a:solidFill>
                  <a:schemeClr val="bg1"/>
                </a:solidFill>
              </a:rPr>
              <a:t> 800)، فالمستثمر يفضل القيام بالمشروع </a:t>
            </a:r>
            <a:r>
              <a:rPr lang="fr-FR" sz="2400" b="1" dirty="0" smtClean="0">
                <a:solidFill>
                  <a:schemeClr val="bg1"/>
                </a:solidFill>
              </a:rPr>
              <a:t>A</a:t>
            </a:r>
            <a:r>
              <a:rPr lang="ar-DZ" sz="2400" b="1" dirty="0" smtClean="0">
                <a:solidFill>
                  <a:schemeClr val="bg1"/>
                </a:solidFill>
              </a:rPr>
              <a:t>، بتكلفة استثمارية 800، ويبقى له مبلغ 200، يمكنه استثماره في مشروع آخر صغير، سيحقق له ربح أكبر من الربح الزائد في </a:t>
            </a:r>
            <a:r>
              <a:rPr lang="fr-FR" sz="2400" b="1" dirty="0" smtClean="0">
                <a:solidFill>
                  <a:schemeClr val="bg1"/>
                </a:solidFill>
              </a:rPr>
              <a:t>B</a:t>
            </a:r>
            <a:r>
              <a:rPr lang="ar-DZ" sz="2400" b="1" dirty="0" smtClean="0">
                <a:solidFill>
                  <a:schemeClr val="bg1"/>
                </a:solidFill>
              </a:rPr>
              <a:t>( 5.23).</a:t>
            </a:r>
            <a:endParaRPr lang="fr-FR" sz="2400" dirty="0">
              <a:solidFill>
                <a:schemeClr val="bg1"/>
              </a:solidFill>
            </a:endParaRPr>
          </a:p>
        </p:txBody>
      </p:sp>
      <p:sp>
        <p:nvSpPr>
          <p:cNvPr id="31" name="Rectangle 65"/>
          <p:cNvSpPr>
            <a:spLocks noChangeArrowheads="1"/>
          </p:cNvSpPr>
          <p:nvPr/>
        </p:nvSpPr>
        <p:spPr bwMode="auto">
          <a:xfrm>
            <a:off x="152400" y="1474113"/>
            <a:ext cx="8839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4216400" algn="l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VAN</a:t>
            </a:r>
            <a:r>
              <a:rPr kumimoji="0" lang="en-US" sz="2400" b="1" i="0" u="none" strike="noStrike" cap="none" normalizeH="0" baseline="-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600(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0.909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+ 400(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0.826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+300(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0.751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kumimoji="0" lang="en-US" sz="24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+70(</a:t>
            </a: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0.683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r>
              <a:rPr lang="ar-DZ" sz="2400" b="1" baseline="30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-1000</a:t>
            </a: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tabLst>
                <a:tab pos="4216400" algn="l"/>
              </a:tabLst>
            </a:pPr>
            <a:r>
              <a:rPr lang="ar-DZ" sz="24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= 148.91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438400" y="681335"/>
            <a:ext cx="638050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باستخدام الجدول المالي رقم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، </a:t>
            </a:r>
            <a:r>
              <a:rPr lang="fr-FR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ar-D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) ←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(1+i)</a:t>
            </a:r>
            <a:r>
              <a:rPr lang="fr-FR" sz="28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-n</a:t>
            </a:r>
            <a:endParaRPr lang="fr-FR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1981200" y="457200"/>
            <a:ext cx="69375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 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أ. معدل الخصم( تكلفة رأس المال) الذي يحقق: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IP = 1</a:t>
            </a:r>
            <a:endParaRPr kumimoji="0" lang="fr-FR" sz="28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228600" y="990344"/>
            <a:ext cx="8686800" cy="837476"/>
            <a:chOff x="795" y="14385"/>
            <a:chExt cx="7200" cy="577"/>
          </a:xfrm>
        </p:grpSpPr>
        <p:sp>
          <p:nvSpPr>
            <p:cNvPr id="6" name="Text Box 15"/>
            <p:cNvSpPr txBox="1">
              <a:spLocks noChangeArrowheads="1"/>
            </p:cNvSpPr>
            <p:nvPr/>
          </p:nvSpPr>
          <p:spPr bwMode="auto">
            <a:xfrm>
              <a:off x="795" y="14535"/>
              <a:ext cx="758" cy="323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IP= 1 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" name="AutoShape 16"/>
            <p:cNvSpPr>
              <a:spLocks noChangeArrowheads="1"/>
            </p:cNvSpPr>
            <p:nvPr/>
          </p:nvSpPr>
          <p:spPr bwMode="auto">
            <a:xfrm>
              <a:off x="1620" y="14603"/>
              <a:ext cx="375" cy="143"/>
            </a:xfrm>
            <a:prstGeom prst="rightArrow">
              <a:avLst>
                <a:gd name="adj1" fmla="val 50000"/>
                <a:gd name="adj2" fmla="val 6555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17"/>
            <p:cNvSpPr txBox="1">
              <a:spLocks noChangeArrowheads="1"/>
            </p:cNvSpPr>
            <p:nvPr/>
          </p:nvSpPr>
          <p:spPr bwMode="auto">
            <a:xfrm>
              <a:off x="2010" y="14385"/>
              <a:ext cx="680" cy="3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 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9" name="Text Box 18"/>
            <p:cNvSpPr txBox="1">
              <a:spLocks noChangeArrowheads="1"/>
            </p:cNvSpPr>
            <p:nvPr/>
          </p:nvSpPr>
          <p:spPr bwMode="auto">
            <a:xfrm>
              <a:off x="2056" y="14647"/>
              <a:ext cx="634" cy="3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r>
                <a:rPr kumimoji="0" lang="fr-FR" sz="2200" b="1" i="0" u="none" strike="noStrike" cap="none" normalizeH="0" baseline="-2500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0</a:t>
              </a:r>
              <a:endParaRPr kumimoji="0" lang="fr-FR" sz="2200" b="0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" name="AutoShape 19"/>
            <p:cNvCxnSpPr>
              <a:cxnSpLocks noChangeShapeType="1"/>
            </p:cNvCxnSpPr>
            <p:nvPr/>
          </p:nvCxnSpPr>
          <p:spPr bwMode="auto">
            <a:xfrm>
              <a:off x="2041" y="14685"/>
              <a:ext cx="68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1" name="Text Box 20"/>
            <p:cNvSpPr txBox="1">
              <a:spLocks noChangeArrowheads="1"/>
            </p:cNvSpPr>
            <p:nvPr/>
          </p:nvSpPr>
          <p:spPr bwMode="auto">
            <a:xfrm>
              <a:off x="2745" y="14542"/>
              <a:ext cx="829" cy="2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+1 = 1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2" name="AutoShape 21"/>
            <p:cNvSpPr>
              <a:spLocks noChangeArrowheads="1"/>
            </p:cNvSpPr>
            <p:nvPr/>
          </p:nvSpPr>
          <p:spPr bwMode="auto">
            <a:xfrm>
              <a:off x="3615" y="14616"/>
              <a:ext cx="375" cy="143"/>
            </a:xfrm>
            <a:prstGeom prst="rightArrow">
              <a:avLst>
                <a:gd name="adj1" fmla="val 50000"/>
                <a:gd name="adj2" fmla="val 6555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3" name="Text Box 22"/>
            <p:cNvSpPr txBox="1">
              <a:spLocks noChangeArrowheads="1"/>
            </p:cNvSpPr>
            <p:nvPr/>
          </p:nvSpPr>
          <p:spPr bwMode="auto">
            <a:xfrm>
              <a:off x="4005" y="14414"/>
              <a:ext cx="706" cy="3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 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4" name="Text Box 23"/>
            <p:cNvSpPr txBox="1">
              <a:spLocks noChangeArrowheads="1"/>
            </p:cNvSpPr>
            <p:nvPr/>
          </p:nvSpPr>
          <p:spPr bwMode="auto">
            <a:xfrm>
              <a:off x="4005" y="14647"/>
              <a:ext cx="706" cy="27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0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5" name="AutoShape 24"/>
            <p:cNvCxnSpPr>
              <a:cxnSpLocks noChangeShapeType="1"/>
            </p:cNvCxnSpPr>
            <p:nvPr/>
          </p:nvCxnSpPr>
          <p:spPr bwMode="auto">
            <a:xfrm>
              <a:off x="4036" y="14703"/>
              <a:ext cx="68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6" name="Text Box 25"/>
            <p:cNvSpPr txBox="1">
              <a:spLocks noChangeArrowheads="1"/>
            </p:cNvSpPr>
            <p:nvPr/>
          </p:nvSpPr>
          <p:spPr bwMode="auto">
            <a:xfrm>
              <a:off x="4680" y="14577"/>
              <a:ext cx="599" cy="26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=  0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AutoShape 26"/>
            <p:cNvSpPr>
              <a:spLocks noChangeArrowheads="1"/>
            </p:cNvSpPr>
            <p:nvPr/>
          </p:nvSpPr>
          <p:spPr bwMode="auto">
            <a:xfrm>
              <a:off x="5265" y="14666"/>
              <a:ext cx="255" cy="143"/>
            </a:xfrm>
            <a:prstGeom prst="rightArrow">
              <a:avLst>
                <a:gd name="adj1" fmla="val 50000"/>
                <a:gd name="adj2" fmla="val 4458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8" name="Text Box 27"/>
            <p:cNvSpPr txBox="1">
              <a:spLocks noChangeArrowheads="1"/>
            </p:cNvSpPr>
            <p:nvPr/>
          </p:nvSpPr>
          <p:spPr bwMode="auto">
            <a:xfrm>
              <a:off x="5535" y="14594"/>
              <a:ext cx="1071" cy="31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 = 0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AutoShape 28"/>
            <p:cNvSpPr>
              <a:spLocks noChangeArrowheads="1"/>
            </p:cNvSpPr>
            <p:nvPr/>
          </p:nvSpPr>
          <p:spPr bwMode="auto">
            <a:xfrm>
              <a:off x="6645" y="14693"/>
              <a:ext cx="225" cy="143"/>
            </a:xfrm>
            <a:prstGeom prst="rightArrow">
              <a:avLst>
                <a:gd name="adj1" fmla="val 50000"/>
                <a:gd name="adj2" fmla="val 39336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" name="Text Box 29"/>
            <p:cNvSpPr txBox="1">
              <a:spLocks noChangeArrowheads="1"/>
            </p:cNvSpPr>
            <p:nvPr/>
          </p:nvSpPr>
          <p:spPr bwMode="auto">
            <a:xfrm>
              <a:off x="6900" y="14618"/>
              <a:ext cx="1095" cy="337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 = TIR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228600" y="2209800"/>
            <a:ext cx="8534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800" b="1" dirty="0" smtClean="0">
                <a:solidFill>
                  <a:srgbClr val="FF0000"/>
                </a:solidFill>
              </a:rPr>
              <a:t>معدل العائد الداخلي </a:t>
            </a:r>
            <a:r>
              <a:rPr lang="ar-DZ" sz="2800" b="1" dirty="0" smtClean="0">
                <a:solidFill>
                  <a:schemeClr val="bg1"/>
                </a:solidFill>
              </a:rPr>
              <a:t>هو الحد الأدنى من العائد على رأس المال الذي يجعل القيمة الحالية الصافية للمشروع معدومة. وبعبارة أخرى لا تبقى أي أرباح صافية بعد اقتطاع تكلفة رأس المال من خلال عملة الخصم.</a:t>
            </a:r>
            <a:endParaRPr lang="fr-FR" sz="2800" dirty="0">
              <a:solidFill>
                <a:schemeClr val="bg1"/>
              </a:solidFill>
            </a:endParaRPr>
          </a:p>
        </p:txBody>
      </p:sp>
      <p:grpSp>
        <p:nvGrpSpPr>
          <p:cNvPr id="1029" name="Group 5"/>
          <p:cNvGrpSpPr>
            <a:grpSpLocks/>
          </p:cNvGrpSpPr>
          <p:nvPr/>
        </p:nvGrpSpPr>
        <p:grpSpPr bwMode="auto">
          <a:xfrm>
            <a:off x="304800" y="1981200"/>
            <a:ext cx="5084139" cy="4724400"/>
            <a:chOff x="375" y="2612"/>
            <a:chExt cx="4747" cy="4323"/>
          </a:xfrm>
        </p:grpSpPr>
        <p:sp>
          <p:nvSpPr>
            <p:cNvPr id="1030" name="Zone de texte 478"/>
            <p:cNvSpPr txBox="1">
              <a:spLocks noChangeArrowheads="1"/>
            </p:cNvSpPr>
            <p:nvPr/>
          </p:nvSpPr>
          <p:spPr bwMode="auto">
            <a:xfrm>
              <a:off x="2581" y="5610"/>
              <a:ext cx="356" cy="343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2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31" name="Connecteur droit avec flèche 463"/>
            <p:cNvCxnSpPr>
              <a:cxnSpLocks noChangeShapeType="1"/>
            </p:cNvCxnSpPr>
            <p:nvPr/>
          </p:nvCxnSpPr>
          <p:spPr bwMode="auto">
            <a:xfrm>
              <a:off x="1513" y="5982"/>
              <a:ext cx="2085" cy="0"/>
            </a:xfrm>
            <a:prstGeom prst="straightConnector1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</p:cxnSp>
        <p:sp>
          <p:nvSpPr>
            <p:cNvPr id="1032" name="Zone de texte 465"/>
            <p:cNvSpPr txBox="1">
              <a:spLocks noChangeArrowheads="1"/>
            </p:cNvSpPr>
            <p:nvPr/>
          </p:nvSpPr>
          <p:spPr bwMode="auto">
            <a:xfrm>
              <a:off x="3667" y="5754"/>
              <a:ext cx="1455" cy="407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ar-DZ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معدل الخصم</a:t>
              </a:r>
              <a:r>
                <a:rPr kumimoji="0" lang="fr-FR" sz="22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i</a:t>
              </a:r>
              <a:endParaRPr kumimoji="0" lang="fr-FR" sz="2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3" name="Arc 468"/>
            <p:cNvSpPr>
              <a:spLocks/>
            </p:cNvSpPr>
            <p:nvPr/>
          </p:nvSpPr>
          <p:spPr bwMode="auto">
            <a:xfrm rot="10800000">
              <a:off x="1643" y="2612"/>
              <a:ext cx="2714" cy="4035"/>
            </a:xfrm>
            <a:custGeom>
              <a:avLst/>
              <a:gdLst>
                <a:gd name="T0" fmla="*/ 861695 w 1723390"/>
                <a:gd name="T1" fmla="*/ 0 h 2562225"/>
                <a:gd name="T2" fmla="*/ 1723390 w 1723390"/>
                <a:gd name="T3" fmla="*/ 1281113 h 2562225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1723390" h="2562225" stroke="0">
                  <a:moveTo>
                    <a:pt x="861695" y="0"/>
                  </a:moveTo>
                  <a:cubicBezTo>
                    <a:pt x="1337596" y="0"/>
                    <a:pt x="1723390" y="573574"/>
                    <a:pt x="1723390" y="1281113"/>
                  </a:cubicBezTo>
                  <a:lnTo>
                    <a:pt x="861695" y="1281113"/>
                  </a:lnTo>
                  <a:lnTo>
                    <a:pt x="861695" y="0"/>
                  </a:lnTo>
                  <a:close/>
                </a:path>
                <a:path w="1723390" h="2562225" fill="none">
                  <a:moveTo>
                    <a:pt x="861695" y="0"/>
                  </a:moveTo>
                  <a:cubicBezTo>
                    <a:pt x="1337596" y="0"/>
                    <a:pt x="1723390" y="573574"/>
                    <a:pt x="1723390" y="1281113"/>
                  </a:cubicBezTo>
                </a:path>
              </a:pathLst>
            </a:custGeom>
            <a:noFill/>
            <a:ln w="38100" cap="flat" cmpd="sng" algn="ctr">
              <a:solidFill>
                <a:srgbClr val="FF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fr-FR" sz="22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4" name="Connecteur droit 470"/>
            <p:cNvSpPr>
              <a:spLocks noChangeShapeType="1"/>
            </p:cNvSpPr>
            <p:nvPr/>
          </p:nvSpPr>
          <p:spPr bwMode="auto">
            <a:xfrm>
              <a:off x="2677" y="5473"/>
              <a:ext cx="750" cy="0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5" name="Zone de texte 475"/>
            <p:cNvSpPr txBox="1">
              <a:spLocks noChangeArrowheads="1"/>
            </p:cNvSpPr>
            <p:nvPr/>
          </p:nvSpPr>
          <p:spPr bwMode="auto">
            <a:xfrm>
              <a:off x="2633" y="5032"/>
              <a:ext cx="1370" cy="40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TIR </a:t>
              </a:r>
              <a:r>
                <a:rPr kumimoji="0" lang="ar-SA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تقريبي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6" name="Connecteur droit 474"/>
            <p:cNvSpPr>
              <a:spLocks noChangeShapeType="1"/>
            </p:cNvSpPr>
            <p:nvPr/>
          </p:nvSpPr>
          <p:spPr bwMode="auto">
            <a:xfrm flipH="1" flipV="1">
              <a:off x="1883" y="5694"/>
              <a:ext cx="0" cy="522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7" name="Connecteur droit 477"/>
            <p:cNvSpPr>
              <a:spLocks noChangeShapeType="1"/>
            </p:cNvSpPr>
            <p:nvPr/>
          </p:nvSpPr>
          <p:spPr bwMode="auto">
            <a:xfrm>
              <a:off x="2723" y="6000"/>
              <a:ext cx="0" cy="642"/>
            </a:xfrm>
            <a:prstGeom prst="line">
              <a:avLst/>
            </a:prstGeom>
            <a:noFill/>
            <a:ln w="1905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8" name="Zone de texte 479"/>
            <p:cNvSpPr txBox="1">
              <a:spLocks noChangeArrowheads="1"/>
            </p:cNvSpPr>
            <p:nvPr/>
          </p:nvSpPr>
          <p:spPr bwMode="auto">
            <a:xfrm>
              <a:off x="1699" y="6180"/>
              <a:ext cx="383" cy="337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i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39" name="Connecteur droit 554"/>
            <p:cNvSpPr>
              <a:spLocks noChangeShapeType="1"/>
            </p:cNvSpPr>
            <p:nvPr/>
          </p:nvSpPr>
          <p:spPr bwMode="auto">
            <a:xfrm>
              <a:off x="1909" y="5777"/>
              <a:ext cx="855" cy="840"/>
            </a:xfrm>
            <a:prstGeom prst="line">
              <a:avLst/>
            </a:prstGeom>
            <a:noFill/>
            <a:ln w="31750" algn="ctr">
              <a:solidFill>
                <a:srgbClr val="00B050"/>
              </a:solidFill>
              <a:prstDash val="sys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0" name="Connecteur droit 571"/>
            <p:cNvSpPr>
              <a:spLocks noChangeShapeType="1"/>
            </p:cNvSpPr>
            <p:nvPr/>
          </p:nvSpPr>
          <p:spPr bwMode="auto">
            <a:xfrm>
              <a:off x="2691" y="4953"/>
              <a:ext cx="930" cy="0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1" name="Zone de texte 573"/>
            <p:cNvSpPr txBox="1">
              <a:spLocks noChangeArrowheads="1"/>
            </p:cNvSpPr>
            <p:nvPr/>
          </p:nvSpPr>
          <p:spPr bwMode="auto">
            <a:xfrm>
              <a:off x="2644" y="4493"/>
              <a:ext cx="1217" cy="42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TIR </a:t>
              </a:r>
              <a:r>
                <a:rPr kumimoji="0" lang="ar-SA" sz="2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فعلي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42" name="AutoShape 18"/>
            <p:cNvCxnSpPr>
              <a:cxnSpLocks noChangeShapeType="1"/>
            </p:cNvCxnSpPr>
            <p:nvPr/>
          </p:nvCxnSpPr>
          <p:spPr bwMode="auto">
            <a:xfrm flipV="1">
              <a:off x="1642" y="4504"/>
              <a:ext cx="0" cy="2431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043" name="AutoShape 19"/>
            <p:cNvCxnSpPr>
              <a:cxnSpLocks noChangeShapeType="1"/>
            </p:cNvCxnSpPr>
            <p:nvPr/>
          </p:nvCxnSpPr>
          <p:spPr bwMode="auto">
            <a:xfrm flipH="1">
              <a:off x="2138" y="5482"/>
              <a:ext cx="539" cy="471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</p:spPr>
        </p:cxnSp>
        <p:cxnSp>
          <p:nvCxnSpPr>
            <p:cNvPr id="1044" name="AutoShape 20"/>
            <p:cNvCxnSpPr>
              <a:cxnSpLocks noChangeShapeType="1"/>
            </p:cNvCxnSpPr>
            <p:nvPr/>
          </p:nvCxnSpPr>
          <p:spPr bwMode="auto">
            <a:xfrm flipH="1">
              <a:off x="1522" y="5789"/>
              <a:ext cx="331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045" name="AutoShape 21"/>
            <p:cNvCxnSpPr>
              <a:cxnSpLocks noChangeShapeType="1"/>
            </p:cNvCxnSpPr>
            <p:nvPr/>
          </p:nvCxnSpPr>
          <p:spPr bwMode="auto">
            <a:xfrm flipH="1">
              <a:off x="1582" y="6628"/>
              <a:ext cx="1171" cy="0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1046" name="Text Box 22"/>
            <p:cNvSpPr txBox="1">
              <a:spLocks noChangeArrowheads="1"/>
            </p:cNvSpPr>
            <p:nvPr/>
          </p:nvSpPr>
          <p:spPr bwMode="auto">
            <a:xfrm>
              <a:off x="375" y="5624"/>
              <a:ext cx="1088" cy="417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</a:t>
              </a: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&gt;0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7" name="Text Box 23"/>
            <p:cNvSpPr txBox="1">
              <a:spLocks noChangeArrowheads="1"/>
            </p:cNvSpPr>
            <p:nvPr/>
          </p:nvSpPr>
          <p:spPr bwMode="auto">
            <a:xfrm>
              <a:off x="375" y="6369"/>
              <a:ext cx="1118" cy="427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2</a:t>
              </a: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&lt;0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048" name="AutoShape 24"/>
            <p:cNvCxnSpPr>
              <a:cxnSpLocks noChangeShapeType="1"/>
            </p:cNvCxnSpPr>
            <p:nvPr/>
          </p:nvCxnSpPr>
          <p:spPr bwMode="auto">
            <a:xfrm flipH="1">
              <a:off x="1973" y="4953"/>
              <a:ext cx="720" cy="1029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prstDash val="solid"/>
              <a:round/>
              <a:headEnd/>
              <a:tailEnd type="triangle" w="med" len="med"/>
            </a:ln>
          </p:spPr>
        </p:cxnSp>
      </p:grpSp>
      <p:sp>
        <p:nvSpPr>
          <p:cNvPr id="45" name="Text Box 22"/>
          <p:cNvSpPr txBox="1">
            <a:spLocks noChangeArrowheads="1"/>
          </p:cNvSpPr>
          <p:nvPr/>
        </p:nvSpPr>
        <p:spPr bwMode="auto">
          <a:xfrm>
            <a:off x="1295400" y="3583057"/>
            <a:ext cx="838200" cy="455543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Arial" pitchFamily="34" charset="0"/>
                <a:cs typeface="Times New Roman" pitchFamily="18" charset="0"/>
              </a:rPr>
              <a:t>VAN</a:t>
            </a:r>
            <a:endParaRPr kumimoji="0" lang="fr-FR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49" name="Group 25"/>
          <p:cNvGrpSpPr>
            <a:grpSpLocks/>
          </p:cNvGrpSpPr>
          <p:nvPr/>
        </p:nvGrpSpPr>
        <p:grpSpPr bwMode="auto">
          <a:xfrm>
            <a:off x="5410200" y="3962403"/>
            <a:ext cx="3169638" cy="989990"/>
            <a:chOff x="503" y="8867"/>
            <a:chExt cx="2667" cy="757"/>
          </a:xfrm>
        </p:grpSpPr>
        <p:sp>
          <p:nvSpPr>
            <p:cNvPr id="1050" name="Zone de texte 2"/>
            <p:cNvSpPr txBox="1">
              <a:spLocks noChangeArrowheads="1"/>
            </p:cNvSpPr>
            <p:nvPr/>
          </p:nvSpPr>
          <p:spPr bwMode="auto">
            <a:xfrm>
              <a:off x="503" y="9102"/>
              <a:ext cx="1090" cy="35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TIR= i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</a:t>
              </a: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+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1" name="Zone de texte 2"/>
            <p:cNvSpPr txBox="1">
              <a:spLocks noChangeArrowheads="1"/>
            </p:cNvSpPr>
            <p:nvPr/>
          </p:nvSpPr>
          <p:spPr bwMode="auto">
            <a:xfrm>
              <a:off x="1655" y="8867"/>
              <a:ext cx="1413" cy="4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</a:t>
              </a: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 (i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2</a:t>
              </a: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-i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</a:t>
              </a: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)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2" name="Zone de texte 2"/>
            <p:cNvSpPr txBox="1">
              <a:spLocks noChangeArrowheads="1"/>
            </p:cNvSpPr>
            <p:nvPr/>
          </p:nvSpPr>
          <p:spPr bwMode="auto">
            <a:xfrm>
              <a:off x="1655" y="9261"/>
              <a:ext cx="1413" cy="36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1</a:t>
              </a: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-</a:t>
              </a:r>
              <a:r>
                <a:rPr kumimoji="0" lang="fr-FR" sz="2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VAN</a:t>
              </a:r>
              <a:r>
                <a:rPr kumimoji="0" lang="fr-FR" sz="2200" b="1" i="0" u="none" strike="noStrike" cap="none" normalizeH="0" baseline="-25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Arial" pitchFamily="34" charset="0"/>
                  <a:cs typeface="Times New Roman" pitchFamily="18" charset="0"/>
                </a:rPr>
                <a:t>2</a:t>
              </a:r>
              <a:endParaRPr kumimoji="0" lang="fr-FR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3" name="Connecteur droit 309"/>
            <p:cNvSpPr>
              <a:spLocks noChangeShapeType="1"/>
            </p:cNvSpPr>
            <p:nvPr/>
          </p:nvSpPr>
          <p:spPr bwMode="auto">
            <a:xfrm flipH="1">
              <a:off x="1655" y="9270"/>
              <a:ext cx="1515" cy="0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0"/>
          <p:cNvSpPr>
            <a:spLocks noChangeArrowheads="1"/>
          </p:cNvSpPr>
          <p:nvPr/>
        </p:nvSpPr>
        <p:spPr bwMode="auto">
          <a:xfrm>
            <a:off x="457200" y="457200"/>
            <a:ext cx="82296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Low" rtl="1" fontAlgn="base">
              <a:spcBef>
                <a:spcPct val="0"/>
              </a:spcBef>
              <a:spcAft>
                <a:spcPct val="0"/>
              </a:spcAft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إذن معدل الخصم الذي يحقق </a:t>
            </a:r>
            <a:r>
              <a:rPr lang="fr-FR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IP = 1</a:t>
            </a:r>
            <a:r>
              <a:rPr lang="ar-DZ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هو معدل العائد الداخلي، وهو معدل الخصم الذي تتساوي عند مجموع التدفقات النقدية الداخلة المخصومة وتكلفة الاستثمار، ومنه القيمة الحالية الصافية معدومة.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505200" y="1991380"/>
            <a:ext cx="533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ب. حساب معدل العائد الداخلي للمشروع </a:t>
            </a:r>
            <a:r>
              <a:rPr kumimoji="0" lang="fr-FR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</a:t>
            </a:r>
            <a:r>
              <a:rPr kumimoji="0" lang="ar-DZ" sz="28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endParaRPr kumimoji="0" lang="ar-DZ" sz="2800" b="0" i="0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78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pSp>
        <p:nvGrpSpPr>
          <p:cNvPr id="30" name="Groupe 29"/>
          <p:cNvGrpSpPr/>
          <p:nvPr/>
        </p:nvGrpSpPr>
        <p:grpSpPr>
          <a:xfrm>
            <a:off x="304800" y="2792849"/>
            <a:ext cx="4346446" cy="1169551"/>
            <a:chOff x="304800" y="2363450"/>
            <a:chExt cx="4346446" cy="1169551"/>
          </a:xfrm>
        </p:grpSpPr>
        <p:sp>
          <p:nvSpPr>
            <p:cNvPr id="19493" name="Rectangle 37"/>
            <p:cNvSpPr>
              <a:spLocks noChangeArrowheads="1"/>
            </p:cNvSpPr>
            <p:nvPr/>
          </p:nvSpPr>
          <p:spPr bwMode="auto">
            <a:xfrm>
              <a:off x="304800" y="2363450"/>
              <a:ext cx="4346446" cy="1169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10%   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144 &gt; 0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DZ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20%    </a:t>
              </a:r>
              <a:r>
                <a:rPr kumimoji="0" lang="ar-DZ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   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- 29.07 &lt; 0</a:t>
              </a:r>
              <a:r>
                <a:rPr kumimoji="0" lang="fr-FR" sz="24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  <p:sp>
          <p:nvSpPr>
            <p:cNvPr id="28" name="Flèche droite 27"/>
            <p:cNvSpPr/>
            <p:nvPr/>
          </p:nvSpPr>
          <p:spPr>
            <a:xfrm>
              <a:off x="1524000" y="2514600"/>
              <a:ext cx="3810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Flèche droite 28"/>
            <p:cNvSpPr/>
            <p:nvPr/>
          </p:nvSpPr>
          <p:spPr>
            <a:xfrm>
              <a:off x="1524000" y="3200400"/>
              <a:ext cx="381000" cy="2286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381000" y="4190999"/>
            <a:ext cx="7827915" cy="1066801"/>
            <a:chOff x="1849485" y="3581400"/>
            <a:chExt cx="7294515" cy="714639"/>
          </a:xfrm>
        </p:grpSpPr>
        <p:sp>
          <p:nvSpPr>
            <p:cNvPr id="31" name="Text Box 21"/>
            <p:cNvSpPr txBox="1">
              <a:spLocks noChangeArrowheads="1"/>
            </p:cNvSpPr>
            <p:nvPr/>
          </p:nvSpPr>
          <p:spPr bwMode="auto">
            <a:xfrm>
              <a:off x="1849485" y="3785583"/>
              <a:ext cx="1574952" cy="30627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TIR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A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= 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 Box 20"/>
            <p:cNvSpPr txBox="1">
              <a:spLocks noChangeArrowheads="1"/>
            </p:cNvSpPr>
            <p:nvPr/>
          </p:nvSpPr>
          <p:spPr bwMode="auto">
            <a:xfrm>
              <a:off x="3225496" y="3581401"/>
              <a:ext cx="1819334" cy="3573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– i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) 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 Box 19"/>
            <p:cNvSpPr txBox="1">
              <a:spLocks noChangeArrowheads="1"/>
            </p:cNvSpPr>
            <p:nvPr/>
          </p:nvSpPr>
          <p:spPr bwMode="auto">
            <a:xfrm>
              <a:off x="3225496" y="3940480"/>
              <a:ext cx="1819334" cy="35555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- VAN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4" name="AutoShape 18"/>
            <p:cNvSpPr>
              <a:spLocks noChangeShapeType="1"/>
            </p:cNvSpPr>
            <p:nvPr/>
          </p:nvSpPr>
          <p:spPr bwMode="auto">
            <a:xfrm>
              <a:off x="3275231" y="3940479"/>
              <a:ext cx="175731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Text Box 17"/>
            <p:cNvSpPr txBox="1">
              <a:spLocks noChangeArrowheads="1"/>
            </p:cNvSpPr>
            <p:nvPr/>
          </p:nvSpPr>
          <p:spPr bwMode="auto">
            <a:xfrm>
              <a:off x="4966232" y="3782061"/>
              <a:ext cx="1127334" cy="3097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 10</a:t>
              </a:r>
              <a:r>
                <a:rPr kumimoji="0" lang="fr-FR" sz="2400" b="1" i="0" u="none" strike="noStrike" cap="none" normalizeH="0" baseline="-3000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 Box 16"/>
            <p:cNvSpPr txBox="1">
              <a:spLocks noChangeArrowheads="1"/>
            </p:cNvSpPr>
            <p:nvPr/>
          </p:nvSpPr>
          <p:spPr bwMode="auto">
            <a:xfrm>
              <a:off x="5878047" y="3581400"/>
              <a:ext cx="1762638" cy="44885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(20 – 10) 144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 Box 15"/>
            <p:cNvSpPr txBox="1">
              <a:spLocks noChangeArrowheads="1"/>
            </p:cNvSpPr>
            <p:nvPr/>
          </p:nvSpPr>
          <p:spPr bwMode="auto">
            <a:xfrm>
              <a:off x="5927782" y="3925518"/>
              <a:ext cx="1712903" cy="3705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144 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+</a:t>
              </a: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 29.07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8" name="AutoShape 14"/>
            <p:cNvSpPr>
              <a:spLocks noChangeShapeType="1"/>
            </p:cNvSpPr>
            <p:nvPr/>
          </p:nvSpPr>
          <p:spPr bwMode="auto">
            <a:xfrm>
              <a:off x="5927782" y="3940479"/>
              <a:ext cx="1757315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 Box 13"/>
            <p:cNvSpPr txBox="1">
              <a:spLocks noChangeArrowheads="1"/>
            </p:cNvSpPr>
            <p:nvPr/>
          </p:nvSpPr>
          <p:spPr bwMode="auto">
            <a:xfrm>
              <a:off x="7685097" y="3731017"/>
              <a:ext cx="1458903" cy="3608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24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=18.32%</a:t>
              </a:r>
              <a:endPara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2739</TotalTime>
  <Words>1964</Words>
  <Application>Microsoft Office PowerPoint</Application>
  <PresentationFormat>Affichage à l'écran (4:3)</PresentationFormat>
  <Paragraphs>372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Apex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Diapositive 20</vt:lpstr>
      <vt:lpstr>Diapositive 21</vt:lpstr>
      <vt:lpstr>Diapositive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</dc:creator>
  <cp:lastModifiedBy>Admin</cp:lastModifiedBy>
  <cp:revision>263</cp:revision>
  <dcterms:created xsi:type="dcterms:W3CDTF">2020-05-15T08:19:01Z</dcterms:created>
  <dcterms:modified xsi:type="dcterms:W3CDTF">2021-04-23T03:29:37Z</dcterms:modified>
</cp:coreProperties>
</file>