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 varScale="1">
        <p:scale>
          <a:sx n="63" d="100"/>
          <a:sy n="63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D3ED4-6053-4514-967C-81B7A7B58344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883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AE63A-A77D-4671-B97D-498580A40449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351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86EA4-39B2-4D7B-B953-7FE97F236082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27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09338-4623-4D23-B9E2-1911182AE896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61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1011C-D9CC-45CF-8397-2C04C92776B8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560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A137A-4CED-4264-8B24-4F1DC8E9032D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02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FC62D-177A-41F2-84CF-56E27EFE72C5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49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FC722-D92F-4A67-B83D-75AFF71F3902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59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10255-65CB-4CB8-A2ED-BED4B667F6C6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85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AFC90-90EB-4A6A-89FA-1AE45D5E08C0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05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ar-DZ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DZ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A7284-274D-420A-81C6-096ADDE66BDD}" type="slidenum">
              <a:rPr lang="es-ES" altLang="ar-DZ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21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ar-DZ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ar-DZ" smtClean="0"/>
              <a:t>Haga clic para modificar el estilo de texto del patrón</a:t>
            </a:r>
          </a:p>
          <a:p>
            <a:pPr lvl="1"/>
            <a:r>
              <a:rPr lang="es-ES" altLang="ar-DZ" smtClean="0"/>
              <a:t>Segundo nivel</a:t>
            </a:r>
          </a:p>
          <a:p>
            <a:pPr lvl="2"/>
            <a:r>
              <a:rPr lang="es-ES" altLang="ar-DZ" smtClean="0"/>
              <a:t>Tercer nivel</a:t>
            </a:r>
          </a:p>
          <a:p>
            <a:pPr lvl="3"/>
            <a:r>
              <a:rPr lang="es-ES" altLang="ar-DZ" smtClean="0"/>
              <a:t>Cuarto nivel</a:t>
            </a:r>
          </a:p>
          <a:p>
            <a:pPr lvl="4"/>
            <a:r>
              <a:rPr lang="es-ES" altLang="ar-DZ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s-ES" altLang="ar-D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rtl="0" fontAlgn="base">
              <a:spcBef>
                <a:spcPct val="0"/>
              </a:spcBef>
              <a:spcAft>
                <a:spcPct val="0"/>
              </a:spcAft>
              <a:defRPr/>
            </a:pPr>
            <a:fld id="{FEA2AC5C-80DE-4378-8719-1C1A99D4F6D7}" type="slidenum">
              <a:rPr lang="es-ES" altLang="ar-DZ">
                <a:solidFill>
                  <a:srgbClr val="000000"/>
                </a:solidFill>
              </a:rPr>
              <a:pPr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s-ES" altLang="ar-D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44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DZ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900113" y="2535238"/>
            <a:ext cx="7772400" cy="1470025"/>
          </a:xfrm>
        </p:spPr>
        <p:txBody>
          <a:bodyPr/>
          <a:lstStyle/>
          <a:p>
            <a:pPr eaLnBrk="1" hangingPunct="1"/>
            <a:r>
              <a:rPr lang="ar-DZ" altLang="ar-DZ" sz="6000" b="1" smtClean="0">
                <a:solidFill>
                  <a:srgbClr val="FF0000"/>
                </a:solidFill>
                <a:ea typeface="Times New Roman" pitchFamily="18" charset="0"/>
                <a:cs typeface="Traditional Arabic" pitchFamily="18" charset="-78"/>
              </a:rPr>
              <a:t>محاسبة المخزونات 1</a:t>
            </a:r>
            <a:endParaRPr lang="es-ES" altLang="ar-DZ" sz="6000" smtClean="0">
              <a:solidFill>
                <a:srgbClr val="FF0000"/>
              </a:solidFill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3" name="ZoneTexte 4"/>
          <p:cNvSpPr txBox="1">
            <a:spLocks noChangeArrowheads="1"/>
          </p:cNvSpPr>
          <p:nvPr/>
        </p:nvSpPr>
        <p:spPr bwMode="auto">
          <a:xfrm>
            <a:off x="5878513" y="188913"/>
            <a:ext cx="324008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000000"/>
                </a:solidFill>
              </a:rPr>
              <a:t>جامعة محمد خيضر بسكرة</a:t>
            </a:r>
          </a:p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000000"/>
                </a:solidFill>
              </a:rPr>
              <a:t>كلية العلوم الاقتصادية والتجارية وعلوم التسيير</a:t>
            </a:r>
          </a:p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000000"/>
                </a:solidFill>
              </a:rPr>
              <a:t>قسم علوم التسيير</a:t>
            </a:r>
            <a:endParaRPr lang="fr-FR" altLang="ar-DZ" sz="2400" b="1">
              <a:solidFill>
                <a:srgbClr val="000000"/>
              </a:solidFill>
            </a:endParaRPr>
          </a:p>
        </p:txBody>
      </p:sp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539750" y="217488"/>
            <a:ext cx="28082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>
                <a:solidFill>
                  <a:srgbClr val="00B050"/>
                </a:solidFill>
              </a:rPr>
              <a:t>سلسلة محاضرات مقدمة للسنة الثانية</a:t>
            </a:r>
            <a:endParaRPr lang="fr-FR" altLang="ar-DZ" sz="2400" b="1">
              <a:solidFill>
                <a:srgbClr val="00B050"/>
              </a:solidFill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2627784" y="4437112"/>
            <a:ext cx="487077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 dirty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 dirty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فاطمة الزهراء </a:t>
            </a:r>
            <a:r>
              <a:rPr lang="ar-DZ" altLang="ar-DZ" b="1" dirty="0" smtClean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طاهري</a:t>
            </a:r>
          </a:p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 dirty="0" smtClean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بالاعتماد على محاضرات الدكتورة :</a:t>
            </a:r>
          </a:p>
          <a:p>
            <a:pPr algn="ctr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 dirty="0" smtClean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خان أحلام</a:t>
            </a:r>
            <a:endParaRPr lang="fr-FR" altLang="ar-DZ" b="1" dirty="0">
              <a:solidFill>
                <a:srgbClr val="00B0F0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130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3276600" y="557213"/>
            <a:ext cx="5527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>
                <a:solidFill>
                  <a:srgbClr val="000000"/>
                </a:solidFill>
                <a:ea typeface="Times New Roman" pitchFamily="18" charset="0"/>
                <a:cs typeface="Traditional Arabic" pitchFamily="18" charset="-78"/>
              </a:rPr>
              <a:t>هناك عدة طرق لتقييم المخرجات من مخزونات: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042988" y="1773238"/>
            <a:ext cx="7273925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1/طريقة السعر الوسطي المرجح (الوحدوي) </a:t>
            </a:r>
            <a:r>
              <a:rPr lang="fr-FR" altLang="ar-DZ">
                <a:solidFill>
                  <a:srgbClr val="00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CMUP</a:t>
            </a:r>
            <a:endParaRPr lang="en-US" altLang="ar-DZ" sz="200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2/ طريقة السعر الافتراضي</a:t>
            </a:r>
            <a:endParaRPr lang="en-US" altLang="ar-DZ" sz="20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3/ طريقة السعر الوسطي المرجح بعد كل دخول (أو قبل كل خروج) </a:t>
            </a:r>
            <a:endParaRPr lang="en-US" altLang="ar-DZ" sz="20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4/ طرق نفاذ المخزون    </a:t>
            </a:r>
            <a:endParaRPr lang="en-US" altLang="ar-DZ" sz="20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      4-1/طريقة الصادر أولا الوارد أولا(</a:t>
            </a:r>
            <a:r>
              <a:rPr lang="fr-FR" altLang="ar-DZ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FiFO</a:t>
            </a:r>
            <a:r>
              <a:rPr lang="ar-DZ" altLang="ar-DZ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)</a:t>
            </a:r>
            <a:endParaRPr lang="en-US" altLang="ar-DZ" sz="20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      4-2/طريقة الوارد أخيرا الوارد أولا (</a:t>
            </a:r>
            <a:r>
              <a:rPr lang="fr-FR" altLang="ar-DZ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LiFO</a:t>
            </a:r>
            <a:r>
              <a:rPr lang="ar-DZ" altLang="ar-DZ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)</a:t>
            </a:r>
            <a:endParaRPr lang="en-US" altLang="ar-DZ" sz="20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47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1835150" y="260350"/>
            <a:ext cx="6581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b="1">
                <a:solidFill>
                  <a:srgbClr val="FF0000"/>
                </a:solidFill>
              </a:rPr>
              <a:t>1/ طريقة التكلفة الوسطية المرجحة (الوحدوية) </a:t>
            </a:r>
            <a:endParaRPr lang="en-US" altLang="ar-DZ">
              <a:solidFill>
                <a:srgbClr val="FF0000"/>
              </a:solidFill>
            </a:endParaRPr>
          </a:p>
        </p:txBody>
      </p:sp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971550" y="1628775"/>
            <a:ext cx="7632700" cy="1079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ar-DZ" altLang="ar-DZ" sz="2800" b="1">
                <a:solidFill>
                  <a:srgbClr val="000000"/>
                </a:solidFill>
                <a:latin typeface="Traditional Arabic" pitchFamily="18" charset="-78"/>
                <a:ea typeface="Arial" pitchFamily="34" charset="0"/>
                <a:cs typeface="Traditional Arabic" pitchFamily="18" charset="-78"/>
              </a:rPr>
              <a:t>التكلفة الوسطية المرجحة = (مجموع إدخالات الفترة بالقيمة بما فيها قيمة مخزون أول المدة)/(مجموع إدخالات الفترة بالكمية بما فيها كمية المخزون)</a:t>
            </a:r>
            <a:endParaRPr lang="ar-DZ" altLang="ar-DZ">
              <a:solidFill>
                <a:srgbClr val="000000"/>
              </a:solidFill>
              <a:ea typeface="Arial" pitchFamily="34" charset="0"/>
              <a:cs typeface="Traditional Arabic" pitchFamily="18" charset="-78"/>
            </a:endParaRPr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2267744" y="3573016"/>
            <a:ext cx="4176464" cy="64807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ar-DZ" sz="3600" b="1" smtClean="0">
                <a:solidFill>
                  <a:srgbClr val="000000"/>
                </a:solidFill>
                <a:latin typeface="Traditional Arabic" pitchFamily="18" charset="-78"/>
                <a:ea typeface="Arial" pitchFamily="34" charset="0"/>
                <a:cs typeface="Traditional Arabic" pitchFamily="18" charset="-78"/>
              </a:rPr>
              <a:t>P=(</a:t>
            </a:r>
            <a:r>
              <a:rPr lang="en-US" altLang="ar-DZ" sz="3600" b="1" smtClean="0">
                <a:solidFill>
                  <a:srgbClr val="000000"/>
                </a:solidFill>
                <a:latin typeface="Calibri" pitchFamily="34" charset="0"/>
                <a:ea typeface="Arial" pitchFamily="34" charset="0"/>
                <a:cs typeface="Traditional Arabic" pitchFamily="18" charset="-78"/>
              </a:rPr>
              <a:t>∑</a:t>
            </a:r>
            <a:r>
              <a:rPr lang="en-US" altLang="ar-DZ" sz="3600" b="1" smtClean="0">
                <a:solidFill>
                  <a:srgbClr val="000000"/>
                </a:solidFill>
                <a:latin typeface="Traditional Arabic" pitchFamily="18" charset="-78"/>
                <a:ea typeface="Arial" pitchFamily="34" charset="0"/>
                <a:cs typeface="Traditional Arabic" pitchFamily="18" charset="-78"/>
              </a:rPr>
              <a:t>pi.Qi)/(Qi)</a:t>
            </a:r>
          </a:p>
          <a:p>
            <a:pPr algn="l" rtl="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ar-DZ" altLang="ar-DZ" sz="4000" smtClean="0">
              <a:solidFill>
                <a:srgbClr val="000000"/>
              </a:solidFill>
              <a:ea typeface="Arial" pitchFamily="34" charset="0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025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1258888" y="692150"/>
            <a:ext cx="6985000" cy="571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305175" algn="l"/>
              </a:tabLs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305175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3600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مثال:</a:t>
            </a: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كان بمخزن مؤسسة ما بتاريخ 05/01/</a:t>
            </a:r>
            <a:r>
              <a:rPr lang="fr-FR" altLang="ar-DZ" sz="2400" dirty="0">
                <a:solidFill>
                  <a:srgbClr val="00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n</a:t>
            </a:r>
            <a:r>
              <a:rPr lang="ar-DZ" altLang="ar-DZ" sz="2400" dirty="0">
                <a:solidFill>
                  <a:srgbClr val="00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380 كغ من المادة الأولية </a:t>
            </a:r>
            <a:r>
              <a:rPr lang="fr-FR" altLang="ar-DZ" sz="2400" dirty="0">
                <a:solidFill>
                  <a:srgbClr val="00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x </a:t>
            </a:r>
            <a:r>
              <a:rPr lang="ar-DZ" altLang="ar-DZ" sz="2400" dirty="0">
                <a:solidFill>
                  <a:srgbClr val="000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</a:t>
            </a: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بقيمة إجمالية 30395 دج.</a:t>
            </a:r>
            <a:endParaRPr lang="en-US" altLang="ar-DZ" sz="1600" dirty="0">
              <a:solidFill>
                <a:srgbClr val="000000"/>
              </a:solidFill>
              <a:latin typeface="Calibri" pitchFamily="34" charset="0"/>
              <a:ea typeface="Times New Roman" pitchFamily="18" charset="0"/>
              <a:cs typeface="Traditional Arabic" pitchFamily="18" charset="-78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raditional Arabic" pitchFamily="18" charset="-78"/>
              </a:rPr>
              <a:t>وكانت حركة هذه المادة الأولية خلال شهر ماي كما يلي:</a:t>
            </a:r>
            <a:endParaRPr lang="en-US" altLang="ar-DZ" sz="16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في 05/02/</a:t>
            </a:r>
            <a:r>
              <a:rPr lang="fr-FR" altLang="ar-DZ" sz="2400" dirty="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n </a:t>
            </a: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 تم استعمال 220كغ.</a:t>
            </a:r>
            <a:endParaRPr lang="en-US" altLang="ar-DZ" sz="16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في05/11/</a:t>
            </a:r>
            <a:r>
              <a:rPr lang="fr-FR" altLang="ar-DZ" sz="2400" dirty="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n </a:t>
            </a: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 تم استعمال 100 كغ.</a:t>
            </a:r>
            <a:endParaRPr lang="en-US" altLang="ar-DZ" sz="16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في 05/16/</a:t>
            </a:r>
            <a:r>
              <a:rPr lang="fr-FR" altLang="ar-DZ" sz="2400" dirty="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n  </a:t>
            </a: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تم شراء 250كغ بسعر 82د/كغ.</a:t>
            </a:r>
            <a:endParaRPr lang="en-US" altLang="ar-DZ" sz="16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في 05/19/</a:t>
            </a:r>
            <a:r>
              <a:rPr lang="fr-FR" altLang="ar-DZ" sz="2400" dirty="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n </a:t>
            </a: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 تم استعمال 160كغ.</a:t>
            </a:r>
            <a:endParaRPr lang="en-US" altLang="ar-DZ" sz="16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في 05/24/</a:t>
            </a:r>
            <a:r>
              <a:rPr lang="fr-FR" altLang="ar-DZ" sz="2400" dirty="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n</a:t>
            </a: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 تم صرف 60كغ.</a:t>
            </a:r>
            <a:endParaRPr lang="en-US" altLang="ar-DZ" sz="16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في 05/27/</a:t>
            </a:r>
            <a:r>
              <a:rPr lang="fr-FR" altLang="ar-DZ" sz="2400" dirty="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n</a:t>
            </a: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 تم شراء 300 كغ بسعر 83د/كغ.</a:t>
            </a:r>
            <a:endParaRPr lang="en-US" altLang="ar-DZ" sz="16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في 05/30/</a:t>
            </a:r>
            <a:r>
              <a:rPr lang="fr-FR" altLang="ar-DZ" sz="2400" dirty="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n</a:t>
            </a:r>
            <a:r>
              <a:rPr lang="ar-DZ" altLang="ar-DZ" sz="2400" dirty="0">
                <a:solidFill>
                  <a:srgbClr val="000000"/>
                </a:solidFill>
                <a:latin typeface="Calibri" pitchFamily="34" charset="0"/>
                <a:cs typeface="Traditional Arabic" pitchFamily="18" charset="-78"/>
              </a:rPr>
              <a:t> تم خروج 120كغ.</a:t>
            </a:r>
            <a:endParaRPr lang="en-US" altLang="ar-DZ" sz="16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400" b="1" dirty="0">
                <a:solidFill>
                  <a:srgbClr val="000000"/>
                </a:solidFill>
                <a:cs typeface="Traditional Arabic" pitchFamily="18" charset="-78"/>
              </a:rPr>
              <a:t>المطلوب :</a:t>
            </a:r>
            <a:r>
              <a:rPr lang="ar-DZ" altLang="ar-DZ" sz="2400" dirty="0">
                <a:solidFill>
                  <a:srgbClr val="000000"/>
                </a:solidFill>
                <a:cs typeface="Traditional Arabic" pitchFamily="18" charset="-78"/>
              </a:rPr>
              <a:t> باستعمال طريقة التكلفة الوسطية المرجحة، قم بإعداد بطاقة حركة المخزون للمادة (</a:t>
            </a:r>
            <a:r>
              <a:rPr lang="fr-FR" altLang="ar-DZ" sz="2400" dirty="0">
                <a:solidFill>
                  <a:srgbClr val="000000"/>
                </a:solidFill>
                <a:latin typeface="Traditional Arabic" pitchFamily="18" charset="-78"/>
                <a:cs typeface="Times New Roman" pitchFamily="18" charset="0"/>
              </a:rPr>
              <a:t>x</a:t>
            </a:r>
            <a:r>
              <a:rPr lang="ar-DZ" altLang="ar-DZ" sz="2400" dirty="0">
                <a:solidFill>
                  <a:srgbClr val="000000"/>
                </a:solidFill>
                <a:cs typeface="Traditional Arabic" pitchFamily="18" charset="-78"/>
              </a:rPr>
              <a:t>) لتحديد تكلفة (قيمة) الكميات المستعملة في هذه الفترة.</a:t>
            </a:r>
            <a:endParaRPr lang="ar-DZ" altLang="ar-DZ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08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826672"/>
              </p:ext>
            </p:extLst>
          </p:nvPr>
        </p:nvGraphicFramePr>
        <p:xfrm>
          <a:off x="35496" y="196745"/>
          <a:ext cx="8975170" cy="6040567"/>
        </p:xfrm>
        <a:graphic>
          <a:graphicData uri="http://schemas.openxmlformats.org/drawingml/2006/table">
            <a:tbl>
              <a:tblPr rtl="1" firstRow="1" firstCol="1" bandRow="1"/>
              <a:tblGrid>
                <a:gridCol w="1020616"/>
                <a:gridCol w="830316"/>
                <a:gridCol w="673292"/>
                <a:gridCol w="643136"/>
                <a:gridCol w="936802"/>
                <a:gridCol w="716272"/>
                <a:gridCol w="687242"/>
                <a:gridCol w="907774"/>
                <a:gridCol w="775454"/>
                <a:gridCol w="585078"/>
                <a:gridCol w="1199188"/>
              </a:tblGrid>
              <a:tr h="50427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المدخلات (المشتريات + مخ أول المدة)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المخرجات (</a:t>
                      </a:r>
                      <a:r>
                        <a:rPr lang="ar-DZ" sz="2000" dirty="0" err="1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الإستهلاكات</a:t>
                      </a:r>
                      <a:r>
                        <a:rPr lang="ar-DZ" sz="20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D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DZ" sz="2000" dirty="0" smtClean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الرصيد (المخزون المتبقي)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915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التاريخ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البيان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Q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P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V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Q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P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 dirty="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V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Q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P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V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6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01/05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مخ أولي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380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30395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380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30395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6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02/05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استعمال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220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81.5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17930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160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12465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6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11/05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استعمال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100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81.5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8150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60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4315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6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16/05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شراء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250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82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20500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310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24815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6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19/05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استعمال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160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81.5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13040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150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11775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6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24/05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استعمال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60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81.5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4890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90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6885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6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27/05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شراء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300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83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900</a:t>
                      </a: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24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390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31785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6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30/05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استعمال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ـــــــــــــــــــــــ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120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81.5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9780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270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81.5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22005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6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المجموع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fr-FR" sz="2000">
                          <a:effectLst/>
                          <a:latin typeface="Traditional Arabic"/>
                          <a:ea typeface="Times New Roman"/>
                          <a:cs typeface="Arial"/>
                        </a:rPr>
                        <a:t>930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81.5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75795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660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81.5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53790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305175" algn="l"/>
                        </a:tabLst>
                      </a:pPr>
                      <a:r>
                        <a:rPr lang="ar-DZ" sz="2000" dirty="0">
                          <a:effectLst/>
                          <a:latin typeface="Calibri"/>
                          <a:ea typeface="Times New Roman"/>
                          <a:cs typeface="Traditional Arabic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943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2988" y="1885950"/>
            <a:ext cx="7561262" cy="15795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fontAlgn="base">
              <a:lnSpc>
                <a:spcPct val="115000"/>
              </a:lnSpc>
              <a:spcBef>
                <a:spcPct val="0"/>
              </a:spcBef>
              <a:buFont typeface="Symbol"/>
              <a:buChar char=""/>
              <a:tabLst>
                <a:tab pos="3305175" algn="l"/>
              </a:tabLst>
              <a:defRPr/>
            </a:pPr>
            <a:r>
              <a:rPr lang="ar-DZ" sz="2800" dirty="0">
                <a:solidFill>
                  <a:srgbClr val="000000"/>
                </a:solidFill>
                <a:latin typeface="Calibri"/>
                <a:ea typeface="Times New Roman"/>
                <a:cs typeface="Traditional Arabic"/>
              </a:rPr>
              <a:t>السعر الوسطي المرجح هو: </a:t>
            </a:r>
            <a:endParaRPr lang="en-US" dirty="0">
              <a:solidFill>
                <a:srgbClr val="000000"/>
              </a:solidFill>
              <a:latin typeface="Calibri"/>
              <a:ea typeface="Times New Roman"/>
            </a:endParaRPr>
          </a:p>
          <a:p>
            <a:pPr algn="just" rtl="0" fontAlgn="base">
              <a:lnSpc>
                <a:spcPct val="115000"/>
              </a:lnSpc>
              <a:spcBef>
                <a:spcPct val="0"/>
              </a:spcBef>
              <a:tabLst>
                <a:tab pos="3305175" algn="l"/>
              </a:tabLst>
              <a:defRPr/>
            </a:pPr>
            <a:r>
              <a:rPr lang="fr-FR" sz="2800" dirty="0">
                <a:solidFill>
                  <a:srgbClr val="000000"/>
                </a:solidFill>
                <a:latin typeface="Traditional Arabic"/>
                <a:ea typeface="Times New Roman"/>
              </a:rPr>
              <a:t>P=(30395+20500+24900)/(380+250+300)=81.5</a:t>
            </a:r>
            <a:endParaRPr lang="en-US" dirty="0">
              <a:solidFill>
                <a:srgbClr val="000000"/>
              </a:solidFill>
              <a:latin typeface="Calibri"/>
              <a:ea typeface="Times New Roman"/>
            </a:endParaRPr>
          </a:p>
          <a:p>
            <a:pPr marL="342900" indent="-342900" algn="just" fontAlgn="base">
              <a:lnSpc>
                <a:spcPct val="115000"/>
              </a:lnSpc>
              <a:spcBef>
                <a:spcPct val="0"/>
              </a:spcBef>
              <a:buFont typeface="Symbol"/>
              <a:buChar char=""/>
              <a:tabLst>
                <a:tab pos="3305175" algn="l"/>
              </a:tabLst>
              <a:defRPr/>
            </a:pPr>
            <a:r>
              <a:rPr lang="ar-DZ" sz="2800" dirty="0">
                <a:solidFill>
                  <a:srgbClr val="000000"/>
                </a:solidFill>
                <a:latin typeface="Calibri"/>
                <a:ea typeface="Times New Roman"/>
                <a:cs typeface="Traditional Arabic"/>
              </a:rPr>
              <a:t>قيمة الكميات المستعملة في هذه الفترة هي: 53790 دج</a:t>
            </a:r>
          </a:p>
        </p:txBody>
      </p:sp>
    </p:spTree>
    <p:extLst>
      <p:ext uri="{BB962C8B-B14F-4D97-AF65-F5344CB8AC3E}">
        <p14:creationId xmlns:p14="http://schemas.microsoft.com/office/powerpoint/2010/main" val="844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684213" y="1484313"/>
            <a:ext cx="8229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800">
                <a:solidFill>
                  <a:srgbClr val="000000"/>
                </a:solidFill>
              </a:rPr>
              <a:t>مجموع كل المدخلات = مجموع كل الاستعمالات + مخزون آخر المدة </a:t>
            </a:r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793750" y="3105150"/>
            <a:ext cx="8099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ar-DZ" altLang="ar-DZ" sz="2800">
                <a:solidFill>
                  <a:srgbClr val="000000"/>
                </a:solidFill>
              </a:rPr>
              <a:t>مخزون أول المدة + المشتريات =مخزون آخر المدة +الاستهلاكات</a:t>
            </a:r>
            <a:endParaRPr lang="en-US" altLang="ar-DZ" sz="2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25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8888" y="928688"/>
            <a:ext cx="6985000" cy="40560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lnSpc>
                <a:spcPct val="115000"/>
              </a:lnSpc>
              <a:spcBef>
                <a:spcPct val="0"/>
              </a:spcBef>
              <a:tabLst>
                <a:tab pos="3305175" algn="l"/>
              </a:tabLst>
              <a:defRPr/>
            </a:pPr>
            <a:r>
              <a:rPr lang="ar-DZ" sz="3200" b="1" dirty="0">
                <a:solidFill>
                  <a:srgbClr val="000000"/>
                </a:solidFill>
                <a:latin typeface="Calibri"/>
                <a:ea typeface="Times New Roman"/>
                <a:cs typeface="Traditional Arabic"/>
              </a:rPr>
              <a:t>عيوب هذه الطريقة:</a:t>
            </a:r>
          </a:p>
          <a:p>
            <a:pPr algn="just" fontAlgn="base">
              <a:lnSpc>
                <a:spcPct val="115000"/>
              </a:lnSpc>
              <a:spcBef>
                <a:spcPct val="0"/>
              </a:spcBef>
              <a:tabLst>
                <a:tab pos="3305175" algn="l"/>
              </a:tabLst>
              <a:defRPr/>
            </a:pPr>
            <a:r>
              <a:rPr lang="ar-DZ" sz="3200" b="1" dirty="0">
                <a:solidFill>
                  <a:srgbClr val="000000"/>
                </a:solidFill>
                <a:latin typeface="Calibri"/>
                <a:ea typeface="Times New Roman"/>
                <a:cs typeface="Traditional Arabic"/>
              </a:rPr>
              <a:t> </a:t>
            </a:r>
            <a:r>
              <a:rPr lang="ar-DZ" sz="3200" dirty="0">
                <a:solidFill>
                  <a:srgbClr val="000000"/>
                </a:solidFill>
                <a:latin typeface="Calibri"/>
                <a:ea typeface="Times New Roman"/>
                <a:cs typeface="Traditional Arabic"/>
              </a:rPr>
              <a:t>لا يمكن معرفة قيمة المواد المستهلكة إلا بعد مرور فترة محاسبية معينة.</a:t>
            </a:r>
            <a:endParaRPr lang="en-US" sz="2000" dirty="0">
              <a:solidFill>
                <a:srgbClr val="000000"/>
              </a:solidFill>
              <a:latin typeface="Calibri"/>
              <a:ea typeface="Times New Roman"/>
            </a:endParaRPr>
          </a:p>
          <a:p>
            <a:pPr algn="just" fontAlgn="base">
              <a:lnSpc>
                <a:spcPct val="115000"/>
              </a:lnSpc>
              <a:spcBef>
                <a:spcPct val="0"/>
              </a:spcBef>
              <a:tabLst>
                <a:tab pos="3305175" algn="l"/>
              </a:tabLst>
              <a:defRPr/>
            </a:pPr>
            <a:r>
              <a:rPr lang="ar-DZ" sz="3200" b="1" dirty="0">
                <a:solidFill>
                  <a:srgbClr val="000000"/>
                </a:solidFill>
                <a:latin typeface="Calibri"/>
                <a:ea typeface="Times New Roman"/>
                <a:cs typeface="Traditional Arabic"/>
              </a:rPr>
              <a:t>مزاياها:</a:t>
            </a:r>
            <a:endParaRPr lang="en-US" sz="2000" dirty="0">
              <a:solidFill>
                <a:srgbClr val="000000"/>
              </a:solidFill>
              <a:latin typeface="Calibri"/>
              <a:ea typeface="Times New Roman"/>
            </a:endParaRPr>
          </a:p>
          <a:p>
            <a:pPr marL="342900" indent="-342900" algn="just" fontAlgn="base">
              <a:lnSpc>
                <a:spcPct val="115000"/>
              </a:lnSpc>
              <a:spcBef>
                <a:spcPct val="0"/>
              </a:spcBef>
              <a:buFont typeface="Traditional Arabic"/>
              <a:buChar char="-"/>
              <a:tabLst>
                <a:tab pos="3305175" algn="l"/>
              </a:tabLst>
              <a:defRPr/>
            </a:pPr>
            <a:r>
              <a:rPr lang="ar-DZ" sz="3200" dirty="0">
                <a:solidFill>
                  <a:srgbClr val="000000"/>
                </a:solidFill>
                <a:latin typeface="Calibri"/>
                <a:ea typeface="Times New Roman"/>
                <a:cs typeface="Traditional Arabic"/>
              </a:rPr>
              <a:t>طريقة سهلة وتعطي سعرا موحدا لكل المخرجات.</a:t>
            </a:r>
            <a:endParaRPr lang="en-US" sz="2000" dirty="0">
              <a:solidFill>
                <a:srgbClr val="000000"/>
              </a:solidFill>
              <a:latin typeface="Calibri"/>
              <a:ea typeface="Times New Roman"/>
              <a:cs typeface="Times New Roman"/>
            </a:endParaRPr>
          </a:p>
          <a:p>
            <a:pPr marL="342900" indent="-342900" algn="just" fontAlgn="base">
              <a:lnSpc>
                <a:spcPct val="115000"/>
              </a:lnSpc>
              <a:spcBef>
                <a:spcPct val="0"/>
              </a:spcBef>
              <a:buFont typeface="Traditional Arabic"/>
              <a:buChar char="-"/>
              <a:tabLst>
                <a:tab pos="3305175" algn="l"/>
              </a:tabLst>
              <a:defRPr/>
            </a:pPr>
            <a:r>
              <a:rPr lang="ar-DZ" sz="3200" dirty="0">
                <a:solidFill>
                  <a:srgbClr val="000000"/>
                </a:solidFill>
                <a:latin typeface="Calibri"/>
                <a:ea typeface="Times New Roman"/>
                <a:cs typeface="Traditional Arabic"/>
              </a:rPr>
              <a:t>السعر الوحدوي للمخزون المتبقي هو نفسه السعر الوسطي المرجح</a:t>
            </a:r>
          </a:p>
        </p:txBody>
      </p:sp>
    </p:spTree>
    <p:extLst>
      <p:ext uri="{BB962C8B-B14F-4D97-AF65-F5344CB8AC3E}">
        <p14:creationId xmlns:p14="http://schemas.microsoft.com/office/powerpoint/2010/main" val="81822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ar-D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altLang="ar-D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445</Words>
  <Application>Microsoft Office PowerPoint</Application>
  <PresentationFormat>Affichage à l'écran (4:3)</PresentationFormat>
  <Paragraphs>155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Diseño predeterminado</vt:lpstr>
      <vt:lpstr>محاسبة المخزونات 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محاسبة المخزونات 1</dc:title>
  <dc:creator>TAHRI</dc:creator>
  <cp:lastModifiedBy>TAHRI</cp:lastModifiedBy>
  <cp:revision>2</cp:revision>
  <dcterms:created xsi:type="dcterms:W3CDTF">2021-10-13T15:39:11Z</dcterms:created>
  <dcterms:modified xsi:type="dcterms:W3CDTF">2021-10-13T15:47:49Z</dcterms:modified>
</cp:coreProperties>
</file>