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7" r:id="rId2"/>
    <p:sldId id="258" r:id="rId3"/>
    <p:sldId id="259" r:id="rId4"/>
    <p:sldId id="273" r:id="rId5"/>
    <p:sldId id="260" r:id="rId6"/>
    <p:sldId id="274" r:id="rId7"/>
    <p:sldId id="261" r:id="rId8"/>
    <p:sldId id="282" r:id="rId9"/>
    <p:sldId id="283" r:id="rId10"/>
    <p:sldId id="263" r:id="rId11"/>
    <p:sldId id="272" r:id="rId12"/>
    <p:sldId id="284" r:id="rId13"/>
    <p:sldId id="280" r:id="rId14"/>
    <p:sldId id="281" r:id="rId15"/>
    <p:sldId id="285" r:id="rId16"/>
    <p:sldId id="286" r:id="rId17"/>
    <p:sldId id="287" r:id="rId18"/>
    <p:sldId id="288" r:id="rId19"/>
    <p:sldId id="290"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67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F41EE1-B986-4663-839A-B0D0A888E520}" type="datetimeFigureOut">
              <a:rPr lang="fr-FR" smtClean="0"/>
              <a:pPr/>
              <a:t>21/11/2021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ABAD41-EAAB-4413-B739-270BA85C89DE}"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EC84F84-3677-47ED-8E7B-445E695B68B2}" type="slidenum">
              <a:rPr lang="fr-FR" smtClean="0"/>
              <a:pPr/>
              <a:t>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69ABAD41-EAAB-4413-B739-270BA85C89DE}" type="slidenum">
              <a:rPr lang="fr-FR" smtClean="0"/>
              <a:pPr/>
              <a:t>19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DC996461-F254-4102-8B97-E8BE2CD943C7}" type="datetimeFigureOut">
              <a:rPr lang="fr-FR" smtClean="0"/>
              <a:pPr/>
              <a:t>21/11/2021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BD76ED-61AE-4BEF-BA35-EFD767EDF440}"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C996461-F254-4102-8B97-E8BE2CD943C7}" type="datetimeFigureOut">
              <a:rPr lang="fr-FR" smtClean="0"/>
              <a:pPr/>
              <a:t>21/11/2021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BD76ED-61AE-4BEF-BA35-EFD767EDF44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C996461-F254-4102-8B97-E8BE2CD943C7}" type="datetimeFigureOut">
              <a:rPr lang="fr-FR" smtClean="0"/>
              <a:pPr/>
              <a:t>21/11/2021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BD76ED-61AE-4BEF-BA35-EFD767EDF440}"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C996461-F254-4102-8B97-E8BE2CD943C7}" type="datetimeFigureOut">
              <a:rPr lang="fr-FR" smtClean="0"/>
              <a:pPr/>
              <a:t>21/11/2021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BD76ED-61AE-4BEF-BA35-EFD767EDF440}"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C996461-F254-4102-8B97-E8BE2CD943C7}" type="datetimeFigureOut">
              <a:rPr lang="fr-FR" smtClean="0"/>
              <a:pPr/>
              <a:t>21/11/2021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BD76ED-61AE-4BEF-BA35-EFD767EDF440}"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C996461-F254-4102-8B97-E8BE2CD943C7}" type="datetimeFigureOut">
              <a:rPr lang="fr-FR" smtClean="0"/>
              <a:pPr/>
              <a:t>21/11/2021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0BD76ED-61AE-4BEF-BA35-EFD767EDF440}"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C996461-F254-4102-8B97-E8BE2CD943C7}" type="datetimeFigureOut">
              <a:rPr lang="fr-FR" smtClean="0"/>
              <a:pPr/>
              <a:t>21/11/2021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0BD76ED-61AE-4BEF-BA35-EFD767EDF440}"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DC996461-F254-4102-8B97-E8BE2CD943C7}" type="datetimeFigureOut">
              <a:rPr lang="fr-FR" smtClean="0"/>
              <a:pPr/>
              <a:t>21/11/2021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0BD76ED-61AE-4BEF-BA35-EFD767EDF44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C996461-F254-4102-8B97-E8BE2CD943C7}" type="datetimeFigureOut">
              <a:rPr lang="fr-FR" smtClean="0"/>
              <a:pPr/>
              <a:t>21/11/2021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0BD76ED-61AE-4BEF-BA35-EFD767EDF44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C996461-F254-4102-8B97-E8BE2CD943C7}" type="datetimeFigureOut">
              <a:rPr lang="fr-FR" smtClean="0"/>
              <a:pPr/>
              <a:t>21/11/2021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0BD76ED-61AE-4BEF-BA35-EFD767EDF440}"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C996461-F254-4102-8B97-E8BE2CD943C7}" type="datetimeFigureOut">
              <a:rPr lang="fr-FR" smtClean="0"/>
              <a:pPr/>
              <a:t>21/11/2021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0BD76ED-61AE-4BEF-BA35-EFD767EDF440}"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996461-F254-4102-8B97-E8BE2CD943C7}" type="datetimeFigureOut">
              <a:rPr lang="fr-FR" smtClean="0"/>
              <a:pPr/>
              <a:t>21/11/2021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BD76ED-61AE-4BEF-BA35-EFD767EDF440}"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214554"/>
            <a:ext cx="7772400" cy="1470025"/>
          </a:xfrm>
        </p:spPr>
        <p:txBody>
          <a:bodyPr/>
          <a:lstStyle/>
          <a:p>
            <a:r>
              <a:rPr lang="ar-DZ" dirty="0" smtClean="0"/>
              <a:t>محاضرات الموازنة التقديرية</a:t>
            </a:r>
            <a:endParaRPr lang="fr-FR" dirty="0"/>
          </a:p>
        </p:txBody>
      </p:sp>
      <p:sp>
        <p:nvSpPr>
          <p:cNvPr id="3" name="Sous-titre 2"/>
          <p:cNvSpPr>
            <a:spLocks noGrp="1"/>
          </p:cNvSpPr>
          <p:nvPr>
            <p:ph type="subTitle" idx="1"/>
          </p:nvPr>
        </p:nvSpPr>
        <p:spPr/>
        <p:txBody>
          <a:bodyPr/>
          <a:lstStyle/>
          <a:p>
            <a:r>
              <a:rPr lang="ar-DZ" dirty="0" smtClean="0"/>
              <a:t>طلبة السنة الثالثة محاسبة وجباية</a:t>
            </a:r>
          </a:p>
          <a:p>
            <a:r>
              <a:rPr lang="ar-DZ" dirty="0" smtClean="0"/>
              <a:t>الاستاذة زعرور نعيمة</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1417638"/>
          </a:xfrm>
          <a:solidFill>
            <a:schemeClr val="bg1">
              <a:lumMod val="85000"/>
            </a:schemeClr>
          </a:solidFill>
        </p:spPr>
        <p:txBody>
          <a:bodyPr/>
          <a:lstStyle/>
          <a:p>
            <a:pPr lvl="0" rtl="1"/>
            <a:r>
              <a:rPr lang="fr-FR" b="1" dirty="0" smtClean="0">
                <a:solidFill>
                  <a:schemeClr val="dk1"/>
                </a:solidFill>
                <a:latin typeface="Traditional Arabic" pitchFamily="18" charset="-78"/>
                <a:cs typeface="Traditional Arabic" pitchFamily="18" charset="-78"/>
              </a:rPr>
              <a:t>.3</a:t>
            </a:r>
            <a:r>
              <a:rPr lang="ar-DZ" b="1" dirty="0" smtClean="0">
                <a:solidFill>
                  <a:schemeClr val="dk1"/>
                </a:solidFill>
                <a:latin typeface="Traditional Arabic" pitchFamily="18" charset="-78"/>
                <a:cs typeface="Traditional Arabic" pitchFamily="18" charset="-78"/>
              </a:rPr>
              <a:t>وفق التوزيع على أساس المنتجات</a:t>
            </a:r>
            <a:endParaRPr lang="fr-FR" dirty="0">
              <a:solidFill>
                <a:schemeClr val="dk1"/>
              </a:solidFill>
              <a:latin typeface="Traditional Arabic" pitchFamily="18" charset="-78"/>
              <a:cs typeface="Traditional Arabic" pitchFamily="18" charset="-78"/>
            </a:endParaRPr>
          </a:p>
        </p:txBody>
      </p:sp>
      <p:sp>
        <p:nvSpPr>
          <p:cNvPr id="3" name="Espace réservé du contenu 2"/>
          <p:cNvSpPr>
            <a:spLocks noGrp="1"/>
          </p:cNvSpPr>
          <p:nvPr>
            <p:ph idx="1"/>
          </p:nvPr>
        </p:nvSpPr>
        <p:spPr>
          <a:xfrm>
            <a:off x="0" y="1357298"/>
            <a:ext cx="9144000" cy="5500702"/>
          </a:xfrm>
          <a:solidFill>
            <a:schemeClr val="tx2">
              <a:lumMod val="20000"/>
              <a:lumOff val="80000"/>
            </a:schemeClr>
          </a:solidFill>
        </p:spPr>
        <p:txBody>
          <a:bodyPr>
            <a:normAutofit/>
          </a:bodyPr>
          <a:lstStyle/>
          <a:p>
            <a:pPr algn="just" rtl="1"/>
            <a:r>
              <a:rPr lang="ar-DZ" sz="4400" dirty="0" smtClean="0">
                <a:latin typeface="Traditional Arabic" pitchFamily="18" charset="-78"/>
                <a:cs typeface="Traditional Arabic" pitchFamily="18" charset="-78"/>
              </a:rPr>
              <a:t>وضح هذا التوزيع أنواع المنتجات المباعة ويمكن المؤسسة من متابعة وتقييم كل منتج على </a:t>
            </a:r>
            <a:r>
              <a:rPr lang="ar-DZ" sz="4400" dirty="0" err="1" smtClean="0">
                <a:latin typeface="Traditional Arabic" pitchFamily="18" charset="-78"/>
                <a:cs typeface="Traditional Arabic" pitchFamily="18" charset="-78"/>
              </a:rPr>
              <a:t>حدى</a:t>
            </a:r>
            <a:r>
              <a:rPr lang="ar-DZ" sz="4400" dirty="0" smtClean="0">
                <a:latin typeface="Traditional Arabic" pitchFamily="18" charset="-78"/>
                <a:cs typeface="Traditional Arabic" pitchFamily="18" charset="-78"/>
              </a:rPr>
              <a:t>.</a:t>
            </a:r>
            <a:endParaRPr lang="fr-FR" sz="4400" dirty="0" smtClean="0">
              <a:latin typeface="Traditional Arabic" pitchFamily="18" charset="-78"/>
              <a:cs typeface="Traditional Arabic" pitchFamily="18" charset="-78"/>
            </a:endParaRPr>
          </a:p>
          <a:p>
            <a:pPr algn="just" rtl="1">
              <a:buNone/>
            </a:pPr>
            <a:r>
              <a:rPr lang="ar-DZ" sz="4400" b="1" dirty="0" smtClean="0">
                <a:latin typeface="Traditional Arabic" pitchFamily="18" charset="-78"/>
                <a:cs typeface="Traditional Arabic" pitchFamily="18" charset="-78"/>
              </a:rPr>
              <a:t>مثال</a:t>
            </a:r>
            <a:r>
              <a:rPr lang="ar-DZ" sz="4400" dirty="0" smtClean="0">
                <a:latin typeface="Traditional Arabic" pitchFamily="18" charset="-78"/>
                <a:cs typeface="Traditional Arabic" pitchFamily="18" charset="-78"/>
              </a:rPr>
              <a:t>: كانت مبيعات المؤسسة "أ" في سنة 2020بقيمة 9 مليون </a:t>
            </a:r>
            <a:r>
              <a:rPr lang="ar-DZ" sz="4400" dirty="0" err="1" smtClean="0">
                <a:latin typeface="Traditional Arabic" pitchFamily="18" charset="-78"/>
                <a:cs typeface="Traditional Arabic" pitchFamily="18" charset="-78"/>
              </a:rPr>
              <a:t>دج</a:t>
            </a:r>
            <a:r>
              <a:rPr lang="ar-DZ" sz="4400" dirty="0" smtClean="0">
                <a:latin typeface="Traditional Arabic" pitchFamily="18" charset="-78"/>
                <a:cs typeface="Traditional Arabic" pitchFamily="18" charset="-78"/>
              </a:rPr>
              <a:t> موزعة على المنتجات كما يلي:</a:t>
            </a:r>
          </a:p>
          <a:p>
            <a:pPr algn="just" rtl="1">
              <a:buNone/>
            </a:pPr>
            <a:endParaRPr lang="fr-FR" sz="4400" dirty="0" smtClean="0">
              <a:latin typeface="Traditional Arabic" pitchFamily="18" charset="-78"/>
              <a:cs typeface="Traditional Arabic" pitchFamily="18" charset="-78"/>
            </a:endParaRPr>
          </a:p>
          <a:p>
            <a:pPr algn="just" rtl="1"/>
            <a:endParaRPr lang="fr-FR" dirty="0"/>
          </a:p>
        </p:txBody>
      </p:sp>
      <p:graphicFrame>
        <p:nvGraphicFramePr>
          <p:cNvPr id="4" name="Tableau 3"/>
          <p:cNvGraphicFramePr>
            <a:graphicFrameLocks noGrp="1"/>
          </p:cNvGraphicFramePr>
          <p:nvPr/>
        </p:nvGraphicFramePr>
        <p:xfrm>
          <a:off x="1214414" y="4428194"/>
          <a:ext cx="6096000" cy="207264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r>
                        <a:rPr lang="ar-DZ" sz="2800" b="0" dirty="0" smtClean="0">
                          <a:latin typeface="Traditional Arabic" pitchFamily="18" charset="-78"/>
                          <a:cs typeface="Traditional Arabic" pitchFamily="18" charset="-78"/>
                        </a:rPr>
                        <a:t>النسبة المئوية %</a:t>
                      </a:r>
                      <a:endParaRPr lang="fr-FR" sz="2800" b="0" dirty="0">
                        <a:latin typeface="Traditional Arabic" pitchFamily="18" charset="-78"/>
                        <a:cs typeface="Traditional Arabic" pitchFamily="18" charset="-78"/>
                      </a:endParaRPr>
                    </a:p>
                  </a:txBody>
                  <a:tcPr/>
                </a:tc>
                <a:tc>
                  <a:txBody>
                    <a:bodyPr/>
                    <a:lstStyle/>
                    <a:p>
                      <a:pPr algn="ctr"/>
                      <a:r>
                        <a:rPr lang="ar-DZ" sz="2800" b="0" dirty="0" smtClean="0">
                          <a:latin typeface="Traditional Arabic" pitchFamily="18" charset="-78"/>
                          <a:cs typeface="Traditional Arabic" pitchFamily="18" charset="-78"/>
                        </a:rPr>
                        <a:t>المبيعات الفعلية</a:t>
                      </a:r>
                      <a:endParaRPr lang="fr-FR" sz="2800" b="0" dirty="0">
                        <a:latin typeface="Traditional Arabic" pitchFamily="18" charset="-78"/>
                        <a:cs typeface="Traditional Arabic" pitchFamily="18" charset="-78"/>
                      </a:endParaRPr>
                    </a:p>
                  </a:txBody>
                  <a:tcPr/>
                </a:tc>
                <a:tc>
                  <a:txBody>
                    <a:bodyPr/>
                    <a:lstStyle/>
                    <a:p>
                      <a:pPr algn="ctr"/>
                      <a:r>
                        <a:rPr lang="ar-DZ" sz="2800" b="0" dirty="0" smtClean="0">
                          <a:latin typeface="Traditional Arabic" pitchFamily="18" charset="-78"/>
                          <a:cs typeface="Traditional Arabic" pitchFamily="18" charset="-78"/>
                        </a:rPr>
                        <a:t>المنتجات</a:t>
                      </a:r>
                      <a:endParaRPr lang="fr-FR" sz="2800" b="0" dirty="0">
                        <a:latin typeface="Traditional Arabic" pitchFamily="18" charset="-78"/>
                        <a:cs typeface="Traditional Arabic" pitchFamily="18" charset="-78"/>
                      </a:endParaRPr>
                    </a:p>
                  </a:txBody>
                  <a:tcPr/>
                </a:tc>
              </a:tr>
              <a:tr h="370840">
                <a:tc>
                  <a:txBody>
                    <a:bodyPr/>
                    <a:lstStyle/>
                    <a:p>
                      <a:pPr algn="ctr"/>
                      <a:r>
                        <a:rPr lang="ar-DZ" sz="2800" b="0" dirty="0" smtClean="0">
                          <a:latin typeface="Traditional Arabic" pitchFamily="18" charset="-78"/>
                          <a:cs typeface="Traditional Arabic" pitchFamily="18" charset="-78"/>
                        </a:rPr>
                        <a:t>60%</a:t>
                      </a:r>
                      <a:endParaRPr lang="fr-FR" sz="2800" b="0" dirty="0">
                        <a:latin typeface="Traditional Arabic" pitchFamily="18" charset="-78"/>
                        <a:cs typeface="Traditional Arabic" pitchFamily="18" charset="-78"/>
                      </a:endParaRPr>
                    </a:p>
                  </a:txBody>
                  <a:tcPr/>
                </a:tc>
                <a:tc>
                  <a:txBody>
                    <a:bodyPr/>
                    <a:lstStyle/>
                    <a:p>
                      <a:pPr algn="ctr"/>
                      <a:r>
                        <a:rPr lang="ar-DZ" sz="2800" b="0" dirty="0" smtClean="0">
                          <a:latin typeface="Traditional Arabic" pitchFamily="18" charset="-78"/>
                          <a:cs typeface="Traditional Arabic" pitchFamily="18" charset="-78"/>
                        </a:rPr>
                        <a:t>5400000</a:t>
                      </a:r>
                      <a:endParaRPr lang="fr-FR" sz="2800" b="0" dirty="0">
                        <a:latin typeface="Traditional Arabic" pitchFamily="18" charset="-78"/>
                        <a:cs typeface="Traditional Arabic" pitchFamily="18" charset="-78"/>
                      </a:endParaRPr>
                    </a:p>
                  </a:txBody>
                  <a:tcPr/>
                </a:tc>
                <a:tc>
                  <a:txBody>
                    <a:bodyPr/>
                    <a:lstStyle/>
                    <a:p>
                      <a:pPr algn="ctr"/>
                      <a:r>
                        <a:rPr lang="ar-DZ" sz="2800" b="0" dirty="0" smtClean="0">
                          <a:latin typeface="Traditional Arabic" pitchFamily="18" charset="-78"/>
                          <a:cs typeface="Traditional Arabic" pitchFamily="18" charset="-78"/>
                        </a:rPr>
                        <a:t>أ</a:t>
                      </a:r>
                      <a:endParaRPr lang="fr-FR" sz="2800" b="0" dirty="0">
                        <a:latin typeface="Traditional Arabic" pitchFamily="18" charset="-78"/>
                        <a:cs typeface="Traditional Arabic" pitchFamily="18" charset="-78"/>
                      </a:endParaRPr>
                    </a:p>
                  </a:txBody>
                  <a:tcPr/>
                </a:tc>
              </a:tr>
              <a:tr h="370840">
                <a:tc>
                  <a:txBody>
                    <a:bodyPr/>
                    <a:lstStyle/>
                    <a:p>
                      <a:pPr algn="ctr"/>
                      <a:r>
                        <a:rPr lang="ar-DZ" sz="2800" b="0" dirty="0" smtClean="0">
                          <a:latin typeface="Traditional Arabic" pitchFamily="18" charset="-78"/>
                          <a:cs typeface="Traditional Arabic" pitchFamily="18" charset="-78"/>
                        </a:rPr>
                        <a:t>40%</a:t>
                      </a:r>
                      <a:endParaRPr lang="fr-FR" sz="2800" b="0" dirty="0">
                        <a:latin typeface="Traditional Arabic" pitchFamily="18" charset="-78"/>
                        <a:cs typeface="Traditional Arabic" pitchFamily="18" charset="-78"/>
                      </a:endParaRPr>
                    </a:p>
                  </a:txBody>
                  <a:tcPr/>
                </a:tc>
                <a:tc>
                  <a:txBody>
                    <a:bodyPr/>
                    <a:lstStyle/>
                    <a:p>
                      <a:pPr algn="ctr"/>
                      <a:r>
                        <a:rPr lang="ar-DZ" sz="2800" b="0" dirty="0" smtClean="0">
                          <a:latin typeface="Traditional Arabic" pitchFamily="18" charset="-78"/>
                          <a:cs typeface="Traditional Arabic" pitchFamily="18" charset="-78"/>
                        </a:rPr>
                        <a:t>3600000</a:t>
                      </a:r>
                      <a:endParaRPr lang="fr-FR" sz="2800" b="0" dirty="0">
                        <a:latin typeface="Traditional Arabic" pitchFamily="18" charset="-78"/>
                        <a:cs typeface="Traditional Arabic" pitchFamily="18" charset="-78"/>
                      </a:endParaRPr>
                    </a:p>
                  </a:txBody>
                  <a:tcPr/>
                </a:tc>
                <a:tc>
                  <a:txBody>
                    <a:bodyPr/>
                    <a:lstStyle/>
                    <a:p>
                      <a:pPr algn="ctr"/>
                      <a:r>
                        <a:rPr lang="ar-DZ" sz="2800" b="0" dirty="0" smtClean="0">
                          <a:latin typeface="Traditional Arabic" pitchFamily="18" charset="-78"/>
                          <a:cs typeface="Traditional Arabic" pitchFamily="18" charset="-78"/>
                        </a:rPr>
                        <a:t>ب</a:t>
                      </a:r>
                      <a:endParaRPr lang="fr-FR" sz="2800" b="0" dirty="0">
                        <a:latin typeface="Traditional Arabic" pitchFamily="18" charset="-78"/>
                        <a:cs typeface="Traditional Arabic" pitchFamily="18" charset="-78"/>
                      </a:endParaRPr>
                    </a:p>
                  </a:txBody>
                  <a:tcPr/>
                </a:tc>
              </a:tr>
              <a:tr h="370840">
                <a:tc>
                  <a:txBody>
                    <a:bodyPr/>
                    <a:lstStyle/>
                    <a:p>
                      <a:pPr algn="ctr"/>
                      <a:r>
                        <a:rPr lang="ar-DZ" sz="2800" b="0" dirty="0" smtClean="0">
                          <a:latin typeface="Traditional Arabic" pitchFamily="18" charset="-78"/>
                          <a:cs typeface="Traditional Arabic" pitchFamily="18" charset="-78"/>
                        </a:rPr>
                        <a:t>100%</a:t>
                      </a:r>
                      <a:endParaRPr lang="fr-FR" sz="2800" b="0" dirty="0">
                        <a:latin typeface="Traditional Arabic" pitchFamily="18" charset="-78"/>
                        <a:cs typeface="Traditional Arabic" pitchFamily="18" charset="-78"/>
                      </a:endParaRPr>
                    </a:p>
                  </a:txBody>
                  <a:tcPr/>
                </a:tc>
                <a:tc>
                  <a:txBody>
                    <a:bodyPr/>
                    <a:lstStyle/>
                    <a:p>
                      <a:pPr algn="ctr"/>
                      <a:r>
                        <a:rPr lang="ar-DZ" sz="2800" b="0" dirty="0" smtClean="0">
                          <a:latin typeface="Traditional Arabic" pitchFamily="18" charset="-78"/>
                          <a:cs typeface="Traditional Arabic" pitchFamily="18" charset="-78"/>
                        </a:rPr>
                        <a:t>9000000</a:t>
                      </a:r>
                      <a:endParaRPr lang="fr-FR" sz="2800" b="0" dirty="0">
                        <a:latin typeface="Traditional Arabic" pitchFamily="18" charset="-78"/>
                        <a:cs typeface="Traditional Arabic" pitchFamily="18" charset="-78"/>
                      </a:endParaRPr>
                    </a:p>
                  </a:txBody>
                  <a:tcPr/>
                </a:tc>
                <a:tc>
                  <a:txBody>
                    <a:bodyPr/>
                    <a:lstStyle/>
                    <a:p>
                      <a:pPr algn="ctr"/>
                      <a:r>
                        <a:rPr lang="ar-DZ" sz="2800" b="0" dirty="0" smtClean="0">
                          <a:latin typeface="Traditional Arabic" pitchFamily="18" charset="-78"/>
                          <a:cs typeface="Traditional Arabic" pitchFamily="18" charset="-78"/>
                        </a:rPr>
                        <a:t>المجموع</a:t>
                      </a:r>
                      <a:endParaRPr lang="fr-FR" sz="2800" b="0" dirty="0">
                        <a:latin typeface="Traditional Arabic" pitchFamily="18" charset="-78"/>
                        <a:cs typeface="Traditional Arabic" pitchFamily="18" charset="-78"/>
                      </a:endParaRPr>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1">
              <a:lumMod val="40000"/>
              <a:lumOff val="60000"/>
            </a:schemeClr>
          </a:solidFill>
        </p:spPr>
        <p:txBody>
          <a:bodyPr>
            <a:normAutofit/>
          </a:bodyPr>
          <a:lstStyle/>
          <a:p>
            <a:pPr algn="just" rtl="1">
              <a:buNone/>
            </a:pPr>
            <a:r>
              <a:rPr lang="ar-DZ" dirty="0" smtClean="0"/>
              <a:t>ترغب المؤسسة في بيع منتج جديد (ج) في السنة القادمة إضافة إلى المنتجات الأخرى، وتقدر المبيعات التقديرية للمنتج الجديد 3000000دج، وستؤدي إلى زيادة المبيعات بنسبة 25% مع افتراض أن المبيعات القديمة تبقي ثابتة.</a:t>
            </a:r>
            <a:endParaRPr lang="fr-FR" dirty="0" smtClean="0"/>
          </a:p>
          <a:p>
            <a:pPr algn="r" rtl="1">
              <a:buNone/>
            </a:pPr>
            <a:r>
              <a:rPr lang="ar-DZ" b="1" dirty="0" smtClean="0"/>
              <a:t>المطلوب</a:t>
            </a:r>
            <a:r>
              <a:rPr lang="ar-DZ" dirty="0" smtClean="0"/>
              <a:t>: إعداد الميزانية التقديرية للمبيعات.</a:t>
            </a:r>
            <a:endParaRPr lang="fr-FR" dirty="0" smtClean="0"/>
          </a:p>
          <a:p>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tx2">
              <a:lumMod val="20000"/>
              <a:lumOff val="80000"/>
            </a:schemeClr>
          </a:solidFill>
        </p:spPr>
        <p:txBody>
          <a:bodyPr/>
          <a:lstStyle/>
          <a:p>
            <a:pPr algn="ctr" rtl="1">
              <a:buNone/>
            </a:pPr>
            <a:r>
              <a:rPr lang="ar-DZ" sz="5400" b="1" dirty="0" smtClean="0"/>
              <a:t>الحل</a:t>
            </a:r>
            <a:r>
              <a:rPr lang="ar-DZ" sz="5400" dirty="0" smtClean="0"/>
              <a:t>: </a:t>
            </a:r>
            <a:endParaRPr lang="fr-FR" sz="5400" dirty="0" smtClean="0"/>
          </a:p>
          <a:p>
            <a:pPr algn="r" rtl="1">
              <a:buNone/>
            </a:pPr>
            <a:r>
              <a:rPr lang="ar-DZ" sz="4000" b="1" u="sng" dirty="0" smtClean="0"/>
              <a:t>أولا: مجموع المبيعات المتوقعة لسنة 2021</a:t>
            </a:r>
            <a:endParaRPr lang="fr-FR" sz="4000" u="sng" dirty="0" smtClean="0"/>
          </a:p>
          <a:p>
            <a:pPr algn="r" rtl="1">
              <a:buNone/>
            </a:pPr>
            <a:r>
              <a:rPr lang="ar-DZ" dirty="0" smtClean="0"/>
              <a:t>بعد إضافة المنتج الجديد يساوي 9000000+3000000</a:t>
            </a:r>
            <a:endParaRPr lang="fr-FR" dirty="0" smtClean="0"/>
          </a:p>
          <a:p>
            <a:pPr algn="r" rtl="1">
              <a:buNone/>
            </a:pPr>
            <a:r>
              <a:rPr lang="ar-DZ" dirty="0" smtClean="0"/>
              <a:t>معناه المبيعات المتوقعة لسنة 2021= </a:t>
            </a:r>
            <a:r>
              <a:rPr lang="ar-DZ" b="1" dirty="0" smtClean="0"/>
              <a:t>12000000دج</a:t>
            </a:r>
            <a:endParaRPr lang="fr-FR" dirty="0" smtClean="0"/>
          </a:p>
          <a:p>
            <a:pPr algn="r" rtl="1">
              <a:buNone/>
            </a:pPr>
            <a:r>
              <a:rPr lang="ar-DZ" sz="4000" b="1" u="sng" dirty="0" smtClean="0"/>
              <a:t>ثانيا: حساب النسبة المئوية للمنتج ”أ“</a:t>
            </a:r>
            <a:endParaRPr lang="fr-FR" sz="4000" u="sng" dirty="0" smtClean="0"/>
          </a:p>
          <a:p>
            <a:pPr algn="r" rtl="1">
              <a:buNone/>
            </a:pPr>
            <a:r>
              <a:rPr lang="ar-DZ" b="1" dirty="0" smtClean="0"/>
              <a:t>النسبة المئوية </a:t>
            </a:r>
            <a:r>
              <a:rPr lang="ar-DZ" dirty="0" smtClean="0"/>
              <a:t>= 12000000/5400000</a:t>
            </a:r>
            <a:endParaRPr lang="fr-FR" dirty="0" smtClean="0"/>
          </a:p>
          <a:p>
            <a:pPr algn="r" rtl="1">
              <a:buNone/>
            </a:pPr>
            <a:r>
              <a:rPr lang="ar-DZ" b="1" dirty="0" smtClean="0"/>
              <a:t>النسبة المئوية = 45%</a:t>
            </a:r>
            <a:endParaRPr lang="fr-FR" dirty="0" smtClean="0"/>
          </a:p>
          <a:p>
            <a:pPr algn="r" rtl="1">
              <a:buNone/>
            </a:pPr>
            <a:r>
              <a:rPr lang="ar-DZ" sz="4000" b="1" u="sng" dirty="0" smtClean="0"/>
              <a:t>ثالثا: إعداد الميزانية التقديرية  للمبيعات لسنة 2021</a:t>
            </a:r>
            <a:endParaRPr lang="fr-FR" sz="4000" u="sng" dirty="0" smtClean="0"/>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57200" y="714375"/>
          <a:ext cx="8229600" cy="4053840"/>
        </p:xfrm>
        <a:graphic>
          <a:graphicData uri="http://schemas.openxmlformats.org/drawingml/2006/table">
            <a:tbl>
              <a:tblPr firstRow="1" bandRow="1">
                <a:tableStyleId>{5C22544A-7EE6-4342-B048-85BDC9FD1C3A}</a:tableStyleId>
              </a:tblPr>
              <a:tblGrid>
                <a:gridCol w="2057400"/>
                <a:gridCol w="2557466"/>
                <a:gridCol w="1557334"/>
                <a:gridCol w="2057400"/>
              </a:tblGrid>
              <a:tr h="370840">
                <a:tc gridSpan="3">
                  <a:txBody>
                    <a:bodyPr/>
                    <a:lstStyle/>
                    <a:p>
                      <a:pPr algn="ctr"/>
                      <a:r>
                        <a:rPr lang="ar-DZ" sz="3200" dirty="0" smtClean="0">
                          <a:latin typeface="Traditional Arabic" pitchFamily="18" charset="-78"/>
                          <a:cs typeface="Traditional Arabic" pitchFamily="18" charset="-78"/>
                        </a:rPr>
                        <a:t>الفترات</a:t>
                      </a:r>
                      <a:endParaRPr lang="fr-FR" sz="3200" dirty="0">
                        <a:latin typeface="Traditional Arabic" pitchFamily="18" charset="-78"/>
                        <a:cs typeface="Traditional Arabic" pitchFamily="18" charset="-78"/>
                      </a:endParaRPr>
                    </a:p>
                  </a:txBody>
                  <a:tcPr/>
                </a:tc>
                <a:tc hMerge="1">
                  <a:txBody>
                    <a:bodyPr/>
                    <a:lstStyle/>
                    <a:p>
                      <a:endParaRPr lang="fr-FR"/>
                    </a:p>
                  </a:txBody>
                  <a:tcPr/>
                </a:tc>
                <a:tc hMerge="1">
                  <a:txBody>
                    <a:bodyPr/>
                    <a:lstStyle/>
                    <a:p>
                      <a:endParaRPr lang="fr-FR" dirty="0"/>
                    </a:p>
                  </a:txBody>
                  <a:tcPr/>
                </a:tc>
                <a:tc rowSpan="3">
                  <a:txBody>
                    <a:bodyPr/>
                    <a:lstStyle/>
                    <a:p>
                      <a:pPr algn="ctr"/>
                      <a:endParaRPr lang="ar-DZ" sz="3200" dirty="0" smtClean="0">
                        <a:latin typeface="Traditional Arabic" pitchFamily="18" charset="-78"/>
                        <a:cs typeface="Traditional Arabic" pitchFamily="18" charset="-78"/>
                      </a:endParaRPr>
                    </a:p>
                    <a:p>
                      <a:pPr algn="ctr"/>
                      <a:r>
                        <a:rPr lang="ar-DZ" sz="3200" dirty="0" smtClean="0">
                          <a:latin typeface="Traditional Arabic" pitchFamily="18" charset="-78"/>
                          <a:cs typeface="Traditional Arabic" pitchFamily="18" charset="-78"/>
                        </a:rPr>
                        <a:t>البيان</a:t>
                      </a:r>
                      <a:endParaRPr lang="fr-FR" sz="3200" dirty="0">
                        <a:latin typeface="Traditional Arabic" pitchFamily="18" charset="-78"/>
                        <a:cs typeface="Traditional Arabic" pitchFamily="18" charset="-78"/>
                      </a:endParaRPr>
                    </a:p>
                  </a:txBody>
                  <a:tcPr/>
                </a:tc>
              </a:tr>
              <a:tr h="370840">
                <a:tc gridSpan="2">
                  <a:txBody>
                    <a:bodyPr/>
                    <a:lstStyle/>
                    <a:p>
                      <a:pPr algn="ctr"/>
                      <a:r>
                        <a:rPr lang="ar-DZ" sz="3200" dirty="0" smtClean="0">
                          <a:latin typeface="Traditional Arabic" pitchFamily="18" charset="-78"/>
                          <a:cs typeface="Traditional Arabic" pitchFamily="18" charset="-78"/>
                        </a:rPr>
                        <a:t>2021</a:t>
                      </a:r>
                      <a:endParaRPr lang="fr-FR" sz="3200" dirty="0">
                        <a:latin typeface="Traditional Arabic" pitchFamily="18" charset="-78"/>
                        <a:cs typeface="Traditional Arabic" pitchFamily="18" charset="-78"/>
                      </a:endParaRPr>
                    </a:p>
                  </a:txBody>
                  <a:tcPr/>
                </a:tc>
                <a:tc hMerge="1">
                  <a:txBody>
                    <a:bodyPr/>
                    <a:lstStyle/>
                    <a:p>
                      <a:endParaRPr lang="fr-FR" dirty="0"/>
                    </a:p>
                  </a:txBody>
                  <a:tcPr/>
                </a:tc>
                <a:tc>
                  <a:txBody>
                    <a:bodyPr/>
                    <a:lstStyle/>
                    <a:p>
                      <a:pPr algn="ctr"/>
                      <a:r>
                        <a:rPr lang="ar-DZ" sz="3200" dirty="0" smtClean="0">
                          <a:latin typeface="Traditional Arabic" pitchFamily="18" charset="-78"/>
                          <a:cs typeface="Traditional Arabic" pitchFamily="18" charset="-78"/>
                        </a:rPr>
                        <a:t>2020</a:t>
                      </a:r>
                      <a:endParaRPr lang="fr-FR" sz="3200" dirty="0">
                        <a:latin typeface="Traditional Arabic" pitchFamily="18" charset="-78"/>
                        <a:cs typeface="Traditional Arabic" pitchFamily="18" charset="-78"/>
                      </a:endParaRPr>
                    </a:p>
                  </a:txBody>
                  <a:tcPr/>
                </a:tc>
                <a:tc vMerge="1">
                  <a:txBody>
                    <a:bodyPr/>
                    <a:lstStyle/>
                    <a:p>
                      <a:endParaRPr lang="fr-FR" dirty="0"/>
                    </a:p>
                  </a:txBody>
                  <a:tcPr/>
                </a:tc>
              </a:tr>
              <a:tr h="370840">
                <a:tc>
                  <a:txBody>
                    <a:bodyPr/>
                    <a:lstStyle/>
                    <a:p>
                      <a:pPr algn="ctr"/>
                      <a:r>
                        <a:rPr lang="fr-FR" sz="3200" dirty="0" smtClean="0">
                          <a:latin typeface="Traditional Arabic" pitchFamily="18" charset="-78"/>
                          <a:cs typeface="Traditional Arabic" pitchFamily="18" charset="-78"/>
                        </a:rPr>
                        <a:t>%</a:t>
                      </a:r>
                      <a:endParaRPr lang="fr-FR" sz="3200" dirty="0">
                        <a:latin typeface="Traditional Arabic" pitchFamily="18" charset="-78"/>
                        <a:cs typeface="Traditional Arabic" pitchFamily="18" charset="-78"/>
                      </a:endParaRPr>
                    </a:p>
                  </a:txBody>
                  <a:tcPr/>
                </a:tc>
                <a:tc>
                  <a:txBody>
                    <a:bodyPr/>
                    <a:lstStyle/>
                    <a:p>
                      <a:pPr algn="ctr"/>
                      <a:r>
                        <a:rPr lang="ar-DZ" sz="3200" dirty="0" smtClean="0">
                          <a:latin typeface="Traditional Arabic" pitchFamily="18" charset="-78"/>
                          <a:cs typeface="Traditional Arabic" pitchFamily="18" charset="-78"/>
                        </a:rPr>
                        <a:t>المبيعات التقديرية</a:t>
                      </a:r>
                      <a:endParaRPr lang="fr-FR" sz="3200" dirty="0">
                        <a:latin typeface="Traditional Arabic" pitchFamily="18" charset="-78"/>
                        <a:cs typeface="Traditional Arabic" pitchFamily="18" charset="-78"/>
                      </a:endParaRPr>
                    </a:p>
                  </a:txBody>
                  <a:tcPr/>
                </a:tc>
                <a:tc>
                  <a:txBody>
                    <a:bodyPr/>
                    <a:lstStyle/>
                    <a:p>
                      <a:pPr algn="ctr"/>
                      <a:r>
                        <a:rPr lang="fr-FR" sz="3200" dirty="0" smtClean="0">
                          <a:latin typeface="Traditional Arabic" pitchFamily="18" charset="-78"/>
                          <a:cs typeface="Traditional Arabic" pitchFamily="18" charset="-78"/>
                        </a:rPr>
                        <a:t>%</a:t>
                      </a:r>
                      <a:endParaRPr lang="fr-FR" sz="3200" dirty="0">
                        <a:latin typeface="Traditional Arabic" pitchFamily="18" charset="-78"/>
                        <a:cs typeface="Traditional Arabic" pitchFamily="18" charset="-78"/>
                      </a:endParaRPr>
                    </a:p>
                  </a:txBody>
                  <a:tcPr/>
                </a:tc>
                <a:tc vMerge="1">
                  <a:txBody>
                    <a:bodyPr/>
                    <a:lstStyle/>
                    <a:p>
                      <a:endParaRPr lang="fr-FR" dirty="0"/>
                    </a:p>
                  </a:txBody>
                  <a:tcPr/>
                </a:tc>
              </a:tr>
              <a:tr h="370840">
                <a:tc>
                  <a:txBody>
                    <a:bodyPr/>
                    <a:lstStyle/>
                    <a:p>
                      <a:pPr algn="ctr"/>
                      <a:r>
                        <a:rPr lang="ar-DZ" sz="3200" dirty="0" smtClean="0">
                          <a:latin typeface="Traditional Arabic" pitchFamily="18" charset="-78"/>
                          <a:cs typeface="Traditional Arabic" pitchFamily="18" charset="-78"/>
                        </a:rPr>
                        <a:t>45</a:t>
                      </a:r>
                      <a:endParaRPr lang="fr-FR" sz="3200" dirty="0">
                        <a:latin typeface="Traditional Arabic" pitchFamily="18" charset="-78"/>
                        <a:cs typeface="Traditional Arabic" pitchFamily="18" charset="-78"/>
                      </a:endParaRPr>
                    </a:p>
                  </a:txBody>
                  <a:tcPr>
                    <a:solidFill>
                      <a:schemeClr val="accent2">
                        <a:lumMod val="60000"/>
                        <a:lumOff val="40000"/>
                      </a:schemeClr>
                    </a:solidFill>
                  </a:tcPr>
                </a:tc>
                <a:tc>
                  <a:txBody>
                    <a:bodyPr/>
                    <a:lstStyle/>
                    <a:p>
                      <a:pPr algn="ctr"/>
                      <a:r>
                        <a:rPr lang="ar-DZ" sz="3200" dirty="0" smtClean="0">
                          <a:latin typeface="Traditional Arabic" pitchFamily="18" charset="-78"/>
                          <a:cs typeface="Traditional Arabic" pitchFamily="18" charset="-78"/>
                        </a:rPr>
                        <a:t>5400000</a:t>
                      </a:r>
                      <a:endParaRPr lang="fr-FR" sz="3200" dirty="0">
                        <a:latin typeface="Traditional Arabic" pitchFamily="18" charset="-78"/>
                        <a:cs typeface="Traditional Arabic" pitchFamily="18" charset="-78"/>
                      </a:endParaRPr>
                    </a:p>
                  </a:txBody>
                  <a:tcPr/>
                </a:tc>
                <a:tc>
                  <a:txBody>
                    <a:bodyPr/>
                    <a:lstStyle/>
                    <a:p>
                      <a:pPr algn="ctr"/>
                      <a:r>
                        <a:rPr lang="ar-DZ" sz="3200" dirty="0" smtClean="0">
                          <a:latin typeface="Traditional Arabic" pitchFamily="18" charset="-78"/>
                          <a:cs typeface="Traditional Arabic" pitchFamily="18" charset="-78"/>
                        </a:rPr>
                        <a:t>60</a:t>
                      </a:r>
                      <a:endParaRPr lang="fr-FR" sz="3200" dirty="0">
                        <a:latin typeface="Traditional Arabic" pitchFamily="18" charset="-78"/>
                        <a:cs typeface="Traditional Arabic" pitchFamily="18" charset="-78"/>
                      </a:endParaRPr>
                    </a:p>
                  </a:txBody>
                  <a:tcPr/>
                </a:tc>
                <a:tc>
                  <a:txBody>
                    <a:bodyPr/>
                    <a:lstStyle/>
                    <a:p>
                      <a:pPr algn="ctr"/>
                      <a:r>
                        <a:rPr lang="ar-DZ" sz="3200" dirty="0" smtClean="0">
                          <a:latin typeface="Traditional Arabic" pitchFamily="18" charset="-78"/>
                          <a:cs typeface="Traditional Arabic" pitchFamily="18" charset="-78"/>
                        </a:rPr>
                        <a:t>أ</a:t>
                      </a:r>
                      <a:endParaRPr lang="fr-FR" sz="3200" dirty="0">
                        <a:latin typeface="Traditional Arabic" pitchFamily="18" charset="-78"/>
                        <a:cs typeface="Traditional Arabic" pitchFamily="18" charset="-78"/>
                      </a:endParaRPr>
                    </a:p>
                  </a:txBody>
                  <a:tcPr/>
                </a:tc>
              </a:tr>
              <a:tr h="370840">
                <a:tc>
                  <a:txBody>
                    <a:bodyPr/>
                    <a:lstStyle/>
                    <a:p>
                      <a:pPr algn="ctr"/>
                      <a:r>
                        <a:rPr lang="ar-DZ" sz="3200" dirty="0" smtClean="0">
                          <a:latin typeface="Traditional Arabic" pitchFamily="18" charset="-78"/>
                          <a:cs typeface="Traditional Arabic" pitchFamily="18" charset="-78"/>
                        </a:rPr>
                        <a:t>30</a:t>
                      </a:r>
                      <a:endParaRPr lang="fr-FR" sz="3200" dirty="0">
                        <a:latin typeface="Traditional Arabic" pitchFamily="18" charset="-78"/>
                        <a:cs typeface="Traditional Arabic" pitchFamily="18" charset="-78"/>
                      </a:endParaRPr>
                    </a:p>
                  </a:txBody>
                  <a:tcPr>
                    <a:solidFill>
                      <a:schemeClr val="accent2">
                        <a:lumMod val="60000"/>
                        <a:lumOff val="40000"/>
                      </a:schemeClr>
                    </a:solidFill>
                  </a:tcPr>
                </a:tc>
                <a:tc>
                  <a:txBody>
                    <a:bodyPr/>
                    <a:lstStyle/>
                    <a:p>
                      <a:pPr algn="ctr"/>
                      <a:r>
                        <a:rPr lang="ar-DZ" sz="3200" dirty="0" smtClean="0">
                          <a:latin typeface="Traditional Arabic" pitchFamily="18" charset="-78"/>
                          <a:cs typeface="Traditional Arabic" pitchFamily="18" charset="-78"/>
                        </a:rPr>
                        <a:t>3600000</a:t>
                      </a:r>
                      <a:endParaRPr lang="fr-FR" sz="3200" dirty="0">
                        <a:latin typeface="Traditional Arabic" pitchFamily="18" charset="-78"/>
                        <a:cs typeface="Traditional Arabic" pitchFamily="18" charset="-78"/>
                      </a:endParaRPr>
                    </a:p>
                  </a:txBody>
                  <a:tcPr/>
                </a:tc>
                <a:tc>
                  <a:txBody>
                    <a:bodyPr/>
                    <a:lstStyle/>
                    <a:p>
                      <a:pPr algn="ctr"/>
                      <a:r>
                        <a:rPr lang="ar-DZ" sz="3200" dirty="0" smtClean="0">
                          <a:latin typeface="Traditional Arabic" pitchFamily="18" charset="-78"/>
                          <a:cs typeface="Traditional Arabic" pitchFamily="18" charset="-78"/>
                        </a:rPr>
                        <a:t>40</a:t>
                      </a:r>
                      <a:endParaRPr lang="fr-FR" sz="3200" dirty="0">
                        <a:latin typeface="Traditional Arabic" pitchFamily="18" charset="-78"/>
                        <a:cs typeface="Traditional Arabic" pitchFamily="18" charset="-78"/>
                      </a:endParaRPr>
                    </a:p>
                  </a:txBody>
                  <a:tcPr/>
                </a:tc>
                <a:tc>
                  <a:txBody>
                    <a:bodyPr/>
                    <a:lstStyle/>
                    <a:p>
                      <a:pPr algn="ctr"/>
                      <a:r>
                        <a:rPr lang="ar-DZ" sz="3200" dirty="0" smtClean="0">
                          <a:latin typeface="Traditional Arabic" pitchFamily="18" charset="-78"/>
                          <a:cs typeface="Traditional Arabic" pitchFamily="18" charset="-78"/>
                        </a:rPr>
                        <a:t>ب</a:t>
                      </a:r>
                      <a:endParaRPr lang="fr-FR" sz="3200" dirty="0">
                        <a:latin typeface="Traditional Arabic" pitchFamily="18" charset="-78"/>
                        <a:cs typeface="Traditional Arabic" pitchFamily="18" charset="-78"/>
                      </a:endParaRPr>
                    </a:p>
                  </a:txBody>
                  <a:tcPr/>
                </a:tc>
              </a:tr>
              <a:tr h="370840">
                <a:tc>
                  <a:txBody>
                    <a:bodyPr/>
                    <a:lstStyle/>
                    <a:p>
                      <a:pPr algn="ctr"/>
                      <a:r>
                        <a:rPr lang="ar-DZ" sz="3200" dirty="0" smtClean="0">
                          <a:latin typeface="Traditional Arabic" pitchFamily="18" charset="-78"/>
                          <a:cs typeface="Traditional Arabic" pitchFamily="18" charset="-78"/>
                        </a:rPr>
                        <a:t>25</a:t>
                      </a:r>
                      <a:endParaRPr lang="fr-FR" sz="3200" dirty="0">
                        <a:latin typeface="Traditional Arabic" pitchFamily="18" charset="-78"/>
                        <a:cs typeface="Traditional Arabic" pitchFamily="18" charset="-78"/>
                      </a:endParaRPr>
                    </a:p>
                  </a:txBody>
                  <a:tcPr>
                    <a:solidFill>
                      <a:schemeClr val="accent2">
                        <a:lumMod val="60000"/>
                        <a:lumOff val="40000"/>
                      </a:schemeClr>
                    </a:solidFill>
                  </a:tcPr>
                </a:tc>
                <a:tc>
                  <a:txBody>
                    <a:bodyPr/>
                    <a:lstStyle/>
                    <a:p>
                      <a:pPr algn="ctr"/>
                      <a:r>
                        <a:rPr lang="ar-DZ" sz="3200" dirty="0" smtClean="0">
                          <a:latin typeface="Traditional Arabic" pitchFamily="18" charset="-78"/>
                          <a:cs typeface="Traditional Arabic" pitchFamily="18" charset="-78"/>
                        </a:rPr>
                        <a:t>3000000</a:t>
                      </a:r>
                      <a:endParaRPr lang="fr-FR" sz="3200" dirty="0">
                        <a:latin typeface="Traditional Arabic" pitchFamily="18" charset="-78"/>
                        <a:cs typeface="Traditional Arabic" pitchFamily="18" charset="-78"/>
                      </a:endParaRPr>
                    </a:p>
                  </a:txBody>
                  <a:tcPr>
                    <a:solidFill>
                      <a:schemeClr val="accent2">
                        <a:lumMod val="60000"/>
                        <a:lumOff val="40000"/>
                      </a:schemeClr>
                    </a:solidFill>
                  </a:tcPr>
                </a:tc>
                <a:tc>
                  <a:txBody>
                    <a:bodyPr/>
                    <a:lstStyle/>
                    <a:p>
                      <a:pPr algn="ctr"/>
                      <a:r>
                        <a:rPr lang="ar-DZ" sz="3200" dirty="0" smtClean="0">
                          <a:latin typeface="Traditional Arabic" pitchFamily="18" charset="-78"/>
                          <a:cs typeface="Traditional Arabic" pitchFamily="18" charset="-78"/>
                        </a:rPr>
                        <a:t>/</a:t>
                      </a:r>
                      <a:endParaRPr lang="fr-FR" sz="3200" dirty="0">
                        <a:latin typeface="Traditional Arabic" pitchFamily="18" charset="-78"/>
                        <a:cs typeface="Traditional Arabic" pitchFamily="18" charset="-78"/>
                      </a:endParaRPr>
                    </a:p>
                  </a:txBody>
                  <a:tcPr/>
                </a:tc>
                <a:tc>
                  <a:txBody>
                    <a:bodyPr/>
                    <a:lstStyle/>
                    <a:p>
                      <a:pPr algn="ctr"/>
                      <a:r>
                        <a:rPr lang="ar-DZ" sz="3200" dirty="0" smtClean="0">
                          <a:latin typeface="Traditional Arabic" pitchFamily="18" charset="-78"/>
                          <a:cs typeface="Traditional Arabic" pitchFamily="18" charset="-78"/>
                        </a:rPr>
                        <a:t>ج</a:t>
                      </a:r>
                      <a:endParaRPr lang="fr-FR" sz="3200" dirty="0">
                        <a:latin typeface="Traditional Arabic" pitchFamily="18" charset="-78"/>
                        <a:cs typeface="Traditional Arabic" pitchFamily="18" charset="-78"/>
                      </a:endParaRPr>
                    </a:p>
                  </a:txBody>
                  <a:tcPr/>
                </a:tc>
              </a:tr>
              <a:tr h="370840">
                <a:tc>
                  <a:txBody>
                    <a:bodyPr/>
                    <a:lstStyle/>
                    <a:p>
                      <a:pPr algn="ctr"/>
                      <a:r>
                        <a:rPr lang="ar-DZ" sz="3200" dirty="0" smtClean="0">
                          <a:latin typeface="Traditional Arabic" pitchFamily="18" charset="-78"/>
                          <a:cs typeface="Traditional Arabic" pitchFamily="18" charset="-78"/>
                        </a:rPr>
                        <a:t>100</a:t>
                      </a:r>
                      <a:endParaRPr lang="fr-FR" sz="3200" dirty="0">
                        <a:latin typeface="Traditional Arabic" pitchFamily="18" charset="-78"/>
                        <a:cs typeface="Traditional Arabic" pitchFamily="18" charset="-78"/>
                      </a:endParaRPr>
                    </a:p>
                  </a:txBody>
                  <a:tcPr>
                    <a:solidFill>
                      <a:schemeClr val="accent2">
                        <a:lumMod val="60000"/>
                        <a:lumOff val="40000"/>
                      </a:schemeClr>
                    </a:solidFill>
                  </a:tcPr>
                </a:tc>
                <a:tc>
                  <a:txBody>
                    <a:bodyPr/>
                    <a:lstStyle/>
                    <a:p>
                      <a:pPr algn="ctr"/>
                      <a:r>
                        <a:rPr lang="ar-DZ" sz="3200" dirty="0" smtClean="0">
                          <a:latin typeface="Traditional Arabic" pitchFamily="18" charset="-78"/>
                          <a:cs typeface="Traditional Arabic" pitchFamily="18" charset="-78"/>
                        </a:rPr>
                        <a:t>12000000</a:t>
                      </a:r>
                      <a:endParaRPr lang="fr-FR" sz="3200" dirty="0">
                        <a:latin typeface="Traditional Arabic" pitchFamily="18" charset="-78"/>
                        <a:cs typeface="Traditional Arabic" pitchFamily="18" charset="-78"/>
                      </a:endParaRPr>
                    </a:p>
                  </a:txBody>
                  <a:tcPr>
                    <a:solidFill>
                      <a:schemeClr val="accent2">
                        <a:lumMod val="60000"/>
                        <a:lumOff val="40000"/>
                      </a:schemeClr>
                    </a:solidFill>
                  </a:tcPr>
                </a:tc>
                <a:tc>
                  <a:txBody>
                    <a:bodyPr/>
                    <a:lstStyle/>
                    <a:p>
                      <a:pPr algn="ctr"/>
                      <a:r>
                        <a:rPr lang="ar-DZ" sz="3200" dirty="0" smtClean="0">
                          <a:latin typeface="Traditional Arabic" pitchFamily="18" charset="-78"/>
                          <a:cs typeface="Traditional Arabic" pitchFamily="18" charset="-78"/>
                        </a:rPr>
                        <a:t>100</a:t>
                      </a:r>
                      <a:endParaRPr lang="fr-FR" sz="3200" dirty="0">
                        <a:latin typeface="Traditional Arabic" pitchFamily="18" charset="-78"/>
                        <a:cs typeface="Traditional Arabic" pitchFamily="18" charset="-78"/>
                      </a:endParaRPr>
                    </a:p>
                  </a:txBody>
                  <a:tcPr/>
                </a:tc>
                <a:tc>
                  <a:txBody>
                    <a:bodyPr/>
                    <a:lstStyle/>
                    <a:p>
                      <a:pPr algn="ctr"/>
                      <a:r>
                        <a:rPr lang="ar-DZ" sz="3200" dirty="0" smtClean="0">
                          <a:latin typeface="Traditional Arabic" pitchFamily="18" charset="-78"/>
                          <a:cs typeface="Traditional Arabic" pitchFamily="18" charset="-78"/>
                        </a:rPr>
                        <a:t>المجموع</a:t>
                      </a:r>
                      <a:endParaRPr lang="fr-FR" sz="3200" dirty="0">
                        <a:latin typeface="Traditional Arabic" pitchFamily="18" charset="-78"/>
                        <a:cs typeface="Traditional Arabic" pitchFamily="18" charset="-78"/>
                      </a:endParaRPr>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1417638"/>
          </a:xfrm>
          <a:solidFill>
            <a:schemeClr val="bg1">
              <a:lumMod val="85000"/>
            </a:schemeClr>
          </a:solidFill>
        </p:spPr>
        <p:txBody>
          <a:bodyPr/>
          <a:lstStyle/>
          <a:p>
            <a:pPr lvl="0" rtl="1"/>
            <a:r>
              <a:rPr lang="fr-FR" b="1" dirty="0" smtClean="0">
                <a:solidFill>
                  <a:schemeClr val="dk1"/>
                </a:solidFill>
                <a:latin typeface="Traditional Arabic" pitchFamily="18" charset="-78"/>
                <a:cs typeface="Traditional Arabic" pitchFamily="18" charset="-78"/>
              </a:rPr>
              <a:t>.4</a:t>
            </a:r>
            <a:r>
              <a:rPr lang="ar-DZ" b="1" dirty="0" smtClean="0">
                <a:solidFill>
                  <a:schemeClr val="dk1"/>
                </a:solidFill>
                <a:latin typeface="Traditional Arabic" pitchFamily="18" charset="-78"/>
                <a:cs typeface="Traditional Arabic" pitchFamily="18" charset="-78"/>
              </a:rPr>
              <a:t>موازنة المجموع</a:t>
            </a:r>
            <a:endParaRPr lang="fr-FR" dirty="0">
              <a:solidFill>
                <a:schemeClr val="dk1"/>
              </a:solidFill>
              <a:latin typeface="Traditional Arabic" pitchFamily="18" charset="-78"/>
              <a:cs typeface="Traditional Arabic" pitchFamily="18" charset="-78"/>
            </a:endParaRPr>
          </a:p>
        </p:txBody>
      </p:sp>
      <p:sp>
        <p:nvSpPr>
          <p:cNvPr id="3" name="Espace réservé du contenu 2"/>
          <p:cNvSpPr>
            <a:spLocks noGrp="1"/>
          </p:cNvSpPr>
          <p:nvPr>
            <p:ph idx="1"/>
          </p:nvPr>
        </p:nvSpPr>
        <p:spPr>
          <a:xfrm>
            <a:off x="0" y="1428736"/>
            <a:ext cx="9144000" cy="5429264"/>
          </a:xfrm>
          <a:solidFill>
            <a:schemeClr val="tx2">
              <a:lumMod val="20000"/>
              <a:lumOff val="80000"/>
            </a:schemeClr>
          </a:solidFill>
        </p:spPr>
        <p:txBody>
          <a:bodyPr>
            <a:normAutofit/>
          </a:bodyPr>
          <a:lstStyle/>
          <a:p>
            <a:pPr algn="just" rtl="1">
              <a:buNone/>
            </a:pPr>
            <a:r>
              <a:rPr lang="ar-DZ" sz="4800" dirty="0" smtClean="0">
                <a:latin typeface="Traditional Arabic" pitchFamily="18" charset="-78"/>
                <a:cs typeface="Traditional Arabic" pitchFamily="18" charset="-78"/>
              </a:rPr>
              <a:t>  وهي موازنة تحتوي التوزيعات الثلاث المشار لها سابقا أي التوزيع على أساس موسمي </a:t>
            </a:r>
            <a:r>
              <a:rPr lang="ar-DZ" sz="4800" dirty="0" err="1" smtClean="0">
                <a:latin typeface="Traditional Arabic" pitchFamily="18" charset="-78"/>
                <a:cs typeface="Traditional Arabic" pitchFamily="18" charset="-78"/>
              </a:rPr>
              <a:t>وجهوي</a:t>
            </a:r>
            <a:r>
              <a:rPr lang="ar-DZ" sz="4800" dirty="0" smtClean="0">
                <a:latin typeface="Traditional Arabic" pitchFamily="18" charset="-78"/>
                <a:cs typeface="Traditional Arabic" pitchFamily="18" charset="-78"/>
              </a:rPr>
              <a:t> وحسب أنواع المنتجات في آن واحد.</a:t>
            </a:r>
            <a:endParaRPr lang="fr-FR" sz="4800" dirty="0" smtClean="0">
              <a:latin typeface="Traditional Arabic" pitchFamily="18" charset="-78"/>
              <a:cs typeface="Traditional Arabic" pitchFamily="18" charset="-78"/>
            </a:endParaRPr>
          </a:p>
          <a:p>
            <a:pPr algn="just" rtl="1">
              <a:buNone/>
            </a:pPr>
            <a:r>
              <a:rPr lang="ar-DZ" sz="4800" b="1" dirty="0" smtClean="0">
                <a:latin typeface="Traditional Arabic" pitchFamily="18" charset="-78"/>
                <a:cs typeface="Traditional Arabic" pitchFamily="18" charset="-78"/>
              </a:rPr>
              <a:t>مثال</a:t>
            </a:r>
            <a:r>
              <a:rPr lang="ar-DZ" sz="4800" dirty="0" smtClean="0">
                <a:latin typeface="Traditional Arabic" pitchFamily="18" charset="-78"/>
                <a:cs typeface="Traditional Arabic" pitchFamily="18" charset="-78"/>
              </a:rPr>
              <a:t>: </a:t>
            </a:r>
            <a:r>
              <a:rPr lang="ar-DZ" sz="4800" smtClean="0">
                <a:latin typeface="Traditional Arabic" pitchFamily="18" charset="-78"/>
                <a:cs typeface="Traditional Arabic" pitchFamily="18" charset="-78"/>
              </a:rPr>
              <a:t>تقوم المؤسسة </a:t>
            </a:r>
            <a:r>
              <a:rPr lang="ar-DZ" sz="4800" dirty="0" smtClean="0">
                <a:latin typeface="Traditional Arabic" pitchFamily="18" charset="-78"/>
                <a:cs typeface="Traditional Arabic" pitchFamily="18" charset="-78"/>
              </a:rPr>
              <a:t>ببيع منتجين (أ، </a:t>
            </a:r>
            <a:r>
              <a:rPr lang="ar-DZ" sz="4800" dirty="0" err="1" smtClean="0">
                <a:latin typeface="Traditional Arabic" pitchFamily="18" charset="-78"/>
                <a:cs typeface="Traditional Arabic" pitchFamily="18" charset="-78"/>
              </a:rPr>
              <a:t>ب</a:t>
            </a:r>
            <a:r>
              <a:rPr lang="ar-DZ" sz="4800" dirty="0" smtClean="0">
                <a:latin typeface="Traditional Arabic" pitchFamily="18" charset="-78"/>
                <a:cs typeface="Traditional Arabic" pitchFamily="18" charset="-78"/>
              </a:rPr>
              <a:t>) في سوقين وكانت مبيعات المنتجين في السوق 01 والسوق الثاني كما في الجدول التالي:</a:t>
            </a:r>
            <a:endParaRPr lang="fr-FR" sz="4800" dirty="0" smtClean="0">
              <a:latin typeface="Traditional Arabic" pitchFamily="18" charset="-78"/>
              <a:cs typeface="Traditional Arabic" pitchFamily="18" charset="-78"/>
            </a:endParaRPr>
          </a:p>
          <a:p>
            <a:pPr algn="just" rtl="1"/>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tx2">
              <a:lumMod val="20000"/>
              <a:lumOff val="80000"/>
            </a:schemeClr>
          </a:solidFill>
        </p:spPr>
        <p:txBody>
          <a:bodyPr/>
          <a:lstStyle/>
          <a:p>
            <a:pPr algn="r" rtl="1"/>
            <a:r>
              <a:rPr lang="ar-DZ" dirty="0" smtClean="0"/>
              <a:t> مبيعات السوق الأول:</a:t>
            </a:r>
          </a:p>
          <a:p>
            <a:pPr algn="r" rtl="1"/>
            <a:endParaRPr lang="ar-DZ" dirty="0" smtClean="0"/>
          </a:p>
          <a:p>
            <a:pPr algn="r" rtl="1"/>
            <a:endParaRPr lang="ar-DZ" dirty="0" smtClean="0"/>
          </a:p>
          <a:p>
            <a:pPr algn="r" rtl="1"/>
            <a:endParaRPr lang="ar-DZ" dirty="0" smtClean="0"/>
          </a:p>
          <a:p>
            <a:pPr algn="r" rtl="1">
              <a:buNone/>
            </a:pPr>
            <a:endParaRPr lang="ar-DZ" dirty="0" smtClean="0"/>
          </a:p>
          <a:p>
            <a:pPr algn="r" rtl="1"/>
            <a:r>
              <a:rPr lang="ar-DZ" dirty="0" smtClean="0"/>
              <a:t>مبيعات السوق الثاني:</a:t>
            </a:r>
          </a:p>
          <a:p>
            <a:pPr algn="r" rtl="1">
              <a:buNone/>
            </a:pPr>
            <a:endParaRPr lang="fr-FR" dirty="0"/>
          </a:p>
        </p:txBody>
      </p:sp>
      <p:graphicFrame>
        <p:nvGraphicFramePr>
          <p:cNvPr id="4" name="Tableau 3"/>
          <p:cNvGraphicFramePr>
            <a:graphicFrameLocks noGrp="1"/>
          </p:cNvGraphicFramePr>
          <p:nvPr/>
        </p:nvGraphicFramePr>
        <p:xfrm>
          <a:off x="1524000" y="785794"/>
          <a:ext cx="6119835" cy="1920240"/>
        </p:xfrm>
        <a:graphic>
          <a:graphicData uri="http://schemas.openxmlformats.org/drawingml/2006/table">
            <a:tbl>
              <a:tblPr firstRow="1" bandRow="1">
                <a:tableStyleId>{5C22544A-7EE6-4342-B048-85BDC9FD1C3A}</a:tableStyleId>
              </a:tblPr>
              <a:tblGrid>
                <a:gridCol w="2039945"/>
                <a:gridCol w="2039945"/>
                <a:gridCol w="2039945"/>
              </a:tblGrid>
              <a:tr h="370840">
                <a:tc>
                  <a:txBody>
                    <a:bodyPr/>
                    <a:lstStyle/>
                    <a:p>
                      <a:pPr algn="ctr" rtl="1"/>
                      <a:r>
                        <a:rPr lang="ar-DZ" sz="3600" dirty="0" smtClean="0">
                          <a:latin typeface="Traditional Arabic" pitchFamily="18" charset="-78"/>
                          <a:cs typeface="Traditional Arabic" pitchFamily="18" charset="-78"/>
                        </a:rPr>
                        <a:t>السعر </a:t>
                      </a:r>
                      <a:endParaRPr lang="fr-FR" sz="3600" dirty="0">
                        <a:latin typeface="Traditional Arabic" pitchFamily="18" charset="-78"/>
                        <a:cs typeface="Traditional Arabic" pitchFamily="18" charset="-78"/>
                      </a:endParaRPr>
                    </a:p>
                  </a:txBody>
                  <a:tcPr/>
                </a:tc>
                <a:tc>
                  <a:txBody>
                    <a:bodyPr/>
                    <a:lstStyle/>
                    <a:p>
                      <a:pPr algn="ctr" rtl="1"/>
                      <a:r>
                        <a:rPr lang="ar-DZ" sz="3600" dirty="0" smtClean="0">
                          <a:latin typeface="Traditional Arabic" pitchFamily="18" charset="-78"/>
                          <a:cs typeface="Traditional Arabic" pitchFamily="18" charset="-78"/>
                        </a:rPr>
                        <a:t>كمية المبيعات</a:t>
                      </a:r>
                      <a:endParaRPr lang="fr-FR" sz="3600" dirty="0">
                        <a:latin typeface="Traditional Arabic" pitchFamily="18" charset="-78"/>
                        <a:cs typeface="Traditional Arabic" pitchFamily="18" charset="-78"/>
                      </a:endParaRPr>
                    </a:p>
                  </a:txBody>
                  <a:tcPr/>
                </a:tc>
                <a:tc>
                  <a:txBody>
                    <a:bodyPr/>
                    <a:lstStyle/>
                    <a:p>
                      <a:pPr algn="ctr" rtl="1"/>
                      <a:r>
                        <a:rPr lang="ar-DZ" sz="3600" dirty="0" smtClean="0">
                          <a:latin typeface="Traditional Arabic" pitchFamily="18" charset="-78"/>
                          <a:cs typeface="Traditional Arabic" pitchFamily="18" charset="-78"/>
                        </a:rPr>
                        <a:t>البيان </a:t>
                      </a:r>
                      <a:endParaRPr lang="fr-FR" sz="3600" dirty="0">
                        <a:latin typeface="Traditional Arabic" pitchFamily="18" charset="-78"/>
                        <a:cs typeface="Traditional Arabic" pitchFamily="18" charset="-78"/>
                      </a:endParaRPr>
                    </a:p>
                  </a:txBody>
                  <a:tcPr/>
                </a:tc>
              </a:tr>
              <a:tr h="370840">
                <a:tc>
                  <a:txBody>
                    <a:bodyPr/>
                    <a:lstStyle/>
                    <a:p>
                      <a:pPr algn="ctr" rtl="1"/>
                      <a:r>
                        <a:rPr lang="ar-DZ" sz="3600" dirty="0" smtClean="0">
                          <a:latin typeface="Traditional Arabic" pitchFamily="18" charset="-78"/>
                          <a:cs typeface="Traditional Arabic" pitchFamily="18" charset="-78"/>
                        </a:rPr>
                        <a:t>110</a:t>
                      </a:r>
                      <a:endParaRPr lang="fr-FR" sz="3600" dirty="0">
                        <a:latin typeface="Traditional Arabic" pitchFamily="18" charset="-78"/>
                        <a:cs typeface="Traditional Arabic" pitchFamily="18" charset="-78"/>
                      </a:endParaRPr>
                    </a:p>
                  </a:txBody>
                  <a:tcPr/>
                </a:tc>
                <a:tc>
                  <a:txBody>
                    <a:bodyPr/>
                    <a:lstStyle/>
                    <a:p>
                      <a:pPr algn="ctr" rtl="1"/>
                      <a:r>
                        <a:rPr lang="ar-DZ" sz="3600" dirty="0" smtClean="0">
                          <a:latin typeface="Traditional Arabic" pitchFamily="18" charset="-78"/>
                          <a:cs typeface="Traditional Arabic" pitchFamily="18" charset="-78"/>
                        </a:rPr>
                        <a:t>60000</a:t>
                      </a:r>
                      <a:endParaRPr lang="fr-FR" sz="3600" dirty="0">
                        <a:latin typeface="Traditional Arabic" pitchFamily="18" charset="-78"/>
                        <a:cs typeface="Traditional Arabic" pitchFamily="18" charset="-78"/>
                      </a:endParaRPr>
                    </a:p>
                  </a:txBody>
                  <a:tcPr/>
                </a:tc>
                <a:tc>
                  <a:txBody>
                    <a:bodyPr/>
                    <a:lstStyle/>
                    <a:p>
                      <a:pPr algn="ctr" rtl="1"/>
                      <a:r>
                        <a:rPr lang="ar-DZ" sz="3600" dirty="0" smtClean="0">
                          <a:latin typeface="Traditional Arabic" pitchFamily="18" charset="-78"/>
                          <a:cs typeface="Traditional Arabic" pitchFamily="18" charset="-78"/>
                        </a:rPr>
                        <a:t>المنتج </a:t>
                      </a:r>
                      <a:r>
                        <a:rPr lang="ar-DZ" sz="3600" dirty="0" err="1" smtClean="0">
                          <a:latin typeface="Traditional Arabic" pitchFamily="18" charset="-78"/>
                          <a:cs typeface="Traditional Arabic" pitchFamily="18" charset="-78"/>
                        </a:rPr>
                        <a:t>أ</a:t>
                      </a:r>
                      <a:r>
                        <a:rPr lang="ar-DZ" sz="3600" dirty="0" smtClean="0">
                          <a:latin typeface="Traditional Arabic" pitchFamily="18" charset="-78"/>
                          <a:cs typeface="Traditional Arabic" pitchFamily="18" charset="-78"/>
                        </a:rPr>
                        <a:t> </a:t>
                      </a:r>
                      <a:endParaRPr lang="fr-FR" sz="3600" dirty="0">
                        <a:latin typeface="Traditional Arabic" pitchFamily="18" charset="-78"/>
                        <a:cs typeface="Traditional Arabic" pitchFamily="18" charset="-78"/>
                      </a:endParaRPr>
                    </a:p>
                  </a:txBody>
                  <a:tcPr/>
                </a:tc>
              </a:tr>
              <a:tr h="370840">
                <a:tc>
                  <a:txBody>
                    <a:bodyPr/>
                    <a:lstStyle/>
                    <a:p>
                      <a:pPr algn="ctr" rtl="1"/>
                      <a:r>
                        <a:rPr lang="ar-DZ" sz="3600" dirty="0" smtClean="0">
                          <a:latin typeface="Traditional Arabic" pitchFamily="18" charset="-78"/>
                          <a:cs typeface="Traditional Arabic" pitchFamily="18" charset="-78"/>
                        </a:rPr>
                        <a:t>130</a:t>
                      </a:r>
                      <a:endParaRPr lang="fr-FR" sz="3600" dirty="0">
                        <a:latin typeface="Traditional Arabic" pitchFamily="18" charset="-78"/>
                        <a:cs typeface="Traditional Arabic" pitchFamily="18" charset="-78"/>
                      </a:endParaRPr>
                    </a:p>
                  </a:txBody>
                  <a:tcPr/>
                </a:tc>
                <a:tc>
                  <a:txBody>
                    <a:bodyPr/>
                    <a:lstStyle/>
                    <a:p>
                      <a:pPr algn="ctr" rtl="1"/>
                      <a:r>
                        <a:rPr lang="ar-DZ" sz="3600" dirty="0" smtClean="0">
                          <a:latin typeface="Traditional Arabic" pitchFamily="18" charset="-78"/>
                          <a:cs typeface="Traditional Arabic" pitchFamily="18" charset="-78"/>
                        </a:rPr>
                        <a:t>35000</a:t>
                      </a:r>
                      <a:endParaRPr lang="fr-FR" sz="3600" dirty="0">
                        <a:latin typeface="Traditional Arabic" pitchFamily="18" charset="-78"/>
                        <a:cs typeface="Traditional Arabic" pitchFamily="18" charset="-78"/>
                      </a:endParaRPr>
                    </a:p>
                  </a:txBody>
                  <a:tcPr/>
                </a:tc>
                <a:tc>
                  <a:txBody>
                    <a:bodyPr/>
                    <a:lstStyle/>
                    <a:p>
                      <a:pPr algn="ctr" rtl="1"/>
                      <a:r>
                        <a:rPr lang="ar-DZ" sz="3600" dirty="0" smtClean="0">
                          <a:latin typeface="Traditional Arabic" pitchFamily="18" charset="-78"/>
                          <a:cs typeface="Traditional Arabic" pitchFamily="18" charset="-78"/>
                        </a:rPr>
                        <a:t>المنتج </a:t>
                      </a:r>
                      <a:r>
                        <a:rPr lang="ar-DZ" sz="3600" dirty="0" err="1" smtClean="0">
                          <a:latin typeface="Traditional Arabic" pitchFamily="18" charset="-78"/>
                          <a:cs typeface="Traditional Arabic" pitchFamily="18" charset="-78"/>
                        </a:rPr>
                        <a:t>ب</a:t>
                      </a:r>
                      <a:endParaRPr lang="fr-FR" sz="3600" dirty="0">
                        <a:latin typeface="Traditional Arabic" pitchFamily="18" charset="-78"/>
                        <a:cs typeface="Traditional Arabic" pitchFamily="18" charset="-78"/>
                      </a:endParaRPr>
                    </a:p>
                  </a:txBody>
                  <a:tcPr/>
                </a:tc>
              </a:tr>
            </a:tbl>
          </a:graphicData>
        </a:graphic>
      </p:graphicFrame>
      <p:graphicFrame>
        <p:nvGraphicFramePr>
          <p:cNvPr id="5" name="Tableau 4"/>
          <p:cNvGraphicFramePr>
            <a:graphicFrameLocks noGrp="1"/>
          </p:cNvGraphicFramePr>
          <p:nvPr/>
        </p:nvGraphicFramePr>
        <p:xfrm>
          <a:off x="1643042" y="3786190"/>
          <a:ext cx="6096000" cy="192024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rtl="1"/>
                      <a:r>
                        <a:rPr lang="ar-DZ" sz="3600" dirty="0" smtClean="0">
                          <a:latin typeface="Traditional Arabic" pitchFamily="18" charset="-78"/>
                          <a:cs typeface="Traditional Arabic" pitchFamily="18" charset="-78"/>
                        </a:rPr>
                        <a:t>السعر </a:t>
                      </a:r>
                      <a:endParaRPr lang="fr-FR" sz="3600" dirty="0">
                        <a:latin typeface="Traditional Arabic" pitchFamily="18" charset="-78"/>
                        <a:cs typeface="Traditional Arabic" pitchFamily="18" charset="-78"/>
                      </a:endParaRPr>
                    </a:p>
                  </a:txBody>
                  <a:tcPr/>
                </a:tc>
                <a:tc>
                  <a:txBody>
                    <a:bodyPr/>
                    <a:lstStyle/>
                    <a:p>
                      <a:pPr algn="ctr" rtl="1"/>
                      <a:r>
                        <a:rPr lang="ar-DZ" sz="3600" dirty="0" smtClean="0">
                          <a:latin typeface="Traditional Arabic" pitchFamily="18" charset="-78"/>
                          <a:cs typeface="Traditional Arabic" pitchFamily="18" charset="-78"/>
                        </a:rPr>
                        <a:t>كمية المبيعات</a:t>
                      </a:r>
                      <a:endParaRPr lang="fr-FR" sz="3600" dirty="0">
                        <a:latin typeface="Traditional Arabic" pitchFamily="18" charset="-78"/>
                        <a:cs typeface="Traditional Arabic" pitchFamily="18" charset="-78"/>
                      </a:endParaRPr>
                    </a:p>
                  </a:txBody>
                  <a:tcPr/>
                </a:tc>
                <a:tc>
                  <a:txBody>
                    <a:bodyPr/>
                    <a:lstStyle/>
                    <a:p>
                      <a:pPr algn="ctr" rtl="1"/>
                      <a:r>
                        <a:rPr lang="ar-DZ" sz="3600" dirty="0" smtClean="0">
                          <a:latin typeface="Traditional Arabic" pitchFamily="18" charset="-78"/>
                          <a:cs typeface="Traditional Arabic" pitchFamily="18" charset="-78"/>
                        </a:rPr>
                        <a:t>البيان </a:t>
                      </a:r>
                      <a:endParaRPr lang="fr-FR" sz="3600" dirty="0">
                        <a:latin typeface="Traditional Arabic" pitchFamily="18" charset="-78"/>
                        <a:cs typeface="Traditional Arabic" pitchFamily="18" charset="-78"/>
                      </a:endParaRPr>
                    </a:p>
                  </a:txBody>
                  <a:tcPr/>
                </a:tc>
              </a:tr>
              <a:tr h="370840">
                <a:tc>
                  <a:txBody>
                    <a:bodyPr/>
                    <a:lstStyle/>
                    <a:p>
                      <a:pPr algn="ctr" rtl="1"/>
                      <a:r>
                        <a:rPr lang="ar-DZ" sz="3600" dirty="0" smtClean="0">
                          <a:latin typeface="Traditional Arabic" pitchFamily="18" charset="-78"/>
                          <a:cs typeface="Traditional Arabic" pitchFamily="18" charset="-78"/>
                        </a:rPr>
                        <a:t>115</a:t>
                      </a:r>
                      <a:endParaRPr lang="fr-FR" sz="3600" dirty="0">
                        <a:latin typeface="Traditional Arabic" pitchFamily="18" charset="-78"/>
                        <a:cs typeface="Traditional Arabic" pitchFamily="18" charset="-78"/>
                      </a:endParaRPr>
                    </a:p>
                  </a:txBody>
                  <a:tcPr/>
                </a:tc>
                <a:tc>
                  <a:txBody>
                    <a:bodyPr/>
                    <a:lstStyle/>
                    <a:p>
                      <a:pPr algn="ctr" rtl="1"/>
                      <a:r>
                        <a:rPr lang="ar-DZ" sz="3600" dirty="0" smtClean="0">
                          <a:latin typeface="Traditional Arabic" pitchFamily="18" charset="-78"/>
                          <a:cs typeface="Traditional Arabic" pitchFamily="18" charset="-78"/>
                        </a:rPr>
                        <a:t>40000</a:t>
                      </a:r>
                      <a:endParaRPr lang="fr-FR" sz="3600" dirty="0">
                        <a:latin typeface="Traditional Arabic" pitchFamily="18" charset="-78"/>
                        <a:cs typeface="Traditional Arabic" pitchFamily="18" charset="-78"/>
                      </a:endParaRPr>
                    </a:p>
                  </a:txBody>
                  <a:tcPr/>
                </a:tc>
                <a:tc>
                  <a:txBody>
                    <a:bodyPr/>
                    <a:lstStyle/>
                    <a:p>
                      <a:pPr algn="ctr" rtl="1"/>
                      <a:r>
                        <a:rPr lang="ar-DZ" sz="3600" dirty="0" smtClean="0">
                          <a:latin typeface="Traditional Arabic" pitchFamily="18" charset="-78"/>
                          <a:cs typeface="Traditional Arabic" pitchFamily="18" charset="-78"/>
                        </a:rPr>
                        <a:t>المنتج </a:t>
                      </a:r>
                      <a:r>
                        <a:rPr lang="ar-DZ" sz="3600" dirty="0" err="1" smtClean="0">
                          <a:latin typeface="Traditional Arabic" pitchFamily="18" charset="-78"/>
                          <a:cs typeface="Traditional Arabic" pitchFamily="18" charset="-78"/>
                        </a:rPr>
                        <a:t>أ</a:t>
                      </a:r>
                      <a:r>
                        <a:rPr lang="ar-DZ" sz="3600" dirty="0" smtClean="0">
                          <a:latin typeface="Traditional Arabic" pitchFamily="18" charset="-78"/>
                          <a:cs typeface="Traditional Arabic" pitchFamily="18" charset="-78"/>
                        </a:rPr>
                        <a:t> </a:t>
                      </a:r>
                      <a:endParaRPr lang="fr-FR" sz="3600" dirty="0">
                        <a:latin typeface="Traditional Arabic" pitchFamily="18" charset="-78"/>
                        <a:cs typeface="Traditional Arabic" pitchFamily="18" charset="-78"/>
                      </a:endParaRPr>
                    </a:p>
                  </a:txBody>
                  <a:tcPr/>
                </a:tc>
              </a:tr>
              <a:tr h="370840">
                <a:tc>
                  <a:txBody>
                    <a:bodyPr/>
                    <a:lstStyle/>
                    <a:p>
                      <a:pPr algn="ctr" rtl="1"/>
                      <a:r>
                        <a:rPr lang="ar-DZ" sz="3600" dirty="0" smtClean="0">
                          <a:latin typeface="Traditional Arabic" pitchFamily="18" charset="-78"/>
                          <a:cs typeface="Traditional Arabic" pitchFamily="18" charset="-78"/>
                        </a:rPr>
                        <a:t>120</a:t>
                      </a:r>
                      <a:endParaRPr lang="fr-FR" sz="3600" dirty="0">
                        <a:latin typeface="Traditional Arabic" pitchFamily="18" charset="-78"/>
                        <a:cs typeface="Traditional Arabic" pitchFamily="18" charset="-78"/>
                      </a:endParaRPr>
                    </a:p>
                  </a:txBody>
                  <a:tcPr/>
                </a:tc>
                <a:tc>
                  <a:txBody>
                    <a:bodyPr/>
                    <a:lstStyle/>
                    <a:p>
                      <a:pPr algn="ctr" rtl="1"/>
                      <a:r>
                        <a:rPr lang="ar-DZ" sz="3600" dirty="0" smtClean="0">
                          <a:latin typeface="Traditional Arabic" pitchFamily="18" charset="-78"/>
                          <a:cs typeface="Traditional Arabic" pitchFamily="18" charset="-78"/>
                        </a:rPr>
                        <a:t>50000</a:t>
                      </a:r>
                      <a:endParaRPr lang="fr-FR" sz="3600" dirty="0">
                        <a:latin typeface="Traditional Arabic" pitchFamily="18" charset="-78"/>
                        <a:cs typeface="Traditional Arabic" pitchFamily="18" charset="-78"/>
                      </a:endParaRPr>
                    </a:p>
                  </a:txBody>
                  <a:tcPr/>
                </a:tc>
                <a:tc>
                  <a:txBody>
                    <a:bodyPr/>
                    <a:lstStyle/>
                    <a:p>
                      <a:pPr algn="ctr" rtl="1"/>
                      <a:r>
                        <a:rPr lang="ar-DZ" sz="3600" dirty="0" smtClean="0">
                          <a:latin typeface="Traditional Arabic" pitchFamily="18" charset="-78"/>
                          <a:cs typeface="Traditional Arabic" pitchFamily="18" charset="-78"/>
                        </a:rPr>
                        <a:t>المنتج </a:t>
                      </a:r>
                      <a:r>
                        <a:rPr lang="ar-DZ" sz="3600" dirty="0" err="1" smtClean="0">
                          <a:latin typeface="Traditional Arabic" pitchFamily="18" charset="-78"/>
                          <a:cs typeface="Traditional Arabic" pitchFamily="18" charset="-78"/>
                        </a:rPr>
                        <a:t>ب</a:t>
                      </a:r>
                      <a:endParaRPr lang="fr-FR" sz="3600" dirty="0">
                        <a:latin typeface="Traditional Arabic" pitchFamily="18" charset="-78"/>
                        <a:cs typeface="Traditional Arabic" pitchFamily="18" charset="-78"/>
                      </a:endParaRPr>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tx2">
              <a:lumMod val="20000"/>
              <a:lumOff val="80000"/>
            </a:schemeClr>
          </a:solidFill>
        </p:spPr>
        <p:txBody>
          <a:bodyPr/>
          <a:lstStyle/>
          <a:p>
            <a:pPr algn="r" rtl="1"/>
            <a:r>
              <a:rPr lang="ar-DZ" sz="4400" dirty="0" smtClean="0">
                <a:latin typeface="Traditional Arabic" pitchFamily="18" charset="-78"/>
                <a:cs typeface="Traditional Arabic" pitchFamily="18" charset="-78"/>
              </a:rPr>
              <a:t>وفي نهاية الفترة كانت المبيعات الفعلية للمنتجين في السوق الأول كما يلي:</a:t>
            </a:r>
          </a:p>
          <a:p>
            <a:pPr algn="r" rtl="1">
              <a:buNone/>
            </a:pPr>
            <a:endParaRPr lang="ar-DZ" sz="4400" dirty="0" smtClean="0">
              <a:latin typeface="Traditional Arabic" pitchFamily="18" charset="-78"/>
              <a:cs typeface="Traditional Arabic" pitchFamily="18" charset="-78"/>
            </a:endParaRPr>
          </a:p>
          <a:p>
            <a:pPr algn="r" rtl="1"/>
            <a:endParaRPr lang="ar-DZ" dirty="0" smtClean="0"/>
          </a:p>
          <a:p>
            <a:pPr algn="r" rtl="1"/>
            <a:endParaRPr lang="ar-DZ" dirty="0" smtClean="0"/>
          </a:p>
          <a:p>
            <a:pPr algn="r" rtl="1">
              <a:buNone/>
            </a:pPr>
            <a:r>
              <a:rPr lang="ar-DZ" sz="4000" b="1" dirty="0" smtClean="0">
                <a:latin typeface="Traditional Arabic" pitchFamily="18" charset="-78"/>
                <a:cs typeface="Traditional Arabic" pitchFamily="18" charset="-78"/>
              </a:rPr>
              <a:t>المطلوب:</a:t>
            </a:r>
          </a:p>
          <a:p>
            <a:pPr algn="r" rtl="1"/>
            <a:r>
              <a:rPr lang="ar-DZ" sz="4000" dirty="0" smtClean="0">
                <a:latin typeface="Traditional Arabic" pitchFamily="18" charset="-78"/>
                <a:cs typeface="Traditional Arabic" pitchFamily="18" charset="-78"/>
              </a:rPr>
              <a:t>إعداد الموازنة التقديرية للمبيعات على أساس المنتجات والأسواق.</a:t>
            </a:r>
          </a:p>
          <a:p>
            <a:pPr algn="r" rtl="1"/>
            <a:r>
              <a:rPr lang="ar-DZ" sz="4000" dirty="0" smtClean="0">
                <a:latin typeface="Traditional Arabic" pitchFamily="18" charset="-78"/>
                <a:cs typeface="Traditional Arabic" pitchFamily="18" charset="-78"/>
              </a:rPr>
              <a:t>حساب الانحراف الإجمالي للمبيعات.</a:t>
            </a:r>
          </a:p>
          <a:p>
            <a:pPr algn="r" rtl="1"/>
            <a:endParaRPr lang="ar-DZ" dirty="0" smtClean="0"/>
          </a:p>
        </p:txBody>
      </p:sp>
      <p:graphicFrame>
        <p:nvGraphicFramePr>
          <p:cNvPr id="4" name="Tableau 3"/>
          <p:cNvGraphicFramePr>
            <a:graphicFrameLocks noGrp="1"/>
          </p:cNvGraphicFramePr>
          <p:nvPr/>
        </p:nvGraphicFramePr>
        <p:xfrm>
          <a:off x="1524000" y="1397000"/>
          <a:ext cx="6096000" cy="192024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rtl="1"/>
                      <a:r>
                        <a:rPr lang="ar-DZ" sz="3600" dirty="0" smtClean="0">
                          <a:latin typeface="Traditional Arabic" pitchFamily="18" charset="-78"/>
                          <a:cs typeface="Traditional Arabic" pitchFamily="18" charset="-78"/>
                        </a:rPr>
                        <a:t>السعر </a:t>
                      </a:r>
                      <a:endParaRPr lang="fr-FR" sz="3600" dirty="0">
                        <a:latin typeface="Traditional Arabic" pitchFamily="18" charset="-78"/>
                        <a:cs typeface="Traditional Arabic" pitchFamily="18" charset="-78"/>
                      </a:endParaRPr>
                    </a:p>
                  </a:txBody>
                  <a:tcPr/>
                </a:tc>
                <a:tc>
                  <a:txBody>
                    <a:bodyPr/>
                    <a:lstStyle/>
                    <a:p>
                      <a:pPr algn="ctr" rtl="1"/>
                      <a:r>
                        <a:rPr lang="ar-DZ" sz="3600" dirty="0" smtClean="0">
                          <a:latin typeface="Traditional Arabic" pitchFamily="18" charset="-78"/>
                          <a:cs typeface="Traditional Arabic" pitchFamily="18" charset="-78"/>
                        </a:rPr>
                        <a:t>كمية المبيعات</a:t>
                      </a:r>
                      <a:endParaRPr lang="fr-FR" sz="3600" dirty="0">
                        <a:latin typeface="Traditional Arabic" pitchFamily="18" charset="-78"/>
                        <a:cs typeface="Traditional Arabic" pitchFamily="18" charset="-78"/>
                      </a:endParaRPr>
                    </a:p>
                  </a:txBody>
                  <a:tcPr/>
                </a:tc>
                <a:tc>
                  <a:txBody>
                    <a:bodyPr/>
                    <a:lstStyle/>
                    <a:p>
                      <a:pPr algn="ctr" rtl="1"/>
                      <a:r>
                        <a:rPr lang="ar-DZ" sz="3600" dirty="0" smtClean="0">
                          <a:latin typeface="Traditional Arabic" pitchFamily="18" charset="-78"/>
                          <a:cs typeface="Traditional Arabic" pitchFamily="18" charset="-78"/>
                        </a:rPr>
                        <a:t>البيان </a:t>
                      </a:r>
                      <a:endParaRPr lang="fr-FR" sz="3600" dirty="0">
                        <a:latin typeface="Traditional Arabic" pitchFamily="18" charset="-78"/>
                        <a:cs typeface="Traditional Arabic" pitchFamily="18" charset="-78"/>
                      </a:endParaRPr>
                    </a:p>
                  </a:txBody>
                  <a:tcPr/>
                </a:tc>
              </a:tr>
              <a:tr h="370840">
                <a:tc>
                  <a:txBody>
                    <a:bodyPr/>
                    <a:lstStyle/>
                    <a:p>
                      <a:pPr algn="ctr" rtl="1"/>
                      <a:r>
                        <a:rPr lang="ar-DZ" sz="3600" dirty="0" smtClean="0">
                          <a:latin typeface="Traditional Arabic" pitchFamily="18" charset="-78"/>
                          <a:cs typeface="Traditional Arabic" pitchFamily="18" charset="-78"/>
                        </a:rPr>
                        <a:t>120</a:t>
                      </a:r>
                      <a:endParaRPr lang="fr-FR" sz="3600" dirty="0">
                        <a:latin typeface="Traditional Arabic" pitchFamily="18" charset="-78"/>
                        <a:cs typeface="Traditional Arabic" pitchFamily="18" charset="-78"/>
                      </a:endParaRPr>
                    </a:p>
                  </a:txBody>
                  <a:tcPr/>
                </a:tc>
                <a:tc>
                  <a:txBody>
                    <a:bodyPr/>
                    <a:lstStyle/>
                    <a:p>
                      <a:pPr algn="ctr" rtl="1"/>
                      <a:r>
                        <a:rPr lang="ar-DZ" sz="3600" dirty="0" smtClean="0">
                          <a:latin typeface="Traditional Arabic" pitchFamily="18" charset="-78"/>
                          <a:cs typeface="Traditional Arabic" pitchFamily="18" charset="-78"/>
                        </a:rPr>
                        <a:t>50000</a:t>
                      </a:r>
                      <a:endParaRPr lang="fr-FR" sz="3600" dirty="0">
                        <a:latin typeface="Traditional Arabic" pitchFamily="18" charset="-78"/>
                        <a:cs typeface="Traditional Arabic" pitchFamily="18" charset="-78"/>
                      </a:endParaRPr>
                    </a:p>
                  </a:txBody>
                  <a:tcPr/>
                </a:tc>
                <a:tc>
                  <a:txBody>
                    <a:bodyPr/>
                    <a:lstStyle/>
                    <a:p>
                      <a:pPr algn="ctr" rtl="1"/>
                      <a:r>
                        <a:rPr lang="ar-DZ" sz="3600" dirty="0" smtClean="0">
                          <a:latin typeface="Traditional Arabic" pitchFamily="18" charset="-78"/>
                          <a:cs typeface="Traditional Arabic" pitchFamily="18" charset="-78"/>
                        </a:rPr>
                        <a:t>المنتج </a:t>
                      </a:r>
                      <a:r>
                        <a:rPr lang="ar-DZ" sz="3600" dirty="0" err="1" smtClean="0">
                          <a:latin typeface="Traditional Arabic" pitchFamily="18" charset="-78"/>
                          <a:cs typeface="Traditional Arabic" pitchFamily="18" charset="-78"/>
                        </a:rPr>
                        <a:t>أ</a:t>
                      </a:r>
                      <a:r>
                        <a:rPr lang="ar-DZ" sz="3600" dirty="0" smtClean="0">
                          <a:latin typeface="Traditional Arabic" pitchFamily="18" charset="-78"/>
                          <a:cs typeface="Traditional Arabic" pitchFamily="18" charset="-78"/>
                        </a:rPr>
                        <a:t> </a:t>
                      </a:r>
                      <a:endParaRPr lang="fr-FR" sz="3600" dirty="0">
                        <a:latin typeface="Traditional Arabic" pitchFamily="18" charset="-78"/>
                        <a:cs typeface="Traditional Arabic" pitchFamily="18" charset="-78"/>
                      </a:endParaRPr>
                    </a:p>
                  </a:txBody>
                  <a:tcPr/>
                </a:tc>
              </a:tr>
              <a:tr h="370840">
                <a:tc>
                  <a:txBody>
                    <a:bodyPr/>
                    <a:lstStyle/>
                    <a:p>
                      <a:pPr algn="ctr" rtl="1"/>
                      <a:r>
                        <a:rPr lang="ar-DZ" sz="3600" dirty="0" smtClean="0">
                          <a:latin typeface="Traditional Arabic" pitchFamily="18" charset="-78"/>
                          <a:cs typeface="Traditional Arabic" pitchFamily="18" charset="-78"/>
                        </a:rPr>
                        <a:t>125</a:t>
                      </a:r>
                      <a:endParaRPr lang="fr-FR" sz="3600" dirty="0">
                        <a:latin typeface="Traditional Arabic" pitchFamily="18" charset="-78"/>
                        <a:cs typeface="Traditional Arabic" pitchFamily="18" charset="-78"/>
                      </a:endParaRPr>
                    </a:p>
                  </a:txBody>
                  <a:tcPr/>
                </a:tc>
                <a:tc>
                  <a:txBody>
                    <a:bodyPr/>
                    <a:lstStyle/>
                    <a:p>
                      <a:pPr algn="ctr" rtl="1"/>
                      <a:r>
                        <a:rPr lang="ar-DZ" sz="3600" dirty="0" smtClean="0">
                          <a:latin typeface="Traditional Arabic" pitchFamily="18" charset="-78"/>
                          <a:cs typeface="Traditional Arabic" pitchFamily="18" charset="-78"/>
                        </a:rPr>
                        <a:t>45000</a:t>
                      </a:r>
                      <a:endParaRPr lang="fr-FR" sz="3600" dirty="0">
                        <a:latin typeface="Traditional Arabic" pitchFamily="18" charset="-78"/>
                        <a:cs typeface="Traditional Arabic" pitchFamily="18" charset="-78"/>
                      </a:endParaRPr>
                    </a:p>
                  </a:txBody>
                  <a:tcPr/>
                </a:tc>
                <a:tc>
                  <a:txBody>
                    <a:bodyPr/>
                    <a:lstStyle/>
                    <a:p>
                      <a:pPr algn="ctr" rtl="1"/>
                      <a:r>
                        <a:rPr lang="ar-DZ" sz="3600" dirty="0" smtClean="0">
                          <a:latin typeface="Traditional Arabic" pitchFamily="18" charset="-78"/>
                          <a:cs typeface="Traditional Arabic" pitchFamily="18" charset="-78"/>
                        </a:rPr>
                        <a:t>المنتج </a:t>
                      </a:r>
                      <a:r>
                        <a:rPr lang="ar-DZ" sz="3600" dirty="0" err="1" smtClean="0">
                          <a:latin typeface="Traditional Arabic" pitchFamily="18" charset="-78"/>
                          <a:cs typeface="Traditional Arabic" pitchFamily="18" charset="-78"/>
                        </a:rPr>
                        <a:t>ب</a:t>
                      </a:r>
                      <a:endParaRPr lang="fr-FR" sz="3600" dirty="0">
                        <a:latin typeface="Traditional Arabic" pitchFamily="18" charset="-78"/>
                        <a:cs typeface="Traditional Arabic" pitchFamily="18" charset="-78"/>
                      </a:endParaRPr>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36"/>
            <a:ext cx="9144000" cy="1143000"/>
          </a:xfrm>
          <a:solidFill>
            <a:schemeClr val="tx2">
              <a:lumMod val="20000"/>
              <a:lumOff val="80000"/>
            </a:schemeClr>
          </a:solidFill>
        </p:spPr>
        <p:txBody>
          <a:bodyPr>
            <a:noAutofit/>
          </a:bodyPr>
          <a:lstStyle/>
          <a:p>
            <a:r>
              <a:rPr lang="ar-DZ" sz="3600" b="1" dirty="0" smtClean="0">
                <a:latin typeface="Traditional Arabic" pitchFamily="18" charset="-78"/>
                <a:cs typeface="Traditional Arabic" pitchFamily="18" charset="-78"/>
              </a:rPr>
              <a:t/>
            </a:r>
            <a:br>
              <a:rPr lang="ar-DZ" sz="3600" b="1" dirty="0" smtClean="0">
                <a:latin typeface="Traditional Arabic" pitchFamily="18" charset="-78"/>
                <a:cs typeface="Traditional Arabic" pitchFamily="18" charset="-78"/>
              </a:rPr>
            </a:br>
            <a:r>
              <a:rPr lang="ar-DZ" sz="3600" b="1" dirty="0" smtClean="0">
                <a:latin typeface="Traditional Arabic" pitchFamily="18" charset="-78"/>
                <a:cs typeface="Traditional Arabic" pitchFamily="18" charset="-78"/>
              </a:rPr>
              <a:t>أولا: إعداد الموازنة التقديرية للمبيعات على أساس المنتجات والأسواق</a:t>
            </a:r>
            <a:br>
              <a:rPr lang="ar-DZ" sz="3600" b="1" dirty="0" smtClean="0">
                <a:latin typeface="Traditional Arabic" pitchFamily="18" charset="-78"/>
                <a:cs typeface="Traditional Arabic" pitchFamily="18" charset="-78"/>
              </a:rPr>
            </a:br>
            <a:endParaRPr lang="fr-FR" sz="3600" b="1" dirty="0"/>
          </a:p>
        </p:txBody>
      </p:sp>
      <p:graphicFrame>
        <p:nvGraphicFramePr>
          <p:cNvPr id="4" name="Espace réservé du contenu 3"/>
          <p:cNvGraphicFramePr>
            <a:graphicFrameLocks noGrp="1"/>
          </p:cNvGraphicFramePr>
          <p:nvPr>
            <p:ph idx="1"/>
          </p:nvPr>
        </p:nvGraphicFramePr>
        <p:xfrm>
          <a:off x="0" y="2071678"/>
          <a:ext cx="9144000" cy="4214841"/>
        </p:xfrm>
        <a:graphic>
          <a:graphicData uri="http://schemas.openxmlformats.org/drawingml/2006/table">
            <a:tbl>
              <a:tblPr firstRow="1" bandRow="1">
                <a:tableStyleId>{5C22544A-7EE6-4342-B048-85BDC9FD1C3A}</a:tableStyleId>
              </a:tblPr>
              <a:tblGrid>
                <a:gridCol w="1285852"/>
                <a:gridCol w="1143008"/>
                <a:gridCol w="1214446"/>
                <a:gridCol w="642942"/>
                <a:gridCol w="1000132"/>
                <a:gridCol w="1214446"/>
                <a:gridCol w="611174"/>
                <a:gridCol w="889024"/>
                <a:gridCol w="1142976"/>
              </a:tblGrid>
              <a:tr h="955365">
                <a:tc gridSpan="2">
                  <a:txBody>
                    <a:bodyPr/>
                    <a:lstStyle/>
                    <a:p>
                      <a:pPr algn="ctr"/>
                      <a:r>
                        <a:rPr lang="ar-DZ" sz="2800" b="1" dirty="0" smtClean="0">
                          <a:latin typeface="Traditional Arabic" pitchFamily="18" charset="-78"/>
                          <a:cs typeface="Traditional Arabic" pitchFamily="18" charset="-78"/>
                        </a:rPr>
                        <a:t>الإجمالي</a:t>
                      </a:r>
                      <a:endParaRPr lang="fr-FR" sz="2800" b="1" dirty="0">
                        <a:latin typeface="Traditional Arabic" pitchFamily="18" charset="-78"/>
                        <a:cs typeface="Traditional Arabic" pitchFamily="18" charset="-78"/>
                      </a:endParaRPr>
                    </a:p>
                  </a:txBody>
                  <a:tcPr/>
                </a:tc>
                <a:tc hMerge="1">
                  <a:txBody>
                    <a:bodyPr/>
                    <a:lstStyle/>
                    <a:p>
                      <a:endParaRPr lang="fr-FR" dirty="0"/>
                    </a:p>
                  </a:txBody>
                  <a:tcPr/>
                </a:tc>
                <a:tc gridSpan="3">
                  <a:txBody>
                    <a:bodyPr/>
                    <a:lstStyle/>
                    <a:p>
                      <a:pPr algn="ctr"/>
                      <a:r>
                        <a:rPr lang="ar-DZ" sz="2800" b="1" dirty="0" smtClean="0">
                          <a:latin typeface="Traditional Arabic" pitchFamily="18" charset="-78"/>
                          <a:cs typeface="Traditional Arabic" pitchFamily="18" charset="-78"/>
                        </a:rPr>
                        <a:t>السوق الثاني</a:t>
                      </a:r>
                      <a:endParaRPr lang="fr-FR" sz="2800" b="1" dirty="0">
                        <a:latin typeface="Traditional Arabic" pitchFamily="18" charset="-78"/>
                        <a:cs typeface="Traditional Arabic" pitchFamily="18" charset="-78"/>
                      </a:endParaRPr>
                    </a:p>
                  </a:txBody>
                  <a:tcPr/>
                </a:tc>
                <a:tc hMerge="1">
                  <a:txBody>
                    <a:bodyPr/>
                    <a:lstStyle/>
                    <a:p>
                      <a:endParaRPr lang="fr-FR"/>
                    </a:p>
                  </a:txBody>
                  <a:tcPr/>
                </a:tc>
                <a:tc hMerge="1">
                  <a:txBody>
                    <a:bodyPr/>
                    <a:lstStyle/>
                    <a:p>
                      <a:endParaRPr lang="fr-FR" dirty="0"/>
                    </a:p>
                  </a:txBody>
                  <a:tcPr/>
                </a:tc>
                <a:tc gridSpan="3">
                  <a:txBody>
                    <a:bodyPr/>
                    <a:lstStyle/>
                    <a:p>
                      <a:pPr algn="ctr"/>
                      <a:r>
                        <a:rPr lang="ar-DZ" sz="2800" b="1" dirty="0" smtClean="0">
                          <a:latin typeface="Traditional Arabic" pitchFamily="18" charset="-78"/>
                          <a:cs typeface="Traditional Arabic" pitchFamily="18" charset="-78"/>
                        </a:rPr>
                        <a:t>السوق الأول</a:t>
                      </a:r>
                      <a:endParaRPr lang="fr-FR" sz="2800" b="1" dirty="0">
                        <a:latin typeface="Traditional Arabic" pitchFamily="18" charset="-78"/>
                        <a:cs typeface="Traditional Arabic" pitchFamily="18" charset="-78"/>
                      </a:endParaRPr>
                    </a:p>
                  </a:txBody>
                  <a:tcPr/>
                </a:tc>
                <a:tc hMerge="1">
                  <a:txBody>
                    <a:bodyPr/>
                    <a:lstStyle/>
                    <a:p>
                      <a:endParaRPr lang="fr-FR"/>
                    </a:p>
                  </a:txBody>
                  <a:tcPr/>
                </a:tc>
                <a:tc hMerge="1">
                  <a:txBody>
                    <a:bodyPr/>
                    <a:lstStyle/>
                    <a:p>
                      <a:endParaRPr lang="fr-FR" dirty="0"/>
                    </a:p>
                  </a:txBody>
                  <a:tcPr/>
                </a:tc>
                <a:tc rowSpan="2">
                  <a:txBody>
                    <a:bodyPr/>
                    <a:lstStyle/>
                    <a:p>
                      <a:pPr algn="r"/>
                      <a:r>
                        <a:rPr lang="ar-DZ" sz="2400" b="1" dirty="0" smtClean="0">
                          <a:latin typeface="Traditional Arabic" pitchFamily="18" charset="-78"/>
                          <a:cs typeface="Traditional Arabic" pitchFamily="18" charset="-78"/>
                        </a:rPr>
                        <a:t>البيان</a:t>
                      </a:r>
                      <a:endParaRPr lang="fr-FR" sz="2400" b="1" dirty="0">
                        <a:latin typeface="Traditional Arabic" pitchFamily="18" charset="-78"/>
                        <a:cs typeface="Traditional Arabic" pitchFamily="18" charset="-78"/>
                      </a:endParaRPr>
                    </a:p>
                  </a:txBody>
                  <a:tcPr/>
                </a:tc>
              </a:tr>
              <a:tr h="7305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ar-DZ" sz="2000" b="1" dirty="0" smtClean="0">
                          <a:latin typeface="Traditional Arabic" pitchFamily="18" charset="-78"/>
                          <a:cs typeface="Traditional Arabic" pitchFamily="18" charset="-78"/>
                        </a:rPr>
                        <a:t>القيمة</a:t>
                      </a:r>
                      <a:endParaRPr lang="fr-FR" sz="2000" b="1" dirty="0" smtClean="0">
                        <a:latin typeface="Traditional Arabic" pitchFamily="18" charset="-78"/>
                        <a:cs typeface="Traditional Arabic" pitchFamily="18" charset="-78"/>
                      </a:endParaRPr>
                    </a:p>
                  </a:txBody>
                  <a:tcPr/>
                </a:tc>
                <a:tc>
                  <a:txBody>
                    <a:bodyPr/>
                    <a:lstStyle/>
                    <a:p>
                      <a:r>
                        <a:rPr lang="ar-DZ" sz="2000" b="1" dirty="0" smtClean="0">
                          <a:latin typeface="Traditional Arabic" pitchFamily="18" charset="-78"/>
                          <a:cs typeface="Traditional Arabic" pitchFamily="18" charset="-78"/>
                        </a:rPr>
                        <a:t>الكمية</a:t>
                      </a:r>
                      <a:endParaRPr lang="fr-FR" sz="2000" b="1" dirty="0">
                        <a:latin typeface="Traditional Arabic" pitchFamily="18" charset="-78"/>
                        <a:cs typeface="Traditional Arabic" pitchFamily="18" charset="-78"/>
                      </a:endParaRPr>
                    </a:p>
                  </a:txBody>
                  <a:tcPr/>
                </a:tc>
                <a:tc>
                  <a:txBody>
                    <a:bodyPr/>
                    <a:lstStyle/>
                    <a:p>
                      <a:r>
                        <a:rPr lang="ar-DZ" sz="2000" b="1" dirty="0" smtClean="0">
                          <a:latin typeface="Traditional Arabic" pitchFamily="18" charset="-78"/>
                          <a:cs typeface="Traditional Arabic" pitchFamily="18" charset="-78"/>
                        </a:rPr>
                        <a:t>القيمة</a:t>
                      </a:r>
                      <a:endParaRPr lang="fr-FR" sz="2000" b="1" dirty="0">
                        <a:latin typeface="Traditional Arabic" pitchFamily="18" charset="-78"/>
                        <a:cs typeface="Traditional Arabic" pitchFamily="18" charset="-78"/>
                      </a:endParaRPr>
                    </a:p>
                  </a:txBody>
                  <a:tcPr/>
                </a:tc>
                <a:tc>
                  <a:txBody>
                    <a:bodyPr/>
                    <a:lstStyle/>
                    <a:p>
                      <a:r>
                        <a:rPr lang="ar-DZ" sz="2000" b="1" dirty="0" smtClean="0">
                          <a:latin typeface="Traditional Arabic" pitchFamily="18" charset="-78"/>
                          <a:cs typeface="Traditional Arabic" pitchFamily="18" charset="-78"/>
                        </a:rPr>
                        <a:t>السعر</a:t>
                      </a:r>
                      <a:endParaRPr lang="fr-FR" sz="2000" b="1" dirty="0">
                        <a:latin typeface="Traditional Arabic" pitchFamily="18" charset="-78"/>
                        <a:cs typeface="Traditional Arabic" pitchFamily="18" charset="-78"/>
                      </a:endParaRPr>
                    </a:p>
                  </a:txBody>
                  <a:tcPr/>
                </a:tc>
                <a:tc>
                  <a:txBody>
                    <a:bodyPr/>
                    <a:lstStyle/>
                    <a:p>
                      <a:r>
                        <a:rPr lang="ar-DZ" sz="2000" b="1" dirty="0" smtClean="0">
                          <a:latin typeface="Traditional Arabic" pitchFamily="18" charset="-78"/>
                          <a:cs typeface="Traditional Arabic" pitchFamily="18" charset="-78"/>
                        </a:rPr>
                        <a:t>الكمية</a:t>
                      </a:r>
                      <a:endParaRPr lang="fr-FR" sz="2000" b="1" dirty="0">
                        <a:latin typeface="Traditional Arabic" pitchFamily="18" charset="-78"/>
                        <a:cs typeface="Traditional Arabic" pitchFamily="18" charset="-78"/>
                      </a:endParaRPr>
                    </a:p>
                  </a:txBody>
                  <a:tcPr/>
                </a:tc>
                <a:tc>
                  <a:txBody>
                    <a:bodyPr/>
                    <a:lstStyle/>
                    <a:p>
                      <a:r>
                        <a:rPr lang="ar-DZ" sz="2000" b="1" dirty="0" smtClean="0">
                          <a:latin typeface="Traditional Arabic" pitchFamily="18" charset="-78"/>
                          <a:cs typeface="Traditional Arabic" pitchFamily="18" charset="-78"/>
                        </a:rPr>
                        <a:t>القيمة</a:t>
                      </a:r>
                      <a:endParaRPr lang="fr-FR" sz="2000" b="1" dirty="0">
                        <a:latin typeface="Traditional Arabic" pitchFamily="18" charset="-78"/>
                        <a:cs typeface="Traditional Arabic" pitchFamily="18" charset="-78"/>
                      </a:endParaRPr>
                    </a:p>
                  </a:txBody>
                  <a:tcPr/>
                </a:tc>
                <a:tc>
                  <a:txBody>
                    <a:bodyPr/>
                    <a:lstStyle/>
                    <a:p>
                      <a:r>
                        <a:rPr lang="ar-DZ" sz="2000" b="1" dirty="0" smtClean="0">
                          <a:latin typeface="Traditional Arabic" pitchFamily="18" charset="-78"/>
                          <a:cs typeface="Traditional Arabic" pitchFamily="18" charset="-78"/>
                        </a:rPr>
                        <a:t>السعر</a:t>
                      </a:r>
                      <a:endParaRPr lang="fr-FR" sz="2000" b="1" dirty="0">
                        <a:latin typeface="Traditional Arabic" pitchFamily="18" charset="-78"/>
                        <a:cs typeface="Traditional Arabic" pitchFamily="18" charset="-78"/>
                      </a:endParaRPr>
                    </a:p>
                  </a:txBody>
                  <a:tcPr/>
                </a:tc>
                <a:tc>
                  <a:txBody>
                    <a:bodyPr/>
                    <a:lstStyle/>
                    <a:p>
                      <a:r>
                        <a:rPr lang="ar-DZ" sz="2000" b="1" dirty="0" smtClean="0">
                          <a:latin typeface="Traditional Arabic" pitchFamily="18" charset="-78"/>
                          <a:cs typeface="Traditional Arabic" pitchFamily="18" charset="-78"/>
                        </a:rPr>
                        <a:t>الكمية</a:t>
                      </a:r>
                      <a:endParaRPr lang="fr-FR" sz="2000" b="1" dirty="0">
                        <a:latin typeface="Traditional Arabic" pitchFamily="18" charset="-78"/>
                        <a:cs typeface="Traditional Arabic" pitchFamily="18" charset="-78"/>
                      </a:endParaRPr>
                    </a:p>
                  </a:txBody>
                  <a:tcPr/>
                </a:tc>
                <a:tc vMerge="1">
                  <a:txBody>
                    <a:bodyPr/>
                    <a:lstStyle/>
                    <a:p>
                      <a:endParaRPr lang="fr-FR" dirty="0"/>
                    </a:p>
                  </a:txBody>
                  <a:tcPr/>
                </a:tc>
              </a:tr>
              <a:tr h="842968">
                <a:tc>
                  <a:txBody>
                    <a:bodyPr/>
                    <a:lstStyle/>
                    <a:p>
                      <a:r>
                        <a:rPr lang="ar-DZ" sz="2000" b="1" dirty="0" smtClean="0">
                          <a:latin typeface="Traditional Arabic" pitchFamily="18" charset="-78"/>
                          <a:cs typeface="Traditional Arabic" pitchFamily="18" charset="-78"/>
                        </a:rPr>
                        <a:t>11200000</a:t>
                      </a:r>
                      <a:endParaRPr lang="fr-FR" sz="2000" b="1" dirty="0">
                        <a:latin typeface="Traditional Arabic" pitchFamily="18" charset="-78"/>
                        <a:cs typeface="Traditional Arabic" pitchFamily="18" charset="-78"/>
                      </a:endParaRPr>
                    </a:p>
                  </a:txBody>
                  <a:tcPr/>
                </a:tc>
                <a:tc>
                  <a:txBody>
                    <a:bodyPr/>
                    <a:lstStyle/>
                    <a:p>
                      <a:r>
                        <a:rPr lang="ar-DZ" sz="2000" b="1" dirty="0" smtClean="0">
                          <a:latin typeface="Traditional Arabic" pitchFamily="18" charset="-78"/>
                          <a:cs typeface="Traditional Arabic" pitchFamily="18" charset="-78"/>
                        </a:rPr>
                        <a:t>1000000</a:t>
                      </a:r>
                      <a:endParaRPr lang="fr-FR" sz="2000" b="1" dirty="0">
                        <a:latin typeface="Traditional Arabic" pitchFamily="18" charset="-78"/>
                        <a:cs typeface="Traditional Arabic" pitchFamily="18" charset="-78"/>
                      </a:endParaRPr>
                    </a:p>
                  </a:txBody>
                  <a:tcPr/>
                </a:tc>
                <a:tc>
                  <a:txBody>
                    <a:bodyPr/>
                    <a:lstStyle/>
                    <a:p>
                      <a:r>
                        <a:rPr lang="ar-DZ" sz="2000" b="1" dirty="0" smtClean="0">
                          <a:latin typeface="Traditional Arabic" pitchFamily="18" charset="-78"/>
                          <a:cs typeface="Traditional Arabic" pitchFamily="18" charset="-78"/>
                        </a:rPr>
                        <a:t>4600000</a:t>
                      </a:r>
                      <a:endParaRPr lang="fr-FR" sz="2000" b="1" dirty="0">
                        <a:latin typeface="Traditional Arabic" pitchFamily="18" charset="-78"/>
                        <a:cs typeface="Traditional Arabic" pitchFamily="18" charset="-78"/>
                      </a:endParaRPr>
                    </a:p>
                  </a:txBody>
                  <a:tcPr/>
                </a:tc>
                <a:tc>
                  <a:txBody>
                    <a:bodyPr/>
                    <a:lstStyle/>
                    <a:p>
                      <a:r>
                        <a:rPr lang="ar-DZ" sz="2000" b="1" dirty="0" smtClean="0">
                          <a:latin typeface="Traditional Arabic" pitchFamily="18" charset="-78"/>
                          <a:cs typeface="Traditional Arabic" pitchFamily="18" charset="-78"/>
                        </a:rPr>
                        <a:t>115</a:t>
                      </a:r>
                      <a:endParaRPr lang="fr-FR" sz="2000" b="1" dirty="0">
                        <a:latin typeface="Traditional Arabic" pitchFamily="18" charset="-78"/>
                        <a:cs typeface="Traditional Arabic" pitchFamily="18" charset="-78"/>
                      </a:endParaRPr>
                    </a:p>
                  </a:txBody>
                  <a:tcPr/>
                </a:tc>
                <a:tc>
                  <a:txBody>
                    <a:bodyPr/>
                    <a:lstStyle/>
                    <a:p>
                      <a:r>
                        <a:rPr lang="ar-DZ" sz="2000" b="1" dirty="0" smtClean="0">
                          <a:latin typeface="Traditional Arabic" pitchFamily="18" charset="-78"/>
                          <a:cs typeface="Traditional Arabic" pitchFamily="18" charset="-78"/>
                        </a:rPr>
                        <a:t>40000</a:t>
                      </a:r>
                      <a:endParaRPr lang="fr-FR" sz="2000" b="1" dirty="0">
                        <a:latin typeface="Traditional Arabic" pitchFamily="18" charset="-78"/>
                        <a:cs typeface="Traditional Arabic" pitchFamily="18" charset="-78"/>
                      </a:endParaRPr>
                    </a:p>
                  </a:txBody>
                  <a:tcPr/>
                </a:tc>
                <a:tc>
                  <a:txBody>
                    <a:bodyPr/>
                    <a:lstStyle/>
                    <a:p>
                      <a:r>
                        <a:rPr lang="ar-DZ" sz="2000" b="1" dirty="0" smtClean="0">
                          <a:latin typeface="Traditional Arabic" pitchFamily="18" charset="-78"/>
                          <a:cs typeface="Traditional Arabic" pitchFamily="18" charset="-78"/>
                        </a:rPr>
                        <a:t>6600000</a:t>
                      </a:r>
                      <a:endParaRPr lang="fr-FR" sz="2000" b="1" dirty="0">
                        <a:latin typeface="Traditional Arabic" pitchFamily="18" charset="-78"/>
                        <a:cs typeface="Traditional Arabic" pitchFamily="18" charset="-78"/>
                      </a:endParaRPr>
                    </a:p>
                  </a:txBody>
                  <a:tcPr/>
                </a:tc>
                <a:tc>
                  <a:txBody>
                    <a:bodyPr/>
                    <a:lstStyle/>
                    <a:p>
                      <a:r>
                        <a:rPr lang="ar-DZ" sz="2000" b="1" dirty="0" smtClean="0">
                          <a:latin typeface="Traditional Arabic" pitchFamily="18" charset="-78"/>
                          <a:cs typeface="Traditional Arabic" pitchFamily="18" charset="-78"/>
                        </a:rPr>
                        <a:t>110</a:t>
                      </a:r>
                      <a:endParaRPr lang="fr-FR" sz="2000" b="1" dirty="0">
                        <a:latin typeface="Traditional Arabic" pitchFamily="18" charset="-78"/>
                        <a:cs typeface="Traditional Arabic" pitchFamily="18" charset="-78"/>
                      </a:endParaRPr>
                    </a:p>
                  </a:txBody>
                  <a:tcPr/>
                </a:tc>
                <a:tc>
                  <a:txBody>
                    <a:bodyPr/>
                    <a:lstStyle/>
                    <a:p>
                      <a:r>
                        <a:rPr lang="ar-DZ" sz="2000" b="1" dirty="0" smtClean="0">
                          <a:latin typeface="Traditional Arabic" pitchFamily="18" charset="-78"/>
                          <a:cs typeface="Traditional Arabic" pitchFamily="18" charset="-78"/>
                        </a:rPr>
                        <a:t>60000</a:t>
                      </a:r>
                      <a:endParaRPr lang="fr-FR" sz="2000" b="1" dirty="0">
                        <a:latin typeface="Traditional Arabic" pitchFamily="18" charset="-78"/>
                        <a:cs typeface="Traditional Arabic" pitchFamily="18" charset="-78"/>
                      </a:endParaRPr>
                    </a:p>
                  </a:txBody>
                  <a:tcPr/>
                </a:tc>
                <a:tc>
                  <a:txBody>
                    <a:bodyPr/>
                    <a:lstStyle/>
                    <a:p>
                      <a:pPr algn="r"/>
                      <a:r>
                        <a:rPr lang="ar-DZ" sz="2400" b="1" dirty="0" smtClean="0">
                          <a:latin typeface="Traditional Arabic" pitchFamily="18" charset="-78"/>
                          <a:cs typeface="Traditional Arabic" pitchFamily="18" charset="-78"/>
                        </a:rPr>
                        <a:t>المنتج </a:t>
                      </a:r>
                      <a:r>
                        <a:rPr lang="ar-DZ" sz="2400" b="1" dirty="0" err="1" smtClean="0">
                          <a:latin typeface="Traditional Arabic" pitchFamily="18" charset="-78"/>
                          <a:cs typeface="Traditional Arabic" pitchFamily="18" charset="-78"/>
                        </a:rPr>
                        <a:t>أ</a:t>
                      </a:r>
                      <a:endParaRPr lang="fr-FR" sz="2400" b="1" dirty="0">
                        <a:latin typeface="Traditional Arabic" pitchFamily="18" charset="-78"/>
                        <a:cs typeface="Traditional Arabic" pitchFamily="18" charset="-78"/>
                      </a:endParaRPr>
                    </a:p>
                  </a:txBody>
                  <a:tcPr/>
                </a:tc>
              </a:tr>
              <a:tr h="842968">
                <a:tc>
                  <a:txBody>
                    <a:bodyPr/>
                    <a:lstStyle/>
                    <a:p>
                      <a:r>
                        <a:rPr lang="ar-DZ" sz="2000" b="1" dirty="0" smtClean="0">
                          <a:latin typeface="Traditional Arabic" pitchFamily="18" charset="-78"/>
                          <a:cs typeface="Traditional Arabic" pitchFamily="18" charset="-78"/>
                        </a:rPr>
                        <a:t>10550000</a:t>
                      </a:r>
                      <a:endParaRPr lang="fr-FR" sz="2000" b="1" dirty="0">
                        <a:latin typeface="Traditional Arabic" pitchFamily="18" charset="-78"/>
                        <a:cs typeface="Traditional Arabic" pitchFamily="18" charset="-78"/>
                      </a:endParaRPr>
                    </a:p>
                  </a:txBody>
                  <a:tcPr/>
                </a:tc>
                <a:tc>
                  <a:txBody>
                    <a:bodyPr/>
                    <a:lstStyle/>
                    <a:p>
                      <a:r>
                        <a:rPr lang="ar-DZ" sz="2000" b="1" dirty="0" smtClean="0">
                          <a:latin typeface="Traditional Arabic" pitchFamily="18" charset="-78"/>
                          <a:cs typeface="Traditional Arabic" pitchFamily="18" charset="-78"/>
                        </a:rPr>
                        <a:t>850000</a:t>
                      </a:r>
                      <a:endParaRPr lang="fr-FR" sz="2000" b="1" dirty="0">
                        <a:latin typeface="Traditional Arabic" pitchFamily="18" charset="-78"/>
                        <a:cs typeface="Traditional Arabic" pitchFamily="18" charset="-78"/>
                      </a:endParaRPr>
                    </a:p>
                  </a:txBody>
                  <a:tcPr/>
                </a:tc>
                <a:tc>
                  <a:txBody>
                    <a:bodyPr/>
                    <a:lstStyle/>
                    <a:p>
                      <a:r>
                        <a:rPr lang="ar-DZ" sz="2000" b="1" dirty="0" smtClean="0">
                          <a:latin typeface="Traditional Arabic" pitchFamily="18" charset="-78"/>
                          <a:cs typeface="Traditional Arabic" pitchFamily="18" charset="-78"/>
                        </a:rPr>
                        <a:t>6000000</a:t>
                      </a:r>
                      <a:endParaRPr lang="fr-FR" sz="2000" b="1" dirty="0">
                        <a:latin typeface="Traditional Arabic" pitchFamily="18" charset="-78"/>
                        <a:cs typeface="Traditional Arabic" pitchFamily="18" charset="-78"/>
                      </a:endParaRPr>
                    </a:p>
                  </a:txBody>
                  <a:tcPr/>
                </a:tc>
                <a:tc>
                  <a:txBody>
                    <a:bodyPr/>
                    <a:lstStyle/>
                    <a:p>
                      <a:r>
                        <a:rPr lang="ar-DZ" sz="2000" b="1" dirty="0" smtClean="0">
                          <a:latin typeface="Traditional Arabic" pitchFamily="18" charset="-78"/>
                          <a:cs typeface="Traditional Arabic" pitchFamily="18" charset="-78"/>
                        </a:rPr>
                        <a:t>120</a:t>
                      </a:r>
                      <a:endParaRPr lang="fr-FR" sz="2000" b="1" dirty="0">
                        <a:latin typeface="Traditional Arabic" pitchFamily="18" charset="-78"/>
                        <a:cs typeface="Traditional Arabic" pitchFamily="18" charset="-78"/>
                      </a:endParaRPr>
                    </a:p>
                  </a:txBody>
                  <a:tcPr/>
                </a:tc>
                <a:tc>
                  <a:txBody>
                    <a:bodyPr/>
                    <a:lstStyle/>
                    <a:p>
                      <a:r>
                        <a:rPr lang="ar-DZ" sz="2000" b="1" dirty="0" smtClean="0">
                          <a:latin typeface="Traditional Arabic" pitchFamily="18" charset="-78"/>
                          <a:cs typeface="Traditional Arabic" pitchFamily="18" charset="-78"/>
                        </a:rPr>
                        <a:t>50000</a:t>
                      </a:r>
                      <a:endParaRPr lang="fr-FR" sz="2000" b="1" dirty="0">
                        <a:latin typeface="Traditional Arabic" pitchFamily="18" charset="-78"/>
                        <a:cs typeface="Traditional Arabic" pitchFamily="18" charset="-78"/>
                      </a:endParaRPr>
                    </a:p>
                  </a:txBody>
                  <a:tcPr/>
                </a:tc>
                <a:tc>
                  <a:txBody>
                    <a:bodyPr/>
                    <a:lstStyle/>
                    <a:p>
                      <a:r>
                        <a:rPr lang="ar-DZ" sz="2000" b="1" dirty="0" smtClean="0">
                          <a:latin typeface="Traditional Arabic" pitchFamily="18" charset="-78"/>
                          <a:cs typeface="Traditional Arabic" pitchFamily="18" charset="-78"/>
                        </a:rPr>
                        <a:t>4550000</a:t>
                      </a:r>
                      <a:endParaRPr lang="fr-FR" sz="2000" b="1" dirty="0">
                        <a:latin typeface="Traditional Arabic" pitchFamily="18" charset="-78"/>
                        <a:cs typeface="Traditional Arabic" pitchFamily="18" charset="-78"/>
                      </a:endParaRPr>
                    </a:p>
                  </a:txBody>
                  <a:tcPr/>
                </a:tc>
                <a:tc>
                  <a:txBody>
                    <a:bodyPr/>
                    <a:lstStyle/>
                    <a:p>
                      <a:r>
                        <a:rPr lang="ar-DZ" sz="2000" b="1" dirty="0" smtClean="0">
                          <a:latin typeface="Traditional Arabic" pitchFamily="18" charset="-78"/>
                          <a:cs typeface="Traditional Arabic" pitchFamily="18" charset="-78"/>
                        </a:rPr>
                        <a:t>130</a:t>
                      </a:r>
                      <a:endParaRPr lang="fr-FR" sz="2000" b="1" dirty="0">
                        <a:latin typeface="Traditional Arabic" pitchFamily="18" charset="-78"/>
                        <a:cs typeface="Traditional Arabic" pitchFamily="18" charset="-78"/>
                      </a:endParaRPr>
                    </a:p>
                  </a:txBody>
                  <a:tcPr/>
                </a:tc>
                <a:tc>
                  <a:txBody>
                    <a:bodyPr/>
                    <a:lstStyle/>
                    <a:p>
                      <a:r>
                        <a:rPr lang="ar-DZ" sz="2000" b="1" dirty="0" smtClean="0">
                          <a:latin typeface="Traditional Arabic" pitchFamily="18" charset="-78"/>
                          <a:cs typeface="Traditional Arabic" pitchFamily="18" charset="-78"/>
                        </a:rPr>
                        <a:t>35000</a:t>
                      </a:r>
                      <a:endParaRPr lang="fr-FR" sz="2000" b="1" dirty="0">
                        <a:latin typeface="Traditional Arabic" pitchFamily="18" charset="-78"/>
                        <a:cs typeface="Traditional Arabic" pitchFamily="18" charset="-78"/>
                      </a:endParaRPr>
                    </a:p>
                  </a:txBody>
                  <a:tcPr/>
                </a:tc>
                <a:tc>
                  <a:txBody>
                    <a:bodyPr/>
                    <a:lstStyle/>
                    <a:p>
                      <a:pPr algn="r"/>
                      <a:r>
                        <a:rPr lang="ar-DZ" sz="2400" b="1" dirty="0" smtClean="0">
                          <a:latin typeface="Traditional Arabic" pitchFamily="18" charset="-78"/>
                          <a:cs typeface="Traditional Arabic" pitchFamily="18" charset="-78"/>
                        </a:rPr>
                        <a:t>المنتج </a:t>
                      </a:r>
                      <a:r>
                        <a:rPr lang="ar-DZ" sz="2400" b="1" dirty="0" err="1" smtClean="0">
                          <a:latin typeface="Traditional Arabic" pitchFamily="18" charset="-78"/>
                          <a:cs typeface="Traditional Arabic" pitchFamily="18" charset="-78"/>
                        </a:rPr>
                        <a:t>ب</a:t>
                      </a:r>
                      <a:endParaRPr lang="fr-FR" sz="2400" b="1" dirty="0">
                        <a:latin typeface="Traditional Arabic" pitchFamily="18" charset="-78"/>
                        <a:cs typeface="Traditional Arabic" pitchFamily="18" charset="-78"/>
                      </a:endParaRPr>
                    </a:p>
                  </a:txBody>
                  <a:tcPr/>
                </a:tc>
              </a:tr>
              <a:tr h="842968">
                <a:tc>
                  <a:txBody>
                    <a:bodyPr/>
                    <a:lstStyle/>
                    <a:p>
                      <a:r>
                        <a:rPr lang="ar-DZ" sz="2000" b="1" dirty="0" smtClean="0">
                          <a:latin typeface="Traditional Arabic" pitchFamily="18" charset="-78"/>
                          <a:cs typeface="Traditional Arabic" pitchFamily="18" charset="-78"/>
                        </a:rPr>
                        <a:t>21750000</a:t>
                      </a:r>
                      <a:endParaRPr lang="fr-FR" sz="2000" b="1" dirty="0">
                        <a:latin typeface="Traditional Arabic" pitchFamily="18" charset="-78"/>
                        <a:cs typeface="Traditional Arabic" pitchFamily="18" charset="-78"/>
                      </a:endParaRPr>
                    </a:p>
                  </a:txBody>
                  <a:tcPr/>
                </a:tc>
                <a:tc>
                  <a:txBody>
                    <a:bodyPr/>
                    <a:lstStyle/>
                    <a:p>
                      <a:r>
                        <a:rPr lang="ar-DZ" sz="2000" b="1" dirty="0" smtClean="0">
                          <a:latin typeface="Traditional Arabic" pitchFamily="18" charset="-78"/>
                          <a:cs typeface="Traditional Arabic" pitchFamily="18" charset="-78"/>
                        </a:rPr>
                        <a:t>1850000</a:t>
                      </a:r>
                      <a:endParaRPr lang="fr-FR" sz="2000" b="1" dirty="0">
                        <a:latin typeface="Traditional Arabic" pitchFamily="18" charset="-78"/>
                        <a:cs typeface="Traditional Arabic" pitchFamily="18" charset="-78"/>
                      </a:endParaRPr>
                    </a:p>
                  </a:txBody>
                  <a:tcPr/>
                </a:tc>
                <a:tc>
                  <a:txBody>
                    <a:bodyPr/>
                    <a:lstStyle/>
                    <a:p>
                      <a:r>
                        <a:rPr lang="ar-DZ" sz="2000" b="1" dirty="0" smtClean="0">
                          <a:latin typeface="Traditional Arabic" pitchFamily="18" charset="-78"/>
                          <a:cs typeface="Traditional Arabic" pitchFamily="18" charset="-78"/>
                        </a:rPr>
                        <a:t>10600000</a:t>
                      </a:r>
                      <a:endParaRPr lang="fr-FR" sz="2000" b="1" dirty="0">
                        <a:latin typeface="Traditional Arabic" pitchFamily="18" charset="-78"/>
                        <a:cs typeface="Traditional Arabic" pitchFamily="18" charset="-78"/>
                      </a:endParaRPr>
                    </a:p>
                  </a:txBody>
                  <a:tcPr/>
                </a:tc>
                <a:tc>
                  <a:txBody>
                    <a:bodyPr/>
                    <a:lstStyle/>
                    <a:p>
                      <a:r>
                        <a:rPr lang="ar-DZ" sz="2000" b="1" dirty="0" smtClean="0">
                          <a:latin typeface="Traditional Arabic" pitchFamily="18" charset="-78"/>
                          <a:cs typeface="Traditional Arabic" pitchFamily="18" charset="-78"/>
                        </a:rPr>
                        <a:t>/</a:t>
                      </a:r>
                      <a:endParaRPr lang="fr-FR" sz="2000" b="1" dirty="0">
                        <a:latin typeface="Traditional Arabic" pitchFamily="18" charset="-78"/>
                        <a:cs typeface="Traditional Arabic" pitchFamily="18" charset="-78"/>
                      </a:endParaRPr>
                    </a:p>
                  </a:txBody>
                  <a:tcPr/>
                </a:tc>
                <a:tc>
                  <a:txBody>
                    <a:bodyPr/>
                    <a:lstStyle/>
                    <a:p>
                      <a:r>
                        <a:rPr lang="ar-DZ" sz="2000" b="1" dirty="0" smtClean="0">
                          <a:latin typeface="Traditional Arabic" pitchFamily="18" charset="-78"/>
                          <a:cs typeface="Traditional Arabic" pitchFamily="18" charset="-78"/>
                        </a:rPr>
                        <a:t>90000</a:t>
                      </a:r>
                      <a:endParaRPr lang="fr-FR" sz="2000" b="1" dirty="0">
                        <a:latin typeface="Traditional Arabic" pitchFamily="18" charset="-78"/>
                        <a:cs typeface="Traditional Arabic" pitchFamily="18" charset="-78"/>
                      </a:endParaRPr>
                    </a:p>
                  </a:txBody>
                  <a:tcPr/>
                </a:tc>
                <a:tc>
                  <a:txBody>
                    <a:bodyPr/>
                    <a:lstStyle/>
                    <a:p>
                      <a:r>
                        <a:rPr lang="ar-DZ" sz="2000" b="1" dirty="0" smtClean="0">
                          <a:latin typeface="Traditional Arabic" pitchFamily="18" charset="-78"/>
                          <a:cs typeface="Traditional Arabic" pitchFamily="18" charset="-78"/>
                        </a:rPr>
                        <a:t>11150000</a:t>
                      </a:r>
                      <a:endParaRPr lang="fr-FR" sz="2000" b="1" dirty="0">
                        <a:latin typeface="Traditional Arabic" pitchFamily="18" charset="-78"/>
                        <a:cs typeface="Traditional Arabic" pitchFamily="18" charset="-78"/>
                      </a:endParaRPr>
                    </a:p>
                  </a:txBody>
                  <a:tcPr/>
                </a:tc>
                <a:tc>
                  <a:txBody>
                    <a:bodyPr/>
                    <a:lstStyle/>
                    <a:p>
                      <a:r>
                        <a:rPr lang="ar-DZ" sz="2000" b="1" dirty="0" smtClean="0">
                          <a:latin typeface="Traditional Arabic" pitchFamily="18" charset="-78"/>
                          <a:cs typeface="Traditional Arabic" pitchFamily="18" charset="-78"/>
                        </a:rPr>
                        <a:t>/</a:t>
                      </a:r>
                      <a:endParaRPr lang="fr-FR" sz="2000" b="1" dirty="0">
                        <a:latin typeface="Traditional Arabic" pitchFamily="18" charset="-78"/>
                        <a:cs typeface="Traditional Arabic" pitchFamily="18" charset="-78"/>
                      </a:endParaRPr>
                    </a:p>
                  </a:txBody>
                  <a:tcPr/>
                </a:tc>
                <a:tc>
                  <a:txBody>
                    <a:bodyPr/>
                    <a:lstStyle/>
                    <a:p>
                      <a:r>
                        <a:rPr lang="ar-DZ" sz="2000" b="1" dirty="0" smtClean="0">
                          <a:latin typeface="Traditional Arabic" pitchFamily="18" charset="-78"/>
                          <a:cs typeface="Traditional Arabic" pitchFamily="18" charset="-78"/>
                        </a:rPr>
                        <a:t>95000</a:t>
                      </a:r>
                      <a:endParaRPr lang="fr-FR" sz="2000" b="1" dirty="0">
                        <a:latin typeface="Traditional Arabic" pitchFamily="18" charset="-78"/>
                        <a:cs typeface="Traditional Arabic" pitchFamily="18" charset="-78"/>
                      </a:endParaRPr>
                    </a:p>
                  </a:txBody>
                  <a:tcPr/>
                </a:tc>
                <a:tc>
                  <a:txBody>
                    <a:bodyPr/>
                    <a:lstStyle/>
                    <a:p>
                      <a:pPr algn="r"/>
                      <a:r>
                        <a:rPr lang="ar-DZ" sz="2400" b="1" dirty="0" err="1" smtClean="0">
                          <a:latin typeface="Traditional Arabic" pitchFamily="18" charset="-78"/>
                          <a:cs typeface="Traditional Arabic" pitchFamily="18" charset="-78"/>
                        </a:rPr>
                        <a:t>الاجمالي</a:t>
                      </a:r>
                      <a:endParaRPr lang="fr-FR" sz="2400" b="1" dirty="0">
                        <a:latin typeface="Traditional Arabic" pitchFamily="18" charset="-78"/>
                        <a:cs typeface="Traditional Arabic" pitchFamily="18" charset="-78"/>
                      </a:endParaRPr>
                    </a:p>
                  </a:txBody>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4"/>
            <a:ext cx="9144000" cy="1143000"/>
          </a:xfrm>
          <a:solidFill>
            <a:schemeClr val="tx2">
              <a:lumMod val="20000"/>
              <a:lumOff val="80000"/>
            </a:schemeClr>
          </a:solidFill>
        </p:spPr>
        <p:txBody>
          <a:bodyPr>
            <a:normAutofit/>
          </a:bodyPr>
          <a:lstStyle/>
          <a:p>
            <a:pPr rtl="1"/>
            <a:r>
              <a:rPr lang="ar-DZ" dirty="0" smtClean="0">
                <a:latin typeface="Traditional Arabic" pitchFamily="18" charset="-78"/>
                <a:cs typeface="Traditional Arabic" pitchFamily="18" charset="-78"/>
              </a:rPr>
              <a:t>حساب الانحراف الإجمالي للمبيعات</a:t>
            </a:r>
            <a:endParaRPr lang="fr-FR" dirty="0"/>
          </a:p>
        </p:txBody>
      </p:sp>
      <p:sp>
        <p:nvSpPr>
          <p:cNvPr id="3" name="Espace réservé du contenu 2"/>
          <p:cNvSpPr>
            <a:spLocks noGrp="1"/>
          </p:cNvSpPr>
          <p:nvPr>
            <p:ph idx="1"/>
          </p:nvPr>
        </p:nvSpPr>
        <p:spPr>
          <a:xfrm>
            <a:off x="0" y="1214422"/>
            <a:ext cx="9144000" cy="5643578"/>
          </a:xfrm>
          <a:solidFill>
            <a:schemeClr val="tx2">
              <a:lumMod val="20000"/>
              <a:lumOff val="80000"/>
            </a:schemeClr>
          </a:solidFill>
        </p:spPr>
        <p:txBody>
          <a:bodyPr>
            <a:noAutofit/>
          </a:bodyPr>
          <a:lstStyle/>
          <a:p>
            <a:pPr algn="just" rtl="1"/>
            <a:r>
              <a:rPr lang="ar-DZ" dirty="0" smtClean="0">
                <a:latin typeface="Traditional Arabic" pitchFamily="18" charset="-78"/>
                <a:cs typeface="Traditional Arabic" pitchFamily="18" charset="-78"/>
              </a:rPr>
              <a:t>الانحراف الإجمالي= المبيعات الفعلية – المبيعات التقديرية</a:t>
            </a:r>
          </a:p>
          <a:p>
            <a:pPr algn="just" rtl="1">
              <a:buNone/>
            </a:pPr>
            <a:r>
              <a:rPr lang="ar-DZ" dirty="0" smtClean="0">
                <a:latin typeface="Traditional Arabic" pitchFamily="18" charset="-78"/>
                <a:cs typeface="Traditional Arabic" pitchFamily="18" charset="-78"/>
              </a:rPr>
              <a:t>المنتج </a:t>
            </a:r>
            <a:r>
              <a:rPr lang="ar-DZ" dirty="0" err="1" smtClean="0">
                <a:latin typeface="Traditional Arabic" pitchFamily="18" charset="-78"/>
                <a:cs typeface="Traditional Arabic" pitchFamily="18" charset="-78"/>
              </a:rPr>
              <a:t>أ</a:t>
            </a:r>
            <a:r>
              <a:rPr lang="ar-DZ" dirty="0" smtClean="0">
                <a:latin typeface="Traditional Arabic" pitchFamily="18" charset="-78"/>
                <a:cs typeface="Traditional Arabic" pitchFamily="18" charset="-78"/>
              </a:rPr>
              <a:t> = (50000</a:t>
            </a:r>
            <a:r>
              <a:rPr lang="fr-FR" dirty="0" smtClean="0">
                <a:latin typeface="Traditional Arabic" pitchFamily="18" charset="-78"/>
                <a:cs typeface="Traditional Arabic" pitchFamily="18" charset="-78"/>
              </a:rPr>
              <a:t>x</a:t>
            </a:r>
            <a:r>
              <a:rPr lang="ar-DZ" dirty="0" smtClean="0">
                <a:latin typeface="Traditional Arabic" pitchFamily="18" charset="-78"/>
                <a:cs typeface="Traditional Arabic" pitchFamily="18" charset="-78"/>
              </a:rPr>
              <a:t>120) -6600000 </a:t>
            </a:r>
          </a:p>
          <a:p>
            <a:pPr algn="just" rtl="1">
              <a:buNone/>
            </a:pPr>
            <a:r>
              <a:rPr lang="ar-DZ" dirty="0" smtClean="0">
                <a:solidFill>
                  <a:srgbClr val="FF0000"/>
                </a:solidFill>
                <a:latin typeface="Traditional Arabic" pitchFamily="18" charset="-78"/>
                <a:cs typeface="Traditional Arabic" pitchFamily="18" charset="-78"/>
              </a:rPr>
              <a:t>          = -600000 غير ملائم</a:t>
            </a:r>
          </a:p>
          <a:p>
            <a:pPr algn="just" rtl="1">
              <a:buNone/>
            </a:pPr>
            <a:r>
              <a:rPr lang="ar-DZ" dirty="0" smtClean="0">
                <a:latin typeface="Traditional Arabic" pitchFamily="18" charset="-78"/>
                <a:cs typeface="Traditional Arabic" pitchFamily="18" charset="-78"/>
              </a:rPr>
              <a:t>المنتج </a:t>
            </a:r>
            <a:r>
              <a:rPr lang="ar-DZ" dirty="0" err="1" smtClean="0">
                <a:latin typeface="Traditional Arabic" pitchFamily="18" charset="-78"/>
                <a:cs typeface="Traditional Arabic" pitchFamily="18" charset="-78"/>
              </a:rPr>
              <a:t>ب</a:t>
            </a:r>
            <a:r>
              <a:rPr lang="ar-DZ" dirty="0" smtClean="0">
                <a:latin typeface="Traditional Arabic" pitchFamily="18" charset="-78"/>
                <a:cs typeface="Traditional Arabic" pitchFamily="18" charset="-78"/>
              </a:rPr>
              <a:t> = (45000</a:t>
            </a:r>
            <a:r>
              <a:rPr lang="fr-FR" dirty="0" smtClean="0">
                <a:latin typeface="Traditional Arabic" pitchFamily="18" charset="-78"/>
                <a:cs typeface="Traditional Arabic" pitchFamily="18" charset="-78"/>
              </a:rPr>
              <a:t>x</a:t>
            </a:r>
            <a:r>
              <a:rPr lang="ar-DZ" dirty="0" smtClean="0">
                <a:latin typeface="Traditional Arabic" pitchFamily="18" charset="-78"/>
                <a:cs typeface="Traditional Arabic" pitchFamily="18" charset="-78"/>
              </a:rPr>
              <a:t> 125) – 4450000</a:t>
            </a:r>
          </a:p>
          <a:p>
            <a:pPr algn="just" rtl="1">
              <a:buNone/>
            </a:pPr>
            <a:r>
              <a:rPr lang="ar-DZ" dirty="0" smtClean="0">
                <a:solidFill>
                  <a:srgbClr val="FF0000"/>
                </a:solidFill>
                <a:latin typeface="Traditional Arabic" pitchFamily="18" charset="-78"/>
                <a:cs typeface="Traditional Arabic" pitchFamily="18" charset="-78"/>
              </a:rPr>
              <a:t>           = + 1075000ملائم</a:t>
            </a:r>
          </a:p>
          <a:p>
            <a:pPr algn="just" rtl="1">
              <a:buNone/>
            </a:pPr>
            <a:r>
              <a:rPr lang="ar-DZ" dirty="0" smtClean="0">
                <a:latin typeface="Traditional Arabic" pitchFamily="18" charset="-78"/>
                <a:cs typeface="Traditional Arabic" pitchFamily="18" charset="-78"/>
              </a:rPr>
              <a:t>مجموع الانحراف </a:t>
            </a:r>
            <a:r>
              <a:rPr lang="ar-DZ" dirty="0" err="1" smtClean="0">
                <a:latin typeface="Traditional Arabic" pitchFamily="18" charset="-78"/>
                <a:cs typeface="Traditional Arabic" pitchFamily="18" charset="-78"/>
              </a:rPr>
              <a:t>الاجمالي</a:t>
            </a:r>
            <a:r>
              <a:rPr lang="ar-DZ" dirty="0" smtClean="0">
                <a:latin typeface="Traditional Arabic" pitchFamily="18" charset="-78"/>
                <a:cs typeface="Traditional Arabic" pitchFamily="18" charset="-78"/>
              </a:rPr>
              <a:t>= (-600000 + 1075000)</a:t>
            </a:r>
          </a:p>
          <a:p>
            <a:pPr algn="just" rtl="1">
              <a:buNone/>
            </a:pPr>
            <a:r>
              <a:rPr lang="ar-DZ" dirty="0" smtClean="0">
                <a:solidFill>
                  <a:srgbClr val="FF0000"/>
                </a:solidFill>
                <a:latin typeface="Traditional Arabic" pitchFamily="18" charset="-78"/>
                <a:cs typeface="Traditional Arabic" pitchFamily="18" charset="-78"/>
              </a:rPr>
              <a:t>                               = + 475000</a:t>
            </a:r>
          </a:p>
          <a:p>
            <a:pPr algn="just" rtl="1">
              <a:buNone/>
            </a:pPr>
            <a:r>
              <a:rPr lang="ar-DZ" dirty="0" smtClean="0">
                <a:latin typeface="Traditional Arabic" pitchFamily="18" charset="-78"/>
                <a:cs typeface="Traditional Arabic" pitchFamily="18" charset="-78"/>
              </a:rPr>
              <a:t>   يقدر الانحراف الإجمالي لمبيعات هذه المؤسسة في السوق الأول </a:t>
            </a:r>
            <a:r>
              <a:rPr lang="ar-DZ" dirty="0" err="1" smtClean="0">
                <a:latin typeface="Traditional Arabic" pitchFamily="18" charset="-78"/>
                <a:cs typeface="Traditional Arabic" pitchFamily="18" charset="-78"/>
              </a:rPr>
              <a:t>بـ</a:t>
            </a:r>
            <a:r>
              <a:rPr lang="ar-DZ" dirty="0" smtClean="0">
                <a:latin typeface="Traditional Arabic" pitchFamily="18" charset="-78"/>
                <a:cs typeface="Traditional Arabic" pitchFamily="18" charset="-78"/>
              </a:rPr>
              <a:t> (</a:t>
            </a:r>
            <a:r>
              <a:rPr lang="ar-DZ" dirty="0" smtClean="0">
                <a:solidFill>
                  <a:srgbClr val="FF0000"/>
                </a:solidFill>
                <a:latin typeface="Traditional Arabic" pitchFamily="18" charset="-78"/>
                <a:cs typeface="Traditional Arabic" pitchFamily="18" charset="-78"/>
              </a:rPr>
              <a:t>+ 475000دج</a:t>
            </a:r>
            <a:r>
              <a:rPr lang="ar-DZ" dirty="0" smtClean="0">
                <a:latin typeface="Traditional Arabic" pitchFamily="18" charset="-78"/>
                <a:cs typeface="Traditional Arabic" pitchFamily="18" charset="-78"/>
              </a:rPr>
              <a:t>) وهو </a:t>
            </a:r>
            <a:r>
              <a:rPr lang="ar-DZ" dirty="0" smtClean="0">
                <a:solidFill>
                  <a:srgbClr val="FF0000"/>
                </a:solidFill>
                <a:latin typeface="Traditional Arabic" pitchFamily="18" charset="-78"/>
                <a:cs typeface="Traditional Arabic" pitchFamily="18" charset="-78"/>
              </a:rPr>
              <a:t>انحراف</a:t>
            </a:r>
            <a:r>
              <a:rPr lang="ar-DZ" dirty="0" smtClean="0">
                <a:latin typeface="Traditional Arabic" pitchFamily="18" charset="-78"/>
                <a:cs typeface="Traditional Arabic" pitchFamily="18" charset="-78"/>
              </a:rPr>
              <a:t> </a:t>
            </a:r>
            <a:r>
              <a:rPr lang="ar-DZ" dirty="0" smtClean="0">
                <a:solidFill>
                  <a:srgbClr val="FF0000"/>
                </a:solidFill>
                <a:latin typeface="Traditional Arabic" pitchFamily="18" charset="-78"/>
                <a:cs typeface="Traditional Arabic" pitchFamily="18" charset="-78"/>
              </a:rPr>
              <a:t>ملائم</a:t>
            </a:r>
            <a:r>
              <a:rPr lang="ar-DZ" dirty="0" smtClean="0">
                <a:latin typeface="Traditional Arabic" pitchFamily="18" charset="-78"/>
                <a:cs typeface="Traditional Arabic" pitchFamily="18" charset="-78"/>
              </a:rPr>
              <a:t> لأنه أدى إلى ارتفاع المبيعات الفعلية عن المبيعات التقديرية ويمكن توضيح ذلك في جدول الانحراف للمبيعات في السوق الأول</a:t>
            </a:r>
            <a:endParaRPr lang="fr-FR" dirty="0">
              <a:latin typeface="Traditional Arabic" pitchFamily="18" charset="-78"/>
              <a:cs typeface="Traditional Arabic" pitchFamily="18" charset="-7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36"/>
            <a:ext cx="9144000" cy="1143000"/>
          </a:xfrm>
          <a:solidFill>
            <a:schemeClr val="tx2">
              <a:lumMod val="20000"/>
              <a:lumOff val="80000"/>
            </a:schemeClr>
          </a:solidFill>
        </p:spPr>
        <p:txBody>
          <a:bodyPr>
            <a:noAutofit/>
          </a:bodyPr>
          <a:lstStyle/>
          <a:p>
            <a:r>
              <a:rPr lang="ar-DZ" sz="3600" b="1" dirty="0" smtClean="0">
                <a:latin typeface="Traditional Arabic" pitchFamily="18" charset="-78"/>
                <a:cs typeface="Traditional Arabic" pitchFamily="18" charset="-78"/>
              </a:rPr>
              <a:t>جدول الانحراف الإجمالي للمبيعات في السوق الأول:</a:t>
            </a:r>
            <a:endParaRPr lang="fr-FR" sz="3600" b="1" dirty="0"/>
          </a:p>
        </p:txBody>
      </p:sp>
      <p:graphicFrame>
        <p:nvGraphicFramePr>
          <p:cNvPr id="4" name="Espace réservé du contenu 3"/>
          <p:cNvGraphicFramePr>
            <a:graphicFrameLocks noGrp="1"/>
          </p:cNvGraphicFramePr>
          <p:nvPr>
            <p:ph idx="1"/>
          </p:nvPr>
        </p:nvGraphicFramePr>
        <p:xfrm>
          <a:off x="285720" y="1714488"/>
          <a:ext cx="8572561" cy="4357716"/>
        </p:xfrm>
        <a:graphic>
          <a:graphicData uri="http://schemas.openxmlformats.org/drawingml/2006/table">
            <a:tbl>
              <a:tblPr firstRow="1" bandRow="1">
                <a:tableStyleId>{5C22544A-7EE6-4342-B048-85BDC9FD1C3A}</a:tableStyleId>
              </a:tblPr>
              <a:tblGrid>
                <a:gridCol w="1550364"/>
                <a:gridCol w="820781"/>
                <a:gridCol w="1276771"/>
                <a:gridCol w="1550364"/>
                <a:gridCol w="780226"/>
                <a:gridCol w="1134930"/>
                <a:gridCol w="1459125"/>
              </a:tblGrid>
              <a:tr h="987749">
                <a:tc gridSpan="3">
                  <a:txBody>
                    <a:bodyPr/>
                    <a:lstStyle/>
                    <a:p>
                      <a:pPr algn="ctr"/>
                      <a:r>
                        <a:rPr lang="ar-DZ" sz="2400" b="1" dirty="0" smtClean="0">
                          <a:latin typeface="Traditional Arabic" pitchFamily="18" charset="-78"/>
                          <a:cs typeface="Traditional Arabic" pitchFamily="18" charset="-78"/>
                        </a:rPr>
                        <a:t>التقديري</a:t>
                      </a:r>
                      <a:endParaRPr lang="fr-FR" sz="2400" b="1" dirty="0">
                        <a:latin typeface="Traditional Arabic" pitchFamily="18" charset="-78"/>
                        <a:cs typeface="Traditional Arabic" pitchFamily="18" charset="-78"/>
                      </a:endParaRPr>
                    </a:p>
                  </a:txBody>
                  <a:tcPr/>
                </a:tc>
                <a:tc hMerge="1">
                  <a:txBody>
                    <a:bodyPr/>
                    <a:lstStyle/>
                    <a:p>
                      <a:endParaRPr lang="fr-FR"/>
                    </a:p>
                  </a:txBody>
                  <a:tcPr/>
                </a:tc>
                <a:tc hMerge="1">
                  <a:txBody>
                    <a:bodyPr/>
                    <a:lstStyle/>
                    <a:p>
                      <a:endParaRPr lang="fr-FR" dirty="0"/>
                    </a:p>
                  </a:txBody>
                  <a:tcPr/>
                </a:tc>
                <a:tc gridSpan="3">
                  <a:txBody>
                    <a:bodyPr/>
                    <a:lstStyle/>
                    <a:p>
                      <a:pPr algn="ctr"/>
                      <a:r>
                        <a:rPr lang="ar-DZ" sz="2400" b="1" dirty="0" smtClean="0">
                          <a:latin typeface="Traditional Arabic" pitchFamily="18" charset="-78"/>
                          <a:cs typeface="Traditional Arabic" pitchFamily="18" charset="-78"/>
                        </a:rPr>
                        <a:t>الفعلي</a:t>
                      </a:r>
                      <a:endParaRPr lang="fr-FR" sz="2400" b="1" dirty="0">
                        <a:latin typeface="Traditional Arabic" pitchFamily="18" charset="-78"/>
                        <a:cs typeface="Traditional Arabic" pitchFamily="18" charset="-78"/>
                      </a:endParaRPr>
                    </a:p>
                  </a:txBody>
                  <a:tcPr/>
                </a:tc>
                <a:tc hMerge="1">
                  <a:txBody>
                    <a:bodyPr/>
                    <a:lstStyle/>
                    <a:p>
                      <a:endParaRPr lang="fr-FR"/>
                    </a:p>
                  </a:txBody>
                  <a:tcPr/>
                </a:tc>
                <a:tc hMerge="1">
                  <a:txBody>
                    <a:bodyPr/>
                    <a:lstStyle/>
                    <a:p>
                      <a:endParaRPr lang="fr-FR" dirty="0"/>
                    </a:p>
                  </a:txBody>
                  <a:tcPr/>
                </a:tc>
                <a:tc rowSpan="2">
                  <a:txBody>
                    <a:bodyPr/>
                    <a:lstStyle/>
                    <a:p>
                      <a:pPr algn="ctr"/>
                      <a:r>
                        <a:rPr lang="ar-DZ" sz="2400" b="1" dirty="0" smtClean="0">
                          <a:latin typeface="Traditional Arabic" pitchFamily="18" charset="-78"/>
                          <a:cs typeface="Traditional Arabic" pitchFamily="18" charset="-78"/>
                        </a:rPr>
                        <a:t>البيان</a:t>
                      </a:r>
                      <a:endParaRPr lang="fr-FR" sz="2400" b="1" dirty="0">
                        <a:latin typeface="Traditional Arabic" pitchFamily="18" charset="-78"/>
                        <a:cs typeface="Traditional Arabic" pitchFamily="18" charset="-78"/>
                      </a:endParaRPr>
                    </a:p>
                  </a:txBody>
                  <a:tcPr/>
                </a:tc>
              </a:tr>
              <a:tr h="755338">
                <a:tc>
                  <a:txBody>
                    <a:bodyPr/>
                    <a:lstStyle/>
                    <a:p>
                      <a:pPr algn="ctr"/>
                      <a:r>
                        <a:rPr lang="ar-DZ" sz="2400" b="1" dirty="0" smtClean="0">
                          <a:latin typeface="Traditional Arabic" pitchFamily="18" charset="-78"/>
                          <a:cs typeface="Traditional Arabic" pitchFamily="18" charset="-78"/>
                        </a:rPr>
                        <a:t>القيمة</a:t>
                      </a:r>
                      <a:endParaRPr lang="fr-FR" sz="2400" b="1" dirty="0">
                        <a:latin typeface="Traditional Arabic" pitchFamily="18" charset="-78"/>
                        <a:cs typeface="Traditional Arabic" pitchFamily="18" charset="-78"/>
                      </a:endParaRPr>
                    </a:p>
                  </a:txBody>
                  <a:tcPr/>
                </a:tc>
                <a:tc>
                  <a:txBody>
                    <a:bodyPr/>
                    <a:lstStyle/>
                    <a:p>
                      <a:pPr algn="ctr"/>
                      <a:r>
                        <a:rPr lang="ar-DZ" sz="2400" b="1" dirty="0" smtClean="0">
                          <a:latin typeface="Traditional Arabic" pitchFamily="18" charset="-78"/>
                          <a:cs typeface="Traditional Arabic" pitchFamily="18" charset="-78"/>
                        </a:rPr>
                        <a:t>السعر</a:t>
                      </a:r>
                      <a:endParaRPr lang="fr-FR" sz="2400" b="1" dirty="0">
                        <a:latin typeface="Traditional Arabic" pitchFamily="18" charset="-78"/>
                        <a:cs typeface="Traditional Arabic" pitchFamily="18" charset="-78"/>
                      </a:endParaRPr>
                    </a:p>
                  </a:txBody>
                  <a:tcPr/>
                </a:tc>
                <a:tc>
                  <a:txBody>
                    <a:bodyPr/>
                    <a:lstStyle/>
                    <a:p>
                      <a:pPr algn="ctr"/>
                      <a:r>
                        <a:rPr lang="ar-DZ" sz="2400" b="1" dirty="0" smtClean="0">
                          <a:latin typeface="Traditional Arabic" pitchFamily="18" charset="-78"/>
                          <a:cs typeface="Traditional Arabic" pitchFamily="18" charset="-78"/>
                        </a:rPr>
                        <a:t>الكمية</a:t>
                      </a:r>
                      <a:endParaRPr lang="fr-FR" sz="2400" b="1" dirty="0">
                        <a:latin typeface="Traditional Arabic" pitchFamily="18" charset="-78"/>
                        <a:cs typeface="Traditional Arabic" pitchFamily="18" charset="-78"/>
                      </a:endParaRPr>
                    </a:p>
                  </a:txBody>
                  <a:tcPr/>
                </a:tc>
                <a:tc>
                  <a:txBody>
                    <a:bodyPr/>
                    <a:lstStyle/>
                    <a:p>
                      <a:pPr algn="ctr"/>
                      <a:r>
                        <a:rPr lang="ar-DZ" sz="2400" b="1" dirty="0" smtClean="0">
                          <a:latin typeface="Traditional Arabic" pitchFamily="18" charset="-78"/>
                          <a:cs typeface="Traditional Arabic" pitchFamily="18" charset="-78"/>
                        </a:rPr>
                        <a:t>القيمة</a:t>
                      </a:r>
                      <a:endParaRPr lang="fr-FR" sz="2400" b="1" dirty="0">
                        <a:latin typeface="Traditional Arabic" pitchFamily="18" charset="-78"/>
                        <a:cs typeface="Traditional Arabic" pitchFamily="18" charset="-78"/>
                      </a:endParaRPr>
                    </a:p>
                  </a:txBody>
                  <a:tcPr/>
                </a:tc>
                <a:tc>
                  <a:txBody>
                    <a:bodyPr/>
                    <a:lstStyle/>
                    <a:p>
                      <a:pPr algn="ctr"/>
                      <a:r>
                        <a:rPr lang="ar-DZ" sz="2400" b="1" dirty="0" smtClean="0">
                          <a:latin typeface="Traditional Arabic" pitchFamily="18" charset="-78"/>
                          <a:cs typeface="Traditional Arabic" pitchFamily="18" charset="-78"/>
                        </a:rPr>
                        <a:t>السعر</a:t>
                      </a:r>
                      <a:endParaRPr lang="fr-FR" sz="2400" b="1" dirty="0">
                        <a:latin typeface="Traditional Arabic" pitchFamily="18" charset="-78"/>
                        <a:cs typeface="Traditional Arabic" pitchFamily="18" charset="-78"/>
                      </a:endParaRPr>
                    </a:p>
                  </a:txBody>
                  <a:tcPr/>
                </a:tc>
                <a:tc>
                  <a:txBody>
                    <a:bodyPr/>
                    <a:lstStyle/>
                    <a:p>
                      <a:pPr algn="ctr"/>
                      <a:r>
                        <a:rPr lang="ar-DZ" sz="2400" b="1" dirty="0" smtClean="0">
                          <a:latin typeface="Traditional Arabic" pitchFamily="18" charset="-78"/>
                          <a:cs typeface="Traditional Arabic" pitchFamily="18" charset="-78"/>
                        </a:rPr>
                        <a:t>الكمية</a:t>
                      </a:r>
                      <a:endParaRPr lang="fr-FR" sz="2400" b="1" dirty="0">
                        <a:latin typeface="Traditional Arabic" pitchFamily="18" charset="-78"/>
                        <a:cs typeface="Traditional Arabic" pitchFamily="18" charset="-78"/>
                      </a:endParaRPr>
                    </a:p>
                  </a:txBody>
                  <a:tcPr/>
                </a:tc>
                <a:tc vMerge="1">
                  <a:txBody>
                    <a:bodyPr/>
                    <a:lstStyle/>
                    <a:p>
                      <a:endParaRPr lang="fr-FR" dirty="0"/>
                    </a:p>
                  </a:txBody>
                  <a:tcPr/>
                </a:tc>
              </a:tr>
              <a:tr h="871543">
                <a:tc>
                  <a:txBody>
                    <a:bodyPr/>
                    <a:lstStyle/>
                    <a:p>
                      <a:pPr algn="ctr"/>
                      <a:r>
                        <a:rPr lang="ar-DZ" sz="2400" b="1" dirty="0" smtClean="0">
                          <a:latin typeface="Traditional Arabic" pitchFamily="18" charset="-78"/>
                          <a:cs typeface="Traditional Arabic" pitchFamily="18" charset="-78"/>
                        </a:rPr>
                        <a:t>6600000</a:t>
                      </a:r>
                      <a:endParaRPr lang="fr-FR" sz="2400" b="1" dirty="0">
                        <a:latin typeface="Traditional Arabic" pitchFamily="18" charset="-78"/>
                        <a:cs typeface="Traditional Arabic" pitchFamily="18" charset="-78"/>
                      </a:endParaRPr>
                    </a:p>
                  </a:txBody>
                  <a:tcPr/>
                </a:tc>
                <a:tc>
                  <a:txBody>
                    <a:bodyPr/>
                    <a:lstStyle/>
                    <a:p>
                      <a:pPr algn="ctr"/>
                      <a:r>
                        <a:rPr lang="ar-DZ" sz="2400" b="1" dirty="0" smtClean="0">
                          <a:latin typeface="Traditional Arabic" pitchFamily="18" charset="-78"/>
                          <a:cs typeface="Traditional Arabic" pitchFamily="18" charset="-78"/>
                        </a:rPr>
                        <a:t>110</a:t>
                      </a:r>
                      <a:endParaRPr lang="fr-FR" sz="2400" b="1" dirty="0">
                        <a:latin typeface="Traditional Arabic" pitchFamily="18" charset="-78"/>
                        <a:cs typeface="Traditional Arabic" pitchFamily="18" charset="-78"/>
                      </a:endParaRPr>
                    </a:p>
                  </a:txBody>
                  <a:tcPr/>
                </a:tc>
                <a:tc>
                  <a:txBody>
                    <a:bodyPr/>
                    <a:lstStyle/>
                    <a:p>
                      <a:pPr algn="ctr"/>
                      <a:r>
                        <a:rPr lang="ar-DZ" sz="2400" b="1" dirty="0" smtClean="0">
                          <a:latin typeface="Traditional Arabic" pitchFamily="18" charset="-78"/>
                          <a:cs typeface="Traditional Arabic" pitchFamily="18" charset="-78"/>
                        </a:rPr>
                        <a:t>60000</a:t>
                      </a:r>
                      <a:endParaRPr lang="fr-FR" sz="2400" b="1" dirty="0">
                        <a:latin typeface="Traditional Arabic" pitchFamily="18" charset="-78"/>
                        <a:cs typeface="Traditional Arabic" pitchFamily="18" charset="-78"/>
                      </a:endParaRPr>
                    </a:p>
                  </a:txBody>
                  <a:tcPr/>
                </a:tc>
                <a:tc>
                  <a:txBody>
                    <a:bodyPr/>
                    <a:lstStyle/>
                    <a:p>
                      <a:pPr algn="ctr"/>
                      <a:r>
                        <a:rPr lang="ar-DZ" sz="2400" b="1" dirty="0" smtClean="0">
                          <a:latin typeface="Traditional Arabic" pitchFamily="18" charset="-78"/>
                          <a:cs typeface="Traditional Arabic" pitchFamily="18" charset="-78"/>
                        </a:rPr>
                        <a:t>6000000</a:t>
                      </a:r>
                      <a:endParaRPr lang="fr-FR" sz="2400" b="1" dirty="0">
                        <a:latin typeface="Traditional Arabic" pitchFamily="18" charset="-78"/>
                        <a:cs typeface="Traditional Arabic" pitchFamily="18" charset="-78"/>
                      </a:endParaRPr>
                    </a:p>
                  </a:txBody>
                  <a:tcPr/>
                </a:tc>
                <a:tc>
                  <a:txBody>
                    <a:bodyPr/>
                    <a:lstStyle/>
                    <a:p>
                      <a:pPr algn="ctr"/>
                      <a:r>
                        <a:rPr lang="ar-DZ" sz="2400" b="1" dirty="0" smtClean="0">
                          <a:latin typeface="Traditional Arabic" pitchFamily="18" charset="-78"/>
                          <a:cs typeface="Traditional Arabic" pitchFamily="18" charset="-78"/>
                        </a:rPr>
                        <a:t>120</a:t>
                      </a:r>
                      <a:endParaRPr lang="fr-FR" sz="2400" b="1" dirty="0">
                        <a:latin typeface="Traditional Arabic" pitchFamily="18" charset="-78"/>
                        <a:cs typeface="Traditional Arabic" pitchFamily="18" charset="-78"/>
                      </a:endParaRPr>
                    </a:p>
                  </a:txBody>
                  <a:tcPr/>
                </a:tc>
                <a:tc>
                  <a:txBody>
                    <a:bodyPr/>
                    <a:lstStyle/>
                    <a:p>
                      <a:pPr algn="ctr"/>
                      <a:r>
                        <a:rPr lang="ar-DZ" sz="2400" b="1" dirty="0" smtClean="0">
                          <a:latin typeface="Traditional Arabic" pitchFamily="18" charset="-78"/>
                          <a:cs typeface="Traditional Arabic" pitchFamily="18" charset="-78"/>
                        </a:rPr>
                        <a:t>50000</a:t>
                      </a:r>
                      <a:endParaRPr lang="fr-FR" sz="2400" b="1" dirty="0">
                        <a:latin typeface="Traditional Arabic" pitchFamily="18" charset="-78"/>
                        <a:cs typeface="Traditional Arabic" pitchFamily="18" charset="-78"/>
                      </a:endParaRPr>
                    </a:p>
                  </a:txBody>
                  <a:tcPr/>
                </a:tc>
                <a:tc>
                  <a:txBody>
                    <a:bodyPr/>
                    <a:lstStyle/>
                    <a:p>
                      <a:pPr algn="ctr"/>
                      <a:r>
                        <a:rPr lang="ar-DZ" sz="2400" b="1" dirty="0" smtClean="0">
                          <a:latin typeface="Traditional Arabic" pitchFamily="18" charset="-78"/>
                          <a:cs typeface="Traditional Arabic" pitchFamily="18" charset="-78"/>
                        </a:rPr>
                        <a:t>المنتج </a:t>
                      </a:r>
                      <a:r>
                        <a:rPr lang="ar-DZ" sz="2400" b="1" dirty="0" err="1" smtClean="0">
                          <a:latin typeface="Traditional Arabic" pitchFamily="18" charset="-78"/>
                          <a:cs typeface="Traditional Arabic" pitchFamily="18" charset="-78"/>
                        </a:rPr>
                        <a:t>أ</a:t>
                      </a:r>
                      <a:endParaRPr lang="fr-FR" sz="2400" b="1" dirty="0">
                        <a:latin typeface="Traditional Arabic" pitchFamily="18" charset="-78"/>
                        <a:cs typeface="Traditional Arabic" pitchFamily="18" charset="-78"/>
                      </a:endParaRPr>
                    </a:p>
                  </a:txBody>
                  <a:tcPr/>
                </a:tc>
              </a:tr>
              <a:tr h="871543">
                <a:tc>
                  <a:txBody>
                    <a:bodyPr/>
                    <a:lstStyle/>
                    <a:p>
                      <a:pPr algn="ctr"/>
                      <a:r>
                        <a:rPr lang="ar-DZ" sz="2400" b="1" dirty="0" smtClean="0">
                          <a:latin typeface="Traditional Arabic" pitchFamily="18" charset="-78"/>
                          <a:cs typeface="Traditional Arabic" pitchFamily="18" charset="-78"/>
                        </a:rPr>
                        <a:t>4450000</a:t>
                      </a:r>
                      <a:endParaRPr lang="fr-FR" sz="2400" b="1" dirty="0">
                        <a:latin typeface="Traditional Arabic" pitchFamily="18" charset="-78"/>
                        <a:cs typeface="Traditional Arabic" pitchFamily="18" charset="-78"/>
                      </a:endParaRPr>
                    </a:p>
                  </a:txBody>
                  <a:tcPr/>
                </a:tc>
                <a:tc>
                  <a:txBody>
                    <a:bodyPr/>
                    <a:lstStyle/>
                    <a:p>
                      <a:pPr algn="ctr"/>
                      <a:r>
                        <a:rPr lang="ar-DZ" sz="2400" b="1" dirty="0" smtClean="0">
                          <a:latin typeface="Traditional Arabic" pitchFamily="18" charset="-78"/>
                          <a:cs typeface="Traditional Arabic" pitchFamily="18" charset="-78"/>
                        </a:rPr>
                        <a:t>130</a:t>
                      </a:r>
                      <a:endParaRPr lang="fr-FR" sz="2400" b="1" dirty="0">
                        <a:latin typeface="Traditional Arabic" pitchFamily="18" charset="-78"/>
                        <a:cs typeface="Traditional Arabic" pitchFamily="18" charset="-78"/>
                      </a:endParaRPr>
                    </a:p>
                  </a:txBody>
                  <a:tcPr/>
                </a:tc>
                <a:tc>
                  <a:txBody>
                    <a:bodyPr/>
                    <a:lstStyle/>
                    <a:p>
                      <a:pPr algn="ctr"/>
                      <a:r>
                        <a:rPr lang="ar-DZ" sz="2400" b="1" dirty="0" smtClean="0">
                          <a:latin typeface="Traditional Arabic" pitchFamily="18" charset="-78"/>
                          <a:cs typeface="Traditional Arabic" pitchFamily="18" charset="-78"/>
                        </a:rPr>
                        <a:t>35000</a:t>
                      </a:r>
                      <a:endParaRPr lang="fr-FR" sz="2400" b="1" dirty="0">
                        <a:latin typeface="Traditional Arabic" pitchFamily="18" charset="-78"/>
                        <a:cs typeface="Traditional Arabic" pitchFamily="18" charset="-78"/>
                      </a:endParaRPr>
                    </a:p>
                  </a:txBody>
                  <a:tcPr/>
                </a:tc>
                <a:tc>
                  <a:txBody>
                    <a:bodyPr/>
                    <a:lstStyle/>
                    <a:p>
                      <a:pPr algn="ctr"/>
                      <a:r>
                        <a:rPr lang="ar-DZ" sz="2400" b="1" dirty="0" smtClean="0">
                          <a:latin typeface="Traditional Arabic" pitchFamily="18" charset="-78"/>
                          <a:cs typeface="Traditional Arabic" pitchFamily="18" charset="-78"/>
                        </a:rPr>
                        <a:t>5625000</a:t>
                      </a:r>
                      <a:endParaRPr lang="fr-FR" sz="2400" b="1" dirty="0">
                        <a:latin typeface="Traditional Arabic" pitchFamily="18" charset="-78"/>
                        <a:cs typeface="Traditional Arabic" pitchFamily="18" charset="-78"/>
                      </a:endParaRPr>
                    </a:p>
                  </a:txBody>
                  <a:tcPr/>
                </a:tc>
                <a:tc>
                  <a:txBody>
                    <a:bodyPr/>
                    <a:lstStyle/>
                    <a:p>
                      <a:pPr algn="ctr"/>
                      <a:r>
                        <a:rPr lang="ar-DZ" sz="2400" b="1" dirty="0" smtClean="0">
                          <a:latin typeface="Traditional Arabic" pitchFamily="18" charset="-78"/>
                          <a:cs typeface="Traditional Arabic" pitchFamily="18" charset="-78"/>
                        </a:rPr>
                        <a:t>125</a:t>
                      </a:r>
                      <a:endParaRPr lang="fr-FR" sz="2400" b="1" dirty="0">
                        <a:latin typeface="Traditional Arabic" pitchFamily="18" charset="-78"/>
                        <a:cs typeface="Traditional Arabic" pitchFamily="18" charset="-78"/>
                      </a:endParaRPr>
                    </a:p>
                  </a:txBody>
                  <a:tcPr/>
                </a:tc>
                <a:tc>
                  <a:txBody>
                    <a:bodyPr/>
                    <a:lstStyle/>
                    <a:p>
                      <a:pPr algn="ctr"/>
                      <a:r>
                        <a:rPr lang="ar-DZ" sz="2400" b="1" dirty="0" smtClean="0">
                          <a:latin typeface="Traditional Arabic" pitchFamily="18" charset="-78"/>
                          <a:cs typeface="Traditional Arabic" pitchFamily="18" charset="-78"/>
                        </a:rPr>
                        <a:t>45000</a:t>
                      </a:r>
                      <a:endParaRPr lang="fr-FR" sz="2400" b="1" dirty="0">
                        <a:latin typeface="Traditional Arabic" pitchFamily="18" charset="-78"/>
                        <a:cs typeface="Traditional Arabic" pitchFamily="18" charset="-78"/>
                      </a:endParaRPr>
                    </a:p>
                  </a:txBody>
                  <a:tcPr/>
                </a:tc>
                <a:tc>
                  <a:txBody>
                    <a:bodyPr/>
                    <a:lstStyle/>
                    <a:p>
                      <a:pPr algn="ctr"/>
                      <a:r>
                        <a:rPr lang="ar-DZ" sz="2400" b="1" dirty="0" smtClean="0">
                          <a:latin typeface="Traditional Arabic" pitchFamily="18" charset="-78"/>
                          <a:cs typeface="Traditional Arabic" pitchFamily="18" charset="-78"/>
                        </a:rPr>
                        <a:t>المنتج </a:t>
                      </a:r>
                      <a:r>
                        <a:rPr lang="ar-DZ" sz="2400" b="1" dirty="0" err="1" smtClean="0">
                          <a:latin typeface="Traditional Arabic" pitchFamily="18" charset="-78"/>
                          <a:cs typeface="Traditional Arabic" pitchFamily="18" charset="-78"/>
                        </a:rPr>
                        <a:t>ب</a:t>
                      </a:r>
                      <a:endParaRPr lang="fr-FR" sz="2400" b="1" dirty="0">
                        <a:latin typeface="Traditional Arabic" pitchFamily="18" charset="-78"/>
                        <a:cs typeface="Traditional Arabic" pitchFamily="18" charset="-78"/>
                      </a:endParaRPr>
                    </a:p>
                  </a:txBody>
                  <a:tcPr/>
                </a:tc>
              </a:tr>
              <a:tr h="871543">
                <a:tc>
                  <a:txBody>
                    <a:bodyPr/>
                    <a:lstStyle/>
                    <a:p>
                      <a:pPr algn="ctr"/>
                      <a:r>
                        <a:rPr lang="ar-DZ" sz="2400" b="1" dirty="0" smtClean="0">
                          <a:latin typeface="Traditional Arabic" pitchFamily="18" charset="-78"/>
                          <a:cs typeface="Traditional Arabic" pitchFamily="18" charset="-78"/>
                        </a:rPr>
                        <a:t>11150000</a:t>
                      </a:r>
                      <a:endParaRPr lang="fr-FR" sz="2400" b="1" dirty="0">
                        <a:latin typeface="Traditional Arabic" pitchFamily="18" charset="-78"/>
                        <a:cs typeface="Traditional Arabic" pitchFamily="18" charset="-78"/>
                      </a:endParaRPr>
                    </a:p>
                  </a:txBody>
                  <a:tcPr/>
                </a:tc>
                <a:tc>
                  <a:txBody>
                    <a:bodyPr/>
                    <a:lstStyle/>
                    <a:p>
                      <a:pPr algn="ctr"/>
                      <a:r>
                        <a:rPr lang="ar-DZ" sz="2400" b="1" dirty="0" smtClean="0">
                          <a:latin typeface="Traditional Arabic" pitchFamily="18" charset="-78"/>
                          <a:cs typeface="Traditional Arabic" pitchFamily="18" charset="-78"/>
                        </a:rPr>
                        <a:t>/</a:t>
                      </a:r>
                      <a:endParaRPr lang="fr-FR" sz="2400" b="1" dirty="0">
                        <a:latin typeface="Traditional Arabic" pitchFamily="18" charset="-78"/>
                        <a:cs typeface="Traditional Arabic" pitchFamily="18" charset="-78"/>
                      </a:endParaRPr>
                    </a:p>
                  </a:txBody>
                  <a:tcPr/>
                </a:tc>
                <a:tc>
                  <a:txBody>
                    <a:bodyPr/>
                    <a:lstStyle/>
                    <a:p>
                      <a:pPr algn="ctr"/>
                      <a:r>
                        <a:rPr lang="ar-DZ" sz="2400" b="1" dirty="0" smtClean="0">
                          <a:latin typeface="Traditional Arabic" pitchFamily="18" charset="-78"/>
                          <a:cs typeface="Traditional Arabic" pitchFamily="18" charset="-78"/>
                        </a:rPr>
                        <a:t>95000</a:t>
                      </a:r>
                      <a:endParaRPr lang="fr-FR" sz="2400" b="1" dirty="0">
                        <a:latin typeface="Traditional Arabic" pitchFamily="18" charset="-78"/>
                        <a:cs typeface="Traditional Arabic" pitchFamily="18" charset="-78"/>
                      </a:endParaRPr>
                    </a:p>
                  </a:txBody>
                  <a:tcPr/>
                </a:tc>
                <a:tc>
                  <a:txBody>
                    <a:bodyPr/>
                    <a:lstStyle/>
                    <a:p>
                      <a:pPr algn="ctr"/>
                      <a:r>
                        <a:rPr lang="ar-DZ" sz="2400" b="1" dirty="0" smtClean="0">
                          <a:latin typeface="Traditional Arabic" pitchFamily="18" charset="-78"/>
                          <a:cs typeface="Traditional Arabic" pitchFamily="18" charset="-78"/>
                        </a:rPr>
                        <a:t>11625000</a:t>
                      </a:r>
                      <a:endParaRPr lang="fr-FR" sz="2400" b="1" dirty="0">
                        <a:latin typeface="Traditional Arabic" pitchFamily="18" charset="-78"/>
                        <a:cs typeface="Traditional Arabic" pitchFamily="18" charset="-78"/>
                      </a:endParaRPr>
                    </a:p>
                  </a:txBody>
                  <a:tcPr/>
                </a:tc>
                <a:tc>
                  <a:txBody>
                    <a:bodyPr/>
                    <a:lstStyle/>
                    <a:p>
                      <a:pPr algn="ctr"/>
                      <a:r>
                        <a:rPr lang="ar-DZ" sz="2400" b="1" dirty="0" smtClean="0">
                          <a:latin typeface="Traditional Arabic" pitchFamily="18" charset="-78"/>
                          <a:cs typeface="Traditional Arabic" pitchFamily="18" charset="-78"/>
                        </a:rPr>
                        <a:t>/</a:t>
                      </a:r>
                      <a:endParaRPr lang="fr-FR" sz="2400" b="1" dirty="0">
                        <a:latin typeface="Traditional Arabic" pitchFamily="18" charset="-78"/>
                        <a:cs typeface="Traditional Arabic" pitchFamily="18" charset="-78"/>
                      </a:endParaRPr>
                    </a:p>
                  </a:txBody>
                  <a:tcPr/>
                </a:tc>
                <a:tc>
                  <a:txBody>
                    <a:bodyPr/>
                    <a:lstStyle/>
                    <a:p>
                      <a:pPr algn="ctr"/>
                      <a:r>
                        <a:rPr lang="ar-DZ" sz="2400" b="1" dirty="0" smtClean="0">
                          <a:latin typeface="Traditional Arabic" pitchFamily="18" charset="-78"/>
                          <a:cs typeface="Traditional Arabic" pitchFamily="18" charset="-78"/>
                        </a:rPr>
                        <a:t>95000</a:t>
                      </a:r>
                      <a:endParaRPr lang="fr-FR" sz="2400" b="1" dirty="0">
                        <a:latin typeface="Traditional Arabic" pitchFamily="18" charset="-78"/>
                        <a:cs typeface="Traditional Arabic" pitchFamily="18" charset="-78"/>
                      </a:endParaRPr>
                    </a:p>
                  </a:txBody>
                  <a:tcPr/>
                </a:tc>
                <a:tc>
                  <a:txBody>
                    <a:bodyPr/>
                    <a:lstStyle/>
                    <a:p>
                      <a:pPr algn="ctr"/>
                      <a:r>
                        <a:rPr lang="ar-DZ" sz="2400" b="1" dirty="0" err="1" smtClean="0">
                          <a:latin typeface="Traditional Arabic" pitchFamily="18" charset="-78"/>
                          <a:cs typeface="Traditional Arabic" pitchFamily="18" charset="-78"/>
                        </a:rPr>
                        <a:t>الاجمالي</a:t>
                      </a:r>
                      <a:endParaRPr lang="fr-FR" sz="2400" b="1" dirty="0">
                        <a:latin typeface="Traditional Arabic" pitchFamily="18" charset="-78"/>
                        <a:cs typeface="Traditional Arabic" pitchFamily="18" charset="-78"/>
                      </a:endParaRPr>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bg1">
              <a:lumMod val="85000"/>
            </a:schemeClr>
          </a:solidFill>
        </p:spPr>
        <p:txBody>
          <a:bodyPr>
            <a:normAutofit fontScale="90000"/>
          </a:bodyPr>
          <a:lstStyle/>
          <a:p>
            <a:r>
              <a:rPr lang="ar-DZ" b="1" dirty="0" smtClean="0"/>
              <a:t> المحور الثالث: تابع للموازنة التقديرية للمبيعات</a:t>
            </a:r>
            <a:endParaRPr lang="fr-FR" b="1" dirty="0"/>
          </a:p>
        </p:txBody>
      </p:sp>
      <p:graphicFrame>
        <p:nvGraphicFramePr>
          <p:cNvPr id="4" name="Espace réservé du contenu 3"/>
          <p:cNvGraphicFramePr>
            <a:graphicFrameLocks noGrp="1"/>
          </p:cNvGraphicFramePr>
          <p:nvPr>
            <p:ph idx="1"/>
          </p:nvPr>
        </p:nvGraphicFramePr>
        <p:xfrm>
          <a:off x="457200" y="1600200"/>
          <a:ext cx="8229600" cy="3505200"/>
        </p:xfrm>
        <a:graphic>
          <a:graphicData uri="http://schemas.openxmlformats.org/drawingml/2006/table">
            <a:tbl>
              <a:tblPr firstRow="1" bandRow="1">
                <a:tableStyleId>{5C22544A-7EE6-4342-B048-85BDC9FD1C3A}</a:tableStyleId>
              </a:tblPr>
              <a:tblGrid>
                <a:gridCol w="8229600"/>
              </a:tblGrid>
              <a:tr h="370840">
                <a:tc>
                  <a:txBody>
                    <a:bodyPr/>
                    <a:lstStyle/>
                    <a:p>
                      <a:pPr algn="r" rtl="1"/>
                      <a:r>
                        <a:rPr lang="ar-DZ" sz="4000" b="1" kern="1200" dirty="0" smtClean="0">
                          <a:solidFill>
                            <a:schemeClr val="tx1"/>
                          </a:solidFill>
                          <a:latin typeface="Traditional Arabic" pitchFamily="18" charset="-78"/>
                          <a:ea typeface="+mn-ea"/>
                          <a:cs typeface="Traditional Arabic" pitchFamily="18" charset="-78"/>
                        </a:rPr>
                        <a:t>خامسا: إعداد الموازنة التقديرية للمبيعات</a:t>
                      </a:r>
                      <a:endParaRPr lang="fr-FR" sz="4000" b="1" kern="1200" dirty="0">
                        <a:solidFill>
                          <a:schemeClr val="tx1"/>
                        </a:solidFill>
                        <a:latin typeface="Traditional Arabic" pitchFamily="18" charset="-78"/>
                        <a:ea typeface="+mn-ea"/>
                        <a:cs typeface="Traditional Arabic" pitchFamily="18" charset="-78"/>
                      </a:endParaRPr>
                    </a:p>
                  </a:txBody>
                  <a:tcPr/>
                </a:tc>
              </a:tr>
              <a:tr h="370840">
                <a:tc>
                  <a:txBody>
                    <a:bodyPr/>
                    <a:lstStyle/>
                    <a:p>
                      <a:pPr lvl="0" algn="r" rtl="1"/>
                      <a:r>
                        <a:rPr lang="fr-FR" sz="4000" b="1" kern="1200" dirty="0" smtClean="0">
                          <a:solidFill>
                            <a:schemeClr val="dk1"/>
                          </a:solidFill>
                          <a:latin typeface="Traditional Arabic" pitchFamily="18" charset="-78"/>
                          <a:ea typeface="+mn-ea"/>
                          <a:cs typeface="Traditional Arabic" pitchFamily="18" charset="-78"/>
                        </a:rPr>
                        <a:t>.1</a:t>
                      </a:r>
                      <a:r>
                        <a:rPr lang="ar-DZ" sz="4000" b="1" kern="1200" dirty="0" smtClean="0">
                          <a:solidFill>
                            <a:schemeClr val="dk1"/>
                          </a:solidFill>
                          <a:latin typeface="Traditional Arabic" pitchFamily="18" charset="-78"/>
                          <a:ea typeface="+mn-ea"/>
                          <a:cs typeface="Traditional Arabic" pitchFamily="18" charset="-78"/>
                        </a:rPr>
                        <a:t>وفق التوزيع الموسمي</a:t>
                      </a:r>
                      <a:endParaRPr lang="fr-FR" sz="4000" kern="1200" dirty="0">
                        <a:solidFill>
                          <a:schemeClr val="dk1"/>
                        </a:solidFill>
                        <a:latin typeface="Traditional Arabic" pitchFamily="18" charset="-78"/>
                        <a:ea typeface="+mn-ea"/>
                        <a:cs typeface="Traditional Arabic" pitchFamily="18" charset="-78"/>
                      </a:endParaRPr>
                    </a:p>
                  </a:txBody>
                  <a:tcPr/>
                </a:tc>
              </a:tr>
              <a:tr h="370840">
                <a:tc>
                  <a:txBody>
                    <a:bodyPr/>
                    <a:lstStyle/>
                    <a:p>
                      <a:pPr lvl="0" algn="r" rtl="1"/>
                      <a:r>
                        <a:rPr lang="fr-FR" sz="4000" b="1" kern="1200" dirty="0" smtClean="0">
                          <a:solidFill>
                            <a:schemeClr val="dk1"/>
                          </a:solidFill>
                          <a:latin typeface="Traditional Arabic" pitchFamily="18" charset="-78"/>
                          <a:ea typeface="+mn-ea"/>
                          <a:cs typeface="Traditional Arabic" pitchFamily="18" charset="-78"/>
                        </a:rPr>
                        <a:t>.2 </a:t>
                      </a:r>
                      <a:r>
                        <a:rPr lang="ar-DZ" sz="4000" b="1" kern="1200" dirty="0" smtClean="0">
                          <a:solidFill>
                            <a:schemeClr val="dk1"/>
                          </a:solidFill>
                          <a:latin typeface="Traditional Arabic" pitchFamily="18" charset="-78"/>
                          <a:ea typeface="+mn-ea"/>
                          <a:cs typeface="Traditional Arabic" pitchFamily="18" charset="-78"/>
                        </a:rPr>
                        <a:t>وفق التوزيع الجهوي</a:t>
                      </a:r>
                      <a:endParaRPr lang="fr-FR" sz="4000" kern="1200" dirty="0">
                        <a:solidFill>
                          <a:schemeClr val="dk1"/>
                        </a:solidFill>
                        <a:latin typeface="Traditional Arabic" pitchFamily="18" charset="-78"/>
                        <a:ea typeface="+mn-ea"/>
                        <a:cs typeface="Traditional Arabic" pitchFamily="18" charset="-78"/>
                      </a:endParaRPr>
                    </a:p>
                  </a:txBody>
                  <a:tcPr/>
                </a:tc>
              </a:tr>
              <a:tr h="370840">
                <a:tc>
                  <a:txBody>
                    <a:bodyPr/>
                    <a:lstStyle/>
                    <a:p>
                      <a:pPr lvl="0" algn="r" rtl="1"/>
                      <a:r>
                        <a:rPr lang="fr-FR" sz="4000" b="1" kern="1200" dirty="0" smtClean="0">
                          <a:solidFill>
                            <a:schemeClr val="dk1"/>
                          </a:solidFill>
                          <a:latin typeface="Traditional Arabic" pitchFamily="18" charset="-78"/>
                          <a:ea typeface="+mn-ea"/>
                          <a:cs typeface="Traditional Arabic" pitchFamily="18" charset="-78"/>
                        </a:rPr>
                        <a:t>.3</a:t>
                      </a:r>
                      <a:r>
                        <a:rPr lang="ar-DZ" sz="4000" b="1" kern="1200" dirty="0" smtClean="0">
                          <a:solidFill>
                            <a:schemeClr val="dk1"/>
                          </a:solidFill>
                          <a:latin typeface="Traditional Arabic" pitchFamily="18" charset="-78"/>
                          <a:ea typeface="+mn-ea"/>
                          <a:cs typeface="Traditional Arabic" pitchFamily="18" charset="-78"/>
                        </a:rPr>
                        <a:t>وفق التوزيع على أساس المنتجات</a:t>
                      </a:r>
                      <a:endParaRPr lang="fr-FR" sz="4000" kern="1200" dirty="0">
                        <a:solidFill>
                          <a:schemeClr val="dk1"/>
                        </a:solidFill>
                        <a:latin typeface="Traditional Arabic" pitchFamily="18" charset="-78"/>
                        <a:ea typeface="+mn-ea"/>
                        <a:cs typeface="Traditional Arabic" pitchFamily="18" charset="-78"/>
                      </a:endParaRPr>
                    </a:p>
                  </a:txBody>
                  <a:tcPr/>
                </a:tc>
              </a:tr>
              <a:tr h="370840">
                <a:tc>
                  <a:txBody>
                    <a:bodyPr/>
                    <a:lstStyle/>
                    <a:p>
                      <a:pPr lvl="0" algn="r" rtl="1"/>
                      <a:r>
                        <a:rPr lang="fr-FR" sz="4000" b="1" kern="1200" dirty="0" smtClean="0">
                          <a:solidFill>
                            <a:schemeClr val="dk1"/>
                          </a:solidFill>
                          <a:latin typeface="Traditional Arabic" pitchFamily="18" charset="-78"/>
                          <a:ea typeface="+mn-ea"/>
                          <a:cs typeface="Traditional Arabic" pitchFamily="18" charset="-78"/>
                        </a:rPr>
                        <a:t>.4</a:t>
                      </a:r>
                      <a:r>
                        <a:rPr lang="ar-DZ" sz="4000" b="1" kern="1200" dirty="0" smtClean="0">
                          <a:solidFill>
                            <a:schemeClr val="dk1"/>
                          </a:solidFill>
                          <a:latin typeface="Traditional Arabic" pitchFamily="18" charset="-78"/>
                          <a:ea typeface="+mn-ea"/>
                          <a:cs typeface="Traditional Arabic" pitchFamily="18" charset="-78"/>
                        </a:rPr>
                        <a:t>موازنة المجموع</a:t>
                      </a:r>
                      <a:endParaRPr lang="fr-FR" sz="4000" kern="1200" dirty="0">
                        <a:solidFill>
                          <a:schemeClr val="dk1"/>
                        </a:solidFill>
                        <a:latin typeface="Traditional Arabic" pitchFamily="18" charset="-78"/>
                        <a:ea typeface="+mn-ea"/>
                        <a:cs typeface="Traditional Arabic" pitchFamily="18" charset="-78"/>
                      </a:endParaRPr>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1417638"/>
          </a:xfrm>
          <a:solidFill>
            <a:schemeClr val="bg1">
              <a:lumMod val="85000"/>
            </a:schemeClr>
          </a:solidFill>
        </p:spPr>
        <p:txBody>
          <a:bodyPr/>
          <a:lstStyle/>
          <a:p>
            <a:pPr lvl="0" rtl="1"/>
            <a:r>
              <a:rPr lang="fr-FR" b="1" dirty="0" smtClean="0">
                <a:solidFill>
                  <a:schemeClr val="dk1"/>
                </a:solidFill>
                <a:latin typeface="Traditional Arabic" pitchFamily="18" charset="-78"/>
                <a:cs typeface="Traditional Arabic" pitchFamily="18" charset="-78"/>
              </a:rPr>
              <a:t>.1</a:t>
            </a:r>
            <a:r>
              <a:rPr lang="ar-DZ" b="1" dirty="0" smtClean="0">
                <a:solidFill>
                  <a:schemeClr val="dk1"/>
                </a:solidFill>
                <a:latin typeface="Traditional Arabic" pitchFamily="18" charset="-78"/>
                <a:cs typeface="Traditional Arabic" pitchFamily="18" charset="-78"/>
              </a:rPr>
              <a:t>وفق التوزيع الموسمي</a:t>
            </a:r>
            <a:endParaRPr lang="fr-FR" dirty="0">
              <a:solidFill>
                <a:schemeClr val="dk1"/>
              </a:solidFill>
              <a:latin typeface="Traditional Arabic" pitchFamily="18" charset="-78"/>
              <a:cs typeface="Traditional Arabic" pitchFamily="18" charset="-78"/>
            </a:endParaRPr>
          </a:p>
        </p:txBody>
      </p:sp>
      <p:sp>
        <p:nvSpPr>
          <p:cNvPr id="3" name="Espace réservé du contenu 2"/>
          <p:cNvSpPr>
            <a:spLocks noGrp="1"/>
          </p:cNvSpPr>
          <p:nvPr>
            <p:ph idx="1"/>
          </p:nvPr>
        </p:nvSpPr>
        <p:spPr>
          <a:xfrm>
            <a:off x="0" y="1428736"/>
            <a:ext cx="9144000" cy="5429264"/>
          </a:xfrm>
          <a:solidFill>
            <a:schemeClr val="tx2">
              <a:lumMod val="20000"/>
              <a:lumOff val="80000"/>
            </a:schemeClr>
          </a:solidFill>
        </p:spPr>
        <p:txBody>
          <a:bodyPr>
            <a:noAutofit/>
          </a:bodyPr>
          <a:lstStyle/>
          <a:p>
            <a:pPr algn="just" rtl="1"/>
            <a:r>
              <a:rPr lang="ar-DZ" sz="4400" dirty="0" smtClean="0"/>
              <a:t>هناك بعض المنتجات تباع على فترات مختلفة بحيث تتفاوت الكمية المباعة من موسم لآخر، هذا التفاوت يدعى بالتغيرات الموسمية لهذا يتم تحليل مبيعات الفترات السابقة لتحديد التغيرات الموسمية للمبيعات، وتكون في شكل نسب مئوية ويمثل الموسم نسبة مئوية من مبيعات السنة.</a:t>
            </a:r>
            <a:endParaRPr lang="fr-FR" sz="4400" dirty="0" smtClean="0"/>
          </a:p>
          <a:p>
            <a:pPr algn="just" rtl="1"/>
            <a:endParaRPr lang="fr-FR" sz="4800" dirty="0" smtClean="0">
              <a:latin typeface="Traditional Arabic" pitchFamily="18" charset="-78"/>
              <a:cs typeface="Traditional Arabic" pitchFamily="18"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tx2">
              <a:lumMod val="20000"/>
              <a:lumOff val="80000"/>
            </a:schemeClr>
          </a:solidFill>
        </p:spPr>
        <p:txBody>
          <a:bodyPr>
            <a:normAutofit/>
          </a:bodyPr>
          <a:lstStyle/>
          <a:p>
            <a:pPr algn="just" rtl="1">
              <a:buNone/>
            </a:pPr>
            <a:r>
              <a:rPr lang="ar-DZ" sz="4800" b="1" dirty="0" smtClean="0">
                <a:latin typeface="Traditional Arabic" pitchFamily="18" charset="-78"/>
                <a:cs typeface="Traditional Arabic" pitchFamily="18" charset="-78"/>
              </a:rPr>
              <a:t>مثال</a:t>
            </a:r>
            <a:r>
              <a:rPr lang="ar-DZ" sz="4800" dirty="0" smtClean="0">
                <a:latin typeface="Traditional Arabic" pitchFamily="18" charset="-78"/>
                <a:cs typeface="Traditional Arabic" pitchFamily="18" charset="-78"/>
              </a:rPr>
              <a:t>: قامت</a:t>
            </a:r>
            <a:r>
              <a:rPr lang="fr-FR" sz="4800" dirty="0" smtClean="0">
                <a:latin typeface="Traditional Arabic" pitchFamily="18" charset="-78"/>
                <a:cs typeface="Traditional Arabic" pitchFamily="18" charset="-78"/>
              </a:rPr>
              <a:t> </a:t>
            </a:r>
            <a:r>
              <a:rPr lang="ar-DZ" sz="4800" dirty="0" smtClean="0">
                <a:latin typeface="Traditional Arabic" pitchFamily="18" charset="-78"/>
                <a:cs typeface="Traditional Arabic" pitchFamily="18" charset="-78"/>
              </a:rPr>
              <a:t>مؤسسة</a:t>
            </a:r>
            <a:r>
              <a:rPr lang="fr-FR" sz="4800" dirty="0" smtClean="0">
                <a:latin typeface="Traditional Arabic" pitchFamily="18" charset="-78"/>
                <a:cs typeface="Traditional Arabic" pitchFamily="18" charset="-78"/>
              </a:rPr>
              <a:t> </a:t>
            </a:r>
            <a:r>
              <a:rPr lang="ar-DZ" sz="4800" dirty="0" smtClean="0">
                <a:latin typeface="Traditional Arabic" pitchFamily="18" charset="-78"/>
                <a:cs typeface="Traditional Arabic" pitchFamily="18" charset="-78"/>
              </a:rPr>
              <a:t>باستخراج متوسط مبيعاتها خلال السنوات الماضية</a:t>
            </a:r>
            <a:r>
              <a:rPr lang="fr-FR" sz="4800" dirty="0" smtClean="0">
                <a:latin typeface="Traditional Arabic" pitchFamily="18" charset="-78"/>
                <a:cs typeface="Traditional Arabic" pitchFamily="18" charset="-78"/>
              </a:rPr>
              <a:t> </a:t>
            </a:r>
            <a:r>
              <a:rPr lang="ar-DZ" sz="4800" dirty="0" smtClean="0">
                <a:latin typeface="Traditional Arabic" pitchFamily="18" charset="-78"/>
                <a:cs typeface="Traditional Arabic" pitchFamily="18" charset="-78"/>
              </a:rPr>
              <a:t> وفق فصول السنة وكانت النتائج التالية:</a:t>
            </a:r>
            <a:endParaRPr lang="fr-FR" sz="4800" dirty="0" smtClean="0">
              <a:latin typeface="Traditional Arabic" pitchFamily="18" charset="-78"/>
              <a:cs typeface="Traditional Arabic" pitchFamily="18" charset="-78"/>
            </a:endParaRPr>
          </a:p>
          <a:p>
            <a:pPr lvl="0" algn="just" rtl="1">
              <a:buNone/>
            </a:pPr>
            <a:endParaRPr lang="fr-FR" sz="4400" dirty="0" smtClean="0">
              <a:latin typeface="Traditional Arabic" pitchFamily="18" charset="-78"/>
              <a:cs typeface="Traditional Arabic" pitchFamily="18" charset="-78"/>
            </a:endParaRPr>
          </a:p>
          <a:p>
            <a:pPr lvl="0" algn="just" rtl="1">
              <a:buNone/>
            </a:pPr>
            <a:endParaRPr lang="fr-FR" sz="4400" dirty="0" smtClean="0">
              <a:latin typeface="Traditional Arabic" pitchFamily="18" charset="-78"/>
              <a:cs typeface="Traditional Arabic" pitchFamily="18" charset="-78"/>
            </a:endParaRPr>
          </a:p>
          <a:p>
            <a:pPr lvl="0" algn="just" rtl="1">
              <a:buNone/>
            </a:pPr>
            <a:endParaRPr lang="ar-DZ" sz="4400" dirty="0" smtClean="0">
              <a:latin typeface="Traditional Arabic" pitchFamily="18" charset="-78"/>
              <a:cs typeface="Traditional Arabic" pitchFamily="18" charset="-78"/>
            </a:endParaRPr>
          </a:p>
        </p:txBody>
      </p:sp>
      <p:graphicFrame>
        <p:nvGraphicFramePr>
          <p:cNvPr id="4" name="Tableau 3"/>
          <p:cNvGraphicFramePr>
            <a:graphicFrameLocks noGrp="1"/>
          </p:cNvGraphicFramePr>
          <p:nvPr/>
        </p:nvGraphicFramePr>
        <p:xfrm>
          <a:off x="428596" y="2714620"/>
          <a:ext cx="7858178" cy="1280160"/>
        </p:xfrm>
        <a:graphic>
          <a:graphicData uri="http://schemas.openxmlformats.org/drawingml/2006/table">
            <a:tbl>
              <a:tblPr firstRow="1" bandRow="1">
                <a:tableStyleId>{5C22544A-7EE6-4342-B048-85BDC9FD1C3A}</a:tableStyleId>
              </a:tblPr>
              <a:tblGrid>
                <a:gridCol w="1617861"/>
                <a:gridCol w="1502299"/>
                <a:gridCol w="1472315"/>
                <a:gridCol w="1224640"/>
                <a:gridCol w="2041063"/>
              </a:tblGrid>
              <a:tr h="370840">
                <a:tc>
                  <a:txBody>
                    <a:bodyPr/>
                    <a:lstStyle/>
                    <a:p>
                      <a:r>
                        <a:rPr lang="fr-FR" sz="3600" b="0" dirty="0" smtClean="0">
                          <a:latin typeface="Traditional Arabic" pitchFamily="18" charset="-78"/>
                          <a:cs typeface="Traditional Arabic" pitchFamily="18" charset="-78"/>
                        </a:rPr>
                        <a:t>4</a:t>
                      </a:r>
                      <a:r>
                        <a:rPr lang="ar-DZ" sz="3600" b="0" dirty="0" smtClean="0">
                          <a:latin typeface="Traditional Arabic" pitchFamily="18" charset="-78"/>
                          <a:cs typeface="Traditional Arabic" pitchFamily="18" charset="-78"/>
                        </a:rPr>
                        <a:t>الفصل </a:t>
                      </a:r>
                      <a:endParaRPr lang="fr-FR" sz="3600" b="0" dirty="0">
                        <a:latin typeface="Traditional Arabic" pitchFamily="18" charset="-78"/>
                        <a:cs typeface="Traditional Arabic" pitchFamily="18" charset="-78"/>
                      </a:endParaRPr>
                    </a:p>
                  </a:txBody>
                  <a:tcPr/>
                </a:tc>
                <a:tc>
                  <a:txBody>
                    <a:bodyPr/>
                    <a:lstStyle/>
                    <a:p>
                      <a:r>
                        <a:rPr lang="fr-FR" sz="3600" b="0" dirty="0" smtClean="0">
                          <a:latin typeface="Traditional Arabic" pitchFamily="18" charset="-78"/>
                          <a:cs typeface="Traditional Arabic" pitchFamily="18" charset="-78"/>
                        </a:rPr>
                        <a:t>3</a:t>
                      </a:r>
                      <a:r>
                        <a:rPr lang="ar-DZ" sz="3600" b="0" dirty="0" smtClean="0">
                          <a:latin typeface="Traditional Arabic" pitchFamily="18" charset="-78"/>
                          <a:cs typeface="Traditional Arabic" pitchFamily="18" charset="-78"/>
                        </a:rPr>
                        <a:t>الفصل </a:t>
                      </a:r>
                      <a:endParaRPr lang="fr-FR" sz="3600" b="0" dirty="0">
                        <a:latin typeface="Traditional Arabic" pitchFamily="18" charset="-78"/>
                        <a:cs typeface="Traditional Arabic" pitchFamily="18" charset="-78"/>
                      </a:endParaRPr>
                    </a:p>
                  </a:txBody>
                  <a:tcPr/>
                </a:tc>
                <a:tc>
                  <a:txBody>
                    <a:bodyPr/>
                    <a:lstStyle/>
                    <a:p>
                      <a:r>
                        <a:rPr lang="fr-FR" sz="3600" b="0" dirty="0" smtClean="0">
                          <a:latin typeface="Traditional Arabic" pitchFamily="18" charset="-78"/>
                          <a:cs typeface="Traditional Arabic" pitchFamily="18" charset="-78"/>
                        </a:rPr>
                        <a:t>2</a:t>
                      </a:r>
                      <a:r>
                        <a:rPr lang="ar-DZ" sz="3600" b="0" dirty="0" smtClean="0">
                          <a:latin typeface="Traditional Arabic" pitchFamily="18" charset="-78"/>
                          <a:cs typeface="Traditional Arabic" pitchFamily="18" charset="-78"/>
                        </a:rPr>
                        <a:t>الفصل </a:t>
                      </a:r>
                      <a:endParaRPr lang="fr-FR" sz="3600" b="0" dirty="0">
                        <a:latin typeface="Traditional Arabic" pitchFamily="18" charset="-78"/>
                        <a:cs typeface="Traditional Arabic" pitchFamily="18" charset="-78"/>
                      </a:endParaRPr>
                    </a:p>
                  </a:txBody>
                  <a:tcPr/>
                </a:tc>
                <a:tc>
                  <a:txBody>
                    <a:bodyPr/>
                    <a:lstStyle/>
                    <a:p>
                      <a:r>
                        <a:rPr lang="fr-FR" sz="3600" b="0" dirty="0" smtClean="0">
                          <a:latin typeface="Traditional Arabic" pitchFamily="18" charset="-78"/>
                          <a:cs typeface="Traditional Arabic" pitchFamily="18" charset="-78"/>
                        </a:rPr>
                        <a:t>1</a:t>
                      </a:r>
                      <a:r>
                        <a:rPr lang="ar-DZ" sz="3600" b="0" dirty="0" smtClean="0">
                          <a:latin typeface="Traditional Arabic" pitchFamily="18" charset="-78"/>
                          <a:cs typeface="Traditional Arabic" pitchFamily="18" charset="-78"/>
                        </a:rPr>
                        <a:t>الفصل </a:t>
                      </a:r>
                      <a:endParaRPr lang="fr-FR" sz="3600" b="0" dirty="0">
                        <a:latin typeface="Traditional Arabic" pitchFamily="18" charset="-78"/>
                        <a:cs typeface="Traditional Arabic" pitchFamily="18" charset="-78"/>
                      </a:endParaRPr>
                    </a:p>
                  </a:txBody>
                  <a:tcPr/>
                </a:tc>
                <a:tc>
                  <a:txBody>
                    <a:bodyPr/>
                    <a:lstStyle/>
                    <a:p>
                      <a:pPr algn="r" rtl="1"/>
                      <a:r>
                        <a:rPr lang="ar-DZ" sz="3600" b="0" dirty="0" smtClean="0">
                          <a:latin typeface="Traditional Arabic" pitchFamily="18" charset="-78"/>
                          <a:cs typeface="Traditional Arabic" pitchFamily="18" charset="-78"/>
                        </a:rPr>
                        <a:t>الفصول</a:t>
                      </a:r>
                      <a:endParaRPr lang="fr-FR" sz="3600" b="0" dirty="0">
                        <a:latin typeface="Traditional Arabic" pitchFamily="18" charset="-78"/>
                        <a:cs typeface="Traditional Arabic" pitchFamily="18" charset="-78"/>
                      </a:endParaRPr>
                    </a:p>
                  </a:txBody>
                  <a:tcPr/>
                </a:tc>
              </a:tr>
              <a:tr h="370840">
                <a:tc>
                  <a:txBody>
                    <a:bodyPr/>
                    <a:lstStyle/>
                    <a:p>
                      <a:r>
                        <a:rPr lang="ar-DZ" sz="3600" b="0" dirty="0" smtClean="0">
                          <a:latin typeface="Traditional Arabic" pitchFamily="18" charset="-78"/>
                          <a:cs typeface="Traditional Arabic" pitchFamily="18" charset="-78"/>
                        </a:rPr>
                        <a:t>30%</a:t>
                      </a:r>
                      <a:endParaRPr lang="fr-FR" sz="3600" b="0" dirty="0">
                        <a:latin typeface="Traditional Arabic" pitchFamily="18" charset="-78"/>
                        <a:cs typeface="Traditional Arabic" pitchFamily="18" charset="-78"/>
                      </a:endParaRPr>
                    </a:p>
                  </a:txBody>
                  <a:tcPr/>
                </a:tc>
                <a:tc>
                  <a:txBody>
                    <a:bodyPr/>
                    <a:lstStyle/>
                    <a:p>
                      <a:r>
                        <a:rPr lang="ar-DZ" sz="3600" b="0" dirty="0" smtClean="0">
                          <a:latin typeface="Traditional Arabic" pitchFamily="18" charset="-78"/>
                          <a:cs typeface="Traditional Arabic" pitchFamily="18" charset="-78"/>
                        </a:rPr>
                        <a:t>15%</a:t>
                      </a:r>
                      <a:endParaRPr lang="fr-FR" sz="3600" b="0" dirty="0">
                        <a:latin typeface="Traditional Arabic" pitchFamily="18" charset="-78"/>
                        <a:cs typeface="Traditional Arabic" pitchFamily="18" charset="-78"/>
                      </a:endParaRPr>
                    </a:p>
                  </a:txBody>
                  <a:tcPr/>
                </a:tc>
                <a:tc>
                  <a:txBody>
                    <a:bodyPr/>
                    <a:lstStyle/>
                    <a:p>
                      <a:r>
                        <a:rPr lang="ar-DZ" sz="3600" b="0" dirty="0" smtClean="0">
                          <a:latin typeface="Traditional Arabic" pitchFamily="18" charset="-78"/>
                          <a:cs typeface="Traditional Arabic" pitchFamily="18" charset="-78"/>
                        </a:rPr>
                        <a:t>35%</a:t>
                      </a:r>
                      <a:endParaRPr lang="fr-FR" sz="3600" b="0" dirty="0">
                        <a:latin typeface="Traditional Arabic" pitchFamily="18" charset="-78"/>
                        <a:cs typeface="Traditional Arabic" pitchFamily="18" charset="-78"/>
                      </a:endParaRPr>
                    </a:p>
                  </a:txBody>
                  <a:tcPr/>
                </a:tc>
                <a:tc>
                  <a:txBody>
                    <a:bodyPr/>
                    <a:lstStyle/>
                    <a:p>
                      <a:r>
                        <a:rPr lang="ar-DZ" sz="3600" b="0" dirty="0" smtClean="0">
                          <a:latin typeface="Traditional Arabic" pitchFamily="18" charset="-78"/>
                          <a:cs typeface="Traditional Arabic" pitchFamily="18" charset="-78"/>
                        </a:rPr>
                        <a:t>20%</a:t>
                      </a:r>
                      <a:endParaRPr lang="fr-FR" sz="3600" b="0" dirty="0">
                        <a:latin typeface="Traditional Arabic" pitchFamily="18" charset="-78"/>
                        <a:cs typeface="Traditional Arabic" pitchFamily="18" charset="-78"/>
                      </a:endParaRPr>
                    </a:p>
                  </a:txBody>
                  <a:tcPr/>
                </a:tc>
                <a:tc>
                  <a:txBody>
                    <a:bodyPr/>
                    <a:lstStyle/>
                    <a:p>
                      <a:pPr algn="r" rtl="1"/>
                      <a:r>
                        <a:rPr lang="ar-DZ" sz="3600" b="0" dirty="0" smtClean="0">
                          <a:latin typeface="Traditional Arabic" pitchFamily="18" charset="-78"/>
                          <a:cs typeface="Traditional Arabic" pitchFamily="18" charset="-78"/>
                        </a:rPr>
                        <a:t>النسبة المئوية</a:t>
                      </a:r>
                      <a:endParaRPr lang="fr-FR" sz="3600" b="0" dirty="0">
                        <a:latin typeface="Traditional Arabic" pitchFamily="18" charset="-78"/>
                        <a:cs typeface="Traditional Arabic" pitchFamily="18" charset="-78"/>
                      </a:endParaRPr>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tx2">
              <a:lumMod val="20000"/>
              <a:lumOff val="80000"/>
            </a:schemeClr>
          </a:solidFill>
        </p:spPr>
        <p:txBody>
          <a:bodyPr>
            <a:normAutofit/>
          </a:bodyPr>
          <a:lstStyle/>
          <a:p>
            <a:pPr algn="just" rtl="1">
              <a:buNone/>
            </a:pPr>
            <a:r>
              <a:rPr lang="ar-DZ" sz="4400" dirty="0" smtClean="0">
                <a:latin typeface="Traditional Arabic" pitchFamily="18" charset="-78"/>
                <a:cs typeface="Traditional Arabic" pitchFamily="18" charset="-78"/>
              </a:rPr>
              <a:t>   يقدر برنامج السنة الموالية </a:t>
            </a:r>
            <a:r>
              <a:rPr lang="ar-DZ" sz="4400" dirty="0" err="1" smtClean="0">
                <a:latin typeface="Traditional Arabic" pitchFamily="18" charset="-78"/>
                <a:cs typeface="Traditional Arabic" pitchFamily="18" charset="-78"/>
              </a:rPr>
              <a:t>بــ</a:t>
            </a:r>
            <a:r>
              <a:rPr lang="ar-DZ" sz="4400" dirty="0" smtClean="0">
                <a:latin typeface="Traditional Arabic" pitchFamily="18" charset="-78"/>
                <a:cs typeface="Traditional Arabic" pitchFamily="18" charset="-78"/>
              </a:rPr>
              <a:t> 09ملاين </a:t>
            </a:r>
            <a:r>
              <a:rPr lang="ar-DZ" sz="4400" dirty="0" err="1" smtClean="0">
                <a:latin typeface="Traditional Arabic" pitchFamily="18" charset="-78"/>
                <a:cs typeface="Traditional Arabic" pitchFamily="18" charset="-78"/>
              </a:rPr>
              <a:t>دج</a:t>
            </a:r>
            <a:r>
              <a:rPr lang="ar-DZ" sz="4400" dirty="0" smtClean="0">
                <a:latin typeface="Traditional Arabic" pitchFamily="18" charset="-78"/>
                <a:cs typeface="Traditional Arabic" pitchFamily="18" charset="-78"/>
              </a:rPr>
              <a:t> وسوف تقوم المؤسسة بالدعاية </a:t>
            </a:r>
            <a:r>
              <a:rPr lang="ar-DZ" sz="4400" dirty="0" err="1" smtClean="0">
                <a:latin typeface="Traditional Arabic" pitchFamily="18" charset="-78"/>
                <a:cs typeface="Traditional Arabic" pitchFamily="18" charset="-78"/>
              </a:rPr>
              <a:t>والاشهار</a:t>
            </a:r>
            <a:r>
              <a:rPr lang="ar-DZ" sz="4400" dirty="0" smtClean="0">
                <a:latin typeface="Traditional Arabic" pitchFamily="18" charset="-78"/>
                <a:cs typeface="Traditional Arabic" pitchFamily="18" charset="-78"/>
              </a:rPr>
              <a:t> الذي يؤدي إلى:</a:t>
            </a:r>
            <a:endParaRPr lang="fr-FR" sz="4400" dirty="0" smtClean="0">
              <a:latin typeface="Traditional Arabic" pitchFamily="18" charset="-78"/>
              <a:cs typeface="Traditional Arabic" pitchFamily="18" charset="-78"/>
            </a:endParaRPr>
          </a:p>
          <a:p>
            <a:pPr algn="just" rtl="1"/>
            <a:r>
              <a:rPr lang="ar-DZ" sz="4400" dirty="0" smtClean="0">
                <a:latin typeface="Traditional Arabic" pitchFamily="18" charset="-78"/>
                <a:cs typeface="Traditional Arabic" pitchFamily="18" charset="-78"/>
              </a:rPr>
              <a:t>انخفاض النسبة المئوية </a:t>
            </a:r>
            <a:r>
              <a:rPr lang="ar-DZ" sz="4400" dirty="0" err="1" smtClean="0">
                <a:latin typeface="Traditional Arabic" pitchFamily="18" charset="-78"/>
                <a:cs typeface="Traditional Arabic" pitchFamily="18" charset="-78"/>
              </a:rPr>
              <a:t>بـــ</a:t>
            </a:r>
            <a:r>
              <a:rPr lang="ar-DZ" sz="4400" dirty="0" smtClean="0">
                <a:latin typeface="Traditional Arabic" pitchFamily="18" charset="-78"/>
                <a:cs typeface="Traditional Arabic" pitchFamily="18" charset="-78"/>
              </a:rPr>
              <a:t> 3 نقاط في الفصل الأول.</a:t>
            </a:r>
          </a:p>
          <a:p>
            <a:pPr lvl="0" algn="just" rtl="1"/>
            <a:r>
              <a:rPr lang="ar-DZ" sz="4400" dirty="0" smtClean="0">
                <a:latin typeface="Traditional Arabic" pitchFamily="18" charset="-78"/>
                <a:cs typeface="Traditional Arabic" pitchFamily="18" charset="-78"/>
              </a:rPr>
              <a:t>ارتفاع النسبة المئوية </a:t>
            </a:r>
            <a:r>
              <a:rPr lang="ar-DZ" sz="4400" dirty="0" err="1" smtClean="0">
                <a:latin typeface="Traditional Arabic" pitchFamily="18" charset="-78"/>
                <a:cs typeface="Traditional Arabic" pitchFamily="18" charset="-78"/>
              </a:rPr>
              <a:t>بـ</a:t>
            </a:r>
            <a:r>
              <a:rPr lang="ar-DZ" sz="4400" dirty="0" smtClean="0">
                <a:latin typeface="Traditional Arabic" pitchFamily="18" charset="-78"/>
                <a:cs typeface="Traditional Arabic" pitchFamily="18" charset="-78"/>
              </a:rPr>
              <a:t> 5 نقاط في الفصل الثالث.</a:t>
            </a:r>
          </a:p>
          <a:p>
            <a:pPr lvl="0" algn="just" rtl="1"/>
            <a:r>
              <a:rPr lang="ar-DZ" sz="4400" dirty="0" smtClean="0">
                <a:latin typeface="Traditional Arabic" pitchFamily="18" charset="-78"/>
                <a:cs typeface="Traditional Arabic" pitchFamily="18" charset="-78"/>
              </a:rPr>
              <a:t>انخفاض النسبة المئوية </a:t>
            </a:r>
            <a:r>
              <a:rPr lang="ar-DZ" sz="4400" dirty="0" err="1" smtClean="0">
                <a:latin typeface="Traditional Arabic" pitchFamily="18" charset="-78"/>
                <a:cs typeface="Traditional Arabic" pitchFamily="18" charset="-78"/>
              </a:rPr>
              <a:t>بـــ</a:t>
            </a:r>
            <a:r>
              <a:rPr lang="ar-DZ" sz="4400" dirty="0" smtClean="0">
                <a:latin typeface="Traditional Arabic" pitchFamily="18" charset="-78"/>
                <a:cs typeface="Traditional Arabic" pitchFamily="18" charset="-78"/>
              </a:rPr>
              <a:t> 2 نقطة في الفصل الرابع.</a:t>
            </a:r>
            <a:endParaRPr lang="fr-FR" sz="4400" dirty="0" smtClean="0">
              <a:latin typeface="Traditional Arabic" pitchFamily="18" charset="-78"/>
              <a:cs typeface="Traditional Arabic" pitchFamily="18" charset="-78"/>
            </a:endParaRPr>
          </a:p>
          <a:p>
            <a:pPr algn="just" rtl="1">
              <a:buNone/>
            </a:pPr>
            <a:r>
              <a:rPr lang="ar-DZ" sz="4400" b="1" dirty="0" smtClean="0">
                <a:latin typeface="Traditional Arabic" pitchFamily="18" charset="-78"/>
                <a:cs typeface="Traditional Arabic" pitchFamily="18" charset="-78"/>
              </a:rPr>
              <a:t>المطلوب</a:t>
            </a:r>
            <a:r>
              <a:rPr lang="ar-DZ" sz="4400" dirty="0" smtClean="0">
                <a:latin typeface="Traditional Arabic" pitchFamily="18" charset="-78"/>
                <a:cs typeface="Traditional Arabic" pitchFamily="18" charset="-78"/>
              </a:rPr>
              <a:t>: </a:t>
            </a:r>
            <a:r>
              <a:rPr lang="ar-DZ" sz="4400" dirty="0" err="1" smtClean="0">
                <a:latin typeface="Traditional Arabic" pitchFamily="18" charset="-78"/>
                <a:cs typeface="Traditional Arabic" pitchFamily="18" charset="-78"/>
              </a:rPr>
              <a:t>اعداد</a:t>
            </a:r>
            <a:r>
              <a:rPr lang="ar-DZ" sz="4400" dirty="0" smtClean="0">
                <a:latin typeface="Traditional Arabic" pitchFamily="18" charset="-78"/>
                <a:cs typeface="Traditional Arabic" pitchFamily="18" charset="-78"/>
              </a:rPr>
              <a:t> الميزانية التقديرية لمبيعات السنة الموالية.</a:t>
            </a:r>
            <a:endParaRPr lang="fr-FR" sz="4400" dirty="0" smtClean="0">
              <a:latin typeface="Traditional Arabic" pitchFamily="18" charset="-78"/>
              <a:cs typeface="Traditional Arabic" pitchFamily="18" charset="-78"/>
            </a:endParaRPr>
          </a:p>
          <a:p>
            <a:endParaRPr lang="fr-FR" dirty="0"/>
          </a:p>
        </p:txBody>
      </p:sp>
      <p:sp>
        <p:nvSpPr>
          <p:cNvPr id="512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512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
            <a:ext cx="9144000" cy="6858000"/>
          </a:xfrm>
          <a:solidFill>
            <a:schemeClr val="tx2">
              <a:lumMod val="20000"/>
              <a:lumOff val="80000"/>
            </a:schemeClr>
          </a:solidFill>
          <a:ln>
            <a:solidFill>
              <a:schemeClr val="tx2">
                <a:lumMod val="60000"/>
                <a:lumOff val="40000"/>
              </a:schemeClr>
            </a:solidFill>
          </a:ln>
        </p:spPr>
        <p:txBody>
          <a:bodyPr>
            <a:normAutofit lnSpcReduction="10000"/>
          </a:bodyPr>
          <a:lstStyle/>
          <a:p>
            <a:pPr algn="r" rtl="1"/>
            <a:r>
              <a:rPr lang="ar-DZ" b="1" dirty="0" smtClean="0">
                <a:latin typeface="Traditional Arabic" pitchFamily="18" charset="-78"/>
                <a:cs typeface="Traditional Arabic" pitchFamily="18" charset="-78"/>
              </a:rPr>
              <a:t>الحل:</a:t>
            </a:r>
            <a:endParaRPr lang="fr-FR" dirty="0" smtClean="0">
              <a:latin typeface="Traditional Arabic" pitchFamily="18" charset="-78"/>
              <a:cs typeface="Traditional Arabic" pitchFamily="18" charset="-78"/>
            </a:endParaRPr>
          </a:p>
          <a:p>
            <a:pPr algn="r" rtl="1"/>
            <a:r>
              <a:rPr lang="ar-DZ" b="1" dirty="0" smtClean="0">
                <a:latin typeface="Traditional Arabic" pitchFamily="18" charset="-78"/>
                <a:cs typeface="Traditional Arabic" pitchFamily="18" charset="-78"/>
              </a:rPr>
              <a:t>أولا: حساب نسب التغيير</a:t>
            </a:r>
            <a:endParaRPr lang="fr-FR" dirty="0" smtClean="0">
              <a:latin typeface="Traditional Arabic" pitchFamily="18" charset="-78"/>
              <a:cs typeface="Traditional Arabic" pitchFamily="18" charset="-78"/>
            </a:endParaRPr>
          </a:p>
          <a:p>
            <a:pPr algn="r" rtl="1"/>
            <a:r>
              <a:rPr lang="ar-DZ" dirty="0" smtClean="0">
                <a:latin typeface="Traditional Arabic" pitchFamily="18" charset="-78"/>
                <a:cs typeface="Traditional Arabic" pitchFamily="18" charset="-78"/>
              </a:rPr>
              <a:t>الفصل الأول= 20-3= 17%</a:t>
            </a:r>
            <a:endParaRPr lang="fr-FR" dirty="0" smtClean="0">
              <a:latin typeface="Traditional Arabic" pitchFamily="18" charset="-78"/>
              <a:cs typeface="Traditional Arabic" pitchFamily="18" charset="-78"/>
            </a:endParaRPr>
          </a:p>
          <a:p>
            <a:pPr algn="r" rtl="1"/>
            <a:r>
              <a:rPr lang="ar-DZ" dirty="0" smtClean="0">
                <a:latin typeface="Traditional Arabic" pitchFamily="18" charset="-78"/>
                <a:cs typeface="Traditional Arabic" pitchFamily="18" charset="-78"/>
              </a:rPr>
              <a:t>الفصل الثالث= 15+ 5 = 20%</a:t>
            </a:r>
            <a:endParaRPr lang="fr-FR" dirty="0" smtClean="0">
              <a:latin typeface="Traditional Arabic" pitchFamily="18" charset="-78"/>
              <a:cs typeface="Traditional Arabic" pitchFamily="18" charset="-78"/>
            </a:endParaRPr>
          </a:p>
          <a:p>
            <a:pPr algn="r" rtl="1"/>
            <a:r>
              <a:rPr lang="ar-DZ" dirty="0" smtClean="0">
                <a:latin typeface="Traditional Arabic" pitchFamily="18" charset="-78"/>
                <a:cs typeface="Traditional Arabic" pitchFamily="18" charset="-78"/>
              </a:rPr>
              <a:t>الفصل الرابع= 30- 2= 28 %</a:t>
            </a:r>
            <a:endParaRPr lang="fr-FR" dirty="0" smtClean="0">
              <a:latin typeface="Traditional Arabic" pitchFamily="18" charset="-78"/>
              <a:cs typeface="Traditional Arabic" pitchFamily="18" charset="-78"/>
            </a:endParaRPr>
          </a:p>
          <a:p>
            <a:pPr algn="r" rtl="1"/>
            <a:r>
              <a:rPr lang="ar-DZ" b="1" dirty="0" smtClean="0">
                <a:latin typeface="Traditional Arabic" pitchFamily="18" charset="-78"/>
                <a:cs typeface="Traditional Arabic" pitchFamily="18" charset="-78"/>
              </a:rPr>
              <a:t>ثانيا: </a:t>
            </a:r>
            <a:r>
              <a:rPr lang="ar-DZ" b="1" dirty="0" err="1" smtClean="0">
                <a:latin typeface="Traditional Arabic" pitchFamily="18" charset="-78"/>
                <a:cs typeface="Traditional Arabic" pitchFamily="18" charset="-78"/>
              </a:rPr>
              <a:t>اعداد</a:t>
            </a:r>
            <a:r>
              <a:rPr lang="ar-DZ" b="1" dirty="0" smtClean="0">
                <a:latin typeface="Traditional Arabic" pitchFamily="18" charset="-78"/>
                <a:cs typeface="Traditional Arabic" pitchFamily="18" charset="-78"/>
              </a:rPr>
              <a:t> الميزانية التقديرية لمبيعات السنة الموالية</a:t>
            </a:r>
          </a:p>
          <a:p>
            <a:pPr algn="r" rtl="1">
              <a:buNone/>
            </a:pPr>
            <a:endParaRPr lang="fr-FR" dirty="0" smtClean="0">
              <a:latin typeface="Traditional Arabic" pitchFamily="18" charset="-78"/>
              <a:cs typeface="Traditional Arabic" pitchFamily="18" charset="-78"/>
            </a:endParaRPr>
          </a:p>
          <a:p>
            <a:endParaRPr lang="fr-FR" sz="2400" b="1" dirty="0" smtClean="0"/>
          </a:p>
          <a:p>
            <a:endParaRPr lang="ar-DZ" b="1" dirty="0" smtClean="0"/>
          </a:p>
          <a:p>
            <a:endParaRPr lang="ar-DZ" b="1" dirty="0" smtClean="0"/>
          </a:p>
          <a:p>
            <a:pPr algn="ctr" rtl="1"/>
            <a:r>
              <a:rPr lang="ar-DZ" b="1" dirty="0" smtClean="0">
                <a:latin typeface="Traditional Arabic" pitchFamily="18" charset="-78"/>
                <a:cs typeface="Traditional Arabic" pitchFamily="18" charset="-78"/>
              </a:rPr>
              <a:t>من الجدول السابق نجد أن مجموع المبيعات التقديرية</a:t>
            </a:r>
          </a:p>
          <a:p>
            <a:pPr algn="r" rtl="1"/>
            <a:r>
              <a:rPr lang="ar-DZ" b="1" dirty="0" smtClean="0">
                <a:latin typeface="Traditional Arabic" pitchFamily="18" charset="-78"/>
                <a:cs typeface="Traditional Arabic" pitchFamily="18" charset="-78"/>
              </a:rPr>
              <a:t>= (1530000+3150000+1800000+2520000) ويساوي 9 ملاين</a:t>
            </a:r>
            <a:endParaRPr lang="fr-FR" b="1" dirty="0">
              <a:latin typeface="Traditional Arabic" pitchFamily="18" charset="-78"/>
              <a:cs typeface="Traditional Arabic" pitchFamily="18" charset="-78"/>
            </a:endParaRPr>
          </a:p>
        </p:txBody>
      </p:sp>
      <p:graphicFrame>
        <p:nvGraphicFramePr>
          <p:cNvPr id="4" name="Tableau 3"/>
          <p:cNvGraphicFramePr>
            <a:graphicFrameLocks noGrp="1"/>
          </p:cNvGraphicFramePr>
          <p:nvPr/>
        </p:nvGraphicFramePr>
        <p:xfrm>
          <a:off x="214313" y="3500438"/>
          <a:ext cx="8650606" cy="1737360"/>
        </p:xfrm>
        <a:graphic>
          <a:graphicData uri="http://schemas.openxmlformats.org/drawingml/2006/table">
            <a:tbl>
              <a:tblPr firstRow="1" bandRow="1">
                <a:tableStyleId>{5C22544A-7EE6-4342-B048-85BDC9FD1C3A}</a:tableStyleId>
              </a:tblPr>
              <a:tblGrid>
                <a:gridCol w="1743081"/>
                <a:gridCol w="1743081"/>
                <a:gridCol w="1743081"/>
                <a:gridCol w="1492568"/>
                <a:gridCol w="1928795"/>
              </a:tblGrid>
              <a:tr h="370840">
                <a:tc>
                  <a:txBody>
                    <a:bodyPr/>
                    <a:lstStyle/>
                    <a:p>
                      <a:r>
                        <a:rPr lang="fr-FR" sz="3200" b="0" dirty="0" smtClean="0">
                          <a:latin typeface="Traditional Arabic" pitchFamily="18" charset="-78"/>
                          <a:cs typeface="Traditional Arabic" pitchFamily="18" charset="-78"/>
                        </a:rPr>
                        <a:t>4</a:t>
                      </a:r>
                      <a:r>
                        <a:rPr lang="ar-DZ" sz="3200" b="0" dirty="0" smtClean="0">
                          <a:latin typeface="Traditional Arabic" pitchFamily="18" charset="-78"/>
                          <a:cs typeface="Traditional Arabic" pitchFamily="18" charset="-78"/>
                        </a:rPr>
                        <a:t>الفصل </a:t>
                      </a:r>
                      <a:endParaRPr lang="fr-FR" sz="3200" b="0" dirty="0">
                        <a:latin typeface="Traditional Arabic" pitchFamily="18" charset="-78"/>
                        <a:cs typeface="Traditional Arabic" pitchFamily="18" charset="-78"/>
                      </a:endParaRPr>
                    </a:p>
                  </a:txBody>
                  <a:tcPr/>
                </a:tc>
                <a:tc>
                  <a:txBody>
                    <a:bodyPr/>
                    <a:lstStyle/>
                    <a:p>
                      <a:r>
                        <a:rPr lang="fr-FR" sz="3200" b="0" dirty="0" smtClean="0">
                          <a:latin typeface="Traditional Arabic" pitchFamily="18" charset="-78"/>
                          <a:cs typeface="Traditional Arabic" pitchFamily="18" charset="-78"/>
                        </a:rPr>
                        <a:t>3</a:t>
                      </a:r>
                      <a:r>
                        <a:rPr lang="ar-DZ" sz="3200" b="0" dirty="0" smtClean="0">
                          <a:latin typeface="Traditional Arabic" pitchFamily="18" charset="-78"/>
                          <a:cs typeface="Traditional Arabic" pitchFamily="18" charset="-78"/>
                        </a:rPr>
                        <a:t>الفصل </a:t>
                      </a:r>
                      <a:endParaRPr lang="fr-FR" sz="3200" b="0" dirty="0">
                        <a:latin typeface="Traditional Arabic" pitchFamily="18" charset="-78"/>
                        <a:cs typeface="Traditional Arabic" pitchFamily="18" charset="-78"/>
                      </a:endParaRPr>
                    </a:p>
                  </a:txBody>
                  <a:tcPr/>
                </a:tc>
                <a:tc>
                  <a:txBody>
                    <a:bodyPr/>
                    <a:lstStyle/>
                    <a:p>
                      <a:r>
                        <a:rPr lang="fr-FR" sz="3200" b="0" dirty="0" smtClean="0">
                          <a:latin typeface="Traditional Arabic" pitchFamily="18" charset="-78"/>
                          <a:cs typeface="Traditional Arabic" pitchFamily="18" charset="-78"/>
                        </a:rPr>
                        <a:t>2</a:t>
                      </a:r>
                      <a:r>
                        <a:rPr lang="ar-DZ" sz="3200" b="0" dirty="0" smtClean="0">
                          <a:latin typeface="Traditional Arabic" pitchFamily="18" charset="-78"/>
                          <a:cs typeface="Traditional Arabic" pitchFamily="18" charset="-78"/>
                        </a:rPr>
                        <a:t>الفصل </a:t>
                      </a:r>
                      <a:endParaRPr lang="fr-FR" sz="3200" b="0" dirty="0">
                        <a:latin typeface="Traditional Arabic" pitchFamily="18" charset="-78"/>
                        <a:cs typeface="Traditional Arabic" pitchFamily="18" charset="-78"/>
                      </a:endParaRPr>
                    </a:p>
                  </a:txBody>
                  <a:tcPr/>
                </a:tc>
                <a:tc>
                  <a:txBody>
                    <a:bodyPr/>
                    <a:lstStyle/>
                    <a:p>
                      <a:r>
                        <a:rPr lang="fr-FR" sz="3200" b="0" dirty="0" smtClean="0">
                          <a:latin typeface="Traditional Arabic" pitchFamily="18" charset="-78"/>
                          <a:cs typeface="Traditional Arabic" pitchFamily="18" charset="-78"/>
                        </a:rPr>
                        <a:t>1</a:t>
                      </a:r>
                      <a:r>
                        <a:rPr lang="ar-DZ" sz="3200" b="0" dirty="0" smtClean="0">
                          <a:latin typeface="Traditional Arabic" pitchFamily="18" charset="-78"/>
                          <a:cs typeface="Traditional Arabic" pitchFamily="18" charset="-78"/>
                        </a:rPr>
                        <a:t>الفصل </a:t>
                      </a:r>
                      <a:endParaRPr lang="fr-FR" sz="3200" b="0" dirty="0">
                        <a:latin typeface="Traditional Arabic" pitchFamily="18" charset="-78"/>
                        <a:cs typeface="Traditional Arabic" pitchFamily="18" charset="-78"/>
                      </a:endParaRPr>
                    </a:p>
                  </a:txBody>
                  <a:tcPr/>
                </a:tc>
                <a:tc>
                  <a:txBody>
                    <a:bodyPr/>
                    <a:lstStyle/>
                    <a:p>
                      <a:pPr algn="r" rtl="1"/>
                      <a:r>
                        <a:rPr lang="ar-DZ" sz="3200" b="0" dirty="0" smtClean="0">
                          <a:latin typeface="Traditional Arabic" pitchFamily="18" charset="-78"/>
                          <a:cs typeface="Traditional Arabic" pitchFamily="18" charset="-78"/>
                        </a:rPr>
                        <a:t>الفصول</a:t>
                      </a:r>
                      <a:endParaRPr lang="fr-FR" sz="3200" b="0" dirty="0">
                        <a:latin typeface="Traditional Arabic" pitchFamily="18" charset="-78"/>
                        <a:cs typeface="Traditional Arabic" pitchFamily="18" charset="-78"/>
                      </a:endParaRPr>
                    </a:p>
                  </a:txBody>
                  <a:tcPr/>
                </a:tc>
              </a:tr>
              <a:tr h="370840">
                <a:tc>
                  <a:txBody>
                    <a:bodyPr/>
                    <a:lstStyle/>
                    <a:p>
                      <a:r>
                        <a:rPr lang="ar-DZ" sz="3200" b="0" dirty="0" smtClean="0">
                          <a:latin typeface="Traditional Arabic" pitchFamily="18" charset="-78"/>
                          <a:cs typeface="Traditional Arabic" pitchFamily="18" charset="-78"/>
                        </a:rPr>
                        <a:t>28%</a:t>
                      </a:r>
                      <a:endParaRPr lang="fr-FR" sz="3200" b="0" dirty="0">
                        <a:latin typeface="Traditional Arabic" pitchFamily="18" charset="-78"/>
                        <a:cs typeface="Traditional Arabic" pitchFamily="18" charset="-78"/>
                      </a:endParaRPr>
                    </a:p>
                  </a:txBody>
                  <a:tcPr>
                    <a:solidFill>
                      <a:schemeClr val="accent2">
                        <a:lumMod val="40000"/>
                        <a:lumOff val="60000"/>
                      </a:schemeClr>
                    </a:solidFill>
                  </a:tcPr>
                </a:tc>
                <a:tc>
                  <a:txBody>
                    <a:bodyPr/>
                    <a:lstStyle/>
                    <a:p>
                      <a:r>
                        <a:rPr lang="ar-DZ" sz="3200" b="0" dirty="0" smtClean="0">
                          <a:latin typeface="Traditional Arabic" pitchFamily="18" charset="-78"/>
                          <a:cs typeface="Traditional Arabic" pitchFamily="18" charset="-78"/>
                        </a:rPr>
                        <a:t>20%</a:t>
                      </a:r>
                      <a:endParaRPr lang="fr-FR" sz="3200" b="0" dirty="0">
                        <a:latin typeface="Traditional Arabic" pitchFamily="18" charset="-78"/>
                        <a:cs typeface="Traditional Arabic" pitchFamily="18" charset="-78"/>
                      </a:endParaRPr>
                    </a:p>
                  </a:txBody>
                  <a:tcPr>
                    <a:solidFill>
                      <a:schemeClr val="accent2">
                        <a:lumMod val="40000"/>
                        <a:lumOff val="60000"/>
                      </a:schemeClr>
                    </a:solidFill>
                  </a:tcPr>
                </a:tc>
                <a:tc>
                  <a:txBody>
                    <a:bodyPr/>
                    <a:lstStyle/>
                    <a:p>
                      <a:r>
                        <a:rPr lang="ar-DZ" sz="3200" b="0" dirty="0" smtClean="0">
                          <a:latin typeface="Traditional Arabic" pitchFamily="18" charset="-78"/>
                          <a:cs typeface="Traditional Arabic" pitchFamily="18" charset="-78"/>
                        </a:rPr>
                        <a:t>35%</a:t>
                      </a:r>
                      <a:endParaRPr lang="fr-FR" sz="3200" b="0" dirty="0">
                        <a:latin typeface="Traditional Arabic" pitchFamily="18" charset="-78"/>
                        <a:cs typeface="Traditional Arabic" pitchFamily="18" charset="-78"/>
                      </a:endParaRPr>
                    </a:p>
                  </a:txBody>
                  <a:tcPr/>
                </a:tc>
                <a:tc>
                  <a:txBody>
                    <a:bodyPr/>
                    <a:lstStyle/>
                    <a:p>
                      <a:r>
                        <a:rPr lang="ar-DZ" sz="3200" b="0" dirty="0" smtClean="0">
                          <a:latin typeface="Traditional Arabic" pitchFamily="18" charset="-78"/>
                          <a:cs typeface="Traditional Arabic" pitchFamily="18" charset="-78"/>
                        </a:rPr>
                        <a:t>17%</a:t>
                      </a:r>
                      <a:endParaRPr lang="fr-FR" sz="3200" b="0" dirty="0">
                        <a:latin typeface="Traditional Arabic" pitchFamily="18" charset="-78"/>
                        <a:cs typeface="Traditional Arabic" pitchFamily="18" charset="-78"/>
                      </a:endParaRPr>
                    </a:p>
                  </a:txBody>
                  <a:tcPr>
                    <a:solidFill>
                      <a:schemeClr val="accent2">
                        <a:lumMod val="40000"/>
                        <a:lumOff val="60000"/>
                      </a:schemeClr>
                    </a:solidFill>
                  </a:tcPr>
                </a:tc>
                <a:tc>
                  <a:txBody>
                    <a:bodyPr/>
                    <a:lstStyle/>
                    <a:p>
                      <a:pPr algn="r" rtl="1"/>
                      <a:r>
                        <a:rPr lang="ar-DZ" sz="3200" b="0" dirty="0" smtClean="0">
                          <a:latin typeface="Traditional Arabic" pitchFamily="18" charset="-78"/>
                          <a:cs typeface="Traditional Arabic" pitchFamily="18" charset="-78"/>
                        </a:rPr>
                        <a:t>النسبة المئوية</a:t>
                      </a:r>
                      <a:endParaRPr lang="fr-FR" sz="3200" b="0" dirty="0">
                        <a:latin typeface="Traditional Arabic" pitchFamily="18" charset="-78"/>
                        <a:cs typeface="Traditional Arabic" pitchFamily="18" charset="-78"/>
                      </a:endParaRPr>
                    </a:p>
                  </a:txBody>
                  <a:tcPr/>
                </a:tc>
              </a:tr>
              <a:tr h="370840">
                <a:tc>
                  <a:txBody>
                    <a:bodyPr/>
                    <a:lstStyle/>
                    <a:p>
                      <a:r>
                        <a:rPr lang="ar-DZ" sz="3200" dirty="0" smtClean="0">
                          <a:latin typeface="Traditional Arabic" pitchFamily="18" charset="-78"/>
                          <a:cs typeface="Traditional Arabic" pitchFamily="18" charset="-78"/>
                        </a:rPr>
                        <a:t>2520000</a:t>
                      </a:r>
                      <a:endParaRPr lang="fr-FR" sz="3200" dirty="0">
                        <a:latin typeface="Traditional Arabic" pitchFamily="18" charset="-78"/>
                        <a:cs typeface="Traditional Arabic" pitchFamily="18" charset="-78"/>
                      </a:endParaRPr>
                    </a:p>
                  </a:txBody>
                  <a:tcPr/>
                </a:tc>
                <a:tc>
                  <a:txBody>
                    <a:bodyPr/>
                    <a:lstStyle/>
                    <a:p>
                      <a:r>
                        <a:rPr lang="ar-DZ" sz="3200" dirty="0" smtClean="0">
                          <a:latin typeface="Traditional Arabic" pitchFamily="18" charset="-78"/>
                          <a:cs typeface="Traditional Arabic" pitchFamily="18" charset="-78"/>
                        </a:rPr>
                        <a:t>1800000</a:t>
                      </a:r>
                      <a:endParaRPr lang="fr-FR" sz="3200" dirty="0">
                        <a:latin typeface="Traditional Arabic" pitchFamily="18" charset="-78"/>
                        <a:cs typeface="Traditional Arabic" pitchFamily="18" charset="-78"/>
                      </a:endParaRPr>
                    </a:p>
                  </a:txBody>
                  <a:tcPr/>
                </a:tc>
                <a:tc>
                  <a:txBody>
                    <a:bodyPr/>
                    <a:lstStyle/>
                    <a:p>
                      <a:r>
                        <a:rPr lang="ar-DZ" sz="2800" dirty="0" smtClean="0">
                          <a:latin typeface="Traditional Arabic" pitchFamily="18" charset="-78"/>
                          <a:cs typeface="Traditional Arabic" pitchFamily="18" charset="-78"/>
                        </a:rPr>
                        <a:t>3150000</a:t>
                      </a:r>
                      <a:endParaRPr lang="fr-FR" sz="2800" dirty="0">
                        <a:latin typeface="Traditional Arabic" pitchFamily="18" charset="-78"/>
                        <a:cs typeface="Traditional Arabic" pitchFamily="18" charset="-78"/>
                      </a:endParaRPr>
                    </a:p>
                  </a:txBody>
                  <a:tcPr/>
                </a:tc>
                <a:tc>
                  <a:txBody>
                    <a:bodyPr/>
                    <a:lstStyle/>
                    <a:p>
                      <a:r>
                        <a:rPr lang="ar-DZ" sz="2800" dirty="0" smtClean="0">
                          <a:latin typeface="Traditional Arabic" pitchFamily="18" charset="-78"/>
                          <a:cs typeface="Traditional Arabic" pitchFamily="18" charset="-78"/>
                        </a:rPr>
                        <a:t>1530000</a:t>
                      </a:r>
                      <a:endParaRPr lang="fr-FR" sz="2800" dirty="0">
                        <a:latin typeface="Traditional Arabic" pitchFamily="18" charset="-78"/>
                        <a:cs typeface="Traditional Arabic" pitchFamily="18" charset="-78"/>
                      </a:endParaRPr>
                    </a:p>
                  </a:txBody>
                  <a:tcPr/>
                </a:tc>
                <a:tc>
                  <a:txBody>
                    <a:bodyPr/>
                    <a:lstStyle/>
                    <a:p>
                      <a:r>
                        <a:rPr lang="ar-DZ" sz="3200" dirty="0" smtClean="0">
                          <a:latin typeface="Traditional Arabic" pitchFamily="18" charset="-78"/>
                          <a:cs typeface="Traditional Arabic" pitchFamily="18" charset="-78"/>
                        </a:rPr>
                        <a:t>المبيعات التقديرية</a:t>
                      </a:r>
                      <a:endParaRPr lang="fr-FR" sz="3200" dirty="0">
                        <a:latin typeface="Traditional Arabic" pitchFamily="18" charset="-78"/>
                        <a:cs typeface="Traditional Arabic" pitchFamily="18" charset="-78"/>
                      </a:endParaRPr>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1417638"/>
          </a:xfrm>
          <a:solidFill>
            <a:schemeClr val="bg1">
              <a:lumMod val="85000"/>
            </a:schemeClr>
          </a:solidFill>
        </p:spPr>
        <p:txBody>
          <a:bodyPr/>
          <a:lstStyle/>
          <a:p>
            <a:pPr lvl="0" rtl="1"/>
            <a:r>
              <a:rPr lang="fr-FR" b="1" dirty="0" smtClean="0">
                <a:solidFill>
                  <a:schemeClr val="dk1"/>
                </a:solidFill>
                <a:latin typeface="Traditional Arabic" pitchFamily="18" charset="-78"/>
                <a:cs typeface="Traditional Arabic" pitchFamily="18" charset="-78"/>
              </a:rPr>
              <a:t>.2 </a:t>
            </a:r>
            <a:r>
              <a:rPr lang="ar-DZ" b="1" dirty="0" smtClean="0">
                <a:solidFill>
                  <a:schemeClr val="dk1"/>
                </a:solidFill>
                <a:latin typeface="Traditional Arabic" pitchFamily="18" charset="-78"/>
                <a:cs typeface="Traditional Arabic" pitchFamily="18" charset="-78"/>
              </a:rPr>
              <a:t>وفق التوزيع الجهوي</a:t>
            </a:r>
            <a:endParaRPr lang="fr-FR" dirty="0">
              <a:solidFill>
                <a:schemeClr val="dk1"/>
              </a:solidFill>
              <a:latin typeface="Traditional Arabic" pitchFamily="18" charset="-78"/>
              <a:cs typeface="Traditional Arabic" pitchFamily="18" charset="-78"/>
            </a:endParaRPr>
          </a:p>
        </p:txBody>
      </p:sp>
      <p:sp>
        <p:nvSpPr>
          <p:cNvPr id="5" name="Espace réservé du contenu 4"/>
          <p:cNvSpPr>
            <a:spLocks noGrp="1"/>
          </p:cNvSpPr>
          <p:nvPr>
            <p:ph idx="1"/>
          </p:nvPr>
        </p:nvSpPr>
        <p:spPr>
          <a:xfrm>
            <a:off x="0" y="1428736"/>
            <a:ext cx="9144000" cy="5429263"/>
          </a:xfrm>
          <a:solidFill>
            <a:schemeClr val="tx2">
              <a:lumMod val="20000"/>
              <a:lumOff val="80000"/>
            </a:schemeClr>
          </a:solidFill>
        </p:spPr>
        <p:txBody>
          <a:bodyPr>
            <a:noAutofit/>
          </a:bodyPr>
          <a:lstStyle/>
          <a:p>
            <a:pPr algn="just" rtl="1"/>
            <a:r>
              <a:rPr lang="ar-DZ" sz="4800" dirty="0" smtClean="0">
                <a:latin typeface="Traditional Arabic" pitchFamily="18" charset="-78"/>
                <a:cs typeface="Traditional Arabic" pitchFamily="18" charset="-78"/>
              </a:rPr>
              <a:t>يعنى أن الاستهلاك يختلف من منطقة إلى أخرى وهذا حسب التوزيع السكاني أو المستوى الاقتصادي والاجتماعي في كل منطقة لهذا يتم توزيع المبيعات </a:t>
            </a:r>
            <a:r>
              <a:rPr lang="ar-DZ" sz="4800" dirty="0" err="1" smtClean="0">
                <a:latin typeface="Traditional Arabic" pitchFamily="18" charset="-78"/>
                <a:cs typeface="Traditional Arabic" pitchFamily="18" charset="-78"/>
              </a:rPr>
              <a:t>جهويا</a:t>
            </a:r>
            <a:r>
              <a:rPr lang="ar-DZ" sz="4800" dirty="0" smtClean="0">
                <a:latin typeface="Traditional Arabic" pitchFamily="18" charset="-78"/>
                <a:cs typeface="Traditional Arabic" pitchFamily="18" charset="-78"/>
              </a:rPr>
              <a:t> ولمعرفة ذلك يجب دراسة توزيع المبيعات </a:t>
            </a:r>
            <a:r>
              <a:rPr lang="ar-DZ" sz="4800" dirty="0" err="1" smtClean="0">
                <a:latin typeface="Traditional Arabic" pitchFamily="18" charset="-78"/>
                <a:cs typeface="Traditional Arabic" pitchFamily="18" charset="-78"/>
              </a:rPr>
              <a:t>للمنتوج</a:t>
            </a:r>
            <a:r>
              <a:rPr lang="ar-DZ" sz="4800" dirty="0" smtClean="0">
                <a:latin typeface="Traditional Arabic" pitchFamily="18" charset="-78"/>
                <a:cs typeface="Traditional Arabic" pitchFamily="18" charset="-78"/>
              </a:rPr>
              <a:t> في السنوات الماضية.</a:t>
            </a:r>
            <a:endParaRPr lang="fr-FR" sz="4800" dirty="0">
              <a:latin typeface="Traditional Arabic" pitchFamily="18" charset="-78"/>
              <a:cs typeface="Traditional Arabic" pitchFamily="18"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tx2">
              <a:lumMod val="20000"/>
              <a:lumOff val="80000"/>
            </a:schemeClr>
          </a:solidFill>
        </p:spPr>
        <p:txBody>
          <a:bodyPr>
            <a:normAutofit/>
          </a:bodyPr>
          <a:lstStyle/>
          <a:p>
            <a:pPr algn="just" rtl="1">
              <a:buNone/>
            </a:pPr>
            <a:r>
              <a:rPr lang="ar-DZ" sz="4800" b="1" dirty="0" smtClean="0">
                <a:latin typeface="Traditional Arabic" pitchFamily="18" charset="-78"/>
                <a:cs typeface="Traditional Arabic" pitchFamily="18" charset="-78"/>
              </a:rPr>
              <a:t>مثال</a:t>
            </a:r>
            <a:r>
              <a:rPr lang="ar-DZ" sz="4800" dirty="0" smtClean="0">
                <a:latin typeface="Traditional Arabic" pitchFamily="18" charset="-78"/>
                <a:cs typeface="Traditional Arabic" pitchFamily="18" charset="-78"/>
              </a:rPr>
              <a:t>: تقدر المبيعات المقدرة للمؤسسة "أ" في السنة القادمة </a:t>
            </a:r>
            <a:r>
              <a:rPr lang="ar-DZ" sz="4800" dirty="0" err="1" smtClean="0">
                <a:latin typeface="Traditional Arabic" pitchFamily="18" charset="-78"/>
                <a:cs typeface="Traditional Arabic" pitchFamily="18" charset="-78"/>
              </a:rPr>
              <a:t>بـــ</a:t>
            </a:r>
            <a:r>
              <a:rPr lang="ar-DZ" sz="4800" dirty="0" smtClean="0">
                <a:latin typeface="Traditional Arabic" pitchFamily="18" charset="-78"/>
                <a:cs typeface="Traditional Arabic" pitchFamily="18" charset="-78"/>
              </a:rPr>
              <a:t> 8ملايين </a:t>
            </a:r>
            <a:r>
              <a:rPr lang="ar-DZ" sz="4800" dirty="0" err="1" smtClean="0">
                <a:latin typeface="Traditional Arabic" pitchFamily="18" charset="-78"/>
                <a:cs typeface="Traditional Arabic" pitchFamily="18" charset="-78"/>
              </a:rPr>
              <a:t>دج</a:t>
            </a:r>
            <a:r>
              <a:rPr lang="ar-DZ" sz="4800" dirty="0" smtClean="0">
                <a:latin typeface="Traditional Arabic" pitchFamily="18" charset="-78"/>
                <a:cs typeface="Traditional Arabic" pitchFamily="18" charset="-78"/>
              </a:rPr>
              <a:t> وستوزع على 3 مناطق وعند دراسة المناطق المعنية تبين أن المبيعات ستوزع وفق النسب التالية:</a:t>
            </a:r>
            <a:endParaRPr lang="fr-FR" sz="4800" dirty="0" smtClean="0">
              <a:latin typeface="Traditional Arabic" pitchFamily="18" charset="-78"/>
              <a:cs typeface="Traditional Arabic" pitchFamily="18" charset="-78"/>
            </a:endParaRPr>
          </a:p>
          <a:p>
            <a:pPr lvl="0" algn="just" rtl="1">
              <a:buNone/>
            </a:pPr>
            <a:endParaRPr lang="fr-FR" sz="4400" dirty="0" smtClean="0">
              <a:latin typeface="Traditional Arabic" pitchFamily="18" charset="-78"/>
              <a:cs typeface="Traditional Arabic" pitchFamily="18" charset="-78"/>
            </a:endParaRPr>
          </a:p>
          <a:p>
            <a:pPr lvl="0" algn="just" rtl="1">
              <a:buNone/>
            </a:pPr>
            <a:endParaRPr lang="fr-FR" sz="4400" dirty="0" smtClean="0">
              <a:latin typeface="Traditional Arabic" pitchFamily="18" charset="-78"/>
              <a:cs typeface="Traditional Arabic" pitchFamily="18" charset="-78"/>
            </a:endParaRPr>
          </a:p>
          <a:p>
            <a:pPr lvl="0" algn="just" rtl="1">
              <a:buNone/>
            </a:pPr>
            <a:endParaRPr lang="ar-DZ" sz="4400" dirty="0" smtClean="0">
              <a:latin typeface="Traditional Arabic" pitchFamily="18" charset="-78"/>
              <a:cs typeface="Traditional Arabic" pitchFamily="18" charset="-78"/>
            </a:endParaRPr>
          </a:p>
        </p:txBody>
      </p:sp>
      <p:graphicFrame>
        <p:nvGraphicFramePr>
          <p:cNvPr id="4" name="Tableau 3"/>
          <p:cNvGraphicFramePr>
            <a:graphicFrameLocks noGrp="1"/>
          </p:cNvGraphicFramePr>
          <p:nvPr/>
        </p:nvGraphicFramePr>
        <p:xfrm>
          <a:off x="500034" y="3571876"/>
          <a:ext cx="7358113" cy="1280160"/>
        </p:xfrm>
        <a:graphic>
          <a:graphicData uri="http://schemas.openxmlformats.org/drawingml/2006/table">
            <a:tbl>
              <a:tblPr firstRow="1" bandRow="1">
                <a:tableStyleId>{5C22544A-7EE6-4342-B048-85BDC9FD1C3A}</a:tableStyleId>
              </a:tblPr>
              <a:tblGrid>
                <a:gridCol w="1771398"/>
                <a:gridCol w="1736043"/>
                <a:gridCol w="1778971"/>
                <a:gridCol w="2071701"/>
              </a:tblGrid>
              <a:tr h="370840">
                <a:tc>
                  <a:txBody>
                    <a:bodyPr/>
                    <a:lstStyle/>
                    <a:p>
                      <a:r>
                        <a:rPr lang="fr-FR" sz="3600" b="0" dirty="0" smtClean="0">
                          <a:latin typeface="Traditional Arabic" pitchFamily="18" charset="-78"/>
                          <a:cs typeface="Traditional Arabic" pitchFamily="18" charset="-78"/>
                        </a:rPr>
                        <a:t>3</a:t>
                      </a:r>
                      <a:r>
                        <a:rPr lang="ar-DZ" sz="3600" b="0" dirty="0" smtClean="0">
                          <a:latin typeface="Traditional Arabic" pitchFamily="18" charset="-78"/>
                          <a:cs typeface="Traditional Arabic" pitchFamily="18" charset="-78"/>
                        </a:rPr>
                        <a:t>المنطقة </a:t>
                      </a:r>
                      <a:endParaRPr lang="fr-FR" sz="3600" b="0" dirty="0">
                        <a:latin typeface="Traditional Arabic" pitchFamily="18" charset="-78"/>
                        <a:cs typeface="Traditional Arabic" pitchFamily="18" charset="-78"/>
                      </a:endParaRPr>
                    </a:p>
                  </a:txBody>
                  <a:tcPr/>
                </a:tc>
                <a:tc>
                  <a:txBody>
                    <a:bodyPr/>
                    <a:lstStyle/>
                    <a:p>
                      <a:r>
                        <a:rPr lang="fr-FR" sz="3600" b="0" dirty="0" smtClean="0">
                          <a:latin typeface="Traditional Arabic" pitchFamily="18" charset="-78"/>
                          <a:cs typeface="Traditional Arabic" pitchFamily="18" charset="-78"/>
                        </a:rPr>
                        <a:t>2</a:t>
                      </a:r>
                      <a:r>
                        <a:rPr lang="ar-DZ" sz="3600" b="0" dirty="0" smtClean="0">
                          <a:latin typeface="Traditional Arabic" pitchFamily="18" charset="-78"/>
                          <a:cs typeface="Traditional Arabic" pitchFamily="18" charset="-78"/>
                        </a:rPr>
                        <a:t>المنطقة </a:t>
                      </a:r>
                      <a:endParaRPr lang="fr-FR" sz="3600" b="0" dirty="0">
                        <a:latin typeface="Traditional Arabic" pitchFamily="18" charset="-78"/>
                        <a:cs typeface="Traditional Arabic" pitchFamily="18" charset="-78"/>
                      </a:endParaRPr>
                    </a:p>
                  </a:txBody>
                  <a:tcPr/>
                </a:tc>
                <a:tc>
                  <a:txBody>
                    <a:bodyPr/>
                    <a:lstStyle/>
                    <a:p>
                      <a:r>
                        <a:rPr lang="fr-FR" sz="3600" b="0" dirty="0" smtClean="0">
                          <a:latin typeface="Traditional Arabic" pitchFamily="18" charset="-78"/>
                          <a:cs typeface="Traditional Arabic" pitchFamily="18" charset="-78"/>
                        </a:rPr>
                        <a:t>1</a:t>
                      </a:r>
                      <a:r>
                        <a:rPr lang="ar-DZ" sz="3600" b="0" dirty="0" smtClean="0">
                          <a:latin typeface="Traditional Arabic" pitchFamily="18" charset="-78"/>
                          <a:cs typeface="Traditional Arabic" pitchFamily="18" charset="-78"/>
                        </a:rPr>
                        <a:t>المنطقة </a:t>
                      </a:r>
                      <a:endParaRPr lang="fr-FR" sz="3600" b="0" dirty="0">
                        <a:latin typeface="Traditional Arabic" pitchFamily="18" charset="-78"/>
                        <a:cs typeface="Traditional Arabic" pitchFamily="18" charset="-78"/>
                      </a:endParaRPr>
                    </a:p>
                  </a:txBody>
                  <a:tcPr/>
                </a:tc>
                <a:tc>
                  <a:txBody>
                    <a:bodyPr/>
                    <a:lstStyle/>
                    <a:p>
                      <a:pPr algn="r" rtl="1"/>
                      <a:r>
                        <a:rPr lang="ar-DZ" sz="3600" b="0" dirty="0" smtClean="0">
                          <a:latin typeface="Traditional Arabic" pitchFamily="18" charset="-78"/>
                          <a:cs typeface="Traditional Arabic" pitchFamily="18" charset="-78"/>
                        </a:rPr>
                        <a:t>المناطق</a:t>
                      </a:r>
                      <a:endParaRPr lang="fr-FR" sz="3600" b="0" dirty="0">
                        <a:latin typeface="Traditional Arabic" pitchFamily="18" charset="-78"/>
                        <a:cs typeface="Traditional Arabic" pitchFamily="18" charset="-78"/>
                      </a:endParaRPr>
                    </a:p>
                  </a:txBody>
                  <a:tcPr/>
                </a:tc>
              </a:tr>
              <a:tr h="370840">
                <a:tc>
                  <a:txBody>
                    <a:bodyPr/>
                    <a:lstStyle/>
                    <a:p>
                      <a:r>
                        <a:rPr lang="ar-DZ" sz="3600" b="0" dirty="0" smtClean="0">
                          <a:latin typeface="Traditional Arabic" pitchFamily="18" charset="-78"/>
                          <a:cs typeface="Traditional Arabic" pitchFamily="18" charset="-78"/>
                        </a:rPr>
                        <a:t>25%</a:t>
                      </a:r>
                      <a:endParaRPr lang="fr-FR" sz="3600" b="0" dirty="0">
                        <a:latin typeface="Traditional Arabic" pitchFamily="18" charset="-78"/>
                        <a:cs typeface="Traditional Arabic" pitchFamily="18" charset="-78"/>
                      </a:endParaRPr>
                    </a:p>
                  </a:txBody>
                  <a:tcPr/>
                </a:tc>
                <a:tc>
                  <a:txBody>
                    <a:bodyPr/>
                    <a:lstStyle/>
                    <a:p>
                      <a:r>
                        <a:rPr lang="ar-DZ" sz="3600" b="0" dirty="0" smtClean="0">
                          <a:latin typeface="Traditional Arabic" pitchFamily="18" charset="-78"/>
                          <a:cs typeface="Traditional Arabic" pitchFamily="18" charset="-78"/>
                        </a:rPr>
                        <a:t>35%</a:t>
                      </a:r>
                      <a:endParaRPr lang="fr-FR" sz="3600" b="0" dirty="0">
                        <a:latin typeface="Traditional Arabic" pitchFamily="18" charset="-78"/>
                        <a:cs typeface="Traditional Arabic" pitchFamily="18" charset="-78"/>
                      </a:endParaRPr>
                    </a:p>
                  </a:txBody>
                  <a:tcPr/>
                </a:tc>
                <a:tc>
                  <a:txBody>
                    <a:bodyPr/>
                    <a:lstStyle/>
                    <a:p>
                      <a:r>
                        <a:rPr lang="ar-DZ" sz="3600" b="0" dirty="0" smtClean="0">
                          <a:latin typeface="Traditional Arabic" pitchFamily="18" charset="-78"/>
                          <a:cs typeface="Traditional Arabic" pitchFamily="18" charset="-78"/>
                        </a:rPr>
                        <a:t>40%</a:t>
                      </a:r>
                      <a:endParaRPr lang="fr-FR" sz="3600" b="0" dirty="0">
                        <a:latin typeface="Traditional Arabic" pitchFamily="18" charset="-78"/>
                        <a:cs typeface="Traditional Arabic" pitchFamily="18" charset="-78"/>
                      </a:endParaRPr>
                    </a:p>
                  </a:txBody>
                  <a:tcPr/>
                </a:tc>
                <a:tc>
                  <a:txBody>
                    <a:bodyPr/>
                    <a:lstStyle/>
                    <a:p>
                      <a:pPr algn="r" rtl="1"/>
                      <a:r>
                        <a:rPr lang="ar-DZ" sz="3600" b="0" dirty="0" smtClean="0">
                          <a:latin typeface="Traditional Arabic" pitchFamily="18" charset="-78"/>
                          <a:cs typeface="Traditional Arabic" pitchFamily="18" charset="-78"/>
                        </a:rPr>
                        <a:t>النسبة المئوية</a:t>
                      </a:r>
                      <a:endParaRPr lang="fr-FR" sz="3600" b="0" dirty="0">
                        <a:latin typeface="Traditional Arabic" pitchFamily="18" charset="-78"/>
                        <a:cs typeface="Traditional Arabic" pitchFamily="18" charset="-78"/>
                      </a:endParaRPr>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tx2">
              <a:lumMod val="20000"/>
              <a:lumOff val="80000"/>
            </a:schemeClr>
          </a:solidFill>
        </p:spPr>
        <p:txBody>
          <a:bodyPr>
            <a:normAutofit/>
          </a:bodyPr>
          <a:lstStyle/>
          <a:p>
            <a:pPr algn="just" rtl="1">
              <a:buNone/>
            </a:pPr>
            <a:r>
              <a:rPr lang="ar-DZ" sz="4800" b="1" dirty="0" smtClean="0">
                <a:latin typeface="Traditional Arabic" pitchFamily="18" charset="-78"/>
                <a:cs typeface="Traditional Arabic" pitchFamily="18" charset="-78"/>
              </a:rPr>
              <a:t>الحل</a:t>
            </a:r>
            <a:r>
              <a:rPr lang="ar-DZ" sz="4800" dirty="0" smtClean="0">
                <a:latin typeface="Traditional Arabic" pitchFamily="18" charset="-78"/>
                <a:cs typeface="Traditional Arabic" pitchFamily="18" charset="-78"/>
              </a:rPr>
              <a:t>:</a:t>
            </a:r>
            <a:endParaRPr lang="fr-FR" sz="4400" dirty="0" smtClean="0">
              <a:latin typeface="Traditional Arabic" pitchFamily="18" charset="-78"/>
              <a:cs typeface="Traditional Arabic" pitchFamily="18" charset="-78"/>
            </a:endParaRPr>
          </a:p>
          <a:p>
            <a:pPr lvl="0" algn="just" rtl="1">
              <a:buNone/>
            </a:pPr>
            <a:r>
              <a:rPr lang="ar-DZ" sz="4400" dirty="0" smtClean="0">
                <a:latin typeface="Traditional Arabic" pitchFamily="18" charset="-78"/>
                <a:cs typeface="Traditional Arabic" pitchFamily="18" charset="-78"/>
              </a:rPr>
              <a:t>حساب المبيعات المتوقعة لكل منطقة على </a:t>
            </a:r>
            <a:r>
              <a:rPr lang="ar-DZ" sz="4400" dirty="0" err="1" smtClean="0">
                <a:latin typeface="Traditional Arabic" pitchFamily="18" charset="-78"/>
                <a:cs typeface="Traditional Arabic" pitchFamily="18" charset="-78"/>
              </a:rPr>
              <a:t>حدى</a:t>
            </a:r>
            <a:r>
              <a:rPr lang="ar-DZ" sz="4400" dirty="0" smtClean="0">
                <a:latin typeface="Traditional Arabic" pitchFamily="18" charset="-78"/>
                <a:cs typeface="Traditional Arabic" pitchFamily="18" charset="-78"/>
              </a:rPr>
              <a:t> وتكون وفق الجدول التالي:</a:t>
            </a:r>
            <a:endParaRPr lang="fr-FR" sz="4400" dirty="0" smtClean="0">
              <a:latin typeface="Traditional Arabic" pitchFamily="18" charset="-78"/>
              <a:cs typeface="Traditional Arabic" pitchFamily="18" charset="-78"/>
            </a:endParaRPr>
          </a:p>
          <a:p>
            <a:pPr lvl="0" algn="just" rtl="1">
              <a:buNone/>
            </a:pPr>
            <a:endParaRPr lang="ar-DZ" sz="4400" dirty="0" smtClean="0">
              <a:latin typeface="Traditional Arabic" pitchFamily="18" charset="-78"/>
              <a:cs typeface="Traditional Arabic" pitchFamily="18" charset="-78"/>
            </a:endParaRPr>
          </a:p>
        </p:txBody>
      </p:sp>
      <p:graphicFrame>
        <p:nvGraphicFramePr>
          <p:cNvPr id="4" name="Tableau 3"/>
          <p:cNvGraphicFramePr>
            <a:graphicFrameLocks noGrp="1"/>
          </p:cNvGraphicFramePr>
          <p:nvPr/>
        </p:nvGraphicFramePr>
        <p:xfrm>
          <a:off x="142844" y="2786058"/>
          <a:ext cx="8786846" cy="1920240"/>
        </p:xfrm>
        <a:graphic>
          <a:graphicData uri="http://schemas.openxmlformats.org/drawingml/2006/table">
            <a:tbl>
              <a:tblPr firstRow="1" bandRow="1">
                <a:tableStyleId>{5C22544A-7EE6-4342-B048-85BDC9FD1C3A}</a:tableStyleId>
              </a:tblPr>
              <a:tblGrid>
                <a:gridCol w="1704911"/>
                <a:gridCol w="1704911"/>
                <a:gridCol w="1670883"/>
                <a:gridCol w="1563029"/>
                <a:gridCol w="2143112"/>
              </a:tblGrid>
              <a:tr h="370840">
                <a:tc>
                  <a:txBody>
                    <a:bodyPr/>
                    <a:lstStyle/>
                    <a:p>
                      <a:pPr algn="r"/>
                      <a:r>
                        <a:rPr lang="ar-DZ" sz="3600" b="1" dirty="0" smtClean="0">
                          <a:latin typeface="Traditional Arabic" pitchFamily="18" charset="-78"/>
                          <a:cs typeface="Traditional Arabic" pitchFamily="18" charset="-78"/>
                        </a:rPr>
                        <a:t>المجموع</a:t>
                      </a:r>
                      <a:endParaRPr lang="fr-FR" sz="3600" b="1" dirty="0">
                        <a:latin typeface="Traditional Arabic" pitchFamily="18" charset="-78"/>
                        <a:cs typeface="Traditional Arabic" pitchFamily="18" charset="-78"/>
                      </a:endParaRPr>
                    </a:p>
                  </a:txBody>
                  <a:tcPr/>
                </a:tc>
                <a:tc>
                  <a:txBody>
                    <a:bodyPr/>
                    <a:lstStyle/>
                    <a:p>
                      <a:r>
                        <a:rPr lang="fr-FR" sz="3600" b="0" dirty="0" smtClean="0">
                          <a:latin typeface="Traditional Arabic" pitchFamily="18" charset="-78"/>
                          <a:cs typeface="Traditional Arabic" pitchFamily="18" charset="-78"/>
                        </a:rPr>
                        <a:t>3</a:t>
                      </a:r>
                      <a:r>
                        <a:rPr lang="ar-DZ" sz="3600" b="0" dirty="0" smtClean="0">
                          <a:latin typeface="Traditional Arabic" pitchFamily="18" charset="-78"/>
                          <a:cs typeface="Traditional Arabic" pitchFamily="18" charset="-78"/>
                        </a:rPr>
                        <a:t>المنطقة </a:t>
                      </a:r>
                      <a:endParaRPr lang="fr-FR" sz="3600" b="0" dirty="0">
                        <a:latin typeface="Traditional Arabic" pitchFamily="18" charset="-78"/>
                        <a:cs typeface="Traditional Arabic" pitchFamily="18" charset="-78"/>
                      </a:endParaRPr>
                    </a:p>
                  </a:txBody>
                  <a:tcPr/>
                </a:tc>
                <a:tc>
                  <a:txBody>
                    <a:bodyPr/>
                    <a:lstStyle/>
                    <a:p>
                      <a:r>
                        <a:rPr lang="fr-FR" sz="3600" b="0" dirty="0" smtClean="0">
                          <a:latin typeface="Traditional Arabic" pitchFamily="18" charset="-78"/>
                          <a:cs typeface="Traditional Arabic" pitchFamily="18" charset="-78"/>
                        </a:rPr>
                        <a:t>2</a:t>
                      </a:r>
                      <a:r>
                        <a:rPr lang="ar-DZ" sz="3600" b="0" dirty="0" smtClean="0">
                          <a:latin typeface="Traditional Arabic" pitchFamily="18" charset="-78"/>
                          <a:cs typeface="Traditional Arabic" pitchFamily="18" charset="-78"/>
                        </a:rPr>
                        <a:t>المنطقة </a:t>
                      </a:r>
                      <a:endParaRPr lang="fr-FR" sz="3600" b="0" dirty="0">
                        <a:latin typeface="Traditional Arabic" pitchFamily="18" charset="-78"/>
                        <a:cs typeface="Traditional Arabic" pitchFamily="18" charset="-78"/>
                      </a:endParaRPr>
                    </a:p>
                  </a:txBody>
                  <a:tcPr/>
                </a:tc>
                <a:tc>
                  <a:txBody>
                    <a:bodyPr/>
                    <a:lstStyle/>
                    <a:p>
                      <a:r>
                        <a:rPr lang="fr-FR" sz="3600" b="0" dirty="0" smtClean="0">
                          <a:latin typeface="Traditional Arabic" pitchFamily="18" charset="-78"/>
                          <a:cs typeface="Traditional Arabic" pitchFamily="18" charset="-78"/>
                        </a:rPr>
                        <a:t>1</a:t>
                      </a:r>
                      <a:r>
                        <a:rPr lang="ar-DZ" sz="3600" b="0" dirty="0" smtClean="0">
                          <a:latin typeface="Traditional Arabic" pitchFamily="18" charset="-78"/>
                          <a:cs typeface="Traditional Arabic" pitchFamily="18" charset="-78"/>
                        </a:rPr>
                        <a:t>المنطقة </a:t>
                      </a:r>
                      <a:endParaRPr lang="fr-FR" sz="3600" b="0" dirty="0">
                        <a:latin typeface="Traditional Arabic" pitchFamily="18" charset="-78"/>
                        <a:cs typeface="Traditional Arabic" pitchFamily="18" charset="-78"/>
                      </a:endParaRPr>
                    </a:p>
                  </a:txBody>
                  <a:tcPr/>
                </a:tc>
                <a:tc>
                  <a:txBody>
                    <a:bodyPr/>
                    <a:lstStyle/>
                    <a:p>
                      <a:pPr algn="r" rtl="1"/>
                      <a:r>
                        <a:rPr lang="ar-DZ" sz="3600" b="0" dirty="0" smtClean="0">
                          <a:latin typeface="Traditional Arabic" pitchFamily="18" charset="-78"/>
                          <a:cs typeface="Traditional Arabic" pitchFamily="18" charset="-78"/>
                        </a:rPr>
                        <a:t>المناطق</a:t>
                      </a:r>
                      <a:endParaRPr lang="fr-FR" sz="3600" b="0" dirty="0">
                        <a:latin typeface="Traditional Arabic" pitchFamily="18" charset="-78"/>
                        <a:cs typeface="Traditional Arabic" pitchFamily="18" charset="-78"/>
                      </a:endParaRPr>
                    </a:p>
                  </a:txBody>
                  <a:tcPr/>
                </a:tc>
              </a:tr>
              <a:tr h="370840">
                <a:tc>
                  <a:txBody>
                    <a:bodyPr/>
                    <a:lstStyle/>
                    <a:p>
                      <a:r>
                        <a:rPr lang="ar-DZ" sz="3600" b="0" dirty="0" smtClean="0">
                          <a:latin typeface="Traditional Arabic" pitchFamily="18" charset="-78"/>
                          <a:cs typeface="Traditional Arabic" pitchFamily="18" charset="-78"/>
                        </a:rPr>
                        <a:t>100%</a:t>
                      </a:r>
                      <a:endParaRPr lang="fr-FR" sz="3600" b="0" dirty="0">
                        <a:latin typeface="Traditional Arabic" pitchFamily="18" charset="-78"/>
                        <a:cs typeface="Traditional Arabic" pitchFamily="18" charset="-78"/>
                      </a:endParaRPr>
                    </a:p>
                  </a:txBody>
                  <a:tcPr/>
                </a:tc>
                <a:tc>
                  <a:txBody>
                    <a:bodyPr/>
                    <a:lstStyle/>
                    <a:p>
                      <a:r>
                        <a:rPr lang="ar-DZ" sz="3600" b="0" dirty="0" smtClean="0">
                          <a:latin typeface="Traditional Arabic" pitchFamily="18" charset="-78"/>
                          <a:cs typeface="Traditional Arabic" pitchFamily="18" charset="-78"/>
                        </a:rPr>
                        <a:t>25%</a:t>
                      </a:r>
                      <a:endParaRPr lang="fr-FR" sz="3600" b="0" dirty="0">
                        <a:latin typeface="Traditional Arabic" pitchFamily="18" charset="-78"/>
                        <a:cs typeface="Traditional Arabic" pitchFamily="18" charset="-78"/>
                      </a:endParaRPr>
                    </a:p>
                  </a:txBody>
                  <a:tcPr/>
                </a:tc>
                <a:tc>
                  <a:txBody>
                    <a:bodyPr/>
                    <a:lstStyle/>
                    <a:p>
                      <a:r>
                        <a:rPr lang="ar-DZ" sz="3600" b="0" dirty="0" smtClean="0">
                          <a:latin typeface="Traditional Arabic" pitchFamily="18" charset="-78"/>
                          <a:cs typeface="Traditional Arabic" pitchFamily="18" charset="-78"/>
                        </a:rPr>
                        <a:t>35%</a:t>
                      </a:r>
                      <a:endParaRPr lang="fr-FR" sz="3600" b="0" dirty="0">
                        <a:latin typeface="Traditional Arabic" pitchFamily="18" charset="-78"/>
                        <a:cs typeface="Traditional Arabic" pitchFamily="18" charset="-78"/>
                      </a:endParaRPr>
                    </a:p>
                  </a:txBody>
                  <a:tcPr/>
                </a:tc>
                <a:tc>
                  <a:txBody>
                    <a:bodyPr/>
                    <a:lstStyle/>
                    <a:p>
                      <a:r>
                        <a:rPr lang="ar-DZ" sz="3600" b="0" dirty="0" smtClean="0">
                          <a:latin typeface="Traditional Arabic" pitchFamily="18" charset="-78"/>
                          <a:cs typeface="Traditional Arabic" pitchFamily="18" charset="-78"/>
                        </a:rPr>
                        <a:t>40%</a:t>
                      </a:r>
                      <a:endParaRPr lang="fr-FR" sz="3600" b="0" dirty="0">
                        <a:latin typeface="Traditional Arabic" pitchFamily="18" charset="-78"/>
                        <a:cs typeface="Traditional Arabic" pitchFamily="18" charset="-78"/>
                      </a:endParaRPr>
                    </a:p>
                  </a:txBody>
                  <a:tcPr/>
                </a:tc>
                <a:tc>
                  <a:txBody>
                    <a:bodyPr/>
                    <a:lstStyle/>
                    <a:p>
                      <a:pPr algn="r" rtl="1"/>
                      <a:r>
                        <a:rPr lang="ar-DZ" sz="3600" b="0" dirty="0" smtClean="0">
                          <a:latin typeface="Traditional Arabic" pitchFamily="18" charset="-78"/>
                          <a:cs typeface="Traditional Arabic" pitchFamily="18" charset="-78"/>
                        </a:rPr>
                        <a:t>النسبة المئوية</a:t>
                      </a:r>
                      <a:endParaRPr lang="fr-FR" sz="3600" b="0" dirty="0">
                        <a:latin typeface="Traditional Arabic" pitchFamily="18" charset="-78"/>
                        <a:cs typeface="Traditional Arabic" pitchFamily="18" charset="-78"/>
                      </a:endParaRPr>
                    </a:p>
                  </a:txBody>
                  <a:tcPr/>
                </a:tc>
              </a:tr>
              <a:tr h="370840">
                <a:tc>
                  <a:txBody>
                    <a:bodyPr/>
                    <a:lstStyle/>
                    <a:p>
                      <a:r>
                        <a:rPr lang="ar-DZ" sz="2800" b="0" dirty="0" smtClean="0">
                          <a:latin typeface="Traditional Arabic" pitchFamily="18" charset="-78"/>
                          <a:cs typeface="Traditional Arabic" pitchFamily="18" charset="-78"/>
                        </a:rPr>
                        <a:t>8000000</a:t>
                      </a:r>
                      <a:endParaRPr lang="fr-FR" sz="2800" b="0" dirty="0">
                        <a:latin typeface="Traditional Arabic" pitchFamily="18" charset="-78"/>
                        <a:cs typeface="Traditional Arabic" pitchFamily="18" charset="-78"/>
                      </a:endParaRPr>
                    </a:p>
                  </a:txBody>
                  <a:tcPr>
                    <a:solidFill>
                      <a:schemeClr val="accent2"/>
                    </a:solidFill>
                  </a:tcPr>
                </a:tc>
                <a:tc>
                  <a:txBody>
                    <a:bodyPr/>
                    <a:lstStyle/>
                    <a:p>
                      <a:r>
                        <a:rPr lang="ar-DZ" sz="2800" b="0" dirty="0" smtClean="0">
                          <a:latin typeface="Traditional Arabic" pitchFamily="18" charset="-78"/>
                          <a:cs typeface="Traditional Arabic" pitchFamily="18" charset="-78"/>
                        </a:rPr>
                        <a:t>2000000</a:t>
                      </a:r>
                      <a:endParaRPr lang="fr-FR" sz="2800" b="0" dirty="0">
                        <a:latin typeface="Traditional Arabic" pitchFamily="18" charset="-78"/>
                        <a:cs typeface="Traditional Arabic" pitchFamily="18" charset="-78"/>
                      </a:endParaRPr>
                    </a:p>
                  </a:txBody>
                  <a:tcPr>
                    <a:solidFill>
                      <a:schemeClr val="accent2">
                        <a:lumMod val="40000"/>
                        <a:lumOff val="60000"/>
                      </a:schemeClr>
                    </a:solidFill>
                  </a:tcPr>
                </a:tc>
                <a:tc>
                  <a:txBody>
                    <a:bodyPr/>
                    <a:lstStyle/>
                    <a:p>
                      <a:r>
                        <a:rPr lang="ar-DZ" sz="2800" b="0" dirty="0" smtClean="0">
                          <a:latin typeface="Traditional Arabic" pitchFamily="18" charset="-78"/>
                          <a:cs typeface="Traditional Arabic" pitchFamily="18" charset="-78"/>
                        </a:rPr>
                        <a:t>2800000</a:t>
                      </a:r>
                      <a:endParaRPr lang="fr-FR" sz="2800" b="0" dirty="0">
                        <a:latin typeface="Traditional Arabic" pitchFamily="18" charset="-78"/>
                        <a:cs typeface="Traditional Arabic" pitchFamily="18" charset="-78"/>
                      </a:endParaRPr>
                    </a:p>
                  </a:txBody>
                  <a:tcPr>
                    <a:solidFill>
                      <a:schemeClr val="accent2">
                        <a:lumMod val="40000"/>
                        <a:lumOff val="60000"/>
                      </a:schemeClr>
                    </a:solidFill>
                  </a:tcPr>
                </a:tc>
                <a:tc>
                  <a:txBody>
                    <a:bodyPr/>
                    <a:lstStyle/>
                    <a:p>
                      <a:r>
                        <a:rPr lang="ar-DZ" sz="2800" b="0" dirty="0" smtClean="0">
                          <a:latin typeface="Traditional Arabic" pitchFamily="18" charset="-78"/>
                          <a:cs typeface="Traditional Arabic" pitchFamily="18" charset="-78"/>
                        </a:rPr>
                        <a:t>3200000</a:t>
                      </a:r>
                      <a:endParaRPr lang="fr-FR" sz="2800" b="0" dirty="0">
                        <a:latin typeface="Traditional Arabic" pitchFamily="18" charset="-78"/>
                        <a:cs typeface="Traditional Arabic" pitchFamily="18" charset="-78"/>
                      </a:endParaRPr>
                    </a:p>
                  </a:txBody>
                  <a:tcPr>
                    <a:solidFill>
                      <a:schemeClr val="accent2">
                        <a:lumMod val="40000"/>
                        <a:lumOff val="60000"/>
                      </a:schemeClr>
                    </a:solidFill>
                  </a:tcPr>
                </a:tc>
                <a:tc>
                  <a:txBody>
                    <a:bodyPr/>
                    <a:lstStyle/>
                    <a:p>
                      <a:pPr algn="r" rtl="1"/>
                      <a:r>
                        <a:rPr lang="ar-DZ" sz="3600" b="0" dirty="0" smtClean="0">
                          <a:latin typeface="Traditional Arabic" pitchFamily="18" charset="-78"/>
                          <a:cs typeface="Traditional Arabic" pitchFamily="18" charset="-78"/>
                        </a:rPr>
                        <a:t>المبيعات التقديرية</a:t>
                      </a:r>
                      <a:endParaRPr lang="fr-FR" sz="3600" b="0" dirty="0">
                        <a:latin typeface="Traditional Arabic" pitchFamily="18" charset="-78"/>
                        <a:cs typeface="Traditional Arabic" pitchFamily="18" charset="-78"/>
                      </a:endParaRPr>
                    </a:p>
                  </a:txBody>
                  <a:tcPr/>
                </a:tc>
              </a:tr>
            </a:tbl>
          </a:graphicData>
        </a:graphic>
      </p:graphicFrame>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583</TotalTime>
  <Words>871</Words>
  <Application>Microsoft Office PowerPoint</Application>
  <PresentationFormat>Affichage à l'écran (4:3)</PresentationFormat>
  <Paragraphs>258</Paragraphs>
  <Slides>19</Slides>
  <Notes>2</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Thème Office</vt:lpstr>
      <vt:lpstr>محاضرات الموازنة التقديرية</vt:lpstr>
      <vt:lpstr> المحور الثالث: تابع للموازنة التقديرية للمبيعات</vt:lpstr>
      <vt:lpstr>.1وفق التوزيع الموسمي</vt:lpstr>
      <vt:lpstr>Diapositive 4</vt:lpstr>
      <vt:lpstr>Diapositive 5</vt:lpstr>
      <vt:lpstr>Diapositive 6</vt:lpstr>
      <vt:lpstr>.2 وفق التوزيع الجهوي</vt:lpstr>
      <vt:lpstr>Diapositive 8</vt:lpstr>
      <vt:lpstr>Diapositive 9</vt:lpstr>
      <vt:lpstr>.3وفق التوزيع على أساس المنتجات</vt:lpstr>
      <vt:lpstr>Diapositive 11</vt:lpstr>
      <vt:lpstr>Diapositive 12</vt:lpstr>
      <vt:lpstr>Diapositive 13</vt:lpstr>
      <vt:lpstr>.4موازنة المجموع</vt:lpstr>
      <vt:lpstr>Diapositive 15</vt:lpstr>
      <vt:lpstr>Diapositive 16</vt:lpstr>
      <vt:lpstr> أولا: إعداد الموازنة التقديرية للمبيعات على أساس المنتجات والأسواق </vt:lpstr>
      <vt:lpstr>حساب الانحراف الإجمالي للمبيعات</vt:lpstr>
      <vt:lpstr>جدول الانحراف الإجمالي للمبيعات في السوق الأول:</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الموازنة التقديرية</dc:title>
  <dc:creator>tst</dc:creator>
  <cp:lastModifiedBy>tst</cp:lastModifiedBy>
  <cp:revision>55</cp:revision>
  <dcterms:created xsi:type="dcterms:W3CDTF">2021-11-03T17:22:11Z</dcterms:created>
  <dcterms:modified xsi:type="dcterms:W3CDTF">2021-11-21T09:01:22Z</dcterms:modified>
</cp:coreProperties>
</file>