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7077812-5E9D-4DC5-9709-535EF28490F9}" type="datetimeFigureOut">
              <a:rPr lang="fr-FR" smtClean="0"/>
              <a:pPr/>
              <a:t>14/10/2019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D5E6B4-A84E-4436-BDB1-D6F932BF6F09}"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7077812-5E9D-4DC5-9709-535EF28490F9}" type="datetimeFigureOut">
              <a:rPr lang="fr-FR" smtClean="0"/>
              <a:pPr/>
              <a:t>14/10/2019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D5E6B4-A84E-4436-BDB1-D6F932BF6F0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7077812-5E9D-4DC5-9709-535EF28490F9}" type="datetimeFigureOut">
              <a:rPr lang="fr-FR" smtClean="0"/>
              <a:pPr/>
              <a:t>14/10/2019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D5E6B4-A84E-4436-BDB1-D6F932BF6F0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7077812-5E9D-4DC5-9709-535EF28490F9}" type="datetimeFigureOut">
              <a:rPr lang="fr-FR" smtClean="0"/>
              <a:pPr/>
              <a:t>14/10/2019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D5E6B4-A84E-4436-BDB1-D6F932BF6F0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7077812-5E9D-4DC5-9709-535EF28490F9}" type="datetimeFigureOut">
              <a:rPr lang="fr-FR" smtClean="0"/>
              <a:pPr/>
              <a:t>14/10/2019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D5E6B4-A84E-4436-BDB1-D6F932BF6F09}"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7077812-5E9D-4DC5-9709-535EF28490F9}" type="datetimeFigureOut">
              <a:rPr lang="fr-FR" smtClean="0"/>
              <a:pPr/>
              <a:t>14/10/2019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BD5E6B4-A84E-4436-BDB1-D6F932BF6F0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7077812-5E9D-4DC5-9709-535EF28490F9}" type="datetimeFigureOut">
              <a:rPr lang="fr-FR" smtClean="0"/>
              <a:pPr/>
              <a:t>14/10/2019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BD5E6B4-A84E-4436-BDB1-D6F932BF6F0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7077812-5E9D-4DC5-9709-535EF28490F9}" type="datetimeFigureOut">
              <a:rPr lang="fr-FR" smtClean="0"/>
              <a:pPr/>
              <a:t>14/10/2019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BD5E6B4-A84E-4436-BDB1-D6F932BF6F0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7077812-5E9D-4DC5-9709-535EF28490F9}" type="datetimeFigureOut">
              <a:rPr lang="fr-FR" smtClean="0"/>
              <a:pPr/>
              <a:t>14/10/2019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BD5E6B4-A84E-4436-BDB1-D6F932BF6F0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7077812-5E9D-4DC5-9709-535EF28490F9}" type="datetimeFigureOut">
              <a:rPr lang="fr-FR" smtClean="0"/>
              <a:pPr/>
              <a:t>14/10/2019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BD5E6B4-A84E-4436-BDB1-D6F932BF6F0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7077812-5E9D-4DC5-9709-535EF28490F9}" type="datetimeFigureOut">
              <a:rPr lang="fr-FR" smtClean="0"/>
              <a:pPr/>
              <a:t>14/10/2019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BD5E6B4-A84E-4436-BDB1-D6F932BF6F09}"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077812-5E9D-4DC5-9709-535EF28490F9}" type="datetimeFigureOut">
              <a:rPr lang="fr-FR" smtClean="0"/>
              <a:pPr/>
              <a:t>14/10/2019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D5E6B4-A84E-4436-BDB1-D6F932BF6F0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57224" y="642918"/>
            <a:ext cx="7715304" cy="5786478"/>
          </a:xfrm>
        </p:spPr>
        <p:txBody>
          <a:bodyPr>
            <a:normAutofit fontScale="77500" lnSpcReduction="20000"/>
          </a:bodyPr>
          <a:lstStyle/>
          <a:p>
            <a:pPr algn="r" rtl="1"/>
            <a:r>
              <a:rPr lang="ar-DZ" b="1" u="sng" dirty="0">
                <a:solidFill>
                  <a:schemeClr val="tx1"/>
                </a:solidFill>
              </a:rPr>
              <a:t>بطاقات الائتمان </a:t>
            </a:r>
            <a:endParaRPr lang="ar-DZ" b="1" u="sng" dirty="0" smtClean="0">
              <a:solidFill>
                <a:schemeClr val="tx1"/>
              </a:solidFill>
            </a:endParaRPr>
          </a:p>
          <a:p>
            <a:pPr algn="r" rtl="1"/>
            <a:endParaRPr lang="ar-DZ" dirty="0" smtClean="0">
              <a:solidFill>
                <a:schemeClr val="tx1"/>
              </a:solidFill>
            </a:endParaRPr>
          </a:p>
          <a:p>
            <a:pPr algn="just" rtl="1">
              <a:lnSpc>
                <a:spcPct val="120000"/>
              </a:lnSpc>
            </a:pPr>
            <a:r>
              <a:rPr lang="ar-DZ" dirty="0" smtClean="0">
                <a:solidFill>
                  <a:schemeClr val="tx1"/>
                </a:solidFill>
              </a:rPr>
              <a:t> </a:t>
            </a:r>
            <a:r>
              <a:rPr lang="ar-DZ" dirty="0" smtClean="0">
                <a:solidFill>
                  <a:schemeClr val="tx1"/>
                </a:solidFill>
              </a:rPr>
              <a:t> </a:t>
            </a:r>
            <a:r>
              <a:rPr lang="ar-DZ" dirty="0" smtClean="0">
                <a:solidFill>
                  <a:schemeClr val="tx1"/>
                </a:solidFill>
              </a:rPr>
              <a:t>بطاقات </a:t>
            </a:r>
            <a:r>
              <a:rPr lang="ar-DZ" dirty="0">
                <a:solidFill>
                  <a:schemeClr val="tx1"/>
                </a:solidFill>
              </a:rPr>
              <a:t>الائتمان (بالإنجليزيّة: </a:t>
            </a:r>
            <a:r>
              <a:rPr lang="fr-FR" dirty="0" err="1">
                <a:solidFill>
                  <a:schemeClr val="tx1"/>
                </a:solidFill>
              </a:rPr>
              <a:t>Credit</a:t>
            </a:r>
            <a:r>
              <a:rPr lang="fr-FR" dirty="0">
                <a:solidFill>
                  <a:schemeClr val="tx1"/>
                </a:solidFill>
              </a:rPr>
              <a:t> </a:t>
            </a:r>
            <a:r>
              <a:rPr lang="fr-FR" dirty="0" err="1">
                <a:solidFill>
                  <a:schemeClr val="tx1"/>
                </a:solidFill>
              </a:rPr>
              <a:t>Cards</a:t>
            </a:r>
            <a:r>
              <a:rPr lang="fr-FR" dirty="0">
                <a:solidFill>
                  <a:schemeClr val="tx1"/>
                </a:solidFill>
              </a:rPr>
              <a:t>) </a:t>
            </a:r>
            <a:r>
              <a:rPr lang="ar-DZ" dirty="0">
                <a:solidFill>
                  <a:schemeClr val="tx1"/>
                </a:solidFill>
              </a:rPr>
              <a:t>هي عبارة عن بطاقة بلاستيكيّة ذات حجم قياسيّ، وتتكوّن من شريط مغناطيسيّ يحتوي على رمز يقرأ آليّاً، وتعدُّ بطاقات الائتمان أفضل بديل عن الشيكّات والنقود، وعنصراً مهماً من عناصر التجارة باستخدام شبكة الإنترنت، والتجارة الإلكترونيّة</a:t>
            </a:r>
            <a:r>
              <a:rPr lang="ar-DZ" dirty="0" smtClean="0">
                <a:solidFill>
                  <a:schemeClr val="tx1"/>
                </a:solidFill>
              </a:rPr>
              <a:t>،</a:t>
            </a:r>
          </a:p>
          <a:p>
            <a:pPr algn="just" rtl="1">
              <a:lnSpc>
                <a:spcPct val="120000"/>
              </a:lnSpc>
            </a:pPr>
            <a:endParaRPr lang="ar-DZ" dirty="0" smtClean="0">
              <a:solidFill>
                <a:schemeClr val="tx1"/>
              </a:solidFill>
            </a:endParaRPr>
          </a:p>
          <a:p>
            <a:pPr algn="just" rtl="1">
              <a:lnSpc>
                <a:spcPct val="120000"/>
              </a:lnSpc>
            </a:pPr>
            <a:r>
              <a:rPr lang="ar-DZ" dirty="0" smtClean="0">
                <a:solidFill>
                  <a:schemeClr val="tx1"/>
                </a:solidFill>
              </a:rPr>
              <a:t> </a:t>
            </a:r>
            <a:r>
              <a:rPr lang="ar-DZ" dirty="0" smtClean="0">
                <a:solidFill>
                  <a:schemeClr val="tx1"/>
                </a:solidFill>
              </a:rPr>
              <a:t>  وتُعرَّف </a:t>
            </a:r>
            <a:r>
              <a:rPr lang="ar-DZ" dirty="0">
                <a:solidFill>
                  <a:schemeClr val="tx1"/>
                </a:solidFill>
              </a:rPr>
              <a:t>بطاقات الائتمان بأنّها بطاقة صغيرة مصنوعة من البلاستيك، وتصدر عن المصارف وتسمح لصاحبها بشراء الخدمات والسلع بالاعتماد على الائتمان</a:t>
            </a:r>
            <a:r>
              <a:rPr lang="ar-DZ" dirty="0" smtClean="0">
                <a:solidFill>
                  <a:schemeClr val="tx1"/>
                </a:solidFill>
              </a:rPr>
              <a:t>. من </a:t>
            </a:r>
            <a:r>
              <a:rPr lang="ar-DZ" dirty="0">
                <a:solidFill>
                  <a:schemeClr val="tx1"/>
                </a:solidFill>
              </a:rPr>
              <a:t>التعريفات الأخرى لبطاقات الائتمان هي وسيلة تُستخدم لدفع قيمة المشتريات، وتحتوي على مال يتمّ تحصيله بوقت لاحق</a:t>
            </a:r>
            <a:r>
              <a:rPr lang="ar-DZ" dirty="0" smtClean="0">
                <a:solidFill>
                  <a:schemeClr val="tx1"/>
                </a:solidFill>
              </a:rPr>
              <a:t/>
            </a:r>
            <a:br>
              <a:rPr lang="ar-DZ" dirty="0" smtClean="0">
                <a:solidFill>
                  <a:schemeClr val="tx1"/>
                </a:solidFill>
              </a:rPr>
            </a:br>
            <a:r>
              <a:rPr lang="ar-DZ" dirty="0" smtClean="0">
                <a:solidFill>
                  <a:schemeClr val="tx1"/>
                </a:solidFill>
              </a:rPr>
              <a:t/>
            </a:r>
            <a:br>
              <a:rPr lang="ar-DZ" dirty="0" smtClean="0">
                <a:solidFill>
                  <a:schemeClr val="tx1"/>
                </a:solidFill>
              </a:rPr>
            </a:br>
            <a:endParaRPr lang="fr-FR"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58847"/>
            <a:ext cx="8286808" cy="5693866"/>
          </a:xfrm>
          <a:prstGeom prst="rect">
            <a:avLst/>
          </a:prstGeom>
        </p:spPr>
        <p:txBody>
          <a:bodyPr wrap="square">
            <a:spAutoFit/>
          </a:bodyPr>
          <a:lstStyle/>
          <a:p>
            <a:pPr algn="ctr" rtl="1"/>
            <a:r>
              <a:rPr lang="ar-DZ" sz="2800" b="1" u="sng" dirty="0"/>
              <a:t>عيوب بطاقات الائتمان </a:t>
            </a:r>
            <a:endParaRPr lang="ar-DZ" sz="2800" b="1" u="sng" dirty="0" smtClean="0"/>
          </a:p>
          <a:p>
            <a:pPr algn="r" rtl="1">
              <a:buFont typeface="Arial" pitchFamily="34" charset="0"/>
              <a:buChar char="•"/>
            </a:pPr>
            <a:r>
              <a:rPr lang="ar-DZ" sz="2400" dirty="0" smtClean="0"/>
              <a:t>إساءة </a:t>
            </a:r>
            <a:r>
              <a:rPr lang="ar-DZ" sz="2400" dirty="0"/>
              <a:t>تعامل صاحب البطاقة مع رصيدها الماليّ؛ من خلال صرف مبلغ ماليّ أكبر من القيمة الماليّة المُحددة ضمن البطاقة في عمليات شراء المنتجات غير الضروريّة والتي لا تتناسب مع الدخل الشخصيّ وحجم الرصيد؛ ممّا يؤدي إلى تراكم الديون الماليّة على صاحب البطاقة، وفي حال تأخر عن سدادها تُفرض عليه غرامة ماليّة</a:t>
            </a:r>
            <a:r>
              <a:rPr lang="ar-DZ" sz="2400" dirty="0" smtClean="0"/>
              <a:t>.</a:t>
            </a:r>
          </a:p>
          <a:p>
            <a:pPr algn="r" rtl="1"/>
            <a:endParaRPr lang="ar-DZ" sz="2400" dirty="0" smtClean="0"/>
          </a:p>
          <a:p>
            <a:pPr algn="r" rtl="1">
              <a:buFont typeface="Arial" pitchFamily="34" charset="0"/>
              <a:buChar char="•"/>
            </a:pPr>
            <a:r>
              <a:rPr lang="ar-DZ" sz="2400" dirty="0" smtClean="0"/>
              <a:t> </a:t>
            </a:r>
            <a:r>
              <a:rPr lang="ar-DZ" sz="2400" dirty="0"/>
              <a:t>زيادة نسبة الفوائد المترتبة على القروض الخاصة بالبطاقة. يلتزم صاحب البطاقة بتسديد قيمة المشتريات المرتبطة بالبطاقة؛ حتى لو ضاعت أو سُرِقت منه</a:t>
            </a:r>
            <a:r>
              <a:rPr lang="ar-DZ" sz="2400" dirty="0" smtClean="0"/>
              <a:t>.</a:t>
            </a:r>
          </a:p>
          <a:p>
            <a:pPr algn="r" rtl="1">
              <a:buFont typeface="Arial" pitchFamily="34" charset="0"/>
              <a:buChar char="•"/>
            </a:pPr>
            <a:endParaRPr lang="ar-DZ" sz="2400" dirty="0" smtClean="0"/>
          </a:p>
          <a:p>
            <a:pPr algn="r" rtl="1">
              <a:buFont typeface="Arial" pitchFamily="34" charset="0"/>
              <a:buChar char="•"/>
            </a:pPr>
            <a:r>
              <a:rPr lang="ar-DZ" sz="2400" dirty="0" smtClean="0"/>
              <a:t> </a:t>
            </a:r>
            <a:r>
              <a:rPr lang="ar-DZ" sz="2400" dirty="0"/>
              <a:t>إنّ الشراء بالاعتماد على البطاقة يقيد صاحبها بالمنتجات الموجودة داخل المتاجر التي تتعامل معها؛ ممّا يؤدي إلى منع صاحب البطاقة من متابعة جودة ومواصفات السلع. ظهور النزاعات بين صاحب البطاقة والمصرف </a:t>
            </a:r>
            <a:r>
              <a:rPr lang="ar-DZ" sz="2400" dirty="0" err="1"/>
              <a:t>المسؤول</a:t>
            </a:r>
            <a:r>
              <a:rPr lang="ar-DZ" sz="2400" dirty="0"/>
              <a:t> عن إصدارها؛ بسبب عدم اهتمام صاحب البطاقة بتسديد المبالغ الماليّة المستحقة والمترتّبة عليه.</a:t>
            </a:r>
            <a:r>
              <a:rPr lang="ar-DZ" sz="2400" dirty="0" smtClean="0"/>
              <a:t/>
            </a:r>
            <a:br>
              <a:rPr lang="ar-DZ" sz="2400" dirty="0" smtClean="0"/>
            </a:br>
            <a:r>
              <a:rPr lang="ar-DZ" sz="2400" dirty="0" smtClean="0"/>
              <a:t/>
            </a:r>
            <a:br>
              <a:rPr lang="ar-DZ" sz="2400" dirty="0" smtClean="0"/>
            </a:br>
            <a:endParaRPr lang="fr-F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42910" y="714356"/>
            <a:ext cx="8001056" cy="5643602"/>
          </a:xfrm>
        </p:spPr>
        <p:txBody>
          <a:bodyPr>
            <a:normAutofit/>
          </a:bodyPr>
          <a:lstStyle/>
          <a:p>
            <a:r>
              <a:rPr lang="ar-DZ" b="1" u="sng" dirty="0">
                <a:solidFill>
                  <a:schemeClr val="tx1"/>
                </a:solidFill>
              </a:rPr>
              <a:t>أنواع بطاقات الائتمان </a:t>
            </a:r>
            <a:r>
              <a:rPr lang="ar-DZ" b="1" u="sng" dirty="0" smtClean="0">
                <a:solidFill>
                  <a:schemeClr val="tx1"/>
                </a:solidFill>
              </a:rPr>
              <a:t>:</a:t>
            </a:r>
          </a:p>
          <a:p>
            <a:pPr algn="r" rtl="1"/>
            <a:r>
              <a:rPr lang="ar-DZ" dirty="0" smtClean="0">
                <a:solidFill>
                  <a:schemeClr val="tx1"/>
                </a:solidFill>
              </a:rPr>
              <a:t>توجد </a:t>
            </a:r>
            <a:r>
              <a:rPr lang="ar-DZ" dirty="0">
                <a:solidFill>
                  <a:schemeClr val="tx1"/>
                </a:solidFill>
              </a:rPr>
              <a:t>العديد من الأنواع الخاصة ببطاقات الائتمان، وفيما يأتي معلومات عنها</a:t>
            </a:r>
            <a:r>
              <a:rPr lang="ar-DZ" dirty="0" smtClean="0">
                <a:solidFill>
                  <a:schemeClr val="tx1"/>
                </a:solidFill>
              </a:rPr>
              <a:t>:</a:t>
            </a:r>
            <a:endParaRPr lang="ar-DZ" b="1" dirty="0" smtClean="0">
              <a:solidFill>
                <a:schemeClr val="tx1"/>
              </a:solidFill>
            </a:endParaRPr>
          </a:p>
          <a:p>
            <a:pPr algn="r" rtl="1"/>
            <a:r>
              <a:rPr lang="ar-DZ" b="1" dirty="0" smtClean="0">
                <a:solidFill>
                  <a:schemeClr val="tx1"/>
                </a:solidFill>
              </a:rPr>
              <a:t>بطاقات </a:t>
            </a:r>
            <a:r>
              <a:rPr lang="ar-DZ" b="1" dirty="0">
                <a:solidFill>
                  <a:schemeClr val="tx1"/>
                </a:solidFill>
              </a:rPr>
              <a:t>ائتمان تحويل الرصيد (بالإنجليزيّة: </a:t>
            </a:r>
            <a:r>
              <a:rPr lang="fr-FR" b="1" dirty="0">
                <a:solidFill>
                  <a:schemeClr val="tx1"/>
                </a:solidFill>
              </a:rPr>
              <a:t>Balance </a:t>
            </a:r>
            <a:r>
              <a:rPr lang="ar-DZ" b="1" dirty="0" smtClean="0">
                <a:solidFill>
                  <a:schemeClr val="tx1"/>
                </a:solidFill>
              </a:rPr>
              <a:t> </a:t>
            </a:r>
            <a:r>
              <a:rPr lang="fr-FR" b="1" dirty="0" smtClean="0">
                <a:solidFill>
                  <a:schemeClr val="tx1"/>
                </a:solidFill>
              </a:rPr>
              <a:t>Transfer </a:t>
            </a:r>
            <a:r>
              <a:rPr lang="fr-FR" b="1" dirty="0" err="1">
                <a:solidFill>
                  <a:schemeClr val="tx1"/>
                </a:solidFill>
              </a:rPr>
              <a:t>Credit</a:t>
            </a:r>
            <a:r>
              <a:rPr lang="fr-FR" b="1" dirty="0">
                <a:solidFill>
                  <a:schemeClr val="tx1"/>
                </a:solidFill>
              </a:rPr>
              <a:t> </a:t>
            </a:r>
            <a:r>
              <a:rPr lang="fr-FR" b="1" dirty="0" err="1">
                <a:solidFill>
                  <a:schemeClr val="tx1"/>
                </a:solidFill>
              </a:rPr>
              <a:t>Cards</a:t>
            </a:r>
            <a:r>
              <a:rPr lang="fr-FR" b="1" dirty="0">
                <a:solidFill>
                  <a:schemeClr val="tx1"/>
                </a:solidFill>
              </a:rPr>
              <a:t>): </a:t>
            </a:r>
            <a:r>
              <a:rPr lang="ar-DZ" dirty="0">
                <a:solidFill>
                  <a:schemeClr val="tx1"/>
                </a:solidFill>
              </a:rPr>
              <a:t>هي البطاقات التي تقدم معدلاً تمهيديّاً منخفضاً على تحويلات الرصيد الماليّ خلال فترة زمنيّة، وتختلف العروض الخاصة بهذا النوع من البطاقات وفقاً لسعر الفائدة الترويجيّ وطول الفترة الترويجيّة.</a:t>
            </a:r>
            <a:r>
              <a:rPr lang="ar-DZ" dirty="0" smtClean="0"/>
              <a:t/>
            </a:r>
            <a:br>
              <a:rPr lang="ar-DZ" dirty="0" smtClean="0"/>
            </a:br>
            <a:r>
              <a:rPr lang="ar-DZ" dirty="0" smtClean="0"/>
              <a:t/>
            </a:r>
            <a:br>
              <a:rPr lang="ar-DZ" dirty="0" smtClean="0"/>
            </a:b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85786" y="571480"/>
            <a:ext cx="7215238" cy="5643602"/>
          </a:xfrm>
        </p:spPr>
        <p:txBody>
          <a:bodyPr>
            <a:normAutofit/>
          </a:bodyPr>
          <a:lstStyle/>
          <a:p>
            <a:pPr algn="r" rtl="1"/>
            <a:r>
              <a:rPr lang="ar-DZ" b="1" dirty="0">
                <a:solidFill>
                  <a:schemeClr val="tx1"/>
                </a:solidFill>
              </a:rPr>
              <a:t>بطاقات ائتمان المكافآت (بالإنجليزيّة: </a:t>
            </a:r>
            <a:r>
              <a:rPr lang="fr-FR" b="1" dirty="0" err="1">
                <a:solidFill>
                  <a:schemeClr val="tx1"/>
                </a:solidFill>
              </a:rPr>
              <a:t>Rewards</a:t>
            </a:r>
            <a:r>
              <a:rPr lang="fr-FR" b="1" dirty="0">
                <a:solidFill>
                  <a:schemeClr val="tx1"/>
                </a:solidFill>
              </a:rPr>
              <a:t> </a:t>
            </a:r>
            <a:r>
              <a:rPr lang="fr-FR" b="1" dirty="0" err="1">
                <a:solidFill>
                  <a:schemeClr val="tx1"/>
                </a:solidFill>
              </a:rPr>
              <a:t>Credit</a:t>
            </a:r>
            <a:r>
              <a:rPr lang="fr-FR" b="1" dirty="0">
                <a:solidFill>
                  <a:schemeClr val="tx1"/>
                </a:solidFill>
              </a:rPr>
              <a:t> </a:t>
            </a:r>
            <a:r>
              <a:rPr lang="fr-FR" b="1" dirty="0" err="1">
                <a:solidFill>
                  <a:schemeClr val="tx1"/>
                </a:solidFill>
              </a:rPr>
              <a:t>Cards</a:t>
            </a:r>
            <a:r>
              <a:rPr lang="fr-FR" b="1" dirty="0">
                <a:solidFill>
                  <a:schemeClr val="tx1"/>
                </a:solidFill>
              </a:rPr>
              <a:t>)</a:t>
            </a:r>
            <a:r>
              <a:rPr lang="fr-FR" dirty="0">
                <a:solidFill>
                  <a:schemeClr val="tx1"/>
                </a:solidFill>
              </a:rPr>
              <a:t>: </a:t>
            </a:r>
            <a:endParaRPr lang="ar-DZ" dirty="0" smtClean="0">
              <a:solidFill>
                <a:schemeClr val="tx1"/>
              </a:solidFill>
            </a:endParaRPr>
          </a:p>
          <a:p>
            <a:pPr algn="r" rtl="1"/>
            <a:r>
              <a:rPr lang="ar-DZ" dirty="0" smtClean="0">
                <a:solidFill>
                  <a:schemeClr val="tx1"/>
                </a:solidFill>
              </a:rPr>
              <a:t> </a:t>
            </a:r>
            <a:r>
              <a:rPr lang="ar-DZ" dirty="0" smtClean="0">
                <a:solidFill>
                  <a:schemeClr val="tx1"/>
                </a:solidFill>
              </a:rPr>
              <a:t>هي </a:t>
            </a:r>
            <a:r>
              <a:rPr lang="ar-DZ" dirty="0">
                <a:solidFill>
                  <a:schemeClr val="tx1"/>
                </a:solidFill>
              </a:rPr>
              <a:t>البطاقات التي تقدّم مكافآت للعملاء عند تنفيذ عمليات الشراء باستخدامها، وتُقسم هذه البطاقات إلى ثلاثة أنواع رئيسيّة هي بطاقات السفر، وبطاقات النقاط، وبطاقات استرداد النقود، ويختلف تفضيل الأفراد لأنواع هذه البطاقات وفقاً لطبيعة نفقاتهم الشخصيّة.</a:t>
            </a:r>
            <a:r>
              <a:rPr lang="ar-DZ" dirty="0" smtClean="0">
                <a:solidFill>
                  <a:schemeClr val="tx1"/>
                </a:solidFill>
              </a:rPr>
              <a:t/>
            </a:r>
            <a:br>
              <a:rPr lang="ar-DZ" dirty="0" smtClean="0">
                <a:solidFill>
                  <a:schemeClr val="tx1"/>
                </a:solidFill>
              </a:rPr>
            </a:br>
            <a:r>
              <a:rPr lang="ar-DZ" dirty="0" smtClean="0"/>
              <a:t/>
            </a:r>
            <a:br>
              <a:rPr lang="ar-DZ" dirty="0" smtClean="0"/>
            </a:b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0100" y="1071546"/>
            <a:ext cx="7429552" cy="3539430"/>
          </a:xfrm>
          <a:prstGeom prst="rect">
            <a:avLst/>
          </a:prstGeom>
        </p:spPr>
        <p:txBody>
          <a:bodyPr wrap="square">
            <a:spAutoFit/>
          </a:bodyPr>
          <a:lstStyle/>
          <a:p>
            <a:pPr algn="r" rtl="1"/>
            <a:r>
              <a:rPr lang="ar-DZ" sz="2800" b="1" dirty="0"/>
              <a:t>بطاقات الشحن (بالإنجليزيّة: </a:t>
            </a:r>
            <a:r>
              <a:rPr lang="fr-FR" sz="2800" b="1" dirty="0"/>
              <a:t>Charge </a:t>
            </a:r>
            <a:r>
              <a:rPr lang="fr-FR" sz="2800" b="1" dirty="0" err="1"/>
              <a:t>Cards</a:t>
            </a:r>
            <a:r>
              <a:rPr lang="fr-FR" sz="2800" b="1" dirty="0"/>
              <a:t>)</a:t>
            </a:r>
            <a:r>
              <a:rPr lang="fr-FR" sz="2800" dirty="0"/>
              <a:t>: </a:t>
            </a:r>
            <a:endParaRPr lang="ar-DZ" sz="2800" dirty="0" smtClean="0"/>
          </a:p>
          <a:p>
            <a:pPr algn="r" rtl="1"/>
            <a:r>
              <a:rPr lang="ar-DZ" sz="2800" dirty="0" smtClean="0"/>
              <a:t> </a:t>
            </a:r>
            <a:r>
              <a:rPr lang="ar-DZ" sz="2800" dirty="0" smtClean="0"/>
              <a:t>هي </a:t>
            </a:r>
            <a:r>
              <a:rPr lang="ar-DZ" sz="2800" dirty="0"/>
              <a:t>نوع من أنواع من بطاقات الائتمان، ويُطلق عليها أيضاً اسم بطاقات الخصم؛ وهي بطاقات لا تمتلك حدّاً خاص بالإنفاق مسبقاً، وتتطلّب دفع قيمة أرصدتها بشكل كامل بنهاية الشهر، وغالباً لا تعتمد على أيّ رسوم ماليّة للشحن أو حدٍّ أدنى للدفعات الماليّة؛ إذ يترتب دفع كامل الرصيد.</a:t>
            </a:r>
            <a:r>
              <a:rPr lang="ar-DZ" sz="2800" dirty="0" smtClean="0"/>
              <a:t/>
            </a:r>
            <a:br>
              <a:rPr lang="ar-DZ" sz="2800" dirty="0" smtClean="0"/>
            </a:br>
            <a:r>
              <a:rPr lang="ar-DZ" sz="2800" dirty="0" smtClean="0"/>
              <a:t/>
            </a:r>
            <a:br>
              <a:rPr lang="ar-DZ" sz="2800" dirty="0" smtClean="0"/>
            </a:br>
            <a:endParaRPr lang="fr-F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4414" y="857233"/>
            <a:ext cx="6357982" cy="4401205"/>
          </a:xfrm>
          <a:prstGeom prst="rect">
            <a:avLst/>
          </a:prstGeom>
        </p:spPr>
        <p:txBody>
          <a:bodyPr wrap="square">
            <a:spAutoFit/>
          </a:bodyPr>
          <a:lstStyle/>
          <a:p>
            <a:pPr algn="r" rtl="1"/>
            <a:r>
              <a:rPr lang="ar-DZ" sz="2800" b="1" dirty="0"/>
              <a:t>بطاقات الائتمان المضمونة (بالإنجليزيّة: </a:t>
            </a:r>
            <a:r>
              <a:rPr lang="fr-FR" sz="2800" b="1" dirty="0" err="1"/>
              <a:t>Secured</a:t>
            </a:r>
            <a:r>
              <a:rPr lang="fr-FR" sz="2800" b="1" dirty="0"/>
              <a:t> </a:t>
            </a:r>
            <a:r>
              <a:rPr lang="ar-DZ" sz="2800" b="1" dirty="0" smtClean="0"/>
              <a:t>  </a:t>
            </a:r>
          </a:p>
          <a:p>
            <a:pPr algn="r" rtl="1"/>
            <a:r>
              <a:rPr lang="fr-FR" sz="2800" b="1" dirty="0" err="1" smtClean="0"/>
              <a:t>Credit</a:t>
            </a:r>
            <a:r>
              <a:rPr lang="fr-FR" sz="2800" b="1" dirty="0" smtClean="0"/>
              <a:t> </a:t>
            </a:r>
            <a:r>
              <a:rPr lang="fr-FR" sz="2800" b="1" dirty="0" err="1" smtClean="0"/>
              <a:t>Cards</a:t>
            </a:r>
            <a:endParaRPr lang="ar-DZ" sz="2800" b="1" dirty="0" smtClean="0"/>
          </a:p>
          <a:p>
            <a:pPr algn="r" rtl="1"/>
            <a:r>
              <a:rPr lang="ar-DZ" sz="2800" b="1" dirty="0" smtClean="0"/>
              <a:t> </a:t>
            </a:r>
            <a:r>
              <a:rPr lang="ar-DZ" sz="2800" b="1" dirty="0" smtClean="0"/>
              <a:t> </a:t>
            </a:r>
            <a:r>
              <a:rPr lang="ar-DZ" sz="2800" dirty="0" smtClean="0"/>
              <a:t>هي </a:t>
            </a:r>
            <a:r>
              <a:rPr lang="ar-DZ" sz="2800" dirty="0"/>
              <a:t>نوع من أنواع البطاقات الائتمانيّة التي تكوّن خياراً للأشخاص الذين لا يملكون أيّ تاريخ ائتمانيّ، أو الذين تعرّضوا للضرر من الائتمان، وتحتاج هذه البطاقات إلى إيداع مبلغ ماليّ مقابل التأمين عليها، وغالباً يكون الحدّ الائتمانيّ للبطاقة مساوياً لقيمة المبلغ المودَع، وأحياناً قد يكون أكثر.</a:t>
            </a:r>
            <a:r>
              <a:rPr lang="ar-DZ" sz="2800" dirty="0" smtClean="0"/>
              <a:t/>
            </a:r>
            <a:br>
              <a:rPr lang="ar-DZ" sz="2800" dirty="0" smtClean="0"/>
            </a:br>
            <a:r>
              <a:rPr lang="ar-DZ" sz="2800" dirty="0" smtClean="0"/>
              <a:t/>
            </a:r>
            <a:br>
              <a:rPr lang="ar-DZ" sz="2800" dirty="0" smtClean="0"/>
            </a:br>
            <a:endParaRPr lang="fr-F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4414" y="857232"/>
            <a:ext cx="6572296" cy="4832092"/>
          </a:xfrm>
          <a:prstGeom prst="rect">
            <a:avLst/>
          </a:prstGeom>
        </p:spPr>
        <p:txBody>
          <a:bodyPr wrap="square">
            <a:spAutoFit/>
          </a:bodyPr>
          <a:lstStyle/>
          <a:p>
            <a:pPr algn="r" rtl="1"/>
            <a:r>
              <a:rPr lang="ar-DZ" sz="2800" b="1" dirty="0"/>
              <a:t>البطاقات المدفوعة مسبقاً (بالإنجليزيّة: </a:t>
            </a:r>
            <a:r>
              <a:rPr lang="fr-FR" sz="2800" b="1" dirty="0" err="1"/>
              <a:t>Prepaid</a:t>
            </a:r>
            <a:r>
              <a:rPr lang="fr-FR" sz="2800" b="1" dirty="0"/>
              <a:t> </a:t>
            </a:r>
            <a:r>
              <a:rPr lang="fr-FR" sz="2800" b="1" dirty="0" err="1"/>
              <a:t>Cards</a:t>
            </a:r>
            <a:r>
              <a:rPr lang="fr-FR" sz="2800" b="1" dirty="0"/>
              <a:t>): </a:t>
            </a:r>
            <a:endParaRPr lang="ar-DZ" sz="2800" b="1" dirty="0" smtClean="0"/>
          </a:p>
          <a:p>
            <a:pPr algn="r" rtl="1"/>
            <a:r>
              <a:rPr lang="ar-DZ" sz="2800" b="1" dirty="0" smtClean="0"/>
              <a:t> </a:t>
            </a:r>
            <a:r>
              <a:rPr lang="ar-DZ" sz="2800" b="1" dirty="0" smtClean="0"/>
              <a:t> </a:t>
            </a:r>
            <a:r>
              <a:rPr lang="ar-DZ" sz="2800" dirty="0" smtClean="0"/>
              <a:t>هي </a:t>
            </a:r>
            <a:r>
              <a:rPr lang="ar-DZ" sz="2800" dirty="0"/>
              <a:t>بطاقات يجب على صاحبها شحنها بالمال قبل استخدامها، ويتمّ دفع قيمة المشتريات من الرصيد الماليّ للبطاقة، ولا يمكن الإنفاق منها إلّا بعد شحنها بمزيدٍ من المال. بطاقات الأغراض المحدودة (بالإنجليزيّة: </a:t>
            </a:r>
            <a:r>
              <a:rPr lang="fr-FR" sz="2800" dirty="0"/>
              <a:t>Limited </a:t>
            </a:r>
            <a:r>
              <a:rPr lang="fr-FR" sz="2800" dirty="0" err="1"/>
              <a:t>Purpose</a:t>
            </a:r>
            <a:r>
              <a:rPr lang="fr-FR" sz="2800" dirty="0"/>
              <a:t> </a:t>
            </a:r>
            <a:r>
              <a:rPr lang="fr-FR" sz="2800" dirty="0" err="1"/>
              <a:t>Cards</a:t>
            </a:r>
            <a:r>
              <a:rPr lang="fr-FR" sz="2800" dirty="0"/>
              <a:t>): </a:t>
            </a:r>
            <a:r>
              <a:rPr lang="ar-DZ" sz="2800" dirty="0"/>
              <a:t>هي بطاقات ائتمانيّة ذات أغراض محدودة في أماكن معينة، وتتميّز هذه البطاقات بالحدّ الأدنى من رسوم التمويل والدفع.</a:t>
            </a:r>
            <a:r>
              <a:rPr lang="ar-DZ" sz="2800" dirty="0" smtClean="0"/>
              <a:t/>
            </a:r>
            <a:br>
              <a:rPr lang="ar-DZ" sz="2800" dirty="0" smtClean="0"/>
            </a:br>
            <a:r>
              <a:rPr lang="ar-DZ" sz="2800" dirty="0" smtClean="0"/>
              <a:t/>
            </a:r>
            <a:br>
              <a:rPr lang="ar-DZ" sz="2800" dirty="0" smtClean="0"/>
            </a:br>
            <a:endParaRPr lang="fr-F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285728"/>
            <a:ext cx="7786742" cy="6370975"/>
          </a:xfrm>
          <a:prstGeom prst="rect">
            <a:avLst/>
          </a:prstGeom>
        </p:spPr>
        <p:txBody>
          <a:bodyPr wrap="square">
            <a:spAutoFit/>
          </a:bodyPr>
          <a:lstStyle/>
          <a:p>
            <a:pPr algn="ctr" rtl="1"/>
            <a:r>
              <a:rPr lang="ar-DZ" sz="2400" b="1" u="sng" dirty="0"/>
              <a:t>أطراف بطاقات الائتمان </a:t>
            </a:r>
            <a:endParaRPr lang="ar-DZ" sz="2400" b="1" u="sng" dirty="0" smtClean="0"/>
          </a:p>
          <a:p>
            <a:pPr algn="ctr" rtl="1"/>
            <a:endParaRPr lang="ar-DZ" sz="2400" b="1" u="sng" dirty="0" smtClean="0"/>
          </a:p>
          <a:p>
            <a:pPr algn="r" rtl="1"/>
            <a:r>
              <a:rPr lang="ar-DZ" sz="2400" dirty="0" smtClean="0"/>
              <a:t>يتمّ </a:t>
            </a:r>
            <a:r>
              <a:rPr lang="ar-DZ" sz="2400" dirty="0"/>
              <a:t>التعامل مع بطاقات الائتمان من خلال ثلاثة أطراف رئيسيّة وهي</a:t>
            </a:r>
            <a:r>
              <a:rPr lang="ar-DZ" sz="2400" dirty="0" smtClean="0"/>
              <a:t>:</a:t>
            </a:r>
          </a:p>
          <a:p>
            <a:pPr algn="r" rtl="1"/>
            <a:r>
              <a:rPr lang="ar-DZ" sz="2400" b="1" dirty="0" smtClean="0"/>
              <a:t>جهة </a:t>
            </a:r>
            <a:r>
              <a:rPr lang="ar-DZ" sz="2400" b="1" dirty="0"/>
              <a:t>إصدار البطاقة: </a:t>
            </a:r>
            <a:r>
              <a:rPr lang="ar-DZ" sz="2400" dirty="0"/>
              <a:t>هي الطرف الأول من أطراف بطاقات الائتمان وتقسم إلى الآتي: المركز العالميّ للبطاقة: هو المنظمة أو المؤسسة العالميّة </a:t>
            </a:r>
            <a:r>
              <a:rPr lang="ar-DZ" sz="2400" dirty="0" err="1"/>
              <a:t>المسؤولة</a:t>
            </a:r>
            <a:r>
              <a:rPr lang="ar-DZ" sz="2400" dirty="0"/>
              <a:t> عن إصدار بطاقات الائتمان والموافقة على عضوية المصارف في كافة أنحاء العالم؛ من أجل المشاركة في إصدار بطاقات الائتمان، ومن أشهر المراكز العالميّة </a:t>
            </a:r>
            <a:r>
              <a:rPr lang="ar-DZ" sz="2400" dirty="0" err="1"/>
              <a:t>المسؤولة</a:t>
            </a:r>
            <a:r>
              <a:rPr lang="ar-DZ" sz="2400" dirty="0"/>
              <a:t> عن إصدار بطاقات الائتمان منظمة فيزا (</a:t>
            </a:r>
            <a:r>
              <a:rPr lang="fr-FR" sz="2400" dirty="0"/>
              <a:t>Visa)، </a:t>
            </a:r>
            <a:r>
              <a:rPr lang="ar-DZ" sz="2400" dirty="0"/>
              <a:t>ومنظّمة </a:t>
            </a:r>
            <a:r>
              <a:rPr lang="ar-DZ" sz="2400" dirty="0" err="1"/>
              <a:t>ماستر</a:t>
            </a:r>
            <a:r>
              <a:rPr lang="ar-DZ" sz="2400" dirty="0"/>
              <a:t> </a:t>
            </a:r>
            <a:r>
              <a:rPr lang="ar-DZ" sz="2400" dirty="0" err="1"/>
              <a:t>كارد</a:t>
            </a:r>
            <a:r>
              <a:rPr lang="ar-DZ" sz="2400" dirty="0"/>
              <a:t> (</a:t>
            </a:r>
            <a:r>
              <a:rPr lang="fr-FR" sz="2400" dirty="0"/>
              <a:t>Master </a:t>
            </a:r>
            <a:r>
              <a:rPr lang="fr-FR" sz="2400" dirty="0" err="1"/>
              <a:t>Card</a:t>
            </a:r>
            <a:r>
              <a:rPr lang="fr-FR" sz="2400" dirty="0"/>
              <a:t>). </a:t>
            </a:r>
            <a:endParaRPr lang="ar-DZ" sz="2400" dirty="0" smtClean="0"/>
          </a:p>
          <a:p>
            <a:pPr algn="r" rtl="1"/>
            <a:endParaRPr lang="ar-DZ" sz="2400" dirty="0" smtClean="0"/>
          </a:p>
          <a:p>
            <a:pPr algn="r" rtl="1"/>
            <a:r>
              <a:rPr lang="ar-DZ" sz="2400" b="1" dirty="0" smtClean="0"/>
              <a:t>مصرف </a:t>
            </a:r>
            <a:r>
              <a:rPr lang="ar-DZ" sz="2400" b="1" dirty="0"/>
              <a:t>الإصدار: </a:t>
            </a:r>
            <a:r>
              <a:rPr lang="ar-DZ" sz="2400" dirty="0"/>
              <a:t>هو المصرف الذي يتعاقد مع المركز العالميّ لإصدار البطاقات؛ من أجل المشاركة في العضويّة الخاصة بإصدار بطاقات الائتمان. مصرف التاجر: هو المصرف الخاص بالتاجر أيّ صاحب الشركة أو المعرض التجاريّ، ويهتمُّ بالتواصل مع المصرف </a:t>
            </a:r>
            <a:r>
              <a:rPr lang="ar-DZ" sz="2400" dirty="0" err="1"/>
              <a:t>المسؤول</a:t>
            </a:r>
            <a:r>
              <a:rPr lang="ar-DZ" sz="2400" dirty="0"/>
              <a:t> عن إصدار بطاقة الائتمان؛ بهدف استيفاء المستحقات الماليّة الخاصة بالتاجر.</a:t>
            </a:r>
            <a:r>
              <a:rPr lang="ar-DZ" sz="2400" dirty="0" smtClean="0"/>
              <a:t/>
            </a:r>
            <a:br>
              <a:rPr lang="ar-DZ" sz="2400" dirty="0" smtClean="0"/>
            </a:br>
            <a:r>
              <a:rPr lang="ar-DZ" sz="2400" dirty="0" smtClean="0"/>
              <a:t/>
            </a:r>
            <a:br>
              <a:rPr lang="ar-DZ" sz="2400" dirty="0" smtClean="0"/>
            </a:br>
            <a:endParaRPr lang="fr-F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857232"/>
            <a:ext cx="7929618" cy="4401205"/>
          </a:xfrm>
          <a:prstGeom prst="rect">
            <a:avLst/>
          </a:prstGeom>
        </p:spPr>
        <p:txBody>
          <a:bodyPr wrap="square">
            <a:spAutoFit/>
          </a:bodyPr>
          <a:lstStyle/>
          <a:p>
            <a:pPr algn="r" rtl="1"/>
            <a:r>
              <a:rPr lang="ar-DZ" sz="2800" dirty="0"/>
              <a:t>ا</a:t>
            </a:r>
            <a:r>
              <a:rPr lang="ar-DZ" sz="2800" b="1" dirty="0"/>
              <a:t>لتاجر: </a:t>
            </a:r>
            <a:r>
              <a:rPr lang="ar-DZ" sz="2800" dirty="0"/>
              <a:t>هو مصطلح يُطلق على كلٍّ من المؤسسات، والشركات، والمصارف التي يتمُّ تطبيق اتفاق معهم؛ من أجل تقديم الخدمات، وقبول عمليات البيع، وتوفير النقود بموجب بطاقة الائتمان. </a:t>
            </a:r>
            <a:endParaRPr lang="ar-DZ" sz="2800" dirty="0" smtClean="0"/>
          </a:p>
          <a:p>
            <a:pPr algn="r" rtl="1"/>
            <a:endParaRPr lang="ar-DZ" sz="2800" dirty="0" smtClean="0"/>
          </a:p>
          <a:p>
            <a:pPr algn="r" rtl="1"/>
            <a:r>
              <a:rPr lang="ar-DZ" sz="2800" b="1" dirty="0" smtClean="0"/>
              <a:t>حامل </a:t>
            </a:r>
            <a:r>
              <a:rPr lang="ar-DZ" sz="2800" b="1" dirty="0"/>
              <a:t>(صاحب) البطاقة: </a:t>
            </a:r>
            <a:r>
              <a:rPr lang="ar-DZ" sz="2800" dirty="0"/>
              <a:t>هو مصطلح يُطلق على الأفراد الذين يحصلون على موافقة المصرف </a:t>
            </a:r>
            <a:r>
              <a:rPr lang="ar-DZ" sz="2800" dirty="0" err="1"/>
              <a:t>المسؤول</a:t>
            </a:r>
            <a:r>
              <a:rPr lang="ar-DZ" sz="2800" dirty="0"/>
              <a:t> عن إصدار البطاقة؛ من أجل استخدامها في عمليات شراء الخدمات والسلع من التجار، أو تنفيذ السحب النقديّ من المصارف أو الآلات المُعدّة لهذا الشيء.</a:t>
            </a:r>
            <a:r>
              <a:rPr lang="ar-DZ" sz="2800" dirty="0" smtClean="0"/>
              <a:t/>
            </a:r>
            <a:br>
              <a:rPr lang="ar-DZ" sz="2800" dirty="0" smtClean="0"/>
            </a:br>
            <a:r>
              <a:rPr lang="ar-DZ" sz="2800" dirty="0" smtClean="0"/>
              <a:t/>
            </a:r>
            <a:br>
              <a:rPr lang="ar-DZ" sz="2800" dirty="0" smtClean="0"/>
            </a:br>
            <a:endParaRPr lang="fr-F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2976" y="571481"/>
            <a:ext cx="7286676" cy="6247864"/>
          </a:xfrm>
          <a:prstGeom prst="rect">
            <a:avLst/>
          </a:prstGeom>
        </p:spPr>
        <p:txBody>
          <a:bodyPr wrap="square">
            <a:spAutoFit/>
          </a:bodyPr>
          <a:lstStyle/>
          <a:p>
            <a:pPr algn="ctr" rtl="1"/>
            <a:r>
              <a:rPr lang="ar-DZ" sz="2800" b="1" u="sng" dirty="0"/>
              <a:t>مزايا بطاقات الائتمان </a:t>
            </a:r>
            <a:endParaRPr lang="ar-DZ" sz="2800" b="1" u="sng" dirty="0" smtClean="0"/>
          </a:p>
          <a:p>
            <a:pPr algn="r" rtl="1"/>
            <a:r>
              <a:rPr lang="ar-DZ" sz="2800" dirty="0" smtClean="0"/>
              <a:t>تتميز </a:t>
            </a:r>
            <a:r>
              <a:rPr lang="ar-DZ" sz="2800" dirty="0"/>
              <a:t>بطاقات الائتمان بمجموعة من المزايا التي تقدمها لصاحبها، </a:t>
            </a:r>
            <a:r>
              <a:rPr lang="ar-DZ" sz="2800" dirty="0" smtClean="0"/>
              <a:t>ومنها:</a:t>
            </a:r>
          </a:p>
          <a:p>
            <a:pPr algn="r" rtl="1">
              <a:buFont typeface="Arial" pitchFamily="34" charset="0"/>
              <a:buChar char="•"/>
            </a:pPr>
            <a:r>
              <a:rPr lang="ar-DZ" sz="2800" dirty="0" smtClean="0"/>
              <a:t>سهولة </a:t>
            </a:r>
            <a:r>
              <a:rPr lang="ar-DZ" sz="2800" dirty="0"/>
              <a:t>دفع قيمة المشتريات المترتبة على صاحب البطاقة؛ ممّا يؤدي إلى تقليل الفرصة أمام ضياع أو سرقة المال</a:t>
            </a:r>
            <a:r>
              <a:rPr lang="ar-DZ" sz="2800" dirty="0" smtClean="0"/>
              <a:t>.</a:t>
            </a:r>
          </a:p>
          <a:p>
            <a:pPr algn="r" rtl="1"/>
            <a:r>
              <a:rPr lang="ar-DZ" sz="2800" dirty="0" smtClean="0"/>
              <a:t> </a:t>
            </a:r>
          </a:p>
          <a:p>
            <a:pPr algn="r" rtl="1">
              <a:buFont typeface="Arial" pitchFamily="34" charset="0"/>
              <a:buChar char="•"/>
            </a:pPr>
            <a:r>
              <a:rPr lang="ar-DZ" sz="2800" dirty="0" smtClean="0"/>
              <a:t>إمكانية </a:t>
            </a:r>
            <a:r>
              <a:rPr lang="ar-DZ" sz="2800" dirty="0"/>
              <a:t>سحب المال من الآلات المصرفيّة الإلكترونيّة</a:t>
            </a:r>
            <a:r>
              <a:rPr lang="ar-DZ" sz="2800" dirty="0" smtClean="0"/>
              <a:t>.</a:t>
            </a:r>
          </a:p>
          <a:p>
            <a:pPr algn="r" rtl="1"/>
            <a:endParaRPr lang="ar-DZ" sz="2800" dirty="0" smtClean="0"/>
          </a:p>
          <a:p>
            <a:pPr algn="r" rtl="1">
              <a:buFont typeface="Arial" pitchFamily="34" charset="0"/>
              <a:buChar char="•"/>
            </a:pPr>
            <a:r>
              <a:rPr lang="ar-DZ" sz="2800" dirty="0" smtClean="0"/>
              <a:t> </a:t>
            </a:r>
            <a:r>
              <a:rPr lang="ar-DZ" sz="2800" dirty="0"/>
              <a:t>حصول صاحب البطاقة على العديد من الامتيازات، مثل الاستفادة من الخصومات على المنتجات في المحلات التجاريّة</a:t>
            </a:r>
            <a:r>
              <a:rPr lang="ar-DZ" sz="2800" dirty="0" smtClean="0"/>
              <a:t>.</a:t>
            </a:r>
          </a:p>
          <a:p>
            <a:pPr algn="r" rtl="1"/>
            <a:endParaRPr lang="ar-DZ" sz="2800" dirty="0" smtClean="0"/>
          </a:p>
          <a:p>
            <a:pPr algn="r" rtl="1">
              <a:buFont typeface="Arial" pitchFamily="34" charset="0"/>
              <a:buChar char="•"/>
            </a:pPr>
            <a:r>
              <a:rPr lang="ar-DZ" sz="2800" dirty="0" smtClean="0"/>
              <a:t> </a:t>
            </a:r>
            <a:r>
              <a:rPr lang="ar-DZ" sz="2800" dirty="0"/>
              <a:t>تلبية رغبات صاحب البطاقة المتنوعة، والتعامل مع العملات المختلفة دون الحاجة لحمل أكثر من نوع من العُملات.</a:t>
            </a:r>
            <a:r>
              <a:rPr lang="ar-DZ" dirty="0" smtClean="0"/>
              <a:t/>
            </a:r>
            <a:br>
              <a:rPr lang="ar-DZ" dirty="0" smtClean="0"/>
            </a:br>
            <a:r>
              <a:rPr lang="ar-DZ" dirty="0" smtClean="0"/>
              <a:t/>
            </a:r>
            <a:br>
              <a:rPr lang="ar-DZ" dirty="0" smtClean="0"/>
            </a:b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827</Words>
  <Application>Microsoft Office PowerPoint</Application>
  <PresentationFormat>Affichage à l'écran (4:3)</PresentationFormat>
  <Paragraphs>41</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USER</dc:creator>
  <cp:lastModifiedBy>USER</cp:lastModifiedBy>
  <cp:revision>3</cp:revision>
  <dcterms:created xsi:type="dcterms:W3CDTF">2019-10-12T18:15:56Z</dcterms:created>
  <dcterms:modified xsi:type="dcterms:W3CDTF">2019-10-14T07:48:54Z</dcterms:modified>
</cp:coreProperties>
</file>