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D3ED4-6053-4514-967C-81B7A7B58344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88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AE63A-A77D-4671-B97D-498580A40449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35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86EA4-39B2-4D7B-B953-7FE97F236082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7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9338-4623-4D23-B9E2-1911182AE896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61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1011C-D9CC-45CF-8397-2C04C92776B8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56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A137A-4CED-4264-8B24-4F1DC8E9032D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0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FC62D-177A-41F2-84CF-56E27EFE72C5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49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FC722-D92F-4A67-B83D-75AFF71F3902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59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0255-65CB-4CB8-A2ED-BED4B667F6C6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5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AFC90-90EB-4A6A-89FA-1AE45D5E08C0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5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DZ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A7284-274D-420A-81C6-096ADDE66BDD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2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modificar el estilo de texto del patrón</a:t>
            </a:r>
          </a:p>
          <a:p>
            <a:pPr lvl="1"/>
            <a:r>
              <a:rPr lang="es-ES" altLang="ar-DZ" smtClean="0"/>
              <a:t>Segundo nivel</a:t>
            </a:r>
          </a:p>
          <a:p>
            <a:pPr lvl="2"/>
            <a:r>
              <a:rPr lang="es-ES" altLang="ar-DZ" smtClean="0"/>
              <a:t>Tercer nivel</a:t>
            </a:r>
          </a:p>
          <a:p>
            <a:pPr lvl="3"/>
            <a:r>
              <a:rPr lang="es-ES" altLang="ar-DZ" smtClean="0"/>
              <a:t>Cuarto nivel</a:t>
            </a:r>
          </a:p>
          <a:p>
            <a:pPr lvl="4"/>
            <a:r>
              <a:rPr lang="es-ES" altLang="ar-DZ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FEA2AC5C-80DE-4378-8719-1C1A99D4F6D7}" type="slidenum">
              <a:rPr lang="es-ES" altLang="ar-DZ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4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900113" y="2535238"/>
            <a:ext cx="7772400" cy="1470025"/>
          </a:xfrm>
        </p:spPr>
        <p:txBody>
          <a:bodyPr/>
          <a:lstStyle/>
          <a:p>
            <a:pPr eaLnBrk="1" hangingPunct="1"/>
            <a:r>
              <a:rPr lang="ar-DZ" altLang="ar-DZ" sz="6000" b="1" dirty="0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محاسبة المخزونات </a:t>
            </a:r>
            <a:r>
              <a:rPr lang="ar-DZ" altLang="ar-DZ" sz="6000" b="1" dirty="0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2</a:t>
            </a:r>
            <a:endParaRPr lang="es-ES" altLang="ar-DZ" sz="6000" dirty="0" smtClean="0">
              <a:solidFill>
                <a:srgbClr val="FF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" name="ZoneTexte 4"/>
          <p:cNvSpPr txBox="1">
            <a:spLocks noChangeArrowheads="1"/>
          </p:cNvSpPr>
          <p:nvPr/>
        </p:nvSpPr>
        <p:spPr bwMode="auto">
          <a:xfrm>
            <a:off x="5878513" y="188913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جامعة محمد خيضر بسكرة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كلية العلوم الاقتصادية والتجارية وعلوم التسيير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قسم علوم التسيير</a:t>
            </a:r>
            <a:endParaRPr lang="fr-FR" altLang="ar-DZ" sz="2400" b="1">
              <a:solidFill>
                <a:srgbClr val="000000"/>
              </a:solidFill>
            </a:endParaRPr>
          </a:p>
        </p:txBody>
      </p:sp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750" y="217488"/>
            <a:ext cx="28082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B050"/>
                </a:solidFill>
              </a:rPr>
              <a:t>سلسلة محاضرات مقدمة للسنة الثانية</a:t>
            </a:r>
            <a:endParaRPr lang="fr-FR" altLang="ar-DZ" sz="2400" b="1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2627784" y="4437112"/>
            <a:ext cx="487077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فاطمة الزهراء </a:t>
            </a: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طاهري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بالاعتماد على محاضرات الدكتورة :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خان أحلام</a:t>
            </a:r>
            <a:endParaRPr lang="fr-FR" altLang="ar-DZ" b="1" dirty="0">
              <a:solidFill>
                <a:srgbClr val="00B0F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130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2547938" y="549275"/>
            <a:ext cx="6124575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3600" b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2/ </a:t>
            </a:r>
            <a:r>
              <a:rPr lang="ar-DZ" altLang="ar-DZ" sz="36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طريقة السعر الوسطي المرجح بعد كل دخول</a:t>
            </a:r>
            <a:endParaRPr lang="en-US" altLang="ar-DZ" sz="2400" dirty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827088" y="1916113"/>
            <a:ext cx="813752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6000" b="1">
                <a:ea typeface="Times New Roman" pitchFamily="18" charset="0"/>
                <a:cs typeface="Traditional Arabic" pitchFamily="18" charset="-78"/>
              </a:rPr>
              <a:t>التكلفة الوسطية المرجحة الجديدة= (الدخول الجديد +المخزون المتبقي) بالقيمة/(الدخول الجديد+المخزون المتبقي)بالكمية</a:t>
            </a:r>
          </a:p>
        </p:txBody>
      </p:sp>
    </p:spTree>
    <p:extLst>
      <p:ext uri="{BB962C8B-B14F-4D97-AF65-F5344CB8AC3E}">
        <p14:creationId xmlns:p14="http://schemas.microsoft.com/office/powerpoint/2010/main" val="208146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79388" y="115888"/>
            <a:ext cx="82089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2800" b="1">
                <a:ea typeface="Times New Roman" pitchFamily="18" charset="0"/>
                <a:cs typeface="Traditional Arabic" pitchFamily="18" charset="-78"/>
              </a:rPr>
              <a:t>مثال:</a:t>
            </a:r>
            <a:r>
              <a:rPr lang="ar-DZ" altLang="ar-DZ" sz="2800">
                <a:ea typeface="Times New Roman" pitchFamily="18" charset="0"/>
                <a:cs typeface="Traditional Arabic" pitchFamily="18" charset="-78"/>
              </a:rPr>
              <a:t> نطبق هذه الطريقة على المثال السابق دائما (مع إجراء تعديل بسيط على قيمة مخزون أول المدة والتي أصبحت 80 دج للكغ )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1258888" y="981075"/>
            <a:ext cx="6985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360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مثال:</a:t>
            </a: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كان بمخزن مؤسسة ما بتاريخ 05/01/</a:t>
            </a:r>
            <a:r>
              <a:rPr lang="fr-FR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n</a:t>
            </a:r>
            <a:r>
              <a:rPr lang="ar-DZ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 كغ من المادة الأولية </a:t>
            </a:r>
            <a:r>
              <a:rPr lang="fr-FR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x </a:t>
            </a:r>
            <a:r>
              <a:rPr lang="ar-DZ" altLang="ar-DZ" sz="240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بقيمة إجمالية 30395 دج.</a:t>
            </a:r>
            <a:endParaRPr lang="en-US" altLang="ar-DZ" sz="1600"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وكانت حركة هذه المادة الأولية خلال شهر ماي كما يلي: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05/02/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220كغ.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في05/11/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100 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05/16/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تم شراء 250كغ بسعر 82د/كغ.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05/19/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استعمال 160كغ.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05/24/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صرف 60كغ.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05/27/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شراء 300 كغ بسعر 83د/كغ.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في 05/30/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>
                <a:latin typeface="Calibri" pitchFamily="34" charset="0"/>
                <a:cs typeface="Traditional Arabic" pitchFamily="18" charset="-78"/>
              </a:rPr>
              <a:t> تم خروج 120كغ.</a:t>
            </a:r>
            <a:endParaRPr lang="en-US" altLang="ar-DZ" sz="1600">
              <a:latin typeface="Calibri" pitchFamily="34" charset="0"/>
              <a:cs typeface="Times New Roman" pitchFamily="18" charset="0"/>
            </a:endParaRPr>
          </a:p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2400" b="1">
                <a:cs typeface="Traditional Arabic" pitchFamily="18" charset="-78"/>
              </a:rPr>
              <a:t>المطلوب :</a:t>
            </a:r>
            <a:r>
              <a:rPr lang="ar-DZ" altLang="ar-DZ" sz="2400">
                <a:cs typeface="Traditional Arabic" pitchFamily="18" charset="-78"/>
              </a:rPr>
              <a:t> باستعمال طريقة التكلفة الوسطية المرجحة، قم بإعداد بطاقة حركة المخزون للمادة (</a:t>
            </a:r>
            <a:r>
              <a:rPr lang="fr-FR" altLang="ar-DZ" sz="2400"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DZ" altLang="ar-DZ" sz="2400">
                <a:cs typeface="Traditional Arabic" pitchFamily="18" charset="-78"/>
              </a:rPr>
              <a:t>) لتحديد تكلفة (قيمة) الكميات المستعملة في هذه الفترة.</a:t>
            </a:r>
            <a:endParaRPr lang="ar-DZ" altLang="ar-DZ" sz="2400"/>
          </a:p>
        </p:txBody>
      </p:sp>
    </p:spTree>
    <p:extLst>
      <p:ext uri="{BB962C8B-B14F-4D97-AF65-F5344CB8AC3E}">
        <p14:creationId xmlns:p14="http://schemas.microsoft.com/office/powerpoint/2010/main" val="251065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41301" y="115888"/>
          <a:ext cx="8723312" cy="6224585"/>
        </p:xfrm>
        <a:graphic>
          <a:graphicData uri="http://schemas.openxmlformats.org/drawingml/2006/table">
            <a:tbl>
              <a:tblPr rtl="1" firstRow="1" firstCol="1" bandRow="1"/>
              <a:tblGrid>
                <a:gridCol w="948167"/>
                <a:gridCol w="649955"/>
                <a:gridCol w="542140"/>
                <a:gridCol w="541373"/>
                <a:gridCol w="975696"/>
                <a:gridCol w="649955"/>
                <a:gridCol w="650719"/>
                <a:gridCol w="974930"/>
                <a:gridCol w="542904"/>
                <a:gridCol w="649955"/>
                <a:gridCol w="1597518"/>
              </a:tblGrid>
              <a:tr h="52120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800" dirty="0" smtClean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المدخلات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800" dirty="0" smtClean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المخرجات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r>
                        <a:rPr lang="ar-DZ" sz="2800" dirty="0" smtClean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الرصيد </a:t>
                      </a: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التاريخ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البيان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01/05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88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02/05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11/05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16/05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19/05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24/05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27/05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31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30/05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ـــــــــــــــــــــــ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3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المجموع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18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/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18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596" name="ZoneTexte 3"/>
          <p:cNvSpPr txBox="1">
            <a:spLocks noChangeArrowheads="1"/>
          </p:cNvSpPr>
          <p:nvPr/>
        </p:nvSpPr>
        <p:spPr bwMode="auto">
          <a:xfrm>
            <a:off x="7308850" y="1125538"/>
            <a:ext cx="719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مخ أولي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659563" y="1125538"/>
            <a:ext cx="7207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6084888" y="1125538"/>
            <a:ext cx="719137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5364163" y="1187450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30400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2268538" y="1196975"/>
            <a:ext cx="719137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835150" y="1196975"/>
            <a:ext cx="5762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971550" y="1196975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30400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7380288" y="1639888"/>
            <a:ext cx="720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4643438" y="164941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220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3995738" y="1639888"/>
            <a:ext cx="647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3059113" y="163988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17600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2411413" y="1639888"/>
            <a:ext cx="647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160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1763713" y="1639888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900113" y="1639888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12800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7308850" y="2379663"/>
            <a:ext cx="719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4643438" y="237966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995738" y="2379663"/>
            <a:ext cx="647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059113" y="2379663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2555875" y="2379663"/>
            <a:ext cx="431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1835150" y="2349500"/>
            <a:ext cx="576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971550" y="2349500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4800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5" name="ZoneTexte 24"/>
          <p:cNvSpPr txBox="1">
            <a:spLocks noChangeArrowheads="1"/>
          </p:cNvSpPr>
          <p:nvPr/>
        </p:nvSpPr>
        <p:spPr bwMode="auto">
          <a:xfrm>
            <a:off x="7380288" y="2781300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شراء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6" name="ZoneTexte 25"/>
          <p:cNvSpPr txBox="1">
            <a:spLocks noChangeArrowheads="1"/>
          </p:cNvSpPr>
          <p:nvPr/>
        </p:nvSpPr>
        <p:spPr bwMode="auto">
          <a:xfrm>
            <a:off x="6804025" y="2809875"/>
            <a:ext cx="576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250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7" name="ZoneTexte 26"/>
          <p:cNvSpPr txBox="1">
            <a:spLocks noChangeArrowheads="1"/>
          </p:cNvSpPr>
          <p:nvPr/>
        </p:nvSpPr>
        <p:spPr bwMode="auto">
          <a:xfrm>
            <a:off x="6227763" y="2809875"/>
            <a:ext cx="576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8" name="ZoneTexte 27"/>
          <p:cNvSpPr txBox="1">
            <a:spLocks noChangeArrowheads="1"/>
          </p:cNvSpPr>
          <p:nvPr/>
        </p:nvSpPr>
        <p:spPr bwMode="auto">
          <a:xfrm>
            <a:off x="5219700" y="2809875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20500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29" name="ZoneTexte 28"/>
          <p:cNvSpPr txBox="1">
            <a:spLocks noChangeArrowheads="1"/>
          </p:cNvSpPr>
          <p:nvPr/>
        </p:nvSpPr>
        <p:spPr bwMode="auto">
          <a:xfrm>
            <a:off x="2411413" y="2801938"/>
            <a:ext cx="576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250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0" name="ZoneTexte 29"/>
          <p:cNvSpPr txBox="1">
            <a:spLocks noChangeArrowheads="1"/>
          </p:cNvSpPr>
          <p:nvPr/>
        </p:nvSpPr>
        <p:spPr bwMode="auto">
          <a:xfrm>
            <a:off x="1835150" y="2801938"/>
            <a:ext cx="576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1" name="ZoneTexte 30"/>
          <p:cNvSpPr txBox="1">
            <a:spLocks noChangeArrowheads="1"/>
          </p:cNvSpPr>
          <p:nvPr/>
        </p:nvSpPr>
        <p:spPr bwMode="auto">
          <a:xfrm>
            <a:off x="827088" y="2801938"/>
            <a:ext cx="1008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20500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2" name="ZoneTexte 31"/>
          <p:cNvSpPr txBox="1">
            <a:spLocks noChangeArrowheads="1"/>
          </p:cNvSpPr>
          <p:nvPr/>
        </p:nvSpPr>
        <p:spPr bwMode="auto">
          <a:xfrm>
            <a:off x="2411413" y="3357563"/>
            <a:ext cx="647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310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3" name="ZoneTexte 32"/>
          <p:cNvSpPr txBox="1">
            <a:spLocks noChangeArrowheads="1"/>
          </p:cNvSpPr>
          <p:nvPr/>
        </p:nvSpPr>
        <p:spPr bwMode="auto">
          <a:xfrm>
            <a:off x="1835150" y="3357563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4" name="ZoneTexte 33"/>
          <p:cNvSpPr txBox="1">
            <a:spLocks noChangeArrowheads="1"/>
          </p:cNvSpPr>
          <p:nvPr/>
        </p:nvSpPr>
        <p:spPr bwMode="auto">
          <a:xfrm>
            <a:off x="971550" y="3357563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25300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5" name="ZoneTexte 34"/>
          <p:cNvSpPr txBox="1">
            <a:spLocks noChangeArrowheads="1"/>
          </p:cNvSpPr>
          <p:nvPr/>
        </p:nvSpPr>
        <p:spPr bwMode="auto">
          <a:xfrm>
            <a:off x="7380288" y="3738563"/>
            <a:ext cx="720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6" name="ZoneTexte 35"/>
          <p:cNvSpPr txBox="1">
            <a:spLocks noChangeArrowheads="1"/>
          </p:cNvSpPr>
          <p:nvPr/>
        </p:nvSpPr>
        <p:spPr bwMode="auto">
          <a:xfrm>
            <a:off x="7380288" y="4149725"/>
            <a:ext cx="720725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7" name="ZoneTexte 36"/>
          <p:cNvSpPr txBox="1">
            <a:spLocks noChangeArrowheads="1"/>
          </p:cNvSpPr>
          <p:nvPr/>
        </p:nvSpPr>
        <p:spPr bwMode="auto">
          <a:xfrm>
            <a:off x="7380288" y="5516563"/>
            <a:ext cx="720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استعمال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8" name="ZoneTexte 37"/>
          <p:cNvSpPr txBox="1">
            <a:spLocks noChangeArrowheads="1"/>
          </p:cNvSpPr>
          <p:nvPr/>
        </p:nvSpPr>
        <p:spPr bwMode="auto">
          <a:xfrm>
            <a:off x="7380288" y="4643438"/>
            <a:ext cx="647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شراء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1" name="ZoneTexte 40"/>
          <p:cNvSpPr txBox="1">
            <a:spLocks noChangeArrowheads="1"/>
          </p:cNvSpPr>
          <p:nvPr/>
        </p:nvSpPr>
        <p:spPr bwMode="auto">
          <a:xfrm>
            <a:off x="4572000" y="3762375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160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2" name="ZoneTexte 41"/>
          <p:cNvSpPr txBox="1">
            <a:spLocks noChangeArrowheads="1"/>
          </p:cNvSpPr>
          <p:nvPr/>
        </p:nvSpPr>
        <p:spPr bwMode="auto">
          <a:xfrm>
            <a:off x="3995738" y="3762375"/>
            <a:ext cx="647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3" name="ZoneTexte 42"/>
          <p:cNvSpPr txBox="1">
            <a:spLocks noChangeArrowheads="1"/>
          </p:cNvSpPr>
          <p:nvPr/>
        </p:nvSpPr>
        <p:spPr bwMode="auto">
          <a:xfrm>
            <a:off x="3059113" y="377983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13056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4" name="ZoneTexte 43"/>
          <p:cNvSpPr txBox="1">
            <a:spLocks noChangeArrowheads="1"/>
          </p:cNvSpPr>
          <p:nvPr/>
        </p:nvSpPr>
        <p:spPr bwMode="auto">
          <a:xfrm>
            <a:off x="2411413" y="3738563"/>
            <a:ext cx="647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150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5" name="ZoneTexte 44"/>
          <p:cNvSpPr txBox="1">
            <a:spLocks noChangeArrowheads="1"/>
          </p:cNvSpPr>
          <p:nvPr/>
        </p:nvSpPr>
        <p:spPr bwMode="auto">
          <a:xfrm>
            <a:off x="1835150" y="3738563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6" name="ZoneTexte 45"/>
          <p:cNvSpPr txBox="1">
            <a:spLocks noChangeArrowheads="1"/>
          </p:cNvSpPr>
          <p:nvPr/>
        </p:nvSpPr>
        <p:spPr bwMode="auto">
          <a:xfrm>
            <a:off x="971550" y="3738563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12244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7" name="ZoneTexte 46"/>
          <p:cNvSpPr txBox="1">
            <a:spLocks noChangeArrowheads="1"/>
          </p:cNvSpPr>
          <p:nvPr/>
        </p:nvSpPr>
        <p:spPr bwMode="auto">
          <a:xfrm>
            <a:off x="4643438" y="4210050"/>
            <a:ext cx="649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8" name="ZoneTexte 47"/>
          <p:cNvSpPr txBox="1">
            <a:spLocks noChangeArrowheads="1"/>
          </p:cNvSpPr>
          <p:nvPr/>
        </p:nvSpPr>
        <p:spPr bwMode="auto">
          <a:xfrm>
            <a:off x="4067175" y="4192588"/>
            <a:ext cx="649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9" name="ZoneTexte 48"/>
          <p:cNvSpPr txBox="1">
            <a:spLocks noChangeArrowheads="1"/>
          </p:cNvSpPr>
          <p:nvPr/>
        </p:nvSpPr>
        <p:spPr bwMode="auto">
          <a:xfrm>
            <a:off x="3132138" y="4192588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4896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0" name="ZoneTexte 49"/>
          <p:cNvSpPr txBox="1">
            <a:spLocks noChangeArrowheads="1"/>
          </p:cNvSpPr>
          <p:nvPr/>
        </p:nvSpPr>
        <p:spPr bwMode="auto">
          <a:xfrm>
            <a:off x="2411413" y="4192588"/>
            <a:ext cx="576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90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1" name="ZoneTexte 50"/>
          <p:cNvSpPr txBox="1">
            <a:spLocks noChangeArrowheads="1"/>
          </p:cNvSpPr>
          <p:nvPr/>
        </p:nvSpPr>
        <p:spPr bwMode="auto">
          <a:xfrm>
            <a:off x="1835150" y="4192588"/>
            <a:ext cx="720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2" name="ZoneTexte 51"/>
          <p:cNvSpPr txBox="1">
            <a:spLocks noChangeArrowheads="1"/>
          </p:cNvSpPr>
          <p:nvPr/>
        </p:nvSpPr>
        <p:spPr bwMode="auto">
          <a:xfrm>
            <a:off x="971550" y="4192588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7348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3" name="ZoneTexte 52"/>
          <p:cNvSpPr txBox="1">
            <a:spLocks noChangeArrowheads="1"/>
          </p:cNvSpPr>
          <p:nvPr/>
        </p:nvSpPr>
        <p:spPr bwMode="auto">
          <a:xfrm>
            <a:off x="6804025" y="4714875"/>
            <a:ext cx="576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fr-FR" altLang="ar-DZ" sz="18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300</a:t>
            </a:r>
            <a:endParaRPr lang="ar-DZ" altLang="ar-DZ" sz="1800"/>
          </a:p>
        </p:txBody>
      </p:sp>
      <p:sp>
        <p:nvSpPr>
          <p:cNvPr id="54" name="ZoneTexte 53"/>
          <p:cNvSpPr txBox="1">
            <a:spLocks noChangeArrowheads="1"/>
          </p:cNvSpPr>
          <p:nvPr/>
        </p:nvSpPr>
        <p:spPr bwMode="auto">
          <a:xfrm>
            <a:off x="6227763" y="4714875"/>
            <a:ext cx="576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83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5" name="ZoneTexte 54"/>
          <p:cNvSpPr txBox="1">
            <a:spLocks noChangeArrowheads="1"/>
          </p:cNvSpPr>
          <p:nvPr/>
        </p:nvSpPr>
        <p:spPr bwMode="auto">
          <a:xfrm>
            <a:off x="5292725" y="4673600"/>
            <a:ext cx="9350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fr-FR" altLang="ar-DZ" sz="18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900</a:t>
            </a: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24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6" name="ZoneTexte 55"/>
          <p:cNvSpPr txBox="1">
            <a:spLocks noChangeArrowheads="1"/>
          </p:cNvSpPr>
          <p:nvPr/>
        </p:nvSpPr>
        <p:spPr bwMode="auto">
          <a:xfrm>
            <a:off x="2484438" y="4694238"/>
            <a:ext cx="574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fr-FR" altLang="ar-DZ" sz="18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300</a:t>
            </a:r>
            <a:endParaRPr lang="ar-DZ" altLang="ar-DZ" sz="1800"/>
          </a:p>
        </p:txBody>
      </p:sp>
      <p:sp>
        <p:nvSpPr>
          <p:cNvPr id="57" name="ZoneTexte 56"/>
          <p:cNvSpPr txBox="1">
            <a:spLocks noChangeArrowheads="1"/>
          </p:cNvSpPr>
          <p:nvPr/>
        </p:nvSpPr>
        <p:spPr bwMode="auto">
          <a:xfrm>
            <a:off x="1908175" y="4694238"/>
            <a:ext cx="576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83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58" name="ZoneTexte 57"/>
          <p:cNvSpPr txBox="1">
            <a:spLocks noChangeArrowheads="1"/>
          </p:cNvSpPr>
          <p:nvPr/>
        </p:nvSpPr>
        <p:spPr bwMode="auto">
          <a:xfrm>
            <a:off x="971550" y="4652963"/>
            <a:ext cx="9366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fr-FR" altLang="ar-DZ" sz="18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900</a:t>
            </a: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24</a:t>
            </a:r>
            <a:endParaRPr lang="en-US" altLang="ar-DZ" sz="14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9" name="ZoneTexte 58"/>
          <p:cNvSpPr txBox="1">
            <a:spLocks noChangeArrowheads="1"/>
          </p:cNvSpPr>
          <p:nvPr/>
        </p:nvSpPr>
        <p:spPr bwMode="auto">
          <a:xfrm>
            <a:off x="2339975" y="5229225"/>
            <a:ext cx="647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390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0" name="ZoneTexte 59"/>
          <p:cNvSpPr txBox="1">
            <a:spLocks noChangeArrowheads="1"/>
          </p:cNvSpPr>
          <p:nvPr/>
        </p:nvSpPr>
        <p:spPr bwMode="auto">
          <a:xfrm>
            <a:off x="1692275" y="5229225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82.68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1" name="ZoneTexte 60"/>
          <p:cNvSpPr txBox="1">
            <a:spLocks noChangeArrowheads="1"/>
          </p:cNvSpPr>
          <p:nvPr/>
        </p:nvSpPr>
        <p:spPr bwMode="auto">
          <a:xfrm>
            <a:off x="971550" y="5229225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32248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2" name="ZoneTexte 61"/>
          <p:cNvSpPr txBox="1">
            <a:spLocks noChangeArrowheads="1"/>
          </p:cNvSpPr>
          <p:nvPr/>
        </p:nvSpPr>
        <p:spPr bwMode="auto">
          <a:xfrm>
            <a:off x="4643438" y="5661025"/>
            <a:ext cx="649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120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3" name="ZoneTexte 62"/>
          <p:cNvSpPr txBox="1">
            <a:spLocks noChangeArrowheads="1"/>
          </p:cNvSpPr>
          <p:nvPr/>
        </p:nvSpPr>
        <p:spPr bwMode="auto">
          <a:xfrm>
            <a:off x="3924300" y="5643563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82.68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4" name="ZoneTexte 63"/>
          <p:cNvSpPr txBox="1">
            <a:spLocks noChangeArrowheads="1"/>
          </p:cNvSpPr>
          <p:nvPr/>
        </p:nvSpPr>
        <p:spPr bwMode="auto">
          <a:xfrm>
            <a:off x="3059113" y="5661025"/>
            <a:ext cx="936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9921.6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5" name="ZoneTexte 64"/>
          <p:cNvSpPr txBox="1">
            <a:spLocks noChangeArrowheads="1"/>
          </p:cNvSpPr>
          <p:nvPr/>
        </p:nvSpPr>
        <p:spPr bwMode="auto">
          <a:xfrm>
            <a:off x="2484438" y="5643563"/>
            <a:ext cx="574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270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6" name="ZoneTexte 65"/>
          <p:cNvSpPr txBox="1">
            <a:spLocks noChangeArrowheads="1"/>
          </p:cNvSpPr>
          <p:nvPr/>
        </p:nvSpPr>
        <p:spPr bwMode="auto">
          <a:xfrm>
            <a:off x="1692275" y="5653088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82.68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7" name="ZoneTexte 66"/>
          <p:cNvSpPr txBox="1">
            <a:spLocks noChangeArrowheads="1"/>
          </p:cNvSpPr>
          <p:nvPr/>
        </p:nvSpPr>
        <p:spPr bwMode="auto">
          <a:xfrm>
            <a:off x="971550" y="5643563"/>
            <a:ext cx="936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22326.4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68" name="ZoneTexte 67"/>
          <p:cNvSpPr txBox="1">
            <a:spLocks noChangeArrowheads="1"/>
          </p:cNvSpPr>
          <p:nvPr/>
        </p:nvSpPr>
        <p:spPr bwMode="auto">
          <a:xfrm>
            <a:off x="6804025" y="5991225"/>
            <a:ext cx="576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fr-FR" altLang="ar-DZ" sz="180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930</a:t>
            </a:r>
            <a:endParaRPr lang="ar-DZ" altLang="ar-DZ" sz="1800"/>
          </a:p>
        </p:txBody>
      </p:sp>
      <p:sp>
        <p:nvSpPr>
          <p:cNvPr id="69" name="ZoneTexte 68"/>
          <p:cNvSpPr txBox="1">
            <a:spLocks noChangeArrowheads="1"/>
          </p:cNvSpPr>
          <p:nvPr/>
        </p:nvSpPr>
        <p:spPr bwMode="auto">
          <a:xfrm>
            <a:off x="5292725" y="6011863"/>
            <a:ext cx="935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75800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0" name="ZoneTexte 69"/>
          <p:cNvSpPr txBox="1">
            <a:spLocks noChangeArrowheads="1"/>
          </p:cNvSpPr>
          <p:nvPr/>
        </p:nvSpPr>
        <p:spPr bwMode="auto">
          <a:xfrm>
            <a:off x="4643438" y="5991225"/>
            <a:ext cx="649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660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1" name="ZoneTexte 70"/>
          <p:cNvSpPr txBox="1">
            <a:spLocks noChangeArrowheads="1"/>
          </p:cNvSpPr>
          <p:nvPr/>
        </p:nvSpPr>
        <p:spPr bwMode="auto">
          <a:xfrm>
            <a:off x="2987675" y="5991225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FontTx/>
              <a:buNone/>
            </a:pPr>
            <a:r>
              <a:rPr lang="ar-DZ" altLang="ar-DZ" sz="18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53473.6</a:t>
            </a:r>
            <a:endParaRPr lang="ar-DZ" altLang="ar-DZ" sz="1800">
              <a:ea typeface="Times New Roman" pitchFamily="18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257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315</Words>
  <Application>Microsoft Office PowerPoint</Application>
  <PresentationFormat>Affichage à l'écran (4:3)</PresentationFormat>
  <Paragraphs>160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Diseño predeterminado</vt:lpstr>
      <vt:lpstr>محاسبة المخزونات 2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محاسبة المخزونات 1</dc:title>
  <dc:creator>TAHRI</dc:creator>
  <cp:lastModifiedBy>TAHRI</cp:lastModifiedBy>
  <cp:revision>3</cp:revision>
  <dcterms:created xsi:type="dcterms:W3CDTF">2021-10-13T15:39:11Z</dcterms:created>
  <dcterms:modified xsi:type="dcterms:W3CDTF">2021-10-26T19:24:03Z</dcterms:modified>
</cp:coreProperties>
</file>