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1" r:id="rId2"/>
    <p:sldId id="259" r:id="rId3"/>
    <p:sldId id="257" r:id="rId4"/>
    <p:sldId id="273" r:id="rId5"/>
    <p:sldId id="260" r:id="rId6"/>
    <p:sldId id="268" r:id="rId7"/>
    <p:sldId id="262" r:id="rId8"/>
    <p:sldId id="266" r:id="rId9"/>
    <p:sldId id="256" r:id="rId10"/>
    <p:sldId id="267" r:id="rId11"/>
    <p:sldId id="275" r:id="rId12"/>
    <p:sldId id="264" r:id="rId13"/>
  </p:sldIdLst>
  <p:sldSz cx="9144000" cy="6858000" type="screen4x3"/>
  <p:notesSz cx="6858000" cy="9144000"/>
  <p:defaultTextStyle>
    <a:defPPr>
      <a:defRPr lang="ar-DZ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EC551-AA03-455C-8278-2A9A231C4E6C}" type="datetimeFigureOut">
              <a:rPr lang="fr-FR" smtClean="0"/>
              <a:t>20/02/2021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BBC6D-601D-416B-A688-7DB3AB8640C2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670D2-D90A-469F-93EC-6C07644170E1}" type="datetimeFigureOut">
              <a:rPr lang="fr-FR" smtClean="0"/>
              <a:pPr/>
              <a:t>13/02/2021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D364E-A6A3-4857-B40F-59BA6A66B2C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81511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0DFE-2BCB-4F14-B21D-6088306E90C6}" type="datetimeFigureOut">
              <a:rPr lang="ar-DZ" smtClean="0"/>
              <a:pPr/>
              <a:t>02-07-1442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C155-9CCD-4803-B062-BDAB9C36C349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0DFE-2BCB-4F14-B21D-6088306E90C6}" type="datetimeFigureOut">
              <a:rPr lang="ar-DZ" smtClean="0"/>
              <a:pPr/>
              <a:t>02-07-1442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C155-9CCD-4803-B062-BDAB9C36C349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0DFE-2BCB-4F14-B21D-6088306E90C6}" type="datetimeFigureOut">
              <a:rPr lang="ar-DZ" smtClean="0"/>
              <a:pPr/>
              <a:t>02-07-1442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C155-9CCD-4803-B062-BDAB9C36C349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0DFE-2BCB-4F14-B21D-6088306E90C6}" type="datetimeFigureOut">
              <a:rPr lang="ar-DZ" smtClean="0"/>
              <a:pPr/>
              <a:t>02-07-1442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C155-9CCD-4803-B062-BDAB9C36C349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0DFE-2BCB-4F14-B21D-6088306E90C6}" type="datetimeFigureOut">
              <a:rPr lang="ar-DZ" smtClean="0"/>
              <a:pPr/>
              <a:t>02-07-1442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C155-9CCD-4803-B062-BDAB9C36C349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0DFE-2BCB-4F14-B21D-6088306E90C6}" type="datetimeFigureOut">
              <a:rPr lang="ar-DZ" smtClean="0"/>
              <a:pPr/>
              <a:t>02-07-1442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C155-9CCD-4803-B062-BDAB9C36C349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0DFE-2BCB-4F14-B21D-6088306E90C6}" type="datetimeFigureOut">
              <a:rPr lang="ar-DZ" smtClean="0"/>
              <a:pPr/>
              <a:t>02-07-1442</a:t>
            </a:fld>
            <a:endParaRPr lang="ar-DZ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C155-9CCD-4803-B062-BDAB9C36C349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0DFE-2BCB-4F14-B21D-6088306E90C6}" type="datetimeFigureOut">
              <a:rPr lang="ar-DZ" smtClean="0"/>
              <a:pPr/>
              <a:t>02-07-1442</a:t>
            </a:fld>
            <a:endParaRPr lang="ar-DZ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C155-9CCD-4803-B062-BDAB9C36C349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0DFE-2BCB-4F14-B21D-6088306E90C6}" type="datetimeFigureOut">
              <a:rPr lang="ar-DZ" smtClean="0"/>
              <a:pPr/>
              <a:t>02-07-1442</a:t>
            </a:fld>
            <a:endParaRPr lang="ar-DZ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C155-9CCD-4803-B062-BDAB9C36C349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0DFE-2BCB-4F14-B21D-6088306E90C6}" type="datetimeFigureOut">
              <a:rPr lang="ar-DZ" smtClean="0"/>
              <a:pPr/>
              <a:t>02-07-1442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C155-9CCD-4803-B062-BDAB9C36C349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DZ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0DFE-2BCB-4F14-B21D-6088306E90C6}" type="datetimeFigureOut">
              <a:rPr lang="ar-DZ" smtClean="0"/>
              <a:pPr/>
              <a:t>02-07-1442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C155-9CCD-4803-B062-BDAB9C36C349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F0DFE-2BCB-4F14-B21D-6088306E90C6}" type="datetimeFigureOut">
              <a:rPr lang="ar-DZ" smtClean="0"/>
              <a:pPr/>
              <a:t>02-07-1442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7C155-9CCD-4803-B062-BDAB9C36C349}" type="slidenum">
              <a:rPr lang="ar-DZ" smtClean="0"/>
              <a:pPr/>
              <a:t>‹N°›</a:t>
            </a:fld>
            <a:endParaRPr lang="ar-D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DZ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fr.wikipedia.org/wiki/Actin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Architecture,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Cytosquelette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</a:t>
            </a:r>
            <a:r>
              <a:rPr lang="fr-F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motilité cellulaire</a:t>
            </a:r>
            <a:endParaRPr lang="fr-FR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3235623"/>
            <a:ext cx="82237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4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الهيكل الخلوي والحركة الخلوية</a:t>
            </a:r>
            <a:endParaRPr lang="fr-FR" sz="4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0161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2" y="548680"/>
            <a:ext cx="261937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48680"/>
            <a:ext cx="347662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95209"/>
            <a:ext cx="22193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56584" y="3214717"/>
            <a:ext cx="385192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fr-FR" b="1" dirty="0" smtClean="0"/>
              <a:t>Séparent </a:t>
            </a:r>
            <a:r>
              <a:rPr lang="fr-FR" b="1" dirty="0"/>
              <a:t>la </a:t>
            </a:r>
            <a:r>
              <a:rPr lang="fr-FR" b="1" dirty="0" smtClean="0"/>
              <a:t>cellule (chromosomes) </a:t>
            </a:r>
            <a:r>
              <a:rPr lang="fr-FR" b="1" dirty="0"/>
              <a:t>lors </a:t>
            </a:r>
            <a:r>
              <a:rPr lang="fr-FR" b="1" dirty="0" smtClean="0"/>
              <a:t>de la </a:t>
            </a:r>
            <a:r>
              <a:rPr lang="fr-FR" b="1" dirty="0"/>
              <a:t>division cellulaire.</a:t>
            </a:r>
            <a:r>
              <a:rPr lang="fr-FR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371" y="179348"/>
            <a:ext cx="1488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Fonctions des</a:t>
            </a: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420246" y="1005438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228184" y="980728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2</a:t>
            </a:r>
            <a:endParaRPr lang="fr-FR" b="1" dirty="0"/>
          </a:p>
        </p:txBody>
      </p:sp>
      <p:sp>
        <p:nvSpPr>
          <p:cNvPr id="9" name="Rectangle 8"/>
          <p:cNvSpPr/>
          <p:nvPr/>
        </p:nvSpPr>
        <p:spPr>
          <a:xfrm>
            <a:off x="179512" y="443711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8997" y="4446404"/>
            <a:ext cx="2580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Mouvement des flagelles</a:t>
            </a:r>
            <a:endParaRPr lang="fr-FR" b="1" dirty="0"/>
          </a:p>
        </p:txBody>
      </p:sp>
    </p:spTree>
    <p:extLst>
      <p:ext uri="{BB962C8B-B14F-4D97-AF65-F5344CB8AC3E}">
        <p14:creationId xmlns="" xmlns:p14="http://schemas.microsoft.com/office/powerpoint/2010/main" val="3282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Conclusion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 rtl="0">
              <a:buNone/>
            </a:pPr>
            <a:r>
              <a:rPr lang="fr-FR" sz="2800" dirty="0"/>
              <a:t>Le cytosquelette rencontré uniquement chez les </a:t>
            </a:r>
            <a:r>
              <a:rPr lang="fr-FR" sz="2800" dirty="0" smtClean="0"/>
              <a:t>cellules eucaryotes, est </a:t>
            </a:r>
            <a:r>
              <a:rPr lang="fr-FR" sz="2800" dirty="0"/>
              <a:t>un système formé de microstructures </a:t>
            </a:r>
            <a:r>
              <a:rPr lang="fr-FR" sz="2800" dirty="0" smtClean="0"/>
              <a:t>protéiques fibreuses</a:t>
            </a:r>
            <a:r>
              <a:rPr lang="fr-FR" sz="2800" dirty="0"/>
              <a:t>, qui est solidaire de la membrane plasmique et </a:t>
            </a:r>
            <a:r>
              <a:rPr lang="fr-FR" sz="2800" dirty="0" smtClean="0"/>
              <a:t>des organites</a:t>
            </a:r>
            <a:r>
              <a:rPr lang="fr-FR" sz="2800" dirty="0"/>
              <a:t>, ainsi que de l'enveloppe nucléaire. </a:t>
            </a:r>
            <a:endParaRPr lang="fr-FR" sz="2800" dirty="0" smtClean="0"/>
          </a:p>
          <a:p>
            <a:pPr marL="0" indent="0" algn="just" rtl="0">
              <a:buNone/>
            </a:pPr>
            <a:endParaRPr lang="fr-FR" sz="2800" dirty="0" smtClean="0"/>
          </a:p>
          <a:p>
            <a:pPr marL="0" indent="0" algn="just" rtl="0">
              <a:buNone/>
            </a:pPr>
            <a:r>
              <a:rPr lang="fr-FR" sz="2800" dirty="0" smtClean="0"/>
              <a:t>Le cytosquelette confère </a:t>
            </a:r>
            <a:r>
              <a:rPr lang="fr-FR" sz="2800" dirty="0"/>
              <a:t>une forme à la cellule. </a:t>
            </a:r>
            <a:endParaRPr lang="fr-FR" sz="2800" dirty="0" smtClean="0"/>
          </a:p>
          <a:p>
            <a:pPr marL="0" indent="0" algn="just" rtl="0">
              <a:buNone/>
            </a:pPr>
            <a:endParaRPr lang="fr-FR" sz="2800" dirty="0" smtClean="0"/>
          </a:p>
          <a:p>
            <a:pPr marL="0" indent="0" algn="just" rtl="0">
              <a:buNone/>
            </a:pPr>
            <a:r>
              <a:rPr lang="fr-FR" sz="2800" dirty="0" smtClean="0"/>
              <a:t>Il </a:t>
            </a:r>
            <a:r>
              <a:rPr lang="fr-FR" sz="2800" dirty="0"/>
              <a:t>est égalent responsable de </a:t>
            </a:r>
            <a:r>
              <a:rPr lang="fr-FR" sz="2800" dirty="0" smtClean="0"/>
              <a:t>la dynamique cellulaire</a:t>
            </a:r>
          </a:p>
          <a:p>
            <a:pPr marL="0" indent="0" algn="just" rtl="0">
              <a:buNone/>
            </a:pPr>
            <a:r>
              <a:rPr lang="fr-FR" sz="2800" dirty="0" smtClean="0"/>
              <a:t> 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</p:spTree>
    <p:extLst>
      <p:ext uri="{BB962C8B-B14F-4D97-AF65-F5344CB8AC3E}">
        <p14:creationId xmlns="" xmlns:p14="http://schemas.microsoft.com/office/powerpoint/2010/main" val="343891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692696"/>
            <a:ext cx="84969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fr-FR" sz="2000" b="1" i="1" u="sng" dirty="0"/>
              <a:t>Rôles</a:t>
            </a:r>
            <a:endParaRPr lang="fr-FR" sz="2000" dirty="0"/>
          </a:p>
          <a:p>
            <a:pPr lvl="1" algn="l" rtl="0"/>
            <a:r>
              <a:rPr lang="fr-FR" sz="2000" dirty="0"/>
              <a:t>Morphologie de la cellule</a:t>
            </a:r>
          </a:p>
          <a:p>
            <a:pPr lvl="2" algn="l" rtl="0"/>
            <a:r>
              <a:rPr lang="fr-FR" sz="2000" b="1" dirty="0"/>
              <a:t>Déformation du polynucléaire par émission de pseudopodes</a:t>
            </a:r>
            <a:endParaRPr lang="fr-FR" sz="2000" dirty="0"/>
          </a:p>
          <a:p>
            <a:pPr lvl="2" algn="l" rtl="0"/>
            <a:r>
              <a:rPr lang="fr-FR" sz="2000" b="1" dirty="0"/>
              <a:t>Cellules nerveuses</a:t>
            </a:r>
            <a:endParaRPr lang="fr-FR" sz="2000" dirty="0"/>
          </a:p>
          <a:p>
            <a:pPr lvl="1" algn="l" rtl="0"/>
            <a:r>
              <a:rPr lang="fr-FR" sz="2000" dirty="0"/>
              <a:t>Motilité cellulaire</a:t>
            </a:r>
          </a:p>
          <a:p>
            <a:pPr lvl="2" algn="l" rtl="0"/>
            <a:r>
              <a:rPr lang="fr-FR" sz="2000" b="1" dirty="0"/>
              <a:t>Mouvements cellulaires</a:t>
            </a:r>
            <a:endParaRPr lang="fr-FR" sz="2000" dirty="0"/>
          </a:p>
          <a:p>
            <a:pPr lvl="3" algn="l" rtl="0"/>
            <a:r>
              <a:rPr lang="fr-FR" sz="2000" dirty="0" smtClean="0">
                <a:solidFill>
                  <a:srgbClr val="FF0000"/>
                </a:solidFill>
              </a:rPr>
              <a:t>Transport </a:t>
            </a:r>
            <a:r>
              <a:rPr lang="fr-FR" sz="2000" dirty="0" smtClean="0">
                <a:solidFill>
                  <a:srgbClr val="FF0000"/>
                </a:solidFill>
              </a:rPr>
              <a:t>vésiculaire:  L’</a:t>
            </a:r>
            <a:r>
              <a:rPr lang="fr-FR" sz="2000" dirty="0" err="1" smtClean="0">
                <a:solidFill>
                  <a:srgbClr val="FF0000"/>
                </a:solidFill>
              </a:rPr>
              <a:t>exocytose</a:t>
            </a:r>
            <a:r>
              <a:rPr lang="fr-FR" sz="2000" dirty="0" smtClean="0">
                <a:solidFill>
                  <a:srgbClr val="FF0000"/>
                </a:solidFill>
              </a:rPr>
              <a:t> et l’</a:t>
            </a:r>
            <a:r>
              <a:rPr lang="fr-FR" sz="2000" dirty="0" err="1" smtClean="0">
                <a:solidFill>
                  <a:srgbClr val="FF0000"/>
                </a:solidFill>
              </a:rPr>
              <a:t>endocytose</a:t>
            </a:r>
            <a:endParaRPr lang="fr-FR" sz="2000" dirty="0" smtClean="0">
              <a:solidFill>
                <a:srgbClr val="FF0000"/>
              </a:solidFill>
            </a:endParaRPr>
          </a:p>
          <a:p>
            <a:pPr lvl="3" algn="l" rtl="0"/>
            <a:r>
              <a:rPr lang="fr-FR" sz="2000" dirty="0" smtClean="0"/>
              <a:t>Contraction </a:t>
            </a:r>
            <a:r>
              <a:rPr lang="fr-FR" sz="2000" dirty="0"/>
              <a:t>de la cellule </a:t>
            </a:r>
            <a:r>
              <a:rPr lang="fr-FR" sz="2000" dirty="0" smtClean="0"/>
              <a:t>(</a:t>
            </a:r>
            <a:r>
              <a:rPr lang="fr-FR" sz="2000" dirty="0" smtClean="0">
                <a:solidFill>
                  <a:srgbClr val="FF0000"/>
                </a:solidFill>
              </a:rPr>
              <a:t>Contraction </a:t>
            </a:r>
            <a:r>
              <a:rPr lang="fr-FR" sz="2000" dirty="0" smtClean="0">
                <a:solidFill>
                  <a:srgbClr val="FF0000"/>
                </a:solidFill>
              </a:rPr>
              <a:t>musculaire: cellules </a:t>
            </a:r>
            <a:r>
              <a:rPr lang="fr-FR" sz="2000" dirty="0">
                <a:solidFill>
                  <a:srgbClr val="FF0000"/>
                </a:solidFill>
              </a:rPr>
              <a:t>musculaires)</a:t>
            </a:r>
          </a:p>
          <a:p>
            <a:pPr lvl="3" algn="l" rtl="0"/>
            <a:r>
              <a:rPr lang="fr-FR" sz="2000" dirty="0"/>
              <a:t>Déplacements de la cellule (mouvements grâce aux pseudopodes, filaments</a:t>
            </a:r>
            <a:r>
              <a:rPr lang="fr-FR" sz="2000" dirty="0" smtClean="0"/>
              <a:t>)</a:t>
            </a:r>
          </a:p>
          <a:p>
            <a:pPr lvl="3" algn="l" rtl="0"/>
            <a:r>
              <a:rPr lang="fr-FR" sz="2000" dirty="0" smtClean="0">
                <a:solidFill>
                  <a:srgbClr val="FF0000"/>
                </a:solidFill>
              </a:rPr>
              <a:t>Division cellulaire (mitose)</a:t>
            </a:r>
            <a:endParaRPr lang="fr-FR" sz="2000" dirty="0">
              <a:solidFill>
                <a:srgbClr val="FF0000"/>
              </a:solidFill>
            </a:endParaRPr>
          </a:p>
          <a:p>
            <a:pPr lvl="2" algn="l" rtl="0"/>
            <a:r>
              <a:rPr lang="fr-FR" sz="2000" b="1" dirty="0"/>
              <a:t>Mouvements des organites</a:t>
            </a:r>
            <a:endParaRPr lang="fr-FR" sz="2000" dirty="0"/>
          </a:p>
          <a:p>
            <a:pPr lvl="3" algn="l" rtl="0"/>
            <a:r>
              <a:rPr lang="fr-FR" sz="2000" dirty="0"/>
              <a:t>Déplacements des mitochondries</a:t>
            </a:r>
          </a:p>
          <a:p>
            <a:pPr lvl="3" algn="l" rtl="0"/>
            <a:r>
              <a:rPr lang="fr-FR" sz="2000" dirty="0"/>
              <a:t>Transport </a:t>
            </a:r>
            <a:r>
              <a:rPr lang="fr-FR" sz="2000" dirty="0" err="1"/>
              <a:t>axonal</a:t>
            </a:r>
            <a:endParaRPr lang="fr-FR" sz="2000" dirty="0"/>
          </a:p>
        </p:txBody>
      </p:sp>
      <p:sp>
        <p:nvSpPr>
          <p:cNvPr id="2" name="Rectangle 1"/>
          <p:cNvSpPr/>
          <p:nvPr/>
        </p:nvSpPr>
        <p:spPr>
          <a:xfrm>
            <a:off x="654163" y="5679267"/>
            <a:ext cx="734481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fr-FR" b="1" dirty="0"/>
              <a:t>Le cytosquelette est responsable de l‘ossature</a:t>
            </a:r>
            <a:br>
              <a:rPr lang="fr-FR" b="1" dirty="0"/>
            </a:br>
            <a:r>
              <a:rPr lang="fr-FR" b="1" dirty="0"/>
              <a:t>de la cellule. Il est l’élément moteur du mouvement.</a:t>
            </a:r>
            <a:r>
              <a:rPr lang="fr-F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276872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fr-FR" sz="2400" b="1" u="sng" dirty="0" smtClean="0"/>
              <a:t>I. Généralités</a:t>
            </a:r>
          </a:p>
          <a:p>
            <a:pPr algn="just" rtl="0"/>
            <a:r>
              <a:rPr lang="fr-FR" sz="2400" b="1" i="1" dirty="0" smtClean="0"/>
              <a:t>     </a:t>
            </a:r>
            <a:r>
              <a:rPr lang="fr-FR" sz="2400" b="1" i="1" u="sng" dirty="0" smtClean="0"/>
              <a:t>A. Définitions</a:t>
            </a:r>
            <a:endParaRPr lang="fr-FR" sz="2400" dirty="0"/>
          </a:p>
          <a:p>
            <a:pPr lvl="1" algn="just" rtl="0"/>
            <a:r>
              <a:rPr lang="fr-FR" sz="2400" dirty="0" smtClean="0"/>
              <a:t>1. Le cytosquelette</a:t>
            </a:r>
          </a:p>
          <a:p>
            <a:pPr lvl="1" algn="just" rtl="0"/>
            <a:r>
              <a:rPr lang="fr-FR" sz="2400" dirty="0" smtClean="0"/>
              <a:t>Le </a:t>
            </a:r>
            <a:r>
              <a:rPr lang="fr-FR" sz="2400" b="1" dirty="0" smtClean="0">
                <a:solidFill>
                  <a:srgbClr val="FF0000"/>
                </a:solidFill>
              </a:rPr>
              <a:t>cytosol</a:t>
            </a:r>
            <a:r>
              <a:rPr lang="fr-FR" sz="2400" dirty="0" smtClean="0"/>
              <a:t> de toutes les cellules eucaryotes est parcouru d’un 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réseau de fibres protéiques </a:t>
            </a:r>
          </a:p>
          <a:p>
            <a:pPr lvl="1" algn="just" rtl="0"/>
            <a:r>
              <a:rPr lang="fr-FR" sz="2400" dirty="0" smtClean="0"/>
              <a:t>qui </a:t>
            </a:r>
            <a:r>
              <a:rPr lang="fr-FR" sz="2400" u="sng" dirty="0" smtClean="0"/>
              <a:t>assurent la forme de la cellule  </a:t>
            </a:r>
          </a:p>
          <a:p>
            <a:pPr lvl="1" algn="just" rtl="0"/>
            <a:r>
              <a:rPr lang="fr-FR" sz="2400" dirty="0" smtClean="0"/>
              <a:t>et y </a:t>
            </a:r>
            <a:r>
              <a:rPr lang="fr-FR" sz="2400" b="1" u="sng" dirty="0" smtClean="0"/>
              <a:t>ancrent</a:t>
            </a:r>
            <a:r>
              <a:rPr lang="fr-FR" sz="2400" dirty="0" smtClean="0"/>
              <a:t> les organites en des sites définis. </a:t>
            </a:r>
          </a:p>
          <a:p>
            <a:pPr lvl="1" algn="just" rtl="0"/>
            <a:r>
              <a:rPr lang="fr-FR" sz="2400" dirty="0" smtClean="0"/>
              <a:t>Ce réseau, appelé cytosquelette, </a:t>
            </a:r>
          </a:p>
          <a:p>
            <a:pPr lvl="1" algn="just" rtl="0"/>
            <a:r>
              <a:rPr lang="fr-FR" sz="2400" dirty="0" smtClean="0"/>
              <a:t>est un système 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dynamique</a:t>
            </a:r>
            <a:r>
              <a:rPr lang="fr-FR" sz="2400" dirty="0" smtClean="0"/>
              <a:t>, s’assemblant et se désassemblant constamment.</a:t>
            </a:r>
            <a:endParaRPr lang="ar-DZ" sz="2400" dirty="0" smtClean="0"/>
          </a:p>
          <a:p>
            <a:pPr lvl="1" algn="just" rtl="0"/>
            <a:endParaRPr lang="fr-FR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66" y="1280949"/>
            <a:ext cx="81248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9592" y="620688"/>
            <a:ext cx="1375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fr-FR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864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rtl="0"/>
            <a:r>
              <a:rPr lang="fr-FR" dirty="0" smtClean="0"/>
              <a:t>1. Le </a:t>
            </a:r>
            <a:r>
              <a:rPr lang="fr-FR" dirty="0"/>
              <a:t>cytosquelette</a:t>
            </a:r>
          </a:p>
          <a:p>
            <a:pPr lvl="2" algn="l" rtl="0"/>
            <a:r>
              <a:rPr lang="fr-FR" b="1" dirty="0" smtClean="0"/>
              <a:t>a. Est </a:t>
            </a:r>
            <a:r>
              <a:rPr lang="fr-FR" b="1" dirty="0"/>
              <a:t>constitué d’un ensemble de filaments </a:t>
            </a:r>
            <a:r>
              <a:rPr lang="fr-FR" b="1" dirty="0" smtClean="0"/>
              <a:t> (fibres) protéiques </a:t>
            </a:r>
            <a:r>
              <a:rPr lang="fr-FR" b="1" dirty="0"/>
              <a:t>que l’on classe </a:t>
            </a:r>
            <a:r>
              <a:rPr lang="fr-FR" b="1" dirty="0" smtClean="0"/>
              <a:t> en </a:t>
            </a:r>
            <a:r>
              <a:rPr lang="fr-FR" b="1" dirty="0"/>
              <a:t>trois catégories en fonction du diamètre des filaments</a:t>
            </a:r>
            <a:endParaRPr lang="fr-FR" dirty="0"/>
          </a:p>
          <a:p>
            <a:pPr lvl="1" algn="l" rtl="0"/>
            <a:endParaRPr lang="fr-FR" dirty="0" smtClean="0"/>
          </a:p>
          <a:p>
            <a:pPr lvl="1" algn="l" rtl="0"/>
            <a:r>
              <a:rPr lang="fr-FR" dirty="0" smtClean="0"/>
              <a:t>2. Les </a:t>
            </a:r>
            <a:r>
              <a:rPr lang="fr-FR" dirty="0" err="1"/>
              <a:t>microfilaments</a:t>
            </a:r>
            <a:endParaRPr lang="fr-FR" dirty="0"/>
          </a:p>
          <a:p>
            <a:pPr lvl="1" algn="l" rtl="0"/>
            <a:r>
              <a:rPr lang="fr-FR" dirty="0" smtClean="0"/>
              <a:t>3. Les </a:t>
            </a:r>
            <a:r>
              <a:rPr lang="fr-FR" dirty="0"/>
              <a:t>filaments intermédiaires</a:t>
            </a:r>
          </a:p>
          <a:p>
            <a:pPr lvl="1" algn="l" rtl="0"/>
            <a:r>
              <a:rPr lang="fr-FR" dirty="0" smtClean="0"/>
              <a:t>4. Les microtubules</a:t>
            </a:r>
            <a:endParaRPr lang="fr-FR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-10000"/>
          </a:blip>
          <a:srcRect l="12694" t="22266" r="15251" b="26459"/>
          <a:stretch>
            <a:fillRect/>
          </a:stretch>
        </p:blipFill>
        <p:spPr bwMode="auto">
          <a:xfrm>
            <a:off x="170037" y="2564904"/>
            <a:ext cx="893846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763688" y="3119368"/>
            <a:ext cx="983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ancrage 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1619672" y="3488700"/>
            <a:ext cx="635721" cy="11644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2255393" y="3488700"/>
            <a:ext cx="1308495" cy="4922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11095"/>
            <a:ext cx="7416823" cy="5691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80489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52536" y="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rtl="0"/>
            <a:r>
              <a:rPr lang="fr-FR" sz="2000" dirty="0" smtClean="0"/>
              <a:t>2. 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microfilaments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algn="l" rtl="0"/>
            <a:r>
              <a:rPr lang="fr-FR" sz="2000" b="1" dirty="0" smtClean="0"/>
              <a:t>a. diamètre: 7 </a:t>
            </a:r>
            <a:r>
              <a:rPr lang="fr-FR" sz="2000" b="1" dirty="0"/>
              <a:t>nm</a:t>
            </a:r>
            <a:endParaRPr lang="fr-FR" sz="2000" dirty="0"/>
          </a:p>
          <a:p>
            <a:pPr lvl="2" algn="l" rtl="0"/>
            <a:r>
              <a:rPr lang="fr-FR" sz="2000" b="1" dirty="0" smtClean="0"/>
              <a:t>b. Dans </a:t>
            </a:r>
            <a:r>
              <a:rPr lang="fr-FR" sz="2000" b="1" dirty="0"/>
              <a:t>toutes les cellules eucaryotes (essentiellement musculaires)</a:t>
            </a:r>
            <a:endParaRPr lang="fr-FR" sz="2000" dirty="0"/>
          </a:p>
          <a:p>
            <a:pPr lvl="2" algn="l" rtl="0"/>
            <a:r>
              <a:rPr lang="fr-FR" sz="2000" b="1" dirty="0" smtClean="0"/>
              <a:t>c. Ex</a:t>
            </a:r>
            <a:r>
              <a:rPr lang="fr-FR" sz="2000" b="1" dirty="0"/>
              <a:t> </a:t>
            </a:r>
            <a:r>
              <a:rPr lang="fr-FR" sz="2000" b="1" dirty="0" smtClean="0"/>
              <a:t>: </a:t>
            </a:r>
            <a:r>
              <a:rPr lang="en-US" sz="2000" dirty="0" smtClean="0"/>
              <a:t>les microfilaments</a:t>
            </a:r>
            <a:r>
              <a:rPr lang="fr-FR" sz="2000" b="1" dirty="0" smtClean="0"/>
              <a:t> actine</a:t>
            </a:r>
          </a:p>
          <a:p>
            <a:pPr lvl="2" algn="l" rtl="0"/>
            <a:endParaRPr lang="fr-FR" sz="2000" b="1" dirty="0"/>
          </a:p>
          <a:p>
            <a:pPr lvl="2" algn="l" rtl="0"/>
            <a:endParaRPr lang="fr-FR" sz="2000" b="1" dirty="0" smtClean="0"/>
          </a:p>
          <a:p>
            <a:pPr lvl="1" algn="l" rtl="0"/>
            <a:endParaRPr lang="fr-FR" sz="2000" dirty="0" smtClean="0"/>
          </a:p>
          <a:p>
            <a:pPr lvl="1" algn="l" rtl="0"/>
            <a:endParaRPr lang="fr-FR" sz="2000" dirty="0"/>
          </a:p>
          <a:p>
            <a:pPr lvl="1" algn="l" rtl="0"/>
            <a:endParaRPr lang="fr-FR" sz="2000" dirty="0" smtClean="0"/>
          </a:p>
          <a:p>
            <a:pPr lvl="2" algn="l" rtl="0"/>
            <a:endParaRPr lang="fr-FR" sz="2000" dirty="0"/>
          </a:p>
          <a:p>
            <a:pPr lvl="1" algn="l" rtl="0"/>
            <a:endParaRPr lang="fr-FR" sz="2000" dirty="0" smtClean="0"/>
          </a:p>
        </p:txBody>
      </p:sp>
      <p:pic>
        <p:nvPicPr>
          <p:cNvPr id="3" name="Picture 4" descr="http://www.snv.jussieu.fr/bmedia/Mitose/img/f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420888"/>
            <a:ext cx="1625926" cy="195111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95536" y="1785010"/>
            <a:ext cx="6336704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Localisation</a:t>
            </a:r>
            <a:r>
              <a:rPr lang="fr-FR" sz="2000" b="1" dirty="0" smtClean="0"/>
              <a:t>: Ils constituent </a:t>
            </a:r>
            <a:r>
              <a:rPr lang="fr-FR" sz="2000" b="1" dirty="0"/>
              <a:t>un réseau principalement localisé sous la surface cellulaire.</a:t>
            </a:r>
            <a:endParaRPr lang="ar-DZ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251520" y="2852936"/>
            <a:ext cx="6624736" cy="22467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fr-F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  <a:r>
              <a:rPr lang="fr-FR" sz="2000" b="1" dirty="0" smtClean="0"/>
              <a:t> : constitués de </a:t>
            </a:r>
            <a:r>
              <a:rPr lang="fr-FR" sz="2000" b="1" u="sng" dirty="0" smtClean="0"/>
              <a:t>deux brins </a:t>
            </a:r>
            <a:r>
              <a:rPr lang="fr-FR" sz="2000" b="1" dirty="0" smtClean="0"/>
              <a:t>torsadés  constitués chacun d’un chapelet d’une protéine globulaire, l’actine. </a:t>
            </a:r>
          </a:p>
          <a:p>
            <a:pPr algn="l" rtl="0"/>
            <a:endParaRPr lang="fr-FR" sz="2000" b="1" dirty="0"/>
          </a:p>
          <a:p>
            <a:pPr algn="l" rtl="0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Fonction</a:t>
            </a:r>
            <a:r>
              <a:rPr lang="fr-FR" sz="2000" b="1" dirty="0" smtClean="0"/>
              <a:t>: On trouve des microfilaments un peu partout dans la cellule mais en particulier sous la membrane plasmique où ils sont regroupés en faisceaux dénommés </a:t>
            </a:r>
            <a:r>
              <a:rPr lang="fr-FR" sz="2000" b="1" u="sng" dirty="0" smtClean="0"/>
              <a:t>fibres de tension</a:t>
            </a:r>
            <a:r>
              <a:rPr lang="fr-FR" sz="2000" b="1" dirty="0" smtClean="0"/>
              <a:t>, qui peuvent avoir une </a:t>
            </a:r>
            <a:r>
              <a:rPr lang="fr-FR" sz="2000" b="1" u="sng" dirty="0" smtClean="0"/>
              <a:t>fonction contractile</a:t>
            </a:r>
            <a:r>
              <a:rPr lang="fr-FR" sz="2000" b="1" dirty="0" smtClean="0"/>
              <a:t>.</a:t>
            </a:r>
            <a:endParaRPr lang="ar-DZ" sz="20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lum bright="-10000" contrast="-10000"/>
          </a:blip>
          <a:srcRect l="16154" t="60457" r="15250" b="26459"/>
          <a:stretch/>
        </p:blipFill>
        <p:spPr bwMode="auto">
          <a:xfrm>
            <a:off x="251520" y="5661248"/>
            <a:ext cx="8509414" cy="97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507537" y="5099705"/>
            <a:ext cx="795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Actine</a:t>
            </a:r>
            <a:endParaRPr lang="fr-FR" dirty="0"/>
          </a:p>
        </p:txBody>
      </p:sp>
      <p:cxnSp>
        <p:nvCxnSpPr>
          <p:cNvPr id="9" name="Connecteur droit avec flèche 8"/>
          <p:cNvCxnSpPr>
            <a:stCxn id="5" idx="2"/>
          </p:cNvCxnSpPr>
          <p:nvPr/>
        </p:nvCxnSpPr>
        <p:spPr>
          <a:xfrm flipH="1">
            <a:off x="7668344" y="5469037"/>
            <a:ext cx="236899" cy="480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00" y="4797152"/>
            <a:ext cx="3621968" cy="194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988"/>
          <a:stretch/>
        </p:blipFill>
        <p:spPr bwMode="auto">
          <a:xfrm>
            <a:off x="5901630" y="188640"/>
            <a:ext cx="2990850" cy="1825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500754"/>
            <a:ext cx="565212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Ex1 : les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microvillosités peuvent être renforcées par un cytosquelette composé de faisceaux de filaments d'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4" tooltip="Actine"/>
              </a:rPr>
              <a:t>actine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 parallèles (allongés sur le grand axe de ces microvillosités).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Cette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organisation est permise par la présence de protéines associées aux filaments d'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4" tooltip="Actine"/>
              </a:rPr>
              <a:t>actine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 qui renforcent l'armature interne. 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188640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Fonctions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836712"/>
            <a:ext cx="4651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fr-FR" b="1" dirty="0" smtClean="0">
                <a:solidFill>
                  <a:srgbClr val="222222"/>
                </a:solidFill>
                <a:latin typeface="Arial" charset="0"/>
                <a:cs typeface="Arial" charset="0"/>
              </a:rPr>
              <a:t>1-  Armature interne et des changements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5221"/>
          <a:stretch/>
        </p:blipFill>
        <p:spPr bwMode="auto">
          <a:xfrm>
            <a:off x="6660232" y="2132856"/>
            <a:ext cx="2004467" cy="112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36512" y="3662444"/>
            <a:ext cx="662473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Ex…….. 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fr-FR" dirty="0" smtClean="0">
                <a:solidFill>
                  <a:srgbClr val="222222"/>
                </a:solidFill>
                <a:latin typeface="Arial" charset="0"/>
                <a:cs typeface="Arial" charset="0"/>
              </a:rPr>
              <a:t>Poussent le membrane: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Prolongements cellulaires pour déplacement: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pseudopodes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fr-FR" dirty="0" smtClean="0">
                <a:solidFill>
                  <a:srgbClr val="222222"/>
                </a:solidFill>
                <a:latin typeface="Arial" charset="0"/>
                <a:cs typeface="Arial" charset="0"/>
              </a:rPr>
              <a:t>Prolongements membranaires pour englobement de structures extérieures : </a:t>
            </a:r>
            <a:r>
              <a:rPr lang="fr-FR" dirty="0" err="1" smtClean="0">
                <a:solidFill>
                  <a:srgbClr val="222222"/>
                </a:solidFill>
                <a:latin typeface="Arial" charset="0"/>
                <a:cs typeface="Arial" charset="0"/>
              </a:rPr>
              <a:t>Endo</a:t>
            </a:r>
            <a:r>
              <a:rPr lang="fr-FR" dirty="0" smtClean="0">
                <a:solidFill>
                  <a:srgbClr val="222222"/>
                </a:solidFill>
                <a:latin typeface="Arial" charset="0"/>
                <a:cs typeface="Arial" charset="0"/>
              </a:rPr>
              <a:t>- </a:t>
            </a:r>
            <a:r>
              <a:rPr lang="fr-FR" dirty="0" err="1" smtClean="0">
                <a:solidFill>
                  <a:srgbClr val="222222"/>
                </a:solidFill>
                <a:latin typeface="Arial" charset="0"/>
                <a:cs typeface="Arial" charset="0"/>
              </a:rPr>
              <a:t>exocytose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 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33" y="3501008"/>
            <a:ext cx="2605563" cy="90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869160"/>
            <a:ext cx="2254399" cy="87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122864" y="5805264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222222"/>
                </a:solidFill>
                <a:latin typeface="Arial" charset="0"/>
                <a:cs typeface="Arial" charset="0"/>
              </a:rPr>
              <a:t>Endocytose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7083132" y="4437112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rgbClr val="222222"/>
                </a:solidFill>
                <a:latin typeface="Arial" charset="0"/>
                <a:cs typeface="Arial" charset="0"/>
              </a:rPr>
              <a:t>Exoocytose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85953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43408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l" rtl="0"/>
            <a:endParaRPr lang="fr-FR" sz="2000" b="1" dirty="0"/>
          </a:p>
          <a:p>
            <a:pPr lvl="1" algn="l" rtl="0"/>
            <a:r>
              <a:rPr lang="fr-FR" sz="2400" dirty="0" smtClean="0"/>
              <a:t>3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Les filaments intermédiaires</a:t>
            </a:r>
          </a:p>
          <a:p>
            <a:pPr lvl="2" algn="l" rtl="0"/>
            <a:r>
              <a:rPr lang="fr-FR" sz="2000" b="1" dirty="0" smtClean="0"/>
              <a:t>a. 10 nm</a:t>
            </a:r>
            <a:endParaRPr lang="fr-FR" sz="2000" dirty="0" smtClean="0"/>
          </a:p>
          <a:p>
            <a:pPr lvl="2" algn="l" rtl="0"/>
            <a:r>
              <a:rPr lang="fr-FR" sz="2000" b="1" dirty="0" smtClean="0"/>
              <a:t>b. La constitution biochimique de ces filaments est très variée</a:t>
            </a:r>
            <a:endParaRPr lang="fr-FR" sz="2000" dirty="0" smtClean="0"/>
          </a:p>
          <a:p>
            <a:pPr lvl="2" algn="l" rtl="0"/>
            <a:r>
              <a:rPr lang="fr-FR" sz="2000" b="1" dirty="0" smtClean="0"/>
              <a:t>c. Ex : neurofilaments, kératine, …</a:t>
            </a:r>
            <a:endParaRPr lang="fr-FR" sz="2000" dirty="0"/>
          </a:p>
        </p:txBody>
      </p:sp>
      <p:pic>
        <p:nvPicPr>
          <p:cNvPr id="8" name="Picture 2" descr="http://www.snv.jussieu.fr/bmedia/Mitose/img/f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268760"/>
            <a:ext cx="2286000" cy="274320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51520" y="1988840"/>
            <a:ext cx="6516216" cy="1323439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l" rtl="0"/>
            <a:r>
              <a:rPr lang="fr-FR" sz="2000" dirty="0"/>
              <a:t>Les filaments intermédiaires constituent un réseau qui occupe tout l'espace cytoplasmique. </a:t>
            </a:r>
            <a:endParaRPr lang="fr-FR" sz="2000" dirty="0" smtClean="0"/>
          </a:p>
          <a:p>
            <a:pPr algn="l" rtl="0"/>
            <a:endParaRPr lang="fr-FR" sz="2000" dirty="0" smtClean="0"/>
          </a:p>
          <a:p>
            <a:pPr algn="l" rtl="0"/>
            <a:r>
              <a:rPr lang="fr-FR" sz="2000" dirty="0" smtClean="0"/>
              <a:t>Sous </a:t>
            </a:r>
            <a:r>
              <a:rPr lang="fr-FR" sz="2000" dirty="0"/>
              <a:t>la membrane nucléaire interne ils constituent la </a:t>
            </a:r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lamina</a:t>
            </a:r>
            <a:r>
              <a:rPr lang="fr-FR" sz="2000" dirty="0"/>
              <a:t>.</a:t>
            </a:r>
            <a:endParaRPr lang="ar-DZ" sz="2000" dirty="0"/>
          </a:p>
        </p:txBody>
      </p:sp>
      <p:sp>
        <p:nvSpPr>
          <p:cNvPr id="11" name="Rectangle 10"/>
          <p:cNvSpPr/>
          <p:nvPr/>
        </p:nvSpPr>
        <p:spPr>
          <a:xfrm>
            <a:off x="107504" y="4221088"/>
            <a:ext cx="7128792" cy="23698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Fonctions: </a:t>
            </a:r>
          </a:p>
          <a:p>
            <a:pPr algn="l" rtl="0"/>
            <a:endParaRPr lang="fr-FR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FontTx/>
              <a:buChar char="-"/>
            </a:pPr>
            <a:r>
              <a:rPr lang="fr-FR" sz="2000" b="1" dirty="0" smtClean="0"/>
              <a:t>Ce sont les éléments les moins dynamiques du cytosquelette;</a:t>
            </a:r>
          </a:p>
          <a:p>
            <a:pPr algn="l" rtl="0"/>
            <a:endParaRPr lang="fr-FR" sz="2000" b="1" dirty="0" smtClean="0"/>
          </a:p>
          <a:p>
            <a:pPr algn="l" rtl="0">
              <a:buFontTx/>
              <a:buChar char="-"/>
            </a:pPr>
            <a:r>
              <a:rPr lang="fr-FR" sz="2000" b="1" dirty="0" smtClean="0"/>
              <a:t>Ils sont très importants pour la structure du noyau;</a:t>
            </a:r>
          </a:p>
          <a:p>
            <a:pPr algn="l" rtl="0"/>
            <a:endParaRPr lang="fr-FR" sz="2000" b="1" dirty="0" smtClean="0"/>
          </a:p>
          <a:p>
            <a:pPr algn="l" rtl="0"/>
            <a:r>
              <a:rPr lang="fr-FR" sz="2000" b="1" dirty="0" smtClean="0"/>
              <a:t>- Ils permettent l'ancrage des organites.</a:t>
            </a:r>
            <a:endParaRPr lang="ar-D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4340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l" rtl="0"/>
            <a:endParaRPr lang="fr-FR" sz="2000" b="1" dirty="0"/>
          </a:p>
          <a:p>
            <a:pPr lvl="1" algn="l" rtl="0"/>
            <a:r>
              <a:rPr lang="fr-FR" sz="2400" dirty="0" smtClean="0"/>
              <a:t>3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Les filaments intermédiaires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5496" y="1122997"/>
            <a:ext cx="8820472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fr-FR" sz="2000" b="1" dirty="0" smtClean="0"/>
              <a:t>1. les filaments à </a:t>
            </a:r>
            <a:r>
              <a:rPr lang="fr-F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kératine</a:t>
            </a:r>
            <a:r>
              <a:rPr lang="fr-FR" sz="2000" b="1" dirty="0" smtClean="0"/>
              <a:t> qui sont caractérisés par de nombreux ponts disulfures; on les trouve dans  les cellules épidermiques des vertébrés, les cheveux, les poils, les ongles et autres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3131840" y="620688"/>
            <a:ext cx="1392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fr-FR" b="1" dirty="0" smtClean="0"/>
              <a:t>On distingue</a:t>
            </a:r>
          </a:p>
        </p:txBody>
      </p:sp>
      <p:sp>
        <p:nvSpPr>
          <p:cNvPr id="9" name="Rectangle 8"/>
          <p:cNvSpPr/>
          <p:nvPr/>
        </p:nvSpPr>
        <p:spPr>
          <a:xfrm>
            <a:off x="291996" y="2564904"/>
            <a:ext cx="8820472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fr-FR" sz="2000" b="1" dirty="0" smtClean="0"/>
              <a:t>2. les filaments à  </a:t>
            </a:r>
            <a:r>
              <a:rPr lang="fr-FR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desmine</a:t>
            </a:r>
            <a:r>
              <a:rPr lang="fr-FR" sz="2000" b="1" dirty="0" smtClean="0"/>
              <a:t> qu'on retrouve dans les cellules musculaires des muscles lisses, striés et dans le muscle cardiaque </a:t>
            </a:r>
            <a:endParaRPr lang="fr-FR" sz="2000" b="1" dirty="0" smtClean="0"/>
          </a:p>
          <a:p>
            <a:pPr algn="l" rtl="0"/>
            <a:r>
              <a:rPr lang="fr-FR" sz="2000" dirty="0" smtClean="0"/>
              <a:t>ils relient les </a:t>
            </a:r>
            <a:r>
              <a:rPr lang="fr-FR" sz="2000" dirty="0" err="1" smtClean="0"/>
              <a:t>myoﬁlaments</a:t>
            </a:r>
            <a:r>
              <a:rPr lang="fr-FR" sz="2000" dirty="0" smtClean="0"/>
              <a:t> entre eux et à la membrane plasmique.</a:t>
            </a:r>
            <a:endParaRPr lang="fr-FR" sz="2000" b="1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395536" y="4365104"/>
            <a:ext cx="8352928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fr-FR" sz="2000" b="1" dirty="0" smtClean="0"/>
              <a:t>3. la </a:t>
            </a:r>
            <a:r>
              <a:rPr lang="fr-F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lamina</a:t>
            </a:r>
            <a:r>
              <a:rPr lang="fr-FR" sz="2000" b="1" dirty="0" smtClean="0"/>
              <a:t> </a:t>
            </a:r>
            <a:r>
              <a:rPr lang="fr-F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nucléaire</a:t>
            </a:r>
            <a:r>
              <a:rPr lang="fr-FR" sz="2000" b="1" dirty="0" smtClean="0"/>
              <a:t> présente dans le noyau appliquée contre la membrane interne du noyau ; c'est une couche protéique fibrillaire dont les protéines sont des </a:t>
            </a:r>
            <a:r>
              <a:rPr lang="fr-F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lamines</a:t>
            </a:r>
            <a:r>
              <a:rPr lang="fr-FR" sz="2000" b="1" dirty="0" smtClean="0"/>
              <a:t>.</a:t>
            </a:r>
            <a:endParaRPr lang="ar-D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5978" y="332656"/>
            <a:ext cx="1920213" cy="230425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4016" y="3801814"/>
            <a:ext cx="370790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fr-FR" b="1" dirty="0"/>
              <a:t>Les microtubules constituent un "réseau" dont le centre est situé au niveau du centrosome.</a:t>
            </a:r>
            <a:endParaRPr lang="ar-DZ" dirty="0"/>
          </a:p>
        </p:txBody>
      </p:sp>
      <p:sp>
        <p:nvSpPr>
          <p:cNvPr id="15" name="Rectangle 14"/>
          <p:cNvSpPr/>
          <p:nvPr/>
        </p:nvSpPr>
        <p:spPr>
          <a:xfrm>
            <a:off x="0" y="-52094"/>
            <a:ext cx="65162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rtl="0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Les 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microtubules</a:t>
            </a:r>
          </a:p>
          <a:p>
            <a:pPr lvl="2" algn="l" rtl="0"/>
            <a:r>
              <a:rPr lang="fr-FR" sz="2000" b="1" dirty="0" smtClean="0"/>
              <a:t>a. 25 </a:t>
            </a:r>
            <a:r>
              <a:rPr lang="fr-FR" sz="2000" b="1" dirty="0"/>
              <a:t>nm</a:t>
            </a:r>
            <a:endParaRPr lang="fr-FR" sz="2000" dirty="0"/>
          </a:p>
          <a:p>
            <a:pPr lvl="2" algn="l" rtl="0"/>
            <a:r>
              <a:rPr lang="fr-FR" sz="2000" b="1" dirty="0" smtClean="0"/>
              <a:t>b. Présents </a:t>
            </a:r>
            <a:r>
              <a:rPr lang="fr-FR" sz="2000" b="1" dirty="0"/>
              <a:t>dans toutes les cellules eucaryotes</a:t>
            </a:r>
            <a:endParaRPr lang="fr-FR" sz="2000" dirty="0"/>
          </a:p>
        </p:txBody>
      </p:sp>
      <p:sp>
        <p:nvSpPr>
          <p:cNvPr id="16" name="Rectangle 15"/>
          <p:cNvSpPr/>
          <p:nvPr/>
        </p:nvSpPr>
        <p:spPr>
          <a:xfrm>
            <a:off x="144016" y="1196752"/>
            <a:ext cx="6300192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 rtl="0"/>
            <a:r>
              <a:rPr lang="fr-FR" b="1" dirty="0" smtClean="0"/>
              <a:t>Les microtubules sont des tubes </a:t>
            </a:r>
            <a:r>
              <a:rPr lang="fr-FR" dirty="0"/>
              <a:t>cylindriques </a:t>
            </a:r>
            <a:r>
              <a:rPr lang="fr-FR" dirty="0" smtClean="0"/>
              <a:t> </a:t>
            </a:r>
            <a:r>
              <a:rPr lang="fr-FR" b="1" dirty="0" smtClean="0"/>
              <a:t>creux  </a:t>
            </a:r>
          </a:p>
          <a:p>
            <a:pPr algn="just" rtl="0"/>
            <a:endParaRPr lang="fr-FR" b="1" dirty="0" smtClean="0"/>
          </a:p>
          <a:p>
            <a:pPr algn="just" rtl="0"/>
            <a:r>
              <a:rPr lang="fr-FR" b="1" dirty="0" smtClean="0"/>
              <a:t>d’un diamètre d’environ 25 nm, </a:t>
            </a:r>
            <a:r>
              <a:rPr lang="fr-FR" dirty="0"/>
              <a:t>de longueur variable et sont </a:t>
            </a:r>
            <a:r>
              <a:rPr lang="fr-FR" dirty="0" smtClean="0"/>
              <a:t>en général </a:t>
            </a:r>
            <a:r>
              <a:rPr lang="fr-FR" dirty="0"/>
              <a:t>rectilignes </a:t>
            </a:r>
            <a:r>
              <a:rPr lang="fr-FR" dirty="0" smtClean="0"/>
              <a:t>, </a:t>
            </a:r>
          </a:p>
          <a:p>
            <a:pPr algn="just" rtl="0"/>
            <a:r>
              <a:rPr lang="fr-FR" b="1" dirty="0" smtClean="0">
                <a:solidFill>
                  <a:schemeClr val="bg1"/>
                </a:solidFill>
              </a:rPr>
              <a:t>Structure</a:t>
            </a:r>
            <a:r>
              <a:rPr lang="fr-FR" b="1" dirty="0" smtClean="0"/>
              <a:t>: </a:t>
            </a:r>
            <a:r>
              <a:rPr lang="fr-FR" dirty="0" smtClean="0"/>
              <a:t>formés de 13 </a:t>
            </a:r>
            <a:r>
              <a:rPr lang="fr-FR" b="1" dirty="0" err="1" smtClean="0"/>
              <a:t>protofilaments</a:t>
            </a:r>
            <a:r>
              <a:rPr lang="fr-FR" dirty="0" smtClean="0"/>
              <a:t> protéiques disposés en couronne.</a:t>
            </a:r>
          </a:p>
          <a:p>
            <a:pPr algn="l" rtl="0"/>
            <a:r>
              <a:rPr lang="fr-FR" dirty="0"/>
              <a:t>Chaque </a:t>
            </a:r>
            <a:r>
              <a:rPr lang="fr-FR" b="1" dirty="0" err="1"/>
              <a:t>protofilament</a:t>
            </a:r>
            <a:r>
              <a:rPr lang="fr-FR" dirty="0"/>
              <a:t> est </a:t>
            </a:r>
            <a:endParaRPr lang="fr-FR" dirty="0" smtClean="0"/>
          </a:p>
          <a:p>
            <a:pPr algn="l" rtl="0"/>
            <a:r>
              <a:rPr lang="fr-FR" dirty="0" smtClean="0"/>
              <a:t>constitué </a:t>
            </a:r>
            <a:r>
              <a:rPr lang="fr-FR" dirty="0"/>
              <a:t>de </a:t>
            </a:r>
            <a:r>
              <a:rPr lang="fr-FR" dirty="0" smtClean="0"/>
              <a:t> dimères de  tubuline </a:t>
            </a:r>
            <a:endParaRPr lang="ar-DZ" b="1" dirty="0"/>
          </a:p>
        </p:txBody>
      </p:sp>
      <p:sp>
        <p:nvSpPr>
          <p:cNvPr id="17" name="Rectangle 16"/>
          <p:cNvSpPr/>
          <p:nvPr/>
        </p:nvSpPr>
        <p:spPr>
          <a:xfrm>
            <a:off x="179512" y="5013176"/>
            <a:ext cx="8568952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fr-FR" sz="2000" b="1" dirty="0" smtClean="0"/>
              <a:t>Les microtubules sont généralement associés en structures complexes dont:</a:t>
            </a:r>
          </a:p>
          <a:p>
            <a:pPr algn="l" rtl="0"/>
            <a:r>
              <a:rPr lang="fr-FR" sz="2000" b="1" dirty="0" smtClean="0"/>
              <a:t>. Centriole</a:t>
            </a:r>
          </a:p>
          <a:p>
            <a:pPr algn="l" rtl="0"/>
            <a:r>
              <a:rPr lang="fr-FR" sz="2000" b="1" dirty="0" smtClean="0"/>
              <a:t>. </a:t>
            </a:r>
            <a:r>
              <a:rPr lang="fr-FR" sz="2000" b="1" dirty="0" err="1"/>
              <a:t>A</a:t>
            </a:r>
            <a:r>
              <a:rPr lang="fr-FR" sz="2000" b="1" dirty="0" err="1" smtClean="0"/>
              <a:t>xonèmes</a:t>
            </a:r>
            <a:r>
              <a:rPr lang="fr-FR" sz="2000" b="1" dirty="0" smtClean="0"/>
              <a:t> des cils et des flagelles</a:t>
            </a:r>
            <a:endParaRPr lang="ar-DZ" sz="2000" b="1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 l="11438" t="36140" r="11782" b="18500"/>
          <a:stretch>
            <a:fillRect/>
          </a:stretch>
        </p:blipFill>
        <p:spPr bwMode="auto">
          <a:xfrm>
            <a:off x="3836154" y="2952639"/>
            <a:ext cx="5328592" cy="18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928938" y="176883"/>
            <a:ext cx="1030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centriole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6084" y="113820"/>
            <a:ext cx="1317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centrosome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7626084" y="486515"/>
            <a:ext cx="658930" cy="4222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6468918" y="558523"/>
            <a:ext cx="1008112" cy="4222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609503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fr-FR" dirty="0" smtClean="0"/>
              <a:t>L'</a:t>
            </a:r>
            <a:r>
              <a:rPr lang="fr-FR" b="1" dirty="0" err="1" smtClean="0"/>
              <a:t>axonème</a:t>
            </a:r>
            <a:r>
              <a:rPr lang="fr-FR" dirty="0" smtClean="0"/>
              <a:t> est la partie axiale et motrice d'un </a:t>
            </a:r>
            <a:r>
              <a:rPr lang="fr-FR" dirty="0" smtClean="0"/>
              <a:t>cil ou </a:t>
            </a:r>
            <a:r>
              <a:rPr lang="fr-FR" dirty="0" smtClean="0"/>
              <a:t>d'un flagelle d'une cellule </a:t>
            </a:r>
            <a:r>
              <a:rPr lang="fr-FR" dirty="0" smtClean="0"/>
              <a:t>eucaryote. </a:t>
            </a:r>
            <a:endParaRPr lang="fr-FR" dirty="0" smtClean="0"/>
          </a:p>
          <a:p>
            <a:pPr algn="l" rtl="0"/>
            <a:r>
              <a:rPr lang="fr-FR" dirty="0" smtClean="0"/>
              <a:t>Par </a:t>
            </a:r>
            <a:r>
              <a:rPr lang="fr-FR" dirty="0" smtClean="0"/>
              <a:t>exemple dans le flagelle du spermatozoïde.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10173</TotalTime>
  <Words>667</Words>
  <Application>Microsoft Office PowerPoint</Application>
  <PresentationFormat>Affichage à l'écran (4:3)</PresentationFormat>
  <Paragraphs>108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Architecture, Cytosquelette et motilité cellulaire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Conclusion</vt:lpstr>
      <vt:lpstr>Diapositive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Moussi</dc:creator>
  <cp:lastModifiedBy>Utilisateur Windows</cp:lastModifiedBy>
  <cp:revision>42</cp:revision>
  <dcterms:created xsi:type="dcterms:W3CDTF">2013-11-18T20:29:50Z</dcterms:created>
  <dcterms:modified xsi:type="dcterms:W3CDTF">2021-02-20T11:34:54Z</dcterms:modified>
</cp:coreProperties>
</file>