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64" r:id="rId2"/>
    <p:sldId id="335" r:id="rId3"/>
    <p:sldId id="336" r:id="rId4"/>
    <p:sldId id="337" r:id="rId5"/>
    <p:sldId id="338" r:id="rId6"/>
    <p:sldId id="339" r:id="rId7"/>
    <p:sldId id="340" r:id="rId8"/>
    <p:sldId id="341" r:id="rId9"/>
    <p:sldId id="342" r:id="rId10"/>
    <p:sldId id="296" r:id="rId11"/>
    <p:sldId id="290" r:id="rId12"/>
    <p:sldId id="291" r:id="rId13"/>
    <p:sldId id="343" r:id="rId14"/>
    <p:sldId id="308" r:id="rId15"/>
    <p:sldId id="292" r:id="rId16"/>
    <p:sldId id="293" r:id="rId17"/>
    <p:sldId id="351" r:id="rId18"/>
    <p:sldId id="352" r:id="rId19"/>
    <p:sldId id="353" r:id="rId20"/>
    <p:sldId id="309" r:id="rId21"/>
    <p:sldId id="344" r:id="rId22"/>
    <p:sldId id="310" r:id="rId23"/>
    <p:sldId id="354" r:id="rId24"/>
    <p:sldId id="349" r:id="rId25"/>
    <p:sldId id="348" r:id="rId26"/>
    <p:sldId id="350" r:id="rId27"/>
    <p:sldId id="345" r:id="rId28"/>
    <p:sldId id="346" r:id="rId29"/>
    <p:sldId id="347" r:id="rId30"/>
    <p:sldId id="355" r:id="rId31"/>
    <p:sldId id="330" r:id="rId32"/>
    <p:sldId id="331" r:id="rId33"/>
    <p:sldId id="332" r:id="rId34"/>
    <p:sldId id="333" r:id="rId35"/>
    <p:sldId id="334" r:id="rId36"/>
    <p:sldId id="302" r:id="rId37"/>
    <p:sldId id="303" r:id="rId38"/>
    <p:sldId id="304" r:id="rId39"/>
    <p:sldId id="305" r:id="rId40"/>
    <p:sldId id="306" r:id="rId41"/>
    <p:sldId id="307" r:id="rId42"/>
    <p:sldId id="284" r:id="rId43"/>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rgbClr val="CCFF33"/>
        </a:solidFill>
        <a:latin typeface="Comic Sans MS" panose="030F0702030302020204" pitchFamily="66" charset="0"/>
        <a:ea typeface="+mn-ea"/>
        <a:cs typeface="+mn-cs"/>
      </a:defRPr>
    </a:lvl1pPr>
    <a:lvl2pPr marL="457200" algn="l" rtl="0" eaLnBrk="0" fontAlgn="base" hangingPunct="0">
      <a:spcBef>
        <a:spcPct val="0"/>
      </a:spcBef>
      <a:spcAft>
        <a:spcPct val="0"/>
      </a:spcAft>
      <a:defRPr sz="1400" kern="1200">
        <a:solidFill>
          <a:srgbClr val="CCFF33"/>
        </a:solidFill>
        <a:latin typeface="Comic Sans MS" panose="030F0702030302020204" pitchFamily="66" charset="0"/>
        <a:ea typeface="+mn-ea"/>
        <a:cs typeface="+mn-cs"/>
      </a:defRPr>
    </a:lvl2pPr>
    <a:lvl3pPr marL="914400" algn="l" rtl="0" eaLnBrk="0" fontAlgn="base" hangingPunct="0">
      <a:spcBef>
        <a:spcPct val="0"/>
      </a:spcBef>
      <a:spcAft>
        <a:spcPct val="0"/>
      </a:spcAft>
      <a:defRPr sz="1400" kern="1200">
        <a:solidFill>
          <a:srgbClr val="CCFF33"/>
        </a:solidFill>
        <a:latin typeface="Comic Sans MS" panose="030F0702030302020204" pitchFamily="66" charset="0"/>
        <a:ea typeface="+mn-ea"/>
        <a:cs typeface="+mn-cs"/>
      </a:defRPr>
    </a:lvl3pPr>
    <a:lvl4pPr marL="1371600" algn="l" rtl="0" eaLnBrk="0" fontAlgn="base" hangingPunct="0">
      <a:spcBef>
        <a:spcPct val="0"/>
      </a:spcBef>
      <a:spcAft>
        <a:spcPct val="0"/>
      </a:spcAft>
      <a:defRPr sz="1400" kern="1200">
        <a:solidFill>
          <a:srgbClr val="CCFF33"/>
        </a:solidFill>
        <a:latin typeface="Comic Sans MS" panose="030F0702030302020204" pitchFamily="66" charset="0"/>
        <a:ea typeface="+mn-ea"/>
        <a:cs typeface="+mn-cs"/>
      </a:defRPr>
    </a:lvl4pPr>
    <a:lvl5pPr marL="1828800" algn="l" rtl="0" eaLnBrk="0" fontAlgn="base" hangingPunct="0">
      <a:spcBef>
        <a:spcPct val="0"/>
      </a:spcBef>
      <a:spcAft>
        <a:spcPct val="0"/>
      </a:spcAft>
      <a:defRPr sz="1400" kern="1200">
        <a:solidFill>
          <a:srgbClr val="CCFF33"/>
        </a:solidFill>
        <a:latin typeface="Comic Sans MS" panose="030F0702030302020204" pitchFamily="66" charset="0"/>
        <a:ea typeface="+mn-ea"/>
        <a:cs typeface="+mn-cs"/>
      </a:defRPr>
    </a:lvl5pPr>
    <a:lvl6pPr marL="2286000" algn="l" defTabSz="914400" rtl="0" eaLnBrk="1" latinLnBrk="0" hangingPunct="1">
      <a:defRPr sz="1400" kern="1200">
        <a:solidFill>
          <a:srgbClr val="CCFF33"/>
        </a:solidFill>
        <a:latin typeface="Comic Sans MS" panose="030F0702030302020204" pitchFamily="66" charset="0"/>
        <a:ea typeface="+mn-ea"/>
        <a:cs typeface="+mn-cs"/>
      </a:defRPr>
    </a:lvl6pPr>
    <a:lvl7pPr marL="2743200" algn="l" defTabSz="914400" rtl="0" eaLnBrk="1" latinLnBrk="0" hangingPunct="1">
      <a:defRPr sz="1400" kern="1200">
        <a:solidFill>
          <a:srgbClr val="CCFF33"/>
        </a:solidFill>
        <a:latin typeface="Comic Sans MS" panose="030F0702030302020204" pitchFamily="66" charset="0"/>
        <a:ea typeface="+mn-ea"/>
        <a:cs typeface="+mn-cs"/>
      </a:defRPr>
    </a:lvl7pPr>
    <a:lvl8pPr marL="3200400" algn="l" defTabSz="914400" rtl="0" eaLnBrk="1" latinLnBrk="0" hangingPunct="1">
      <a:defRPr sz="1400" kern="1200">
        <a:solidFill>
          <a:srgbClr val="CCFF33"/>
        </a:solidFill>
        <a:latin typeface="Comic Sans MS" panose="030F0702030302020204" pitchFamily="66" charset="0"/>
        <a:ea typeface="+mn-ea"/>
        <a:cs typeface="+mn-cs"/>
      </a:defRPr>
    </a:lvl8pPr>
    <a:lvl9pPr marL="3657600" algn="l" defTabSz="914400" rtl="0" eaLnBrk="1" latinLnBrk="0" hangingPunct="1">
      <a:defRPr sz="1400" kern="1200">
        <a:solidFill>
          <a:srgbClr val="CCFF33"/>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FF0000"/>
    <a:srgbClr val="CCFF99"/>
    <a:srgbClr val="FF66CC"/>
    <a:srgbClr val="FF0066"/>
    <a:srgbClr val="3333CC"/>
    <a:srgbClr val="CCFF33"/>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98" autoAdjust="0"/>
    <p:restoredTop sz="90929"/>
  </p:normalViewPr>
  <p:slideViewPr>
    <p:cSldViewPr>
      <p:cViewPr varScale="1">
        <p:scale>
          <a:sx n="69" d="100"/>
          <a:sy n="69" d="100"/>
        </p:scale>
        <p:origin x="116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E6B0C6A4-2826-471F-B6DB-6CA61B7E1645}"/>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7CEF6530-AEAB-4485-B2B6-B9295D1B89B2}"/>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p:spPr>
          <p:txBody>
            <a:bodyPr/>
            <a:lstStyle/>
            <a:p>
              <a:pPr algn="ctr">
                <a:defRPr/>
              </a:pPr>
              <a:endParaRPr lang="fr-FR"/>
            </a:p>
          </p:txBody>
        </p:sp>
        <p:sp>
          <p:nvSpPr>
            <p:cNvPr id="6" name="Arc 4">
              <a:extLst>
                <a:ext uri="{FF2B5EF4-FFF2-40B4-BE49-F238E27FC236}">
                  <a16:creationId xmlns:a16="http://schemas.microsoft.com/office/drawing/2014/main" id="{236C9BAD-742A-4E8E-917D-D5CA879C1090}"/>
                </a:ext>
              </a:extLst>
            </p:cNvPr>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fr-FR" altLang="fr-FR" noProof="0"/>
              <a:t>Cliquez pour modifier le style du titre du masque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anose="05000000000000000000" pitchFamily="2" charset="2"/>
              <a:buNone/>
              <a:defRPr/>
            </a:lvl1pPr>
          </a:lstStyle>
          <a:p>
            <a:pPr lvl="0"/>
            <a:r>
              <a:rPr lang="fr-FR" altLang="fr-FR" noProof="0"/>
              <a:t>Cliquez pour modifier le style des sous-titres du masque</a:t>
            </a:r>
          </a:p>
        </p:txBody>
      </p:sp>
      <p:sp>
        <p:nvSpPr>
          <p:cNvPr id="7" name="Rectangle 7">
            <a:extLst>
              <a:ext uri="{FF2B5EF4-FFF2-40B4-BE49-F238E27FC236}">
                <a16:creationId xmlns:a16="http://schemas.microsoft.com/office/drawing/2014/main" id="{39E36CB2-75EF-4D6A-BAE3-FDB980B4E418}"/>
              </a:ext>
            </a:extLst>
          </p:cNvPr>
          <p:cNvSpPr>
            <a:spLocks noGrp="1" noChangeArrowheads="1"/>
          </p:cNvSpPr>
          <p:nvPr>
            <p:ph type="dt" sz="quarter" idx="10"/>
          </p:nvPr>
        </p:nvSpPr>
        <p:spPr/>
        <p:txBody>
          <a:bodyPr/>
          <a:lstStyle>
            <a:lvl1pPr>
              <a:defRPr/>
            </a:lvl1pPr>
          </a:lstStyle>
          <a:p>
            <a:pPr>
              <a:defRPr/>
            </a:pPr>
            <a:endParaRPr lang="fr-FR" altLang="fr-FR"/>
          </a:p>
        </p:txBody>
      </p:sp>
      <p:sp>
        <p:nvSpPr>
          <p:cNvPr id="8" name="Rectangle 8">
            <a:extLst>
              <a:ext uri="{FF2B5EF4-FFF2-40B4-BE49-F238E27FC236}">
                <a16:creationId xmlns:a16="http://schemas.microsoft.com/office/drawing/2014/main" id="{33BC7193-65CF-48C1-8181-906EFD0F01CC}"/>
              </a:ext>
            </a:extLst>
          </p:cNvPr>
          <p:cNvSpPr>
            <a:spLocks noGrp="1" noChangeArrowheads="1"/>
          </p:cNvSpPr>
          <p:nvPr>
            <p:ph type="ftr" sz="quarter" idx="11"/>
          </p:nvPr>
        </p:nvSpPr>
        <p:spPr/>
        <p:txBody>
          <a:bodyPr/>
          <a:lstStyle>
            <a:lvl1pPr>
              <a:defRPr/>
            </a:lvl1pPr>
          </a:lstStyle>
          <a:p>
            <a:pPr>
              <a:defRPr/>
            </a:pPr>
            <a:endParaRPr lang="fr-FR" altLang="fr-FR"/>
          </a:p>
        </p:txBody>
      </p:sp>
      <p:sp>
        <p:nvSpPr>
          <p:cNvPr id="9" name="Rectangle 9">
            <a:extLst>
              <a:ext uri="{FF2B5EF4-FFF2-40B4-BE49-F238E27FC236}">
                <a16:creationId xmlns:a16="http://schemas.microsoft.com/office/drawing/2014/main" id="{7DFD6792-CA62-4ACC-855A-D3B2B89FF517}"/>
              </a:ext>
            </a:extLst>
          </p:cNvPr>
          <p:cNvSpPr>
            <a:spLocks noGrp="1" noChangeArrowheads="1"/>
          </p:cNvSpPr>
          <p:nvPr>
            <p:ph type="sldNum" sz="quarter" idx="12"/>
          </p:nvPr>
        </p:nvSpPr>
        <p:spPr/>
        <p:txBody>
          <a:bodyPr/>
          <a:lstStyle>
            <a:lvl1pPr>
              <a:defRPr/>
            </a:lvl1pPr>
          </a:lstStyle>
          <a:p>
            <a:pPr>
              <a:defRPr/>
            </a:pPr>
            <a:fld id="{E1C480B4-1987-428D-8CEE-C379B0E765EE}" type="slidenum">
              <a:rPr lang="fr-FR" altLang="fr-FR"/>
              <a:pPr>
                <a:defRPr/>
              </a:pPr>
              <a:t>‹N°›</a:t>
            </a:fld>
            <a:endParaRPr lang="fr-FR" altLang="fr-FR"/>
          </a:p>
        </p:txBody>
      </p:sp>
    </p:spTree>
    <p:extLst>
      <p:ext uri="{BB962C8B-B14F-4D97-AF65-F5344CB8AC3E}">
        <p14:creationId xmlns:p14="http://schemas.microsoft.com/office/powerpoint/2010/main" val="175208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7">
            <a:extLst>
              <a:ext uri="{FF2B5EF4-FFF2-40B4-BE49-F238E27FC236}">
                <a16:creationId xmlns:a16="http://schemas.microsoft.com/office/drawing/2014/main" id="{49C10129-66CC-4465-8167-8D078C61FAE9}"/>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8">
            <a:extLst>
              <a:ext uri="{FF2B5EF4-FFF2-40B4-BE49-F238E27FC236}">
                <a16:creationId xmlns:a16="http://schemas.microsoft.com/office/drawing/2014/main" id="{BEF429D8-FAF7-4C84-9236-75140ECB9C83}"/>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9">
            <a:extLst>
              <a:ext uri="{FF2B5EF4-FFF2-40B4-BE49-F238E27FC236}">
                <a16:creationId xmlns:a16="http://schemas.microsoft.com/office/drawing/2014/main" id="{5649D7D3-82E6-4E89-B2D3-1BE89DC04946}"/>
              </a:ext>
            </a:extLst>
          </p:cNvPr>
          <p:cNvSpPr>
            <a:spLocks noGrp="1" noChangeArrowheads="1"/>
          </p:cNvSpPr>
          <p:nvPr>
            <p:ph type="sldNum" sz="quarter" idx="12"/>
          </p:nvPr>
        </p:nvSpPr>
        <p:spPr>
          <a:ln/>
        </p:spPr>
        <p:txBody>
          <a:bodyPr/>
          <a:lstStyle>
            <a:lvl1pPr>
              <a:defRPr/>
            </a:lvl1pPr>
          </a:lstStyle>
          <a:p>
            <a:pPr>
              <a:defRPr/>
            </a:pPr>
            <a:fld id="{B6A35833-934B-4D68-9B2F-AEDC8BC85031}" type="slidenum">
              <a:rPr lang="fr-FR" altLang="fr-FR"/>
              <a:pPr>
                <a:defRPr/>
              </a:pPr>
              <a:t>‹N°›</a:t>
            </a:fld>
            <a:endParaRPr lang="fr-FR" altLang="fr-FR"/>
          </a:p>
        </p:txBody>
      </p:sp>
    </p:spTree>
    <p:extLst>
      <p:ext uri="{BB962C8B-B14F-4D97-AF65-F5344CB8AC3E}">
        <p14:creationId xmlns:p14="http://schemas.microsoft.com/office/powerpoint/2010/main" val="138028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7">
            <a:extLst>
              <a:ext uri="{FF2B5EF4-FFF2-40B4-BE49-F238E27FC236}">
                <a16:creationId xmlns:a16="http://schemas.microsoft.com/office/drawing/2014/main" id="{A9BF20BE-4BBC-4E0D-8ABB-751AB2170315}"/>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8">
            <a:extLst>
              <a:ext uri="{FF2B5EF4-FFF2-40B4-BE49-F238E27FC236}">
                <a16:creationId xmlns:a16="http://schemas.microsoft.com/office/drawing/2014/main" id="{56D9DDAA-4AA6-4A4F-88E0-28263279631C}"/>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9">
            <a:extLst>
              <a:ext uri="{FF2B5EF4-FFF2-40B4-BE49-F238E27FC236}">
                <a16:creationId xmlns:a16="http://schemas.microsoft.com/office/drawing/2014/main" id="{69568487-7D41-4436-B5D9-B4E6B9474D59}"/>
              </a:ext>
            </a:extLst>
          </p:cNvPr>
          <p:cNvSpPr>
            <a:spLocks noGrp="1" noChangeArrowheads="1"/>
          </p:cNvSpPr>
          <p:nvPr>
            <p:ph type="sldNum" sz="quarter" idx="12"/>
          </p:nvPr>
        </p:nvSpPr>
        <p:spPr>
          <a:ln/>
        </p:spPr>
        <p:txBody>
          <a:bodyPr/>
          <a:lstStyle>
            <a:lvl1pPr>
              <a:defRPr/>
            </a:lvl1pPr>
          </a:lstStyle>
          <a:p>
            <a:pPr>
              <a:defRPr/>
            </a:pPr>
            <a:fld id="{7D6CE394-9D95-4859-8818-281CD0525A8A}" type="slidenum">
              <a:rPr lang="fr-FR" altLang="fr-FR"/>
              <a:pPr>
                <a:defRPr/>
              </a:pPr>
              <a:t>‹N°›</a:t>
            </a:fld>
            <a:endParaRPr lang="fr-FR" altLang="fr-FR"/>
          </a:p>
        </p:txBody>
      </p:sp>
    </p:spTree>
    <p:extLst>
      <p:ext uri="{BB962C8B-B14F-4D97-AF65-F5344CB8AC3E}">
        <p14:creationId xmlns:p14="http://schemas.microsoft.com/office/powerpoint/2010/main" val="292652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7">
            <a:extLst>
              <a:ext uri="{FF2B5EF4-FFF2-40B4-BE49-F238E27FC236}">
                <a16:creationId xmlns:a16="http://schemas.microsoft.com/office/drawing/2014/main" id="{09432E71-2201-4247-8976-E9E216A1186F}"/>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8">
            <a:extLst>
              <a:ext uri="{FF2B5EF4-FFF2-40B4-BE49-F238E27FC236}">
                <a16:creationId xmlns:a16="http://schemas.microsoft.com/office/drawing/2014/main" id="{1A57B73E-DF31-45B1-ADE0-37D04887A29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9">
            <a:extLst>
              <a:ext uri="{FF2B5EF4-FFF2-40B4-BE49-F238E27FC236}">
                <a16:creationId xmlns:a16="http://schemas.microsoft.com/office/drawing/2014/main" id="{A235B8D9-C7BF-457C-ACAB-8CB3ECDD7F5B}"/>
              </a:ext>
            </a:extLst>
          </p:cNvPr>
          <p:cNvSpPr>
            <a:spLocks noGrp="1" noChangeArrowheads="1"/>
          </p:cNvSpPr>
          <p:nvPr>
            <p:ph type="sldNum" sz="quarter" idx="12"/>
          </p:nvPr>
        </p:nvSpPr>
        <p:spPr>
          <a:ln/>
        </p:spPr>
        <p:txBody>
          <a:bodyPr/>
          <a:lstStyle>
            <a:lvl1pPr>
              <a:defRPr/>
            </a:lvl1pPr>
          </a:lstStyle>
          <a:p>
            <a:pPr>
              <a:defRPr/>
            </a:pPr>
            <a:fld id="{94AA29CD-F7DC-42A0-8C6E-2004B7CEE38B}" type="slidenum">
              <a:rPr lang="fr-FR" altLang="fr-FR"/>
              <a:pPr>
                <a:defRPr/>
              </a:pPr>
              <a:t>‹N°›</a:t>
            </a:fld>
            <a:endParaRPr lang="fr-FR" altLang="fr-FR"/>
          </a:p>
        </p:txBody>
      </p:sp>
    </p:spTree>
    <p:extLst>
      <p:ext uri="{BB962C8B-B14F-4D97-AF65-F5344CB8AC3E}">
        <p14:creationId xmlns:p14="http://schemas.microsoft.com/office/powerpoint/2010/main" val="427220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Rectangle 7">
            <a:extLst>
              <a:ext uri="{FF2B5EF4-FFF2-40B4-BE49-F238E27FC236}">
                <a16:creationId xmlns:a16="http://schemas.microsoft.com/office/drawing/2014/main" id="{9ED3DA51-2016-472B-8299-882245D6E627}"/>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8">
            <a:extLst>
              <a:ext uri="{FF2B5EF4-FFF2-40B4-BE49-F238E27FC236}">
                <a16:creationId xmlns:a16="http://schemas.microsoft.com/office/drawing/2014/main" id="{D6EE049C-0B0F-42FD-B034-43872E617527}"/>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9">
            <a:extLst>
              <a:ext uri="{FF2B5EF4-FFF2-40B4-BE49-F238E27FC236}">
                <a16:creationId xmlns:a16="http://schemas.microsoft.com/office/drawing/2014/main" id="{95437C05-27AE-4E70-A02D-F5DC203E5E55}"/>
              </a:ext>
            </a:extLst>
          </p:cNvPr>
          <p:cNvSpPr>
            <a:spLocks noGrp="1" noChangeArrowheads="1"/>
          </p:cNvSpPr>
          <p:nvPr>
            <p:ph type="sldNum" sz="quarter" idx="12"/>
          </p:nvPr>
        </p:nvSpPr>
        <p:spPr>
          <a:ln/>
        </p:spPr>
        <p:txBody>
          <a:bodyPr/>
          <a:lstStyle>
            <a:lvl1pPr>
              <a:defRPr/>
            </a:lvl1pPr>
          </a:lstStyle>
          <a:p>
            <a:pPr>
              <a:defRPr/>
            </a:pPr>
            <a:fld id="{41D51712-0CC7-443C-AFA9-CF74EF25F14C}" type="slidenum">
              <a:rPr lang="fr-FR" altLang="fr-FR"/>
              <a:pPr>
                <a:defRPr/>
              </a:pPr>
              <a:t>‹N°›</a:t>
            </a:fld>
            <a:endParaRPr lang="fr-FR" altLang="fr-FR"/>
          </a:p>
        </p:txBody>
      </p:sp>
    </p:spTree>
    <p:extLst>
      <p:ext uri="{BB962C8B-B14F-4D97-AF65-F5344CB8AC3E}">
        <p14:creationId xmlns:p14="http://schemas.microsoft.com/office/powerpoint/2010/main" val="12987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7">
            <a:extLst>
              <a:ext uri="{FF2B5EF4-FFF2-40B4-BE49-F238E27FC236}">
                <a16:creationId xmlns:a16="http://schemas.microsoft.com/office/drawing/2014/main" id="{AAA8D04E-7012-4260-A406-5D305AB60988}"/>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8">
            <a:extLst>
              <a:ext uri="{FF2B5EF4-FFF2-40B4-BE49-F238E27FC236}">
                <a16:creationId xmlns:a16="http://schemas.microsoft.com/office/drawing/2014/main" id="{65DAE549-2193-4624-9C13-F2CFB7EE841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9">
            <a:extLst>
              <a:ext uri="{FF2B5EF4-FFF2-40B4-BE49-F238E27FC236}">
                <a16:creationId xmlns:a16="http://schemas.microsoft.com/office/drawing/2014/main" id="{DE4539EB-7900-44AF-AEDF-327F5A126B60}"/>
              </a:ext>
            </a:extLst>
          </p:cNvPr>
          <p:cNvSpPr>
            <a:spLocks noGrp="1" noChangeArrowheads="1"/>
          </p:cNvSpPr>
          <p:nvPr>
            <p:ph type="sldNum" sz="quarter" idx="12"/>
          </p:nvPr>
        </p:nvSpPr>
        <p:spPr>
          <a:ln/>
        </p:spPr>
        <p:txBody>
          <a:bodyPr/>
          <a:lstStyle>
            <a:lvl1pPr>
              <a:defRPr/>
            </a:lvl1pPr>
          </a:lstStyle>
          <a:p>
            <a:pPr>
              <a:defRPr/>
            </a:pPr>
            <a:fld id="{B786FDD7-AE7D-436F-9D3A-F34CF87B6D35}" type="slidenum">
              <a:rPr lang="fr-FR" altLang="fr-FR"/>
              <a:pPr>
                <a:defRPr/>
              </a:pPr>
              <a:t>‹N°›</a:t>
            </a:fld>
            <a:endParaRPr lang="fr-FR" altLang="fr-FR"/>
          </a:p>
        </p:txBody>
      </p:sp>
    </p:spTree>
    <p:extLst>
      <p:ext uri="{BB962C8B-B14F-4D97-AF65-F5344CB8AC3E}">
        <p14:creationId xmlns:p14="http://schemas.microsoft.com/office/powerpoint/2010/main" val="241112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7">
            <a:extLst>
              <a:ext uri="{FF2B5EF4-FFF2-40B4-BE49-F238E27FC236}">
                <a16:creationId xmlns:a16="http://schemas.microsoft.com/office/drawing/2014/main" id="{1D264DB2-1463-4018-9694-58160E0F0240}"/>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8">
            <a:extLst>
              <a:ext uri="{FF2B5EF4-FFF2-40B4-BE49-F238E27FC236}">
                <a16:creationId xmlns:a16="http://schemas.microsoft.com/office/drawing/2014/main" id="{0B16C60A-DD61-43F9-95D4-CAE3C6843673}"/>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9">
            <a:extLst>
              <a:ext uri="{FF2B5EF4-FFF2-40B4-BE49-F238E27FC236}">
                <a16:creationId xmlns:a16="http://schemas.microsoft.com/office/drawing/2014/main" id="{14980DA0-266E-486B-B06C-259061D62080}"/>
              </a:ext>
            </a:extLst>
          </p:cNvPr>
          <p:cNvSpPr>
            <a:spLocks noGrp="1" noChangeArrowheads="1"/>
          </p:cNvSpPr>
          <p:nvPr>
            <p:ph type="sldNum" sz="quarter" idx="12"/>
          </p:nvPr>
        </p:nvSpPr>
        <p:spPr>
          <a:ln/>
        </p:spPr>
        <p:txBody>
          <a:bodyPr/>
          <a:lstStyle>
            <a:lvl1pPr>
              <a:defRPr/>
            </a:lvl1pPr>
          </a:lstStyle>
          <a:p>
            <a:pPr>
              <a:defRPr/>
            </a:pPr>
            <a:fld id="{74A86E85-BA7E-4F80-8DC7-2E463A34739E}" type="slidenum">
              <a:rPr lang="fr-FR" altLang="fr-FR"/>
              <a:pPr>
                <a:defRPr/>
              </a:pPr>
              <a:t>‹N°›</a:t>
            </a:fld>
            <a:endParaRPr lang="fr-FR" altLang="fr-FR"/>
          </a:p>
        </p:txBody>
      </p:sp>
    </p:spTree>
    <p:extLst>
      <p:ext uri="{BB962C8B-B14F-4D97-AF65-F5344CB8AC3E}">
        <p14:creationId xmlns:p14="http://schemas.microsoft.com/office/powerpoint/2010/main" val="378335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7">
            <a:extLst>
              <a:ext uri="{FF2B5EF4-FFF2-40B4-BE49-F238E27FC236}">
                <a16:creationId xmlns:a16="http://schemas.microsoft.com/office/drawing/2014/main" id="{5704E29A-B78F-495A-A2A2-A9E3704C60EB}"/>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8">
            <a:extLst>
              <a:ext uri="{FF2B5EF4-FFF2-40B4-BE49-F238E27FC236}">
                <a16:creationId xmlns:a16="http://schemas.microsoft.com/office/drawing/2014/main" id="{D51565FC-7D3D-447E-931C-487ACC547D27}"/>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9">
            <a:extLst>
              <a:ext uri="{FF2B5EF4-FFF2-40B4-BE49-F238E27FC236}">
                <a16:creationId xmlns:a16="http://schemas.microsoft.com/office/drawing/2014/main" id="{8A8EB36C-77A9-4DF0-BB6C-71069C003B50}"/>
              </a:ext>
            </a:extLst>
          </p:cNvPr>
          <p:cNvSpPr>
            <a:spLocks noGrp="1" noChangeArrowheads="1"/>
          </p:cNvSpPr>
          <p:nvPr>
            <p:ph type="sldNum" sz="quarter" idx="12"/>
          </p:nvPr>
        </p:nvSpPr>
        <p:spPr>
          <a:ln/>
        </p:spPr>
        <p:txBody>
          <a:bodyPr/>
          <a:lstStyle>
            <a:lvl1pPr>
              <a:defRPr/>
            </a:lvl1pPr>
          </a:lstStyle>
          <a:p>
            <a:pPr>
              <a:defRPr/>
            </a:pPr>
            <a:fld id="{15694BD5-ABC9-45E6-BA59-90F3E8E08F7B}" type="slidenum">
              <a:rPr lang="fr-FR" altLang="fr-FR"/>
              <a:pPr>
                <a:defRPr/>
              </a:pPr>
              <a:t>‹N°›</a:t>
            </a:fld>
            <a:endParaRPr lang="fr-FR" altLang="fr-FR"/>
          </a:p>
        </p:txBody>
      </p:sp>
    </p:spTree>
    <p:extLst>
      <p:ext uri="{BB962C8B-B14F-4D97-AF65-F5344CB8AC3E}">
        <p14:creationId xmlns:p14="http://schemas.microsoft.com/office/powerpoint/2010/main" val="192732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0597B71-13FC-4B03-84C4-E48E9BCE6A58}"/>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8">
            <a:extLst>
              <a:ext uri="{FF2B5EF4-FFF2-40B4-BE49-F238E27FC236}">
                <a16:creationId xmlns:a16="http://schemas.microsoft.com/office/drawing/2014/main" id="{33AAFDF5-0A41-4886-830C-6CF163DC149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9">
            <a:extLst>
              <a:ext uri="{FF2B5EF4-FFF2-40B4-BE49-F238E27FC236}">
                <a16:creationId xmlns:a16="http://schemas.microsoft.com/office/drawing/2014/main" id="{E3C1C02A-DD75-4AB2-A177-2E8E6B662E8D}"/>
              </a:ext>
            </a:extLst>
          </p:cNvPr>
          <p:cNvSpPr>
            <a:spLocks noGrp="1" noChangeArrowheads="1"/>
          </p:cNvSpPr>
          <p:nvPr>
            <p:ph type="sldNum" sz="quarter" idx="12"/>
          </p:nvPr>
        </p:nvSpPr>
        <p:spPr>
          <a:ln/>
        </p:spPr>
        <p:txBody>
          <a:bodyPr/>
          <a:lstStyle>
            <a:lvl1pPr>
              <a:defRPr/>
            </a:lvl1pPr>
          </a:lstStyle>
          <a:p>
            <a:pPr>
              <a:defRPr/>
            </a:pPr>
            <a:fld id="{52D2787C-4EA7-4112-BD34-41B407A3F0D2}" type="slidenum">
              <a:rPr lang="fr-FR" altLang="fr-FR"/>
              <a:pPr>
                <a:defRPr/>
              </a:pPr>
              <a:t>‹N°›</a:t>
            </a:fld>
            <a:endParaRPr lang="fr-FR" altLang="fr-FR"/>
          </a:p>
        </p:txBody>
      </p:sp>
    </p:spTree>
    <p:extLst>
      <p:ext uri="{BB962C8B-B14F-4D97-AF65-F5344CB8AC3E}">
        <p14:creationId xmlns:p14="http://schemas.microsoft.com/office/powerpoint/2010/main" val="3117922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Rectangle 7">
            <a:extLst>
              <a:ext uri="{FF2B5EF4-FFF2-40B4-BE49-F238E27FC236}">
                <a16:creationId xmlns:a16="http://schemas.microsoft.com/office/drawing/2014/main" id="{A6EED27D-F5B9-4960-9BB0-88323ABC33BB}"/>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8">
            <a:extLst>
              <a:ext uri="{FF2B5EF4-FFF2-40B4-BE49-F238E27FC236}">
                <a16:creationId xmlns:a16="http://schemas.microsoft.com/office/drawing/2014/main" id="{0AE3C29A-5514-4712-B98D-A880B9D506D7}"/>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9">
            <a:extLst>
              <a:ext uri="{FF2B5EF4-FFF2-40B4-BE49-F238E27FC236}">
                <a16:creationId xmlns:a16="http://schemas.microsoft.com/office/drawing/2014/main" id="{8D66C4F1-74C2-470B-8A4F-3DC2F23E56B3}"/>
              </a:ext>
            </a:extLst>
          </p:cNvPr>
          <p:cNvSpPr>
            <a:spLocks noGrp="1" noChangeArrowheads="1"/>
          </p:cNvSpPr>
          <p:nvPr>
            <p:ph type="sldNum" sz="quarter" idx="12"/>
          </p:nvPr>
        </p:nvSpPr>
        <p:spPr>
          <a:ln/>
        </p:spPr>
        <p:txBody>
          <a:bodyPr/>
          <a:lstStyle>
            <a:lvl1pPr>
              <a:defRPr/>
            </a:lvl1pPr>
          </a:lstStyle>
          <a:p>
            <a:pPr>
              <a:defRPr/>
            </a:pPr>
            <a:fld id="{A19C46C8-054B-47A5-83BA-588A7C9E3703}" type="slidenum">
              <a:rPr lang="fr-FR" altLang="fr-FR"/>
              <a:pPr>
                <a:defRPr/>
              </a:pPr>
              <a:t>‹N°›</a:t>
            </a:fld>
            <a:endParaRPr lang="fr-FR" altLang="fr-FR"/>
          </a:p>
        </p:txBody>
      </p:sp>
    </p:spTree>
    <p:extLst>
      <p:ext uri="{BB962C8B-B14F-4D97-AF65-F5344CB8AC3E}">
        <p14:creationId xmlns:p14="http://schemas.microsoft.com/office/powerpoint/2010/main" val="27233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Rectangle 7">
            <a:extLst>
              <a:ext uri="{FF2B5EF4-FFF2-40B4-BE49-F238E27FC236}">
                <a16:creationId xmlns:a16="http://schemas.microsoft.com/office/drawing/2014/main" id="{1DEF140C-74B7-4066-837F-584E03867101}"/>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8">
            <a:extLst>
              <a:ext uri="{FF2B5EF4-FFF2-40B4-BE49-F238E27FC236}">
                <a16:creationId xmlns:a16="http://schemas.microsoft.com/office/drawing/2014/main" id="{8D731480-6CC0-4152-B752-EE8FA197A49A}"/>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9">
            <a:extLst>
              <a:ext uri="{FF2B5EF4-FFF2-40B4-BE49-F238E27FC236}">
                <a16:creationId xmlns:a16="http://schemas.microsoft.com/office/drawing/2014/main" id="{66415798-05FE-4F7E-8E33-7D4104DD2964}"/>
              </a:ext>
            </a:extLst>
          </p:cNvPr>
          <p:cNvSpPr>
            <a:spLocks noGrp="1" noChangeArrowheads="1"/>
          </p:cNvSpPr>
          <p:nvPr>
            <p:ph type="sldNum" sz="quarter" idx="12"/>
          </p:nvPr>
        </p:nvSpPr>
        <p:spPr>
          <a:ln/>
        </p:spPr>
        <p:txBody>
          <a:bodyPr/>
          <a:lstStyle>
            <a:lvl1pPr>
              <a:defRPr/>
            </a:lvl1pPr>
          </a:lstStyle>
          <a:p>
            <a:pPr>
              <a:defRPr/>
            </a:pPr>
            <a:fld id="{F30E51EC-41DF-4D49-9E3D-0E9309C8D13D}" type="slidenum">
              <a:rPr lang="fr-FR" altLang="fr-FR"/>
              <a:pPr>
                <a:defRPr/>
              </a:pPr>
              <a:t>‹N°›</a:t>
            </a:fld>
            <a:endParaRPr lang="fr-FR" altLang="fr-FR"/>
          </a:p>
        </p:txBody>
      </p:sp>
    </p:spTree>
    <p:extLst>
      <p:ext uri="{BB962C8B-B14F-4D97-AF65-F5344CB8AC3E}">
        <p14:creationId xmlns:p14="http://schemas.microsoft.com/office/powerpoint/2010/main" val="87351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a:extLst>
              <a:ext uri="{FF2B5EF4-FFF2-40B4-BE49-F238E27FC236}">
                <a16:creationId xmlns:a16="http://schemas.microsoft.com/office/drawing/2014/main" id="{367C1551-9B97-4F96-A6B5-F975964E0940}"/>
              </a:ext>
            </a:extLst>
          </p:cNvPr>
          <p:cNvGrpSpPr>
            <a:grpSpLocks/>
          </p:cNvGrpSpPr>
          <p:nvPr/>
        </p:nvGrpSpPr>
        <p:grpSpPr bwMode="auto">
          <a:xfrm>
            <a:off x="0" y="1588"/>
            <a:ext cx="9132888" cy="6845300"/>
            <a:chOff x="0" y="1"/>
            <a:chExt cx="5753" cy="4312"/>
          </a:xfrm>
        </p:grpSpPr>
        <p:sp>
          <p:nvSpPr>
            <p:cNvPr id="2051" name="Freeform 3">
              <a:extLst>
                <a:ext uri="{FF2B5EF4-FFF2-40B4-BE49-F238E27FC236}">
                  <a16:creationId xmlns:a16="http://schemas.microsoft.com/office/drawing/2014/main" id="{95E62BDA-FA61-40DC-A33B-5AB92025F94B}"/>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p:spPr>
          <p:txBody>
            <a:bodyPr/>
            <a:lstStyle/>
            <a:p>
              <a:pPr algn="ctr">
                <a:defRPr/>
              </a:pPr>
              <a:endParaRPr lang="fr-FR"/>
            </a:p>
          </p:txBody>
        </p:sp>
        <p:sp>
          <p:nvSpPr>
            <p:cNvPr id="1033" name="Arc 4">
              <a:extLst>
                <a:ext uri="{FF2B5EF4-FFF2-40B4-BE49-F238E27FC236}">
                  <a16:creationId xmlns:a16="http://schemas.microsoft.com/office/drawing/2014/main" id="{F0D50C5C-4DE5-48EE-A3AC-F4E574BFD05D}"/>
                </a:ext>
              </a:extLst>
            </p:cNvPr>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053" name="Rectangle 5">
            <a:extLst>
              <a:ext uri="{FF2B5EF4-FFF2-40B4-BE49-F238E27FC236}">
                <a16:creationId xmlns:a16="http://schemas.microsoft.com/office/drawing/2014/main" id="{CB7B62AA-D9F8-4A78-A460-41D9D67CF743}"/>
              </a:ext>
            </a:extLst>
          </p:cNvPr>
          <p:cNvSpPr>
            <a:spLocks noGrp="1" noChangeArrowheads="1"/>
          </p:cNvSpPr>
          <p:nvPr>
            <p:ph type="title"/>
          </p:nvPr>
        </p:nvSpPr>
        <p:spPr bwMode="auto">
          <a:xfrm>
            <a:off x="685800" y="609600"/>
            <a:ext cx="7772400" cy="1143000"/>
          </a:xfrm>
          <a:prstGeom prst="rect">
            <a:avLst/>
          </a:prstGeom>
          <a:noFill/>
          <a:ln>
            <a:noFill/>
          </a:ln>
          <a:effectLst/>
        </p:spPr>
        <p:txBody>
          <a:bodyPr vert="horz" wrap="square" lIns="92075" tIns="46038" rIns="92075" bIns="46038" numCol="1" anchor="ctr" anchorCtr="0" compatLnSpc="1">
            <a:prstTxWarp prst="textNoShape">
              <a:avLst/>
            </a:prstTxWarp>
          </a:bodyPr>
          <a:lstStyle/>
          <a:p>
            <a:pPr lvl="0"/>
            <a:r>
              <a:rPr lang="fr-FR" altLang="fr-FR"/>
              <a:t>Cliquez pour modifier le style du titre du masque</a:t>
            </a:r>
          </a:p>
        </p:txBody>
      </p:sp>
      <p:sp>
        <p:nvSpPr>
          <p:cNvPr id="2055" name="Rectangle 7">
            <a:extLst>
              <a:ext uri="{FF2B5EF4-FFF2-40B4-BE49-F238E27FC236}">
                <a16:creationId xmlns:a16="http://schemas.microsoft.com/office/drawing/2014/main" id="{883DE16B-6953-4080-957B-5BF76E6FF5E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l" eaLnBrk="1" hangingPunct="1">
              <a:defRPr>
                <a:solidFill>
                  <a:schemeClr val="tx1"/>
                </a:solidFill>
                <a:latin typeface="+mn-lt"/>
              </a:defRPr>
            </a:lvl1pPr>
          </a:lstStyle>
          <a:p>
            <a:pPr>
              <a:defRPr/>
            </a:pPr>
            <a:endParaRPr lang="fr-FR" altLang="fr-FR"/>
          </a:p>
        </p:txBody>
      </p:sp>
      <p:sp>
        <p:nvSpPr>
          <p:cNvPr id="2056" name="Rectangle 8">
            <a:extLst>
              <a:ext uri="{FF2B5EF4-FFF2-40B4-BE49-F238E27FC236}">
                <a16:creationId xmlns:a16="http://schemas.microsoft.com/office/drawing/2014/main" id="{D263B4CA-9EAF-438D-9695-3D52EB45B2D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a:solidFill>
                  <a:schemeClr val="tx1"/>
                </a:solidFill>
                <a:latin typeface="+mn-lt"/>
              </a:defRPr>
            </a:lvl1pPr>
          </a:lstStyle>
          <a:p>
            <a:pPr>
              <a:defRPr/>
            </a:pPr>
            <a:endParaRPr lang="fr-FR" altLang="fr-FR"/>
          </a:p>
        </p:txBody>
      </p:sp>
      <p:sp>
        <p:nvSpPr>
          <p:cNvPr id="2057" name="Rectangle 9">
            <a:extLst>
              <a:ext uri="{FF2B5EF4-FFF2-40B4-BE49-F238E27FC236}">
                <a16:creationId xmlns:a16="http://schemas.microsoft.com/office/drawing/2014/main" id="{9D6810DA-B67B-47D8-9F75-3E31094F85A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a:solidFill>
                  <a:schemeClr val="tx1"/>
                </a:solidFill>
                <a:latin typeface="+mn-lt"/>
              </a:defRPr>
            </a:lvl1pPr>
          </a:lstStyle>
          <a:p>
            <a:pPr>
              <a:defRPr/>
            </a:pPr>
            <a:fld id="{81291DAA-EEF5-4DE9-9357-5D3F85259B89}" type="slidenum">
              <a:rPr lang="fr-FR" altLang="fr-FR"/>
              <a:pPr>
                <a:defRPr/>
              </a:pPr>
              <a:t>‹N°›</a:t>
            </a:fld>
            <a:endParaRPr lang="fr-FR" altLang="fr-FR"/>
          </a:p>
        </p:txBody>
      </p:sp>
      <p:sp>
        <p:nvSpPr>
          <p:cNvPr id="1031" name="Rectangle 11">
            <a:extLst>
              <a:ext uri="{FF2B5EF4-FFF2-40B4-BE49-F238E27FC236}">
                <a16:creationId xmlns:a16="http://schemas.microsoft.com/office/drawing/2014/main" id="{0AEA24FA-21D8-4908-A2F4-B79B8F5A4CD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Tree>
  </p:cSld>
  <p:clrMap bg1="dk2" tx1="lt1" bg2="dk1" tx2="lt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8.png"/><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oleObject" Target="../embeddings/oleObject1.bin"/><Relationship Id="rId11" Type="http://schemas.openxmlformats.org/officeDocument/2006/relationships/image" Target="../media/image7.jpeg"/><Relationship Id="rId5" Type="http://schemas.openxmlformats.org/officeDocument/2006/relationships/image" Target="../media/image3.jpeg"/><Relationship Id="rId10" Type="http://schemas.openxmlformats.org/officeDocument/2006/relationships/image" Target="../media/image6.jpeg"/><Relationship Id="rId4" Type="http://schemas.openxmlformats.org/officeDocument/2006/relationships/image" Target="../media/image2.wmf"/><Relationship Id="rId9" Type="http://schemas.openxmlformats.org/officeDocument/2006/relationships/image" Target="../media/image5.jpeg"/><Relationship Id="rId1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3.xml"/><Relationship Id="rId1" Type="http://schemas.openxmlformats.org/officeDocument/2006/relationships/slideLayout" Target="../slideLayouts/slideLayout7.xml"/><Relationship Id="rId4" Type="http://schemas.openxmlformats.org/officeDocument/2006/relationships/slide" Target="slide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F84C0577-6617-49DD-B10A-05F2501247A7}"/>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648200" y="3133725"/>
            <a:ext cx="3962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a:extLst>
              <a:ext uri="{FF2B5EF4-FFF2-40B4-BE49-F238E27FC236}">
                <a16:creationId xmlns:a16="http://schemas.microsoft.com/office/drawing/2014/main" id="{E71D8004-0AC4-4B02-9C95-D93DBE951875}"/>
              </a:ext>
            </a:extLst>
          </p:cNvPr>
          <p:cNvSpPr>
            <a:spLocks noChangeArrowheads="1"/>
          </p:cNvSpPr>
          <p:nvPr/>
        </p:nvSpPr>
        <p:spPr bwMode="auto">
          <a:xfrm>
            <a:off x="4233863" y="3033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076" name="Rectangle 10">
            <a:extLst>
              <a:ext uri="{FF2B5EF4-FFF2-40B4-BE49-F238E27FC236}">
                <a16:creationId xmlns:a16="http://schemas.microsoft.com/office/drawing/2014/main" id="{7A4332B3-A432-4E5F-BE0C-DBB34785C3BB}"/>
              </a:ext>
            </a:extLst>
          </p:cNvPr>
          <p:cNvSpPr>
            <a:spLocks noChangeArrowheads="1"/>
          </p:cNvSpPr>
          <p:nvPr/>
        </p:nvSpPr>
        <p:spPr bwMode="auto">
          <a:xfrm>
            <a:off x="4257675" y="3033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3077" name="Picture 11">
            <a:extLst>
              <a:ext uri="{FF2B5EF4-FFF2-40B4-BE49-F238E27FC236}">
                <a16:creationId xmlns:a16="http://schemas.microsoft.com/office/drawing/2014/main" id="{37F6EB37-7C75-4978-996D-9FF3B531C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14" t="48328" r="56107" b="15552"/>
          <a:stretch>
            <a:fillRect/>
          </a:stretch>
        </p:blipFill>
        <p:spPr bwMode="auto">
          <a:xfrm>
            <a:off x="2133600" y="457200"/>
            <a:ext cx="1828800" cy="1279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8" name="Rectangle 13">
            <a:extLst>
              <a:ext uri="{FF2B5EF4-FFF2-40B4-BE49-F238E27FC236}">
                <a16:creationId xmlns:a16="http://schemas.microsoft.com/office/drawing/2014/main" id="{1094CC9A-0D71-4BB9-9D6C-75EC0A030C7B}"/>
              </a:ext>
            </a:extLst>
          </p:cNvPr>
          <p:cNvSpPr>
            <a:spLocks noChangeArrowheads="1"/>
          </p:cNvSpPr>
          <p:nvPr/>
        </p:nvSpPr>
        <p:spPr bwMode="auto">
          <a:xfrm>
            <a:off x="4119563" y="3052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079" name="Rectangle 15">
            <a:extLst>
              <a:ext uri="{FF2B5EF4-FFF2-40B4-BE49-F238E27FC236}">
                <a16:creationId xmlns:a16="http://schemas.microsoft.com/office/drawing/2014/main" id="{5357934F-7014-4A38-8BAA-85F0578FD131}"/>
              </a:ext>
            </a:extLst>
          </p:cNvPr>
          <p:cNvSpPr>
            <a:spLocks noChangeArrowheads="1"/>
          </p:cNvSpPr>
          <p:nvPr/>
        </p:nvSpPr>
        <p:spPr bwMode="auto">
          <a:xfrm>
            <a:off x="4119563" y="3090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080" name="Rectangle 18">
            <a:extLst>
              <a:ext uri="{FF2B5EF4-FFF2-40B4-BE49-F238E27FC236}">
                <a16:creationId xmlns:a16="http://schemas.microsoft.com/office/drawing/2014/main" id="{A9DFE6FB-4B82-4F53-901B-CF5149F5ED8C}"/>
              </a:ext>
            </a:extLst>
          </p:cNvPr>
          <p:cNvSpPr>
            <a:spLocks noChangeArrowheads="1"/>
          </p:cNvSpPr>
          <p:nvPr/>
        </p:nvSpPr>
        <p:spPr bwMode="auto">
          <a:xfrm>
            <a:off x="4105275" y="3109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081" name="Rectangle 20">
            <a:extLst>
              <a:ext uri="{FF2B5EF4-FFF2-40B4-BE49-F238E27FC236}">
                <a16:creationId xmlns:a16="http://schemas.microsoft.com/office/drawing/2014/main" id="{DB882C7C-944E-48F0-AF44-CE33A44A33AD}"/>
              </a:ext>
            </a:extLst>
          </p:cNvPr>
          <p:cNvSpPr>
            <a:spLocks noChangeArrowheads="1"/>
          </p:cNvSpPr>
          <p:nvPr/>
        </p:nvSpPr>
        <p:spPr bwMode="auto">
          <a:xfrm>
            <a:off x="3929063" y="3024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aphicFrame>
        <p:nvGraphicFramePr>
          <p:cNvPr id="3082" name="Object 22">
            <a:extLst>
              <a:ext uri="{FF2B5EF4-FFF2-40B4-BE49-F238E27FC236}">
                <a16:creationId xmlns:a16="http://schemas.microsoft.com/office/drawing/2014/main" id="{FF99F327-648B-4278-B8E8-237BF6E04083}"/>
              </a:ext>
            </a:extLst>
          </p:cNvPr>
          <p:cNvGraphicFramePr>
            <a:graphicFrameLocks noChangeAspect="1"/>
          </p:cNvGraphicFramePr>
          <p:nvPr/>
        </p:nvGraphicFramePr>
        <p:xfrm>
          <a:off x="5715000" y="4114800"/>
          <a:ext cx="1344613" cy="1381125"/>
        </p:xfrm>
        <a:graphic>
          <a:graphicData uri="http://schemas.openxmlformats.org/presentationml/2006/ole">
            <mc:AlternateContent xmlns:mc="http://schemas.openxmlformats.org/markup-compatibility/2006">
              <mc:Choice xmlns:v="urn:schemas-microsoft-com:vml" Requires="v">
                <p:oleObj spid="_x0000_s3092" name="Image Bitmap" r:id="rId6" imgW="2161905" imgH="2219635" progId="Paint.Picture">
                  <p:embed/>
                </p:oleObj>
              </mc:Choice>
              <mc:Fallback>
                <p:oleObj name="Image Bitmap" r:id="rId6" imgW="2161905" imgH="2219635" progId="Paint.Picture">
                  <p:embed/>
                  <p:pic>
                    <p:nvPicPr>
                      <p:cNvPr id="0" name="Object 22"/>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5715000" y="4114800"/>
                        <a:ext cx="1344613"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87" name="AutoShape 23">
            <a:hlinkClick r:id="" action="ppaction://hlinkshowjump?jump=nextslide" highlightClick="1"/>
            <a:extLst>
              <a:ext uri="{FF2B5EF4-FFF2-40B4-BE49-F238E27FC236}">
                <a16:creationId xmlns:a16="http://schemas.microsoft.com/office/drawing/2014/main" id="{D5A2ED83-6B61-4B84-8DDC-AD33D5E34A07}"/>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3084" name="Picture 24">
            <a:extLst>
              <a:ext uri="{FF2B5EF4-FFF2-40B4-BE49-F238E27FC236}">
                <a16:creationId xmlns:a16="http://schemas.microsoft.com/office/drawing/2014/main" id="{B006FF7C-32FC-4810-9651-4B9A861AB8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728" b="2626"/>
          <a:stretch>
            <a:fillRect/>
          </a:stretch>
        </p:blipFill>
        <p:spPr bwMode="auto">
          <a:xfrm>
            <a:off x="457200" y="457200"/>
            <a:ext cx="1752600" cy="1274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5" name="Picture 25">
            <a:extLst>
              <a:ext uri="{FF2B5EF4-FFF2-40B4-BE49-F238E27FC236}">
                <a16:creationId xmlns:a16="http://schemas.microsoft.com/office/drawing/2014/main" id="{6777AD4A-3FE6-4C33-86DA-90D582F05F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9705"/>
          <a:stretch>
            <a:fillRect/>
          </a:stretch>
        </p:blipFill>
        <p:spPr bwMode="auto">
          <a:xfrm>
            <a:off x="3886200" y="457200"/>
            <a:ext cx="1366838"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6" name="Picture 26">
            <a:extLst>
              <a:ext uri="{FF2B5EF4-FFF2-40B4-BE49-F238E27FC236}">
                <a16:creationId xmlns:a16="http://schemas.microsoft.com/office/drawing/2014/main" id="{F4D27197-BB6D-4464-AA88-9EFFF009FA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00"/>
          <a:stretch>
            <a:fillRect/>
          </a:stretch>
        </p:blipFill>
        <p:spPr bwMode="auto">
          <a:xfrm>
            <a:off x="5181600" y="457200"/>
            <a:ext cx="17526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7" name="Picture 27">
            <a:extLst>
              <a:ext uri="{FF2B5EF4-FFF2-40B4-BE49-F238E27FC236}">
                <a16:creationId xmlns:a16="http://schemas.microsoft.com/office/drawing/2014/main" id="{A909E8A3-8AFA-4114-8B2D-544AE3550B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1450"/>
          <a:stretch>
            <a:fillRect/>
          </a:stretch>
        </p:blipFill>
        <p:spPr bwMode="auto">
          <a:xfrm>
            <a:off x="6934200" y="457200"/>
            <a:ext cx="17526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8" name="Picture 28">
            <a:extLst>
              <a:ext uri="{FF2B5EF4-FFF2-40B4-BE49-F238E27FC236}">
                <a16:creationId xmlns:a16="http://schemas.microsoft.com/office/drawing/2014/main" id="{76EB4682-6138-4FDD-A5D3-9058C69E79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191000"/>
            <a:ext cx="22987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9" name="Picture 29">
            <a:extLst>
              <a:ext uri="{FF2B5EF4-FFF2-40B4-BE49-F238E27FC236}">
                <a16:creationId xmlns:a16="http://schemas.microsoft.com/office/drawing/2014/main" id="{1B0B3C89-1920-43C8-92B7-705111DE90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400" y="4191000"/>
            <a:ext cx="1524000" cy="1516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90" name="Picture 31">
            <a:extLst>
              <a:ext uri="{FF2B5EF4-FFF2-40B4-BE49-F238E27FC236}">
                <a16:creationId xmlns:a16="http://schemas.microsoft.com/office/drawing/2014/main" id="{4A4C8E48-8D40-4BBF-8563-6233A438DB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5715000"/>
            <a:ext cx="1524000" cy="82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97" name="WordArt 33">
            <a:extLst>
              <a:ext uri="{FF2B5EF4-FFF2-40B4-BE49-F238E27FC236}">
                <a16:creationId xmlns:a16="http://schemas.microsoft.com/office/drawing/2014/main" id="{4F42DB1C-BD57-4D70-95AD-BAF3C42C5224}"/>
              </a:ext>
            </a:extLst>
          </p:cNvPr>
          <p:cNvSpPr>
            <a:spLocks noChangeArrowheads="1" noChangeShapeType="1" noTextEdit="1"/>
          </p:cNvSpPr>
          <p:nvPr/>
        </p:nvSpPr>
        <p:spPr bwMode="auto">
          <a:xfrm>
            <a:off x="685800" y="2286000"/>
            <a:ext cx="7772400" cy="1476375"/>
          </a:xfrm>
          <a:prstGeom prst="rect">
            <a:avLst/>
          </a:prstGeom>
        </p:spPr>
        <p:txBody>
          <a:bodyPr wrap="none" fromWordArt="1">
            <a:prstTxWarp prst="textWave2">
              <a:avLst>
                <a:gd name="adj1" fmla="val 13005"/>
                <a:gd name="adj2" fmla="val 0"/>
              </a:avLst>
            </a:prstTxWarp>
          </a:bodyPr>
          <a:lstStyle/>
          <a:p>
            <a:pPr algn="ctr"/>
            <a:r>
              <a:rPr lang="fr-FR"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SECURITE ALIMENTAIRE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897"/>
                                        </p:tgtEl>
                                        <p:attrNameLst>
                                          <p:attrName>style.visibility</p:attrName>
                                        </p:attrNameLst>
                                      </p:cBhvr>
                                      <p:to>
                                        <p:strVal val="visible"/>
                                      </p:to>
                                    </p:set>
                                    <p:animEffect transition="in" filter="dissolve">
                                      <p:cBhvr>
                                        <p:cTn id="7" dur="500"/>
                                        <p:tgtEl>
                                          <p:spTgt spid="3689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6887"/>
                                        </p:tgtEl>
                                        <p:attrNameLst>
                                          <p:attrName>style.visibility</p:attrName>
                                        </p:attrNameLst>
                                      </p:cBhvr>
                                      <p:to>
                                        <p:strVal val="visible"/>
                                      </p:to>
                                    </p:set>
                                    <p:animEffect transition="in" filter="dissolve">
                                      <p:cBhvr>
                                        <p:cTn id="11" dur="500"/>
                                        <p:tgtEl>
                                          <p:spTgt spid="36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48A86283-D837-4B72-A2E0-4A7A117C1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7010400"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Rectangle 3">
            <a:extLst>
              <a:ext uri="{FF2B5EF4-FFF2-40B4-BE49-F238E27FC236}">
                <a16:creationId xmlns:a16="http://schemas.microsoft.com/office/drawing/2014/main" id="{6DEC045E-BEDA-4BBE-885D-DECC09CC7597}"/>
              </a:ext>
            </a:extLst>
          </p:cNvPr>
          <p:cNvSpPr>
            <a:spLocks noChangeArrowheads="1"/>
          </p:cNvSpPr>
          <p:nvPr/>
        </p:nvSpPr>
        <p:spPr bwMode="auto">
          <a:xfrm>
            <a:off x="0" y="228600"/>
            <a:ext cx="9144000" cy="822325"/>
          </a:xfrm>
          <a:prstGeom prst="rect">
            <a:avLst/>
          </a:prstGeom>
          <a:noFill/>
          <a:ln>
            <a:noFill/>
          </a:ln>
          <a:effectLst/>
          <a:extLst>
            <a:ext uri="{909E8E84-426E-40DD-AFC4-6F175D3DCCD1}">
              <a14:hiddenFill xmlns:a14="http://schemas.microsoft.com/office/drawing/2010/main">
                <a:solidFill>
                  <a:srgbClr val="E0E0E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400" b="1">
                <a:latin typeface="Comic Sans MS" panose="030F0702030302020204" pitchFamily="66" charset="0"/>
                <a:cs typeface="Times New Roman" panose="02020603050405020304" pitchFamily="18" charset="0"/>
              </a:rPr>
              <a:t>CONTROLE MICROBIOLOGIQUE DE SURFACE / AUTOCONTROLE</a:t>
            </a:r>
            <a:endParaRPr lang="en-US" altLang="fr-FR" sz="2400" b="1">
              <a:latin typeface="Comic Sans MS" panose="030F0702030302020204" pitchFamily="66" charset="0"/>
            </a:endParaRPr>
          </a:p>
        </p:txBody>
      </p:sp>
      <p:sp>
        <p:nvSpPr>
          <p:cNvPr id="71684" name="Text Box 4">
            <a:extLst>
              <a:ext uri="{FF2B5EF4-FFF2-40B4-BE49-F238E27FC236}">
                <a16:creationId xmlns:a16="http://schemas.microsoft.com/office/drawing/2014/main" id="{BB477AA4-50FA-45C5-B072-13DA3526C82A}"/>
              </a:ext>
            </a:extLst>
          </p:cNvPr>
          <p:cNvSpPr txBox="1">
            <a:spLocks noChangeArrowheads="1"/>
          </p:cNvSpPr>
          <p:nvPr/>
        </p:nvSpPr>
        <p:spPr bwMode="auto">
          <a:xfrm>
            <a:off x="762000" y="5410200"/>
            <a:ext cx="76962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800">
                <a:solidFill>
                  <a:schemeClr val="folHlink"/>
                </a:solidFill>
                <a:latin typeface="Comic Sans MS" panose="030F0702030302020204" pitchFamily="66" charset="0"/>
              </a:rPr>
              <a:t>La prise d’empreintes</a:t>
            </a:r>
            <a:br>
              <a:rPr lang="fr-FR" altLang="fr-FR" sz="2800">
                <a:solidFill>
                  <a:schemeClr val="folHlink"/>
                </a:solidFill>
                <a:latin typeface="Comic Sans MS" panose="030F0702030302020204" pitchFamily="66" charset="0"/>
              </a:rPr>
            </a:br>
            <a:br>
              <a:rPr lang="fr-FR" altLang="fr-FR" sz="1800">
                <a:solidFill>
                  <a:schemeClr val="folHlink"/>
                </a:solidFill>
                <a:latin typeface="Comic Sans MS" panose="030F0702030302020204" pitchFamily="66" charset="0"/>
              </a:rPr>
            </a:br>
            <a:r>
              <a:rPr lang="fr-FR" altLang="fr-FR" sz="2000">
                <a:solidFill>
                  <a:schemeClr val="folHlink"/>
                </a:solidFill>
                <a:latin typeface="Comic Sans MS" panose="030F0702030302020204" pitchFamily="66" charset="0"/>
              </a:rPr>
              <a:t>DEPISTAGE DE PORTEURS SAINS</a:t>
            </a:r>
          </a:p>
        </p:txBody>
      </p:sp>
      <p:pic>
        <p:nvPicPr>
          <p:cNvPr id="71685" name="Picture 5">
            <a:extLst>
              <a:ext uri="{FF2B5EF4-FFF2-40B4-BE49-F238E27FC236}">
                <a16:creationId xmlns:a16="http://schemas.microsoft.com/office/drawing/2014/main" id="{33D60A18-8757-4AFA-B481-165156798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2714625"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6">
            <a:extLst>
              <a:ext uri="{FF2B5EF4-FFF2-40B4-BE49-F238E27FC236}">
                <a16:creationId xmlns:a16="http://schemas.microsoft.com/office/drawing/2014/main" id="{E60F6EB2-711A-4B57-AD72-D39E2CF1A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648200"/>
            <a:ext cx="19097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7" name="Picture 7">
            <a:extLst>
              <a:ext uri="{FF2B5EF4-FFF2-40B4-BE49-F238E27FC236}">
                <a16:creationId xmlns:a16="http://schemas.microsoft.com/office/drawing/2014/main" id="{A450E3E8-E040-4374-A41D-73C3A0CF8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990600"/>
            <a:ext cx="21336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a:extLst>
              <a:ext uri="{FF2B5EF4-FFF2-40B4-BE49-F238E27FC236}">
                <a16:creationId xmlns:a16="http://schemas.microsoft.com/office/drawing/2014/main" id="{96E3FEEA-4405-415A-B840-EB6AD8186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953000"/>
            <a:ext cx="19812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AutoShape 10">
            <a:hlinkClick r:id="" action="ppaction://hlinkshowjump?jump=nextslide" highlightClick="1"/>
            <a:extLst>
              <a:ext uri="{FF2B5EF4-FFF2-40B4-BE49-F238E27FC236}">
                <a16:creationId xmlns:a16="http://schemas.microsoft.com/office/drawing/2014/main" id="{0795E0E6-0728-4228-B6E5-D7CCE72052AB}"/>
              </a:ext>
            </a:extLst>
          </p:cNvPr>
          <p:cNvSpPr>
            <a:spLocks noChangeArrowheads="1"/>
          </p:cNvSpPr>
          <p:nvPr/>
        </p:nvSpPr>
        <p:spPr bwMode="auto">
          <a:xfrm>
            <a:off x="8610600" y="6248400"/>
            <a:ext cx="304800" cy="3810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dissolve">
                                      <p:cBhvr>
                                        <p:cTn id="11" dur="500"/>
                                        <p:tgtEl>
                                          <p:spTgt spid="7168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1685"/>
                                        </p:tgtEl>
                                        <p:attrNameLst>
                                          <p:attrName>style.visibility</p:attrName>
                                        </p:attrNameLst>
                                      </p:cBhvr>
                                      <p:to>
                                        <p:strVal val="visible"/>
                                      </p:to>
                                    </p:set>
                                    <p:animEffect transition="in" filter="dissolve">
                                      <p:cBhvr>
                                        <p:cTn id="15" dur="500"/>
                                        <p:tgtEl>
                                          <p:spTgt spid="7168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71686"/>
                                        </p:tgtEl>
                                        <p:attrNameLst>
                                          <p:attrName>style.visibility</p:attrName>
                                        </p:attrNameLst>
                                      </p:cBhvr>
                                      <p:to>
                                        <p:strVal val="visible"/>
                                      </p:to>
                                    </p:set>
                                    <p:animEffect transition="in" filter="dissolve">
                                      <p:cBhvr>
                                        <p:cTn id="19" dur="500"/>
                                        <p:tgtEl>
                                          <p:spTgt spid="71686"/>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71687"/>
                                        </p:tgtEl>
                                        <p:attrNameLst>
                                          <p:attrName>style.visibility</p:attrName>
                                        </p:attrNameLst>
                                      </p:cBhvr>
                                      <p:to>
                                        <p:strVal val="visible"/>
                                      </p:to>
                                    </p:set>
                                    <p:animEffect transition="in" filter="dissolve">
                                      <p:cBhvr>
                                        <p:cTn id="23" dur="500"/>
                                        <p:tgtEl>
                                          <p:spTgt spid="7168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71688"/>
                                        </p:tgtEl>
                                        <p:attrNameLst>
                                          <p:attrName>style.visibility</p:attrName>
                                        </p:attrNameLst>
                                      </p:cBhvr>
                                      <p:to>
                                        <p:strVal val="visible"/>
                                      </p:to>
                                    </p:set>
                                    <p:animEffect transition="in" filter="dissolve">
                                      <p:cBhvr>
                                        <p:cTn id="27" dur="500"/>
                                        <p:tgtEl>
                                          <p:spTgt spid="716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71684"/>
                                        </p:tgtEl>
                                        <p:attrNameLst>
                                          <p:attrName>style.visibility</p:attrName>
                                        </p:attrNameLst>
                                      </p:cBhvr>
                                      <p:to>
                                        <p:strVal val="visible"/>
                                      </p:to>
                                    </p:set>
                                    <p:animEffect transition="in" filter="dissolve">
                                      <p:cBhvr>
                                        <p:cTn id="31" dur="500"/>
                                        <p:tgtEl>
                                          <p:spTgt spid="71684"/>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71690"/>
                                        </p:tgtEl>
                                        <p:attrNameLst>
                                          <p:attrName>style.visibility</p:attrName>
                                        </p:attrNameLst>
                                      </p:cBhvr>
                                      <p:to>
                                        <p:strVal val="visible"/>
                                      </p:to>
                                    </p:set>
                                    <p:animEffect transition="in" filter="dissolve">
                                      <p:cBhvr>
                                        <p:cTn id="35" dur="500"/>
                                        <p:tgtEl>
                                          <p:spTgt spid="7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AutoShape 10">
            <a:extLst>
              <a:ext uri="{FF2B5EF4-FFF2-40B4-BE49-F238E27FC236}">
                <a16:creationId xmlns:a16="http://schemas.microsoft.com/office/drawing/2014/main" id="{92A8A1A7-953C-4528-9270-B3B6F904EF2D}"/>
              </a:ext>
            </a:extLst>
          </p:cNvPr>
          <p:cNvSpPr>
            <a:spLocks noChangeArrowheads="1"/>
          </p:cNvSpPr>
          <p:nvPr/>
        </p:nvSpPr>
        <p:spPr bwMode="auto">
          <a:xfrm>
            <a:off x="2819400" y="1676400"/>
            <a:ext cx="3429000" cy="2057400"/>
          </a:xfrm>
          <a:prstGeom prst="rightArrow">
            <a:avLst>
              <a:gd name="adj1" fmla="val 65065"/>
              <a:gd name="adj2" fmla="val 17052"/>
            </a:avLst>
          </a:prstGeom>
          <a:solidFill>
            <a:srgbClr val="FFFFFF"/>
          </a:solidFill>
          <a:ln w="9525">
            <a:solidFill>
              <a:srgbClr val="000000"/>
            </a:solidFill>
            <a:miter lim="800000"/>
            <a:headEnd/>
            <a:tailEnd/>
          </a:ln>
        </p:spPr>
        <p:txBody>
          <a:bodyPr lIns="54000" tIns="46800" rIns="54000" bIns="10800"/>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-Ouverture de la boite</a:t>
            </a:r>
            <a:endParaRPr lang="en-US" altLang="fr-FR" sz="1400">
              <a:solidFill>
                <a:schemeClr val="bg2"/>
              </a:solidFill>
              <a:cs typeface="Times New Roman" panose="02020603050405020304" pitchFamily="18" charset="0"/>
            </a:endParaRPr>
          </a:p>
          <a:p>
            <a:pPr>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-Application de la gélose sur la surface à prélever pendant 10 sec</a:t>
            </a:r>
            <a:endParaRPr lang="en-US" altLang="fr-FR" sz="1400">
              <a:solidFill>
                <a:schemeClr val="bg2"/>
              </a:solidFill>
              <a:cs typeface="Times New Roman" panose="02020603050405020304" pitchFamily="18" charset="0"/>
            </a:endParaRPr>
          </a:p>
          <a:p>
            <a:pPr>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-Fermeture et Incubation 24 à 72 H à la température optimale de chaque flore recherchée</a:t>
            </a:r>
            <a:endParaRPr lang="en-US" altLang="fr-FR" sz="1400">
              <a:solidFill>
                <a:schemeClr val="bg2"/>
              </a:solidFill>
              <a:cs typeface="Times New Roman" panose="02020603050405020304" pitchFamily="18" charset="0"/>
            </a:endParaRPr>
          </a:p>
          <a:p>
            <a:pPr>
              <a:spcBef>
                <a:spcPct val="0"/>
              </a:spcBef>
              <a:buClrTx/>
              <a:buSzTx/>
              <a:buFontTx/>
              <a:buNone/>
            </a:pPr>
            <a:endParaRPr lang="en-US" altLang="fr-FR" sz="1400">
              <a:solidFill>
                <a:schemeClr val="bg2"/>
              </a:solidFill>
            </a:endParaRPr>
          </a:p>
        </p:txBody>
      </p:sp>
      <p:sp>
        <p:nvSpPr>
          <p:cNvPr id="65549" name="Rectangle 13">
            <a:extLst>
              <a:ext uri="{FF2B5EF4-FFF2-40B4-BE49-F238E27FC236}">
                <a16:creationId xmlns:a16="http://schemas.microsoft.com/office/drawing/2014/main" id="{4669938B-B37B-4431-93F3-211167E56806}"/>
              </a:ext>
            </a:extLst>
          </p:cNvPr>
          <p:cNvSpPr>
            <a:spLocks noChangeArrowheads="1"/>
          </p:cNvSpPr>
          <p:nvPr/>
        </p:nvSpPr>
        <p:spPr bwMode="auto">
          <a:xfrm>
            <a:off x="381000" y="304800"/>
            <a:ext cx="8382000" cy="701675"/>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a:solidFill>
                  <a:schemeClr val="folHlink"/>
                </a:solidFill>
                <a:latin typeface="Comic Sans MS" panose="030F0702030302020204" pitchFamily="66" charset="0"/>
                <a:cs typeface="Arial" panose="020B0604020202020204" pitchFamily="34" charset="0"/>
              </a:rPr>
              <a:t>BOITE RODAC </a:t>
            </a:r>
            <a:r>
              <a:rPr lang="en-US" altLang="fr-FR" sz="2000">
                <a:solidFill>
                  <a:schemeClr val="folHlink"/>
                </a:solidFill>
                <a:latin typeface="Comic Sans MS" panose="030F0702030302020204" pitchFamily="66" charset="0"/>
                <a:cs typeface="Times New Roman" panose="02020603050405020304" pitchFamily="18" charset="0"/>
              </a:rPr>
              <a:t>: pour la recherche de la  flore total, des coliformes, des levures et des moisissures</a:t>
            </a:r>
            <a:endParaRPr lang="en-US" altLang="fr-FR" sz="2000">
              <a:solidFill>
                <a:schemeClr val="folHlink"/>
              </a:solidFill>
              <a:latin typeface="Comic Sans MS" panose="030F0702030302020204" pitchFamily="66" charset="0"/>
            </a:endParaRPr>
          </a:p>
        </p:txBody>
      </p:sp>
      <p:sp>
        <p:nvSpPr>
          <p:cNvPr id="65550" name="Rectangle 14">
            <a:extLst>
              <a:ext uri="{FF2B5EF4-FFF2-40B4-BE49-F238E27FC236}">
                <a16:creationId xmlns:a16="http://schemas.microsoft.com/office/drawing/2014/main" id="{CBDDC7A2-D1F7-4AAC-96F2-9F9114B57BE1}"/>
              </a:ext>
            </a:extLst>
          </p:cNvPr>
          <p:cNvSpPr>
            <a:spLocks noChangeArrowheads="1"/>
          </p:cNvSpPr>
          <p:nvPr/>
        </p:nvSpPr>
        <p:spPr bwMode="auto">
          <a:xfrm>
            <a:off x="228600" y="601980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800">
                <a:latin typeface="Comic Sans MS" panose="030F0702030302020204" pitchFamily="66" charset="0"/>
                <a:cs typeface="Times New Roman" panose="02020603050405020304" pitchFamily="18" charset="0"/>
              </a:rPr>
              <a:t> </a:t>
            </a:r>
            <a:r>
              <a:rPr lang="en-US" altLang="fr-FR" sz="1800" u="sng">
                <a:latin typeface="Comic Sans MS" panose="030F0702030302020204" pitchFamily="66" charset="0"/>
                <a:cs typeface="Arial" panose="020B0604020202020204" pitchFamily="34" charset="0"/>
              </a:rPr>
              <a:t>Intérêt </a:t>
            </a:r>
            <a:r>
              <a:rPr lang="en-US" altLang="fr-FR" sz="1800">
                <a:latin typeface="Comic Sans MS" panose="030F0702030302020204" pitchFamily="66" charset="0"/>
                <a:cs typeface="Arial" panose="020B0604020202020204" pitchFamily="34" charset="0"/>
              </a:rPr>
              <a:t>: permet d’apprécier la contamination de surfaces planes et de l’environnement (air en particulier) </a:t>
            </a:r>
            <a:r>
              <a:rPr lang="en-US" altLang="fr-FR" sz="1800">
                <a:latin typeface="Comic Sans MS" panose="030F0702030302020204" pitchFamily="66" charset="0"/>
                <a:cs typeface="Times New Roman" panose="02020603050405020304" pitchFamily="18" charset="0"/>
              </a:rPr>
              <a:t> </a:t>
            </a:r>
            <a:endParaRPr lang="en-US" altLang="fr-FR" sz="1800">
              <a:latin typeface="Comic Sans MS" panose="030F0702030302020204" pitchFamily="66" charset="0"/>
            </a:endParaRPr>
          </a:p>
        </p:txBody>
      </p:sp>
      <p:pic>
        <p:nvPicPr>
          <p:cNvPr id="65544" name="Picture 8">
            <a:extLst>
              <a:ext uri="{FF2B5EF4-FFF2-40B4-BE49-F238E27FC236}">
                <a16:creationId xmlns:a16="http://schemas.microsoft.com/office/drawing/2014/main" id="{F26C4AF6-7F1C-49F7-9C62-457301C2B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581400"/>
            <a:ext cx="19812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a:extLst>
              <a:ext uri="{FF2B5EF4-FFF2-40B4-BE49-F238E27FC236}">
                <a16:creationId xmlns:a16="http://schemas.microsoft.com/office/drawing/2014/main" id="{08D455B8-984A-47CD-945C-A8020946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257800"/>
            <a:ext cx="19812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a:extLst>
              <a:ext uri="{FF2B5EF4-FFF2-40B4-BE49-F238E27FC236}">
                <a16:creationId xmlns:a16="http://schemas.microsoft.com/office/drawing/2014/main" id="{E6D45790-1B53-4E91-BD3D-4CA672F52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
          <a:stretch>
            <a:fillRect/>
          </a:stretch>
        </p:blipFill>
        <p:spPr bwMode="auto">
          <a:xfrm>
            <a:off x="228600" y="1447800"/>
            <a:ext cx="24384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a:extLst>
              <a:ext uri="{FF2B5EF4-FFF2-40B4-BE49-F238E27FC236}">
                <a16:creationId xmlns:a16="http://schemas.microsoft.com/office/drawing/2014/main" id="{ED1F1E53-D2A6-4919-993E-D813263DA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143000"/>
            <a:ext cx="25146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a:extLst>
              <a:ext uri="{FF2B5EF4-FFF2-40B4-BE49-F238E27FC236}">
                <a16:creationId xmlns:a16="http://schemas.microsoft.com/office/drawing/2014/main" id="{AA4F1032-AA4B-457A-9776-AD4C6EA04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352800"/>
            <a:ext cx="25146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a:extLst>
              <a:ext uri="{FF2B5EF4-FFF2-40B4-BE49-F238E27FC236}">
                <a16:creationId xmlns:a16="http://schemas.microsoft.com/office/drawing/2014/main" id="{725FAFDD-C61D-448A-9357-362E4DFD3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962400"/>
            <a:ext cx="3124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6" name="AutoShape 20">
            <a:hlinkClick r:id="" action="ppaction://hlinkshowjump?jump=nextslide" highlightClick="1"/>
            <a:extLst>
              <a:ext uri="{FF2B5EF4-FFF2-40B4-BE49-F238E27FC236}">
                <a16:creationId xmlns:a16="http://schemas.microsoft.com/office/drawing/2014/main" id="{79C35FC9-ADE1-4065-BA1C-6D1DF8EEEBD2}"/>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549"/>
                                        </p:tgtEl>
                                        <p:attrNameLst>
                                          <p:attrName>style.visibility</p:attrName>
                                        </p:attrNameLst>
                                      </p:cBhvr>
                                      <p:to>
                                        <p:strVal val="visible"/>
                                      </p:to>
                                    </p:set>
                                    <p:animEffect transition="in" filter="dissolve">
                                      <p:cBhvr>
                                        <p:cTn id="7" dur="500"/>
                                        <p:tgtEl>
                                          <p:spTgt spid="6554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5541"/>
                                        </p:tgtEl>
                                        <p:attrNameLst>
                                          <p:attrName>style.visibility</p:attrName>
                                        </p:attrNameLst>
                                      </p:cBhvr>
                                      <p:to>
                                        <p:strVal val="visible"/>
                                      </p:to>
                                    </p:set>
                                    <p:animEffect transition="in" filter="dissolve">
                                      <p:cBhvr>
                                        <p:cTn id="11" dur="500"/>
                                        <p:tgtEl>
                                          <p:spTgt spid="6554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5538"/>
                                        </p:tgtEl>
                                        <p:attrNameLst>
                                          <p:attrName>style.visibility</p:attrName>
                                        </p:attrNameLst>
                                      </p:cBhvr>
                                      <p:to>
                                        <p:strVal val="visible"/>
                                      </p:to>
                                    </p:set>
                                    <p:animEffect transition="in" filter="dissolve">
                                      <p:cBhvr>
                                        <p:cTn id="15" dur="500"/>
                                        <p:tgtEl>
                                          <p:spTgt spid="65538"/>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5546"/>
                                        </p:tgtEl>
                                        <p:attrNameLst>
                                          <p:attrName>style.visibility</p:attrName>
                                        </p:attrNameLst>
                                      </p:cBhvr>
                                      <p:to>
                                        <p:strVal val="visible"/>
                                      </p:to>
                                    </p:set>
                                    <p:animEffect transition="in" filter="dissolve">
                                      <p:cBhvr>
                                        <p:cTn id="19" dur="500"/>
                                        <p:tgtEl>
                                          <p:spTgt spid="65546"/>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5544"/>
                                        </p:tgtEl>
                                        <p:attrNameLst>
                                          <p:attrName>style.visibility</p:attrName>
                                        </p:attrNameLst>
                                      </p:cBhvr>
                                      <p:to>
                                        <p:strVal val="visible"/>
                                      </p:to>
                                    </p:set>
                                    <p:animEffect transition="in" filter="dissolve">
                                      <p:cBhvr>
                                        <p:cTn id="23" dur="500"/>
                                        <p:tgtEl>
                                          <p:spTgt spid="65544"/>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5542"/>
                                        </p:tgtEl>
                                        <p:attrNameLst>
                                          <p:attrName>style.visibility</p:attrName>
                                        </p:attrNameLst>
                                      </p:cBhvr>
                                      <p:to>
                                        <p:strVal val="visible"/>
                                      </p:to>
                                    </p:set>
                                    <p:animEffect transition="in" filter="dissolve">
                                      <p:cBhvr>
                                        <p:cTn id="27" dur="500"/>
                                        <p:tgtEl>
                                          <p:spTgt spid="65542"/>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65540"/>
                                        </p:tgtEl>
                                        <p:attrNameLst>
                                          <p:attrName>style.visibility</p:attrName>
                                        </p:attrNameLst>
                                      </p:cBhvr>
                                      <p:to>
                                        <p:strVal val="visible"/>
                                      </p:to>
                                    </p:set>
                                    <p:animEffect transition="in" filter="dissolve">
                                      <p:cBhvr>
                                        <p:cTn id="31" dur="500"/>
                                        <p:tgtEl>
                                          <p:spTgt spid="65540"/>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65539"/>
                                        </p:tgtEl>
                                        <p:attrNameLst>
                                          <p:attrName>style.visibility</p:attrName>
                                        </p:attrNameLst>
                                      </p:cBhvr>
                                      <p:to>
                                        <p:strVal val="visible"/>
                                      </p:to>
                                    </p:set>
                                    <p:animEffect transition="in" filter="dissolve">
                                      <p:cBhvr>
                                        <p:cTn id="35" dur="500"/>
                                        <p:tgtEl>
                                          <p:spTgt spid="65539"/>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65550"/>
                                        </p:tgtEl>
                                        <p:attrNameLst>
                                          <p:attrName>style.visibility</p:attrName>
                                        </p:attrNameLst>
                                      </p:cBhvr>
                                      <p:to>
                                        <p:strVal val="visible"/>
                                      </p:to>
                                    </p:set>
                                    <p:animEffect transition="in" filter="dissolve">
                                      <p:cBhvr>
                                        <p:cTn id="39" dur="500"/>
                                        <p:tgtEl>
                                          <p:spTgt spid="65550"/>
                                        </p:tgtEl>
                                      </p:cBhvr>
                                    </p:animEffect>
                                  </p:childTnLst>
                                </p:cTn>
                              </p:par>
                            </p:childTnLst>
                          </p:cTn>
                        </p:par>
                        <p:par>
                          <p:cTn id="40" fill="hold" nodeType="afterGroup">
                            <p:stCondLst>
                              <p:cond delay="4500"/>
                            </p:stCondLst>
                            <p:childTnLst>
                              <p:par>
                                <p:cTn id="41" presetID="9" presetClass="entr" presetSubtype="0" fill="hold" nodeType="afterEffect">
                                  <p:stCondLst>
                                    <p:cond delay="0"/>
                                  </p:stCondLst>
                                  <p:childTnLst>
                                    <p:set>
                                      <p:cBhvr>
                                        <p:cTn id="42" dur="1" fill="hold">
                                          <p:stCondLst>
                                            <p:cond delay="0"/>
                                          </p:stCondLst>
                                        </p:cTn>
                                        <p:tgtEl>
                                          <p:spTgt spid="65556"/>
                                        </p:tgtEl>
                                        <p:attrNameLst>
                                          <p:attrName>style.visibility</p:attrName>
                                        </p:attrNameLst>
                                      </p:cBhvr>
                                      <p:to>
                                        <p:strVal val="visible"/>
                                      </p:to>
                                    </p:set>
                                    <p:animEffect transition="in" filter="dissolve">
                                      <p:cBhvr>
                                        <p:cTn id="43" dur="500"/>
                                        <p:tgtEl>
                                          <p:spTgt spid="65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6" grpId="0" animBg="1" autoUpdateAnimBg="0"/>
      <p:bldP spid="65549" grpId="0" autoUpdateAnimBg="0"/>
      <p:bldP spid="6555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7" name="Rectangle 7">
            <a:extLst>
              <a:ext uri="{FF2B5EF4-FFF2-40B4-BE49-F238E27FC236}">
                <a16:creationId xmlns:a16="http://schemas.microsoft.com/office/drawing/2014/main" id="{04769AD8-FED6-4FFA-A014-D172A0615387}"/>
              </a:ext>
            </a:extLst>
          </p:cNvPr>
          <p:cNvSpPr>
            <a:spLocks noChangeArrowheads="1"/>
          </p:cNvSpPr>
          <p:nvPr/>
        </p:nvSpPr>
        <p:spPr bwMode="auto">
          <a:xfrm>
            <a:off x="533400" y="228600"/>
            <a:ext cx="8229600" cy="960438"/>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a:solidFill>
                  <a:schemeClr val="folHlink"/>
                </a:solidFill>
                <a:latin typeface="Comic Sans MS" panose="030F0702030302020204" pitchFamily="66" charset="0"/>
                <a:cs typeface="Arial" panose="020B0604020202020204" pitchFamily="34" charset="0"/>
              </a:rPr>
              <a:t>LAME GELOSEE </a:t>
            </a:r>
            <a:r>
              <a:rPr lang="en-US" altLang="fr-FR" sz="2000">
                <a:solidFill>
                  <a:schemeClr val="folHlink"/>
                </a:solidFill>
                <a:latin typeface="Comic Sans MS" panose="030F0702030302020204" pitchFamily="66" charset="0"/>
                <a:cs typeface="Times New Roman" panose="02020603050405020304" pitchFamily="18" charset="0"/>
              </a:rPr>
              <a:t>: pour la recherche de la  flore total, des coliformes, des levures et des moisissures</a:t>
            </a:r>
            <a:endParaRPr lang="en-US" altLang="fr-FR" sz="2000">
              <a:solidFill>
                <a:schemeClr val="folHlink"/>
              </a:solidFill>
              <a:latin typeface="Comic Sans MS" panose="030F0702030302020204" pitchFamily="66" charset="0"/>
              <a:cs typeface="Arial" panose="020B0604020202020204" pitchFamily="34" charset="0"/>
            </a:endParaRPr>
          </a:p>
          <a:p>
            <a:pPr algn="ctr">
              <a:spcBef>
                <a:spcPct val="0"/>
              </a:spcBef>
              <a:buClrTx/>
              <a:buSzTx/>
              <a:buFontTx/>
              <a:buNone/>
            </a:pPr>
            <a:endParaRPr lang="en-US" altLang="fr-FR" sz="2000" b="1">
              <a:solidFill>
                <a:schemeClr val="folHlink"/>
              </a:solidFill>
              <a:latin typeface="Comic Sans MS" panose="030F0702030302020204" pitchFamily="66" charset="0"/>
            </a:endParaRPr>
          </a:p>
        </p:txBody>
      </p:sp>
      <p:sp>
        <p:nvSpPr>
          <p:cNvPr id="66568" name="Rectangle 8">
            <a:extLst>
              <a:ext uri="{FF2B5EF4-FFF2-40B4-BE49-F238E27FC236}">
                <a16:creationId xmlns:a16="http://schemas.microsoft.com/office/drawing/2014/main" id="{99B13B02-C935-4CF5-AF34-07A895DDF32E}"/>
              </a:ext>
            </a:extLst>
          </p:cNvPr>
          <p:cNvSpPr>
            <a:spLocks noChangeArrowheads="1"/>
          </p:cNvSpPr>
          <p:nvPr/>
        </p:nvSpPr>
        <p:spPr bwMode="auto">
          <a:xfrm>
            <a:off x="228600" y="5715000"/>
            <a:ext cx="525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800" u="sng">
                <a:latin typeface="Comic Sans MS" panose="030F0702030302020204" pitchFamily="66" charset="0"/>
                <a:cs typeface="Arial" panose="020B0604020202020204" pitchFamily="34" charset="0"/>
              </a:rPr>
              <a:t> Intérêt </a:t>
            </a:r>
            <a:r>
              <a:rPr lang="en-US" altLang="fr-FR" sz="1800">
                <a:latin typeface="Comic Sans MS" panose="030F0702030302020204" pitchFamily="66" charset="0"/>
                <a:cs typeface="Arial" panose="020B0604020202020204" pitchFamily="34" charset="0"/>
              </a:rPr>
              <a:t>: permet d’apprécier la contamination </a:t>
            </a:r>
          </a:p>
          <a:p>
            <a:pPr eaLnBrk="1" hangingPunct="1">
              <a:spcBef>
                <a:spcPct val="0"/>
              </a:spcBef>
              <a:buClrTx/>
              <a:buSzTx/>
              <a:buFontTx/>
              <a:buNone/>
            </a:pPr>
            <a:r>
              <a:rPr lang="en-US" altLang="fr-FR" sz="1800">
                <a:latin typeface="Comic Sans MS" panose="030F0702030302020204" pitchFamily="66" charset="0"/>
                <a:cs typeface="Arial" panose="020B0604020202020204" pitchFamily="34" charset="0"/>
              </a:rPr>
              <a:t>                de surfaces planes. </a:t>
            </a:r>
            <a:endParaRPr lang="en-US" altLang="fr-FR" sz="1800">
              <a:latin typeface="Comic Sans MS" panose="030F0702030302020204" pitchFamily="66" charset="0"/>
            </a:endParaRPr>
          </a:p>
        </p:txBody>
      </p:sp>
      <p:sp>
        <p:nvSpPr>
          <p:cNvPr id="66566" name="AutoShape 6">
            <a:extLst>
              <a:ext uri="{FF2B5EF4-FFF2-40B4-BE49-F238E27FC236}">
                <a16:creationId xmlns:a16="http://schemas.microsoft.com/office/drawing/2014/main" id="{7E88DFB7-76E1-4AAE-B2A1-2A6E4B025DCE}"/>
              </a:ext>
            </a:extLst>
          </p:cNvPr>
          <p:cNvSpPr>
            <a:spLocks noChangeArrowheads="1"/>
          </p:cNvSpPr>
          <p:nvPr/>
        </p:nvSpPr>
        <p:spPr bwMode="auto">
          <a:xfrm>
            <a:off x="1676400" y="1066800"/>
            <a:ext cx="3505200" cy="2362200"/>
          </a:xfrm>
          <a:prstGeom prst="rightArrow">
            <a:avLst>
              <a:gd name="adj1" fmla="val 68417"/>
              <a:gd name="adj2" fmla="val 12098"/>
            </a:avLst>
          </a:prstGeom>
          <a:solidFill>
            <a:srgbClr val="FFFFFF"/>
          </a:solidFill>
          <a:ln w="9525">
            <a:solidFill>
              <a:srgbClr val="000000"/>
            </a:solidFill>
            <a:miter lim="800000"/>
            <a:headEnd/>
            <a:tailEnd/>
          </a:ln>
        </p:spPr>
        <p:txBody>
          <a:bodyPr lIns="54000" tIns="46800" rIns="54000" bIns="10800"/>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-Application de la face A de la lame gélosée sur la surface à prélever. Puis application de la surface B sur la même surface.</a:t>
            </a:r>
            <a:endParaRPr lang="en-US" altLang="fr-FR" sz="1400">
              <a:solidFill>
                <a:schemeClr val="bg2"/>
              </a:solidFill>
              <a:cs typeface="Times New Roman" panose="02020603050405020304" pitchFamily="18" charset="0"/>
            </a:endParaRPr>
          </a:p>
          <a:p>
            <a:pPr>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-réintroduction de la lame dans son étui</a:t>
            </a:r>
            <a:endParaRPr lang="en-US" altLang="fr-FR" sz="1400">
              <a:solidFill>
                <a:schemeClr val="bg2"/>
              </a:solidFill>
              <a:cs typeface="Times New Roman" panose="02020603050405020304" pitchFamily="18" charset="0"/>
            </a:endParaRPr>
          </a:p>
          <a:p>
            <a:pPr>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-incubation 24 à 72 H à la température optimale de chaque flore recherchée</a:t>
            </a:r>
            <a:endParaRPr lang="en-US" altLang="fr-FR" sz="1400">
              <a:solidFill>
                <a:schemeClr val="bg2"/>
              </a:solidFill>
              <a:cs typeface="Times New Roman" panose="02020603050405020304" pitchFamily="18" charset="0"/>
            </a:endParaRPr>
          </a:p>
          <a:p>
            <a:pPr>
              <a:spcBef>
                <a:spcPct val="0"/>
              </a:spcBef>
              <a:buClrTx/>
              <a:buSzTx/>
              <a:buFontTx/>
              <a:buNone/>
            </a:pPr>
            <a:r>
              <a:rPr lang="en-US" altLang="fr-FR" sz="1400">
                <a:solidFill>
                  <a:schemeClr val="bg2"/>
                </a:solidFill>
                <a:latin typeface="Arial" panose="020B0604020202020204" pitchFamily="34" charset="0"/>
                <a:cs typeface="Arial" panose="020B0604020202020204" pitchFamily="34" charset="0"/>
              </a:rPr>
              <a:t> </a:t>
            </a:r>
            <a:endParaRPr lang="en-US" altLang="fr-FR" sz="1400">
              <a:solidFill>
                <a:schemeClr val="bg2"/>
              </a:solidFill>
              <a:cs typeface="Times New Roman" panose="02020603050405020304" pitchFamily="18" charset="0"/>
            </a:endParaRPr>
          </a:p>
          <a:p>
            <a:pPr>
              <a:spcBef>
                <a:spcPct val="0"/>
              </a:spcBef>
              <a:buClrTx/>
              <a:buSzTx/>
              <a:buFontTx/>
              <a:buNone/>
            </a:pPr>
            <a:endParaRPr lang="en-US" altLang="fr-FR" sz="1400">
              <a:solidFill>
                <a:schemeClr val="bg2"/>
              </a:solidFill>
            </a:endParaRPr>
          </a:p>
        </p:txBody>
      </p:sp>
      <p:pic>
        <p:nvPicPr>
          <p:cNvPr id="66565" name="Picture 5">
            <a:extLst>
              <a:ext uri="{FF2B5EF4-FFF2-40B4-BE49-F238E27FC236}">
                <a16:creationId xmlns:a16="http://schemas.microsoft.com/office/drawing/2014/main" id="{ABBAAB72-D3A4-4798-9BCC-D3B676534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1033463"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a:extLst>
              <a:ext uri="{FF2B5EF4-FFF2-40B4-BE49-F238E27FC236}">
                <a16:creationId xmlns:a16="http://schemas.microsoft.com/office/drawing/2014/main" id="{23DDC31D-71EA-41A1-B991-62D7E6E00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14478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a:extLst>
              <a:ext uri="{FF2B5EF4-FFF2-40B4-BE49-F238E27FC236}">
                <a16:creationId xmlns:a16="http://schemas.microsoft.com/office/drawing/2014/main" id="{F2B7CBBF-30A5-4A19-93A2-3FF8AB990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2004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5">
            <a:extLst>
              <a:ext uri="{FF2B5EF4-FFF2-40B4-BE49-F238E27FC236}">
                <a16:creationId xmlns:a16="http://schemas.microsoft.com/office/drawing/2014/main" id="{081B3D75-AB4A-415B-A7E5-7E2F8A556954}"/>
              </a:ext>
            </a:extLst>
          </p:cNvPr>
          <p:cNvSpPr>
            <a:spLocks noChangeArrowheads="1"/>
          </p:cNvSpPr>
          <p:nvPr/>
        </p:nvSpPr>
        <p:spPr bwMode="auto">
          <a:xfrm>
            <a:off x="3686175"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6574" name="Picture 14">
            <a:extLst>
              <a:ext uri="{FF2B5EF4-FFF2-40B4-BE49-F238E27FC236}">
                <a16:creationId xmlns:a16="http://schemas.microsoft.com/office/drawing/2014/main" id="{BE588B29-47EC-4BAD-B109-5F28AC94D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32"/>
          <a:stretch>
            <a:fillRect/>
          </a:stretch>
        </p:blipFill>
        <p:spPr bwMode="auto">
          <a:xfrm>
            <a:off x="5410200" y="1066800"/>
            <a:ext cx="34877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6">
            <a:extLst>
              <a:ext uri="{FF2B5EF4-FFF2-40B4-BE49-F238E27FC236}">
                <a16:creationId xmlns:a16="http://schemas.microsoft.com/office/drawing/2014/main" id="{A744BA1A-3A9E-4659-A085-A6270D570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886200"/>
            <a:ext cx="35052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AutoShape 17">
            <a:hlinkClick r:id="" action="ppaction://hlinkshowjump?jump=nextslide" highlightClick="1"/>
            <a:extLst>
              <a:ext uri="{FF2B5EF4-FFF2-40B4-BE49-F238E27FC236}">
                <a16:creationId xmlns:a16="http://schemas.microsoft.com/office/drawing/2014/main" id="{EAB1039C-A7AD-444D-A18D-B329A7E7CC8B}"/>
              </a:ext>
            </a:extLst>
          </p:cNvPr>
          <p:cNvSpPr>
            <a:spLocks noChangeArrowheads="1"/>
          </p:cNvSpPr>
          <p:nvPr/>
        </p:nvSpPr>
        <p:spPr bwMode="auto">
          <a:xfrm>
            <a:off x="48768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dissolve">
                                      <p:cBhvr>
                                        <p:cTn id="7" dur="500"/>
                                        <p:tgtEl>
                                          <p:spTgt spid="6656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6565"/>
                                        </p:tgtEl>
                                        <p:attrNameLst>
                                          <p:attrName>style.visibility</p:attrName>
                                        </p:attrNameLst>
                                      </p:cBhvr>
                                      <p:to>
                                        <p:strVal val="visible"/>
                                      </p:to>
                                    </p:set>
                                    <p:animEffect transition="in" filter="dissolve">
                                      <p:cBhvr>
                                        <p:cTn id="11" dur="500"/>
                                        <p:tgtEl>
                                          <p:spTgt spid="6656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6564"/>
                                        </p:tgtEl>
                                        <p:attrNameLst>
                                          <p:attrName>style.visibility</p:attrName>
                                        </p:attrNameLst>
                                      </p:cBhvr>
                                      <p:to>
                                        <p:strVal val="visible"/>
                                      </p:to>
                                    </p:set>
                                    <p:animEffect transition="in" filter="dissolve">
                                      <p:cBhvr>
                                        <p:cTn id="15" dur="500"/>
                                        <p:tgtEl>
                                          <p:spTgt spid="66564"/>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6566"/>
                                        </p:tgtEl>
                                        <p:attrNameLst>
                                          <p:attrName>style.visibility</p:attrName>
                                        </p:attrNameLst>
                                      </p:cBhvr>
                                      <p:to>
                                        <p:strVal val="visible"/>
                                      </p:to>
                                    </p:set>
                                    <p:animEffect transition="in" filter="dissolve">
                                      <p:cBhvr>
                                        <p:cTn id="19" dur="500"/>
                                        <p:tgtEl>
                                          <p:spTgt spid="66566"/>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6563"/>
                                        </p:tgtEl>
                                        <p:attrNameLst>
                                          <p:attrName>style.visibility</p:attrName>
                                        </p:attrNameLst>
                                      </p:cBhvr>
                                      <p:to>
                                        <p:strVal val="visible"/>
                                      </p:to>
                                    </p:set>
                                    <p:animEffect transition="in" filter="dissolve">
                                      <p:cBhvr>
                                        <p:cTn id="23" dur="500"/>
                                        <p:tgtEl>
                                          <p:spTgt spid="6656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6574"/>
                                        </p:tgtEl>
                                        <p:attrNameLst>
                                          <p:attrName>style.visibility</p:attrName>
                                        </p:attrNameLst>
                                      </p:cBhvr>
                                      <p:to>
                                        <p:strVal val="visible"/>
                                      </p:to>
                                    </p:set>
                                    <p:animEffect transition="in" filter="dissolve">
                                      <p:cBhvr>
                                        <p:cTn id="27" dur="500"/>
                                        <p:tgtEl>
                                          <p:spTgt spid="66574"/>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66576"/>
                                        </p:tgtEl>
                                        <p:attrNameLst>
                                          <p:attrName>style.visibility</p:attrName>
                                        </p:attrNameLst>
                                      </p:cBhvr>
                                      <p:to>
                                        <p:strVal val="visible"/>
                                      </p:to>
                                    </p:set>
                                    <p:animEffect transition="in" filter="dissolve">
                                      <p:cBhvr>
                                        <p:cTn id="31" dur="500"/>
                                        <p:tgtEl>
                                          <p:spTgt spid="6657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66568"/>
                                        </p:tgtEl>
                                        <p:attrNameLst>
                                          <p:attrName>style.visibility</p:attrName>
                                        </p:attrNameLst>
                                      </p:cBhvr>
                                      <p:to>
                                        <p:strVal val="visible"/>
                                      </p:to>
                                    </p:set>
                                    <p:animEffect transition="in" filter="dissolve">
                                      <p:cBhvr>
                                        <p:cTn id="35" dur="500"/>
                                        <p:tgtEl>
                                          <p:spTgt spid="66568"/>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66577"/>
                                        </p:tgtEl>
                                        <p:attrNameLst>
                                          <p:attrName>style.visibility</p:attrName>
                                        </p:attrNameLst>
                                      </p:cBhvr>
                                      <p:to>
                                        <p:strVal val="visible"/>
                                      </p:to>
                                    </p:set>
                                    <p:animEffect transition="in" filter="dissolve">
                                      <p:cBhvr>
                                        <p:cTn id="39" dur="500"/>
                                        <p:tgtEl>
                                          <p:spTgt spid="66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utoUpdateAnimBg="0"/>
      <p:bldP spid="66568" grpId="0" autoUpdateAnimBg="0"/>
      <p:bldP spid="6656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94059575-1F23-4CDB-A11F-6586DE0AB2D1}"/>
              </a:ext>
            </a:extLst>
          </p:cNvPr>
          <p:cNvSpPr>
            <a:spLocks noChangeArrowheads="1"/>
          </p:cNvSpPr>
          <p:nvPr/>
        </p:nvSpPr>
        <p:spPr bwMode="auto">
          <a:xfrm>
            <a:off x="1538288" y="177165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137218" name="Picture 2">
            <a:extLst>
              <a:ext uri="{FF2B5EF4-FFF2-40B4-BE49-F238E27FC236}">
                <a16:creationId xmlns:a16="http://schemas.microsoft.com/office/drawing/2014/main" id="{FB47EC22-3659-4EE7-B6AB-F9D6FC983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8200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4">
            <a:extLst>
              <a:ext uri="{FF2B5EF4-FFF2-40B4-BE49-F238E27FC236}">
                <a16:creationId xmlns:a16="http://schemas.microsoft.com/office/drawing/2014/main" id="{894FC2BB-F3B5-4604-A25D-C1A1BC4A3769}"/>
              </a:ext>
            </a:extLst>
          </p:cNvPr>
          <p:cNvSpPr>
            <a:spLocks noChangeArrowheads="1"/>
          </p:cNvSpPr>
          <p:nvPr/>
        </p:nvSpPr>
        <p:spPr bwMode="auto">
          <a:xfrm>
            <a:off x="304800" y="609600"/>
            <a:ext cx="8382000" cy="396875"/>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a:solidFill>
                  <a:schemeClr val="folHlink"/>
                </a:solidFill>
                <a:latin typeface="Comic Sans MS" panose="030F0702030302020204" pitchFamily="66" charset="0"/>
                <a:cs typeface="Arial" panose="020B0604020202020204" pitchFamily="34" charset="0"/>
              </a:rPr>
              <a:t>LES MICROORGANISMES RECHERCHES</a:t>
            </a:r>
            <a:endParaRPr lang="en-US" altLang="fr-FR" sz="2000">
              <a:solidFill>
                <a:schemeClr val="folHlink"/>
              </a:solidFill>
              <a:latin typeface="Comic Sans MS" panose="030F0702030302020204" pitchFamily="66" charset="0"/>
            </a:endParaRPr>
          </a:p>
        </p:txBody>
      </p:sp>
      <p:sp>
        <p:nvSpPr>
          <p:cNvPr id="137221" name="AutoShape 5">
            <a:hlinkClick r:id="" action="ppaction://hlinkshowjump?jump=nextslide" highlightClick="1"/>
            <a:extLst>
              <a:ext uri="{FF2B5EF4-FFF2-40B4-BE49-F238E27FC236}">
                <a16:creationId xmlns:a16="http://schemas.microsoft.com/office/drawing/2014/main" id="{88C18821-A3F6-41ED-B6FF-8ED1A2FE1B72}"/>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dissolve">
                                      <p:cBhvr>
                                        <p:cTn id="7" dur="500"/>
                                        <p:tgtEl>
                                          <p:spTgt spid="13722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7218"/>
                                        </p:tgtEl>
                                        <p:attrNameLst>
                                          <p:attrName>style.visibility</p:attrName>
                                        </p:attrNameLst>
                                      </p:cBhvr>
                                      <p:to>
                                        <p:strVal val="visible"/>
                                      </p:to>
                                    </p:set>
                                    <p:animEffect transition="in" filter="dissolve">
                                      <p:cBhvr>
                                        <p:cTn id="11" dur="500"/>
                                        <p:tgtEl>
                                          <p:spTgt spid="13721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37221"/>
                                        </p:tgtEl>
                                        <p:attrNameLst>
                                          <p:attrName>style.visibility</p:attrName>
                                        </p:attrNameLst>
                                      </p:cBhvr>
                                      <p:to>
                                        <p:strVal val="visible"/>
                                      </p:to>
                                    </p:set>
                                    <p:animEffect transition="in" filter="dissolve">
                                      <p:cBhvr>
                                        <p:cTn id="15" dur="5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109">
            <a:extLst>
              <a:ext uri="{FF2B5EF4-FFF2-40B4-BE49-F238E27FC236}">
                <a16:creationId xmlns:a16="http://schemas.microsoft.com/office/drawing/2014/main" id="{00185AE1-35DE-4DA8-9AAF-76EB83EFF700}"/>
              </a:ext>
            </a:extLst>
          </p:cNvPr>
          <p:cNvGrpSpPr>
            <a:grpSpLocks/>
          </p:cNvGrpSpPr>
          <p:nvPr/>
        </p:nvGrpSpPr>
        <p:grpSpPr bwMode="auto">
          <a:xfrm>
            <a:off x="228600" y="304800"/>
            <a:ext cx="8610600" cy="6324600"/>
            <a:chOff x="-3" y="-3"/>
            <a:chExt cx="4539" cy="3056"/>
          </a:xfrm>
        </p:grpSpPr>
        <p:grpSp>
          <p:nvGrpSpPr>
            <p:cNvPr id="16394" name="Group 1107">
              <a:extLst>
                <a:ext uri="{FF2B5EF4-FFF2-40B4-BE49-F238E27FC236}">
                  <a16:creationId xmlns:a16="http://schemas.microsoft.com/office/drawing/2014/main" id="{54C2A141-D955-4201-8162-680F8C18671C}"/>
                </a:ext>
              </a:extLst>
            </p:cNvPr>
            <p:cNvGrpSpPr>
              <a:grpSpLocks/>
            </p:cNvGrpSpPr>
            <p:nvPr/>
          </p:nvGrpSpPr>
          <p:grpSpPr bwMode="auto">
            <a:xfrm>
              <a:off x="0" y="0"/>
              <a:ext cx="4533" cy="3050"/>
              <a:chOff x="0" y="0"/>
              <a:chExt cx="4533" cy="3050"/>
            </a:xfrm>
          </p:grpSpPr>
          <p:grpSp>
            <p:nvGrpSpPr>
              <p:cNvPr id="16396" name="Group 1084">
                <a:extLst>
                  <a:ext uri="{FF2B5EF4-FFF2-40B4-BE49-F238E27FC236}">
                    <a16:creationId xmlns:a16="http://schemas.microsoft.com/office/drawing/2014/main" id="{59E0CB4B-63D8-451F-A90A-2102384A228F}"/>
                  </a:ext>
                </a:extLst>
              </p:cNvPr>
              <p:cNvGrpSpPr>
                <a:grpSpLocks/>
              </p:cNvGrpSpPr>
              <p:nvPr/>
            </p:nvGrpSpPr>
            <p:grpSpPr bwMode="auto">
              <a:xfrm>
                <a:off x="0" y="0"/>
                <a:ext cx="1092" cy="384"/>
                <a:chOff x="0" y="0"/>
                <a:chExt cx="1092" cy="384"/>
              </a:xfrm>
            </p:grpSpPr>
            <p:sp>
              <p:nvSpPr>
                <p:cNvPr id="16430" name="Rectangle 1071">
                  <a:extLst>
                    <a:ext uri="{FF2B5EF4-FFF2-40B4-BE49-F238E27FC236}">
                      <a16:creationId xmlns:a16="http://schemas.microsoft.com/office/drawing/2014/main" id="{BBFD0A66-DA07-4DEE-8008-C7DB738876AD}"/>
                    </a:ext>
                  </a:extLst>
                </p:cNvPr>
                <p:cNvSpPr>
                  <a:spLocks noChangeArrowheads="1"/>
                </p:cNvSpPr>
                <p:nvPr/>
              </p:nvSpPr>
              <p:spPr bwMode="auto">
                <a:xfrm>
                  <a:off x="28" y="0"/>
                  <a:ext cx="103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solidFill>
                        <a:schemeClr val="folHlink"/>
                      </a:solidFill>
                      <a:latin typeface="Arial" panose="020B0604020202020204" pitchFamily="34" charset="0"/>
                      <a:cs typeface="Arial" panose="020B0604020202020204" pitchFamily="34" charset="0"/>
                    </a:rPr>
                    <a:t>Microorganismes</a:t>
                  </a:r>
                  <a:r>
                    <a:rPr lang="en-US" altLang="fr-FR" sz="1400" b="1">
                      <a:latin typeface="Arial" panose="020B0604020202020204" pitchFamily="34" charset="0"/>
                      <a:cs typeface="Arial" panose="020B0604020202020204" pitchFamily="34" charset="0"/>
                    </a:rPr>
                    <a:t> </a:t>
                  </a:r>
                  <a:endParaRPr lang="en-US" altLang="fr-FR" sz="1400">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400">
                    <a:latin typeface="Arial" panose="020B0604020202020204" pitchFamily="34" charset="0"/>
                  </a:endParaRPr>
                </a:p>
              </p:txBody>
            </p:sp>
            <p:sp>
              <p:nvSpPr>
                <p:cNvPr id="16431" name="Rectangle 1083">
                  <a:extLst>
                    <a:ext uri="{FF2B5EF4-FFF2-40B4-BE49-F238E27FC236}">
                      <a16:creationId xmlns:a16="http://schemas.microsoft.com/office/drawing/2014/main" id="{F1D62BC6-AD07-46A6-B45E-C43C4129F65A}"/>
                    </a:ext>
                  </a:extLst>
                </p:cNvPr>
                <p:cNvSpPr>
                  <a:spLocks noChangeArrowheads="1"/>
                </p:cNvSpPr>
                <p:nvPr/>
              </p:nvSpPr>
              <p:spPr bwMode="auto">
                <a:xfrm>
                  <a:off x="0" y="0"/>
                  <a:ext cx="109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397" name="Group 1086">
                <a:extLst>
                  <a:ext uri="{FF2B5EF4-FFF2-40B4-BE49-F238E27FC236}">
                    <a16:creationId xmlns:a16="http://schemas.microsoft.com/office/drawing/2014/main" id="{A94C6FB3-2178-449B-946C-5B8471301FC9}"/>
                  </a:ext>
                </a:extLst>
              </p:cNvPr>
              <p:cNvGrpSpPr>
                <a:grpSpLocks/>
              </p:cNvGrpSpPr>
              <p:nvPr/>
            </p:nvGrpSpPr>
            <p:grpSpPr bwMode="auto">
              <a:xfrm>
                <a:off x="1092" y="0"/>
                <a:ext cx="1930" cy="384"/>
                <a:chOff x="1092" y="0"/>
                <a:chExt cx="1930" cy="384"/>
              </a:xfrm>
            </p:grpSpPr>
            <p:sp>
              <p:nvSpPr>
                <p:cNvPr id="16428" name="Rectangle 1072">
                  <a:extLst>
                    <a:ext uri="{FF2B5EF4-FFF2-40B4-BE49-F238E27FC236}">
                      <a16:creationId xmlns:a16="http://schemas.microsoft.com/office/drawing/2014/main" id="{82205F39-9904-4A54-A8BD-954CE3EC13BE}"/>
                    </a:ext>
                  </a:extLst>
                </p:cNvPr>
                <p:cNvSpPr>
                  <a:spLocks noChangeArrowheads="1"/>
                </p:cNvSpPr>
                <p:nvPr/>
              </p:nvSpPr>
              <p:spPr bwMode="auto">
                <a:xfrm>
                  <a:off x="1120" y="0"/>
                  <a:ext cx="18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solidFill>
                        <a:schemeClr val="folHlink"/>
                      </a:solidFill>
                      <a:latin typeface="Arial" panose="020B0604020202020204" pitchFamily="34" charset="0"/>
                      <a:cs typeface="Arial" panose="020B0604020202020204" pitchFamily="34" charset="0"/>
                    </a:rPr>
                    <a:t>Paramètre étudié</a:t>
                  </a:r>
                  <a:endParaRPr lang="en-US" altLang="fr-FR" sz="1600">
                    <a:solidFill>
                      <a:schemeClr val="folHlink"/>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400">
                    <a:latin typeface="Arial" panose="020B0604020202020204" pitchFamily="34" charset="0"/>
                  </a:endParaRPr>
                </a:p>
              </p:txBody>
            </p:sp>
            <p:sp>
              <p:nvSpPr>
                <p:cNvPr id="16429" name="Rectangle 1085">
                  <a:extLst>
                    <a:ext uri="{FF2B5EF4-FFF2-40B4-BE49-F238E27FC236}">
                      <a16:creationId xmlns:a16="http://schemas.microsoft.com/office/drawing/2014/main" id="{3366FE4D-721E-47A3-9B10-390AC7918407}"/>
                    </a:ext>
                  </a:extLst>
                </p:cNvPr>
                <p:cNvSpPr>
                  <a:spLocks noChangeArrowheads="1"/>
                </p:cNvSpPr>
                <p:nvPr/>
              </p:nvSpPr>
              <p:spPr bwMode="auto">
                <a:xfrm>
                  <a:off x="1092" y="0"/>
                  <a:ext cx="19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398" name="Group 1088">
                <a:extLst>
                  <a:ext uri="{FF2B5EF4-FFF2-40B4-BE49-F238E27FC236}">
                    <a16:creationId xmlns:a16="http://schemas.microsoft.com/office/drawing/2014/main" id="{33BC18AC-B870-41F3-82FB-21FBDCA7E094}"/>
                  </a:ext>
                </a:extLst>
              </p:cNvPr>
              <p:cNvGrpSpPr>
                <a:grpSpLocks/>
              </p:cNvGrpSpPr>
              <p:nvPr/>
            </p:nvGrpSpPr>
            <p:grpSpPr bwMode="auto">
              <a:xfrm>
                <a:off x="3022" y="0"/>
                <a:ext cx="1511" cy="384"/>
                <a:chOff x="3022" y="0"/>
                <a:chExt cx="1511" cy="384"/>
              </a:xfrm>
            </p:grpSpPr>
            <p:sp>
              <p:nvSpPr>
                <p:cNvPr id="16426" name="Rectangle 1073">
                  <a:extLst>
                    <a:ext uri="{FF2B5EF4-FFF2-40B4-BE49-F238E27FC236}">
                      <a16:creationId xmlns:a16="http://schemas.microsoft.com/office/drawing/2014/main" id="{155AF711-3FC2-40AA-8083-58D2A41D6DBC}"/>
                    </a:ext>
                  </a:extLst>
                </p:cNvPr>
                <p:cNvSpPr>
                  <a:spLocks noChangeArrowheads="1"/>
                </p:cNvSpPr>
                <p:nvPr/>
              </p:nvSpPr>
              <p:spPr bwMode="auto">
                <a:xfrm>
                  <a:off x="3050" y="0"/>
                  <a:ext cx="145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solidFill>
                        <a:schemeClr val="folHlink"/>
                      </a:solidFill>
                      <a:latin typeface="Arial" panose="020B0604020202020204" pitchFamily="34" charset="0"/>
                      <a:cs typeface="Arial" panose="020B0604020202020204" pitchFamily="34" charset="0"/>
                    </a:rPr>
                    <a:t>Erreurs mises en évidence</a:t>
                  </a:r>
                  <a:endParaRPr lang="en-US" altLang="fr-FR" sz="1600">
                    <a:solidFill>
                      <a:schemeClr val="folHlink"/>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400">
                    <a:latin typeface="Arial" panose="020B0604020202020204" pitchFamily="34" charset="0"/>
                  </a:endParaRPr>
                </a:p>
              </p:txBody>
            </p:sp>
            <p:sp>
              <p:nvSpPr>
                <p:cNvPr id="16427" name="Rectangle 1087">
                  <a:extLst>
                    <a:ext uri="{FF2B5EF4-FFF2-40B4-BE49-F238E27FC236}">
                      <a16:creationId xmlns:a16="http://schemas.microsoft.com/office/drawing/2014/main" id="{9FA79B01-5180-4CE2-B357-0EEA1BB4203D}"/>
                    </a:ext>
                  </a:extLst>
                </p:cNvPr>
                <p:cNvSpPr>
                  <a:spLocks noChangeArrowheads="1"/>
                </p:cNvSpPr>
                <p:nvPr/>
              </p:nvSpPr>
              <p:spPr bwMode="auto">
                <a:xfrm>
                  <a:off x="3022" y="0"/>
                  <a:ext cx="15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399" name="Group 1090">
                <a:extLst>
                  <a:ext uri="{FF2B5EF4-FFF2-40B4-BE49-F238E27FC236}">
                    <a16:creationId xmlns:a16="http://schemas.microsoft.com/office/drawing/2014/main" id="{55E4D7B6-31C6-4E41-9223-907BC39CB145}"/>
                  </a:ext>
                </a:extLst>
              </p:cNvPr>
              <p:cNvGrpSpPr>
                <a:grpSpLocks/>
              </p:cNvGrpSpPr>
              <p:nvPr/>
            </p:nvGrpSpPr>
            <p:grpSpPr bwMode="auto">
              <a:xfrm>
                <a:off x="0" y="384"/>
                <a:ext cx="1092" cy="606"/>
                <a:chOff x="0" y="384"/>
                <a:chExt cx="1092" cy="606"/>
              </a:xfrm>
            </p:grpSpPr>
            <p:sp>
              <p:nvSpPr>
                <p:cNvPr id="16424" name="Rectangle 1074">
                  <a:extLst>
                    <a:ext uri="{FF2B5EF4-FFF2-40B4-BE49-F238E27FC236}">
                      <a16:creationId xmlns:a16="http://schemas.microsoft.com/office/drawing/2014/main" id="{2CFCC36A-1F3F-4D15-A850-922C684454B6}"/>
                    </a:ext>
                  </a:extLst>
                </p:cNvPr>
                <p:cNvSpPr>
                  <a:spLocks noChangeArrowheads="1"/>
                </p:cNvSpPr>
                <p:nvPr/>
              </p:nvSpPr>
              <p:spPr bwMode="auto">
                <a:xfrm>
                  <a:off x="28" y="384"/>
                  <a:ext cx="1036"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rgbClr val="99FF99"/>
                      </a:solidFill>
                      <a:latin typeface="Arial" panose="020B0604020202020204" pitchFamily="34" charset="0"/>
                      <a:cs typeface="Times New Roman" panose="02020603050405020304" pitchFamily="18" charset="0"/>
                    </a:rPr>
                    <a:t>microorganismes aérobies</a:t>
                  </a:r>
                  <a:r>
                    <a:rPr lang="en-US" altLang="fr-FR" sz="1600">
                      <a:solidFill>
                        <a:srgbClr val="99FF99"/>
                      </a:solidFill>
                      <a:latin typeface="Arial" panose="020B0604020202020204" pitchFamily="34" charset="0"/>
                      <a:cs typeface="Times New Roman" panose="02020603050405020304" pitchFamily="18" charset="0"/>
                    </a:rPr>
                    <a:t> poussant à 30°C/g </a:t>
                  </a:r>
                </a:p>
                <a:p>
                  <a:pPr>
                    <a:spcBef>
                      <a:spcPct val="0"/>
                    </a:spcBef>
                    <a:buClrTx/>
                    <a:buSzTx/>
                    <a:buFontTx/>
                    <a:buNone/>
                  </a:pPr>
                  <a:endParaRPr lang="en-US" altLang="fr-FR" sz="1400">
                    <a:latin typeface="Arial" panose="020B0604020202020204" pitchFamily="34" charset="0"/>
                  </a:endParaRPr>
                </a:p>
              </p:txBody>
            </p:sp>
            <p:sp>
              <p:nvSpPr>
                <p:cNvPr id="16425" name="Rectangle 1089">
                  <a:extLst>
                    <a:ext uri="{FF2B5EF4-FFF2-40B4-BE49-F238E27FC236}">
                      <a16:creationId xmlns:a16="http://schemas.microsoft.com/office/drawing/2014/main" id="{57861865-A95E-465D-AB46-D447524342F4}"/>
                    </a:ext>
                  </a:extLst>
                </p:cNvPr>
                <p:cNvSpPr>
                  <a:spLocks noChangeArrowheads="1"/>
                </p:cNvSpPr>
                <p:nvPr/>
              </p:nvSpPr>
              <p:spPr bwMode="auto">
                <a:xfrm>
                  <a:off x="0" y="384"/>
                  <a:ext cx="1092"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0" name="Group 1092">
                <a:extLst>
                  <a:ext uri="{FF2B5EF4-FFF2-40B4-BE49-F238E27FC236}">
                    <a16:creationId xmlns:a16="http://schemas.microsoft.com/office/drawing/2014/main" id="{D5492B8C-A4BD-47F0-812E-9F01C63932A6}"/>
                  </a:ext>
                </a:extLst>
              </p:cNvPr>
              <p:cNvGrpSpPr>
                <a:grpSpLocks/>
              </p:cNvGrpSpPr>
              <p:nvPr/>
            </p:nvGrpSpPr>
            <p:grpSpPr bwMode="auto">
              <a:xfrm>
                <a:off x="1092" y="384"/>
                <a:ext cx="1930" cy="606"/>
                <a:chOff x="1092" y="384"/>
                <a:chExt cx="1930" cy="606"/>
              </a:xfrm>
            </p:grpSpPr>
            <p:sp>
              <p:nvSpPr>
                <p:cNvPr id="16422" name="Rectangle 1075">
                  <a:extLst>
                    <a:ext uri="{FF2B5EF4-FFF2-40B4-BE49-F238E27FC236}">
                      <a16:creationId xmlns:a16="http://schemas.microsoft.com/office/drawing/2014/main" id="{E9157BF3-D052-4DB8-8D25-A802BD946A9E}"/>
                    </a:ext>
                  </a:extLst>
                </p:cNvPr>
                <p:cNvSpPr>
                  <a:spLocks noChangeArrowheads="1"/>
                </p:cNvSpPr>
                <p:nvPr/>
              </p:nvSpPr>
              <p:spPr bwMode="auto">
                <a:xfrm>
                  <a:off x="1120" y="384"/>
                  <a:ext cx="187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400">
                    <a:latin typeface="Arial" panose="020B0604020202020204" pitchFamily="34" charset="0"/>
                  </a:endParaRPr>
                </a:p>
              </p:txBody>
            </p:sp>
            <p:sp>
              <p:nvSpPr>
                <p:cNvPr id="16423" name="Rectangle 1091">
                  <a:extLst>
                    <a:ext uri="{FF2B5EF4-FFF2-40B4-BE49-F238E27FC236}">
                      <a16:creationId xmlns:a16="http://schemas.microsoft.com/office/drawing/2014/main" id="{8C3F59F6-8373-4A94-A3EE-BB639CE4B2A4}"/>
                    </a:ext>
                  </a:extLst>
                </p:cNvPr>
                <p:cNvSpPr>
                  <a:spLocks noChangeArrowheads="1"/>
                </p:cNvSpPr>
                <p:nvPr/>
              </p:nvSpPr>
              <p:spPr bwMode="auto">
                <a:xfrm>
                  <a:off x="1092" y="384"/>
                  <a:ext cx="19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1" name="Group 1094">
                <a:extLst>
                  <a:ext uri="{FF2B5EF4-FFF2-40B4-BE49-F238E27FC236}">
                    <a16:creationId xmlns:a16="http://schemas.microsoft.com/office/drawing/2014/main" id="{C0C7E898-002F-41C9-9755-E1B3455E2C87}"/>
                  </a:ext>
                </a:extLst>
              </p:cNvPr>
              <p:cNvGrpSpPr>
                <a:grpSpLocks/>
              </p:cNvGrpSpPr>
              <p:nvPr/>
            </p:nvGrpSpPr>
            <p:grpSpPr bwMode="auto">
              <a:xfrm>
                <a:off x="3022" y="384"/>
                <a:ext cx="1511" cy="606"/>
                <a:chOff x="3022" y="384"/>
                <a:chExt cx="1511" cy="606"/>
              </a:xfrm>
            </p:grpSpPr>
            <p:sp>
              <p:nvSpPr>
                <p:cNvPr id="16420" name="Rectangle 1076">
                  <a:extLst>
                    <a:ext uri="{FF2B5EF4-FFF2-40B4-BE49-F238E27FC236}">
                      <a16:creationId xmlns:a16="http://schemas.microsoft.com/office/drawing/2014/main" id="{874EF2B2-5E58-4601-9D98-D45B5DCEDBBB}"/>
                    </a:ext>
                  </a:extLst>
                </p:cNvPr>
                <p:cNvSpPr>
                  <a:spLocks noChangeArrowheads="1"/>
                </p:cNvSpPr>
                <p:nvPr/>
              </p:nvSpPr>
              <p:spPr bwMode="auto">
                <a:xfrm>
                  <a:off x="3050" y="384"/>
                  <a:ext cx="1455"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400">
                    <a:latin typeface="Arial" panose="020B0604020202020204" pitchFamily="34" charset="0"/>
                  </a:endParaRPr>
                </a:p>
              </p:txBody>
            </p:sp>
            <p:sp>
              <p:nvSpPr>
                <p:cNvPr id="16421" name="Rectangle 1093">
                  <a:extLst>
                    <a:ext uri="{FF2B5EF4-FFF2-40B4-BE49-F238E27FC236}">
                      <a16:creationId xmlns:a16="http://schemas.microsoft.com/office/drawing/2014/main" id="{E235D140-AAFC-428D-867F-08204885ABC3}"/>
                    </a:ext>
                  </a:extLst>
                </p:cNvPr>
                <p:cNvSpPr>
                  <a:spLocks noChangeArrowheads="1"/>
                </p:cNvSpPr>
                <p:nvPr/>
              </p:nvSpPr>
              <p:spPr bwMode="auto">
                <a:xfrm>
                  <a:off x="3022" y="384"/>
                  <a:ext cx="1511"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2" name="Group 1096">
                <a:extLst>
                  <a:ext uri="{FF2B5EF4-FFF2-40B4-BE49-F238E27FC236}">
                    <a16:creationId xmlns:a16="http://schemas.microsoft.com/office/drawing/2014/main" id="{35AFE571-8512-4501-BA46-AA4C0A75DD40}"/>
                  </a:ext>
                </a:extLst>
              </p:cNvPr>
              <p:cNvGrpSpPr>
                <a:grpSpLocks/>
              </p:cNvGrpSpPr>
              <p:nvPr/>
            </p:nvGrpSpPr>
            <p:grpSpPr bwMode="auto">
              <a:xfrm>
                <a:off x="0" y="990"/>
                <a:ext cx="1092" cy="1030"/>
                <a:chOff x="0" y="990"/>
                <a:chExt cx="1092" cy="1030"/>
              </a:xfrm>
            </p:grpSpPr>
            <p:sp>
              <p:nvSpPr>
                <p:cNvPr id="16418" name="Rectangle 1077">
                  <a:extLst>
                    <a:ext uri="{FF2B5EF4-FFF2-40B4-BE49-F238E27FC236}">
                      <a16:creationId xmlns:a16="http://schemas.microsoft.com/office/drawing/2014/main" id="{B16E62A0-4D53-4D2F-818F-A30E5ECAA651}"/>
                    </a:ext>
                  </a:extLst>
                </p:cNvPr>
                <p:cNvSpPr>
                  <a:spLocks noChangeArrowheads="1"/>
                </p:cNvSpPr>
                <p:nvPr/>
              </p:nvSpPr>
              <p:spPr bwMode="auto">
                <a:xfrm>
                  <a:off x="28" y="990"/>
                  <a:ext cx="1036"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rgbClr val="99FF99"/>
                      </a:solidFill>
                      <a:latin typeface="Arial" panose="020B0604020202020204" pitchFamily="34" charset="0"/>
                      <a:cs typeface="Times New Roman" panose="02020603050405020304" pitchFamily="18" charset="0"/>
                    </a:rPr>
                    <a:t>coliformes :</a:t>
                  </a:r>
                  <a:endParaRPr lang="en-US" altLang="fr-FR" sz="1600">
                    <a:solidFill>
                      <a:srgbClr val="99FF99"/>
                    </a:solidFill>
                    <a:latin typeface="Arial" panose="020B0604020202020204" pitchFamily="34" charset="0"/>
                    <a:cs typeface="Times New Roman" panose="02020603050405020304" pitchFamily="18" charset="0"/>
                  </a:endParaRPr>
                </a:p>
                <a:p>
                  <a:pPr>
                    <a:spcBef>
                      <a:spcPct val="0"/>
                    </a:spcBef>
                    <a:buClrTx/>
                    <a:buSzTx/>
                    <a:buFontTx/>
                    <a:buNone/>
                  </a:pPr>
                  <a:r>
                    <a:rPr lang="en-US" altLang="fr-FR" sz="1600">
                      <a:solidFill>
                        <a:srgbClr val="99FF99"/>
                      </a:solidFill>
                      <a:latin typeface="Arial" panose="020B0604020202020204" pitchFamily="34" charset="0"/>
                      <a:cs typeface="Times New Roman" panose="02020603050405020304" pitchFamily="18" charset="0"/>
                    </a:rPr>
                    <a:t>-à 30°C/g </a:t>
                  </a:r>
                </a:p>
                <a:p>
                  <a:pPr>
                    <a:spcBef>
                      <a:spcPct val="0"/>
                    </a:spcBef>
                    <a:buClrTx/>
                    <a:buSzTx/>
                    <a:buFontTx/>
                    <a:buNone/>
                  </a:pPr>
                  <a:r>
                    <a:rPr lang="en-US" altLang="fr-FR" sz="1600">
                      <a:solidFill>
                        <a:srgbClr val="99FF99"/>
                      </a:solidFill>
                      <a:latin typeface="Arial" panose="020B0604020202020204" pitchFamily="34" charset="0"/>
                      <a:cs typeface="Times New Roman" panose="02020603050405020304" pitchFamily="18" charset="0"/>
                    </a:rPr>
                    <a:t>- coliformes fécaux/g </a:t>
                  </a:r>
                </a:p>
                <a:p>
                  <a:pPr>
                    <a:spcBef>
                      <a:spcPct val="0"/>
                    </a:spcBef>
                    <a:buClrTx/>
                    <a:buSzTx/>
                    <a:buFontTx/>
                    <a:buNone/>
                  </a:pPr>
                  <a:endParaRPr lang="en-US" altLang="fr-FR" sz="1400">
                    <a:solidFill>
                      <a:srgbClr val="99FF99"/>
                    </a:solidFill>
                    <a:latin typeface="Arial" panose="020B0604020202020204" pitchFamily="34" charset="0"/>
                  </a:endParaRPr>
                </a:p>
              </p:txBody>
            </p:sp>
            <p:sp>
              <p:nvSpPr>
                <p:cNvPr id="16419" name="Rectangle 1095">
                  <a:extLst>
                    <a:ext uri="{FF2B5EF4-FFF2-40B4-BE49-F238E27FC236}">
                      <a16:creationId xmlns:a16="http://schemas.microsoft.com/office/drawing/2014/main" id="{8CF81A39-6F95-426D-BB2D-CD66AF0A0C23}"/>
                    </a:ext>
                  </a:extLst>
                </p:cNvPr>
                <p:cNvSpPr>
                  <a:spLocks noChangeArrowheads="1"/>
                </p:cNvSpPr>
                <p:nvPr/>
              </p:nvSpPr>
              <p:spPr bwMode="auto">
                <a:xfrm>
                  <a:off x="0" y="990"/>
                  <a:ext cx="1092" cy="10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3" name="Group 1098">
                <a:extLst>
                  <a:ext uri="{FF2B5EF4-FFF2-40B4-BE49-F238E27FC236}">
                    <a16:creationId xmlns:a16="http://schemas.microsoft.com/office/drawing/2014/main" id="{EA343D18-7202-4577-8DFA-8B8E4F51A714}"/>
                  </a:ext>
                </a:extLst>
              </p:cNvPr>
              <p:cNvGrpSpPr>
                <a:grpSpLocks/>
              </p:cNvGrpSpPr>
              <p:nvPr/>
            </p:nvGrpSpPr>
            <p:grpSpPr bwMode="auto">
              <a:xfrm>
                <a:off x="1092" y="990"/>
                <a:ext cx="1930" cy="1030"/>
                <a:chOff x="1092" y="990"/>
                <a:chExt cx="1930" cy="1030"/>
              </a:xfrm>
            </p:grpSpPr>
            <p:sp>
              <p:nvSpPr>
                <p:cNvPr id="16416" name="Rectangle 1078">
                  <a:extLst>
                    <a:ext uri="{FF2B5EF4-FFF2-40B4-BE49-F238E27FC236}">
                      <a16:creationId xmlns:a16="http://schemas.microsoft.com/office/drawing/2014/main" id="{F61AF4A1-28F4-4CBF-B6B1-3FA7B2DD611D}"/>
                    </a:ext>
                  </a:extLst>
                </p:cNvPr>
                <p:cNvSpPr>
                  <a:spLocks noChangeArrowheads="1"/>
                </p:cNvSpPr>
                <p:nvPr/>
              </p:nvSpPr>
              <p:spPr bwMode="auto">
                <a:xfrm>
                  <a:off x="1120" y="990"/>
                  <a:ext cx="1874"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400">
                    <a:latin typeface="Arial" panose="020B0604020202020204" pitchFamily="34" charset="0"/>
                  </a:endParaRPr>
                </a:p>
              </p:txBody>
            </p:sp>
            <p:sp>
              <p:nvSpPr>
                <p:cNvPr id="16417" name="Rectangle 1097">
                  <a:extLst>
                    <a:ext uri="{FF2B5EF4-FFF2-40B4-BE49-F238E27FC236}">
                      <a16:creationId xmlns:a16="http://schemas.microsoft.com/office/drawing/2014/main" id="{91AB58D6-2B21-450C-85BA-C047E894AD6D}"/>
                    </a:ext>
                  </a:extLst>
                </p:cNvPr>
                <p:cNvSpPr>
                  <a:spLocks noChangeArrowheads="1"/>
                </p:cNvSpPr>
                <p:nvPr/>
              </p:nvSpPr>
              <p:spPr bwMode="auto">
                <a:xfrm>
                  <a:off x="1092" y="990"/>
                  <a:ext cx="1930" cy="10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4" name="Group 1100">
                <a:extLst>
                  <a:ext uri="{FF2B5EF4-FFF2-40B4-BE49-F238E27FC236}">
                    <a16:creationId xmlns:a16="http://schemas.microsoft.com/office/drawing/2014/main" id="{57716DED-F673-403C-8004-FF83840BCFCD}"/>
                  </a:ext>
                </a:extLst>
              </p:cNvPr>
              <p:cNvGrpSpPr>
                <a:grpSpLocks/>
              </p:cNvGrpSpPr>
              <p:nvPr/>
            </p:nvGrpSpPr>
            <p:grpSpPr bwMode="auto">
              <a:xfrm>
                <a:off x="3022" y="990"/>
                <a:ext cx="1511" cy="1030"/>
                <a:chOff x="3022" y="990"/>
                <a:chExt cx="1511" cy="1030"/>
              </a:xfrm>
            </p:grpSpPr>
            <p:sp>
              <p:nvSpPr>
                <p:cNvPr id="16414" name="Rectangle 1079">
                  <a:extLst>
                    <a:ext uri="{FF2B5EF4-FFF2-40B4-BE49-F238E27FC236}">
                      <a16:creationId xmlns:a16="http://schemas.microsoft.com/office/drawing/2014/main" id="{D642039A-583F-4A5D-8A9F-3BDE4F9FCAD0}"/>
                    </a:ext>
                  </a:extLst>
                </p:cNvPr>
                <p:cNvSpPr>
                  <a:spLocks noChangeArrowheads="1"/>
                </p:cNvSpPr>
                <p:nvPr/>
              </p:nvSpPr>
              <p:spPr bwMode="auto">
                <a:xfrm>
                  <a:off x="3050" y="990"/>
                  <a:ext cx="1455"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400">
                    <a:latin typeface="Arial" panose="020B0604020202020204" pitchFamily="34" charset="0"/>
                    <a:cs typeface="Times New Roman" panose="02020603050405020304" pitchFamily="18" charset="0"/>
                  </a:endParaRPr>
                </a:p>
                <a:p>
                  <a:pPr>
                    <a:spcBef>
                      <a:spcPct val="0"/>
                    </a:spcBef>
                    <a:buClrTx/>
                    <a:buSzTx/>
                    <a:buFontTx/>
                    <a:buNone/>
                  </a:pPr>
                  <a:endParaRPr lang="en-US" altLang="fr-FR" sz="1400">
                    <a:latin typeface="Arial" panose="020B0604020202020204" pitchFamily="34" charset="0"/>
                  </a:endParaRPr>
                </a:p>
              </p:txBody>
            </p:sp>
            <p:sp>
              <p:nvSpPr>
                <p:cNvPr id="16415" name="Rectangle 1099">
                  <a:extLst>
                    <a:ext uri="{FF2B5EF4-FFF2-40B4-BE49-F238E27FC236}">
                      <a16:creationId xmlns:a16="http://schemas.microsoft.com/office/drawing/2014/main" id="{04D04F44-889E-4390-B6F2-D61E4F75C212}"/>
                    </a:ext>
                  </a:extLst>
                </p:cNvPr>
                <p:cNvSpPr>
                  <a:spLocks noChangeArrowheads="1"/>
                </p:cNvSpPr>
                <p:nvPr/>
              </p:nvSpPr>
              <p:spPr bwMode="auto">
                <a:xfrm>
                  <a:off x="3022" y="990"/>
                  <a:ext cx="1511" cy="10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5" name="Group 1102">
                <a:extLst>
                  <a:ext uri="{FF2B5EF4-FFF2-40B4-BE49-F238E27FC236}">
                    <a16:creationId xmlns:a16="http://schemas.microsoft.com/office/drawing/2014/main" id="{C52892E8-70A4-4204-B553-01BD507E0F9B}"/>
                  </a:ext>
                </a:extLst>
              </p:cNvPr>
              <p:cNvGrpSpPr>
                <a:grpSpLocks/>
              </p:cNvGrpSpPr>
              <p:nvPr/>
            </p:nvGrpSpPr>
            <p:grpSpPr bwMode="auto">
              <a:xfrm>
                <a:off x="0" y="2020"/>
                <a:ext cx="1092" cy="1030"/>
                <a:chOff x="0" y="2020"/>
                <a:chExt cx="1092" cy="1030"/>
              </a:xfrm>
            </p:grpSpPr>
            <p:sp>
              <p:nvSpPr>
                <p:cNvPr id="16412" name="Rectangle 1080">
                  <a:extLst>
                    <a:ext uri="{FF2B5EF4-FFF2-40B4-BE49-F238E27FC236}">
                      <a16:creationId xmlns:a16="http://schemas.microsoft.com/office/drawing/2014/main" id="{31B70B02-2F6D-45D7-B9E8-BD52A0AFD5B4}"/>
                    </a:ext>
                  </a:extLst>
                </p:cNvPr>
                <p:cNvSpPr>
                  <a:spLocks noChangeArrowheads="1"/>
                </p:cNvSpPr>
                <p:nvPr/>
              </p:nvSpPr>
              <p:spPr bwMode="auto">
                <a:xfrm>
                  <a:off x="28" y="2020"/>
                  <a:ext cx="1036"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rgbClr val="99FF99"/>
                      </a:solidFill>
                      <a:latin typeface="Arial" panose="020B0604020202020204" pitchFamily="34" charset="0"/>
                      <a:cs typeface="Times New Roman" panose="02020603050405020304" pitchFamily="18" charset="0"/>
                    </a:rPr>
                    <a:t>les pathogènes :</a:t>
                  </a:r>
                  <a:endParaRPr lang="en-US" altLang="fr-FR" sz="1600">
                    <a:solidFill>
                      <a:srgbClr val="99FF99"/>
                    </a:solidFill>
                    <a:latin typeface="Arial" panose="020B0604020202020204" pitchFamily="34" charset="0"/>
                    <a:cs typeface="Times New Roman" panose="02020603050405020304" pitchFamily="18" charset="0"/>
                  </a:endParaRPr>
                </a:p>
                <a:p>
                  <a:pPr>
                    <a:spcBef>
                      <a:spcPct val="0"/>
                    </a:spcBef>
                    <a:buClrTx/>
                    <a:buSzTx/>
                    <a:buFontTx/>
                    <a:buNone/>
                  </a:pPr>
                  <a:r>
                    <a:rPr lang="en-US" altLang="fr-FR" sz="1600">
                      <a:solidFill>
                        <a:srgbClr val="99FF99"/>
                      </a:solidFill>
                      <a:latin typeface="Arial" panose="020B0604020202020204" pitchFamily="34" charset="0"/>
                      <a:cs typeface="Times New Roman" panose="02020603050405020304" pitchFamily="18" charset="0"/>
                    </a:rPr>
                    <a:t>-S. doré/g,</a:t>
                  </a:r>
                </a:p>
                <a:p>
                  <a:pPr>
                    <a:spcBef>
                      <a:spcPct val="0"/>
                    </a:spcBef>
                    <a:buClrTx/>
                    <a:buSzTx/>
                    <a:buFontTx/>
                    <a:buNone/>
                  </a:pPr>
                  <a:r>
                    <a:rPr lang="en-US" altLang="fr-FR" sz="1600">
                      <a:solidFill>
                        <a:srgbClr val="99FF99"/>
                      </a:solidFill>
                      <a:latin typeface="Arial" panose="020B0604020202020204" pitchFamily="34" charset="0"/>
                      <a:cs typeface="Times New Roman" panose="02020603050405020304" pitchFamily="18" charset="0"/>
                    </a:rPr>
                    <a:t>-Salmonelles/25g,</a:t>
                  </a:r>
                </a:p>
                <a:p>
                  <a:pPr>
                    <a:spcBef>
                      <a:spcPct val="0"/>
                    </a:spcBef>
                    <a:buClrTx/>
                    <a:buSzTx/>
                    <a:buFontTx/>
                    <a:buNone/>
                  </a:pPr>
                  <a:r>
                    <a:rPr lang="en-US" altLang="fr-FR" sz="1600">
                      <a:solidFill>
                        <a:srgbClr val="99FF99"/>
                      </a:solidFill>
                      <a:latin typeface="Arial" panose="020B0604020202020204" pitchFamily="34" charset="0"/>
                      <a:cs typeface="Times New Roman" panose="02020603050405020304" pitchFamily="18" charset="0"/>
                    </a:rPr>
                    <a:t>-anaérobies sulfito-réducteurs à 46°C/g </a:t>
                  </a:r>
                </a:p>
                <a:p>
                  <a:pPr>
                    <a:spcBef>
                      <a:spcPct val="0"/>
                    </a:spcBef>
                    <a:buClrTx/>
                    <a:buSzTx/>
                    <a:buFontTx/>
                    <a:buNone/>
                  </a:pPr>
                  <a:r>
                    <a:rPr lang="en-US" altLang="fr-FR" sz="1600">
                      <a:solidFill>
                        <a:srgbClr val="99FF99"/>
                      </a:solidFill>
                      <a:latin typeface="Arial" panose="020B0604020202020204" pitchFamily="34" charset="0"/>
                      <a:cs typeface="Times New Roman" panose="02020603050405020304" pitchFamily="18" charset="0"/>
                    </a:rPr>
                    <a:t>-optionnellement : Listeria </a:t>
                  </a:r>
                </a:p>
                <a:p>
                  <a:pPr>
                    <a:spcBef>
                      <a:spcPct val="0"/>
                    </a:spcBef>
                    <a:buClrTx/>
                    <a:buSzTx/>
                    <a:buFontTx/>
                    <a:buNone/>
                  </a:pPr>
                  <a:endParaRPr lang="en-US" altLang="fr-FR" sz="1600">
                    <a:solidFill>
                      <a:srgbClr val="99FF99"/>
                    </a:solidFill>
                    <a:latin typeface="Arial" panose="020B0604020202020204" pitchFamily="34" charset="0"/>
                  </a:endParaRPr>
                </a:p>
              </p:txBody>
            </p:sp>
            <p:sp>
              <p:nvSpPr>
                <p:cNvPr id="16413" name="Rectangle 1101">
                  <a:extLst>
                    <a:ext uri="{FF2B5EF4-FFF2-40B4-BE49-F238E27FC236}">
                      <a16:creationId xmlns:a16="http://schemas.microsoft.com/office/drawing/2014/main" id="{3F557F9E-C52F-448D-A341-4ABEE4D9DCB3}"/>
                    </a:ext>
                  </a:extLst>
                </p:cNvPr>
                <p:cNvSpPr>
                  <a:spLocks noChangeArrowheads="1"/>
                </p:cNvSpPr>
                <p:nvPr/>
              </p:nvSpPr>
              <p:spPr bwMode="auto">
                <a:xfrm>
                  <a:off x="0" y="2020"/>
                  <a:ext cx="1092" cy="10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6" name="Group 1104">
                <a:extLst>
                  <a:ext uri="{FF2B5EF4-FFF2-40B4-BE49-F238E27FC236}">
                    <a16:creationId xmlns:a16="http://schemas.microsoft.com/office/drawing/2014/main" id="{D621A709-1131-4B6C-A6F7-395E64C1EBB0}"/>
                  </a:ext>
                </a:extLst>
              </p:cNvPr>
              <p:cNvGrpSpPr>
                <a:grpSpLocks/>
              </p:cNvGrpSpPr>
              <p:nvPr/>
            </p:nvGrpSpPr>
            <p:grpSpPr bwMode="auto">
              <a:xfrm>
                <a:off x="1092" y="2020"/>
                <a:ext cx="1930" cy="1030"/>
                <a:chOff x="1092" y="2020"/>
                <a:chExt cx="1930" cy="1030"/>
              </a:xfrm>
            </p:grpSpPr>
            <p:sp>
              <p:nvSpPr>
                <p:cNvPr id="16410" name="Rectangle 1081">
                  <a:extLst>
                    <a:ext uri="{FF2B5EF4-FFF2-40B4-BE49-F238E27FC236}">
                      <a16:creationId xmlns:a16="http://schemas.microsoft.com/office/drawing/2014/main" id="{62595EB6-96FD-4E1A-8BED-B39E4C044E52}"/>
                    </a:ext>
                  </a:extLst>
                </p:cNvPr>
                <p:cNvSpPr>
                  <a:spLocks noChangeArrowheads="1"/>
                </p:cNvSpPr>
                <p:nvPr/>
              </p:nvSpPr>
              <p:spPr bwMode="auto">
                <a:xfrm>
                  <a:off x="1120" y="2020"/>
                  <a:ext cx="1874"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400">
                    <a:latin typeface="Arial" panose="020B0604020202020204" pitchFamily="34" charset="0"/>
                    <a:cs typeface="Times New Roman" panose="02020603050405020304" pitchFamily="18" charset="0"/>
                  </a:endParaRPr>
                </a:p>
                <a:p>
                  <a:pPr>
                    <a:spcBef>
                      <a:spcPct val="0"/>
                    </a:spcBef>
                    <a:buClrTx/>
                    <a:buSzTx/>
                    <a:buFontTx/>
                    <a:buNone/>
                  </a:pPr>
                  <a:r>
                    <a:rPr lang="en-US" altLang="fr-FR" sz="1400">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400">
                    <a:latin typeface="Arial" panose="020B0604020202020204" pitchFamily="34" charset="0"/>
                  </a:endParaRPr>
                </a:p>
              </p:txBody>
            </p:sp>
            <p:sp>
              <p:nvSpPr>
                <p:cNvPr id="16411" name="Rectangle 1103">
                  <a:extLst>
                    <a:ext uri="{FF2B5EF4-FFF2-40B4-BE49-F238E27FC236}">
                      <a16:creationId xmlns:a16="http://schemas.microsoft.com/office/drawing/2014/main" id="{BBCEBE1D-2774-459B-9808-D644A0F21361}"/>
                    </a:ext>
                  </a:extLst>
                </p:cNvPr>
                <p:cNvSpPr>
                  <a:spLocks noChangeArrowheads="1"/>
                </p:cNvSpPr>
                <p:nvPr/>
              </p:nvSpPr>
              <p:spPr bwMode="auto">
                <a:xfrm>
                  <a:off x="1092" y="2020"/>
                  <a:ext cx="1930" cy="10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6407" name="Group 1106">
                <a:extLst>
                  <a:ext uri="{FF2B5EF4-FFF2-40B4-BE49-F238E27FC236}">
                    <a16:creationId xmlns:a16="http://schemas.microsoft.com/office/drawing/2014/main" id="{C0EAC960-B8B3-44E4-AA52-E0DA142E6314}"/>
                  </a:ext>
                </a:extLst>
              </p:cNvPr>
              <p:cNvGrpSpPr>
                <a:grpSpLocks/>
              </p:cNvGrpSpPr>
              <p:nvPr/>
            </p:nvGrpSpPr>
            <p:grpSpPr bwMode="auto">
              <a:xfrm>
                <a:off x="3022" y="2020"/>
                <a:ext cx="1511" cy="1030"/>
                <a:chOff x="3022" y="2020"/>
                <a:chExt cx="1511" cy="1030"/>
              </a:xfrm>
            </p:grpSpPr>
            <p:sp>
              <p:nvSpPr>
                <p:cNvPr id="16408" name="Rectangle 1082">
                  <a:extLst>
                    <a:ext uri="{FF2B5EF4-FFF2-40B4-BE49-F238E27FC236}">
                      <a16:creationId xmlns:a16="http://schemas.microsoft.com/office/drawing/2014/main" id="{7DE64B53-D7A9-4184-9780-EAE5A5925705}"/>
                    </a:ext>
                  </a:extLst>
                </p:cNvPr>
                <p:cNvSpPr>
                  <a:spLocks noChangeArrowheads="1"/>
                </p:cNvSpPr>
                <p:nvPr/>
              </p:nvSpPr>
              <p:spPr bwMode="auto">
                <a:xfrm>
                  <a:off x="3050" y="2020"/>
                  <a:ext cx="1455"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400">
                    <a:latin typeface="Arial" panose="020B0604020202020204" pitchFamily="34" charset="0"/>
                  </a:endParaRPr>
                </a:p>
              </p:txBody>
            </p:sp>
            <p:sp>
              <p:nvSpPr>
                <p:cNvPr id="16409" name="Rectangle 1105">
                  <a:extLst>
                    <a:ext uri="{FF2B5EF4-FFF2-40B4-BE49-F238E27FC236}">
                      <a16:creationId xmlns:a16="http://schemas.microsoft.com/office/drawing/2014/main" id="{C931D6AE-F064-49C9-9060-2E9A9132A25F}"/>
                    </a:ext>
                  </a:extLst>
                </p:cNvPr>
                <p:cNvSpPr>
                  <a:spLocks noChangeArrowheads="1"/>
                </p:cNvSpPr>
                <p:nvPr/>
              </p:nvSpPr>
              <p:spPr bwMode="auto">
                <a:xfrm>
                  <a:off x="3022" y="2020"/>
                  <a:ext cx="1511" cy="10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16395" name="Rectangle 1108">
              <a:extLst>
                <a:ext uri="{FF2B5EF4-FFF2-40B4-BE49-F238E27FC236}">
                  <a16:creationId xmlns:a16="http://schemas.microsoft.com/office/drawing/2014/main" id="{14503786-DFBE-4DB3-8E37-E37E7A3FDA6E}"/>
                </a:ext>
              </a:extLst>
            </p:cNvPr>
            <p:cNvSpPr>
              <a:spLocks noChangeArrowheads="1"/>
            </p:cNvSpPr>
            <p:nvPr/>
          </p:nvSpPr>
          <p:spPr bwMode="auto">
            <a:xfrm>
              <a:off x="-3" y="-3"/>
              <a:ext cx="4539" cy="3056"/>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84055" name="Text Box 1111">
            <a:extLst>
              <a:ext uri="{FF2B5EF4-FFF2-40B4-BE49-F238E27FC236}">
                <a16:creationId xmlns:a16="http://schemas.microsoft.com/office/drawing/2014/main" id="{D907C5E8-3759-4C14-B072-CEB078E1D9EE}"/>
              </a:ext>
            </a:extLst>
          </p:cNvPr>
          <p:cNvSpPr txBox="1">
            <a:spLocks noChangeArrowheads="1"/>
          </p:cNvSpPr>
          <p:nvPr/>
        </p:nvSpPr>
        <p:spPr bwMode="auto">
          <a:xfrm>
            <a:off x="2438400" y="1295400"/>
            <a:ext cx="34290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a:latin typeface="Arial" panose="020B0604020202020204" pitchFamily="34" charset="0"/>
                <a:cs typeface="Times New Roman" panose="02020603050405020304" pitchFamily="18" charset="0"/>
              </a:rPr>
              <a:t>c’est la qualité sanitaire globale du produit</a:t>
            </a:r>
            <a:r>
              <a:rPr lang="en-US" altLang="fr-FR" sz="1400" b="1">
                <a:latin typeface="Arial" panose="020B0604020202020204" pitchFamily="34" charset="0"/>
                <a:cs typeface="Times New Roman" panose="02020603050405020304" pitchFamily="18" charset="0"/>
              </a:rPr>
              <a:t> </a:t>
            </a:r>
            <a:r>
              <a:rPr lang="en-US" altLang="fr-FR" sz="1400" b="1">
                <a:solidFill>
                  <a:srgbClr val="FF0066"/>
                </a:solidFill>
                <a:latin typeface="Arial" panose="020B0604020202020204" pitchFamily="34" charset="0"/>
                <a:cs typeface="Times New Roman" panose="02020603050405020304" pitchFamily="18" charset="0"/>
              </a:rPr>
              <a:t>test de conservation</a:t>
            </a:r>
            <a:endParaRPr lang="en-US" altLang="fr-FR" sz="1400">
              <a:solidFill>
                <a:srgbClr val="FF0066"/>
              </a:solidFill>
              <a:latin typeface="Arial" panose="020B0604020202020204" pitchFamily="34" charset="0"/>
              <a:cs typeface="Times New Roman" panose="02020603050405020304" pitchFamily="18" charset="0"/>
            </a:endParaRPr>
          </a:p>
          <a:p>
            <a:pPr>
              <a:spcBef>
                <a:spcPct val="0"/>
              </a:spcBef>
              <a:buClrTx/>
              <a:buSzTx/>
              <a:buFontTx/>
              <a:buNone/>
            </a:pPr>
            <a:endParaRPr lang="fr-FR" altLang="fr-FR" sz="1400">
              <a:solidFill>
                <a:srgbClr val="CCFF33"/>
              </a:solidFill>
              <a:latin typeface="Comic Sans MS" panose="030F0702030302020204" pitchFamily="66" charset="0"/>
            </a:endParaRPr>
          </a:p>
        </p:txBody>
      </p:sp>
      <p:sp>
        <p:nvSpPr>
          <p:cNvPr id="84056" name="Text Box 1112">
            <a:extLst>
              <a:ext uri="{FF2B5EF4-FFF2-40B4-BE49-F238E27FC236}">
                <a16:creationId xmlns:a16="http://schemas.microsoft.com/office/drawing/2014/main" id="{1AAD3DA5-927F-43A2-8EA1-CF3C9EA5ADA2}"/>
              </a:ext>
            </a:extLst>
          </p:cNvPr>
          <p:cNvSpPr txBox="1">
            <a:spLocks noChangeArrowheads="1"/>
          </p:cNvSpPr>
          <p:nvPr/>
        </p:nvSpPr>
        <p:spPr bwMode="auto">
          <a:xfrm>
            <a:off x="6096000" y="1219200"/>
            <a:ext cx="259080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b="1">
                <a:solidFill>
                  <a:srgbClr val="FF0066"/>
                </a:solidFill>
                <a:latin typeface="Arial" panose="020B0604020202020204" pitchFamily="34" charset="0"/>
                <a:cs typeface="Times New Roman" panose="02020603050405020304" pitchFamily="18" charset="0"/>
              </a:rPr>
              <a:t>Erreur de conservation</a:t>
            </a:r>
            <a:r>
              <a:rPr lang="en-US" altLang="fr-FR" sz="1400">
                <a:latin typeface="Arial" panose="020B0604020202020204" pitchFamily="34" charset="0"/>
                <a:cs typeface="Times New Roman" panose="02020603050405020304" pitchFamily="18" charset="0"/>
              </a:rPr>
              <a:t> soit au niveau de la T°C trop élevée ou de la durée</a:t>
            </a:r>
          </a:p>
          <a:p>
            <a:pPr>
              <a:spcBef>
                <a:spcPct val="0"/>
              </a:spcBef>
              <a:buClrTx/>
              <a:buSzTx/>
              <a:buFontTx/>
              <a:buNone/>
            </a:pPr>
            <a:endParaRPr lang="fr-FR" altLang="fr-FR" sz="1400">
              <a:solidFill>
                <a:srgbClr val="CCFF33"/>
              </a:solidFill>
              <a:latin typeface="Comic Sans MS" panose="030F0702030302020204" pitchFamily="66" charset="0"/>
            </a:endParaRPr>
          </a:p>
        </p:txBody>
      </p:sp>
      <p:sp>
        <p:nvSpPr>
          <p:cNvPr id="84057" name="Text Box 1113">
            <a:extLst>
              <a:ext uri="{FF2B5EF4-FFF2-40B4-BE49-F238E27FC236}">
                <a16:creationId xmlns:a16="http://schemas.microsoft.com/office/drawing/2014/main" id="{1EC3B466-85BC-4C81-AA8B-54D9BDAA4F32}"/>
              </a:ext>
            </a:extLst>
          </p:cNvPr>
          <p:cNvSpPr txBox="1">
            <a:spLocks noChangeArrowheads="1"/>
          </p:cNvSpPr>
          <p:nvPr/>
        </p:nvSpPr>
        <p:spPr bwMode="auto">
          <a:xfrm>
            <a:off x="2362200" y="2438400"/>
            <a:ext cx="3505200" cy="200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a:latin typeface="Arial" panose="020B0604020202020204" pitchFamily="34" charset="0"/>
                <a:cs typeface="Times New Roman" panose="02020603050405020304" pitchFamily="18" charset="0"/>
              </a:rPr>
              <a:t>bactéries test de contamination fécale, </a:t>
            </a:r>
            <a:r>
              <a:rPr lang="en-US" altLang="fr-FR" sz="1400" b="1">
                <a:solidFill>
                  <a:srgbClr val="FF0066"/>
                </a:solidFill>
                <a:latin typeface="Arial" panose="020B0604020202020204" pitchFamily="34" charset="0"/>
                <a:cs typeface="Times New Roman" panose="02020603050405020304" pitchFamily="18" charset="0"/>
              </a:rPr>
              <a:t>test d’hygiène</a:t>
            </a:r>
            <a:r>
              <a:rPr lang="en-US" altLang="fr-FR" sz="1400">
                <a:latin typeface="Arial" panose="020B0604020202020204" pitchFamily="34" charset="0"/>
                <a:cs typeface="Times New Roman" panose="02020603050405020304" pitchFamily="18" charset="0"/>
              </a:rPr>
              <a:t> (permettent de détecter les souillures fécales). Les coliformes fécaux sont fragiles, leur présence indique donc une contamination récente. Les coliformes sont peu pathogènes, mais susceptibles d’être accompagnés de pathogènes (parasites, TIA, MIA)</a:t>
            </a:r>
          </a:p>
          <a:p>
            <a:pPr>
              <a:spcBef>
                <a:spcPct val="0"/>
              </a:spcBef>
              <a:buClrTx/>
              <a:buSzTx/>
              <a:buFontTx/>
              <a:buNone/>
            </a:pPr>
            <a:endParaRPr lang="fr-FR" altLang="fr-FR" sz="1400">
              <a:solidFill>
                <a:srgbClr val="CCFF33"/>
              </a:solidFill>
              <a:latin typeface="Comic Sans MS" panose="030F0702030302020204" pitchFamily="66" charset="0"/>
            </a:endParaRPr>
          </a:p>
        </p:txBody>
      </p:sp>
      <p:sp>
        <p:nvSpPr>
          <p:cNvPr id="84058" name="Text Box 1114">
            <a:extLst>
              <a:ext uri="{FF2B5EF4-FFF2-40B4-BE49-F238E27FC236}">
                <a16:creationId xmlns:a16="http://schemas.microsoft.com/office/drawing/2014/main" id="{347A10F7-F14F-472F-8D31-98B7553279C1}"/>
              </a:ext>
            </a:extLst>
          </p:cNvPr>
          <p:cNvSpPr txBox="1">
            <a:spLocks noChangeArrowheads="1"/>
          </p:cNvSpPr>
          <p:nvPr/>
        </p:nvSpPr>
        <p:spPr bwMode="auto">
          <a:xfrm>
            <a:off x="6096000" y="2438400"/>
            <a:ext cx="2590800"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fr-FR" sz="1400" b="1">
                <a:solidFill>
                  <a:srgbClr val="FF0066"/>
                </a:solidFill>
                <a:latin typeface="Arial" panose="020B0604020202020204" pitchFamily="34" charset="0"/>
                <a:cs typeface="Times New Roman" panose="02020603050405020304" pitchFamily="18" charset="0"/>
              </a:rPr>
              <a:t>Erreur d’hygiène au niveau du personne :</a:t>
            </a:r>
            <a:r>
              <a:rPr lang="en-US" altLang="fr-FR" sz="1400">
                <a:latin typeface="Arial" panose="020B0604020202020204" pitchFamily="34" charset="0"/>
                <a:cs typeface="Times New Roman" panose="02020603050405020304" pitchFamily="18" charset="0"/>
              </a:rPr>
              <a:t> absence de lavage des mains à la sortie des toilettes ou contamination par des œufs ou en vidant des volailles</a:t>
            </a:r>
            <a:endParaRPr lang="fr-FR" altLang="fr-FR" sz="1400">
              <a:latin typeface="Arial" panose="020B0604020202020204" pitchFamily="34" charset="0"/>
              <a:cs typeface="Times New Roman" panose="02020603050405020304" pitchFamily="18" charset="0"/>
            </a:endParaRPr>
          </a:p>
        </p:txBody>
      </p:sp>
      <p:sp>
        <p:nvSpPr>
          <p:cNvPr id="84059" name="Text Box 1115">
            <a:extLst>
              <a:ext uri="{FF2B5EF4-FFF2-40B4-BE49-F238E27FC236}">
                <a16:creationId xmlns:a16="http://schemas.microsoft.com/office/drawing/2014/main" id="{B8A9E30C-37CF-409C-8C7B-B890997ED984}"/>
              </a:ext>
            </a:extLst>
          </p:cNvPr>
          <p:cNvSpPr txBox="1">
            <a:spLocks noChangeArrowheads="1"/>
          </p:cNvSpPr>
          <p:nvPr/>
        </p:nvSpPr>
        <p:spPr bwMode="auto">
          <a:xfrm>
            <a:off x="2438400" y="4648200"/>
            <a:ext cx="32766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fr-FR" sz="1400">
                <a:latin typeface="Arial" panose="020B0604020202020204" pitchFamily="34" charset="0"/>
                <a:cs typeface="Times New Roman" panose="02020603050405020304" pitchFamily="18" charset="0"/>
              </a:rPr>
              <a:t>Bactéries </a:t>
            </a:r>
            <a:r>
              <a:rPr lang="en-US" altLang="fr-FR" sz="1400" b="1">
                <a:solidFill>
                  <a:srgbClr val="FF0066"/>
                </a:solidFill>
                <a:latin typeface="Arial" panose="020B0604020202020204" pitchFamily="34" charset="0"/>
                <a:cs typeface="Times New Roman" panose="02020603050405020304" pitchFamily="18" charset="0"/>
              </a:rPr>
              <a:t>test de salubrité</a:t>
            </a:r>
            <a:r>
              <a:rPr lang="en-US" altLang="fr-FR" sz="1400">
                <a:latin typeface="Arial" panose="020B0604020202020204" pitchFamily="34" charset="0"/>
                <a:cs typeface="Times New Roman" panose="02020603050405020304" pitchFamily="18" charset="0"/>
              </a:rPr>
              <a:t> de l’aliment</a:t>
            </a:r>
            <a:endParaRPr lang="fr-FR" altLang="fr-FR" sz="1400">
              <a:latin typeface="Arial" panose="020B0604020202020204" pitchFamily="34" charset="0"/>
              <a:cs typeface="Times New Roman" panose="02020603050405020304" pitchFamily="18" charset="0"/>
            </a:endParaRPr>
          </a:p>
        </p:txBody>
      </p:sp>
      <p:sp>
        <p:nvSpPr>
          <p:cNvPr id="84060" name="Text Box 1116">
            <a:extLst>
              <a:ext uri="{FF2B5EF4-FFF2-40B4-BE49-F238E27FC236}">
                <a16:creationId xmlns:a16="http://schemas.microsoft.com/office/drawing/2014/main" id="{F1564AEB-F9A4-4B1F-8959-57EB927A639F}"/>
              </a:ext>
            </a:extLst>
          </p:cNvPr>
          <p:cNvSpPr txBox="1">
            <a:spLocks noChangeArrowheads="1"/>
          </p:cNvSpPr>
          <p:nvPr/>
        </p:nvSpPr>
        <p:spPr bwMode="auto">
          <a:xfrm>
            <a:off x="6019800" y="4648200"/>
            <a:ext cx="27432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b="1">
                <a:solidFill>
                  <a:srgbClr val="FF0066"/>
                </a:solidFill>
                <a:latin typeface="Arial" panose="020B0604020202020204" pitchFamily="34" charset="0"/>
                <a:cs typeface="Times New Roman" panose="02020603050405020304" pitchFamily="18" charset="0"/>
              </a:rPr>
              <a:t>Erreur d’hygiène</a:t>
            </a:r>
            <a:r>
              <a:rPr lang="en-US" altLang="fr-FR" sz="1400">
                <a:latin typeface="Arial" panose="020B0604020202020204" pitchFamily="34" charset="0"/>
                <a:cs typeface="Times New Roman" panose="02020603050405020304" pitchFamily="18" charset="0"/>
              </a:rPr>
              <a:t> avant ou pendant la préparation par le personnel ou par des aliments contaminés</a:t>
            </a:r>
          </a:p>
          <a:p>
            <a:pPr>
              <a:spcBef>
                <a:spcPct val="0"/>
              </a:spcBef>
              <a:buClrTx/>
              <a:buSzTx/>
              <a:buFontTx/>
              <a:buNone/>
            </a:pPr>
            <a:endParaRPr lang="fr-FR" altLang="fr-FR" sz="1400">
              <a:solidFill>
                <a:srgbClr val="CCFF33"/>
              </a:solidFill>
              <a:latin typeface="Comic Sans MS" panose="030F0702030302020204" pitchFamily="66" charset="0"/>
            </a:endParaRPr>
          </a:p>
        </p:txBody>
      </p:sp>
      <p:sp>
        <p:nvSpPr>
          <p:cNvPr id="84061" name="AutoShape 1117">
            <a:hlinkClick r:id="" action="ppaction://hlinkshowjump?jump=nextslide" highlightClick="1"/>
            <a:extLst>
              <a:ext uri="{FF2B5EF4-FFF2-40B4-BE49-F238E27FC236}">
                <a16:creationId xmlns:a16="http://schemas.microsoft.com/office/drawing/2014/main" id="{C8B55322-BDA3-48AD-B5AA-32B379D52F86}"/>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055"/>
                                        </p:tgtEl>
                                        <p:attrNameLst>
                                          <p:attrName>style.visibility</p:attrName>
                                        </p:attrNameLst>
                                      </p:cBhvr>
                                      <p:to>
                                        <p:strVal val="visible"/>
                                      </p:to>
                                    </p:set>
                                    <p:animEffect transition="in" filter="dissolve">
                                      <p:cBhvr>
                                        <p:cTn id="7" dur="500"/>
                                        <p:tgtEl>
                                          <p:spTgt spid="84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056"/>
                                        </p:tgtEl>
                                        <p:attrNameLst>
                                          <p:attrName>style.visibility</p:attrName>
                                        </p:attrNameLst>
                                      </p:cBhvr>
                                      <p:to>
                                        <p:strVal val="visible"/>
                                      </p:to>
                                    </p:set>
                                    <p:animEffect transition="in" filter="dissolve">
                                      <p:cBhvr>
                                        <p:cTn id="12" dur="500"/>
                                        <p:tgtEl>
                                          <p:spTgt spid="840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057"/>
                                        </p:tgtEl>
                                        <p:attrNameLst>
                                          <p:attrName>style.visibility</p:attrName>
                                        </p:attrNameLst>
                                      </p:cBhvr>
                                      <p:to>
                                        <p:strVal val="visible"/>
                                      </p:to>
                                    </p:set>
                                    <p:animEffect transition="in" filter="dissolve">
                                      <p:cBhvr>
                                        <p:cTn id="17" dur="500"/>
                                        <p:tgtEl>
                                          <p:spTgt spid="840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058"/>
                                        </p:tgtEl>
                                        <p:attrNameLst>
                                          <p:attrName>style.visibility</p:attrName>
                                        </p:attrNameLst>
                                      </p:cBhvr>
                                      <p:to>
                                        <p:strVal val="visible"/>
                                      </p:to>
                                    </p:set>
                                    <p:animEffect transition="in" filter="dissolve">
                                      <p:cBhvr>
                                        <p:cTn id="22" dur="500"/>
                                        <p:tgtEl>
                                          <p:spTgt spid="840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4059"/>
                                        </p:tgtEl>
                                        <p:attrNameLst>
                                          <p:attrName>style.visibility</p:attrName>
                                        </p:attrNameLst>
                                      </p:cBhvr>
                                      <p:to>
                                        <p:strVal val="visible"/>
                                      </p:to>
                                    </p:set>
                                    <p:animEffect transition="in" filter="dissolve">
                                      <p:cBhvr>
                                        <p:cTn id="27" dur="500"/>
                                        <p:tgtEl>
                                          <p:spTgt spid="840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4060"/>
                                        </p:tgtEl>
                                        <p:attrNameLst>
                                          <p:attrName>style.visibility</p:attrName>
                                        </p:attrNameLst>
                                      </p:cBhvr>
                                      <p:to>
                                        <p:strVal val="visible"/>
                                      </p:to>
                                    </p:set>
                                    <p:animEffect transition="in" filter="dissolve">
                                      <p:cBhvr>
                                        <p:cTn id="32" dur="500"/>
                                        <p:tgtEl>
                                          <p:spTgt spid="84060"/>
                                        </p:tgtEl>
                                      </p:cBhvr>
                                    </p:animEffect>
                                  </p:childTnLst>
                                </p:cTn>
                              </p:par>
                            </p:childTnLst>
                          </p:cTn>
                        </p:par>
                        <p:par>
                          <p:cTn id="33" fill="hold" nodeType="afterGroup">
                            <p:stCondLst>
                              <p:cond delay="500"/>
                            </p:stCondLst>
                            <p:childTnLst>
                              <p:par>
                                <p:cTn id="34" presetID="9" presetClass="entr" presetSubtype="0" fill="hold" nodeType="afterEffect">
                                  <p:stCondLst>
                                    <p:cond delay="0"/>
                                  </p:stCondLst>
                                  <p:childTnLst>
                                    <p:set>
                                      <p:cBhvr>
                                        <p:cTn id="35" dur="1" fill="hold">
                                          <p:stCondLst>
                                            <p:cond delay="0"/>
                                          </p:stCondLst>
                                        </p:cTn>
                                        <p:tgtEl>
                                          <p:spTgt spid="84061"/>
                                        </p:tgtEl>
                                        <p:attrNameLst>
                                          <p:attrName>style.visibility</p:attrName>
                                        </p:attrNameLst>
                                      </p:cBhvr>
                                      <p:to>
                                        <p:strVal val="visible"/>
                                      </p:to>
                                    </p:set>
                                    <p:animEffect transition="in" filter="dissolve">
                                      <p:cBhvr>
                                        <p:cTn id="36" dur="500"/>
                                        <p:tgtEl>
                                          <p:spTgt spid="8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55" grpId="0" autoUpdateAnimBg="0"/>
      <p:bldP spid="84056" grpId="0" autoUpdateAnimBg="0"/>
      <p:bldP spid="84057" grpId="0" autoUpdateAnimBg="0"/>
      <p:bldP spid="84058" grpId="0" autoUpdateAnimBg="0"/>
      <p:bldP spid="84059" grpId="0" autoUpdateAnimBg="0"/>
      <p:bldP spid="8406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3A571AFE-52A8-47FA-BC65-FC776E6F92E3}"/>
              </a:ext>
            </a:extLst>
          </p:cNvPr>
          <p:cNvSpPr>
            <a:spLocks noChangeArrowheads="1"/>
          </p:cNvSpPr>
          <p:nvPr/>
        </p:nvSpPr>
        <p:spPr bwMode="auto">
          <a:xfrm>
            <a:off x="3910013" y="213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7587" name="Picture 3">
            <a:extLst>
              <a:ext uri="{FF2B5EF4-FFF2-40B4-BE49-F238E27FC236}">
                <a16:creationId xmlns:a16="http://schemas.microsoft.com/office/drawing/2014/main" id="{79553F21-4F10-4C00-811A-C8ECCB08F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1323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5">
            <a:extLst>
              <a:ext uri="{FF2B5EF4-FFF2-40B4-BE49-F238E27FC236}">
                <a16:creationId xmlns:a16="http://schemas.microsoft.com/office/drawing/2014/main" id="{B673DBFF-4F89-4532-B44D-9C5ED524D2E9}"/>
              </a:ext>
            </a:extLst>
          </p:cNvPr>
          <p:cNvSpPr txBox="1">
            <a:spLocks noChangeArrowheads="1"/>
          </p:cNvSpPr>
          <p:nvPr/>
        </p:nvSpPr>
        <p:spPr bwMode="auto">
          <a:xfrm>
            <a:off x="304800" y="228600"/>
            <a:ext cx="18288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latin typeface="Comic Sans MS" panose="030F0702030302020204" pitchFamily="66" charset="0"/>
                <a:cs typeface="Times New Roman" panose="02020603050405020304" pitchFamily="18" charset="0"/>
              </a:rPr>
              <a:t>PRELEVEMENT DE L’ECHANTILLON</a:t>
            </a:r>
            <a:r>
              <a:rPr lang="fr-FR" altLang="fr-FR" sz="1400" b="1">
                <a:latin typeface="Comic Sans MS" panose="030F0702030302020204" pitchFamily="66" charset="0"/>
              </a:rPr>
              <a:t> </a:t>
            </a:r>
          </a:p>
        </p:txBody>
      </p:sp>
      <p:sp>
        <p:nvSpPr>
          <p:cNvPr id="17413" name="Rectangle 7">
            <a:extLst>
              <a:ext uri="{FF2B5EF4-FFF2-40B4-BE49-F238E27FC236}">
                <a16:creationId xmlns:a16="http://schemas.microsoft.com/office/drawing/2014/main" id="{4D7597DB-17F6-4ECC-93FC-3D478853E396}"/>
              </a:ext>
            </a:extLst>
          </p:cNvPr>
          <p:cNvSpPr>
            <a:spLocks noChangeArrowheads="1"/>
          </p:cNvSpPr>
          <p:nvPr/>
        </p:nvSpPr>
        <p:spPr bwMode="auto">
          <a:xfrm>
            <a:off x="3900488" y="2105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7590" name="Picture 6">
            <a:extLst>
              <a:ext uri="{FF2B5EF4-FFF2-40B4-BE49-F238E27FC236}">
                <a16:creationId xmlns:a16="http://schemas.microsoft.com/office/drawing/2014/main" id="{19549583-784B-4552-9378-486C7EFA7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11"/>
          <a:stretch>
            <a:fillRect/>
          </a:stretch>
        </p:blipFill>
        <p:spPr bwMode="auto">
          <a:xfrm>
            <a:off x="3124200" y="990600"/>
            <a:ext cx="13430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a:extLst>
              <a:ext uri="{FF2B5EF4-FFF2-40B4-BE49-F238E27FC236}">
                <a16:creationId xmlns:a16="http://schemas.microsoft.com/office/drawing/2014/main" id="{143948F9-B3D7-4FCE-92F8-B0A1233FC0F4}"/>
              </a:ext>
            </a:extLst>
          </p:cNvPr>
          <p:cNvSpPr>
            <a:spLocks noChangeArrowheads="1"/>
          </p:cNvSpPr>
          <p:nvPr/>
        </p:nvSpPr>
        <p:spPr bwMode="auto">
          <a:xfrm>
            <a:off x="2819400" y="228600"/>
            <a:ext cx="1981200" cy="730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fr-FR" altLang="fr-FR" sz="1400" b="1">
                <a:latin typeface="Comic Sans MS" panose="030F0702030302020204" pitchFamily="66" charset="0"/>
                <a:cs typeface="Arial" panose="020B0604020202020204" pitchFamily="34" charset="0"/>
              </a:rPr>
              <a:t>PESEE DE L’ECHANTILLON A ANALYSER</a:t>
            </a:r>
            <a:r>
              <a:rPr lang="en-US" altLang="fr-FR" sz="1400" b="1">
                <a:latin typeface="Comic Sans MS" panose="030F0702030302020204" pitchFamily="66" charset="0"/>
              </a:rPr>
              <a:t> </a:t>
            </a:r>
          </a:p>
        </p:txBody>
      </p:sp>
      <p:sp>
        <p:nvSpPr>
          <p:cNvPr id="17416" name="Rectangle 10">
            <a:extLst>
              <a:ext uri="{FF2B5EF4-FFF2-40B4-BE49-F238E27FC236}">
                <a16:creationId xmlns:a16="http://schemas.microsoft.com/office/drawing/2014/main" id="{36B4476A-08EF-4DE3-B824-EFF334B95D36}"/>
              </a:ext>
            </a:extLst>
          </p:cNvPr>
          <p:cNvSpPr>
            <a:spLocks noChangeArrowheads="1"/>
          </p:cNvSpPr>
          <p:nvPr/>
        </p:nvSpPr>
        <p:spPr bwMode="auto">
          <a:xfrm>
            <a:off x="3052763"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7593" name="Picture 9">
            <a:extLst>
              <a:ext uri="{FF2B5EF4-FFF2-40B4-BE49-F238E27FC236}">
                <a16:creationId xmlns:a16="http://schemas.microsoft.com/office/drawing/2014/main" id="{ED7A3B7C-16AD-4B70-9DB4-6558CA146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14400"/>
            <a:ext cx="3038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Rectangle 11">
            <a:extLst>
              <a:ext uri="{FF2B5EF4-FFF2-40B4-BE49-F238E27FC236}">
                <a16:creationId xmlns:a16="http://schemas.microsoft.com/office/drawing/2014/main" id="{59A3D383-28FC-4ADE-9DC4-B9A1D4A06552}"/>
              </a:ext>
            </a:extLst>
          </p:cNvPr>
          <p:cNvSpPr>
            <a:spLocks noChangeArrowheads="1"/>
          </p:cNvSpPr>
          <p:nvPr/>
        </p:nvSpPr>
        <p:spPr bwMode="auto">
          <a:xfrm>
            <a:off x="5562600" y="381000"/>
            <a:ext cx="32766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fr-FR" altLang="fr-FR" sz="1400" b="1">
                <a:latin typeface="Comic Sans MS" panose="030F0702030302020204" pitchFamily="66" charset="0"/>
                <a:cs typeface="Arial" panose="020B0604020202020204" pitchFamily="34" charset="0"/>
              </a:rPr>
              <a:t>BROYAGE DE L’ECHANTILLON ET MISE EN ROUTE DE L’ANALYSE</a:t>
            </a:r>
            <a:r>
              <a:rPr lang="en-US" altLang="fr-FR" sz="1400" b="1">
                <a:latin typeface="Comic Sans MS" panose="030F0702030302020204" pitchFamily="66" charset="0"/>
              </a:rPr>
              <a:t> </a:t>
            </a:r>
          </a:p>
        </p:txBody>
      </p:sp>
      <p:sp>
        <p:nvSpPr>
          <p:cNvPr id="17419" name="Rectangle 13">
            <a:extLst>
              <a:ext uri="{FF2B5EF4-FFF2-40B4-BE49-F238E27FC236}">
                <a16:creationId xmlns:a16="http://schemas.microsoft.com/office/drawing/2014/main" id="{52696D34-1726-4F92-8736-EA0C85BBF799}"/>
              </a:ext>
            </a:extLst>
          </p:cNvPr>
          <p:cNvSpPr>
            <a:spLocks noChangeArrowheads="1"/>
          </p:cNvSpPr>
          <p:nvPr/>
        </p:nvSpPr>
        <p:spPr bwMode="auto">
          <a:xfrm>
            <a:off x="2971800" y="2238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7596" name="Picture 12">
            <a:extLst>
              <a:ext uri="{FF2B5EF4-FFF2-40B4-BE49-F238E27FC236}">
                <a16:creationId xmlns:a16="http://schemas.microsoft.com/office/drawing/2014/main" id="{1A1A503C-7FA6-424C-9D8A-1D9103C7E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91000"/>
            <a:ext cx="3200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8" name="Text Box 14">
            <a:extLst>
              <a:ext uri="{FF2B5EF4-FFF2-40B4-BE49-F238E27FC236}">
                <a16:creationId xmlns:a16="http://schemas.microsoft.com/office/drawing/2014/main" id="{1E7B222B-940E-44BE-93E0-36F9237B5D8E}"/>
              </a:ext>
            </a:extLst>
          </p:cNvPr>
          <p:cNvSpPr txBox="1">
            <a:spLocks noChangeArrowheads="1"/>
          </p:cNvSpPr>
          <p:nvPr/>
        </p:nvSpPr>
        <p:spPr bwMode="auto">
          <a:xfrm>
            <a:off x="228600" y="3733800"/>
            <a:ext cx="38100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OUVERTURE DU SACHET CONTENANT L’ECHANTILLON BROYE</a:t>
            </a:r>
            <a:r>
              <a:rPr lang="fr-FR" altLang="fr-FR" sz="1400" b="1">
                <a:latin typeface="Comic Sans MS" panose="030F0702030302020204" pitchFamily="66" charset="0"/>
              </a:rPr>
              <a:t> </a:t>
            </a:r>
          </a:p>
        </p:txBody>
      </p:sp>
      <p:sp>
        <p:nvSpPr>
          <p:cNvPr id="17422" name="Rectangle 16">
            <a:extLst>
              <a:ext uri="{FF2B5EF4-FFF2-40B4-BE49-F238E27FC236}">
                <a16:creationId xmlns:a16="http://schemas.microsoft.com/office/drawing/2014/main" id="{003AB970-34B5-4870-8699-A399B7C0213C}"/>
              </a:ext>
            </a:extLst>
          </p:cNvPr>
          <p:cNvSpPr>
            <a:spLocks noChangeArrowheads="1"/>
          </p:cNvSpPr>
          <p:nvPr/>
        </p:nvSpPr>
        <p:spPr bwMode="auto">
          <a:xfrm>
            <a:off x="2971800" y="222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7599" name="Picture 15">
            <a:extLst>
              <a:ext uri="{FF2B5EF4-FFF2-40B4-BE49-F238E27FC236}">
                <a16:creationId xmlns:a16="http://schemas.microsoft.com/office/drawing/2014/main" id="{28FEBC7B-67CF-4D02-98FE-74243C7122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191000"/>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1" name="Rectangle 17">
            <a:extLst>
              <a:ext uri="{FF2B5EF4-FFF2-40B4-BE49-F238E27FC236}">
                <a16:creationId xmlns:a16="http://schemas.microsoft.com/office/drawing/2014/main" id="{082B2EBF-D65A-4C97-8FCF-9F12444E024C}"/>
              </a:ext>
            </a:extLst>
          </p:cNvPr>
          <p:cNvSpPr>
            <a:spLocks noChangeArrowheads="1"/>
          </p:cNvSpPr>
          <p:nvPr/>
        </p:nvSpPr>
        <p:spPr bwMode="auto">
          <a:xfrm>
            <a:off x="4724400" y="3657600"/>
            <a:ext cx="44196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fr-FR" altLang="fr-FR" sz="1400" b="1">
                <a:latin typeface="Comic Sans MS" panose="030F0702030302020204" pitchFamily="66" charset="0"/>
                <a:cs typeface="Arial" panose="020B0604020202020204" pitchFamily="34" charset="0"/>
              </a:rPr>
              <a:t>ENSEMENCEMENT DES MILIEUX DE CULTURE solides ou liquides selon la flore à dénombrée</a:t>
            </a:r>
            <a:r>
              <a:rPr lang="en-US" altLang="fr-FR" sz="1400" b="1">
                <a:latin typeface="Comic Sans MS" panose="030F0702030302020204" pitchFamily="66" charset="0"/>
              </a:rPr>
              <a:t> </a:t>
            </a:r>
          </a:p>
        </p:txBody>
      </p:sp>
      <p:sp>
        <p:nvSpPr>
          <p:cNvPr id="67602" name="AutoShape 18">
            <a:extLst>
              <a:ext uri="{FF2B5EF4-FFF2-40B4-BE49-F238E27FC236}">
                <a16:creationId xmlns:a16="http://schemas.microsoft.com/office/drawing/2014/main" id="{B9F13099-3E72-421A-B22D-25EDABFB6888}"/>
              </a:ext>
            </a:extLst>
          </p:cNvPr>
          <p:cNvSpPr>
            <a:spLocks noChangeArrowheads="1"/>
          </p:cNvSpPr>
          <p:nvPr/>
        </p:nvSpPr>
        <p:spPr bwMode="auto">
          <a:xfrm>
            <a:off x="2057400" y="19812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7603" name="AutoShape 19">
            <a:extLst>
              <a:ext uri="{FF2B5EF4-FFF2-40B4-BE49-F238E27FC236}">
                <a16:creationId xmlns:a16="http://schemas.microsoft.com/office/drawing/2014/main" id="{F2409E44-351B-48D2-B0FA-9A76AE4BB3BC}"/>
              </a:ext>
            </a:extLst>
          </p:cNvPr>
          <p:cNvSpPr>
            <a:spLocks noChangeArrowheads="1"/>
          </p:cNvSpPr>
          <p:nvPr/>
        </p:nvSpPr>
        <p:spPr bwMode="auto">
          <a:xfrm>
            <a:off x="4648200" y="19812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7604" name="AutoShape 20">
            <a:extLst>
              <a:ext uri="{FF2B5EF4-FFF2-40B4-BE49-F238E27FC236}">
                <a16:creationId xmlns:a16="http://schemas.microsoft.com/office/drawing/2014/main" id="{97424A02-64E7-4550-AD05-D5BA606E3424}"/>
              </a:ext>
            </a:extLst>
          </p:cNvPr>
          <p:cNvSpPr>
            <a:spLocks noChangeArrowheads="1"/>
          </p:cNvSpPr>
          <p:nvPr/>
        </p:nvSpPr>
        <p:spPr bwMode="auto">
          <a:xfrm>
            <a:off x="4191000" y="51054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7605" name="AutoShape 21">
            <a:extLst>
              <a:ext uri="{FF2B5EF4-FFF2-40B4-BE49-F238E27FC236}">
                <a16:creationId xmlns:a16="http://schemas.microsoft.com/office/drawing/2014/main" id="{51DE102A-121E-4232-9DAD-06CA0FF7DEA3}"/>
              </a:ext>
            </a:extLst>
          </p:cNvPr>
          <p:cNvSpPr>
            <a:spLocks noChangeArrowheads="1"/>
          </p:cNvSpPr>
          <p:nvPr/>
        </p:nvSpPr>
        <p:spPr bwMode="auto">
          <a:xfrm>
            <a:off x="8724900" y="15240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7606" name="AutoShape 22">
            <a:extLst>
              <a:ext uri="{FF2B5EF4-FFF2-40B4-BE49-F238E27FC236}">
                <a16:creationId xmlns:a16="http://schemas.microsoft.com/office/drawing/2014/main" id="{CB5167AC-DED5-4295-AE27-C32CD603B1BA}"/>
              </a:ext>
            </a:extLst>
          </p:cNvPr>
          <p:cNvSpPr>
            <a:spLocks noChangeArrowheads="1"/>
          </p:cNvSpPr>
          <p:nvPr/>
        </p:nvSpPr>
        <p:spPr bwMode="auto">
          <a:xfrm>
            <a:off x="-419100" y="51054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7607" name="AutoShape 23">
            <a:extLst>
              <a:ext uri="{FF2B5EF4-FFF2-40B4-BE49-F238E27FC236}">
                <a16:creationId xmlns:a16="http://schemas.microsoft.com/office/drawing/2014/main" id="{487B3704-D44D-43B5-96DE-3BF3B3124FB7}"/>
              </a:ext>
            </a:extLst>
          </p:cNvPr>
          <p:cNvSpPr>
            <a:spLocks noChangeArrowheads="1"/>
          </p:cNvSpPr>
          <p:nvPr/>
        </p:nvSpPr>
        <p:spPr bwMode="auto">
          <a:xfrm>
            <a:off x="8724900" y="52578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7608" name="AutoShape 24">
            <a:hlinkClick r:id="" action="ppaction://hlinkshowjump?jump=nextslide" highlightClick="1"/>
            <a:extLst>
              <a:ext uri="{FF2B5EF4-FFF2-40B4-BE49-F238E27FC236}">
                <a16:creationId xmlns:a16="http://schemas.microsoft.com/office/drawing/2014/main" id="{1D2BC576-CB53-4B44-8731-F1029CE80595}"/>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dissolve">
                                      <p:cBhvr>
                                        <p:cTn id="7" dur="500"/>
                                        <p:tgtEl>
                                          <p:spTgt spid="6758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7587"/>
                                        </p:tgtEl>
                                        <p:attrNameLst>
                                          <p:attrName>style.visibility</p:attrName>
                                        </p:attrNameLst>
                                      </p:cBhvr>
                                      <p:to>
                                        <p:strVal val="visible"/>
                                      </p:to>
                                    </p:set>
                                    <p:animEffect transition="in" filter="dissolve">
                                      <p:cBhvr>
                                        <p:cTn id="11" dur="500"/>
                                        <p:tgtEl>
                                          <p:spTgt spid="6758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7602"/>
                                        </p:tgtEl>
                                        <p:attrNameLst>
                                          <p:attrName>style.visibility</p:attrName>
                                        </p:attrNameLst>
                                      </p:cBhvr>
                                      <p:to>
                                        <p:strVal val="visible"/>
                                      </p:to>
                                    </p:set>
                                    <p:animEffect transition="in" filter="dissolve">
                                      <p:cBhvr>
                                        <p:cTn id="15" dur="500"/>
                                        <p:tgtEl>
                                          <p:spTgt spid="67602"/>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7592"/>
                                        </p:tgtEl>
                                        <p:attrNameLst>
                                          <p:attrName>style.visibility</p:attrName>
                                        </p:attrNameLst>
                                      </p:cBhvr>
                                      <p:to>
                                        <p:strVal val="visible"/>
                                      </p:to>
                                    </p:set>
                                    <p:animEffect transition="in" filter="dissolve">
                                      <p:cBhvr>
                                        <p:cTn id="19" dur="500"/>
                                        <p:tgtEl>
                                          <p:spTgt spid="6759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7590"/>
                                        </p:tgtEl>
                                        <p:attrNameLst>
                                          <p:attrName>style.visibility</p:attrName>
                                        </p:attrNameLst>
                                      </p:cBhvr>
                                      <p:to>
                                        <p:strVal val="visible"/>
                                      </p:to>
                                    </p:set>
                                    <p:animEffect transition="in" filter="dissolve">
                                      <p:cBhvr>
                                        <p:cTn id="23" dur="500"/>
                                        <p:tgtEl>
                                          <p:spTgt spid="67590"/>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7603"/>
                                        </p:tgtEl>
                                        <p:attrNameLst>
                                          <p:attrName>style.visibility</p:attrName>
                                        </p:attrNameLst>
                                      </p:cBhvr>
                                      <p:to>
                                        <p:strVal val="visible"/>
                                      </p:to>
                                    </p:set>
                                    <p:animEffect transition="in" filter="dissolve">
                                      <p:cBhvr>
                                        <p:cTn id="27" dur="500"/>
                                        <p:tgtEl>
                                          <p:spTgt spid="67603"/>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67595"/>
                                        </p:tgtEl>
                                        <p:attrNameLst>
                                          <p:attrName>style.visibility</p:attrName>
                                        </p:attrNameLst>
                                      </p:cBhvr>
                                      <p:to>
                                        <p:strVal val="visible"/>
                                      </p:to>
                                    </p:set>
                                    <p:animEffect transition="in" filter="dissolve">
                                      <p:cBhvr>
                                        <p:cTn id="31" dur="500"/>
                                        <p:tgtEl>
                                          <p:spTgt spid="67595"/>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67593"/>
                                        </p:tgtEl>
                                        <p:attrNameLst>
                                          <p:attrName>style.visibility</p:attrName>
                                        </p:attrNameLst>
                                      </p:cBhvr>
                                      <p:to>
                                        <p:strVal val="visible"/>
                                      </p:to>
                                    </p:set>
                                    <p:animEffect transition="in" filter="dissolve">
                                      <p:cBhvr>
                                        <p:cTn id="35" dur="500"/>
                                        <p:tgtEl>
                                          <p:spTgt spid="67593"/>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67605"/>
                                        </p:tgtEl>
                                        <p:attrNameLst>
                                          <p:attrName>style.visibility</p:attrName>
                                        </p:attrNameLst>
                                      </p:cBhvr>
                                      <p:to>
                                        <p:strVal val="visible"/>
                                      </p:to>
                                    </p:set>
                                    <p:animEffect transition="in" filter="dissolve">
                                      <p:cBhvr>
                                        <p:cTn id="39" dur="500"/>
                                        <p:tgtEl>
                                          <p:spTgt spid="67605"/>
                                        </p:tgtEl>
                                      </p:cBhvr>
                                    </p:animEffect>
                                  </p:childTnLst>
                                </p:cTn>
                              </p:par>
                            </p:childTnLst>
                          </p:cTn>
                        </p:par>
                        <p:par>
                          <p:cTn id="40" fill="hold" nodeType="afterGroup">
                            <p:stCondLst>
                              <p:cond delay="4500"/>
                            </p:stCondLst>
                            <p:childTnLst>
                              <p:par>
                                <p:cTn id="41" presetID="9" presetClass="entr" presetSubtype="0" fill="hold" nodeType="afterEffect">
                                  <p:stCondLst>
                                    <p:cond delay="0"/>
                                  </p:stCondLst>
                                  <p:childTnLst>
                                    <p:set>
                                      <p:cBhvr>
                                        <p:cTn id="42" dur="1" fill="hold">
                                          <p:stCondLst>
                                            <p:cond delay="0"/>
                                          </p:stCondLst>
                                        </p:cTn>
                                        <p:tgtEl>
                                          <p:spTgt spid="67606"/>
                                        </p:tgtEl>
                                        <p:attrNameLst>
                                          <p:attrName>style.visibility</p:attrName>
                                        </p:attrNameLst>
                                      </p:cBhvr>
                                      <p:to>
                                        <p:strVal val="visible"/>
                                      </p:to>
                                    </p:set>
                                    <p:animEffect transition="in" filter="dissolve">
                                      <p:cBhvr>
                                        <p:cTn id="43" dur="500"/>
                                        <p:tgtEl>
                                          <p:spTgt spid="67606"/>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67598"/>
                                        </p:tgtEl>
                                        <p:attrNameLst>
                                          <p:attrName>style.visibility</p:attrName>
                                        </p:attrNameLst>
                                      </p:cBhvr>
                                      <p:to>
                                        <p:strVal val="visible"/>
                                      </p:to>
                                    </p:set>
                                    <p:animEffect transition="in" filter="dissolve">
                                      <p:cBhvr>
                                        <p:cTn id="47" dur="500"/>
                                        <p:tgtEl>
                                          <p:spTgt spid="67598"/>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67596"/>
                                        </p:tgtEl>
                                        <p:attrNameLst>
                                          <p:attrName>style.visibility</p:attrName>
                                        </p:attrNameLst>
                                      </p:cBhvr>
                                      <p:to>
                                        <p:strVal val="visible"/>
                                      </p:to>
                                    </p:set>
                                    <p:animEffect transition="in" filter="dissolve">
                                      <p:cBhvr>
                                        <p:cTn id="51" dur="500"/>
                                        <p:tgtEl>
                                          <p:spTgt spid="67596"/>
                                        </p:tgtEl>
                                      </p:cBhvr>
                                    </p:animEffect>
                                  </p:childTnLst>
                                </p:cTn>
                              </p:par>
                            </p:childTnLst>
                          </p:cTn>
                        </p:par>
                        <p:par>
                          <p:cTn id="52" fill="hold" nodeType="afterGroup">
                            <p:stCondLst>
                              <p:cond delay="6000"/>
                            </p:stCondLst>
                            <p:childTnLst>
                              <p:par>
                                <p:cTn id="53" presetID="9" presetClass="entr" presetSubtype="0" fill="hold" nodeType="afterEffect">
                                  <p:stCondLst>
                                    <p:cond delay="0"/>
                                  </p:stCondLst>
                                  <p:childTnLst>
                                    <p:set>
                                      <p:cBhvr>
                                        <p:cTn id="54" dur="1" fill="hold">
                                          <p:stCondLst>
                                            <p:cond delay="0"/>
                                          </p:stCondLst>
                                        </p:cTn>
                                        <p:tgtEl>
                                          <p:spTgt spid="67604"/>
                                        </p:tgtEl>
                                        <p:attrNameLst>
                                          <p:attrName>style.visibility</p:attrName>
                                        </p:attrNameLst>
                                      </p:cBhvr>
                                      <p:to>
                                        <p:strVal val="visible"/>
                                      </p:to>
                                    </p:set>
                                    <p:animEffect transition="in" filter="dissolve">
                                      <p:cBhvr>
                                        <p:cTn id="55" dur="500"/>
                                        <p:tgtEl>
                                          <p:spTgt spid="67604"/>
                                        </p:tgtEl>
                                      </p:cBhvr>
                                    </p:animEffect>
                                  </p:childTnLst>
                                </p:cTn>
                              </p:par>
                            </p:childTnLst>
                          </p:cTn>
                        </p:par>
                        <p:par>
                          <p:cTn id="56" fill="hold" nodeType="afterGroup">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67601"/>
                                        </p:tgtEl>
                                        <p:attrNameLst>
                                          <p:attrName>style.visibility</p:attrName>
                                        </p:attrNameLst>
                                      </p:cBhvr>
                                      <p:to>
                                        <p:strVal val="visible"/>
                                      </p:to>
                                    </p:set>
                                    <p:animEffect transition="in" filter="dissolve">
                                      <p:cBhvr>
                                        <p:cTn id="59" dur="500"/>
                                        <p:tgtEl>
                                          <p:spTgt spid="67601"/>
                                        </p:tgtEl>
                                      </p:cBhvr>
                                    </p:animEffect>
                                  </p:childTnLst>
                                </p:cTn>
                              </p:par>
                            </p:childTnLst>
                          </p:cTn>
                        </p:par>
                        <p:par>
                          <p:cTn id="60" fill="hold" nodeType="afterGroup">
                            <p:stCondLst>
                              <p:cond delay="7000"/>
                            </p:stCondLst>
                            <p:childTnLst>
                              <p:par>
                                <p:cTn id="61" presetID="9" presetClass="entr" presetSubtype="0" fill="hold" nodeType="afterEffect">
                                  <p:stCondLst>
                                    <p:cond delay="0"/>
                                  </p:stCondLst>
                                  <p:childTnLst>
                                    <p:set>
                                      <p:cBhvr>
                                        <p:cTn id="62" dur="1" fill="hold">
                                          <p:stCondLst>
                                            <p:cond delay="0"/>
                                          </p:stCondLst>
                                        </p:cTn>
                                        <p:tgtEl>
                                          <p:spTgt spid="67599"/>
                                        </p:tgtEl>
                                        <p:attrNameLst>
                                          <p:attrName>style.visibility</p:attrName>
                                        </p:attrNameLst>
                                      </p:cBhvr>
                                      <p:to>
                                        <p:strVal val="visible"/>
                                      </p:to>
                                    </p:set>
                                    <p:animEffect transition="in" filter="dissolve">
                                      <p:cBhvr>
                                        <p:cTn id="63" dur="500"/>
                                        <p:tgtEl>
                                          <p:spTgt spid="67599"/>
                                        </p:tgtEl>
                                      </p:cBhvr>
                                    </p:animEffect>
                                  </p:childTnLst>
                                </p:cTn>
                              </p:par>
                            </p:childTnLst>
                          </p:cTn>
                        </p:par>
                        <p:par>
                          <p:cTn id="64" fill="hold" nodeType="afterGroup">
                            <p:stCondLst>
                              <p:cond delay="7500"/>
                            </p:stCondLst>
                            <p:childTnLst>
                              <p:par>
                                <p:cTn id="65" presetID="9" presetClass="entr" presetSubtype="0" fill="hold" nodeType="afterEffect">
                                  <p:stCondLst>
                                    <p:cond delay="0"/>
                                  </p:stCondLst>
                                  <p:childTnLst>
                                    <p:set>
                                      <p:cBhvr>
                                        <p:cTn id="66" dur="1" fill="hold">
                                          <p:stCondLst>
                                            <p:cond delay="0"/>
                                          </p:stCondLst>
                                        </p:cTn>
                                        <p:tgtEl>
                                          <p:spTgt spid="67607"/>
                                        </p:tgtEl>
                                        <p:attrNameLst>
                                          <p:attrName>style.visibility</p:attrName>
                                        </p:attrNameLst>
                                      </p:cBhvr>
                                      <p:to>
                                        <p:strVal val="visible"/>
                                      </p:to>
                                    </p:set>
                                    <p:animEffect transition="in" filter="dissolve">
                                      <p:cBhvr>
                                        <p:cTn id="67" dur="500"/>
                                        <p:tgtEl>
                                          <p:spTgt spid="67607"/>
                                        </p:tgtEl>
                                      </p:cBhvr>
                                    </p:animEffect>
                                  </p:childTnLst>
                                </p:cTn>
                              </p:par>
                            </p:childTnLst>
                          </p:cTn>
                        </p:par>
                        <p:par>
                          <p:cTn id="68" fill="hold" nodeType="afterGroup">
                            <p:stCondLst>
                              <p:cond delay="8000"/>
                            </p:stCondLst>
                            <p:childTnLst>
                              <p:par>
                                <p:cTn id="69" presetID="9" presetClass="entr" presetSubtype="0" fill="hold" nodeType="afterEffect">
                                  <p:stCondLst>
                                    <p:cond delay="0"/>
                                  </p:stCondLst>
                                  <p:childTnLst>
                                    <p:set>
                                      <p:cBhvr>
                                        <p:cTn id="70" dur="1" fill="hold">
                                          <p:stCondLst>
                                            <p:cond delay="0"/>
                                          </p:stCondLst>
                                        </p:cTn>
                                        <p:tgtEl>
                                          <p:spTgt spid="67608"/>
                                        </p:tgtEl>
                                        <p:attrNameLst>
                                          <p:attrName>style.visibility</p:attrName>
                                        </p:attrNameLst>
                                      </p:cBhvr>
                                      <p:to>
                                        <p:strVal val="visible"/>
                                      </p:to>
                                    </p:set>
                                    <p:animEffect transition="in" filter="dissolve">
                                      <p:cBhvr>
                                        <p:cTn id="71" dur="500"/>
                                        <p:tgtEl>
                                          <p:spTgt spid="67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utoUpdateAnimBg="0"/>
      <p:bldP spid="67592" grpId="0" autoUpdateAnimBg="0"/>
      <p:bldP spid="67595" grpId="0" autoUpdateAnimBg="0"/>
      <p:bldP spid="67598" grpId="0" autoUpdateAnimBg="0"/>
      <p:bldP spid="6760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7E247F0C-AAB6-43C0-BEB0-74C84BF2F422}"/>
              </a:ext>
            </a:extLst>
          </p:cNvPr>
          <p:cNvSpPr>
            <a:spLocks noChangeArrowheads="1"/>
          </p:cNvSpPr>
          <p:nvPr/>
        </p:nvSpPr>
        <p:spPr bwMode="auto">
          <a:xfrm>
            <a:off x="3328988" y="267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8610" name="Picture 2">
            <a:extLst>
              <a:ext uri="{FF2B5EF4-FFF2-40B4-BE49-F238E27FC236}">
                <a16:creationId xmlns:a16="http://schemas.microsoft.com/office/drawing/2014/main" id="{127119D6-28A7-4DDD-A791-CEE7BF9BE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63" b="-35849"/>
          <a:stretch>
            <a:fillRect/>
          </a:stretch>
        </p:blipFill>
        <p:spPr bwMode="auto">
          <a:xfrm>
            <a:off x="381000" y="2590800"/>
            <a:ext cx="24860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a:extLst>
              <a:ext uri="{FF2B5EF4-FFF2-40B4-BE49-F238E27FC236}">
                <a16:creationId xmlns:a16="http://schemas.microsoft.com/office/drawing/2014/main" id="{771F8295-8F72-4EE8-BF46-4B1E9E5E54DA}"/>
              </a:ext>
            </a:extLst>
          </p:cNvPr>
          <p:cNvSpPr>
            <a:spLocks noChangeArrowheads="1"/>
          </p:cNvSpPr>
          <p:nvPr/>
        </p:nvSpPr>
        <p:spPr bwMode="auto">
          <a:xfrm>
            <a:off x="-228600" y="1981200"/>
            <a:ext cx="38862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400" b="1">
                <a:latin typeface="Comic Sans MS" panose="030F0702030302020204" pitchFamily="66" charset="0"/>
                <a:cs typeface="Arial" panose="020B0604020202020204" pitchFamily="34" charset="0"/>
              </a:rPr>
              <a:t>INCUBATION DES MILIEUX </a:t>
            </a:r>
            <a:endParaRPr lang="en-US" altLang="fr-FR" sz="1400" b="1">
              <a:latin typeface="Comic Sans MS" panose="030F0702030302020204" pitchFamily="66" charset="0"/>
              <a:cs typeface="Times New Roman" panose="02020603050405020304" pitchFamily="18" charset="0"/>
            </a:endParaRPr>
          </a:p>
          <a:p>
            <a:pPr algn="ctr">
              <a:spcBef>
                <a:spcPct val="0"/>
              </a:spcBef>
              <a:buClrTx/>
              <a:buSzTx/>
              <a:buFontTx/>
              <a:buNone/>
            </a:pPr>
            <a:r>
              <a:rPr lang="fr-FR" altLang="fr-FR" sz="1400" b="1">
                <a:latin typeface="Comic Sans MS" panose="030F0702030302020204" pitchFamily="66" charset="0"/>
                <a:cs typeface="Arial" panose="020B0604020202020204" pitchFamily="34" charset="0"/>
              </a:rPr>
              <a:t>à température adéquate</a:t>
            </a:r>
            <a:r>
              <a:rPr lang="en-US" altLang="fr-FR" sz="1400" b="1">
                <a:latin typeface="Comic Sans MS" panose="030F0702030302020204" pitchFamily="66" charset="0"/>
              </a:rPr>
              <a:t> </a:t>
            </a:r>
          </a:p>
        </p:txBody>
      </p:sp>
      <p:sp>
        <p:nvSpPr>
          <p:cNvPr id="18437" name="Rectangle 6">
            <a:extLst>
              <a:ext uri="{FF2B5EF4-FFF2-40B4-BE49-F238E27FC236}">
                <a16:creationId xmlns:a16="http://schemas.microsoft.com/office/drawing/2014/main" id="{FE517462-C45B-4AB6-88FC-E64F3CB89D4C}"/>
              </a:ext>
            </a:extLst>
          </p:cNvPr>
          <p:cNvSpPr>
            <a:spLocks noChangeArrowheads="1"/>
          </p:cNvSpPr>
          <p:nvPr/>
        </p:nvSpPr>
        <p:spPr bwMode="auto">
          <a:xfrm>
            <a:off x="3762375" y="2605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18438" name="Rectangle 8">
            <a:extLst>
              <a:ext uri="{FF2B5EF4-FFF2-40B4-BE49-F238E27FC236}">
                <a16:creationId xmlns:a16="http://schemas.microsoft.com/office/drawing/2014/main" id="{4D90606C-C44C-4ADA-8B78-4CBCF877D82D}"/>
              </a:ext>
            </a:extLst>
          </p:cNvPr>
          <p:cNvSpPr>
            <a:spLocks noChangeArrowheads="1"/>
          </p:cNvSpPr>
          <p:nvPr/>
        </p:nvSpPr>
        <p:spPr bwMode="auto">
          <a:xfrm>
            <a:off x="3529013" y="2843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68615" name="Picture 7">
            <a:extLst>
              <a:ext uri="{FF2B5EF4-FFF2-40B4-BE49-F238E27FC236}">
                <a16:creationId xmlns:a16="http://schemas.microsoft.com/office/drawing/2014/main" id="{BCD50B9C-5275-4C8F-93DF-D3440F5CB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191000"/>
            <a:ext cx="28194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ectangle 9">
            <a:extLst>
              <a:ext uri="{FF2B5EF4-FFF2-40B4-BE49-F238E27FC236}">
                <a16:creationId xmlns:a16="http://schemas.microsoft.com/office/drawing/2014/main" id="{1F3D61D8-5C13-4E4D-AD27-30999F882629}"/>
              </a:ext>
            </a:extLst>
          </p:cNvPr>
          <p:cNvSpPr>
            <a:spLocks noChangeArrowheads="1"/>
          </p:cNvSpPr>
          <p:nvPr/>
        </p:nvSpPr>
        <p:spPr bwMode="auto">
          <a:xfrm>
            <a:off x="3352800" y="609600"/>
            <a:ext cx="28194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400" b="1">
                <a:latin typeface="Comic Sans MS" panose="030F0702030302020204" pitchFamily="66" charset="0"/>
                <a:cs typeface="Arial" panose="020B0604020202020204" pitchFamily="34" charset="0"/>
              </a:rPr>
              <a:t>DENOMBREMENT </a:t>
            </a:r>
            <a:endParaRPr lang="en-US" altLang="fr-FR" sz="1400" b="1">
              <a:latin typeface="Comic Sans MS" panose="030F0702030302020204" pitchFamily="66" charset="0"/>
              <a:cs typeface="Times New Roman" panose="02020603050405020304" pitchFamily="18" charset="0"/>
            </a:endParaRPr>
          </a:p>
          <a:p>
            <a:pPr algn="ctr">
              <a:spcBef>
                <a:spcPct val="0"/>
              </a:spcBef>
              <a:buClrTx/>
              <a:buSzTx/>
              <a:buFontTx/>
              <a:buNone/>
            </a:pPr>
            <a:r>
              <a:rPr lang="fr-FR" altLang="fr-FR" sz="1400" b="1">
                <a:latin typeface="Comic Sans MS" panose="030F0702030302020204" pitchFamily="66" charset="0"/>
                <a:cs typeface="Arial" panose="020B0604020202020204" pitchFamily="34" charset="0"/>
              </a:rPr>
              <a:t>DES COLONIES </a:t>
            </a:r>
            <a:endParaRPr lang="fr-FR" altLang="fr-FR" sz="1400" b="1">
              <a:latin typeface="Comic Sans MS" panose="030F0702030302020204" pitchFamily="66" charset="0"/>
            </a:endParaRPr>
          </a:p>
        </p:txBody>
      </p:sp>
      <p:sp>
        <p:nvSpPr>
          <p:cNvPr id="68618" name="Text Box 10">
            <a:extLst>
              <a:ext uri="{FF2B5EF4-FFF2-40B4-BE49-F238E27FC236}">
                <a16:creationId xmlns:a16="http://schemas.microsoft.com/office/drawing/2014/main" id="{711DBE88-A6D4-4678-B690-768028977990}"/>
              </a:ext>
            </a:extLst>
          </p:cNvPr>
          <p:cNvSpPr txBox="1">
            <a:spLocks noChangeArrowheads="1"/>
          </p:cNvSpPr>
          <p:nvPr/>
        </p:nvSpPr>
        <p:spPr bwMode="auto">
          <a:xfrm>
            <a:off x="6781800" y="228600"/>
            <a:ext cx="2057400" cy="6151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endParaRPr lang="fr-FR" altLang="fr-FR" sz="800" b="1">
              <a:latin typeface="Comic Sans MS" panose="030F0702030302020204" pitchFamily="66" charset="0"/>
              <a:cs typeface="Arial" panose="020B0604020202020204" pitchFamily="34"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INTERPRETATION DES RESULTATS</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 </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Grâce aux normes (m) préétablies pour chaque type d’aliment</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sym typeface="Wingdings" panose="05000000000000000000" pitchFamily="2" charset="2"/>
              </a:rPr>
              <a:t></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plan à 3 classes</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plan à 2 classes</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sym typeface="Wingdings" panose="05000000000000000000" pitchFamily="2" charset="2"/>
              </a:rPr>
              <a:t></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conclusion sur la qualité du lot pour chaque germe</a:t>
            </a: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sym typeface="Wingdings" panose="05000000000000000000" pitchFamily="2" charset="2"/>
              </a:rPr>
              <a:t></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jugement global sur la qualité sanitaire de l’aliment ou du plat</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sym typeface="Wingdings" panose="05000000000000000000" pitchFamily="2" charset="2"/>
              </a:rPr>
              <a:t></a:t>
            </a:r>
            <a:endParaRPr lang="fr-FR" altLang="fr-FR" sz="1400" b="1">
              <a:latin typeface="Comic Sans MS" panose="030F0702030302020204" pitchFamily="66" charset="0"/>
              <a:cs typeface="Times New Roman" panose="02020603050405020304" pitchFamily="18" charset="0"/>
            </a:endParaRPr>
          </a:p>
          <a:p>
            <a:pPr algn="ctr" eaLnBrk="1" hangingPunct="1">
              <a:spcBef>
                <a:spcPct val="50000"/>
              </a:spcBef>
              <a:buClrTx/>
              <a:buSzTx/>
              <a:buFontTx/>
              <a:buNone/>
            </a:pPr>
            <a:r>
              <a:rPr lang="fr-FR" altLang="fr-FR" sz="1400" b="1">
                <a:latin typeface="Comic Sans MS" panose="030F0702030302020204" pitchFamily="66" charset="0"/>
                <a:cs typeface="Arial" panose="020B0604020202020204" pitchFamily="34" charset="0"/>
              </a:rPr>
              <a:t>mesures à prendre</a:t>
            </a:r>
          </a:p>
          <a:p>
            <a:pPr algn="ctr" eaLnBrk="1" hangingPunct="1">
              <a:spcBef>
                <a:spcPct val="50000"/>
              </a:spcBef>
              <a:buClrTx/>
              <a:buSzTx/>
              <a:buFontTx/>
              <a:buNone/>
            </a:pPr>
            <a:r>
              <a:rPr lang="fr-FR" altLang="fr-FR" sz="800" b="1">
                <a:latin typeface="Comic Sans MS" panose="030F0702030302020204" pitchFamily="66" charset="0"/>
              </a:rPr>
              <a:t> </a:t>
            </a:r>
          </a:p>
        </p:txBody>
      </p:sp>
      <p:pic>
        <p:nvPicPr>
          <p:cNvPr id="68619" name="Picture 11">
            <a:extLst>
              <a:ext uri="{FF2B5EF4-FFF2-40B4-BE49-F238E27FC236}">
                <a16:creationId xmlns:a16="http://schemas.microsoft.com/office/drawing/2014/main" id="{9702C5B9-F273-4977-B5FB-E4C407969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19200"/>
            <a:ext cx="2852738" cy="281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20" name="AutoShape 12">
            <a:extLst>
              <a:ext uri="{FF2B5EF4-FFF2-40B4-BE49-F238E27FC236}">
                <a16:creationId xmlns:a16="http://schemas.microsoft.com/office/drawing/2014/main" id="{1CE27328-9BBE-4DDA-9FD3-128E1417BCFB}"/>
              </a:ext>
            </a:extLst>
          </p:cNvPr>
          <p:cNvSpPr>
            <a:spLocks noChangeArrowheads="1"/>
          </p:cNvSpPr>
          <p:nvPr/>
        </p:nvSpPr>
        <p:spPr bwMode="auto">
          <a:xfrm>
            <a:off x="-419100" y="3124200"/>
            <a:ext cx="838200" cy="457200"/>
          </a:xfrm>
          <a:prstGeom prst="rightArrow">
            <a:avLst>
              <a:gd name="adj1" fmla="val 50000"/>
              <a:gd name="adj2" fmla="val 45833"/>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8621" name="AutoShape 13">
            <a:extLst>
              <a:ext uri="{FF2B5EF4-FFF2-40B4-BE49-F238E27FC236}">
                <a16:creationId xmlns:a16="http://schemas.microsoft.com/office/drawing/2014/main" id="{F8B69C4C-8D7B-41C9-A344-0E4E97C9E50E}"/>
              </a:ext>
            </a:extLst>
          </p:cNvPr>
          <p:cNvSpPr>
            <a:spLocks noChangeArrowheads="1"/>
          </p:cNvSpPr>
          <p:nvPr/>
        </p:nvSpPr>
        <p:spPr bwMode="auto">
          <a:xfrm>
            <a:off x="2895600" y="3276600"/>
            <a:ext cx="381000" cy="457200"/>
          </a:xfrm>
          <a:prstGeom prst="rightArrow">
            <a:avLst>
              <a:gd name="adj1" fmla="val 50000"/>
              <a:gd name="adj2" fmla="val 25000"/>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8622" name="AutoShape 14">
            <a:extLst>
              <a:ext uri="{FF2B5EF4-FFF2-40B4-BE49-F238E27FC236}">
                <a16:creationId xmlns:a16="http://schemas.microsoft.com/office/drawing/2014/main" id="{784587D0-A322-4B20-AE6B-CC9F6AC1437B}"/>
              </a:ext>
            </a:extLst>
          </p:cNvPr>
          <p:cNvSpPr>
            <a:spLocks noChangeArrowheads="1"/>
          </p:cNvSpPr>
          <p:nvPr/>
        </p:nvSpPr>
        <p:spPr bwMode="auto">
          <a:xfrm>
            <a:off x="6324600" y="2514600"/>
            <a:ext cx="381000" cy="457200"/>
          </a:xfrm>
          <a:prstGeom prst="rightArrow">
            <a:avLst>
              <a:gd name="adj1" fmla="val 50000"/>
              <a:gd name="adj2" fmla="val 25000"/>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8623" name="AutoShape 15">
            <a:extLst>
              <a:ext uri="{FF2B5EF4-FFF2-40B4-BE49-F238E27FC236}">
                <a16:creationId xmlns:a16="http://schemas.microsoft.com/office/drawing/2014/main" id="{EE34B095-6C95-4F7E-BBD4-36194927AD71}"/>
              </a:ext>
            </a:extLst>
          </p:cNvPr>
          <p:cNvSpPr>
            <a:spLocks noChangeArrowheads="1"/>
          </p:cNvSpPr>
          <p:nvPr/>
        </p:nvSpPr>
        <p:spPr bwMode="auto">
          <a:xfrm>
            <a:off x="6324600" y="4876800"/>
            <a:ext cx="381000" cy="457200"/>
          </a:xfrm>
          <a:prstGeom prst="rightArrow">
            <a:avLst>
              <a:gd name="adj1" fmla="val 50000"/>
              <a:gd name="adj2" fmla="val 25000"/>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8624" name="AutoShape 16">
            <a:hlinkClick r:id="" action="ppaction://hlinkshowjump?jump=nextslide" highlightClick="1"/>
            <a:extLst>
              <a:ext uri="{FF2B5EF4-FFF2-40B4-BE49-F238E27FC236}">
                <a16:creationId xmlns:a16="http://schemas.microsoft.com/office/drawing/2014/main" id="{45024F09-D282-40C0-8374-EF6F4166B5DC}"/>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68625" name="Text Box 17">
            <a:extLst>
              <a:ext uri="{FF2B5EF4-FFF2-40B4-BE49-F238E27FC236}">
                <a16:creationId xmlns:a16="http://schemas.microsoft.com/office/drawing/2014/main" id="{312EEAB6-1825-4D91-908E-7C5B6C76C1A9}"/>
              </a:ext>
            </a:extLst>
          </p:cNvPr>
          <p:cNvSpPr txBox="1">
            <a:spLocks noChangeArrowheads="1"/>
          </p:cNvSpPr>
          <p:nvPr/>
        </p:nvSpPr>
        <p:spPr bwMode="auto">
          <a:xfrm>
            <a:off x="0" y="6096000"/>
            <a:ext cx="670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1600" b="1">
                <a:solidFill>
                  <a:srgbClr val="FF0066"/>
                </a:solidFill>
                <a:latin typeface="Comic Sans MS" panose="030F0702030302020204" pitchFamily="66" charset="0"/>
              </a:rPr>
              <a:t>LE PIRE DES RESULTATS PREDOMINE POUR LA CONCLUSION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8620"/>
                                        </p:tgtEl>
                                        <p:attrNameLst>
                                          <p:attrName>style.visibility</p:attrName>
                                        </p:attrNameLst>
                                      </p:cBhvr>
                                      <p:to>
                                        <p:strVal val="visible"/>
                                      </p:to>
                                    </p:set>
                                    <p:animEffect transition="in" filter="dissolve">
                                      <p:cBhvr>
                                        <p:cTn id="7" dur="500"/>
                                        <p:tgtEl>
                                          <p:spTgt spid="686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612"/>
                                        </p:tgtEl>
                                        <p:attrNameLst>
                                          <p:attrName>style.visibility</p:attrName>
                                        </p:attrNameLst>
                                      </p:cBhvr>
                                      <p:to>
                                        <p:strVal val="visible"/>
                                      </p:to>
                                    </p:set>
                                    <p:animEffect transition="in" filter="dissolve">
                                      <p:cBhvr>
                                        <p:cTn id="11" dur="500"/>
                                        <p:tgtEl>
                                          <p:spTgt spid="6861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8610"/>
                                        </p:tgtEl>
                                        <p:attrNameLst>
                                          <p:attrName>style.visibility</p:attrName>
                                        </p:attrNameLst>
                                      </p:cBhvr>
                                      <p:to>
                                        <p:strVal val="visible"/>
                                      </p:to>
                                    </p:set>
                                    <p:animEffect transition="in" filter="dissolve">
                                      <p:cBhvr>
                                        <p:cTn id="15" dur="500"/>
                                        <p:tgtEl>
                                          <p:spTgt spid="6861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8621"/>
                                        </p:tgtEl>
                                        <p:attrNameLst>
                                          <p:attrName>style.visibility</p:attrName>
                                        </p:attrNameLst>
                                      </p:cBhvr>
                                      <p:to>
                                        <p:strVal val="visible"/>
                                      </p:to>
                                    </p:set>
                                    <p:animEffect transition="in" filter="dissolve">
                                      <p:cBhvr>
                                        <p:cTn id="19" dur="500"/>
                                        <p:tgtEl>
                                          <p:spTgt spid="68621"/>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68617"/>
                                        </p:tgtEl>
                                        <p:attrNameLst>
                                          <p:attrName>style.visibility</p:attrName>
                                        </p:attrNameLst>
                                      </p:cBhvr>
                                      <p:to>
                                        <p:strVal val="visible"/>
                                      </p:to>
                                    </p:set>
                                    <p:animEffect transition="in" filter="dissolve">
                                      <p:cBhvr>
                                        <p:cTn id="23" dur="500"/>
                                        <p:tgtEl>
                                          <p:spTgt spid="6861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8619"/>
                                        </p:tgtEl>
                                        <p:attrNameLst>
                                          <p:attrName>style.visibility</p:attrName>
                                        </p:attrNameLst>
                                      </p:cBhvr>
                                      <p:to>
                                        <p:strVal val="visible"/>
                                      </p:to>
                                    </p:set>
                                    <p:animEffect transition="in" filter="dissolve">
                                      <p:cBhvr>
                                        <p:cTn id="27" dur="500"/>
                                        <p:tgtEl>
                                          <p:spTgt spid="68619"/>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68615"/>
                                        </p:tgtEl>
                                        <p:attrNameLst>
                                          <p:attrName>style.visibility</p:attrName>
                                        </p:attrNameLst>
                                      </p:cBhvr>
                                      <p:to>
                                        <p:strVal val="visible"/>
                                      </p:to>
                                    </p:set>
                                    <p:animEffect transition="in" filter="dissolve">
                                      <p:cBhvr>
                                        <p:cTn id="31" dur="500"/>
                                        <p:tgtEl>
                                          <p:spTgt spid="68615"/>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68622"/>
                                        </p:tgtEl>
                                        <p:attrNameLst>
                                          <p:attrName>style.visibility</p:attrName>
                                        </p:attrNameLst>
                                      </p:cBhvr>
                                      <p:to>
                                        <p:strVal val="visible"/>
                                      </p:to>
                                    </p:set>
                                    <p:animEffect transition="in" filter="dissolve">
                                      <p:cBhvr>
                                        <p:cTn id="35" dur="500"/>
                                        <p:tgtEl>
                                          <p:spTgt spid="68622"/>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68623"/>
                                        </p:tgtEl>
                                        <p:attrNameLst>
                                          <p:attrName>style.visibility</p:attrName>
                                        </p:attrNameLst>
                                      </p:cBhvr>
                                      <p:to>
                                        <p:strVal val="visible"/>
                                      </p:to>
                                    </p:set>
                                    <p:animEffect transition="in" filter="dissolve">
                                      <p:cBhvr>
                                        <p:cTn id="39" dur="500"/>
                                        <p:tgtEl>
                                          <p:spTgt spid="68623"/>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68618"/>
                                        </p:tgtEl>
                                        <p:attrNameLst>
                                          <p:attrName>style.visibility</p:attrName>
                                        </p:attrNameLst>
                                      </p:cBhvr>
                                      <p:to>
                                        <p:strVal val="visible"/>
                                      </p:to>
                                    </p:set>
                                    <p:animEffect transition="in" filter="dissolve">
                                      <p:cBhvr>
                                        <p:cTn id="43" dur="500"/>
                                        <p:tgtEl>
                                          <p:spTgt spid="68618"/>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68625"/>
                                        </p:tgtEl>
                                        <p:attrNameLst>
                                          <p:attrName>style.visibility</p:attrName>
                                        </p:attrNameLst>
                                      </p:cBhvr>
                                      <p:to>
                                        <p:strVal val="visible"/>
                                      </p:to>
                                    </p:set>
                                    <p:animEffect transition="in" filter="dissolve">
                                      <p:cBhvr>
                                        <p:cTn id="47" dur="500"/>
                                        <p:tgtEl>
                                          <p:spTgt spid="68625"/>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68624"/>
                                        </p:tgtEl>
                                        <p:attrNameLst>
                                          <p:attrName>style.visibility</p:attrName>
                                        </p:attrNameLst>
                                      </p:cBhvr>
                                      <p:to>
                                        <p:strVal val="visible"/>
                                      </p:to>
                                    </p:set>
                                    <p:animEffect transition="in" filter="dissolve">
                                      <p:cBhvr>
                                        <p:cTn id="51" dur="500"/>
                                        <p:tgtEl>
                                          <p:spTgt spid="68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utoUpdateAnimBg="0"/>
      <p:bldP spid="68617" grpId="0" autoUpdateAnimBg="0"/>
      <p:bldP spid="68618" grpId="0" animBg="1" autoUpdateAnimBg="0"/>
      <p:bldP spid="6862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F1FB27D2-4DC1-4315-BC81-57B31CF082F3}"/>
              </a:ext>
            </a:extLst>
          </p:cNvPr>
          <p:cNvSpPr>
            <a:spLocks noChangeArrowheads="1"/>
          </p:cNvSpPr>
          <p:nvPr/>
        </p:nvSpPr>
        <p:spPr bwMode="auto">
          <a:xfrm>
            <a:off x="228600" y="60325"/>
            <a:ext cx="8915400" cy="679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indent="-180975">
              <a:spcBef>
                <a:spcPct val="20000"/>
              </a:spcBef>
              <a:buClr>
                <a:schemeClr val="accent2"/>
              </a:buClr>
              <a:buSzPct val="80000"/>
              <a:buFont typeface="Wingdings" panose="05000000000000000000" pitchFamily="2" charset="2"/>
              <a:buChar char="l"/>
              <a:tabLst>
                <a:tab pos="1409700"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1409700"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14097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14097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14097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14097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14097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14097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1409700" algn="l"/>
              </a:tabLst>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dirty="0" err="1">
                <a:latin typeface="Arial" panose="020B0604020202020204" pitchFamily="34" charset="0"/>
                <a:cs typeface="Arial" panose="020B0604020202020204" pitchFamily="34" charset="0"/>
              </a:rPr>
              <a:t>Annexe</a:t>
            </a:r>
            <a:r>
              <a:rPr lang="en-US" altLang="fr-FR" sz="2000" b="1" dirty="0">
                <a:latin typeface="Arial" panose="020B0604020202020204" pitchFamily="34" charset="0"/>
                <a:cs typeface="Arial" panose="020B0604020202020204" pitchFamily="34" charset="0"/>
              </a:rPr>
              <a:t> 1 à </a:t>
            </a:r>
            <a:r>
              <a:rPr lang="en-US" altLang="fr-FR" sz="2000" b="1" dirty="0" err="1">
                <a:latin typeface="Arial" panose="020B0604020202020204" pitchFamily="34" charset="0"/>
                <a:cs typeface="Arial" panose="020B0604020202020204" pitchFamily="34" charset="0"/>
              </a:rPr>
              <a:t>l'Arrêté</a:t>
            </a:r>
            <a:r>
              <a:rPr lang="en-US" altLang="fr-FR" sz="2000" b="1" dirty="0">
                <a:latin typeface="Arial" panose="020B0604020202020204" pitchFamily="34" charset="0"/>
                <a:cs typeface="Arial" panose="020B0604020202020204" pitchFamily="34" charset="0"/>
              </a:rPr>
              <a:t> du 21 </a:t>
            </a:r>
            <a:r>
              <a:rPr lang="en-US" altLang="fr-FR" sz="2000" b="1" dirty="0" err="1">
                <a:latin typeface="Arial" panose="020B0604020202020204" pitchFamily="34" charset="0"/>
                <a:cs typeface="Arial" panose="020B0604020202020204" pitchFamily="34" charset="0"/>
              </a:rPr>
              <a:t>décembre</a:t>
            </a:r>
            <a:r>
              <a:rPr lang="en-US" altLang="fr-FR" sz="2000" b="1" dirty="0">
                <a:latin typeface="Arial" panose="020B0604020202020204" pitchFamily="34" charset="0"/>
                <a:cs typeface="Arial" panose="020B0604020202020204" pitchFamily="34" charset="0"/>
              </a:rPr>
              <a:t>, 1979 </a:t>
            </a:r>
            <a:r>
              <a:rPr lang="en-US" altLang="fr-FR" sz="2000" b="1" dirty="0" err="1">
                <a:latin typeface="Arial" panose="020B0604020202020204" pitchFamily="34" charset="0"/>
                <a:cs typeface="Arial" panose="020B0604020202020204" pitchFamily="34" charset="0"/>
              </a:rPr>
              <a:t>relatif</a:t>
            </a:r>
            <a:r>
              <a:rPr lang="en-US" altLang="fr-FR" sz="2000" b="1" dirty="0">
                <a:latin typeface="Arial" panose="020B0604020202020204" pitchFamily="34" charset="0"/>
                <a:cs typeface="Arial" panose="020B0604020202020204" pitchFamily="34" charset="0"/>
              </a:rPr>
              <a:t> aux </a:t>
            </a:r>
            <a:r>
              <a:rPr lang="en-US" altLang="fr-FR" sz="2000" b="1" dirty="0" err="1">
                <a:latin typeface="Arial" panose="020B0604020202020204" pitchFamily="34" charset="0"/>
                <a:cs typeface="Arial" panose="020B0604020202020204" pitchFamily="34" charset="0"/>
              </a:rPr>
              <a:t>critères</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microbiologiques</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auxquels</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doivent</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satisfaire</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certaines</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denrées</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animales</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ou</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d'origine</a:t>
            </a:r>
            <a:r>
              <a:rPr lang="en-US" altLang="fr-FR" sz="2000" b="1" dirty="0">
                <a:latin typeface="Arial" panose="020B0604020202020204" pitchFamily="34" charset="0"/>
                <a:cs typeface="Arial" panose="020B0604020202020204" pitchFamily="34" charset="0"/>
              </a:rPr>
              <a:t> </a:t>
            </a:r>
            <a:r>
              <a:rPr lang="en-US" altLang="fr-FR" sz="2000" b="1" dirty="0" err="1">
                <a:latin typeface="Arial" panose="020B0604020202020204" pitchFamily="34" charset="0"/>
                <a:cs typeface="Arial" panose="020B0604020202020204" pitchFamily="34" charset="0"/>
              </a:rPr>
              <a:t>animale</a:t>
            </a:r>
            <a:r>
              <a:rPr lang="en-US" altLang="fr-FR" sz="2000" b="1" dirty="0">
                <a:latin typeface="Arial" panose="020B0604020202020204" pitchFamily="34" charset="0"/>
                <a:cs typeface="Arial" panose="020B0604020202020204" pitchFamily="34" charset="0"/>
              </a:rPr>
              <a:t>.</a:t>
            </a:r>
            <a:endParaRPr lang="en-US" altLang="fr-FR" sz="2000" dirty="0">
              <a:latin typeface="Arial" panose="020B0604020202020204" pitchFamily="34" charset="0"/>
              <a:cs typeface="Times New Roman" panose="02020603050405020304" pitchFamily="18" charset="0"/>
            </a:endParaRPr>
          </a:p>
          <a:p>
            <a:pPr algn="ctr">
              <a:spcBef>
                <a:spcPct val="0"/>
              </a:spcBef>
              <a:buClrTx/>
              <a:buSzTx/>
              <a:buFontTx/>
              <a:buNone/>
            </a:pPr>
            <a:r>
              <a:rPr lang="en-US" altLang="fr-FR" sz="2000" b="1" i="1" dirty="0">
                <a:latin typeface="Arial" panose="020B0604020202020204" pitchFamily="34" charset="0"/>
                <a:cs typeface="Arial" panose="020B0604020202020204" pitchFamily="34" charset="0"/>
              </a:rPr>
              <a:t> </a:t>
            </a:r>
            <a:endParaRPr lang="en-US" altLang="fr-FR" sz="2000" dirty="0">
              <a:latin typeface="Arial" panose="020B0604020202020204" pitchFamily="34" charset="0"/>
              <a:cs typeface="Times New Roman" panose="02020603050405020304" pitchFamily="18" charset="0"/>
            </a:endParaRPr>
          </a:p>
          <a:p>
            <a:pPr algn="ctr">
              <a:spcBef>
                <a:spcPct val="0"/>
              </a:spcBef>
              <a:buClrTx/>
              <a:buSzTx/>
              <a:buFontTx/>
              <a:buNone/>
            </a:pPr>
            <a:r>
              <a:rPr lang="en-US" altLang="fr-FR" sz="2000" b="1" i="1" dirty="0">
                <a:solidFill>
                  <a:srgbClr val="FF0000"/>
                </a:solidFill>
                <a:latin typeface="Arial" panose="020B0604020202020204" pitchFamily="34" charset="0"/>
                <a:cs typeface="Arial" panose="020B0604020202020204" pitchFamily="34" charset="0"/>
              </a:rPr>
              <a:t>2.1. Plan à trois classes</a:t>
            </a:r>
            <a:endParaRPr lang="en-US" altLang="fr-FR" sz="2000" b="1" dirty="0">
              <a:solidFill>
                <a:srgbClr val="FF0000"/>
              </a:solidFill>
              <a:latin typeface="Arial" panose="020B0604020202020204" pitchFamily="34" charset="0"/>
              <a:cs typeface="Times New Roman" panose="02020603050405020304" pitchFamily="18" charset="0"/>
            </a:endParaRPr>
          </a:p>
          <a:p>
            <a:pPr>
              <a:spcBef>
                <a:spcPct val="0"/>
              </a:spcBef>
              <a:buClrTx/>
              <a:buSzTx/>
              <a:buFontTx/>
              <a:buNone/>
            </a:pPr>
            <a:r>
              <a:rPr lang="en-US" altLang="fr-FR" sz="2000" dirty="0">
                <a:latin typeface="Arial" panose="020B0604020202020204" pitchFamily="34" charset="0"/>
                <a:cs typeface="Arial" panose="020B0604020202020204" pitchFamily="34" charset="0"/>
              </a:rPr>
              <a:t>   Principe :</a:t>
            </a:r>
            <a:endParaRPr lang="en-US" altLang="fr-FR" sz="2000" dirty="0">
              <a:latin typeface="Arial" panose="020B0604020202020204" pitchFamily="34" charset="0"/>
              <a:cs typeface="Times New Roman" panose="02020603050405020304" pitchFamily="18" charset="0"/>
            </a:endParaRPr>
          </a:p>
          <a:p>
            <a:pPr>
              <a:spcBef>
                <a:spcPct val="0"/>
              </a:spcBef>
              <a:buClrTx/>
              <a:buSzTx/>
              <a:buFontTx/>
              <a:buNone/>
            </a:pPr>
            <a:r>
              <a:rPr lang="en-US" altLang="fr-FR" sz="2000" dirty="0">
                <a:latin typeface="Arial" panose="020B0604020202020204" pitchFamily="34" charset="0"/>
                <a:cs typeface="Arial" panose="020B0604020202020204" pitchFamily="34" charset="0"/>
              </a:rPr>
              <a:t>   Ce plan </a:t>
            </a:r>
            <a:r>
              <a:rPr lang="en-US" altLang="fr-FR" sz="2000" dirty="0" err="1">
                <a:latin typeface="Arial" panose="020B0604020202020204" pitchFamily="34" charset="0"/>
                <a:cs typeface="Arial" panose="020B0604020202020204" pitchFamily="34" charset="0"/>
              </a:rPr>
              <a:t>est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ainsi</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désigné</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parce</a:t>
            </a:r>
            <a:r>
              <a:rPr lang="en-US" altLang="fr-FR" sz="2000" dirty="0">
                <a:latin typeface="Arial" panose="020B0604020202020204" pitchFamily="34" charset="0"/>
                <a:cs typeface="Arial" panose="020B0604020202020204" pitchFamily="34" charset="0"/>
              </a:rPr>
              <a:t> que les </a:t>
            </a:r>
            <a:r>
              <a:rPr lang="en-US" altLang="fr-FR" sz="2000" dirty="0" err="1">
                <a:latin typeface="Arial" panose="020B0604020202020204" pitchFamily="34" charset="0"/>
                <a:cs typeface="Arial" panose="020B0604020202020204" pitchFamily="34" charset="0"/>
              </a:rPr>
              <a:t>résultats</a:t>
            </a:r>
            <a:r>
              <a:rPr lang="en-US" altLang="fr-FR" sz="2000" dirty="0">
                <a:latin typeface="Arial" panose="020B0604020202020204" pitchFamily="34" charset="0"/>
                <a:cs typeface="Arial" panose="020B0604020202020204" pitchFamily="34" charset="0"/>
              </a:rPr>
              <a:t> des </a:t>
            </a:r>
            <a:r>
              <a:rPr lang="en-US" altLang="fr-FR" sz="2000" dirty="0" err="1">
                <a:latin typeface="Arial" panose="020B0604020202020204" pitchFamily="34" charset="0"/>
                <a:cs typeface="Arial" panose="020B0604020202020204" pitchFamily="34" charset="0"/>
              </a:rPr>
              <a:t>examens</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interprétés</a:t>
            </a:r>
            <a:r>
              <a:rPr lang="en-US" altLang="fr-FR" sz="2000" dirty="0">
                <a:latin typeface="Arial" panose="020B0604020202020204" pitchFamily="34" charset="0"/>
                <a:cs typeface="Arial" panose="020B0604020202020204" pitchFamily="34" charset="0"/>
              </a:rPr>
              <a:t> sur </a:t>
            </a:r>
            <a:r>
              <a:rPr lang="en-US" altLang="fr-FR" sz="2000" dirty="0" err="1">
                <a:latin typeface="Arial" panose="020B0604020202020204" pitchFamily="34" charset="0"/>
                <a:cs typeface="Arial" panose="020B0604020202020204" pitchFamily="34" charset="0"/>
              </a:rPr>
              <a:t>cette</a:t>
            </a:r>
            <a:r>
              <a:rPr lang="en-US" altLang="fr-FR" sz="2000" dirty="0">
                <a:latin typeface="Arial" panose="020B0604020202020204" pitchFamily="34" charset="0"/>
                <a:cs typeface="Arial" panose="020B0604020202020204" pitchFamily="34" charset="0"/>
              </a:rPr>
              <a:t> base </a:t>
            </a:r>
            <a:r>
              <a:rPr lang="en-US" altLang="fr-FR" sz="2000" dirty="0" err="1">
                <a:latin typeface="Arial" panose="020B0604020202020204" pitchFamily="34" charset="0"/>
                <a:cs typeface="Arial" panose="020B0604020202020204" pitchFamily="34" charset="0"/>
              </a:rPr>
              <a:t>permettent</a:t>
            </a:r>
            <a:r>
              <a:rPr lang="en-US" altLang="fr-FR" sz="2000" dirty="0">
                <a:latin typeface="Arial" panose="020B0604020202020204" pitchFamily="34" charset="0"/>
                <a:cs typeface="Arial" panose="020B0604020202020204" pitchFamily="34" charset="0"/>
              </a:rPr>
              <a:t> de fixer trois classes de contamination :</a:t>
            </a:r>
            <a:br>
              <a:rPr lang="en-US" altLang="fr-FR" sz="2000" dirty="0">
                <a:latin typeface="Arial" panose="020B0604020202020204" pitchFamily="34" charset="0"/>
                <a:cs typeface="Times New Roman" panose="02020603050405020304" pitchFamily="18" charset="0"/>
              </a:rPr>
            </a:br>
            <a:r>
              <a:rPr lang="en-US" altLang="fr-FR" sz="2000" dirty="0">
                <a:latin typeface="Arial" panose="020B0604020202020204" pitchFamily="34" charset="0"/>
                <a:cs typeface="Times New Roman" panose="02020603050405020304" pitchFamily="18" charset="0"/>
              </a:rPr>
              <a:t>	- </a:t>
            </a:r>
            <a:r>
              <a:rPr lang="en-US" altLang="fr-FR" sz="2000" dirty="0" err="1">
                <a:latin typeface="Arial" panose="020B0604020202020204" pitchFamily="34" charset="0"/>
                <a:cs typeface="Arial" panose="020B0604020202020204" pitchFamily="34" charset="0"/>
              </a:rPr>
              <a:t>celle</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inférieure</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ou</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égale</a:t>
            </a:r>
            <a:r>
              <a:rPr lang="en-US" altLang="fr-FR" sz="2000" dirty="0">
                <a:latin typeface="Arial" panose="020B0604020202020204" pitchFamily="34" charset="0"/>
                <a:cs typeface="Arial" panose="020B0604020202020204" pitchFamily="34" charset="0"/>
              </a:rPr>
              <a:t> au </a:t>
            </a:r>
            <a:r>
              <a:rPr lang="en-US" altLang="fr-FR" sz="2000" dirty="0" err="1">
                <a:latin typeface="Arial" panose="020B0604020202020204" pitchFamily="34" charset="0"/>
                <a:cs typeface="Arial" panose="020B0604020202020204" pitchFamily="34" charset="0"/>
              </a:rPr>
              <a:t>critère</a:t>
            </a:r>
            <a:r>
              <a:rPr lang="en-US" altLang="fr-FR" sz="2000" dirty="0">
                <a:latin typeface="Arial" panose="020B0604020202020204" pitchFamily="34" charset="0"/>
                <a:cs typeface="Arial" panose="020B0604020202020204" pitchFamily="34" charset="0"/>
              </a:rPr>
              <a:t> m;</a:t>
            </a:r>
            <a:br>
              <a:rPr lang="en-US" altLang="fr-FR" sz="2000" dirty="0">
                <a:latin typeface="Arial" panose="020B0604020202020204" pitchFamily="34" charset="0"/>
                <a:cs typeface="Arial" panose="020B0604020202020204" pitchFamily="34" charset="0"/>
              </a:rPr>
            </a:br>
            <a:r>
              <a:rPr lang="en-US" altLang="fr-FR" sz="2000" dirty="0">
                <a:latin typeface="Arial" panose="020B0604020202020204" pitchFamily="34" charset="0"/>
                <a:cs typeface="Arial" panose="020B0604020202020204" pitchFamily="34" charset="0"/>
              </a:rPr>
              <a:t>	- </a:t>
            </a:r>
            <a:r>
              <a:rPr lang="en-US" altLang="fr-FR" sz="2000" dirty="0" err="1">
                <a:latin typeface="Arial" panose="020B0604020202020204" pitchFamily="34" charset="0"/>
                <a:cs typeface="Arial" panose="020B0604020202020204" pitchFamily="34" charset="0"/>
              </a:rPr>
              <a:t>celle</a:t>
            </a:r>
            <a:r>
              <a:rPr lang="en-US" altLang="fr-FR" sz="2000" dirty="0">
                <a:latin typeface="Arial" panose="020B0604020202020204" pitchFamily="34" charset="0"/>
                <a:cs typeface="Arial" panose="020B0604020202020204" pitchFamily="34" charset="0"/>
              </a:rPr>
              <a:t> comprise entre le </a:t>
            </a:r>
            <a:r>
              <a:rPr lang="en-US" altLang="fr-FR" sz="2000" dirty="0" err="1">
                <a:latin typeface="Arial" panose="020B0604020202020204" pitchFamily="34" charset="0"/>
                <a:cs typeface="Arial" panose="020B0604020202020204" pitchFamily="34" charset="0"/>
              </a:rPr>
              <a:t>critère</a:t>
            </a:r>
            <a:r>
              <a:rPr lang="en-US" altLang="fr-FR" sz="2000" dirty="0">
                <a:latin typeface="Arial" panose="020B0604020202020204" pitchFamily="34" charset="0"/>
                <a:cs typeface="Arial" panose="020B0604020202020204" pitchFamily="34" charset="0"/>
              </a:rPr>
              <a:t> </a:t>
            </a:r>
            <a:r>
              <a:rPr lang="en-US" altLang="fr-FR" sz="2000" i="1" dirty="0">
                <a:latin typeface="Arial" panose="020B0604020202020204" pitchFamily="34" charset="0"/>
                <a:cs typeface="Arial" panose="020B0604020202020204" pitchFamily="34" charset="0"/>
              </a:rPr>
              <a:t>m</a:t>
            </a:r>
            <a:r>
              <a:rPr lang="en-US" altLang="fr-FR" sz="2000" dirty="0">
                <a:latin typeface="Arial" panose="020B0604020202020204" pitchFamily="34" charset="0"/>
                <a:cs typeface="Arial" panose="020B0604020202020204" pitchFamily="34" charset="0"/>
              </a:rPr>
              <a:t> et le </a:t>
            </a:r>
            <a:r>
              <a:rPr lang="en-US" altLang="fr-FR" sz="2000" dirty="0" err="1">
                <a:latin typeface="Arial" panose="020B0604020202020204" pitchFamily="34" charset="0"/>
                <a:cs typeface="Arial" panose="020B0604020202020204" pitchFamily="34" charset="0"/>
              </a:rPr>
              <a:t>seuil</a:t>
            </a:r>
            <a:r>
              <a:rPr lang="en-US" altLang="fr-FR" sz="2000" dirty="0">
                <a:latin typeface="Arial" panose="020B0604020202020204" pitchFamily="34" charset="0"/>
                <a:cs typeface="Arial" panose="020B0604020202020204" pitchFamily="34" charset="0"/>
              </a:rPr>
              <a:t> M;</a:t>
            </a:r>
            <a:br>
              <a:rPr lang="en-US" altLang="fr-FR" sz="2000" dirty="0">
                <a:latin typeface="Arial" panose="020B0604020202020204" pitchFamily="34" charset="0"/>
                <a:cs typeface="Arial" panose="020B0604020202020204" pitchFamily="34" charset="0"/>
              </a:rPr>
            </a:br>
            <a:r>
              <a:rPr lang="en-US" altLang="fr-FR" sz="2000" dirty="0">
                <a:latin typeface="Arial" panose="020B0604020202020204" pitchFamily="34" charset="0"/>
                <a:cs typeface="Arial" panose="020B0604020202020204" pitchFamily="34" charset="0"/>
              </a:rPr>
              <a:t>	- </a:t>
            </a:r>
            <a:r>
              <a:rPr lang="en-US" altLang="fr-FR" sz="2000" dirty="0" err="1">
                <a:latin typeface="Arial" panose="020B0604020202020204" pitchFamily="34" charset="0"/>
                <a:cs typeface="Arial" panose="020B0604020202020204" pitchFamily="34" charset="0"/>
              </a:rPr>
              <a:t>celle</a:t>
            </a:r>
            <a:r>
              <a:rPr lang="en-US" altLang="fr-FR" sz="2000" dirty="0">
                <a:latin typeface="Arial" panose="020B0604020202020204" pitchFamily="34" charset="0"/>
                <a:cs typeface="Arial" panose="020B0604020202020204" pitchFamily="34" charset="0"/>
              </a:rPr>
              <a:t> supérieure au </a:t>
            </a:r>
            <a:r>
              <a:rPr lang="en-US" altLang="fr-FR" sz="2000" dirty="0" err="1">
                <a:latin typeface="Arial" panose="020B0604020202020204" pitchFamily="34" charset="0"/>
                <a:cs typeface="Arial" panose="020B0604020202020204" pitchFamily="34" charset="0"/>
              </a:rPr>
              <a:t>seuil</a:t>
            </a:r>
            <a:r>
              <a:rPr lang="en-US" altLang="fr-FR" sz="2000" dirty="0">
                <a:latin typeface="Arial" panose="020B0604020202020204" pitchFamily="34" charset="0"/>
                <a:cs typeface="Arial" panose="020B0604020202020204" pitchFamily="34" charset="0"/>
              </a:rPr>
              <a:t> M.</a:t>
            </a:r>
            <a:endParaRPr lang="en-US" altLang="fr-FR" sz="2000" dirty="0">
              <a:latin typeface="Arial" panose="020B0604020202020204" pitchFamily="34" charset="0"/>
              <a:cs typeface="Times New Roman" panose="02020603050405020304" pitchFamily="18" charset="0"/>
            </a:endParaRPr>
          </a:p>
          <a:p>
            <a:pPr>
              <a:spcBef>
                <a:spcPct val="0"/>
              </a:spcBef>
              <a:buClrTx/>
              <a:buSzTx/>
              <a:buFontTx/>
              <a:buNone/>
            </a:pPr>
            <a:r>
              <a:rPr lang="en-US" altLang="fr-FR" sz="2000" b="1" i="1" dirty="0">
                <a:solidFill>
                  <a:schemeClr val="folHlink"/>
                </a:solidFill>
                <a:latin typeface="Arial" panose="020B0604020202020204" pitchFamily="34" charset="0"/>
                <a:cs typeface="Arial" panose="020B0604020202020204" pitchFamily="34" charset="0"/>
              </a:rPr>
              <a:t> m</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Critère</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fixé</a:t>
            </a:r>
            <a:r>
              <a:rPr lang="en-US" altLang="fr-FR" sz="2000" b="1" dirty="0">
                <a:solidFill>
                  <a:schemeClr val="folHlink"/>
                </a:solidFill>
                <a:latin typeface="Arial" panose="020B0604020202020204" pitchFamily="34" charset="0"/>
                <a:cs typeface="Arial" panose="020B0604020202020204" pitchFamily="34" charset="0"/>
              </a:rPr>
              <a:t> au </a:t>
            </a:r>
            <a:r>
              <a:rPr lang="en-US" altLang="fr-FR" sz="2000" b="1" dirty="0" err="1">
                <a:solidFill>
                  <a:schemeClr val="folHlink"/>
                </a:solidFill>
                <a:latin typeface="Arial" panose="020B0604020202020204" pitchFamily="34" charset="0"/>
                <a:cs typeface="Arial" panose="020B0604020202020204" pitchFamily="34" charset="0"/>
              </a:rPr>
              <a:t>présent</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arrêté</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Tous</a:t>
            </a:r>
            <a:r>
              <a:rPr lang="en-US" altLang="fr-FR" sz="2000" dirty="0">
                <a:latin typeface="Arial" panose="020B0604020202020204" pitchFamily="34" charset="0"/>
                <a:cs typeface="Arial" panose="020B0604020202020204" pitchFamily="34" charset="0"/>
              </a:rPr>
              <a:t> les </a:t>
            </a:r>
            <a:r>
              <a:rPr lang="en-US" altLang="fr-FR" sz="2000" dirty="0" err="1">
                <a:latin typeface="Arial" panose="020B0604020202020204" pitchFamily="34" charset="0"/>
                <a:cs typeface="Arial" panose="020B0604020202020204" pitchFamily="34" charset="0"/>
              </a:rPr>
              <a:t>résultats</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égaux</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ou</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inférieurs</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sont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considérés</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satisfaisants</a:t>
            </a:r>
            <a:r>
              <a:rPr lang="en-US" altLang="fr-FR" sz="2000" dirty="0">
                <a:latin typeface="Arial" panose="020B0604020202020204" pitchFamily="34" charset="0"/>
                <a:cs typeface="Arial" panose="020B0604020202020204" pitchFamily="34" charset="0"/>
              </a:rPr>
              <a:t>.</a:t>
            </a:r>
            <a:endParaRPr lang="en-US" altLang="fr-FR" sz="2000" dirty="0">
              <a:latin typeface="Arial" panose="020B0604020202020204" pitchFamily="34" charset="0"/>
              <a:cs typeface="Times New Roman" panose="02020603050405020304" pitchFamily="18" charset="0"/>
            </a:endParaRPr>
          </a:p>
          <a:p>
            <a:pPr>
              <a:spcBef>
                <a:spcPct val="0"/>
              </a:spcBef>
              <a:buClrTx/>
              <a:buSzTx/>
              <a:buFontTx/>
              <a:buNone/>
            </a:pPr>
            <a:r>
              <a:rPr lang="en-US" altLang="fr-FR" sz="2000" b="1" dirty="0">
                <a:solidFill>
                  <a:schemeClr val="folHlink"/>
                </a:solidFill>
                <a:latin typeface="Arial" panose="020B0604020202020204" pitchFamily="34" charset="0"/>
                <a:cs typeface="Arial" panose="020B0604020202020204" pitchFamily="34" charset="0"/>
              </a:rPr>
              <a:t> M </a:t>
            </a:r>
            <a:r>
              <a:rPr lang="en-US" altLang="fr-FR" sz="2000" b="1" dirty="0" err="1">
                <a:solidFill>
                  <a:schemeClr val="folHlink"/>
                </a:solidFill>
                <a:latin typeface="Arial" panose="020B0604020202020204" pitchFamily="34" charset="0"/>
                <a:cs typeface="Arial" panose="020B0604020202020204" pitchFamily="34" charset="0"/>
              </a:rPr>
              <a:t>Seuil</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limite</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d'acceptabilité</a:t>
            </a:r>
            <a:r>
              <a:rPr lang="en-US" altLang="fr-FR" sz="2000" dirty="0">
                <a:latin typeface="Arial" panose="020B0604020202020204" pitchFamily="34" charset="0"/>
                <a:cs typeface="Arial" panose="020B0604020202020204" pitchFamily="34" charset="0"/>
              </a:rPr>
              <a:t>, au-</a:t>
            </a:r>
            <a:r>
              <a:rPr lang="en-US" altLang="fr-FR" sz="2000" dirty="0" err="1">
                <a:latin typeface="Arial" panose="020B0604020202020204" pitchFamily="34" charset="0"/>
                <a:cs typeface="Arial" panose="020B0604020202020204" pitchFamily="34" charset="0"/>
              </a:rPr>
              <a:t>delà</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duquel</a:t>
            </a:r>
            <a:r>
              <a:rPr lang="en-US" altLang="fr-FR" sz="2000" dirty="0">
                <a:latin typeface="Arial" panose="020B0604020202020204" pitchFamily="34" charset="0"/>
                <a:cs typeface="Arial" panose="020B0604020202020204" pitchFamily="34" charset="0"/>
              </a:rPr>
              <a:t> les </a:t>
            </a:r>
            <a:r>
              <a:rPr lang="en-US" altLang="fr-FR" sz="2000" dirty="0" err="1">
                <a:latin typeface="Arial" panose="020B0604020202020204" pitchFamily="34" charset="0"/>
                <a:cs typeface="Arial" panose="020B0604020202020204" pitchFamily="34" charset="0"/>
              </a:rPr>
              <a:t>résultats</a:t>
            </a:r>
            <a:r>
              <a:rPr lang="en-US" altLang="fr-FR" sz="2000" dirty="0">
                <a:latin typeface="Arial" panose="020B0604020202020204" pitchFamily="34" charset="0"/>
                <a:cs typeface="Arial" panose="020B0604020202020204" pitchFamily="34" charset="0"/>
              </a:rPr>
              <a:t> ne </a:t>
            </a:r>
            <a:r>
              <a:rPr lang="en-US" altLang="fr-FR" sz="2000" dirty="0" err="1">
                <a:latin typeface="Arial" panose="020B0604020202020204" pitchFamily="34" charset="0"/>
                <a:cs typeface="Arial" panose="020B0604020202020204" pitchFamily="34" charset="0"/>
              </a:rPr>
              <a:t>sont</a:t>
            </a:r>
            <a:r>
              <a:rPr lang="en-US" altLang="fr-FR" sz="2000" dirty="0">
                <a:latin typeface="Arial" panose="020B0604020202020204" pitchFamily="34" charset="0"/>
                <a:cs typeface="Arial" panose="020B0604020202020204" pitchFamily="34" charset="0"/>
              </a:rPr>
              <a:t> plus </a:t>
            </a:r>
            <a:r>
              <a:rPr lang="en-US" altLang="fr-FR" sz="2000" dirty="0" err="1">
                <a:latin typeface="Arial" panose="020B0604020202020204" pitchFamily="34" charset="0"/>
                <a:cs typeface="Arial" panose="020B0604020202020204" pitchFamily="34" charset="0"/>
              </a:rPr>
              <a:t>considérés</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comme</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satisfaisants</a:t>
            </a:r>
            <a:r>
              <a:rPr lang="en-US" altLang="fr-FR" sz="2000" dirty="0">
                <a:latin typeface="Arial" panose="020B0604020202020204" pitchFamily="34" charset="0"/>
                <a:cs typeface="Arial" panose="020B0604020202020204" pitchFamily="34" charset="0"/>
              </a:rPr>
              <a:t>, sans que pour </a:t>
            </a:r>
            <a:r>
              <a:rPr lang="en-US" altLang="fr-FR" sz="2000" dirty="0" err="1">
                <a:latin typeface="Arial" panose="020B0604020202020204" pitchFamily="34" charset="0"/>
                <a:cs typeface="Arial" panose="020B0604020202020204" pitchFamily="34" charset="0"/>
              </a:rPr>
              <a:t>autant</a:t>
            </a:r>
            <a:r>
              <a:rPr lang="en-US" altLang="fr-FR" sz="2000" dirty="0">
                <a:latin typeface="Arial" panose="020B0604020202020204" pitchFamily="34" charset="0"/>
                <a:cs typeface="Arial" panose="020B0604020202020204" pitchFamily="34" charset="0"/>
              </a:rPr>
              <a:t> le </a:t>
            </a:r>
            <a:r>
              <a:rPr lang="en-US" altLang="fr-FR" sz="2000" dirty="0" err="1">
                <a:latin typeface="Arial" panose="020B0604020202020204" pitchFamily="34" charset="0"/>
                <a:cs typeface="Arial" panose="020B0604020202020204" pitchFamily="34" charset="0"/>
              </a:rPr>
              <a:t>produit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soit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considéré</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comme</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toxique</a:t>
            </a:r>
            <a:r>
              <a:rPr lang="en-US" altLang="fr-FR" sz="2000" dirty="0">
                <a:latin typeface="Arial" panose="020B0604020202020204" pitchFamily="34" charset="0"/>
                <a:cs typeface="Arial" panose="020B0604020202020204" pitchFamily="34" charset="0"/>
              </a:rPr>
              <a:t>. Les </a:t>
            </a:r>
            <a:r>
              <a:rPr lang="en-US" altLang="fr-FR" sz="2000" dirty="0" err="1">
                <a:latin typeface="Arial" panose="020B0604020202020204" pitchFamily="34" charset="0"/>
                <a:cs typeface="Arial" panose="020B0604020202020204" pitchFamily="34" charset="0"/>
              </a:rPr>
              <a:t>valeurs</a:t>
            </a:r>
            <a:r>
              <a:rPr lang="en-US" altLang="fr-FR" sz="2000" dirty="0">
                <a:latin typeface="Arial" panose="020B0604020202020204" pitchFamily="34" charset="0"/>
                <a:cs typeface="Arial" panose="020B0604020202020204" pitchFamily="34" charset="0"/>
              </a:rPr>
              <a:t> de M </a:t>
            </a:r>
            <a:r>
              <a:rPr lang="en-US" altLang="fr-FR" sz="2000" dirty="0" err="1">
                <a:latin typeface="Arial" panose="020B0604020202020204" pitchFamily="34" charset="0"/>
                <a:cs typeface="Arial" panose="020B0604020202020204" pitchFamily="34" charset="0"/>
              </a:rPr>
              <a:t>sont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fixées</a:t>
            </a:r>
            <a:r>
              <a:rPr lang="en-US" altLang="fr-FR" sz="2000" dirty="0">
                <a:latin typeface="Arial" panose="020B0604020202020204" pitchFamily="34" charset="0"/>
                <a:cs typeface="Arial" panose="020B0604020202020204" pitchFamily="34" charset="0"/>
              </a:rPr>
              <a:t> à :</a:t>
            </a:r>
            <a:endParaRPr lang="en-US" altLang="fr-FR" sz="2000" dirty="0">
              <a:latin typeface="Arial" panose="020B0604020202020204" pitchFamily="34" charset="0"/>
              <a:cs typeface="Times New Roman" panose="02020603050405020304" pitchFamily="18" charset="0"/>
            </a:endParaRPr>
          </a:p>
          <a:p>
            <a:pPr>
              <a:spcBef>
                <a:spcPct val="0"/>
              </a:spcBef>
              <a:buClrTx/>
              <a:buSzTx/>
              <a:buFontTx/>
              <a:buNone/>
            </a:pPr>
            <a:r>
              <a:rPr lang="en-US" altLang="fr-FR" sz="2000" dirty="0">
                <a:latin typeface="Arial" panose="020B0604020202020204" pitchFamily="34" charset="0"/>
                <a:cs typeface="Arial" panose="020B0604020202020204" pitchFamily="34" charset="0"/>
              </a:rPr>
              <a:t> M = 10 </a:t>
            </a:r>
            <a:r>
              <a:rPr lang="en-US" altLang="fr-FR" sz="2000" i="1" dirty="0">
                <a:latin typeface="Arial" panose="020B0604020202020204" pitchFamily="34" charset="0"/>
                <a:cs typeface="Arial" panose="020B0604020202020204" pitchFamily="34" charset="0"/>
              </a:rPr>
              <a:t>m</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lors</a:t>
            </a:r>
            <a:r>
              <a:rPr lang="en-US" altLang="fr-FR" sz="2000" dirty="0">
                <a:latin typeface="Arial" panose="020B0604020202020204" pitchFamily="34" charset="0"/>
                <a:cs typeface="Arial" panose="020B0604020202020204" pitchFamily="34" charset="0"/>
              </a:rPr>
              <a:t> du </a:t>
            </a:r>
            <a:r>
              <a:rPr lang="en-US" altLang="fr-FR" sz="2000" dirty="0" err="1">
                <a:latin typeface="Arial" panose="020B0604020202020204" pitchFamily="34" charset="0"/>
                <a:cs typeface="Arial" panose="020B0604020202020204" pitchFamily="34" charset="0"/>
              </a:rPr>
              <a:t>dénombrement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effectué</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en</a:t>
            </a:r>
            <a:r>
              <a:rPr lang="en-US" altLang="fr-FR" sz="2000" dirty="0">
                <a:latin typeface="Arial" panose="020B0604020202020204" pitchFamily="34" charset="0"/>
                <a:cs typeface="Arial" panose="020B0604020202020204" pitchFamily="34" charset="0"/>
              </a:rPr>
              <a:t> milieu </a:t>
            </a:r>
            <a:r>
              <a:rPr lang="en-US" altLang="fr-FR" sz="2000" dirty="0" err="1">
                <a:latin typeface="Arial" panose="020B0604020202020204" pitchFamily="34" charset="0"/>
                <a:cs typeface="Arial" panose="020B0604020202020204" pitchFamily="34" charset="0"/>
              </a:rPr>
              <a:t>solide</a:t>
            </a:r>
            <a:r>
              <a:rPr lang="en-US" altLang="fr-FR" sz="2000" dirty="0">
                <a:latin typeface="Arial" panose="020B0604020202020204" pitchFamily="34" charset="0"/>
                <a:cs typeface="Arial" panose="020B0604020202020204" pitchFamily="34" charset="0"/>
              </a:rPr>
              <a:t>; </a:t>
            </a:r>
            <a:endParaRPr lang="en-US" altLang="fr-FR" sz="2000" dirty="0">
              <a:latin typeface="Arial" panose="020B0604020202020204" pitchFamily="34" charset="0"/>
              <a:cs typeface="Times New Roman" panose="02020603050405020304" pitchFamily="18" charset="0"/>
            </a:endParaRPr>
          </a:p>
          <a:p>
            <a:pPr>
              <a:spcBef>
                <a:spcPct val="0"/>
              </a:spcBef>
              <a:buClrTx/>
              <a:buSzTx/>
              <a:buFontTx/>
              <a:buNone/>
            </a:pPr>
            <a:r>
              <a:rPr lang="en-US" altLang="fr-FR" sz="2000" dirty="0">
                <a:latin typeface="Arial" panose="020B0604020202020204" pitchFamily="34" charset="0"/>
                <a:cs typeface="Arial" panose="020B0604020202020204" pitchFamily="34" charset="0"/>
              </a:rPr>
              <a:t> M = 30 </a:t>
            </a:r>
            <a:r>
              <a:rPr lang="en-US" altLang="fr-FR" sz="2000" i="1" dirty="0">
                <a:latin typeface="Arial" panose="020B0604020202020204" pitchFamily="34" charset="0"/>
                <a:cs typeface="Arial" panose="020B0604020202020204" pitchFamily="34" charset="0"/>
              </a:rPr>
              <a:t>m</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lors</a:t>
            </a:r>
            <a:r>
              <a:rPr lang="en-US" altLang="fr-FR" sz="2000" dirty="0">
                <a:latin typeface="Arial" panose="020B0604020202020204" pitchFamily="34" charset="0"/>
                <a:cs typeface="Arial" panose="020B0604020202020204" pitchFamily="34" charset="0"/>
              </a:rPr>
              <a:t> du </a:t>
            </a:r>
            <a:r>
              <a:rPr lang="en-US" altLang="fr-FR" sz="2000" dirty="0" err="1">
                <a:latin typeface="Arial" panose="020B0604020202020204" pitchFamily="34" charset="0"/>
                <a:cs typeface="Arial" panose="020B0604020202020204" pitchFamily="34" charset="0"/>
              </a:rPr>
              <a:t>dénombrement</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effectué</a:t>
            </a:r>
            <a:r>
              <a:rPr lang="en-US" altLang="fr-FR" sz="2000" dirty="0">
                <a:latin typeface="Arial" panose="020B0604020202020204" pitchFamily="34" charset="0"/>
                <a:cs typeface="Arial" panose="020B0604020202020204" pitchFamily="34" charset="0"/>
              </a:rPr>
              <a:t> </a:t>
            </a:r>
            <a:r>
              <a:rPr lang="en-US" altLang="fr-FR" sz="2000" dirty="0" err="1">
                <a:latin typeface="Arial" panose="020B0604020202020204" pitchFamily="34" charset="0"/>
                <a:cs typeface="Arial" panose="020B0604020202020204" pitchFamily="34" charset="0"/>
              </a:rPr>
              <a:t>en</a:t>
            </a:r>
            <a:r>
              <a:rPr lang="en-US" altLang="fr-FR" sz="2000" dirty="0">
                <a:latin typeface="Arial" panose="020B0604020202020204" pitchFamily="34" charset="0"/>
                <a:cs typeface="Arial" panose="020B0604020202020204" pitchFamily="34" charset="0"/>
              </a:rPr>
              <a:t> milieu </a:t>
            </a:r>
            <a:r>
              <a:rPr lang="en-US" altLang="fr-FR" sz="2000" dirty="0" err="1">
                <a:latin typeface="Arial" panose="020B0604020202020204" pitchFamily="34" charset="0"/>
                <a:cs typeface="Arial" panose="020B0604020202020204" pitchFamily="34" charset="0"/>
              </a:rPr>
              <a:t>liquide</a:t>
            </a:r>
            <a:r>
              <a:rPr lang="en-US" altLang="fr-FR" sz="2000" dirty="0">
                <a:latin typeface="Arial" panose="020B0604020202020204" pitchFamily="34" charset="0"/>
                <a:cs typeface="Arial" panose="020B0604020202020204" pitchFamily="34" charset="0"/>
              </a:rPr>
              <a:t>. </a:t>
            </a:r>
            <a:endParaRPr lang="en-US" altLang="fr-FR" sz="2000" dirty="0">
              <a:latin typeface="Arial" panose="020B0604020202020204" pitchFamily="34" charset="0"/>
              <a:cs typeface="Times New Roman" panose="02020603050405020304" pitchFamily="18" charset="0"/>
            </a:endParaRPr>
          </a:p>
          <a:p>
            <a:pPr>
              <a:spcBef>
                <a:spcPct val="0"/>
              </a:spcBef>
              <a:buClrTx/>
              <a:buSzTx/>
              <a:buFontTx/>
              <a:buNone/>
            </a:pPr>
            <a:r>
              <a:rPr lang="en-US" altLang="fr-FR" sz="2000" b="1" i="1" dirty="0">
                <a:solidFill>
                  <a:schemeClr val="folHlink"/>
                </a:solidFill>
                <a:latin typeface="Arial" panose="020B0604020202020204" pitchFamily="34" charset="0"/>
                <a:cs typeface="Arial" panose="020B0604020202020204" pitchFamily="34" charset="0"/>
              </a:rPr>
              <a:t> n</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Nombre</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d'unités</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composant</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l'échantillon</a:t>
            </a:r>
            <a:r>
              <a:rPr lang="en-US" altLang="fr-FR" sz="2000" b="1" dirty="0">
                <a:solidFill>
                  <a:schemeClr val="folHlink"/>
                </a:solidFill>
                <a:latin typeface="Arial" panose="020B0604020202020204" pitchFamily="34" charset="0"/>
                <a:cs typeface="Arial" panose="020B0604020202020204" pitchFamily="34" charset="0"/>
              </a:rPr>
              <a:t>.</a:t>
            </a:r>
            <a:endParaRPr lang="en-US" altLang="fr-FR" sz="2000" b="1" dirty="0">
              <a:solidFill>
                <a:schemeClr val="folHlink"/>
              </a:solidFill>
              <a:latin typeface="Arial" panose="020B0604020202020204" pitchFamily="34" charset="0"/>
              <a:cs typeface="Times New Roman" panose="02020603050405020304" pitchFamily="18" charset="0"/>
            </a:endParaRPr>
          </a:p>
          <a:p>
            <a:pPr>
              <a:spcBef>
                <a:spcPct val="0"/>
              </a:spcBef>
              <a:buClrTx/>
              <a:buSzTx/>
              <a:buFontTx/>
              <a:buNone/>
            </a:pPr>
            <a:r>
              <a:rPr lang="en-US" altLang="fr-FR" sz="2000" b="1" i="1" dirty="0">
                <a:solidFill>
                  <a:schemeClr val="folHlink"/>
                </a:solidFill>
                <a:latin typeface="Arial" panose="020B0604020202020204" pitchFamily="34" charset="0"/>
                <a:cs typeface="Arial" panose="020B0604020202020204" pitchFamily="34" charset="0"/>
              </a:rPr>
              <a:t> c</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Nombre</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d'unités</a:t>
            </a:r>
            <a:r>
              <a:rPr lang="en-US" altLang="fr-FR" sz="2000" b="1" dirty="0">
                <a:solidFill>
                  <a:schemeClr val="folHlink"/>
                </a:solidFill>
                <a:latin typeface="Arial" panose="020B0604020202020204" pitchFamily="34" charset="0"/>
                <a:cs typeface="Arial" panose="020B0604020202020204" pitchFamily="34" charset="0"/>
              </a:rPr>
              <a:t> de </a:t>
            </a:r>
            <a:r>
              <a:rPr lang="en-US" altLang="fr-FR" sz="2000" b="1" dirty="0" err="1">
                <a:solidFill>
                  <a:schemeClr val="folHlink"/>
                </a:solidFill>
                <a:latin typeface="Arial" panose="020B0604020202020204" pitchFamily="34" charset="0"/>
                <a:cs typeface="Arial" panose="020B0604020202020204" pitchFamily="34" charset="0"/>
              </a:rPr>
              <a:t>l'échantillon</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donnant</a:t>
            </a:r>
            <a:r>
              <a:rPr lang="en-US" altLang="fr-FR" sz="2000" b="1" dirty="0">
                <a:solidFill>
                  <a:schemeClr val="folHlink"/>
                </a:solidFill>
                <a:latin typeface="Arial" panose="020B0604020202020204" pitchFamily="34" charset="0"/>
                <a:cs typeface="Arial" panose="020B0604020202020204" pitchFamily="34" charset="0"/>
              </a:rPr>
              <a:t> des </a:t>
            </a:r>
            <a:r>
              <a:rPr lang="en-US" altLang="fr-FR" sz="2000" b="1" dirty="0" err="1">
                <a:solidFill>
                  <a:schemeClr val="folHlink"/>
                </a:solidFill>
                <a:latin typeface="Arial" panose="020B0604020202020204" pitchFamily="34" charset="0"/>
                <a:cs typeface="Arial" panose="020B0604020202020204" pitchFamily="34" charset="0"/>
              </a:rPr>
              <a:t>valeurs</a:t>
            </a:r>
            <a:r>
              <a:rPr lang="en-US" altLang="fr-FR" sz="2000" b="1" dirty="0">
                <a:solidFill>
                  <a:schemeClr val="folHlink"/>
                </a:solidFill>
                <a:latin typeface="Arial" panose="020B0604020202020204" pitchFamily="34" charset="0"/>
                <a:cs typeface="Arial" panose="020B0604020202020204" pitchFamily="34" charset="0"/>
              </a:rPr>
              <a:t> </a:t>
            </a:r>
            <a:r>
              <a:rPr lang="en-US" altLang="fr-FR" sz="2000" b="1" dirty="0" err="1">
                <a:solidFill>
                  <a:schemeClr val="folHlink"/>
                </a:solidFill>
                <a:latin typeface="Arial" panose="020B0604020202020204" pitchFamily="34" charset="0"/>
                <a:cs typeface="Arial" panose="020B0604020202020204" pitchFamily="34" charset="0"/>
              </a:rPr>
              <a:t>situées</a:t>
            </a:r>
            <a:r>
              <a:rPr lang="en-US" altLang="fr-FR" sz="2000" b="1" dirty="0">
                <a:solidFill>
                  <a:schemeClr val="folHlink"/>
                </a:solidFill>
                <a:latin typeface="Arial" panose="020B0604020202020204" pitchFamily="34" charset="0"/>
                <a:cs typeface="Arial" panose="020B0604020202020204" pitchFamily="34" charset="0"/>
              </a:rPr>
              <a:t> </a:t>
            </a:r>
            <a:br>
              <a:rPr lang="en-US" altLang="fr-FR" sz="2000" b="1" dirty="0">
                <a:solidFill>
                  <a:schemeClr val="folHlink"/>
                </a:solidFill>
                <a:latin typeface="Arial" panose="020B0604020202020204" pitchFamily="34" charset="0"/>
                <a:cs typeface="Arial" panose="020B0604020202020204" pitchFamily="34" charset="0"/>
              </a:rPr>
            </a:br>
            <a:r>
              <a:rPr lang="en-US" altLang="fr-FR" sz="2000" b="1" dirty="0">
                <a:solidFill>
                  <a:schemeClr val="folHlink"/>
                </a:solidFill>
                <a:latin typeface="Arial" panose="020B0604020202020204" pitchFamily="34" charset="0"/>
                <a:cs typeface="Arial" panose="020B0604020202020204" pitchFamily="34" charset="0"/>
              </a:rPr>
              <a:t> entre m et M.</a:t>
            </a:r>
            <a:endParaRPr lang="en-US" altLang="fr-FR" sz="2000" b="1" dirty="0">
              <a:solidFill>
                <a:schemeClr val="folHlink"/>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fr-FR" sz="2000" dirty="0">
              <a:latin typeface="Arial" panose="020B0604020202020204" pitchFamily="34" charset="0"/>
            </a:endParaRPr>
          </a:p>
        </p:txBody>
      </p:sp>
      <p:sp>
        <p:nvSpPr>
          <p:cNvPr id="146437" name="AutoShape 5">
            <a:hlinkClick r:id="" action="ppaction://hlinkshowjump?jump=nextslide" highlightClick="1"/>
            <a:extLst>
              <a:ext uri="{FF2B5EF4-FFF2-40B4-BE49-F238E27FC236}">
                <a16:creationId xmlns:a16="http://schemas.microsoft.com/office/drawing/2014/main" id="{F5138449-5962-43AE-ABC1-188AA5ADB5E1}"/>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dissolve">
                                      <p:cBhvr>
                                        <p:cTn id="7" dur="500"/>
                                        <p:tgtEl>
                                          <p:spTgt spid="14643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6437"/>
                                        </p:tgtEl>
                                        <p:attrNameLst>
                                          <p:attrName>style.visibility</p:attrName>
                                        </p:attrNameLst>
                                      </p:cBhvr>
                                      <p:to>
                                        <p:strVal val="visible"/>
                                      </p:to>
                                    </p:set>
                                    <p:animEffect transition="in" filter="dissolve">
                                      <p:cBhvr>
                                        <p:cTn id="11"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a:extLst>
              <a:ext uri="{FF2B5EF4-FFF2-40B4-BE49-F238E27FC236}">
                <a16:creationId xmlns:a16="http://schemas.microsoft.com/office/drawing/2014/main" id="{072D2530-96C8-4EDF-BF32-762C4B3FEF69}"/>
              </a:ext>
            </a:extLst>
          </p:cNvPr>
          <p:cNvSpPr>
            <a:spLocks noChangeArrowheads="1"/>
          </p:cNvSpPr>
          <p:nvPr/>
        </p:nvSpPr>
        <p:spPr bwMode="auto">
          <a:xfrm>
            <a:off x="304800" y="457200"/>
            <a:ext cx="9144000" cy="466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tabLst>
                <a:tab pos="1600200" algn="l"/>
                <a:tab pos="6678613" algn="r"/>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1600200" algn="l"/>
                <a:tab pos="6678613" algn="r"/>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1600200" algn="l"/>
                <a:tab pos="6678613" algn="r"/>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1600200" algn="l"/>
                <a:tab pos="6678613" algn="r"/>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1600200" algn="l"/>
                <a:tab pos="6678613"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1600200" algn="l"/>
                <a:tab pos="6678613"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1600200" algn="l"/>
                <a:tab pos="6678613"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1600200" algn="l"/>
                <a:tab pos="6678613"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1600200" algn="l"/>
                <a:tab pos="6678613" algn="r"/>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2000">
                <a:latin typeface="Arial" panose="020B0604020202020204" pitchFamily="34" charset="0"/>
                <a:cs typeface="Arial" panose="020B0604020202020204" pitchFamily="34" charset="0"/>
              </a:rPr>
              <a:t>La qualité du </a:t>
            </a:r>
            <a:r>
              <a:rPr lang="en-US" altLang="fr-FR" sz="2000" b="1">
                <a:solidFill>
                  <a:schemeClr val="folHlink"/>
                </a:solidFill>
                <a:latin typeface="Arial" panose="020B0604020202020204" pitchFamily="34" charset="0"/>
                <a:cs typeface="Arial" panose="020B0604020202020204" pitchFamily="34" charset="0"/>
              </a:rPr>
              <a:t>lot est considérée comme satisfaisante ou acceptable</a:t>
            </a:r>
            <a:r>
              <a:rPr lang="en-US" altLang="fr-FR" sz="2000">
                <a:latin typeface="Arial" panose="020B0604020202020204" pitchFamily="34" charset="0"/>
                <a:cs typeface="Arial" panose="020B0604020202020204" pitchFamily="34" charset="0"/>
              </a:rPr>
              <a:t> en application de l'article 1er du présent arrêté lorsque, </a:t>
            </a:r>
            <a:r>
              <a:rPr lang="en-US" altLang="fr-FR" sz="2000" b="1">
                <a:solidFill>
                  <a:schemeClr val="folHlink"/>
                </a:solidFill>
                <a:latin typeface="Arial" panose="020B0604020202020204" pitchFamily="34" charset="0"/>
                <a:cs typeface="Arial" panose="020B0604020202020204" pitchFamily="34" charset="0"/>
              </a:rPr>
              <a:t>aucun résultat ne dépassant M :</a:t>
            </a:r>
            <a:br>
              <a:rPr lang="en-US" altLang="fr-FR" sz="2000" b="1">
                <a:solidFill>
                  <a:schemeClr val="folHlink"/>
                </a:solidFill>
                <a:latin typeface="Arial" panose="020B0604020202020204" pitchFamily="34" charset="0"/>
                <a:cs typeface="Arial" panose="020B0604020202020204" pitchFamily="34" charset="0"/>
              </a:rPr>
            </a:br>
            <a:endParaRPr lang="en-US" altLang="fr-FR" sz="2000" b="1">
              <a:solidFill>
                <a:schemeClr val="folHlink"/>
              </a:solidFill>
              <a:latin typeface="Comic Sans MS" panose="030F0702030302020204" pitchFamily="66" charset="0"/>
              <a:cs typeface="Times New Roman" panose="02020603050405020304" pitchFamily="18" charset="0"/>
            </a:endParaRPr>
          </a:p>
          <a:p>
            <a:pPr>
              <a:spcBef>
                <a:spcPct val="0"/>
              </a:spcBef>
              <a:buClrTx/>
              <a:buSzTx/>
              <a:buFontTx/>
              <a:buNone/>
            </a:pPr>
            <a:r>
              <a:rPr lang="en-US" altLang="fr-FR" sz="2000">
                <a:latin typeface="Arial" panose="020B0604020202020204" pitchFamily="34" charset="0"/>
                <a:cs typeface="Arial" panose="020B0604020202020204" pitchFamily="34" charset="0"/>
              </a:rPr>
              <a:t>a) Les valeurs observées sont (</a:t>
            </a:r>
            <a:r>
              <a:rPr lang="en-US" altLang="fr-FR" sz="2000" b="1" u="sng">
                <a:solidFill>
                  <a:schemeClr val="folHlink"/>
                </a:solidFill>
                <a:latin typeface="Arial" panose="020B0604020202020204" pitchFamily="34" charset="0"/>
                <a:cs typeface="Arial" panose="020B0604020202020204" pitchFamily="34" charset="0"/>
              </a:rPr>
              <a:t>qualité satisfaisante</a:t>
            </a:r>
            <a:r>
              <a:rPr lang="en-US" altLang="fr-FR" sz="2000">
                <a:latin typeface="Arial" panose="020B0604020202020204" pitchFamily="34" charset="0"/>
                <a:cs typeface="Arial" panose="020B0604020202020204" pitchFamily="34" charset="0"/>
              </a:rPr>
              <a:t>)</a:t>
            </a:r>
            <a:endParaRPr lang="en-US" altLang="fr-FR" sz="2000">
              <a:latin typeface="Comic Sans MS" panose="030F0702030302020204" pitchFamily="66" charset="0"/>
              <a:cs typeface="Times New Roman" panose="02020603050405020304" pitchFamily="18" charset="0"/>
            </a:endParaRPr>
          </a:p>
          <a:p>
            <a:pPr>
              <a:spcBef>
                <a:spcPct val="0"/>
              </a:spcBef>
              <a:buClrTx/>
              <a:buSzTx/>
              <a:buFontTx/>
              <a:buNone/>
            </a:pPr>
            <a:r>
              <a:rPr lang="en-US" altLang="fr-FR" sz="2000" i="1">
                <a:latin typeface="Arial" panose="020B0604020202020204" pitchFamily="34" charset="0"/>
                <a:cs typeface="Times New Roman" panose="02020603050405020304" pitchFamily="18" charset="0"/>
                <a:sym typeface="Symbol" panose="05050102010706020507" pitchFamily="18" charset="2"/>
              </a:rPr>
              <a:t></a:t>
            </a:r>
            <a:r>
              <a:rPr lang="en-US" altLang="fr-FR" sz="2000" i="1">
                <a:latin typeface="Arial" panose="020B0604020202020204" pitchFamily="34" charset="0"/>
                <a:cs typeface="Arial" panose="020B0604020202020204" pitchFamily="34" charset="0"/>
              </a:rPr>
              <a:t> 3 m </a:t>
            </a:r>
            <a:r>
              <a:rPr lang="en-US" altLang="fr-FR" sz="2000">
                <a:latin typeface="Arial" panose="020B0604020202020204" pitchFamily="34" charset="0"/>
                <a:cs typeface="Arial" panose="020B0604020202020204" pitchFamily="34" charset="0"/>
                <a:sym typeface="Symbol" panose="05050102010706020507" pitchFamily="18" charset="2"/>
              </a:rPr>
              <a:t>lors d'emploi de milieu solide;</a:t>
            </a: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r>
              <a:rPr lang="en-US" altLang="fr-FR" sz="2000" i="1">
                <a:latin typeface="Arial" panose="020B0604020202020204" pitchFamily="34" charset="0"/>
                <a:cs typeface="Times New Roman" panose="02020603050405020304" pitchFamily="18" charset="0"/>
                <a:sym typeface="Symbol" panose="05050102010706020507" pitchFamily="18" charset="2"/>
              </a:rPr>
              <a:t></a:t>
            </a:r>
            <a:r>
              <a:rPr lang="en-US" altLang="fr-FR" sz="2000" i="1">
                <a:latin typeface="Arial" panose="020B0604020202020204" pitchFamily="34" charset="0"/>
                <a:cs typeface="Arial" panose="020B0604020202020204" pitchFamily="34" charset="0"/>
              </a:rPr>
              <a:t> 10m </a:t>
            </a:r>
            <a:r>
              <a:rPr lang="en-US" altLang="fr-FR" sz="2000">
                <a:latin typeface="Arial" panose="020B0604020202020204" pitchFamily="34" charset="0"/>
                <a:cs typeface="Arial" panose="020B0604020202020204" pitchFamily="34" charset="0"/>
                <a:sym typeface="Symbol" panose="05050102010706020507" pitchFamily="18" charset="2"/>
              </a:rPr>
              <a:t>lors d'emploi de milieu liquide; </a:t>
            </a:r>
            <a:br>
              <a:rPr lang="en-US" altLang="fr-FR" sz="2000">
                <a:latin typeface="Arial" panose="020B0604020202020204" pitchFamily="34" charset="0"/>
                <a:cs typeface="Arial" panose="020B0604020202020204" pitchFamily="34" charset="0"/>
                <a:sym typeface="Symbol" panose="05050102010706020507" pitchFamily="18" charset="2"/>
              </a:rPr>
            </a:b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r>
              <a:rPr lang="en-US" altLang="fr-FR" sz="2000" i="1">
                <a:latin typeface="Arial" panose="020B0604020202020204" pitchFamily="34" charset="0"/>
                <a:cs typeface="Arial" panose="020B0604020202020204" pitchFamily="34" charset="0"/>
                <a:sym typeface="Symbol" panose="05050102010706020507" pitchFamily="18" charset="2"/>
              </a:rPr>
              <a:t>b) </a:t>
            </a:r>
            <a:r>
              <a:rPr lang="en-US" altLang="fr-FR" sz="2000">
                <a:latin typeface="Arial" panose="020B0604020202020204" pitchFamily="34" charset="0"/>
                <a:cs typeface="Arial" panose="020B0604020202020204" pitchFamily="34" charset="0"/>
                <a:sym typeface="Symbol" panose="05050102010706020507" pitchFamily="18" charset="2"/>
              </a:rPr>
              <a:t>Les valeurs observées sont comprises (</a:t>
            </a:r>
            <a:r>
              <a:rPr lang="en-US" altLang="fr-FR" sz="2000" b="1" u="sng">
                <a:solidFill>
                  <a:schemeClr val="folHlink"/>
                </a:solidFill>
                <a:latin typeface="Arial" panose="020B0604020202020204" pitchFamily="34" charset="0"/>
                <a:cs typeface="Arial" panose="020B0604020202020204" pitchFamily="34" charset="0"/>
                <a:sym typeface="Symbol" panose="05050102010706020507" pitchFamily="18" charset="2"/>
              </a:rPr>
              <a:t>qualité acceptable</a:t>
            </a:r>
            <a:r>
              <a:rPr lang="en-US" altLang="fr-FR" sz="2000">
                <a:latin typeface="Arial" panose="020B0604020202020204" pitchFamily="34" charset="0"/>
                <a:cs typeface="Arial" panose="020B0604020202020204" pitchFamily="34" charset="0"/>
                <a:sym typeface="Symbol" panose="05050102010706020507" pitchFamily="18" charset="2"/>
              </a:rPr>
              <a:t>)</a:t>
            </a: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r>
              <a:rPr lang="en-US" altLang="fr-FR" sz="2000" i="1">
                <a:latin typeface="Arial" panose="020B0604020202020204" pitchFamily="34" charset="0"/>
                <a:cs typeface="Arial" panose="020B0604020202020204" pitchFamily="34" charset="0"/>
                <a:sym typeface="Symbol" panose="05050102010706020507" pitchFamily="18" charset="2"/>
              </a:rPr>
              <a:t>‑ entre 3m </a:t>
            </a:r>
            <a:r>
              <a:rPr lang="en-US" altLang="fr-FR" sz="2000">
                <a:latin typeface="Arial" panose="020B0604020202020204" pitchFamily="34" charset="0"/>
                <a:cs typeface="Arial" panose="020B0604020202020204" pitchFamily="34" charset="0"/>
                <a:sym typeface="Symbol" panose="05050102010706020507" pitchFamily="18" charset="2"/>
              </a:rPr>
              <a:t>et </a:t>
            </a:r>
            <a:r>
              <a:rPr lang="en-US" altLang="fr-FR" sz="2000" i="1">
                <a:latin typeface="Arial" panose="020B0604020202020204" pitchFamily="34" charset="0"/>
                <a:cs typeface="Arial" panose="020B0604020202020204" pitchFamily="34" charset="0"/>
                <a:sym typeface="Symbol" panose="05050102010706020507" pitchFamily="18" charset="2"/>
              </a:rPr>
              <a:t>10m </a:t>
            </a:r>
            <a:r>
              <a:rPr lang="en-US" altLang="fr-FR" sz="2000">
                <a:latin typeface="Arial" panose="020B0604020202020204" pitchFamily="34" charset="0"/>
                <a:cs typeface="Arial" panose="020B0604020202020204" pitchFamily="34" charset="0"/>
                <a:sym typeface="Symbol" panose="05050102010706020507" pitchFamily="18" charset="2"/>
              </a:rPr>
              <a:t>(=M) en milieu solide;</a:t>
            </a: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r>
              <a:rPr lang="en-US" altLang="fr-FR" sz="2000" i="1">
                <a:latin typeface="Arial" panose="020B0604020202020204" pitchFamily="34" charset="0"/>
                <a:cs typeface="Arial" panose="020B0604020202020204" pitchFamily="34" charset="0"/>
                <a:sym typeface="Symbol" panose="05050102010706020507" pitchFamily="18" charset="2"/>
              </a:rPr>
              <a:t>‑ entre 10m </a:t>
            </a:r>
            <a:r>
              <a:rPr lang="en-US" altLang="fr-FR" sz="2000">
                <a:latin typeface="Arial" panose="020B0604020202020204" pitchFamily="34" charset="0"/>
                <a:cs typeface="Arial" panose="020B0604020202020204" pitchFamily="34" charset="0"/>
                <a:sym typeface="Symbol" panose="05050102010706020507" pitchFamily="18" charset="2"/>
              </a:rPr>
              <a:t>et </a:t>
            </a:r>
            <a:r>
              <a:rPr lang="en-US" altLang="fr-FR" sz="2000" i="1">
                <a:latin typeface="Arial" panose="020B0604020202020204" pitchFamily="34" charset="0"/>
                <a:cs typeface="Arial" panose="020B0604020202020204" pitchFamily="34" charset="0"/>
                <a:sym typeface="Symbol" panose="05050102010706020507" pitchFamily="18" charset="2"/>
              </a:rPr>
              <a:t>30m </a:t>
            </a:r>
            <a:r>
              <a:rPr lang="en-US" altLang="fr-FR" sz="2000">
                <a:latin typeface="Arial" panose="020B0604020202020204" pitchFamily="34" charset="0"/>
                <a:cs typeface="Arial" panose="020B0604020202020204" pitchFamily="34" charset="0"/>
                <a:sym typeface="Symbol" panose="05050102010706020507" pitchFamily="18" charset="2"/>
              </a:rPr>
              <a:t>(=M) en milieu liquide,</a:t>
            </a:r>
            <a:br>
              <a:rPr lang="en-US" altLang="fr-FR" sz="2000">
                <a:latin typeface="Arial" panose="020B0604020202020204" pitchFamily="34" charset="0"/>
                <a:cs typeface="Arial" panose="020B0604020202020204" pitchFamily="34" charset="0"/>
                <a:sym typeface="Symbol" panose="05050102010706020507" pitchFamily="18" charset="2"/>
              </a:rPr>
            </a:b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r>
              <a:rPr lang="en-US" altLang="fr-FR" sz="2000" i="1">
                <a:latin typeface="Arial" panose="020B0604020202020204" pitchFamily="34" charset="0"/>
                <a:cs typeface="Arial" panose="020B0604020202020204" pitchFamily="34" charset="0"/>
                <a:sym typeface="Symbol" panose="05050102010706020507" pitchFamily="18" charset="2"/>
              </a:rPr>
              <a:t>et </a:t>
            </a:r>
            <a:r>
              <a:rPr lang="en-US" altLang="fr-FR" sz="2000" b="1" i="1">
                <a:solidFill>
                  <a:schemeClr val="folHlink"/>
                </a:solidFill>
                <a:latin typeface="Arial" panose="020B0604020202020204" pitchFamily="34" charset="0"/>
                <a:cs typeface="Arial" panose="020B0604020202020204" pitchFamily="34" charset="0"/>
                <a:sym typeface="Symbol" panose="05050102010706020507" pitchFamily="18" charset="2"/>
              </a:rPr>
              <a:t>c/n </a:t>
            </a:r>
            <a:r>
              <a:rPr lang="en-US" altLang="fr-FR" sz="2000" b="1">
                <a:solidFill>
                  <a:schemeClr val="folHlink"/>
                </a:solidFill>
                <a:latin typeface="Arial" panose="020B0604020202020204" pitchFamily="34" charset="0"/>
                <a:cs typeface="Arial" panose="020B0604020202020204" pitchFamily="34" charset="0"/>
                <a:sym typeface="Symbol" panose="05050102010706020507" pitchFamily="18" charset="2"/>
              </a:rPr>
              <a:t>est </a:t>
            </a:r>
            <a:r>
              <a:rPr lang="en-US" altLang="fr-FR" sz="2000" b="1" i="1">
                <a:solidFill>
                  <a:schemeClr val="folHlink"/>
                </a:solidFill>
                <a:latin typeface="Arial" panose="020B0604020202020204" pitchFamily="34" charset="0"/>
                <a:cs typeface="Times New Roman" panose="02020603050405020304" pitchFamily="18" charset="0"/>
                <a:sym typeface="Symbol" panose="05050102010706020507" pitchFamily="18" charset="2"/>
              </a:rPr>
              <a:t></a:t>
            </a:r>
            <a:r>
              <a:rPr lang="en-US" altLang="fr-FR" sz="2000" b="1">
                <a:solidFill>
                  <a:schemeClr val="folHlink"/>
                </a:solidFill>
                <a:latin typeface="Arial" panose="020B0604020202020204" pitchFamily="34" charset="0"/>
                <a:cs typeface="Arial" panose="020B0604020202020204" pitchFamily="34" charset="0"/>
              </a:rPr>
              <a:t> 2/5 avec le plan </a:t>
            </a:r>
            <a:r>
              <a:rPr lang="en-US" altLang="fr-FR" sz="2000" b="1" i="1">
                <a:solidFill>
                  <a:schemeClr val="folHlink"/>
                </a:solidFill>
                <a:latin typeface="Arial" panose="020B0604020202020204" pitchFamily="34" charset="0"/>
                <a:cs typeface="Arial" panose="020B0604020202020204" pitchFamily="34" charset="0"/>
                <a:sym typeface="Symbol" panose="05050102010706020507" pitchFamily="18" charset="2"/>
              </a:rPr>
              <a:t>n</a:t>
            </a:r>
            <a:r>
              <a:rPr lang="en-US" altLang="fr-FR" sz="2000" b="1">
                <a:solidFill>
                  <a:schemeClr val="folHlink"/>
                </a:solidFill>
                <a:latin typeface="Arial" panose="020B0604020202020204" pitchFamily="34" charset="0"/>
                <a:cs typeface="Arial" panose="020B0604020202020204" pitchFamily="34" charset="0"/>
                <a:sym typeface="Symbol" panose="05050102010706020507" pitchFamily="18" charset="2"/>
              </a:rPr>
              <a:t> = 5 et </a:t>
            </a:r>
            <a:r>
              <a:rPr lang="en-US" altLang="fr-FR" sz="2000" b="1" i="1">
                <a:solidFill>
                  <a:schemeClr val="folHlink"/>
                </a:solidFill>
                <a:latin typeface="Arial" panose="020B0604020202020204" pitchFamily="34" charset="0"/>
                <a:cs typeface="Arial" panose="020B0604020202020204" pitchFamily="34" charset="0"/>
                <a:sym typeface="Symbol" panose="05050102010706020507" pitchFamily="18" charset="2"/>
              </a:rPr>
              <a:t>c</a:t>
            </a:r>
            <a:r>
              <a:rPr lang="en-US" altLang="fr-FR" sz="2000" b="1">
                <a:solidFill>
                  <a:schemeClr val="folHlink"/>
                </a:solidFill>
                <a:latin typeface="Arial" panose="020B0604020202020204" pitchFamily="34" charset="0"/>
                <a:cs typeface="Arial" panose="020B0604020202020204" pitchFamily="34" charset="0"/>
                <a:sym typeface="Symbol" panose="05050102010706020507" pitchFamily="18" charset="2"/>
              </a:rPr>
              <a:t> = 2</a:t>
            </a:r>
            <a:r>
              <a:rPr lang="en-US" altLang="fr-FR" sz="2000">
                <a:latin typeface="Arial" panose="020B0604020202020204" pitchFamily="34" charset="0"/>
                <a:cs typeface="Arial" panose="020B0604020202020204" pitchFamily="34" charset="0"/>
                <a:sym typeface="Symbol" panose="05050102010706020507" pitchFamily="18" charset="2"/>
              </a:rPr>
              <a:t> (ou tout autre plan d'efficacité équivalente ou supérieure). </a:t>
            </a:r>
            <a:r>
              <a:rPr lang="en-US" altLang="fr-FR" sz="2000" i="1">
                <a:solidFill>
                  <a:srgbClr val="FF0066"/>
                </a:solidFill>
                <a:latin typeface="Arial" panose="020B0604020202020204" pitchFamily="34" charset="0"/>
                <a:cs typeface="Arial" panose="020B0604020202020204" pitchFamily="34" charset="0"/>
                <a:sym typeface="Symbol" panose="05050102010706020507" pitchFamily="18" charset="2"/>
              </a:rPr>
              <a:t>pour plusieurs unités du même plat (échantillon)</a:t>
            </a: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endParaRPr lang="en-US" altLang="fr-FR" sz="2000" i="1">
              <a:latin typeface="Arial" panose="020B0604020202020204" pitchFamily="34" charset="0"/>
              <a:cs typeface="Times New Roman" panose="02020603050405020304" pitchFamily="18" charset="0"/>
              <a:sym typeface="Symbol" panose="05050102010706020507" pitchFamily="18" charset="2"/>
            </a:endParaRPr>
          </a:p>
        </p:txBody>
      </p:sp>
      <p:sp>
        <p:nvSpPr>
          <p:cNvPr id="147462" name="AutoShape 6">
            <a:hlinkClick r:id="" action="ppaction://hlinkshowjump?jump=nextslide" highlightClick="1"/>
            <a:extLst>
              <a:ext uri="{FF2B5EF4-FFF2-40B4-BE49-F238E27FC236}">
                <a16:creationId xmlns:a16="http://schemas.microsoft.com/office/drawing/2014/main" id="{088568A6-AB05-4BB1-A3D8-6B606D63FDA0}"/>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dissolve">
                                      <p:cBhvr>
                                        <p:cTn id="7" dur="500"/>
                                        <p:tgtEl>
                                          <p:spTgt spid="14745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7462"/>
                                        </p:tgtEl>
                                        <p:attrNameLst>
                                          <p:attrName>style.visibility</p:attrName>
                                        </p:attrNameLst>
                                      </p:cBhvr>
                                      <p:to>
                                        <p:strVal val="visible"/>
                                      </p:to>
                                    </p:set>
                                    <p:animEffect transition="in" filter="dissolve">
                                      <p:cBhvr>
                                        <p:cTn id="11" dur="500"/>
                                        <p:tgtEl>
                                          <p:spTgt spid="147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B089D83-9A58-4EEC-BED1-87C4858ED3C1}"/>
              </a:ext>
            </a:extLst>
          </p:cNvPr>
          <p:cNvSpPr>
            <a:spLocks noChangeArrowheads="1"/>
          </p:cNvSpPr>
          <p:nvPr/>
        </p:nvSpPr>
        <p:spPr bwMode="auto">
          <a:xfrm>
            <a:off x="228600" y="381000"/>
            <a:ext cx="8686800" cy="557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indent="-179388">
              <a:spcBef>
                <a:spcPct val="20000"/>
              </a:spcBef>
              <a:buClr>
                <a:schemeClr val="accent2"/>
              </a:buClr>
              <a:buSzPct val="80000"/>
              <a:buFont typeface="Wingdings" panose="05000000000000000000" pitchFamily="2" charset="2"/>
              <a:buChar char="l"/>
              <a:tabLst>
                <a:tab pos="6678613" algn="r"/>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6678613" algn="r"/>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6678613" algn="r"/>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6678613" algn="r"/>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6678613"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2000">
                <a:latin typeface="Arial" panose="020B0604020202020204" pitchFamily="34" charset="0"/>
                <a:cs typeface="Arial" panose="020B0604020202020204" pitchFamily="34" charset="0"/>
              </a:rPr>
              <a:t>Les résultats sont considérés comme </a:t>
            </a:r>
            <a:r>
              <a:rPr lang="en-US" altLang="fr-FR" sz="2000" b="1" u="sng">
                <a:solidFill>
                  <a:schemeClr val="folHlink"/>
                </a:solidFill>
                <a:latin typeface="Arial" panose="020B0604020202020204" pitchFamily="34" charset="0"/>
                <a:cs typeface="Arial" panose="020B0604020202020204" pitchFamily="34" charset="0"/>
              </a:rPr>
              <a:t>non satisfaisants</a:t>
            </a:r>
            <a:endParaRPr lang="en-US" altLang="fr-FR" sz="2000" b="1" u="sng">
              <a:solidFill>
                <a:schemeClr val="folHlink"/>
              </a:solidFill>
              <a:latin typeface="Comic Sans MS" panose="030F0702030302020204" pitchFamily="66" charset="0"/>
              <a:cs typeface="Times New Roman" panose="02020603050405020304" pitchFamily="18" charset="0"/>
            </a:endParaRPr>
          </a:p>
          <a:p>
            <a:pPr>
              <a:spcBef>
                <a:spcPct val="0"/>
              </a:spcBef>
              <a:buClrTx/>
              <a:buSzTx/>
              <a:buFontTx/>
              <a:buNone/>
            </a:pPr>
            <a:r>
              <a:rPr lang="en-US" altLang="fr-FR" sz="2000">
                <a:latin typeface="Arial" panose="020B0604020202020204" pitchFamily="34" charset="0"/>
                <a:cs typeface="Arial" panose="020B0604020202020204" pitchFamily="34" charset="0"/>
              </a:rPr>
              <a:t>a) </a:t>
            </a:r>
            <a:r>
              <a:rPr lang="en-US" altLang="fr-FR" sz="2000" b="1">
                <a:solidFill>
                  <a:schemeClr val="folHlink"/>
                </a:solidFill>
                <a:latin typeface="Arial" panose="020B0604020202020204" pitchFamily="34" charset="0"/>
                <a:cs typeface="Arial" panose="020B0604020202020204" pitchFamily="34" charset="0"/>
              </a:rPr>
              <a:t>Lorsque c/n est &gt; 2/5</a:t>
            </a:r>
            <a:r>
              <a:rPr lang="en-US" altLang="fr-FR" sz="2000">
                <a:latin typeface="Arial" panose="020B0604020202020204" pitchFamily="34" charset="0"/>
                <a:cs typeface="Arial" panose="020B0604020202020204" pitchFamily="34" charset="0"/>
              </a:rPr>
              <a:t>; </a:t>
            </a:r>
            <a:r>
              <a:rPr lang="en-US" altLang="fr-FR" sz="2000" i="1">
                <a:solidFill>
                  <a:srgbClr val="FF0066"/>
                </a:solidFill>
                <a:latin typeface="Arial" panose="020B0604020202020204" pitchFamily="34" charset="0"/>
                <a:cs typeface="Arial" panose="020B0604020202020204" pitchFamily="34" charset="0"/>
                <a:sym typeface="Symbol" panose="05050102010706020507" pitchFamily="18" charset="2"/>
              </a:rPr>
              <a:t>pour plusieurs unités du même plat (échantillon)</a:t>
            </a:r>
            <a:endParaRPr lang="en-US" altLang="fr-FR" sz="2000" i="1">
              <a:latin typeface="Comic Sans MS" panose="030F0702030302020204" pitchFamily="66" charset="0"/>
              <a:cs typeface="Times New Roman" panose="02020603050405020304" pitchFamily="18" charset="0"/>
              <a:sym typeface="Symbol" panose="05050102010706020507" pitchFamily="18" charset="2"/>
            </a:endParaRPr>
          </a:p>
          <a:p>
            <a:pPr>
              <a:spcBef>
                <a:spcPct val="0"/>
              </a:spcBef>
              <a:buClrTx/>
              <a:buSzTx/>
              <a:buFontTx/>
              <a:buNone/>
            </a:pPr>
            <a:r>
              <a:rPr lang="en-US" altLang="fr-FR" sz="2000">
                <a:latin typeface="Arial" panose="020B0604020202020204" pitchFamily="34" charset="0"/>
                <a:cs typeface="Arial" panose="020B0604020202020204" pitchFamily="34" charset="0"/>
              </a:rPr>
              <a:t>b) </a:t>
            </a:r>
            <a:r>
              <a:rPr lang="en-US" altLang="fr-FR" sz="2000" b="1">
                <a:solidFill>
                  <a:schemeClr val="folHlink"/>
                </a:solidFill>
                <a:latin typeface="Arial" panose="020B0604020202020204" pitchFamily="34" charset="0"/>
                <a:cs typeface="Arial" panose="020B0604020202020204" pitchFamily="34" charset="0"/>
              </a:rPr>
              <a:t>Dans tous les cas où des valeurs supérieures à M</a:t>
            </a:r>
            <a:r>
              <a:rPr lang="en-US" altLang="fr-FR" sz="2000">
                <a:latin typeface="Arial" panose="020B0604020202020204" pitchFamily="34" charset="0"/>
                <a:cs typeface="Arial" panose="020B0604020202020204" pitchFamily="34" charset="0"/>
              </a:rPr>
              <a:t> sont observées. Cependant, le seuil de dépassement pour les micro­organismes aérobies à + 30°C, alors que les autres critères sont respectés, doit faire l'objet d'une interprétation, notamment pour les viandes, volailles et produits crus.</a:t>
            </a:r>
            <a:endParaRPr lang="en-US" altLang="fr-FR" sz="2000">
              <a:latin typeface="Comic Sans MS" panose="030F0702030302020204" pitchFamily="66" charset="0"/>
              <a:cs typeface="Times New Roman" panose="02020603050405020304" pitchFamily="18" charset="0"/>
            </a:endParaRPr>
          </a:p>
          <a:p>
            <a:pPr>
              <a:spcBef>
                <a:spcPct val="0"/>
              </a:spcBef>
              <a:buClrTx/>
              <a:buSzTx/>
              <a:buFontTx/>
              <a:buNone/>
            </a:pPr>
            <a:r>
              <a:rPr lang="en-US" altLang="fr-FR" sz="2000">
                <a:latin typeface="Arial" panose="020B0604020202020204" pitchFamily="34" charset="0"/>
                <a:cs typeface="Arial" panose="020B0604020202020204" pitchFamily="34" charset="0"/>
              </a:rPr>
              <a:t> </a:t>
            </a:r>
            <a:endParaRPr lang="en-US" altLang="fr-FR" sz="2000">
              <a:latin typeface="Comic Sans MS" panose="030F0702030302020204" pitchFamily="66" charset="0"/>
              <a:cs typeface="Times New Roman" panose="02020603050405020304" pitchFamily="18" charset="0"/>
            </a:endParaRPr>
          </a:p>
          <a:p>
            <a:pPr>
              <a:spcBef>
                <a:spcPct val="0"/>
              </a:spcBef>
              <a:buClrTx/>
              <a:buSzTx/>
              <a:buFontTx/>
              <a:buNone/>
            </a:pPr>
            <a:r>
              <a:rPr lang="en-US" altLang="fr-FR" sz="2000">
                <a:latin typeface="Arial" panose="020B0604020202020204" pitchFamily="34" charset="0"/>
                <a:cs typeface="Arial" panose="020B0604020202020204" pitchFamily="34" charset="0"/>
              </a:rPr>
              <a:t>Lorsque les valeurs sont supérieures à M, les résultats sont considérés comme non satisfaisants. Mais il est bien évident qu'au-delà d'un certain ordre de grandeur, la </a:t>
            </a:r>
            <a:r>
              <a:rPr lang="en-US" altLang="fr-FR" sz="2000" b="1">
                <a:solidFill>
                  <a:schemeClr val="folHlink"/>
                </a:solidFill>
                <a:latin typeface="Arial" panose="020B0604020202020204" pitchFamily="34" charset="0"/>
                <a:cs typeface="Arial" panose="020B0604020202020204" pitchFamily="34" charset="0"/>
              </a:rPr>
              <a:t>notion de toxicité</a:t>
            </a:r>
            <a:r>
              <a:rPr lang="en-US" altLang="fr-FR" sz="2000">
                <a:latin typeface="Arial" panose="020B0604020202020204" pitchFamily="34" charset="0"/>
                <a:cs typeface="Arial" panose="020B0604020202020204" pitchFamily="34" charset="0"/>
              </a:rPr>
              <a:t> s'impose de plus en plus; en tout état de cause, le produit doit être considéré comme </a:t>
            </a:r>
            <a:r>
              <a:rPr lang="en-US" altLang="fr-FR" sz="2000" b="1" u="sng">
                <a:solidFill>
                  <a:schemeClr val="folHlink"/>
                </a:solidFill>
                <a:latin typeface="Arial" panose="020B0604020202020204" pitchFamily="34" charset="0"/>
                <a:cs typeface="Arial" panose="020B0604020202020204" pitchFamily="34" charset="0"/>
              </a:rPr>
              <a:t>toxique ou corrompu</a:t>
            </a:r>
            <a:r>
              <a:rPr lang="en-US" altLang="fr-FR" sz="2000" b="1">
                <a:solidFill>
                  <a:schemeClr val="folHlink"/>
                </a:solidFill>
                <a:latin typeface="Arial" panose="020B0604020202020204" pitchFamily="34" charset="0"/>
                <a:cs typeface="Arial" panose="020B0604020202020204" pitchFamily="34" charset="0"/>
              </a:rPr>
              <a:t> lorsque la contamination atteint la valeur microbienne limite S</a:t>
            </a:r>
            <a:r>
              <a:rPr lang="en-US" altLang="fr-FR" sz="2000">
                <a:latin typeface="Arial" panose="020B0604020202020204" pitchFamily="34" charset="0"/>
                <a:cs typeface="Arial" panose="020B0604020202020204" pitchFamily="34" charset="0"/>
              </a:rPr>
              <a:t> </a:t>
            </a:r>
            <a:r>
              <a:rPr lang="en-US" altLang="fr-FR" sz="2000" b="1">
                <a:solidFill>
                  <a:schemeClr val="folHlink"/>
                </a:solidFill>
                <a:latin typeface="Arial" panose="020B0604020202020204" pitchFamily="34" charset="0"/>
                <a:cs typeface="Arial" panose="020B0604020202020204" pitchFamily="34" charset="0"/>
              </a:rPr>
              <a:t>qui est fixée dans le cas général à </a:t>
            </a:r>
            <a:r>
              <a:rPr lang="en-US" altLang="fr-FR" sz="2000" b="1" i="1">
                <a:solidFill>
                  <a:schemeClr val="folHlink"/>
                </a:solidFill>
                <a:latin typeface="Arial" panose="020B0604020202020204" pitchFamily="34" charset="0"/>
                <a:cs typeface="Arial" panose="020B0604020202020204" pitchFamily="34" charset="0"/>
              </a:rPr>
              <a:t>m</a:t>
            </a:r>
            <a:r>
              <a:rPr lang="en-US" altLang="fr-FR" sz="2000" b="1">
                <a:solidFill>
                  <a:schemeClr val="folHlink"/>
                </a:solidFill>
                <a:latin typeface="Arial" panose="020B0604020202020204" pitchFamily="34" charset="0"/>
                <a:cs typeface="Arial" panose="020B0604020202020204" pitchFamily="34" charset="0"/>
              </a:rPr>
              <a:t> 10</a:t>
            </a:r>
            <a:r>
              <a:rPr lang="en-US" altLang="fr-FR" sz="2000" b="1" baseline="30000">
                <a:solidFill>
                  <a:schemeClr val="folHlink"/>
                </a:solidFill>
                <a:latin typeface="Arial" panose="020B0604020202020204" pitchFamily="34" charset="0"/>
                <a:cs typeface="Arial" panose="020B0604020202020204" pitchFamily="34" charset="0"/>
              </a:rPr>
              <a:t>3</a:t>
            </a:r>
            <a:r>
              <a:rPr lang="en-US" altLang="fr-FR" sz="2000">
                <a:latin typeface="Arial" panose="020B0604020202020204" pitchFamily="34" charset="0"/>
                <a:cs typeface="Arial" panose="020B0604020202020204" pitchFamily="34" charset="0"/>
              </a:rPr>
              <a:t>. </a:t>
            </a:r>
            <a:br>
              <a:rPr lang="en-US" altLang="fr-FR" sz="2000">
                <a:latin typeface="Arial" panose="020B0604020202020204" pitchFamily="34" charset="0"/>
                <a:cs typeface="Arial" panose="020B0604020202020204" pitchFamily="34" charset="0"/>
              </a:rPr>
            </a:br>
            <a:br>
              <a:rPr lang="en-US" altLang="fr-FR" sz="2000">
                <a:latin typeface="Arial" panose="020B0604020202020204" pitchFamily="34" charset="0"/>
                <a:cs typeface="Arial" panose="020B0604020202020204" pitchFamily="34" charset="0"/>
              </a:rPr>
            </a:br>
            <a:r>
              <a:rPr lang="en-US" altLang="fr-FR" sz="2000">
                <a:latin typeface="Arial" panose="020B0604020202020204" pitchFamily="34" charset="0"/>
                <a:cs typeface="Arial" panose="020B0604020202020204" pitchFamily="34" charset="0"/>
              </a:rPr>
              <a:t>Pour Staphylococcus aureus, cette valeur S ne doit jamais pouvoir excéder 5 10</a:t>
            </a:r>
            <a:r>
              <a:rPr lang="en-US" altLang="fr-FR" sz="2000" baseline="30000">
                <a:latin typeface="Arial" panose="020B0604020202020204" pitchFamily="34" charset="0"/>
                <a:cs typeface="Arial" panose="020B0604020202020204" pitchFamily="34" charset="0"/>
              </a:rPr>
              <a:t>4</a:t>
            </a:r>
            <a:r>
              <a:rPr lang="en-US" altLang="fr-FR" sz="2000">
                <a:latin typeface="Arial" panose="020B0604020202020204" pitchFamily="34" charset="0"/>
                <a:cs typeface="Arial" panose="020B0604020202020204" pitchFamily="34" charset="0"/>
              </a:rPr>
              <a:t> . Les tolérances liées aux techniques d'analyse ne sont pas applicables aux valeurs de M et de S.</a:t>
            </a:r>
            <a:endParaRPr lang="en-US" altLang="fr-FR" sz="2000">
              <a:latin typeface="Comic Sans MS" panose="030F0702030302020204" pitchFamily="66" charset="0"/>
              <a:cs typeface="Times New Roman" panose="02020603050405020304" pitchFamily="18" charset="0"/>
            </a:endParaRPr>
          </a:p>
          <a:p>
            <a:pPr>
              <a:spcBef>
                <a:spcPct val="0"/>
              </a:spcBef>
              <a:buClrTx/>
              <a:buSzTx/>
              <a:buFontTx/>
              <a:buNone/>
            </a:pPr>
            <a:endParaRPr lang="en-US" altLang="fr-FR" sz="2000"/>
          </a:p>
        </p:txBody>
      </p:sp>
      <p:sp>
        <p:nvSpPr>
          <p:cNvPr id="148485" name="AutoShape 5">
            <a:hlinkClick r:id="" action="ppaction://hlinkshowjump?jump=nextslide" highlightClick="1"/>
            <a:extLst>
              <a:ext uri="{FF2B5EF4-FFF2-40B4-BE49-F238E27FC236}">
                <a16:creationId xmlns:a16="http://schemas.microsoft.com/office/drawing/2014/main" id="{E2EB853B-054C-4200-B85A-502A0C978F58}"/>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dissolve">
                                      <p:cBhvr>
                                        <p:cTn id="7" dur="500"/>
                                        <p:tgtEl>
                                          <p:spTgt spid="14848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dissolve">
                                      <p:cBhvr>
                                        <p:cTn id="11" dur="5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DFFCC2A3-6B9C-4DD5-B230-0F0DAC776036}"/>
              </a:ext>
            </a:extLst>
          </p:cNvPr>
          <p:cNvSpPr>
            <a:spLocks noGrp="1" noChangeArrowheads="1"/>
          </p:cNvSpPr>
          <p:nvPr>
            <p:ph type="ctrTitle"/>
          </p:nvPr>
        </p:nvSpPr>
        <p:spPr>
          <a:xfrm>
            <a:off x="1447800" y="685800"/>
            <a:ext cx="6400800" cy="3505200"/>
          </a:xfrm>
        </p:spPr>
        <p:txBody>
          <a:bodyPr/>
          <a:lstStyle/>
          <a:p>
            <a:pPr eaLnBrk="1" hangingPunct="1">
              <a:defRPr/>
            </a:pPr>
            <a:r>
              <a:rPr lang="fr-FR" altLang="fr-FR" b="1">
                <a:solidFill>
                  <a:srgbClr val="CCFF33"/>
                </a:solidFill>
                <a:cs typeface="Times New Roman" panose="02020603050405020304" pitchFamily="18" charset="0"/>
              </a:rPr>
              <a:t>CONTRÔLES ET CRITERES MICROBIOLOGIQUES</a:t>
            </a:r>
            <a:r>
              <a:rPr lang="fr-FR" altLang="fr-FR" b="1">
                <a:solidFill>
                  <a:srgbClr val="CCFF33"/>
                </a:solidFill>
                <a:cs typeface="Arial" panose="020B0604020202020204" pitchFamily="34" charset="0"/>
              </a:rPr>
              <a:t> </a:t>
            </a:r>
            <a:r>
              <a:rPr lang="fr-FR" altLang="fr-FR"/>
              <a:t> </a:t>
            </a:r>
          </a:p>
        </p:txBody>
      </p:sp>
      <p:sp>
        <p:nvSpPr>
          <p:cNvPr id="129028" name="AutoShape 4">
            <a:hlinkClick r:id="" action="ppaction://hlinkshowjump?jump=nextslide" highlightClick="1"/>
            <a:extLst>
              <a:ext uri="{FF2B5EF4-FFF2-40B4-BE49-F238E27FC236}">
                <a16:creationId xmlns:a16="http://schemas.microsoft.com/office/drawing/2014/main" id="{93F59893-7BE0-4AF4-8FD6-B02D89F6811E}"/>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dissolve">
                                      <p:cBhvr>
                                        <p:cTn id="7" dur="500"/>
                                        <p:tgtEl>
                                          <p:spTgt spid="12902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9028"/>
                                        </p:tgtEl>
                                        <p:attrNameLst>
                                          <p:attrName>style.visibility</p:attrName>
                                        </p:attrNameLst>
                                      </p:cBhvr>
                                      <p:to>
                                        <p:strVal val="visible"/>
                                      </p:to>
                                    </p:set>
                                    <p:animEffect transition="in" filter="dissolve">
                                      <p:cBhvr>
                                        <p:cTn id="11"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8" name="Rectangle 16">
            <a:extLst>
              <a:ext uri="{FF2B5EF4-FFF2-40B4-BE49-F238E27FC236}">
                <a16:creationId xmlns:a16="http://schemas.microsoft.com/office/drawing/2014/main" id="{9D550756-6E96-4ED2-BB5F-0E64C507A57D}"/>
              </a:ext>
            </a:extLst>
          </p:cNvPr>
          <p:cNvSpPr>
            <a:spLocks noChangeArrowheads="1"/>
          </p:cNvSpPr>
          <p:nvPr/>
        </p:nvSpPr>
        <p:spPr bwMode="auto">
          <a:xfrm>
            <a:off x="3810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b="1">
                <a:solidFill>
                  <a:schemeClr val="hlink"/>
                </a:solidFill>
                <a:latin typeface="Arial" panose="020B0604020202020204" pitchFamily="34" charset="0"/>
                <a:cs typeface="Times New Roman" panose="02020603050405020304" pitchFamily="18" charset="0"/>
                <a:sym typeface="Wingdings" panose="05000000000000000000" pitchFamily="2" charset="2"/>
              </a:rPr>
              <a:t> </a:t>
            </a:r>
            <a:r>
              <a:rPr lang="en-US" altLang="fr-FR" b="1">
                <a:solidFill>
                  <a:schemeClr val="hlink"/>
                </a:solidFill>
                <a:latin typeface="Arial" panose="020B0604020202020204" pitchFamily="34" charset="0"/>
                <a:cs typeface="Times New Roman" panose="02020603050405020304" pitchFamily="18" charset="0"/>
              </a:rPr>
              <a:t>Plan à 3 classes </a:t>
            </a:r>
            <a:r>
              <a:rPr lang="en-US" altLang="fr-FR" b="1">
                <a:latin typeface="Arial" panose="020B0604020202020204" pitchFamily="34" charset="0"/>
                <a:cs typeface="Times New Roman" panose="02020603050405020304" pitchFamily="18" charset="0"/>
              </a:rPr>
              <a:t>pour l’interprétation </a:t>
            </a:r>
          </a:p>
          <a:p>
            <a:pPr algn="ctr" eaLnBrk="1" hangingPunct="1">
              <a:spcBef>
                <a:spcPct val="0"/>
              </a:spcBef>
              <a:buClrTx/>
              <a:buSzTx/>
              <a:buFontTx/>
              <a:buNone/>
            </a:pPr>
            <a:r>
              <a:rPr lang="en-US" altLang="fr-FR" b="1">
                <a:latin typeface="Arial" panose="020B0604020202020204" pitchFamily="34" charset="0"/>
                <a:cs typeface="Times New Roman" panose="02020603050405020304" pitchFamily="18" charset="0"/>
              </a:rPr>
              <a:t>pour </a:t>
            </a:r>
            <a:r>
              <a:rPr lang="en-US" altLang="fr-FR" b="1" u="sng">
                <a:solidFill>
                  <a:schemeClr val="hlink"/>
                </a:solidFill>
                <a:latin typeface="Arial" panose="020B0604020202020204" pitchFamily="34" charset="0"/>
                <a:cs typeface="Times New Roman" panose="02020603050405020304" pitchFamily="18" charset="0"/>
              </a:rPr>
              <a:t>1 seul prélèvement</a:t>
            </a:r>
            <a:r>
              <a:rPr lang="en-US" altLang="fr-FR" b="1">
                <a:latin typeface="Arial" panose="020B0604020202020204" pitchFamily="34" charset="0"/>
                <a:cs typeface="Times New Roman" panose="02020603050405020304" pitchFamily="18" charset="0"/>
              </a:rPr>
              <a:t> milieu solide</a:t>
            </a:r>
            <a:endParaRPr lang="en-US" altLang="fr-FR">
              <a:latin typeface="Arial" panose="020B0604020202020204" pitchFamily="34" charset="0"/>
            </a:endParaRPr>
          </a:p>
        </p:txBody>
      </p:sp>
      <p:sp>
        <p:nvSpPr>
          <p:cNvPr id="22531" name="Rectangle 19">
            <a:extLst>
              <a:ext uri="{FF2B5EF4-FFF2-40B4-BE49-F238E27FC236}">
                <a16:creationId xmlns:a16="http://schemas.microsoft.com/office/drawing/2014/main" id="{8C682440-8CBA-4D72-AEFE-226FCF0B46B5}"/>
              </a:ext>
            </a:extLst>
          </p:cNvPr>
          <p:cNvSpPr>
            <a:spLocks noChangeArrowheads="1"/>
          </p:cNvSpPr>
          <p:nvPr/>
        </p:nvSpPr>
        <p:spPr bwMode="auto">
          <a:xfrm>
            <a:off x="0" y="20939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1100">
                <a:cs typeface="Times New Roman" panose="02020603050405020304" pitchFamily="18" charset="0"/>
              </a:rPr>
              <a:t> </a:t>
            </a:r>
            <a:endParaRPr lang="en-US" altLang="fr-FR" sz="1200">
              <a:cs typeface="Times New Roman" panose="02020603050405020304" pitchFamily="18" charset="0"/>
            </a:endParaRPr>
          </a:p>
          <a:p>
            <a:pPr>
              <a:spcBef>
                <a:spcPct val="0"/>
              </a:spcBef>
              <a:buClrTx/>
              <a:buSzTx/>
              <a:buFontTx/>
              <a:buNone/>
            </a:pPr>
            <a:endParaRPr lang="en-US" altLang="fr-FR" sz="2400"/>
          </a:p>
        </p:txBody>
      </p:sp>
      <p:sp>
        <p:nvSpPr>
          <p:cNvPr id="22532" name="Line 37">
            <a:extLst>
              <a:ext uri="{FF2B5EF4-FFF2-40B4-BE49-F238E27FC236}">
                <a16:creationId xmlns:a16="http://schemas.microsoft.com/office/drawing/2014/main" id="{505BB6C0-BB99-48EB-827B-5AA214A61146}"/>
              </a:ext>
            </a:extLst>
          </p:cNvPr>
          <p:cNvSpPr>
            <a:spLocks noChangeShapeType="1"/>
          </p:cNvSpPr>
          <p:nvPr/>
        </p:nvSpPr>
        <p:spPr bwMode="auto">
          <a:xfrm>
            <a:off x="304800" y="3352800"/>
            <a:ext cx="76962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33" name="Line 38">
            <a:extLst>
              <a:ext uri="{FF2B5EF4-FFF2-40B4-BE49-F238E27FC236}">
                <a16:creationId xmlns:a16="http://schemas.microsoft.com/office/drawing/2014/main" id="{4E6B6A3B-F5EF-49A2-99EA-396C9E6D930B}"/>
              </a:ext>
            </a:extLst>
          </p:cNvPr>
          <p:cNvSpPr>
            <a:spLocks noChangeShapeType="1"/>
          </p:cNvSpPr>
          <p:nvPr/>
        </p:nvSpPr>
        <p:spPr bwMode="auto">
          <a:xfrm>
            <a:off x="304800" y="2362200"/>
            <a:ext cx="0" cy="1143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34" name="Text Box 39">
            <a:extLst>
              <a:ext uri="{FF2B5EF4-FFF2-40B4-BE49-F238E27FC236}">
                <a16:creationId xmlns:a16="http://schemas.microsoft.com/office/drawing/2014/main" id="{80F131BD-1A67-4507-B899-6797A6125C34}"/>
              </a:ext>
            </a:extLst>
          </p:cNvPr>
          <p:cNvSpPr txBox="1">
            <a:spLocks noChangeArrowheads="1"/>
          </p:cNvSpPr>
          <p:nvPr/>
        </p:nvSpPr>
        <p:spPr bwMode="auto">
          <a:xfrm>
            <a:off x="0" y="3505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rgbClr val="FFFF66"/>
                </a:solidFill>
              </a:rPr>
              <a:t>0</a:t>
            </a:r>
          </a:p>
        </p:txBody>
      </p:sp>
      <p:sp>
        <p:nvSpPr>
          <p:cNvPr id="22535" name="Line 40">
            <a:extLst>
              <a:ext uri="{FF2B5EF4-FFF2-40B4-BE49-F238E27FC236}">
                <a16:creationId xmlns:a16="http://schemas.microsoft.com/office/drawing/2014/main" id="{43C5149D-C4B9-4109-A990-26413F330B59}"/>
              </a:ext>
            </a:extLst>
          </p:cNvPr>
          <p:cNvSpPr>
            <a:spLocks noChangeShapeType="1"/>
          </p:cNvSpPr>
          <p:nvPr/>
        </p:nvSpPr>
        <p:spPr bwMode="auto">
          <a:xfrm>
            <a:off x="1447800" y="31242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36" name="Text Box 41">
            <a:extLst>
              <a:ext uri="{FF2B5EF4-FFF2-40B4-BE49-F238E27FC236}">
                <a16:creationId xmlns:a16="http://schemas.microsoft.com/office/drawing/2014/main" id="{F3DF87D3-6D99-4F7E-8689-C118770D13AA}"/>
              </a:ext>
            </a:extLst>
          </p:cNvPr>
          <p:cNvSpPr txBox="1">
            <a:spLocks noChangeArrowheads="1"/>
          </p:cNvSpPr>
          <p:nvPr/>
        </p:nvSpPr>
        <p:spPr bwMode="auto">
          <a:xfrm>
            <a:off x="1219200" y="35052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rgbClr val="FFFF66"/>
                </a:solidFill>
              </a:rPr>
              <a:t> m</a:t>
            </a:r>
          </a:p>
        </p:txBody>
      </p:sp>
      <p:sp>
        <p:nvSpPr>
          <p:cNvPr id="22537" name="Line 42">
            <a:extLst>
              <a:ext uri="{FF2B5EF4-FFF2-40B4-BE49-F238E27FC236}">
                <a16:creationId xmlns:a16="http://schemas.microsoft.com/office/drawing/2014/main" id="{390319B5-B352-45B4-9FEF-6459B385238F}"/>
              </a:ext>
            </a:extLst>
          </p:cNvPr>
          <p:cNvSpPr>
            <a:spLocks noChangeShapeType="1"/>
          </p:cNvSpPr>
          <p:nvPr/>
        </p:nvSpPr>
        <p:spPr bwMode="auto">
          <a:xfrm>
            <a:off x="2514600" y="2362200"/>
            <a:ext cx="0" cy="1219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38" name="Text Box 43">
            <a:extLst>
              <a:ext uri="{FF2B5EF4-FFF2-40B4-BE49-F238E27FC236}">
                <a16:creationId xmlns:a16="http://schemas.microsoft.com/office/drawing/2014/main" id="{3ACEB433-2656-4229-B16D-9BBCBD2F968B}"/>
              </a:ext>
            </a:extLst>
          </p:cNvPr>
          <p:cNvSpPr txBox="1">
            <a:spLocks noChangeArrowheads="1"/>
          </p:cNvSpPr>
          <p:nvPr/>
        </p:nvSpPr>
        <p:spPr bwMode="auto">
          <a:xfrm>
            <a:off x="2133600" y="3581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rgbClr val="FFFF66"/>
                </a:solidFill>
              </a:rPr>
              <a:t>3 m</a:t>
            </a:r>
          </a:p>
        </p:txBody>
      </p:sp>
      <p:sp>
        <p:nvSpPr>
          <p:cNvPr id="22539" name="Line 44">
            <a:extLst>
              <a:ext uri="{FF2B5EF4-FFF2-40B4-BE49-F238E27FC236}">
                <a16:creationId xmlns:a16="http://schemas.microsoft.com/office/drawing/2014/main" id="{D2697547-31E8-4DAF-B251-7A35E073C67A}"/>
              </a:ext>
            </a:extLst>
          </p:cNvPr>
          <p:cNvSpPr>
            <a:spLocks noChangeShapeType="1"/>
          </p:cNvSpPr>
          <p:nvPr/>
        </p:nvSpPr>
        <p:spPr bwMode="auto">
          <a:xfrm>
            <a:off x="4572000" y="23622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40" name="Text Box 45">
            <a:extLst>
              <a:ext uri="{FF2B5EF4-FFF2-40B4-BE49-F238E27FC236}">
                <a16:creationId xmlns:a16="http://schemas.microsoft.com/office/drawing/2014/main" id="{7C6077C4-C538-4EC8-BDCB-4DD3EB97F687}"/>
              </a:ext>
            </a:extLst>
          </p:cNvPr>
          <p:cNvSpPr txBox="1">
            <a:spLocks noChangeArrowheads="1"/>
          </p:cNvSpPr>
          <p:nvPr/>
        </p:nvSpPr>
        <p:spPr bwMode="auto">
          <a:xfrm>
            <a:off x="4114800" y="3657600"/>
            <a:ext cx="83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rgbClr val="FFFF66"/>
                </a:solidFill>
              </a:rPr>
              <a:t>10 m = M</a:t>
            </a:r>
          </a:p>
        </p:txBody>
      </p:sp>
      <p:sp>
        <p:nvSpPr>
          <p:cNvPr id="22541" name="Line 46">
            <a:extLst>
              <a:ext uri="{FF2B5EF4-FFF2-40B4-BE49-F238E27FC236}">
                <a16:creationId xmlns:a16="http://schemas.microsoft.com/office/drawing/2014/main" id="{265C70E4-4A91-4117-A628-1022962B2A46}"/>
              </a:ext>
            </a:extLst>
          </p:cNvPr>
          <p:cNvSpPr>
            <a:spLocks noChangeShapeType="1"/>
          </p:cNvSpPr>
          <p:nvPr/>
        </p:nvSpPr>
        <p:spPr bwMode="auto">
          <a:xfrm>
            <a:off x="6781800" y="23622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42" name="Text Box 47">
            <a:extLst>
              <a:ext uri="{FF2B5EF4-FFF2-40B4-BE49-F238E27FC236}">
                <a16:creationId xmlns:a16="http://schemas.microsoft.com/office/drawing/2014/main" id="{8D42C8D1-ABD3-4C1F-9A32-EB442E8694C1}"/>
              </a:ext>
            </a:extLst>
          </p:cNvPr>
          <p:cNvSpPr txBox="1">
            <a:spLocks noChangeArrowheads="1"/>
          </p:cNvSpPr>
          <p:nvPr/>
        </p:nvSpPr>
        <p:spPr bwMode="auto">
          <a:xfrm>
            <a:off x="6172200" y="3657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rgbClr val="FFFF66"/>
                </a:solidFill>
              </a:rPr>
              <a:t>1 000 m </a:t>
            </a:r>
          </a:p>
        </p:txBody>
      </p:sp>
      <p:sp>
        <p:nvSpPr>
          <p:cNvPr id="22543" name="Text Box 48">
            <a:extLst>
              <a:ext uri="{FF2B5EF4-FFF2-40B4-BE49-F238E27FC236}">
                <a16:creationId xmlns:a16="http://schemas.microsoft.com/office/drawing/2014/main" id="{F68837A1-373C-4C1C-BDCD-B9F3AB22B0D4}"/>
              </a:ext>
            </a:extLst>
          </p:cNvPr>
          <p:cNvSpPr txBox="1">
            <a:spLocks noChangeArrowheads="1"/>
          </p:cNvSpPr>
          <p:nvPr/>
        </p:nvSpPr>
        <p:spPr bwMode="auto">
          <a:xfrm>
            <a:off x="7467600" y="297180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600" b="1">
                <a:solidFill>
                  <a:srgbClr val="FFFF66"/>
                </a:solidFill>
                <a:latin typeface="Arial" panose="020B0604020202020204" pitchFamily="34" charset="0"/>
                <a:cs typeface="Times New Roman" panose="02020603050405020304" pitchFamily="18" charset="0"/>
              </a:rPr>
              <a:t>nombre de M.O /mL ou g</a:t>
            </a:r>
            <a:r>
              <a:rPr lang="fr-FR" altLang="fr-FR" sz="1600">
                <a:solidFill>
                  <a:srgbClr val="FFFF66"/>
                </a:solidFill>
                <a:latin typeface="Arial" panose="020B0604020202020204" pitchFamily="34" charset="0"/>
              </a:rPr>
              <a:t> </a:t>
            </a:r>
          </a:p>
        </p:txBody>
      </p:sp>
      <p:sp>
        <p:nvSpPr>
          <p:cNvPr id="85041" name="Text Box 49">
            <a:extLst>
              <a:ext uri="{FF2B5EF4-FFF2-40B4-BE49-F238E27FC236}">
                <a16:creationId xmlns:a16="http://schemas.microsoft.com/office/drawing/2014/main" id="{92EEF909-C285-4CB1-9FF6-6F45D11C4F98}"/>
              </a:ext>
            </a:extLst>
          </p:cNvPr>
          <p:cNvSpPr txBox="1">
            <a:spLocks noChangeArrowheads="1"/>
          </p:cNvSpPr>
          <p:nvPr/>
        </p:nvSpPr>
        <p:spPr bwMode="auto">
          <a:xfrm>
            <a:off x="457200" y="25908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000" b="1">
                <a:solidFill>
                  <a:srgbClr val="CCFF66"/>
                </a:solidFill>
                <a:latin typeface="Arial" panose="020B0604020202020204" pitchFamily="34" charset="0"/>
              </a:rPr>
              <a:t>SATISFAISANT</a:t>
            </a:r>
          </a:p>
        </p:txBody>
      </p:sp>
      <p:sp>
        <p:nvSpPr>
          <p:cNvPr id="85042" name="Text Box 50">
            <a:extLst>
              <a:ext uri="{FF2B5EF4-FFF2-40B4-BE49-F238E27FC236}">
                <a16:creationId xmlns:a16="http://schemas.microsoft.com/office/drawing/2014/main" id="{A72F9402-B13E-442B-8428-4C9520BFAB21}"/>
              </a:ext>
            </a:extLst>
          </p:cNvPr>
          <p:cNvSpPr txBox="1">
            <a:spLocks noChangeArrowheads="1"/>
          </p:cNvSpPr>
          <p:nvPr/>
        </p:nvSpPr>
        <p:spPr bwMode="auto">
          <a:xfrm>
            <a:off x="2590800" y="25908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000" b="1">
                <a:solidFill>
                  <a:srgbClr val="CCFF66"/>
                </a:solidFill>
                <a:latin typeface="Arial" panose="020B0604020202020204" pitchFamily="34" charset="0"/>
              </a:rPr>
              <a:t>ACCEPTABLE</a:t>
            </a:r>
          </a:p>
        </p:txBody>
      </p:sp>
      <p:sp>
        <p:nvSpPr>
          <p:cNvPr id="85043" name="Text Box 51">
            <a:extLst>
              <a:ext uri="{FF2B5EF4-FFF2-40B4-BE49-F238E27FC236}">
                <a16:creationId xmlns:a16="http://schemas.microsoft.com/office/drawing/2014/main" id="{FFB968A2-E37D-4DED-A181-845270D88C35}"/>
              </a:ext>
            </a:extLst>
          </p:cNvPr>
          <p:cNvSpPr txBox="1">
            <a:spLocks noChangeArrowheads="1"/>
          </p:cNvSpPr>
          <p:nvPr/>
        </p:nvSpPr>
        <p:spPr bwMode="auto">
          <a:xfrm>
            <a:off x="4648200" y="2362200"/>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000" b="1">
                <a:solidFill>
                  <a:srgbClr val="CCFF66"/>
                </a:solidFill>
                <a:latin typeface="Arial" panose="020B0604020202020204" pitchFamily="34" charset="0"/>
              </a:rPr>
              <a:t>NON SATISFAISANT</a:t>
            </a:r>
          </a:p>
        </p:txBody>
      </p:sp>
      <p:sp>
        <p:nvSpPr>
          <p:cNvPr id="85044" name="Text Box 52">
            <a:extLst>
              <a:ext uri="{FF2B5EF4-FFF2-40B4-BE49-F238E27FC236}">
                <a16:creationId xmlns:a16="http://schemas.microsoft.com/office/drawing/2014/main" id="{3205AB28-CB00-4109-B663-8449627E136C}"/>
              </a:ext>
            </a:extLst>
          </p:cNvPr>
          <p:cNvSpPr txBox="1">
            <a:spLocks noChangeArrowheads="1"/>
          </p:cNvSpPr>
          <p:nvPr/>
        </p:nvSpPr>
        <p:spPr bwMode="auto">
          <a:xfrm>
            <a:off x="6858000" y="24384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000" b="1">
                <a:solidFill>
                  <a:srgbClr val="CCFF66"/>
                </a:solidFill>
                <a:latin typeface="Arial" panose="020B0604020202020204" pitchFamily="34" charset="0"/>
              </a:rPr>
              <a:t>CORROMPU</a:t>
            </a:r>
          </a:p>
        </p:txBody>
      </p:sp>
      <p:sp>
        <p:nvSpPr>
          <p:cNvPr id="22548" name="Line 54">
            <a:extLst>
              <a:ext uri="{FF2B5EF4-FFF2-40B4-BE49-F238E27FC236}">
                <a16:creationId xmlns:a16="http://schemas.microsoft.com/office/drawing/2014/main" id="{52B3988C-AFF5-4E0F-AA85-CB2B7FA0CFD4}"/>
              </a:ext>
            </a:extLst>
          </p:cNvPr>
          <p:cNvSpPr>
            <a:spLocks noChangeShapeType="1"/>
          </p:cNvSpPr>
          <p:nvPr/>
        </p:nvSpPr>
        <p:spPr bwMode="auto">
          <a:xfrm>
            <a:off x="304800" y="5181600"/>
            <a:ext cx="1143000" cy="0"/>
          </a:xfrm>
          <a:prstGeom prst="line">
            <a:avLst/>
          </a:prstGeom>
          <a:noFill/>
          <a:ln w="95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49" name="Line 55">
            <a:extLst>
              <a:ext uri="{FF2B5EF4-FFF2-40B4-BE49-F238E27FC236}">
                <a16:creationId xmlns:a16="http://schemas.microsoft.com/office/drawing/2014/main" id="{B9347A41-3884-4576-9094-BCFC8E13117B}"/>
              </a:ext>
            </a:extLst>
          </p:cNvPr>
          <p:cNvSpPr>
            <a:spLocks noChangeShapeType="1"/>
          </p:cNvSpPr>
          <p:nvPr/>
        </p:nvSpPr>
        <p:spPr bwMode="auto">
          <a:xfrm>
            <a:off x="1447800" y="5181600"/>
            <a:ext cx="3124200" cy="0"/>
          </a:xfrm>
          <a:prstGeom prst="line">
            <a:avLst/>
          </a:prstGeom>
          <a:noFill/>
          <a:ln w="95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50" name="Line 56">
            <a:extLst>
              <a:ext uri="{FF2B5EF4-FFF2-40B4-BE49-F238E27FC236}">
                <a16:creationId xmlns:a16="http://schemas.microsoft.com/office/drawing/2014/main" id="{57197FC5-16D0-4125-8672-917466E519D8}"/>
              </a:ext>
            </a:extLst>
          </p:cNvPr>
          <p:cNvSpPr>
            <a:spLocks noChangeShapeType="1"/>
          </p:cNvSpPr>
          <p:nvPr/>
        </p:nvSpPr>
        <p:spPr bwMode="auto">
          <a:xfrm>
            <a:off x="4572000" y="5181600"/>
            <a:ext cx="4038600" cy="0"/>
          </a:xfrm>
          <a:prstGeom prst="line">
            <a:avLst/>
          </a:prstGeom>
          <a:noFill/>
          <a:ln w="95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85049" name="Text Box 57">
            <a:extLst>
              <a:ext uri="{FF2B5EF4-FFF2-40B4-BE49-F238E27FC236}">
                <a16:creationId xmlns:a16="http://schemas.microsoft.com/office/drawing/2014/main" id="{C82EC6FC-F12B-4B37-A3EA-44533F8989F7}"/>
              </a:ext>
            </a:extLst>
          </p:cNvPr>
          <p:cNvSpPr txBox="1">
            <a:spLocks noChangeArrowheads="1"/>
          </p:cNvSpPr>
          <p:nvPr/>
        </p:nvSpPr>
        <p:spPr bwMode="auto">
          <a:xfrm>
            <a:off x="381000" y="5181600"/>
            <a:ext cx="106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800" b="1">
                <a:solidFill>
                  <a:srgbClr val="FF00FF"/>
                </a:solidFill>
                <a:latin typeface="Arial" panose="020B0604020202020204" pitchFamily="34" charset="0"/>
              </a:rPr>
              <a:t>Classe 1</a:t>
            </a:r>
          </a:p>
        </p:txBody>
      </p:sp>
      <p:sp>
        <p:nvSpPr>
          <p:cNvPr id="85050" name="Text Box 58">
            <a:extLst>
              <a:ext uri="{FF2B5EF4-FFF2-40B4-BE49-F238E27FC236}">
                <a16:creationId xmlns:a16="http://schemas.microsoft.com/office/drawing/2014/main" id="{030F04ED-4A8D-4C53-B7AE-96A422B6BE27}"/>
              </a:ext>
            </a:extLst>
          </p:cNvPr>
          <p:cNvSpPr txBox="1">
            <a:spLocks noChangeArrowheads="1"/>
          </p:cNvSpPr>
          <p:nvPr/>
        </p:nvSpPr>
        <p:spPr bwMode="auto">
          <a:xfrm>
            <a:off x="1600200" y="51816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800" b="1">
                <a:solidFill>
                  <a:srgbClr val="FF00FF"/>
                </a:solidFill>
                <a:latin typeface="Arial" panose="020B0604020202020204" pitchFamily="34" charset="0"/>
              </a:rPr>
              <a:t>Classe 2</a:t>
            </a:r>
          </a:p>
        </p:txBody>
      </p:sp>
      <p:sp>
        <p:nvSpPr>
          <p:cNvPr id="85051" name="Text Box 59">
            <a:extLst>
              <a:ext uri="{FF2B5EF4-FFF2-40B4-BE49-F238E27FC236}">
                <a16:creationId xmlns:a16="http://schemas.microsoft.com/office/drawing/2014/main" id="{54819456-8DBD-4A42-B4D4-8367D90EC5B2}"/>
              </a:ext>
            </a:extLst>
          </p:cNvPr>
          <p:cNvSpPr txBox="1">
            <a:spLocks noChangeArrowheads="1"/>
          </p:cNvSpPr>
          <p:nvPr/>
        </p:nvSpPr>
        <p:spPr bwMode="auto">
          <a:xfrm>
            <a:off x="5105400" y="51816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800" b="1">
                <a:solidFill>
                  <a:srgbClr val="FF00FF"/>
                </a:solidFill>
                <a:latin typeface="Arial" panose="020B0604020202020204" pitchFamily="34" charset="0"/>
              </a:rPr>
              <a:t>Classe 3</a:t>
            </a:r>
          </a:p>
        </p:txBody>
      </p:sp>
      <p:sp>
        <p:nvSpPr>
          <p:cNvPr id="22554" name="Line 60">
            <a:extLst>
              <a:ext uri="{FF2B5EF4-FFF2-40B4-BE49-F238E27FC236}">
                <a16:creationId xmlns:a16="http://schemas.microsoft.com/office/drawing/2014/main" id="{8B897A74-D48D-4B53-AAF4-0B6D309082D7}"/>
              </a:ext>
            </a:extLst>
          </p:cNvPr>
          <p:cNvSpPr>
            <a:spLocks noChangeShapeType="1"/>
          </p:cNvSpPr>
          <p:nvPr/>
        </p:nvSpPr>
        <p:spPr bwMode="auto">
          <a:xfrm>
            <a:off x="304800" y="3962400"/>
            <a:ext cx="0" cy="2209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55" name="Line 61">
            <a:extLst>
              <a:ext uri="{FF2B5EF4-FFF2-40B4-BE49-F238E27FC236}">
                <a16:creationId xmlns:a16="http://schemas.microsoft.com/office/drawing/2014/main" id="{927D7CBA-EF49-4F50-A53A-0542FA613D35}"/>
              </a:ext>
            </a:extLst>
          </p:cNvPr>
          <p:cNvSpPr>
            <a:spLocks noChangeShapeType="1"/>
          </p:cNvSpPr>
          <p:nvPr/>
        </p:nvSpPr>
        <p:spPr bwMode="auto">
          <a:xfrm>
            <a:off x="1447800" y="3962400"/>
            <a:ext cx="0" cy="2209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56" name="Line 62">
            <a:extLst>
              <a:ext uri="{FF2B5EF4-FFF2-40B4-BE49-F238E27FC236}">
                <a16:creationId xmlns:a16="http://schemas.microsoft.com/office/drawing/2014/main" id="{D974D65B-5251-4C62-8DA5-8101FB2A9E79}"/>
              </a:ext>
            </a:extLst>
          </p:cNvPr>
          <p:cNvSpPr>
            <a:spLocks noChangeShapeType="1"/>
          </p:cNvSpPr>
          <p:nvPr/>
        </p:nvSpPr>
        <p:spPr bwMode="auto">
          <a:xfrm>
            <a:off x="4572000" y="4495800"/>
            <a:ext cx="0" cy="1676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57" name="Line 63">
            <a:extLst>
              <a:ext uri="{FF2B5EF4-FFF2-40B4-BE49-F238E27FC236}">
                <a16:creationId xmlns:a16="http://schemas.microsoft.com/office/drawing/2014/main" id="{F36EEE84-5308-4D45-BB03-4A239D39D52C}"/>
              </a:ext>
            </a:extLst>
          </p:cNvPr>
          <p:cNvSpPr>
            <a:spLocks noChangeShapeType="1"/>
          </p:cNvSpPr>
          <p:nvPr/>
        </p:nvSpPr>
        <p:spPr bwMode="auto">
          <a:xfrm>
            <a:off x="8610600" y="2362200"/>
            <a:ext cx="0" cy="533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58" name="Line 64">
            <a:extLst>
              <a:ext uri="{FF2B5EF4-FFF2-40B4-BE49-F238E27FC236}">
                <a16:creationId xmlns:a16="http://schemas.microsoft.com/office/drawing/2014/main" id="{B768B720-B9B0-4A58-924A-CB64DFEAC134}"/>
              </a:ext>
            </a:extLst>
          </p:cNvPr>
          <p:cNvSpPr>
            <a:spLocks noChangeShapeType="1"/>
          </p:cNvSpPr>
          <p:nvPr/>
        </p:nvSpPr>
        <p:spPr bwMode="auto">
          <a:xfrm>
            <a:off x="8610600" y="3505200"/>
            <a:ext cx="0" cy="2590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2559" name="Text Box 65">
            <a:extLst>
              <a:ext uri="{FF2B5EF4-FFF2-40B4-BE49-F238E27FC236}">
                <a16:creationId xmlns:a16="http://schemas.microsoft.com/office/drawing/2014/main" id="{9FC6DA99-4987-40ED-B927-B4B021B3CE14}"/>
              </a:ext>
            </a:extLst>
          </p:cNvPr>
          <p:cNvSpPr txBox="1">
            <a:spLocks noChangeArrowheads="1"/>
          </p:cNvSpPr>
          <p:nvPr/>
        </p:nvSpPr>
        <p:spPr bwMode="auto">
          <a:xfrm>
            <a:off x="5105400" y="6248400"/>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600" b="1">
                <a:solidFill>
                  <a:srgbClr val="FFFF66"/>
                </a:solidFill>
                <a:latin typeface="Arial" panose="020B0604020202020204" pitchFamily="34" charset="0"/>
                <a:cs typeface="Times New Roman" panose="02020603050405020304" pitchFamily="18" charset="0"/>
              </a:rPr>
              <a:t>* M.O = microorganismes</a:t>
            </a:r>
            <a:endParaRPr lang="fr-FR" altLang="fr-FR" sz="1600">
              <a:solidFill>
                <a:srgbClr val="FFFF66"/>
              </a:solidFill>
              <a:latin typeface="Arial" panose="020B0604020202020204" pitchFamily="34" charset="0"/>
            </a:endParaRPr>
          </a:p>
        </p:txBody>
      </p:sp>
      <p:sp>
        <p:nvSpPr>
          <p:cNvPr id="22560" name="AutoShape 66">
            <a:hlinkClick r:id="" action="ppaction://hlinkshowjump?jump=nextslide" highlightClick="1"/>
            <a:extLst>
              <a:ext uri="{FF2B5EF4-FFF2-40B4-BE49-F238E27FC236}">
                <a16:creationId xmlns:a16="http://schemas.microsoft.com/office/drawing/2014/main" id="{7104DB1C-8EF8-42AA-BA2B-FC6EC4E9F481}"/>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008"/>
                                        </p:tgtEl>
                                        <p:attrNameLst>
                                          <p:attrName>style.visibility</p:attrName>
                                        </p:attrNameLst>
                                      </p:cBhvr>
                                      <p:to>
                                        <p:strVal val="visible"/>
                                      </p:to>
                                    </p:set>
                                    <p:animEffect transition="in" filter="dissolve">
                                      <p:cBhvr>
                                        <p:cTn id="7" dur="500"/>
                                        <p:tgtEl>
                                          <p:spTgt spid="850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5041"/>
                                        </p:tgtEl>
                                        <p:attrNameLst>
                                          <p:attrName>style.visibility</p:attrName>
                                        </p:attrNameLst>
                                      </p:cBhvr>
                                      <p:to>
                                        <p:strVal val="visible"/>
                                      </p:to>
                                    </p:set>
                                    <p:anim calcmode="lin" valueType="num">
                                      <p:cBhvr additive="base">
                                        <p:cTn id="12" dur="500" fill="hold"/>
                                        <p:tgtEl>
                                          <p:spTgt spid="85041"/>
                                        </p:tgtEl>
                                        <p:attrNameLst>
                                          <p:attrName>ppt_x</p:attrName>
                                        </p:attrNameLst>
                                      </p:cBhvr>
                                      <p:tavLst>
                                        <p:tav tm="0">
                                          <p:val>
                                            <p:strVal val="0-#ppt_w/2"/>
                                          </p:val>
                                        </p:tav>
                                        <p:tav tm="100000">
                                          <p:val>
                                            <p:strVal val="#ppt_x"/>
                                          </p:val>
                                        </p:tav>
                                      </p:tavLst>
                                    </p:anim>
                                    <p:anim calcmode="lin" valueType="num">
                                      <p:cBhvr additive="base">
                                        <p:cTn id="13" dur="500" fill="hold"/>
                                        <p:tgtEl>
                                          <p:spTgt spid="8504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5042"/>
                                        </p:tgtEl>
                                        <p:attrNameLst>
                                          <p:attrName>style.visibility</p:attrName>
                                        </p:attrNameLst>
                                      </p:cBhvr>
                                      <p:to>
                                        <p:strVal val="visible"/>
                                      </p:to>
                                    </p:set>
                                    <p:anim calcmode="lin" valueType="num">
                                      <p:cBhvr additive="base">
                                        <p:cTn id="18" dur="500" fill="hold"/>
                                        <p:tgtEl>
                                          <p:spTgt spid="85042"/>
                                        </p:tgtEl>
                                        <p:attrNameLst>
                                          <p:attrName>ppt_x</p:attrName>
                                        </p:attrNameLst>
                                      </p:cBhvr>
                                      <p:tavLst>
                                        <p:tav tm="0">
                                          <p:val>
                                            <p:strVal val="0-#ppt_w/2"/>
                                          </p:val>
                                        </p:tav>
                                        <p:tav tm="100000">
                                          <p:val>
                                            <p:strVal val="#ppt_x"/>
                                          </p:val>
                                        </p:tav>
                                      </p:tavLst>
                                    </p:anim>
                                    <p:anim calcmode="lin" valueType="num">
                                      <p:cBhvr additive="base">
                                        <p:cTn id="19" dur="500" fill="hold"/>
                                        <p:tgtEl>
                                          <p:spTgt spid="8504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5043"/>
                                        </p:tgtEl>
                                        <p:attrNameLst>
                                          <p:attrName>style.visibility</p:attrName>
                                        </p:attrNameLst>
                                      </p:cBhvr>
                                      <p:to>
                                        <p:strVal val="visible"/>
                                      </p:to>
                                    </p:set>
                                    <p:anim calcmode="lin" valueType="num">
                                      <p:cBhvr additive="base">
                                        <p:cTn id="24" dur="500" fill="hold"/>
                                        <p:tgtEl>
                                          <p:spTgt spid="85043"/>
                                        </p:tgtEl>
                                        <p:attrNameLst>
                                          <p:attrName>ppt_x</p:attrName>
                                        </p:attrNameLst>
                                      </p:cBhvr>
                                      <p:tavLst>
                                        <p:tav tm="0">
                                          <p:val>
                                            <p:strVal val="0-#ppt_w/2"/>
                                          </p:val>
                                        </p:tav>
                                        <p:tav tm="100000">
                                          <p:val>
                                            <p:strVal val="#ppt_x"/>
                                          </p:val>
                                        </p:tav>
                                      </p:tavLst>
                                    </p:anim>
                                    <p:anim calcmode="lin" valueType="num">
                                      <p:cBhvr additive="base">
                                        <p:cTn id="25" dur="500" fill="hold"/>
                                        <p:tgtEl>
                                          <p:spTgt spid="85043"/>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5044"/>
                                        </p:tgtEl>
                                        <p:attrNameLst>
                                          <p:attrName>style.visibility</p:attrName>
                                        </p:attrNameLst>
                                      </p:cBhvr>
                                      <p:to>
                                        <p:strVal val="visible"/>
                                      </p:to>
                                    </p:set>
                                    <p:anim calcmode="lin" valueType="num">
                                      <p:cBhvr additive="base">
                                        <p:cTn id="30" dur="500" fill="hold"/>
                                        <p:tgtEl>
                                          <p:spTgt spid="85044"/>
                                        </p:tgtEl>
                                        <p:attrNameLst>
                                          <p:attrName>ppt_x</p:attrName>
                                        </p:attrNameLst>
                                      </p:cBhvr>
                                      <p:tavLst>
                                        <p:tav tm="0">
                                          <p:val>
                                            <p:strVal val="0-#ppt_w/2"/>
                                          </p:val>
                                        </p:tav>
                                        <p:tav tm="100000">
                                          <p:val>
                                            <p:strVal val="#ppt_x"/>
                                          </p:val>
                                        </p:tav>
                                      </p:tavLst>
                                    </p:anim>
                                    <p:anim calcmode="lin" valueType="num">
                                      <p:cBhvr additive="base">
                                        <p:cTn id="31" dur="500" fill="hold"/>
                                        <p:tgtEl>
                                          <p:spTgt spid="8504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85049"/>
                                        </p:tgtEl>
                                        <p:attrNameLst>
                                          <p:attrName>style.visibility</p:attrName>
                                        </p:attrNameLst>
                                      </p:cBhvr>
                                      <p:to>
                                        <p:strVal val="visible"/>
                                      </p:to>
                                    </p:set>
                                    <p:anim calcmode="lin" valueType="num">
                                      <p:cBhvr additive="base">
                                        <p:cTn id="36" dur="500" fill="hold"/>
                                        <p:tgtEl>
                                          <p:spTgt spid="85049"/>
                                        </p:tgtEl>
                                        <p:attrNameLst>
                                          <p:attrName>ppt_x</p:attrName>
                                        </p:attrNameLst>
                                      </p:cBhvr>
                                      <p:tavLst>
                                        <p:tav tm="0">
                                          <p:val>
                                            <p:strVal val="0-#ppt_w/2"/>
                                          </p:val>
                                        </p:tav>
                                        <p:tav tm="100000">
                                          <p:val>
                                            <p:strVal val="#ppt_x"/>
                                          </p:val>
                                        </p:tav>
                                      </p:tavLst>
                                    </p:anim>
                                    <p:anim calcmode="lin" valueType="num">
                                      <p:cBhvr additive="base">
                                        <p:cTn id="37" dur="500" fill="hold"/>
                                        <p:tgtEl>
                                          <p:spTgt spid="8504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85050"/>
                                        </p:tgtEl>
                                        <p:attrNameLst>
                                          <p:attrName>style.visibility</p:attrName>
                                        </p:attrNameLst>
                                      </p:cBhvr>
                                      <p:to>
                                        <p:strVal val="visible"/>
                                      </p:to>
                                    </p:set>
                                    <p:anim calcmode="lin" valueType="num">
                                      <p:cBhvr additive="base">
                                        <p:cTn id="42" dur="500" fill="hold"/>
                                        <p:tgtEl>
                                          <p:spTgt spid="85050"/>
                                        </p:tgtEl>
                                        <p:attrNameLst>
                                          <p:attrName>ppt_x</p:attrName>
                                        </p:attrNameLst>
                                      </p:cBhvr>
                                      <p:tavLst>
                                        <p:tav tm="0">
                                          <p:val>
                                            <p:strVal val="0-#ppt_w/2"/>
                                          </p:val>
                                        </p:tav>
                                        <p:tav tm="100000">
                                          <p:val>
                                            <p:strVal val="#ppt_x"/>
                                          </p:val>
                                        </p:tav>
                                      </p:tavLst>
                                    </p:anim>
                                    <p:anim calcmode="lin" valueType="num">
                                      <p:cBhvr additive="base">
                                        <p:cTn id="43" dur="500" fill="hold"/>
                                        <p:tgtEl>
                                          <p:spTgt spid="8505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85051"/>
                                        </p:tgtEl>
                                        <p:attrNameLst>
                                          <p:attrName>style.visibility</p:attrName>
                                        </p:attrNameLst>
                                      </p:cBhvr>
                                      <p:to>
                                        <p:strVal val="visible"/>
                                      </p:to>
                                    </p:set>
                                    <p:anim calcmode="lin" valueType="num">
                                      <p:cBhvr additive="base">
                                        <p:cTn id="48" dur="500" fill="hold"/>
                                        <p:tgtEl>
                                          <p:spTgt spid="85051"/>
                                        </p:tgtEl>
                                        <p:attrNameLst>
                                          <p:attrName>ppt_x</p:attrName>
                                        </p:attrNameLst>
                                      </p:cBhvr>
                                      <p:tavLst>
                                        <p:tav tm="0">
                                          <p:val>
                                            <p:strVal val="0-#ppt_w/2"/>
                                          </p:val>
                                        </p:tav>
                                        <p:tav tm="100000">
                                          <p:val>
                                            <p:strVal val="#ppt_x"/>
                                          </p:val>
                                        </p:tav>
                                      </p:tavLst>
                                    </p:anim>
                                    <p:anim calcmode="lin" valueType="num">
                                      <p:cBhvr additive="base">
                                        <p:cTn id="49" dur="500" fill="hold"/>
                                        <p:tgtEl>
                                          <p:spTgt spid="85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8" grpId="0" autoUpdateAnimBg="0"/>
      <p:bldP spid="85041" grpId="0" autoUpdateAnimBg="0"/>
      <p:bldP spid="85042" grpId="0" autoUpdateAnimBg="0"/>
      <p:bldP spid="85043" grpId="0" autoUpdateAnimBg="0"/>
      <p:bldP spid="85044" grpId="0" autoUpdateAnimBg="0"/>
      <p:bldP spid="85049" grpId="0" autoUpdateAnimBg="0"/>
      <p:bldP spid="85050" grpId="0" autoUpdateAnimBg="0"/>
      <p:bldP spid="8505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a:extLst>
              <a:ext uri="{FF2B5EF4-FFF2-40B4-BE49-F238E27FC236}">
                <a16:creationId xmlns:a16="http://schemas.microsoft.com/office/drawing/2014/main" id="{2CBA942F-2DBB-4EF7-83C2-699E65CFE326}"/>
              </a:ext>
            </a:extLst>
          </p:cNvPr>
          <p:cNvSpPr>
            <a:spLocks noChangeArrowheads="1"/>
          </p:cNvSpPr>
          <p:nvPr/>
        </p:nvSpPr>
        <p:spPr bwMode="auto">
          <a:xfrm>
            <a:off x="3810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b="1">
                <a:solidFill>
                  <a:schemeClr val="hlink"/>
                </a:solidFill>
                <a:latin typeface="Arial" panose="020B0604020202020204" pitchFamily="34" charset="0"/>
                <a:cs typeface="Times New Roman" panose="02020603050405020304" pitchFamily="18" charset="0"/>
                <a:sym typeface="Wingdings" panose="05000000000000000000" pitchFamily="2" charset="2"/>
              </a:rPr>
              <a:t> </a:t>
            </a:r>
            <a:r>
              <a:rPr lang="en-US" altLang="fr-FR" b="1">
                <a:solidFill>
                  <a:schemeClr val="hlink"/>
                </a:solidFill>
                <a:latin typeface="Arial" panose="020B0604020202020204" pitchFamily="34" charset="0"/>
                <a:cs typeface="Times New Roman" panose="02020603050405020304" pitchFamily="18" charset="0"/>
              </a:rPr>
              <a:t>Plan à 3 classes </a:t>
            </a:r>
            <a:r>
              <a:rPr lang="en-US" altLang="fr-FR" b="1">
                <a:latin typeface="Arial" panose="020B0604020202020204" pitchFamily="34" charset="0"/>
                <a:cs typeface="Times New Roman" panose="02020603050405020304" pitchFamily="18" charset="0"/>
              </a:rPr>
              <a:t>pour l’interprétation </a:t>
            </a:r>
          </a:p>
          <a:p>
            <a:pPr algn="ctr" eaLnBrk="1" hangingPunct="1">
              <a:spcBef>
                <a:spcPct val="0"/>
              </a:spcBef>
              <a:buClrTx/>
              <a:buSzTx/>
              <a:buFontTx/>
              <a:buNone/>
            </a:pPr>
            <a:r>
              <a:rPr lang="en-US" altLang="fr-FR" b="1">
                <a:latin typeface="Arial" panose="020B0604020202020204" pitchFamily="34" charset="0"/>
                <a:cs typeface="Times New Roman" panose="02020603050405020304" pitchFamily="18" charset="0"/>
              </a:rPr>
              <a:t>pour </a:t>
            </a:r>
            <a:r>
              <a:rPr lang="en-US" altLang="fr-FR" b="1" u="sng">
                <a:solidFill>
                  <a:schemeClr val="folHlink"/>
                </a:solidFill>
                <a:latin typeface="Arial" panose="020B0604020202020204" pitchFamily="34" charset="0"/>
                <a:cs typeface="Times New Roman" panose="02020603050405020304" pitchFamily="18" charset="0"/>
              </a:rPr>
              <a:t>5 prélèvements</a:t>
            </a:r>
            <a:r>
              <a:rPr lang="en-US" altLang="fr-FR" b="1">
                <a:latin typeface="Arial" panose="020B0604020202020204" pitchFamily="34" charset="0"/>
                <a:cs typeface="Times New Roman" panose="02020603050405020304" pitchFamily="18" charset="0"/>
              </a:rPr>
              <a:t> milieu solide</a:t>
            </a:r>
            <a:endParaRPr lang="en-US" altLang="fr-FR">
              <a:latin typeface="Arial" panose="020B0604020202020204" pitchFamily="34" charset="0"/>
            </a:endParaRPr>
          </a:p>
        </p:txBody>
      </p:sp>
      <p:grpSp>
        <p:nvGrpSpPr>
          <p:cNvPr id="138307" name="Group 67">
            <a:extLst>
              <a:ext uri="{FF2B5EF4-FFF2-40B4-BE49-F238E27FC236}">
                <a16:creationId xmlns:a16="http://schemas.microsoft.com/office/drawing/2014/main" id="{C29EC5FC-786B-4B5E-8ED4-89B95C00234E}"/>
              </a:ext>
            </a:extLst>
          </p:cNvPr>
          <p:cNvGrpSpPr>
            <a:grpSpLocks/>
          </p:cNvGrpSpPr>
          <p:nvPr/>
        </p:nvGrpSpPr>
        <p:grpSpPr bwMode="auto">
          <a:xfrm>
            <a:off x="533400" y="1600200"/>
            <a:ext cx="8153400" cy="4724400"/>
            <a:chOff x="-3" y="-3"/>
            <a:chExt cx="4451" cy="2582"/>
          </a:xfrm>
        </p:grpSpPr>
        <p:grpSp>
          <p:nvGrpSpPr>
            <p:cNvPr id="23565" name="Group 65">
              <a:extLst>
                <a:ext uri="{FF2B5EF4-FFF2-40B4-BE49-F238E27FC236}">
                  <a16:creationId xmlns:a16="http://schemas.microsoft.com/office/drawing/2014/main" id="{BCAD4C22-B4B1-44DA-BADF-9927B1073333}"/>
                </a:ext>
              </a:extLst>
            </p:cNvPr>
            <p:cNvGrpSpPr>
              <a:grpSpLocks/>
            </p:cNvGrpSpPr>
            <p:nvPr/>
          </p:nvGrpSpPr>
          <p:grpSpPr bwMode="auto">
            <a:xfrm>
              <a:off x="0" y="0"/>
              <a:ext cx="4445" cy="2576"/>
              <a:chOff x="0" y="0"/>
              <a:chExt cx="4445" cy="2576"/>
            </a:xfrm>
          </p:grpSpPr>
          <p:grpSp>
            <p:nvGrpSpPr>
              <p:cNvPr id="23567" name="Group 24">
                <a:extLst>
                  <a:ext uri="{FF2B5EF4-FFF2-40B4-BE49-F238E27FC236}">
                    <a16:creationId xmlns:a16="http://schemas.microsoft.com/office/drawing/2014/main" id="{7D33B961-6CD2-49CF-AEFF-9EB319C93AD2}"/>
                  </a:ext>
                </a:extLst>
              </p:cNvPr>
              <p:cNvGrpSpPr>
                <a:grpSpLocks/>
              </p:cNvGrpSpPr>
              <p:nvPr/>
            </p:nvGrpSpPr>
            <p:grpSpPr bwMode="auto">
              <a:xfrm>
                <a:off x="0" y="0"/>
                <a:ext cx="929" cy="394"/>
                <a:chOff x="0" y="0"/>
                <a:chExt cx="929" cy="394"/>
              </a:xfrm>
            </p:grpSpPr>
            <p:sp>
              <p:nvSpPr>
                <p:cNvPr id="23624" name="Rectangle 23">
                  <a:extLst>
                    <a:ext uri="{FF2B5EF4-FFF2-40B4-BE49-F238E27FC236}">
                      <a16:creationId xmlns:a16="http://schemas.microsoft.com/office/drawing/2014/main" id="{3880F150-E7A4-4537-9480-1AC5EECC3A27}"/>
                    </a:ext>
                  </a:extLst>
                </p:cNvPr>
                <p:cNvSpPr>
                  <a:spLocks noChangeArrowheads="1"/>
                </p:cNvSpPr>
                <p:nvPr/>
              </p:nvSpPr>
              <p:spPr bwMode="auto">
                <a:xfrm>
                  <a:off x="0" y="0"/>
                  <a:ext cx="929"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23625" name="Group 22">
                  <a:extLst>
                    <a:ext uri="{FF2B5EF4-FFF2-40B4-BE49-F238E27FC236}">
                      <a16:creationId xmlns:a16="http://schemas.microsoft.com/office/drawing/2014/main" id="{D4A1B028-53BC-4858-987E-0766FA35CC00}"/>
                    </a:ext>
                  </a:extLst>
                </p:cNvPr>
                <p:cNvGrpSpPr>
                  <a:grpSpLocks/>
                </p:cNvGrpSpPr>
                <p:nvPr/>
              </p:nvGrpSpPr>
              <p:grpSpPr bwMode="auto">
                <a:xfrm>
                  <a:off x="0" y="0"/>
                  <a:ext cx="929" cy="394"/>
                  <a:chOff x="0" y="0"/>
                  <a:chExt cx="929" cy="394"/>
                </a:xfrm>
              </p:grpSpPr>
              <p:sp>
                <p:nvSpPr>
                  <p:cNvPr id="23626" name="Rectangle 4">
                    <a:extLst>
                      <a:ext uri="{FF2B5EF4-FFF2-40B4-BE49-F238E27FC236}">
                        <a16:creationId xmlns:a16="http://schemas.microsoft.com/office/drawing/2014/main" id="{F0A84EBB-0CFD-481C-82C2-8DDB63736907}"/>
                      </a:ext>
                    </a:extLst>
                  </p:cNvPr>
                  <p:cNvSpPr>
                    <a:spLocks noChangeArrowheads="1"/>
                  </p:cNvSpPr>
                  <p:nvPr/>
                </p:nvSpPr>
                <p:spPr bwMode="auto">
                  <a:xfrm>
                    <a:off x="28" y="0"/>
                    <a:ext cx="873"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Times New Roman" panose="02020603050405020304" pitchFamily="18" charset="0"/>
                      </a:rPr>
                      <a:t>QUALITE</a:t>
                    </a:r>
                  </a:p>
                  <a:p>
                    <a:pPr>
                      <a:spcBef>
                        <a:spcPct val="0"/>
                      </a:spcBef>
                      <a:buClrTx/>
                      <a:buSzTx/>
                      <a:buFontTx/>
                      <a:buNone/>
                    </a:pPr>
                    <a:endParaRPr lang="en-US" altLang="fr-FR" sz="1600" b="1">
                      <a:latin typeface="Arial" panose="020B0604020202020204" pitchFamily="34" charset="0"/>
                    </a:endParaRPr>
                  </a:p>
                </p:txBody>
              </p:sp>
              <p:sp>
                <p:nvSpPr>
                  <p:cNvPr id="23627" name="Rectangle 21">
                    <a:extLst>
                      <a:ext uri="{FF2B5EF4-FFF2-40B4-BE49-F238E27FC236}">
                        <a16:creationId xmlns:a16="http://schemas.microsoft.com/office/drawing/2014/main" id="{A363CF86-F496-4915-A4DB-080D3623F427}"/>
                      </a:ext>
                    </a:extLst>
                  </p:cNvPr>
                  <p:cNvSpPr>
                    <a:spLocks noChangeArrowheads="1"/>
                  </p:cNvSpPr>
                  <p:nvPr/>
                </p:nvSpPr>
                <p:spPr bwMode="auto">
                  <a:xfrm>
                    <a:off x="0" y="0"/>
                    <a:ext cx="92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23568" name="Group 28">
                <a:extLst>
                  <a:ext uri="{FF2B5EF4-FFF2-40B4-BE49-F238E27FC236}">
                    <a16:creationId xmlns:a16="http://schemas.microsoft.com/office/drawing/2014/main" id="{61449571-6F0F-4BF7-AD6A-2FAEAA6760A6}"/>
                  </a:ext>
                </a:extLst>
              </p:cNvPr>
              <p:cNvGrpSpPr>
                <a:grpSpLocks/>
              </p:cNvGrpSpPr>
              <p:nvPr/>
            </p:nvGrpSpPr>
            <p:grpSpPr bwMode="auto">
              <a:xfrm>
                <a:off x="929" y="0"/>
                <a:ext cx="3516" cy="394"/>
                <a:chOff x="929" y="0"/>
                <a:chExt cx="3516" cy="394"/>
              </a:xfrm>
            </p:grpSpPr>
            <p:sp>
              <p:nvSpPr>
                <p:cNvPr id="23620" name="Rectangle 27">
                  <a:extLst>
                    <a:ext uri="{FF2B5EF4-FFF2-40B4-BE49-F238E27FC236}">
                      <a16:creationId xmlns:a16="http://schemas.microsoft.com/office/drawing/2014/main" id="{0695A89F-AEE6-45F4-8349-85A050BA2489}"/>
                    </a:ext>
                  </a:extLst>
                </p:cNvPr>
                <p:cNvSpPr>
                  <a:spLocks noChangeArrowheads="1"/>
                </p:cNvSpPr>
                <p:nvPr/>
              </p:nvSpPr>
              <p:spPr bwMode="auto">
                <a:xfrm>
                  <a:off x="929" y="0"/>
                  <a:ext cx="3516"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23621" name="Group 26">
                  <a:extLst>
                    <a:ext uri="{FF2B5EF4-FFF2-40B4-BE49-F238E27FC236}">
                      <a16:creationId xmlns:a16="http://schemas.microsoft.com/office/drawing/2014/main" id="{9696EEA5-C917-470A-A70F-5589AE6D40B1}"/>
                    </a:ext>
                  </a:extLst>
                </p:cNvPr>
                <p:cNvGrpSpPr>
                  <a:grpSpLocks/>
                </p:cNvGrpSpPr>
                <p:nvPr/>
              </p:nvGrpSpPr>
              <p:grpSpPr bwMode="auto">
                <a:xfrm>
                  <a:off x="929" y="0"/>
                  <a:ext cx="3516" cy="394"/>
                  <a:chOff x="929" y="0"/>
                  <a:chExt cx="3516" cy="394"/>
                </a:xfrm>
              </p:grpSpPr>
              <p:sp>
                <p:nvSpPr>
                  <p:cNvPr id="23622" name="Rectangle 5">
                    <a:extLst>
                      <a:ext uri="{FF2B5EF4-FFF2-40B4-BE49-F238E27FC236}">
                        <a16:creationId xmlns:a16="http://schemas.microsoft.com/office/drawing/2014/main" id="{3E645BE7-B8F3-4713-BF81-C8ED40DBFA76}"/>
                      </a:ext>
                    </a:extLst>
                  </p:cNvPr>
                  <p:cNvSpPr>
                    <a:spLocks noChangeArrowheads="1"/>
                  </p:cNvSpPr>
                  <p:nvPr/>
                </p:nvSpPr>
                <p:spPr bwMode="auto">
                  <a:xfrm>
                    <a:off x="957" y="0"/>
                    <a:ext cx="3460"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Times New Roman" panose="02020603050405020304" pitchFamily="18" charset="0"/>
                      </a:rPr>
                      <a:t>CONDITIONS D’ATTRIBUTION</a:t>
                    </a:r>
                  </a:p>
                  <a:p>
                    <a:pPr>
                      <a:spcBef>
                        <a:spcPct val="0"/>
                      </a:spcBef>
                      <a:buClrTx/>
                      <a:buSzTx/>
                      <a:buFontTx/>
                      <a:buNone/>
                    </a:pPr>
                    <a:endParaRPr lang="en-US" altLang="fr-FR" sz="1600" b="1">
                      <a:latin typeface="Arial" panose="020B0604020202020204" pitchFamily="34" charset="0"/>
                    </a:endParaRPr>
                  </a:p>
                </p:txBody>
              </p:sp>
              <p:sp>
                <p:nvSpPr>
                  <p:cNvPr id="23623" name="Rectangle 25">
                    <a:extLst>
                      <a:ext uri="{FF2B5EF4-FFF2-40B4-BE49-F238E27FC236}">
                        <a16:creationId xmlns:a16="http://schemas.microsoft.com/office/drawing/2014/main" id="{B5B607B7-BE55-4283-B872-04E25A16AE9D}"/>
                      </a:ext>
                    </a:extLst>
                  </p:cNvPr>
                  <p:cNvSpPr>
                    <a:spLocks noChangeArrowheads="1"/>
                  </p:cNvSpPr>
                  <p:nvPr/>
                </p:nvSpPr>
                <p:spPr bwMode="auto">
                  <a:xfrm>
                    <a:off x="929" y="0"/>
                    <a:ext cx="3516"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23569" name="Group 32">
                <a:extLst>
                  <a:ext uri="{FF2B5EF4-FFF2-40B4-BE49-F238E27FC236}">
                    <a16:creationId xmlns:a16="http://schemas.microsoft.com/office/drawing/2014/main" id="{EDF87809-9294-4C91-8655-576163D74FB8}"/>
                  </a:ext>
                </a:extLst>
              </p:cNvPr>
              <p:cNvGrpSpPr>
                <a:grpSpLocks/>
              </p:cNvGrpSpPr>
              <p:nvPr/>
            </p:nvGrpSpPr>
            <p:grpSpPr bwMode="auto">
              <a:xfrm>
                <a:off x="0" y="394"/>
                <a:ext cx="929" cy="394"/>
                <a:chOff x="0" y="394"/>
                <a:chExt cx="929" cy="394"/>
              </a:xfrm>
            </p:grpSpPr>
            <p:sp>
              <p:nvSpPr>
                <p:cNvPr id="23616" name="Rectangle 31">
                  <a:extLst>
                    <a:ext uri="{FF2B5EF4-FFF2-40B4-BE49-F238E27FC236}">
                      <a16:creationId xmlns:a16="http://schemas.microsoft.com/office/drawing/2014/main" id="{066BBBA2-3058-4A7B-B203-702FD15EAF00}"/>
                    </a:ext>
                  </a:extLst>
                </p:cNvPr>
                <p:cNvSpPr>
                  <a:spLocks noChangeArrowheads="1"/>
                </p:cNvSpPr>
                <p:nvPr/>
              </p:nvSpPr>
              <p:spPr bwMode="auto">
                <a:xfrm>
                  <a:off x="0" y="394"/>
                  <a:ext cx="929"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23617" name="Group 30">
                  <a:extLst>
                    <a:ext uri="{FF2B5EF4-FFF2-40B4-BE49-F238E27FC236}">
                      <a16:creationId xmlns:a16="http://schemas.microsoft.com/office/drawing/2014/main" id="{1E8C95B3-0AA2-468A-B468-D44FAD2B3398}"/>
                    </a:ext>
                  </a:extLst>
                </p:cNvPr>
                <p:cNvGrpSpPr>
                  <a:grpSpLocks/>
                </p:cNvGrpSpPr>
                <p:nvPr/>
              </p:nvGrpSpPr>
              <p:grpSpPr bwMode="auto">
                <a:xfrm>
                  <a:off x="0" y="394"/>
                  <a:ext cx="929" cy="394"/>
                  <a:chOff x="0" y="394"/>
                  <a:chExt cx="929" cy="394"/>
                </a:xfrm>
              </p:grpSpPr>
              <p:sp>
                <p:nvSpPr>
                  <p:cNvPr id="23618" name="Rectangle 6">
                    <a:extLst>
                      <a:ext uri="{FF2B5EF4-FFF2-40B4-BE49-F238E27FC236}">
                        <a16:creationId xmlns:a16="http://schemas.microsoft.com/office/drawing/2014/main" id="{7A402411-0A35-4C55-8469-FB08F1D4502B}"/>
                      </a:ext>
                    </a:extLst>
                  </p:cNvPr>
                  <p:cNvSpPr>
                    <a:spLocks noChangeArrowheads="1"/>
                  </p:cNvSpPr>
                  <p:nvPr/>
                </p:nvSpPr>
                <p:spPr bwMode="auto">
                  <a:xfrm>
                    <a:off x="28" y="394"/>
                    <a:ext cx="873"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bIns="0"/>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i="1">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600" b="1">
                      <a:latin typeface="Arial" panose="020B0604020202020204" pitchFamily="34" charset="0"/>
                    </a:endParaRPr>
                  </a:p>
                </p:txBody>
              </p:sp>
              <p:sp>
                <p:nvSpPr>
                  <p:cNvPr id="23619" name="Rectangle 29">
                    <a:extLst>
                      <a:ext uri="{FF2B5EF4-FFF2-40B4-BE49-F238E27FC236}">
                        <a16:creationId xmlns:a16="http://schemas.microsoft.com/office/drawing/2014/main" id="{21872776-2866-429E-A6A9-058AE859D3E1}"/>
                      </a:ext>
                    </a:extLst>
                  </p:cNvPr>
                  <p:cNvSpPr>
                    <a:spLocks noChangeArrowheads="1"/>
                  </p:cNvSpPr>
                  <p:nvPr/>
                </p:nvSpPr>
                <p:spPr bwMode="auto">
                  <a:xfrm>
                    <a:off x="0" y="394"/>
                    <a:ext cx="92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23570" name="Group 36">
                <a:extLst>
                  <a:ext uri="{FF2B5EF4-FFF2-40B4-BE49-F238E27FC236}">
                    <a16:creationId xmlns:a16="http://schemas.microsoft.com/office/drawing/2014/main" id="{DE50E948-E9F5-44E5-A7F9-9E3433722534}"/>
                  </a:ext>
                </a:extLst>
              </p:cNvPr>
              <p:cNvGrpSpPr>
                <a:grpSpLocks/>
              </p:cNvGrpSpPr>
              <p:nvPr/>
            </p:nvGrpSpPr>
            <p:grpSpPr bwMode="auto">
              <a:xfrm>
                <a:off x="929" y="394"/>
                <a:ext cx="1758" cy="394"/>
                <a:chOff x="929" y="394"/>
                <a:chExt cx="1758" cy="394"/>
              </a:xfrm>
            </p:grpSpPr>
            <p:sp>
              <p:nvSpPr>
                <p:cNvPr id="23612" name="Rectangle 35">
                  <a:extLst>
                    <a:ext uri="{FF2B5EF4-FFF2-40B4-BE49-F238E27FC236}">
                      <a16:creationId xmlns:a16="http://schemas.microsoft.com/office/drawing/2014/main" id="{F6617C2E-2077-42A0-9671-8290F3DF35AD}"/>
                    </a:ext>
                  </a:extLst>
                </p:cNvPr>
                <p:cNvSpPr>
                  <a:spLocks noChangeArrowheads="1"/>
                </p:cNvSpPr>
                <p:nvPr/>
              </p:nvSpPr>
              <p:spPr bwMode="auto">
                <a:xfrm>
                  <a:off x="929" y="394"/>
                  <a:ext cx="1758"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23613" name="Group 34">
                  <a:extLst>
                    <a:ext uri="{FF2B5EF4-FFF2-40B4-BE49-F238E27FC236}">
                      <a16:creationId xmlns:a16="http://schemas.microsoft.com/office/drawing/2014/main" id="{42973D6D-FCD3-42D0-8004-5A25A7C27649}"/>
                    </a:ext>
                  </a:extLst>
                </p:cNvPr>
                <p:cNvGrpSpPr>
                  <a:grpSpLocks/>
                </p:cNvGrpSpPr>
                <p:nvPr/>
              </p:nvGrpSpPr>
              <p:grpSpPr bwMode="auto">
                <a:xfrm>
                  <a:off x="929" y="394"/>
                  <a:ext cx="1758" cy="394"/>
                  <a:chOff x="929" y="394"/>
                  <a:chExt cx="1758" cy="394"/>
                </a:xfrm>
              </p:grpSpPr>
              <p:sp>
                <p:nvSpPr>
                  <p:cNvPr id="23614" name="Rectangle 7">
                    <a:extLst>
                      <a:ext uri="{FF2B5EF4-FFF2-40B4-BE49-F238E27FC236}">
                        <a16:creationId xmlns:a16="http://schemas.microsoft.com/office/drawing/2014/main" id="{EB09B4E7-7AA1-40B6-AB49-DE2B1B137BD8}"/>
                      </a:ext>
                    </a:extLst>
                  </p:cNvPr>
                  <p:cNvSpPr>
                    <a:spLocks noChangeArrowheads="1"/>
                  </p:cNvSpPr>
                  <p:nvPr/>
                </p:nvSpPr>
                <p:spPr bwMode="auto">
                  <a:xfrm>
                    <a:off x="957" y="394"/>
                    <a:ext cx="1702"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endParaRPr lang="en-US" altLang="fr-FR" sz="800" b="1">
                      <a:latin typeface="Arial" panose="020B0604020202020204" pitchFamily="34" charset="0"/>
                      <a:cs typeface="Times New Roman" panose="02020603050405020304" pitchFamily="18" charset="0"/>
                    </a:endParaRPr>
                  </a:p>
                  <a:p>
                    <a:pPr algn="ctr" eaLnBrk="1" hangingPunct="1">
                      <a:spcBef>
                        <a:spcPct val="0"/>
                      </a:spcBef>
                      <a:buClrTx/>
                      <a:buSzTx/>
                      <a:buFontTx/>
                      <a:buNone/>
                    </a:pPr>
                    <a:r>
                      <a:rPr lang="en-US" altLang="fr-FR" sz="1600" b="1">
                        <a:solidFill>
                          <a:srgbClr val="FF0066"/>
                        </a:solidFill>
                        <a:latin typeface="Arial" panose="020B0604020202020204" pitchFamily="34" charset="0"/>
                        <a:cs typeface="Times New Roman" panose="02020603050405020304" pitchFamily="18" charset="0"/>
                      </a:rPr>
                      <a:t>Milieu solide*</a:t>
                    </a:r>
                  </a:p>
                  <a:p>
                    <a:pPr>
                      <a:spcBef>
                        <a:spcPct val="0"/>
                      </a:spcBef>
                      <a:buClrTx/>
                      <a:buSzTx/>
                      <a:buFontTx/>
                      <a:buNone/>
                    </a:pPr>
                    <a:endParaRPr lang="en-US" altLang="fr-FR" sz="1600" b="1">
                      <a:latin typeface="Arial" panose="020B0604020202020204" pitchFamily="34" charset="0"/>
                    </a:endParaRPr>
                  </a:p>
                </p:txBody>
              </p:sp>
              <p:sp>
                <p:nvSpPr>
                  <p:cNvPr id="23615" name="Rectangle 33">
                    <a:extLst>
                      <a:ext uri="{FF2B5EF4-FFF2-40B4-BE49-F238E27FC236}">
                        <a16:creationId xmlns:a16="http://schemas.microsoft.com/office/drawing/2014/main" id="{51870F3B-CA52-44CE-B8EB-7A3FA29DC267}"/>
                      </a:ext>
                    </a:extLst>
                  </p:cNvPr>
                  <p:cNvSpPr>
                    <a:spLocks noChangeArrowheads="1"/>
                  </p:cNvSpPr>
                  <p:nvPr/>
                </p:nvSpPr>
                <p:spPr bwMode="auto">
                  <a:xfrm>
                    <a:off x="929" y="394"/>
                    <a:ext cx="1758"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23571" name="Group 40">
                <a:extLst>
                  <a:ext uri="{FF2B5EF4-FFF2-40B4-BE49-F238E27FC236}">
                    <a16:creationId xmlns:a16="http://schemas.microsoft.com/office/drawing/2014/main" id="{E461987E-C724-4E07-85D0-0F9E6ADD1DED}"/>
                  </a:ext>
                </a:extLst>
              </p:cNvPr>
              <p:cNvGrpSpPr>
                <a:grpSpLocks/>
              </p:cNvGrpSpPr>
              <p:nvPr/>
            </p:nvGrpSpPr>
            <p:grpSpPr bwMode="auto">
              <a:xfrm>
                <a:off x="2687" y="394"/>
                <a:ext cx="1758" cy="394"/>
                <a:chOff x="2687" y="394"/>
                <a:chExt cx="1758" cy="394"/>
              </a:xfrm>
            </p:grpSpPr>
            <p:sp>
              <p:nvSpPr>
                <p:cNvPr id="23608" name="Rectangle 39">
                  <a:extLst>
                    <a:ext uri="{FF2B5EF4-FFF2-40B4-BE49-F238E27FC236}">
                      <a16:creationId xmlns:a16="http://schemas.microsoft.com/office/drawing/2014/main" id="{25751877-39AB-4942-A64D-02418E87E87D}"/>
                    </a:ext>
                  </a:extLst>
                </p:cNvPr>
                <p:cNvSpPr>
                  <a:spLocks noChangeArrowheads="1"/>
                </p:cNvSpPr>
                <p:nvPr/>
              </p:nvSpPr>
              <p:spPr bwMode="auto">
                <a:xfrm>
                  <a:off x="2687" y="394"/>
                  <a:ext cx="1758"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23609" name="Group 38">
                  <a:extLst>
                    <a:ext uri="{FF2B5EF4-FFF2-40B4-BE49-F238E27FC236}">
                      <a16:creationId xmlns:a16="http://schemas.microsoft.com/office/drawing/2014/main" id="{71A5BBB1-A757-41E2-85C9-2C5E81686D20}"/>
                    </a:ext>
                  </a:extLst>
                </p:cNvPr>
                <p:cNvGrpSpPr>
                  <a:grpSpLocks/>
                </p:cNvGrpSpPr>
                <p:nvPr/>
              </p:nvGrpSpPr>
              <p:grpSpPr bwMode="auto">
                <a:xfrm>
                  <a:off x="2687" y="394"/>
                  <a:ext cx="1758" cy="394"/>
                  <a:chOff x="2687" y="394"/>
                  <a:chExt cx="1758" cy="394"/>
                </a:xfrm>
              </p:grpSpPr>
              <p:sp>
                <p:nvSpPr>
                  <p:cNvPr id="23610" name="Rectangle 8">
                    <a:extLst>
                      <a:ext uri="{FF2B5EF4-FFF2-40B4-BE49-F238E27FC236}">
                        <a16:creationId xmlns:a16="http://schemas.microsoft.com/office/drawing/2014/main" id="{43CBD09A-A8A1-4C3F-953F-8CBDE72D6266}"/>
                      </a:ext>
                    </a:extLst>
                  </p:cNvPr>
                  <p:cNvSpPr>
                    <a:spLocks noChangeArrowheads="1"/>
                  </p:cNvSpPr>
                  <p:nvPr/>
                </p:nvSpPr>
                <p:spPr bwMode="auto">
                  <a:xfrm>
                    <a:off x="2715" y="394"/>
                    <a:ext cx="1702" cy="39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endParaRPr lang="en-US" altLang="fr-FR" sz="800" b="1">
                      <a:latin typeface="Arial" panose="020B0604020202020204" pitchFamily="34" charset="0"/>
                      <a:cs typeface="Times New Roman" panose="02020603050405020304" pitchFamily="18" charset="0"/>
                    </a:endParaRPr>
                  </a:p>
                  <a:p>
                    <a:pPr algn="ctr" eaLnBrk="1" hangingPunct="1">
                      <a:spcBef>
                        <a:spcPct val="0"/>
                      </a:spcBef>
                      <a:buClrTx/>
                      <a:buSzTx/>
                      <a:buFontTx/>
                      <a:buNone/>
                    </a:pPr>
                    <a:r>
                      <a:rPr lang="en-US" altLang="fr-FR" sz="1600" b="1">
                        <a:solidFill>
                          <a:srgbClr val="FF0066"/>
                        </a:solidFill>
                        <a:latin typeface="Arial" panose="020B0604020202020204" pitchFamily="34" charset="0"/>
                        <a:cs typeface="Times New Roman" panose="02020603050405020304" pitchFamily="18" charset="0"/>
                      </a:rPr>
                      <a:t>Milieu liquide*</a:t>
                    </a:r>
                  </a:p>
                  <a:p>
                    <a:pPr>
                      <a:spcBef>
                        <a:spcPct val="0"/>
                      </a:spcBef>
                      <a:buClrTx/>
                      <a:buSzTx/>
                      <a:buFontTx/>
                      <a:buNone/>
                    </a:pPr>
                    <a:endParaRPr lang="en-US" altLang="fr-FR" sz="1600" b="1">
                      <a:latin typeface="Arial" panose="020B0604020202020204" pitchFamily="34" charset="0"/>
                    </a:endParaRPr>
                  </a:p>
                </p:txBody>
              </p:sp>
              <p:sp>
                <p:nvSpPr>
                  <p:cNvPr id="23611" name="Rectangle 37">
                    <a:extLst>
                      <a:ext uri="{FF2B5EF4-FFF2-40B4-BE49-F238E27FC236}">
                        <a16:creationId xmlns:a16="http://schemas.microsoft.com/office/drawing/2014/main" id="{3A8330E4-7611-4F8E-A9F8-7D6C16EDD9D5}"/>
                      </a:ext>
                    </a:extLst>
                  </p:cNvPr>
                  <p:cNvSpPr>
                    <a:spLocks noChangeArrowheads="1"/>
                  </p:cNvSpPr>
                  <p:nvPr/>
                </p:nvSpPr>
                <p:spPr bwMode="auto">
                  <a:xfrm>
                    <a:off x="2687" y="394"/>
                    <a:ext cx="1758"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23572" name="Group 42">
                <a:extLst>
                  <a:ext uri="{FF2B5EF4-FFF2-40B4-BE49-F238E27FC236}">
                    <a16:creationId xmlns:a16="http://schemas.microsoft.com/office/drawing/2014/main" id="{C17C4B7B-5242-4E61-811A-8B2A72B59223}"/>
                  </a:ext>
                </a:extLst>
              </p:cNvPr>
              <p:cNvGrpSpPr>
                <a:grpSpLocks/>
              </p:cNvGrpSpPr>
              <p:nvPr/>
            </p:nvGrpSpPr>
            <p:grpSpPr bwMode="auto">
              <a:xfrm>
                <a:off x="0" y="788"/>
                <a:ext cx="929" cy="394"/>
                <a:chOff x="0" y="788"/>
                <a:chExt cx="929" cy="394"/>
              </a:xfrm>
            </p:grpSpPr>
            <p:sp>
              <p:nvSpPr>
                <p:cNvPr id="23606" name="Rectangle 9">
                  <a:extLst>
                    <a:ext uri="{FF2B5EF4-FFF2-40B4-BE49-F238E27FC236}">
                      <a16:creationId xmlns:a16="http://schemas.microsoft.com/office/drawing/2014/main" id="{02048201-BDD3-4A9E-9925-D9585C8B2B3B}"/>
                    </a:ext>
                  </a:extLst>
                </p:cNvPr>
                <p:cNvSpPr>
                  <a:spLocks noChangeArrowheads="1"/>
                </p:cNvSpPr>
                <p:nvPr/>
              </p:nvSpPr>
              <p:spPr bwMode="auto">
                <a:xfrm>
                  <a:off x="28" y="788"/>
                  <a:ext cx="873" cy="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bIns="0"/>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i="1">
                      <a:latin typeface="Arial" panose="020B0604020202020204" pitchFamily="34" charset="0"/>
                      <a:cs typeface="Times New Roman" panose="02020603050405020304" pitchFamily="18" charset="0"/>
                    </a:rPr>
                    <a:t>Satisfaisante</a:t>
                  </a:r>
                </a:p>
                <a:p>
                  <a:pPr>
                    <a:spcBef>
                      <a:spcPct val="0"/>
                    </a:spcBef>
                    <a:buClrTx/>
                    <a:buSzTx/>
                    <a:buFontTx/>
                    <a:buNone/>
                  </a:pPr>
                  <a:endParaRPr lang="en-US" altLang="fr-FR" sz="1600" b="1">
                    <a:latin typeface="Arial" panose="020B0604020202020204" pitchFamily="34" charset="0"/>
                  </a:endParaRPr>
                </a:p>
              </p:txBody>
            </p:sp>
            <p:sp>
              <p:nvSpPr>
                <p:cNvPr id="23607" name="Rectangle 41">
                  <a:extLst>
                    <a:ext uri="{FF2B5EF4-FFF2-40B4-BE49-F238E27FC236}">
                      <a16:creationId xmlns:a16="http://schemas.microsoft.com/office/drawing/2014/main" id="{3E13D825-4832-41D5-99D9-32A548FEA833}"/>
                    </a:ext>
                  </a:extLst>
                </p:cNvPr>
                <p:cNvSpPr>
                  <a:spLocks noChangeArrowheads="1"/>
                </p:cNvSpPr>
                <p:nvPr/>
              </p:nvSpPr>
              <p:spPr bwMode="auto">
                <a:xfrm>
                  <a:off x="0" y="788"/>
                  <a:ext cx="92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3" name="Group 44">
                <a:extLst>
                  <a:ext uri="{FF2B5EF4-FFF2-40B4-BE49-F238E27FC236}">
                    <a16:creationId xmlns:a16="http://schemas.microsoft.com/office/drawing/2014/main" id="{D90EA804-C353-410D-A4F9-1585DEF1A776}"/>
                  </a:ext>
                </a:extLst>
              </p:cNvPr>
              <p:cNvGrpSpPr>
                <a:grpSpLocks/>
              </p:cNvGrpSpPr>
              <p:nvPr/>
            </p:nvGrpSpPr>
            <p:grpSpPr bwMode="auto">
              <a:xfrm>
                <a:off x="929" y="788"/>
                <a:ext cx="1758" cy="394"/>
                <a:chOff x="929" y="788"/>
                <a:chExt cx="1758" cy="394"/>
              </a:xfrm>
            </p:grpSpPr>
            <p:sp>
              <p:nvSpPr>
                <p:cNvPr id="23604" name="Rectangle 10">
                  <a:extLst>
                    <a:ext uri="{FF2B5EF4-FFF2-40B4-BE49-F238E27FC236}">
                      <a16:creationId xmlns:a16="http://schemas.microsoft.com/office/drawing/2014/main" id="{BB821321-8268-4BDF-880C-3642DF082C3A}"/>
                    </a:ext>
                  </a:extLst>
                </p:cNvPr>
                <p:cNvSpPr>
                  <a:spLocks noChangeArrowheads="1"/>
                </p:cNvSpPr>
                <p:nvPr/>
              </p:nvSpPr>
              <p:spPr bwMode="auto">
                <a:xfrm>
                  <a:off x="957" y="788"/>
                  <a:ext cx="1702" cy="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b="1">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b="1">
                    <a:latin typeface="Arial" panose="020B0604020202020204" pitchFamily="34" charset="0"/>
                  </a:endParaRPr>
                </a:p>
              </p:txBody>
            </p:sp>
            <p:sp>
              <p:nvSpPr>
                <p:cNvPr id="23605" name="Rectangle 43">
                  <a:extLst>
                    <a:ext uri="{FF2B5EF4-FFF2-40B4-BE49-F238E27FC236}">
                      <a16:creationId xmlns:a16="http://schemas.microsoft.com/office/drawing/2014/main" id="{DD638FAC-A094-45DC-8C38-FE0779DA145F}"/>
                    </a:ext>
                  </a:extLst>
                </p:cNvPr>
                <p:cNvSpPr>
                  <a:spLocks noChangeArrowheads="1"/>
                </p:cNvSpPr>
                <p:nvPr/>
              </p:nvSpPr>
              <p:spPr bwMode="auto">
                <a:xfrm>
                  <a:off x="929" y="788"/>
                  <a:ext cx="1758"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4" name="Group 46">
                <a:extLst>
                  <a:ext uri="{FF2B5EF4-FFF2-40B4-BE49-F238E27FC236}">
                    <a16:creationId xmlns:a16="http://schemas.microsoft.com/office/drawing/2014/main" id="{99A86B49-2374-4BB3-81A1-4692D5EB72A1}"/>
                  </a:ext>
                </a:extLst>
              </p:cNvPr>
              <p:cNvGrpSpPr>
                <a:grpSpLocks/>
              </p:cNvGrpSpPr>
              <p:nvPr/>
            </p:nvGrpSpPr>
            <p:grpSpPr bwMode="auto">
              <a:xfrm>
                <a:off x="2687" y="788"/>
                <a:ext cx="1758" cy="394"/>
                <a:chOff x="2687" y="788"/>
                <a:chExt cx="1758" cy="394"/>
              </a:xfrm>
            </p:grpSpPr>
            <p:sp>
              <p:nvSpPr>
                <p:cNvPr id="23602" name="Rectangle 11">
                  <a:extLst>
                    <a:ext uri="{FF2B5EF4-FFF2-40B4-BE49-F238E27FC236}">
                      <a16:creationId xmlns:a16="http://schemas.microsoft.com/office/drawing/2014/main" id="{EFC16514-89B5-463F-8C1E-679DDD87FEBB}"/>
                    </a:ext>
                  </a:extLst>
                </p:cNvPr>
                <p:cNvSpPr>
                  <a:spLocks noChangeArrowheads="1"/>
                </p:cNvSpPr>
                <p:nvPr/>
              </p:nvSpPr>
              <p:spPr bwMode="auto">
                <a:xfrm>
                  <a:off x="2715" y="788"/>
                  <a:ext cx="1702" cy="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600" b="1">
                    <a:latin typeface="Arial" panose="020B0604020202020204" pitchFamily="34" charset="0"/>
                  </a:endParaRPr>
                </a:p>
              </p:txBody>
            </p:sp>
            <p:sp>
              <p:nvSpPr>
                <p:cNvPr id="23603" name="Rectangle 45">
                  <a:extLst>
                    <a:ext uri="{FF2B5EF4-FFF2-40B4-BE49-F238E27FC236}">
                      <a16:creationId xmlns:a16="http://schemas.microsoft.com/office/drawing/2014/main" id="{6AD2D251-6095-477E-89A9-AF027C71B19A}"/>
                    </a:ext>
                  </a:extLst>
                </p:cNvPr>
                <p:cNvSpPr>
                  <a:spLocks noChangeArrowheads="1"/>
                </p:cNvSpPr>
                <p:nvPr/>
              </p:nvSpPr>
              <p:spPr bwMode="auto">
                <a:xfrm>
                  <a:off x="2687" y="788"/>
                  <a:ext cx="1758"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5" name="Group 48">
                <a:extLst>
                  <a:ext uri="{FF2B5EF4-FFF2-40B4-BE49-F238E27FC236}">
                    <a16:creationId xmlns:a16="http://schemas.microsoft.com/office/drawing/2014/main" id="{6AAF98E6-0D67-4706-8932-D69B07C3F75B}"/>
                  </a:ext>
                </a:extLst>
              </p:cNvPr>
              <p:cNvGrpSpPr>
                <a:grpSpLocks/>
              </p:cNvGrpSpPr>
              <p:nvPr/>
            </p:nvGrpSpPr>
            <p:grpSpPr bwMode="auto">
              <a:xfrm>
                <a:off x="0" y="1182"/>
                <a:ext cx="929" cy="394"/>
                <a:chOff x="0" y="1182"/>
                <a:chExt cx="929" cy="394"/>
              </a:xfrm>
            </p:grpSpPr>
            <p:sp>
              <p:nvSpPr>
                <p:cNvPr id="23600" name="Rectangle 12">
                  <a:extLst>
                    <a:ext uri="{FF2B5EF4-FFF2-40B4-BE49-F238E27FC236}">
                      <a16:creationId xmlns:a16="http://schemas.microsoft.com/office/drawing/2014/main" id="{983145BE-EBA1-46FD-9A1A-4AFC9821745D}"/>
                    </a:ext>
                  </a:extLst>
                </p:cNvPr>
                <p:cNvSpPr>
                  <a:spLocks noChangeArrowheads="1"/>
                </p:cNvSpPr>
                <p:nvPr/>
              </p:nvSpPr>
              <p:spPr bwMode="auto">
                <a:xfrm>
                  <a:off x="28" y="1182"/>
                  <a:ext cx="873" cy="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i="1">
                      <a:latin typeface="Arial" panose="020B0604020202020204" pitchFamily="34" charset="0"/>
                      <a:cs typeface="Times New Roman" panose="02020603050405020304" pitchFamily="18" charset="0"/>
                    </a:rPr>
                    <a:t>Acceptable</a:t>
                  </a:r>
                  <a:endParaRPr lang="en-US" altLang="fr-FR" sz="1600" b="1">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b="1">
                    <a:latin typeface="Arial" panose="020B0604020202020204" pitchFamily="34" charset="0"/>
                  </a:endParaRPr>
                </a:p>
              </p:txBody>
            </p:sp>
            <p:sp>
              <p:nvSpPr>
                <p:cNvPr id="23601" name="Rectangle 47">
                  <a:extLst>
                    <a:ext uri="{FF2B5EF4-FFF2-40B4-BE49-F238E27FC236}">
                      <a16:creationId xmlns:a16="http://schemas.microsoft.com/office/drawing/2014/main" id="{3B84D605-BF85-4FDD-B32A-AB527F49935B}"/>
                    </a:ext>
                  </a:extLst>
                </p:cNvPr>
                <p:cNvSpPr>
                  <a:spLocks noChangeArrowheads="1"/>
                </p:cNvSpPr>
                <p:nvPr/>
              </p:nvSpPr>
              <p:spPr bwMode="auto">
                <a:xfrm>
                  <a:off x="0" y="1182"/>
                  <a:ext cx="92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6" name="Group 50">
                <a:extLst>
                  <a:ext uri="{FF2B5EF4-FFF2-40B4-BE49-F238E27FC236}">
                    <a16:creationId xmlns:a16="http://schemas.microsoft.com/office/drawing/2014/main" id="{7E006C22-77E3-4240-85EA-D38B20455414}"/>
                  </a:ext>
                </a:extLst>
              </p:cNvPr>
              <p:cNvGrpSpPr>
                <a:grpSpLocks/>
              </p:cNvGrpSpPr>
              <p:nvPr/>
            </p:nvGrpSpPr>
            <p:grpSpPr bwMode="auto">
              <a:xfrm>
                <a:off x="929" y="1182"/>
                <a:ext cx="1758" cy="394"/>
                <a:chOff x="929" y="1182"/>
                <a:chExt cx="1758" cy="394"/>
              </a:xfrm>
            </p:grpSpPr>
            <p:sp>
              <p:nvSpPr>
                <p:cNvPr id="23598" name="Rectangle 13">
                  <a:extLst>
                    <a:ext uri="{FF2B5EF4-FFF2-40B4-BE49-F238E27FC236}">
                      <a16:creationId xmlns:a16="http://schemas.microsoft.com/office/drawing/2014/main" id="{2962A6ED-4304-49FF-9997-B2E0304FE868}"/>
                    </a:ext>
                  </a:extLst>
                </p:cNvPr>
                <p:cNvSpPr>
                  <a:spLocks noChangeArrowheads="1"/>
                </p:cNvSpPr>
                <p:nvPr/>
              </p:nvSpPr>
              <p:spPr bwMode="auto">
                <a:xfrm>
                  <a:off x="957" y="1182"/>
                  <a:ext cx="1702" cy="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600" b="1">
                    <a:latin typeface="Arial" panose="020B0604020202020204" pitchFamily="34" charset="0"/>
                  </a:endParaRPr>
                </a:p>
              </p:txBody>
            </p:sp>
            <p:sp>
              <p:nvSpPr>
                <p:cNvPr id="23599" name="Rectangle 49">
                  <a:extLst>
                    <a:ext uri="{FF2B5EF4-FFF2-40B4-BE49-F238E27FC236}">
                      <a16:creationId xmlns:a16="http://schemas.microsoft.com/office/drawing/2014/main" id="{C700FCB1-2448-4ECF-8885-6C9CAADFC21F}"/>
                    </a:ext>
                  </a:extLst>
                </p:cNvPr>
                <p:cNvSpPr>
                  <a:spLocks noChangeArrowheads="1"/>
                </p:cNvSpPr>
                <p:nvPr/>
              </p:nvSpPr>
              <p:spPr bwMode="auto">
                <a:xfrm>
                  <a:off x="929" y="1182"/>
                  <a:ext cx="1758"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7" name="Group 52">
                <a:extLst>
                  <a:ext uri="{FF2B5EF4-FFF2-40B4-BE49-F238E27FC236}">
                    <a16:creationId xmlns:a16="http://schemas.microsoft.com/office/drawing/2014/main" id="{213E7027-088E-4B7C-AA6B-19E213F6D231}"/>
                  </a:ext>
                </a:extLst>
              </p:cNvPr>
              <p:cNvGrpSpPr>
                <a:grpSpLocks/>
              </p:cNvGrpSpPr>
              <p:nvPr/>
            </p:nvGrpSpPr>
            <p:grpSpPr bwMode="auto">
              <a:xfrm>
                <a:off x="2687" y="1182"/>
                <a:ext cx="1758" cy="394"/>
                <a:chOff x="2687" y="1182"/>
                <a:chExt cx="1758" cy="394"/>
              </a:xfrm>
            </p:grpSpPr>
            <p:sp>
              <p:nvSpPr>
                <p:cNvPr id="23596" name="Rectangle 14">
                  <a:extLst>
                    <a:ext uri="{FF2B5EF4-FFF2-40B4-BE49-F238E27FC236}">
                      <a16:creationId xmlns:a16="http://schemas.microsoft.com/office/drawing/2014/main" id="{0060F014-8A9B-4D6B-A7A6-FCA448BC196D}"/>
                    </a:ext>
                  </a:extLst>
                </p:cNvPr>
                <p:cNvSpPr>
                  <a:spLocks noChangeArrowheads="1"/>
                </p:cNvSpPr>
                <p:nvPr/>
              </p:nvSpPr>
              <p:spPr bwMode="auto">
                <a:xfrm>
                  <a:off x="2715" y="1182"/>
                  <a:ext cx="1702" cy="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600" b="1">
                    <a:latin typeface="Arial" panose="020B0604020202020204" pitchFamily="34" charset="0"/>
                  </a:endParaRPr>
                </a:p>
              </p:txBody>
            </p:sp>
            <p:sp>
              <p:nvSpPr>
                <p:cNvPr id="23597" name="Rectangle 51">
                  <a:extLst>
                    <a:ext uri="{FF2B5EF4-FFF2-40B4-BE49-F238E27FC236}">
                      <a16:creationId xmlns:a16="http://schemas.microsoft.com/office/drawing/2014/main" id="{ECA6AC2C-9385-45BB-B6B9-E24A59CB5B0D}"/>
                    </a:ext>
                  </a:extLst>
                </p:cNvPr>
                <p:cNvSpPr>
                  <a:spLocks noChangeArrowheads="1"/>
                </p:cNvSpPr>
                <p:nvPr/>
              </p:nvSpPr>
              <p:spPr bwMode="auto">
                <a:xfrm>
                  <a:off x="2687" y="1182"/>
                  <a:ext cx="1758"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8" name="Group 54">
                <a:extLst>
                  <a:ext uri="{FF2B5EF4-FFF2-40B4-BE49-F238E27FC236}">
                    <a16:creationId xmlns:a16="http://schemas.microsoft.com/office/drawing/2014/main" id="{7639D68D-ABD0-4939-B984-0F723C99DC81}"/>
                  </a:ext>
                </a:extLst>
              </p:cNvPr>
              <p:cNvGrpSpPr>
                <a:grpSpLocks/>
              </p:cNvGrpSpPr>
              <p:nvPr/>
            </p:nvGrpSpPr>
            <p:grpSpPr bwMode="auto">
              <a:xfrm>
                <a:off x="0" y="1576"/>
                <a:ext cx="929" cy="500"/>
                <a:chOff x="0" y="1576"/>
                <a:chExt cx="929" cy="500"/>
              </a:xfrm>
            </p:grpSpPr>
            <p:sp>
              <p:nvSpPr>
                <p:cNvPr id="23594" name="Rectangle 15">
                  <a:extLst>
                    <a:ext uri="{FF2B5EF4-FFF2-40B4-BE49-F238E27FC236}">
                      <a16:creationId xmlns:a16="http://schemas.microsoft.com/office/drawing/2014/main" id="{B2F5C18E-9217-48D6-AA76-2E83FFACC86C}"/>
                    </a:ext>
                  </a:extLst>
                </p:cNvPr>
                <p:cNvSpPr>
                  <a:spLocks noChangeArrowheads="1"/>
                </p:cNvSpPr>
                <p:nvPr/>
              </p:nvSpPr>
              <p:spPr bwMode="auto">
                <a:xfrm>
                  <a:off x="28" y="1576"/>
                  <a:ext cx="873"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i="1">
                      <a:latin typeface="Arial" panose="020B0604020202020204" pitchFamily="34" charset="0"/>
                      <a:cs typeface="Times New Roman" panose="02020603050405020304" pitchFamily="18" charset="0"/>
                    </a:rPr>
                    <a:t>Non satisfaisante</a:t>
                  </a:r>
                  <a:endParaRPr lang="en-US" altLang="fr-FR" sz="1600" b="1">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b="1">
                    <a:latin typeface="Arial" panose="020B0604020202020204" pitchFamily="34" charset="0"/>
                  </a:endParaRPr>
                </a:p>
              </p:txBody>
            </p:sp>
            <p:sp>
              <p:nvSpPr>
                <p:cNvPr id="23595" name="Rectangle 53">
                  <a:extLst>
                    <a:ext uri="{FF2B5EF4-FFF2-40B4-BE49-F238E27FC236}">
                      <a16:creationId xmlns:a16="http://schemas.microsoft.com/office/drawing/2014/main" id="{052AFC0F-0F1A-49EB-AB6F-E2FE8D39E00C}"/>
                    </a:ext>
                  </a:extLst>
                </p:cNvPr>
                <p:cNvSpPr>
                  <a:spLocks noChangeArrowheads="1"/>
                </p:cNvSpPr>
                <p:nvPr/>
              </p:nvSpPr>
              <p:spPr bwMode="auto">
                <a:xfrm>
                  <a:off x="0" y="1576"/>
                  <a:ext cx="929"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79" name="Group 56">
                <a:extLst>
                  <a:ext uri="{FF2B5EF4-FFF2-40B4-BE49-F238E27FC236}">
                    <a16:creationId xmlns:a16="http://schemas.microsoft.com/office/drawing/2014/main" id="{3CBC7A57-976F-4CB9-8270-D8F8BB20A7DB}"/>
                  </a:ext>
                </a:extLst>
              </p:cNvPr>
              <p:cNvGrpSpPr>
                <a:grpSpLocks/>
              </p:cNvGrpSpPr>
              <p:nvPr/>
            </p:nvGrpSpPr>
            <p:grpSpPr bwMode="auto">
              <a:xfrm>
                <a:off x="929" y="1576"/>
                <a:ext cx="1758" cy="500"/>
                <a:chOff x="929" y="1576"/>
                <a:chExt cx="1758" cy="500"/>
              </a:xfrm>
            </p:grpSpPr>
            <p:sp>
              <p:nvSpPr>
                <p:cNvPr id="23592" name="Rectangle 16">
                  <a:extLst>
                    <a:ext uri="{FF2B5EF4-FFF2-40B4-BE49-F238E27FC236}">
                      <a16:creationId xmlns:a16="http://schemas.microsoft.com/office/drawing/2014/main" id="{B0D3995B-1FEE-43C6-AD49-F791DE03F37F}"/>
                    </a:ext>
                  </a:extLst>
                </p:cNvPr>
                <p:cNvSpPr>
                  <a:spLocks noChangeArrowheads="1"/>
                </p:cNvSpPr>
                <p:nvPr/>
              </p:nvSpPr>
              <p:spPr bwMode="auto">
                <a:xfrm>
                  <a:off x="957" y="1576"/>
                  <a:ext cx="1702"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b="1">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b="1">
                    <a:latin typeface="Arial" panose="020B0604020202020204" pitchFamily="34" charset="0"/>
                  </a:endParaRPr>
                </a:p>
              </p:txBody>
            </p:sp>
            <p:sp>
              <p:nvSpPr>
                <p:cNvPr id="23593" name="Rectangle 55">
                  <a:extLst>
                    <a:ext uri="{FF2B5EF4-FFF2-40B4-BE49-F238E27FC236}">
                      <a16:creationId xmlns:a16="http://schemas.microsoft.com/office/drawing/2014/main" id="{DDD9F4D4-E61D-450C-B519-709EC4F5F952}"/>
                    </a:ext>
                  </a:extLst>
                </p:cNvPr>
                <p:cNvSpPr>
                  <a:spLocks noChangeArrowheads="1"/>
                </p:cNvSpPr>
                <p:nvPr/>
              </p:nvSpPr>
              <p:spPr bwMode="auto">
                <a:xfrm>
                  <a:off x="929" y="1576"/>
                  <a:ext cx="1758"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80" name="Group 58">
                <a:extLst>
                  <a:ext uri="{FF2B5EF4-FFF2-40B4-BE49-F238E27FC236}">
                    <a16:creationId xmlns:a16="http://schemas.microsoft.com/office/drawing/2014/main" id="{093C9523-7932-4C1E-8003-CE6458908FA1}"/>
                  </a:ext>
                </a:extLst>
              </p:cNvPr>
              <p:cNvGrpSpPr>
                <a:grpSpLocks/>
              </p:cNvGrpSpPr>
              <p:nvPr/>
            </p:nvGrpSpPr>
            <p:grpSpPr bwMode="auto">
              <a:xfrm>
                <a:off x="2687" y="1576"/>
                <a:ext cx="1758" cy="500"/>
                <a:chOff x="2687" y="1576"/>
                <a:chExt cx="1758" cy="500"/>
              </a:xfrm>
            </p:grpSpPr>
            <p:sp>
              <p:nvSpPr>
                <p:cNvPr id="23590" name="Rectangle 17">
                  <a:extLst>
                    <a:ext uri="{FF2B5EF4-FFF2-40B4-BE49-F238E27FC236}">
                      <a16:creationId xmlns:a16="http://schemas.microsoft.com/office/drawing/2014/main" id="{6571990D-EFCB-4CAD-AFB1-66B462F95F6F}"/>
                    </a:ext>
                  </a:extLst>
                </p:cNvPr>
                <p:cNvSpPr>
                  <a:spLocks noChangeArrowheads="1"/>
                </p:cNvSpPr>
                <p:nvPr/>
              </p:nvSpPr>
              <p:spPr bwMode="auto">
                <a:xfrm>
                  <a:off x="2715" y="1576"/>
                  <a:ext cx="1702"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600" b="1">
                    <a:latin typeface="Arial" panose="020B0604020202020204" pitchFamily="34" charset="0"/>
                  </a:endParaRPr>
                </a:p>
              </p:txBody>
            </p:sp>
            <p:sp>
              <p:nvSpPr>
                <p:cNvPr id="23591" name="Rectangle 57">
                  <a:extLst>
                    <a:ext uri="{FF2B5EF4-FFF2-40B4-BE49-F238E27FC236}">
                      <a16:creationId xmlns:a16="http://schemas.microsoft.com/office/drawing/2014/main" id="{983E871B-0B0B-46ED-A73C-93DD7AF442F2}"/>
                    </a:ext>
                  </a:extLst>
                </p:cNvPr>
                <p:cNvSpPr>
                  <a:spLocks noChangeArrowheads="1"/>
                </p:cNvSpPr>
                <p:nvPr/>
              </p:nvSpPr>
              <p:spPr bwMode="auto">
                <a:xfrm>
                  <a:off x="2687" y="1576"/>
                  <a:ext cx="1758"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81" name="Group 60">
                <a:extLst>
                  <a:ext uri="{FF2B5EF4-FFF2-40B4-BE49-F238E27FC236}">
                    <a16:creationId xmlns:a16="http://schemas.microsoft.com/office/drawing/2014/main" id="{F92D3A3D-66FC-4265-A0C4-DE9758332719}"/>
                  </a:ext>
                </a:extLst>
              </p:cNvPr>
              <p:cNvGrpSpPr>
                <a:grpSpLocks/>
              </p:cNvGrpSpPr>
              <p:nvPr/>
            </p:nvGrpSpPr>
            <p:grpSpPr bwMode="auto">
              <a:xfrm>
                <a:off x="0" y="2076"/>
                <a:ext cx="929" cy="500"/>
                <a:chOff x="0" y="2076"/>
                <a:chExt cx="929" cy="500"/>
              </a:xfrm>
            </p:grpSpPr>
            <p:sp>
              <p:nvSpPr>
                <p:cNvPr id="23588" name="Rectangle 18">
                  <a:extLst>
                    <a:ext uri="{FF2B5EF4-FFF2-40B4-BE49-F238E27FC236}">
                      <a16:creationId xmlns:a16="http://schemas.microsoft.com/office/drawing/2014/main" id="{2B247D03-A5DC-4AC5-A428-C96676198DA0}"/>
                    </a:ext>
                  </a:extLst>
                </p:cNvPr>
                <p:cNvSpPr>
                  <a:spLocks noChangeArrowheads="1"/>
                </p:cNvSpPr>
                <p:nvPr/>
              </p:nvSpPr>
              <p:spPr bwMode="auto">
                <a:xfrm>
                  <a:off x="28" y="2076"/>
                  <a:ext cx="873"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i="1">
                      <a:latin typeface="Arial" panose="020B0604020202020204" pitchFamily="34" charset="0"/>
                      <a:cs typeface="Times New Roman" panose="02020603050405020304" pitchFamily="18" charset="0"/>
                    </a:rPr>
                    <a:t>Toxique ou corrompu</a:t>
                  </a:r>
                  <a:endParaRPr lang="en-US" altLang="fr-FR" sz="1600" b="1">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b="1">
                    <a:latin typeface="Arial" panose="020B0604020202020204" pitchFamily="34" charset="0"/>
                  </a:endParaRPr>
                </a:p>
              </p:txBody>
            </p:sp>
            <p:sp>
              <p:nvSpPr>
                <p:cNvPr id="23589" name="Rectangle 59">
                  <a:extLst>
                    <a:ext uri="{FF2B5EF4-FFF2-40B4-BE49-F238E27FC236}">
                      <a16:creationId xmlns:a16="http://schemas.microsoft.com/office/drawing/2014/main" id="{BF1B857A-FE2E-4621-A69A-8EBD6F68C583}"/>
                    </a:ext>
                  </a:extLst>
                </p:cNvPr>
                <p:cNvSpPr>
                  <a:spLocks noChangeArrowheads="1"/>
                </p:cNvSpPr>
                <p:nvPr/>
              </p:nvSpPr>
              <p:spPr bwMode="auto">
                <a:xfrm>
                  <a:off x="0" y="2076"/>
                  <a:ext cx="929"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82" name="Group 62">
                <a:extLst>
                  <a:ext uri="{FF2B5EF4-FFF2-40B4-BE49-F238E27FC236}">
                    <a16:creationId xmlns:a16="http://schemas.microsoft.com/office/drawing/2014/main" id="{A38468D1-6B70-44B2-BB0C-E9EC6ACF1E03}"/>
                  </a:ext>
                </a:extLst>
              </p:cNvPr>
              <p:cNvGrpSpPr>
                <a:grpSpLocks/>
              </p:cNvGrpSpPr>
              <p:nvPr/>
            </p:nvGrpSpPr>
            <p:grpSpPr bwMode="auto">
              <a:xfrm>
                <a:off x="929" y="2076"/>
                <a:ext cx="1758" cy="500"/>
                <a:chOff x="929" y="2076"/>
                <a:chExt cx="1758" cy="500"/>
              </a:xfrm>
            </p:grpSpPr>
            <p:sp>
              <p:nvSpPr>
                <p:cNvPr id="23586" name="Rectangle 19">
                  <a:extLst>
                    <a:ext uri="{FF2B5EF4-FFF2-40B4-BE49-F238E27FC236}">
                      <a16:creationId xmlns:a16="http://schemas.microsoft.com/office/drawing/2014/main" id="{C3BB6881-72E9-467C-B371-1C656C71A316}"/>
                    </a:ext>
                  </a:extLst>
                </p:cNvPr>
                <p:cNvSpPr>
                  <a:spLocks noChangeArrowheads="1"/>
                </p:cNvSpPr>
                <p:nvPr/>
              </p:nvSpPr>
              <p:spPr bwMode="auto">
                <a:xfrm>
                  <a:off x="957" y="2076"/>
                  <a:ext cx="1702"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b="1">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b="1">
                    <a:latin typeface="Arial" panose="020B0604020202020204" pitchFamily="34" charset="0"/>
                  </a:endParaRPr>
                </a:p>
              </p:txBody>
            </p:sp>
            <p:sp>
              <p:nvSpPr>
                <p:cNvPr id="23587" name="Rectangle 61">
                  <a:extLst>
                    <a:ext uri="{FF2B5EF4-FFF2-40B4-BE49-F238E27FC236}">
                      <a16:creationId xmlns:a16="http://schemas.microsoft.com/office/drawing/2014/main" id="{98A71DFE-BE2B-40C6-A183-36C56AA317F4}"/>
                    </a:ext>
                  </a:extLst>
                </p:cNvPr>
                <p:cNvSpPr>
                  <a:spLocks noChangeArrowheads="1"/>
                </p:cNvSpPr>
                <p:nvPr/>
              </p:nvSpPr>
              <p:spPr bwMode="auto">
                <a:xfrm>
                  <a:off x="929" y="2076"/>
                  <a:ext cx="1758"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3583" name="Group 64">
                <a:extLst>
                  <a:ext uri="{FF2B5EF4-FFF2-40B4-BE49-F238E27FC236}">
                    <a16:creationId xmlns:a16="http://schemas.microsoft.com/office/drawing/2014/main" id="{9B6F7790-E0CB-4129-BB75-FD1B83AAC825}"/>
                  </a:ext>
                </a:extLst>
              </p:cNvPr>
              <p:cNvGrpSpPr>
                <a:grpSpLocks/>
              </p:cNvGrpSpPr>
              <p:nvPr/>
            </p:nvGrpSpPr>
            <p:grpSpPr bwMode="auto">
              <a:xfrm>
                <a:off x="2687" y="2076"/>
                <a:ext cx="1758" cy="500"/>
                <a:chOff x="2687" y="2076"/>
                <a:chExt cx="1758" cy="500"/>
              </a:xfrm>
            </p:grpSpPr>
            <p:sp>
              <p:nvSpPr>
                <p:cNvPr id="23584" name="Rectangle 20">
                  <a:extLst>
                    <a:ext uri="{FF2B5EF4-FFF2-40B4-BE49-F238E27FC236}">
                      <a16:creationId xmlns:a16="http://schemas.microsoft.com/office/drawing/2014/main" id="{5593F711-01BE-431B-A51B-1446256BFEA9}"/>
                    </a:ext>
                  </a:extLst>
                </p:cNvPr>
                <p:cNvSpPr>
                  <a:spLocks noChangeArrowheads="1"/>
                </p:cNvSpPr>
                <p:nvPr/>
              </p:nvSpPr>
              <p:spPr bwMode="auto">
                <a:xfrm>
                  <a:off x="2715" y="2076"/>
                  <a:ext cx="1702"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fr-FR" altLang="fr-FR" sz="1600" b="1">
                    <a:latin typeface="Arial" panose="020B0604020202020204" pitchFamily="34" charset="0"/>
                  </a:endParaRPr>
                </a:p>
              </p:txBody>
            </p:sp>
            <p:sp>
              <p:nvSpPr>
                <p:cNvPr id="23585" name="Rectangle 63">
                  <a:extLst>
                    <a:ext uri="{FF2B5EF4-FFF2-40B4-BE49-F238E27FC236}">
                      <a16:creationId xmlns:a16="http://schemas.microsoft.com/office/drawing/2014/main" id="{0BBFCBB9-A306-49B7-8292-00177993956D}"/>
                    </a:ext>
                  </a:extLst>
                </p:cNvPr>
                <p:cNvSpPr>
                  <a:spLocks noChangeArrowheads="1"/>
                </p:cNvSpPr>
                <p:nvPr/>
              </p:nvSpPr>
              <p:spPr bwMode="auto">
                <a:xfrm>
                  <a:off x="2687" y="2076"/>
                  <a:ext cx="1758"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23566" name="Rectangle 66">
              <a:extLst>
                <a:ext uri="{FF2B5EF4-FFF2-40B4-BE49-F238E27FC236}">
                  <a16:creationId xmlns:a16="http://schemas.microsoft.com/office/drawing/2014/main" id="{D7249EFF-BCEF-4205-98A5-79C824876F7B}"/>
                </a:ext>
              </a:extLst>
            </p:cNvPr>
            <p:cNvSpPr>
              <a:spLocks noChangeArrowheads="1"/>
            </p:cNvSpPr>
            <p:nvPr/>
          </p:nvSpPr>
          <p:spPr bwMode="auto">
            <a:xfrm>
              <a:off x="-3" y="-3"/>
              <a:ext cx="4451" cy="2582"/>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138309" name="AutoShape 69">
            <a:hlinkClick r:id="" action="ppaction://hlinkshowjump?jump=nextslide" highlightClick="1"/>
            <a:extLst>
              <a:ext uri="{FF2B5EF4-FFF2-40B4-BE49-F238E27FC236}">
                <a16:creationId xmlns:a16="http://schemas.microsoft.com/office/drawing/2014/main" id="{9251B43E-8ECD-4C14-AFD6-83BA5D48F6A7}"/>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138310" name="Text Box 70">
            <a:extLst>
              <a:ext uri="{FF2B5EF4-FFF2-40B4-BE49-F238E27FC236}">
                <a16:creationId xmlns:a16="http://schemas.microsoft.com/office/drawing/2014/main" id="{B7F84E00-AAD0-46EC-A674-E1CE098FC7B1}"/>
              </a:ext>
            </a:extLst>
          </p:cNvPr>
          <p:cNvSpPr txBox="1">
            <a:spLocks noChangeArrowheads="1"/>
          </p:cNvSpPr>
          <p:nvPr/>
        </p:nvSpPr>
        <p:spPr bwMode="auto">
          <a:xfrm>
            <a:off x="2286000" y="3200400"/>
            <a:ext cx="3048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Si tous les résultats &lt;= 3 m</a:t>
            </a:r>
            <a:endParaRPr lang="fr-FR" altLang="fr-FR" sz="1600" b="1">
              <a:solidFill>
                <a:schemeClr val="folHlink"/>
              </a:solidFill>
              <a:latin typeface="Arial" panose="020B0604020202020204" pitchFamily="34" charset="0"/>
              <a:cs typeface="Times New Roman" panose="02020603050405020304" pitchFamily="18" charset="0"/>
            </a:endParaRPr>
          </a:p>
        </p:txBody>
      </p:sp>
      <p:sp>
        <p:nvSpPr>
          <p:cNvPr id="138311" name="Text Box 71">
            <a:extLst>
              <a:ext uri="{FF2B5EF4-FFF2-40B4-BE49-F238E27FC236}">
                <a16:creationId xmlns:a16="http://schemas.microsoft.com/office/drawing/2014/main" id="{AD415046-4979-4D51-846B-E12679AA0FEE}"/>
              </a:ext>
            </a:extLst>
          </p:cNvPr>
          <p:cNvSpPr txBox="1">
            <a:spLocks noChangeArrowheads="1"/>
          </p:cNvSpPr>
          <p:nvPr/>
        </p:nvSpPr>
        <p:spPr bwMode="auto">
          <a:xfrm>
            <a:off x="5486400" y="3200400"/>
            <a:ext cx="3200400"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Si tous les résultats &lt;= 10 m</a:t>
            </a:r>
          </a:p>
          <a:p>
            <a:pPr algn="ctr">
              <a:spcBef>
                <a:spcPct val="50000"/>
              </a:spcBef>
              <a:buClrTx/>
              <a:buSzTx/>
              <a:buFontTx/>
              <a:buNone/>
            </a:pPr>
            <a:endParaRPr lang="fr-FR" altLang="fr-FR" sz="1400">
              <a:solidFill>
                <a:schemeClr val="folHlink"/>
              </a:solidFill>
              <a:latin typeface="Comic Sans MS" panose="030F0702030302020204" pitchFamily="66" charset="0"/>
            </a:endParaRPr>
          </a:p>
        </p:txBody>
      </p:sp>
      <p:sp>
        <p:nvSpPr>
          <p:cNvPr id="138313" name="Text Box 73">
            <a:extLst>
              <a:ext uri="{FF2B5EF4-FFF2-40B4-BE49-F238E27FC236}">
                <a16:creationId xmlns:a16="http://schemas.microsoft.com/office/drawing/2014/main" id="{C573ECA8-33A3-4491-9211-EC26554F07D3}"/>
              </a:ext>
            </a:extLst>
          </p:cNvPr>
          <p:cNvSpPr txBox="1">
            <a:spLocks noChangeArrowheads="1"/>
          </p:cNvSpPr>
          <p:nvPr/>
        </p:nvSpPr>
        <p:spPr bwMode="auto">
          <a:xfrm>
            <a:off x="2286000" y="3810000"/>
            <a:ext cx="3124200" cy="90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2 résultats maximum (c/n = 2/5) entre m et 10 m</a:t>
            </a:r>
          </a:p>
          <a:p>
            <a:pPr algn="ctr">
              <a:spcBef>
                <a:spcPct val="50000"/>
              </a:spcBef>
              <a:buClrTx/>
              <a:buSzTx/>
              <a:buFontTx/>
              <a:buNone/>
            </a:pPr>
            <a:endParaRPr lang="fr-FR" altLang="fr-FR" sz="1400">
              <a:solidFill>
                <a:schemeClr val="folHlink"/>
              </a:solidFill>
              <a:latin typeface="Comic Sans MS" panose="030F0702030302020204" pitchFamily="66" charset="0"/>
            </a:endParaRPr>
          </a:p>
        </p:txBody>
      </p:sp>
      <p:sp>
        <p:nvSpPr>
          <p:cNvPr id="138314" name="Text Box 74">
            <a:extLst>
              <a:ext uri="{FF2B5EF4-FFF2-40B4-BE49-F238E27FC236}">
                <a16:creationId xmlns:a16="http://schemas.microsoft.com/office/drawing/2014/main" id="{7DFA2586-86BD-4EB8-A893-A38344667549}"/>
              </a:ext>
            </a:extLst>
          </p:cNvPr>
          <p:cNvSpPr txBox="1">
            <a:spLocks noChangeArrowheads="1"/>
          </p:cNvSpPr>
          <p:nvPr/>
        </p:nvSpPr>
        <p:spPr bwMode="auto">
          <a:xfrm>
            <a:off x="5486400" y="3810000"/>
            <a:ext cx="3124200" cy="90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2 résultats maximum (c/n = 2/5) entre m et 30 m</a:t>
            </a:r>
          </a:p>
          <a:p>
            <a:pPr algn="ctr">
              <a:spcBef>
                <a:spcPct val="50000"/>
              </a:spcBef>
              <a:buClrTx/>
              <a:buSzTx/>
              <a:buFontTx/>
              <a:buNone/>
            </a:pPr>
            <a:endParaRPr lang="fr-FR" altLang="fr-FR" sz="1400">
              <a:solidFill>
                <a:schemeClr val="folHlink"/>
              </a:solidFill>
              <a:latin typeface="Comic Sans MS" panose="030F0702030302020204" pitchFamily="66" charset="0"/>
            </a:endParaRPr>
          </a:p>
        </p:txBody>
      </p:sp>
      <p:sp>
        <p:nvSpPr>
          <p:cNvPr id="138315" name="Text Box 75">
            <a:extLst>
              <a:ext uri="{FF2B5EF4-FFF2-40B4-BE49-F238E27FC236}">
                <a16:creationId xmlns:a16="http://schemas.microsoft.com/office/drawing/2014/main" id="{2D591DBE-0526-4F32-A20D-E0B4C0846C1B}"/>
              </a:ext>
            </a:extLst>
          </p:cNvPr>
          <p:cNvSpPr txBox="1">
            <a:spLocks noChangeArrowheads="1"/>
          </p:cNvSpPr>
          <p:nvPr/>
        </p:nvSpPr>
        <p:spPr bwMode="auto">
          <a:xfrm>
            <a:off x="2286000" y="4572000"/>
            <a:ext cx="3124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Au moins 1 résultat &gt; 10m (M)</a:t>
            </a:r>
          </a:p>
          <a:p>
            <a:pPr>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3 à 5 résultats entre m et 10 m</a:t>
            </a:r>
            <a:endParaRPr lang="fr-FR" altLang="fr-FR" sz="1600" b="1">
              <a:solidFill>
                <a:schemeClr val="folHlink"/>
              </a:solidFill>
              <a:latin typeface="Arial" panose="020B0604020202020204" pitchFamily="34" charset="0"/>
              <a:cs typeface="Times New Roman" panose="02020603050405020304" pitchFamily="18" charset="0"/>
            </a:endParaRPr>
          </a:p>
        </p:txBody>
      </p:sp>
      <p:sp>
        <p:nvSpPr>
          <p:cNvPr id="138316" name="Text Box 76">
            <a:extLst>
              <a:ext uri="{FF2B5EF4-FFF2-40B4-BE49-F238E27FC236}">
                <a16:creationId xmlns:a16="http://schemas.microsoft.com/office/drawing/2014/main" id="{F71CE0A7-725D-4990-A592-6AE1B1FC0F18}"/>
              </a:ext>
            </a:extLst>
          </p:cNvPr>
          <p:cNvSpPr txBox="1">
            <a:spLocks noChangeArrowheads="1"/>
          </p:cNvSpPr>
          <p:nvPr/>
        </p:nvSpPr>
        <p:spPr bwMode="auto">
          <a:xfrm>
            <a:off x="5486400" y="4572000"/>
            <a:ext cx="320040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Au moins 1 résultat &gt; 30m (M)</a:t>
            </a:r>
          </a:p>
          <a:p>
            <a:pPr>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3 à 5 résultats entre m et 30 m</a:t>
            </a:r>
          </a:p>
          <a:p>
            <a:pPr>
              <a:spcBef>
                <a:spcPct val="0"/>
              </a:spcBef>
              <a:buClrTx/>
              <a:buSzTx/>
              <a:buFontTx/>
              <a:buNone/>
            </a:pPr>
            <a:endParaRPr lang="en-US" altLang="fr-FR" sz="1600" b="1">
              <a:solidFill>
                <a:schemeClr val="folHlink"/>
              </a:solidFill>
              <a:latin typeface="Arial" panose="020B0604020202020204" pitchFamily="34" charset="0"/>
            </a:endParaRPr>
          </a:p>
          <a:p>
            <a:pPr algn="ctr">
              <a:spcBef>
                <a:spcPct val="50000"/>
              </a:spcBef>
              <a:buClrTx/>
              <a:buSzTx/>
              <a:buFontTx/>
              <a:buNone/>
            </a:pPr>
            <a:endParaRPr lang="fr-FR" altLang="fr-FR" sz="1400">
              <a:solidFill>
                <a:schemeClr val="folHlink"/>
              </a:solidFill>
              <a:latin typeface="Comic Sans MS" panose="030F0702030302020204" pitchFamily="66" charset="0"/>
            </a:endParaRPr>
          </a:p>
        </p:txBody>
      </p:sp>
      <p:sp>
        <p:nvSpPr>
          <p:cNvPr id="138317" name="Text Box 77">
            <a:extLst>
              <a:ext uri="{FF2B5EF4-FFF2-40B4-BE49-F238E27FC236}">
                <a16:creationId xmlns:a16="http://schemas.microsoft.com/office/drawing/2014/main" id="{24D3230F-515E-4E5D-A6AB-A01A6DE9EA3A}"/>
              </a:ext>
            </a:extLst>
          </p:cNvPr>
          <p:cNvSpPr txBox="1">
            <a:spLocks noChangeArrowheads="1"/>
          </p:cNvSpPr>
          <p:nvPr/>
        </p:nvSpPr>
        <p:spPr bwMode="auto">
          <a:xfrm>
            <a:off x="2209800" y="5562600"/>
            <a:ext cx="32004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Au moins 1 résultat &gt;= 1 000 m</a:t>
            </a:r>
            <a:endParaRPr lang="fr-FR" altLang="fr-FR" sz="1600" b="1">
              <a:solidFill>
                <a:schemeClr val="folHlink"/>
              </a:solidFill>
              <a:latin typeface="Arial" panose="020B0604020202020204" pitchFamily="34" charset="0"/>
              <a:cs typeface="Times New Roman" panose="02020603050405020304" pitchFamily="18" charset="0"/>
            </a:endParaRPr>
          </a:p>
        </p:txBody>
      </p:sp>
      <p:sp>
        <p:nvSpPr>
          <p:cNvPr id="138318" name="Text Box 78">
            <a:extLst>
              <a:ext uri="{FF2B5EF4-FFF2-40B4-BE49-F238E27FC236}">
                <a16:creationId xmlns:a16="http://schemas.microsoft.com/office/drawing/2014/main" id="{C5D8C025-B92B-44D7-BF89-75EFBDB46FF5}"/>
              </a:ext>
            </a:extLst>
          </p:cNvPr>
          <p:cNvSpPr txBox="1">
            <a:spLocks noChangeArrowheads="1"/>
          </p:cNvSpPr>
          <p:nvPr/>
        </p:nvSpPr>
        <p:spPr bwMode="auto">
          <a:xfrm>
            <a:off x="5486400" y="5562600"/>
            <a:ext cx="3200400"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b="1">
                <a:solidFill>
                  <a:schemeClr val="folHlink"/>
                </a:solidFill>
                <a:latin typeface="Arial" panose="020B0604020202020204" pitchFamily="34" charset="0"/>
                <a:cs typeface="Times New Roman" panose="02020603050405020304" pitchFamily="18" charset="0"/>
              </a:rPr>
              <a:t>Au moins 1 résultat &gt;= 1 000 m</a:t>
            </a:r>
          </a:p>
          <a:p>
            <a:pPr algn="ctr">
              <a:spcBef>
                <a:spcPct val="50000"/>
              </a:spcBef>
              <a:buClrTx/>
              <a:buSzTx/>
              <a:buFontTx/>
              <a:buNone/>
            </a:pPr>
            <a:endParaRPr lang="fr-FR" altLang="fr-FR" sz="1400">
              <a:solidFill>
                <a:schemeClr val="folHlink"/>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dissolve">
                                      <p:cBhvr>
                                        <p:cTn id="7" dur="500"/>
                                        <p:tgtEl>
                                          <p:spTgt spid="13824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8307"/>
                                        </p:tgtEl>
                                        <p:attrNameLst>
                                          <p:attrName>style.visibility</p:attrName>
                                        </p:attrNameLst>
                                      </p:cBhvr>
                                      <p:to>
                                        <p:strVal val="visible"/>
                                      </p:to>
                                    </p:set>
                                    <p:animEffect transition="in" filter="dissolve">
                                      <p:cBhvr>
                                        <p:cTn id="11" dur="500"/>
                                        <p:tgtEl>
                                          <p:spTgt spid="1383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8310"/>
                                        </p:tgtEl>
                                        <p:attrNameLst>
                                          <p:attrName>style.visibility</p:attrName>
                                        </p:attrNameLst>
                                      </p:cBhvr>
                                      <p:to>
                                        <p:strVal val="visible"/>
                                      </p:to>
                                    </p:set>
                                    <p:animEffect transition="in" filter="dissolve">
                                      <p:cBhvr>
                                        <p:cTn id="16" dur="500"/>
                                        <p:tgtEl>
                                          <p:spTgt spid="1383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8311"/>
                                        </p:tgtEl>
                                        <p:attrNameLst>
                                          <p:attrName>style.visibility</p:attrName>
                                        </p:attrNameLst>
                                      </p:cBhvr>
                                      <p:to>
                                        <p:strVal val="visible"/>
                                      </p:to>
                                    </p:set>
                                    <p:animEffect transition="in" filter="dissolve">
                                      <p:cBhvr>
                                        <p:cTn id="21" dur="500"/>
                                        <p:tgtEl>
                                          <p:spTgt spid="1383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8313"/>
                                        </p:tgtEl>
                                        <p:attrNameLst>
                                          <p:attrName>style.visibility</p:attrName>
                                        </p:attrNameLst>
                                      </p:cBhvr>
                                      <p:to>
                                        <p:strVal val="visible"/>
                                      </p:to>
                                    </p:set>
                                    <p:animEffect transition="in" filter="dissolve">
                                      <p:cBhvr>
                                        <p:cTn id="26" dur="500"/>
                                        <p:tgtEl>
                                          <p:spTgt spid="1383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8314"/>
                                        </p:tgtEl>
                                        <p:attrNameLst>
                                          <p:attrName>style.visibility</p:attrName>
                                        </p:attrNameLst>
                                      </p:cBhvr>
                                      <p:to>
                                        <p:strVal val="visible"/>
                                      </p:to>
                                    </p:set>
                                    <p:animEffect transition="in" filter="dissolve">
                                      <p:cBhvr>
                                        <p:cTn id="31" dur="500"/>
                                        <p:tgtEl>
                                          <p:spTgt spid="1383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8315"/>
                                        </p:tgtEl>
                                        <p:attrNameLst>
                                          <p:attrName>style.visibility</p:attrName>
                                        </p:attrNameLst>
                                      </p:cBhvr>
                                      <p:to>
                                        <p:strVal val="visible"/>
                                      </p:to>
                                    </p:set>
                                    <p:animEffect transition="in" filter="dissolve">
                                      <p:cBhvr>
                                        <p:cTn id="36" dur="500"/>
                                        <p:tgtEl>
                                          <p:spTgt spid="1383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8316"/>
                                        </p:tgtEl>
                                        <p:attrNameLst>
                                          <p:attrName>style.visibility</p:attrName>
                                        </p:attrNameLst>
                                      </p:cBhvr>
                                      <p:to>
                                        <p:strVal val="visible"/>
                                      </p:to>
                                    </p:set>
                                    <p:animEffect transition="in" filter="dissolve">
                                      <p:cBhvr>
                                        <p:cTn id="41" dur="500"/>
                                        <p:tgtEl>
                                          <p:spTgt spid="1383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38317"/>
                                        </p:tgtEl>
                                        <p:attrNameLst>
                                          <p:attrName>style.visibility</p:attrName>
                                        </p:attrNameLst>
                                      </p:cBhvr>
                                      <p:to>
                                        <p:strVal val="visible"/>
                                      </p:to>
                                    </p:set>
                                    <p:animEffect transition="in" filter="dissolve">
                                      <p:cBhvr>
                                        <p:cTn id="46" dur="500"/>
                                        <p:tgtEl>
                                          <p:spTgt spid="1383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38318"/>
                                        </p:tgtEl>
                                        <p:attrNameLst>
                                          <p:attrName>style.visibility</p:attrName>
                                        </p:attrNameLst>
                                      </p:cBhvr>
                                      <p:to>
                                        <p:strVal val="visible"/>
                                      </p:to>
                                    </p:set>
                                    <p:animEffect transition="in" filter="dissolve">
                                      <p:cBhvr>
                                        <p:cTn id="51" dur="500"/>
                                        <p:tgtEl>
                                          <p:spTgt spid="138318"/>
                                        </p:tgtEl>
                                      </p:cBhvr>
                                    </p:animEffect>
                                  </p:childTnLst>
                                </p:cTn>
                              </p:par>
                            </p:childTnLst>
                          </p:cTn>
                        </p:par>
                        <p:par>
                          <p:cTn id="52" fill="hold" nodeType="afterGroup">
                            <p:stCondLst>
                              <p:cond delay="500"/>
                            </p:stCondLst>
                            <p:childTnLst>
                              <p:par>
                                <p:cTn id="53" presetID="9" presetClass="entr" presetSubtype="0" fill="hold" nodeType="afterEffect">
                                  <p:stCondLst>
                                    <p:cond delay="0"/>
                                  </p:stCondLst>
                                  <p:childTnLst>
                                    <p:set>
                                      <p:cBhvr>
                                        <p:cTn id="54" dur="1" fill="hold">
                                          <p:stCondLst>
                                            <p:cond delay="0"/>
                                          </p:stCondLst>
                                        </p:cTn>
                                        <p:tgtEl>
                                          <p:spTgt spid="138309"/>
                                        </p:tgtEl>
                                        <p:attrNameLst>
                                          <p:attrName>style.visibility</p:attrName>
                                        </p:attrNameLst>
                                      </p:cBhvr>
                                      <p:to>
                                        <p:strVal val="visible"/>
                                      </p:to>
                                    </p:set>
                                    <p:animEffect transition="in" filter="dissolve">
                                      <p:cBhvr>
                                        <p:cTn id="55" dur="500"/>
                                        <p:tgtEl>
                                          <p:spTgt spid="13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P spid="138310" grpId="0" autoUpdateAnimBg="0"/>
      <p:bldP spid="138311" grpId="0" autoUpdateAnimBg="0"/>
      <p:bldP spid="138313" grpId="0" autoUpdateAnimBg="0"/>
      <p:bldP spid="138314" grpId="0" autoUpdateAnimBg="0"/>
      <p:bldP spid="138315" grpId="0" autoUpdateAnimBg="0"/>
      <p:bldP spid="138316" grpId="0" autoUpdateAnimBg="0"/>
      <p:bldP spid="138317" grpId="0" autoUpdateAnimBg="0"/>
      <p:bldP spid="13831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5141E9F6-E121-4E8D-9177-6EE7F6F08162}"/>
              </a:ext>
            </a:extLst>
          </p:cNvPr>
          <p:cNvSpPr>
            <a:spLocks noChangeArrowheads="1"/>
          </p:cNvSpPr>
          <p:nvPr/>
        </p:nvSpPr>
        <p:spPr bwMode="auto">
          <a:xfrm>
            <a:off x="3810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b="1">
                <a:solidFill>
                  <a:schemeClr val="hlink"/>
                </a:solidFill>
                <a:latin typeface="Arial" panose="020B0604020202020204" pitchFamily="34" charset="0"/>
                <a:cs typeface="Times New Roman" panose="02020603050405020304" pitchFamily="18" charset="0"/>
                <a:sym typeface="Wingdings" panose="05000000000000000000" pitchFamily="2" charset="2"/>
              </a:rPr>
              <a:t></a:t>
            </a:r>
            <a:r>
              <a:rPr lang="en-US" altLang="fr-FR" b="1">
                <a:solidFill>
                  <a:schemeClr val="hlink"/>
                </a:solidFill>
                <a:latin typeface="Arial" panose="020B0604020202020204" pitchFamily="34" charset="0"/>
                <a:cs typeface="Times New Roman" panose="02020603050405020304" pitchFamily="18" charset="0"/>
              </a:rPr>
              <a:t> Plan à 2 classes </a:t>
            </a:r>
            <a:r>
              <a:rPr lang="en-US" altLang="fr-FR" b="1">
                <a:latin typeface="Arial" panose="020B0604020202020204" pitchFamily="34" charset="0"/>
                <a:cs typeface="Times New Roman" panose="02020603050405020304" pitchFamily="18" charset="0"/>
              </a:rPr>
              <a:t>pour l’interprétation pour </a:t>
            </a:r>
            <a:r>
              <a:rPr lang="en-US" altLang="fr-FR" b="1" u="sng">
                <a:solidFill>
                  <a:schemeClr val="hlink"/>
                </a:solidFill>
                <a:latin typeface="Arial" panose="020B0604020202020204" pitchFamily="34" charset="0"/>
                <a:cs typeface="Times New Roman" panose="02020603050405020304" pitchFamily="18" charset="0"/>
              </a:rPr>
              <a:t>1 seul prélèvement</a:t>
            </a:r>
            <a:r>
              <a:rPr lang="en-US" altLang="fr-FR" b="1">
                <a:latin typeface="Arial" panose="020B0604020202020204" pitchFamily="34" charset="0"/>
                <a:cs typeface="Times New Roman" panose="02020603050405020304" pitchFamily="18" charset="0"/>
              </a:rPr>
              <a:t> milieu solide</a:t>
            </a:r>
          </a:p>
        </p:txBody>
      </p:sp>
      <p:sp>
        <p:nvSpPr>
          <p:cNvPr id="24579" name="Rectangle 4">
            <a:extLst>
              <a:ext uri="{FF2B5EF4-FFF2-40B4-BE49-F238E27FC236}">
                <a16:creationId xmlns:a16="http://schemas.microsoft.com/office/drawing/2014/main" id="{E357BB37-29C7-4E83-AE98-38BA557D219D}"/>
              </a:ext>
            </a:extLst>
          </p:cNvPr>
          <p:cNvSpPr>
            <a:spLocks noChangeArrowheads="1"/>
          </p:cNvSpPr>
          <p:nvPr/>
        </p:nvSpPr>
        <p:spPr bwMode="auto">
          <a:xfrm>
            <a:off x="0" y="20939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1100">
                <a:cs typeface="Times New Roman" panose="02020603050405020304" pitchFamily="18" charset="0"/>
              </a:rPr>
              <a:t> </a:t>
            </a:r>
            <a:endParaRPr lang="en-US" altLang="fr-FR" sz="1200">
              <a:cs typeface="Times New Roman" panose="02020603050405020304" pitchFamily="18" charset="0"/>
            </a:endParaRPr>
          </a:p>
          <a:p>
            <a:pPr>
              <a:spcBef>
                <a:spcPct val="0"/>
              </a:spcBef>
              <a:buClrTx/>
              <a:buSzTx/>
              <a:buFontTx/>
              <a:buNone/>
            </a:pPr>
            <a:endParaRPr lang="en-US" altLang="fr-FR" sz="2400"/>
          </a:p>
        </p:txBody>
      </p:sp>
      <p:sp>
        <p:nvSpPr>
          <p:cNvPr id="24580" name="Line 5">
            <a:extLst>
              <a:ext uri="{FF2B5EF4-FFF2-40B4-BE49-F238E27FC236}">
                <a16:creationId xmlns:a16="http://schemas.microsoft.com/office/drawing/2014/main" id="{74B4EBB9-58C3-4E2A-B59D-98B39C3E3A35}"/>
              </a:ext>
            </a:extLst>
          </p:cNvPr>
          <p:cNvSpPr>
            <a:spLocks noChangeShapeType="1"/>
          </p:cNvSpPr>
          <p:nvPr/>
        </p:nvSpPr>
        <p:spPr bwMode="auto">
          <a:xfrm>
            <a:off x="304800" y="3352800"/>
            <a:ext cx="76962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81" name="Line 6">
            <a:extLst>
              <a:ext uri="{FF2B5EF4-FFF2-40B4-BE49-F238E27FC236}">
                <a16:creationId xmlns:a16="http://schemas.microsoft.com/office/drawing/2014/main" id="{A139A45C-ED30-4A9B-A374-CC420A6A8750}"/>
              </a:ext>
            </a:extLst>
          </p:cNvPr>
          <p:cNvSpPr>
            <a:spLocks noChangeShapeType="1"/>
          </p:cNvSpPr>
          <p:nvPr/>
        </p:nvSpPr>
        <p:spPr bwMode="auto">
          <a:xfrm>
            <a:off x="304800" y="2362200"/>
            <a:ext cx="0" cy="1143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82" name="Text Box 7">
            <a:extLst>
              <a:ext uri="{FF2B5EF4-FFF2-40B4-BE49-F238E27FC236}">
                <a16:creationId xmlns:a16="http://schemas.microsoft.com/office/drawing/2014/main" id="{EC116C63-3728-48D6-A65C-FE2FFA602710}"/>
              </a:ext>
            </a:extLst>
          </p:cNvPr>
          <p:cNvSpPr txBox="1">
            <a:spLocks noChangeArrowheads="1"/>
          </p:cNvSpPr>
          <p:nvPr/>
        </p:nvSpPr>
        <p:spPr bwMode="auto">
          <a:xfrm>
            <a:off x="0" y="3505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rgbClr val="FFFF66"/>
                </a:solidFill>
              </a:rPr>
              <a:t>0</a:t>
            </a:r>
          </a:p>
        </p:txBody>
      </p:sp>
      <p:sp>
        <p:nvSpPr>
          <p:cNvPr id="24583" name="Text Box 9">
            <a:extLst>
              <a:ext uri="{FF2B5EF4-FFF2-40B4-BE49-F238E27FC236}">
                <a16:creationId xmlns:a16="http://schemas.microsoft.com/office/drawing/2014/main" id="{41317528-1AF9-476A-A50F-2BA81E611078}"/>
              </a:ext>
            </a:extLst>
          </p:cNvPr>
          <p:cNvSpPr txBox="1">
            <a:spLocks noChangeArrowheads="1"/>
          </p:cNvSpPr>
          <p:nvPr/>
        </p:nvSpPr>
        <p:spPr bwMode="auto">
          <a:xfrm>
            <a:off x="3124200" y="36576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rgbClr val="FFFF66"/>
                </a:solidFill>
              </a:rPr>
              <a:t> m = 0</a:t>
            </a:r>
          </a:p>
        </p:txBody>
      </p:sp>
      <p:sp>
        <p:nvSpPr>
          <p:cNvPr id="24584" name="Line 12">
            <a:extLst>
              <a:ext uri="{FF2B5EF4-FFF2-40B4-BE49-F238E27FC236}">
                <a16:creationId xmlns:a16="http://schemas.microsoft.com/office/drawing/2014/main" id="{7F013DAA-58B8-48CD-A8CF-46159D1CD5C6}"/>
              </a:ext>
            </a:extLst>
          </p:cNvPr>
          <p:cNvSpPr>
            <a:spLocks noChangeShapeType="1"/>
          </p:cNvSpPr>
          <p:nvPr/>
        </p:nvSpPr>
        <p:spPr bwMode="auto">
          <a:xfrm>
            <a:off x="3657600" y="23622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86033" name="Text Box 17">
            <a:extLst>
              <a:ext uri="{FF2B5EF4-FFF2-40B4-BE49-F238E27FC236}">
                <a16:creationId xmlns:a16="http://schemas.microsoft.com/office/drawing/2014/main" id="{35926B78-161B-4AE8-8689-D4FBFF056207}"/>
              </a:ext>
            </a:extLst>
          </p:cNvPr>
          <p:cNvSpPr txBox="1">
            <a:spLocks noChangeArrowheads="1"/>
          </p:cNvSpPr>
          <p:nvPr/>
        </p:nvSpPr>
        <p:spPr bwMode="auto">
          <a:xfrm>
            <a:off x="457200" y="2438400"/>
            <a:ext cx="297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000" b="1">
                <a:solidFill>
                  <a:srgbClr val="CCFF66"/>
                </a:solidFill>
                <a:latin typeface="Arial" panose="020B0604020202020204" pitchFamily="34" charset="0"/>
              </a:rPr>
              <a:t>Si absence de germes SATISFAISANT</a:t>
            </a:r>
          </a:p>
        </p:txBody>
      </p:sp>
      <p:sp>
        <p:nvSpPr>
          <p:cNvPr id="86035" name="Text Box 19">
            <a:extLst>
              <a:ext uri="{FF2B5EF4-FFF2-40B4-BE49-F238E27FC236}">
                <a16:creationId xmlns:a16="http://schemas.microsoft.com/office/drawing/2014/main" id="{827CA741-36AE-4346-9CA4-466ED32F0376}"/>
              </a:ext>
            </a:extLst>
          </p:cNvPr>
          <p:cNvSpPr txBox="1">
            <a:spLocks noChangeArrowheads="1"/>
          </p:cNvSpPr>
          <p:nvPr/>
        </p:nvSpPr>
        <p:spPr bwMode="auto">
          <a:xfrm>
            <a:off x="3657600" y="2438400"/>
            <a:ext cx="327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000" b="1">
                <a:solidFill>
                  <a:srgbClr val="CCFF66"/>
                </a:solidFill>
                <a:latin typeface="Arial" panose="020B0604020202020204" pitchFamily="34" charset="0"/>
              </a:rPr>
              <a:t>Si présence de germes </a:t>
            </a:r>
            <a:br>
              <a:rPr lang="fr-FR" altLang="fr-FR" sz="2000" b="1">
                <a:solidFill>
                  <a:srgbClr val="CCFF66"/>
                </a:solidFill>
                <a:latin typeface="Arial" panose="020B0604020202020204" pitchFamily="34" charset="0"/>
              </a:rPr>
            </a:br>
            <a:r>
              <a:rPr lang="fr-FR" altLang="fr-FR" sz="2000" b="1">
                <a:solidFill>
                  <a:srgbClr val="CCFF66"/>
                </a:solidFill>
                <a:latin typeface="Arial" panose="020B0604020202020204" pitchFamily="34" charset="0"/>
              </a:rPr>
              <a:t>NON SATISFAISANT</a:t>
            </a:r>
          </a:p>
        </p:txBody>
      </p:sp>
      <p:sp>
        <p:nvSpPr>
          <p:cNvPr id="24587" name="Line 21">
            <a:extLst>
              <a:ext uri="{FF2B5EF4-FFF2-40B4-BE49-F238E27FC236}">
                <a16:creationId xmlns:a16="http://schemas.microsoft.com/office/drawing/2014/main" id="{DB6253BB-F5FE-44F2-B37F-23DF6D2D3FC8}"/>
              </a:ext>
            </a:extLst>
          </p:cNvPr>
          <p:cNvSpPr>
            <a:spLocks noChangeShapeType="1"/>
          </p:cNvSpPr>
          <p:nvPr/>
        </p:nvSpPr>
        <p:spPr bwMode="auto">
          <a:xfrm>
            <a:off x="304800" y="4572000"/>
            <a:ext cx="3352800" cy="0"/>
          </a:xfrm>
          <a:prstGeom prst="line">
            <a:avLst/>
          </a:prstGeom>
          <a:noFill/>
          <a:ln w="95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88" name="Line 22">
            <a:extLst>
              <a:ext uri="{FF2B5EF4-FFF2-40B4-BE49-F238E27FC236}">
                <a16:creationId xmlns:a16="http://schemas.microsoft.com/office/drawing/2014/main" id="{69F6E615-26D9-4BE7-99E9-D8F6BC484E01}"/>
              </a:ext>
            </a:extLst>
          </p:cNvPr>
          <p:cNvSpPr>
            <a:spLocks noChangeShapeType="1"/>
          </p:cNvSpPr>
          <p:nvPr/>
        </p:nvSpPr>
        <p:spPr bwMode="auto">
          <a:xfrm>
            <a:off x="3657600" y="4572000"/>
            <a:ext cx="3352800" cy="0"/>
          </a:xfrm>
          <a:prstGeom prst="line">
            <a:avLst/>
          </a:prstGeom>
          <a:noFill/>
          <a:ln w="95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86040" name="Text Box 24">
            <a:extLst>
              <a:ext uri="{FF2B5EF4-FFF2-40B4-BE49-F238E27FC236}">
                <a16:creationId xmlns:a16="http://schemas.microsoft.com/office/drawing/2014/main" id="{B4C1D90A-3486-4AD8-9BAC-862962E5D1B3}"/>
              </a:ext>
            </a:extLst>
          </p:cNvPr>
          <p:cNvSpPr txBox="1">
            <a:spLocks noChangeArrowheads="1"/>
          </p:cNvSpPr>
          <p:nvPr/>
        </p:nvSpPr>
        <p:spPr bwMode="auto">
          <a:xfrm>
            <a:off x="1143000" y="4648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800" b="1">
                <a:solidFill>
                  <a:srgbClr val="FF00FF"/>
                </a:solidFill>
                <a:latin typeface="Arial" panose="020B0604020202020204" pitchFamily="34" charset="0"/>
              </a:rPr>
              <a:t>Classe 1</a:t>
            </a:r>
          </a:p>
        </p:txBody>
      </p:sp>
      <p:sp>
        <p:nvSpPr>
          <p:cNvPr id="86041" name="Text Box 25">
            <a:extLst>
              <a:ext uri="{FF2B5EF4-FFF2-40B4-BE49-F238E27FC236}">
                <a16:creationId xmlns:a16="http://schemas.microsoft.com/office/drawing/2014/main" id="{3F1051C4-5AE3-459F-8F89-E860A49F4B4F}"/>
              </a:ext>
            </a:extLst>
          </p:cNvPr>
          <p:cNvSpPr txBox="1">
            <a:spLocks noChangeArrowheads="1"/>
          </p:cNvSpPr>
          <p:nvPr/>
        </p:nvSpPr>
        <p:spPr bwMode="auto">
          <a:xfrm>
            <a:off x="3962400" y="4648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800" b="1">
                <a:solidFill>
                  <a:srgbClr val="FF00FF"/>
                </a:solidFill>
                <a:latin typeface="Arial" panose="020B0604020202020204" pitchFamily="34" charset="0"/>
              </a:rPr>
              <a:t>Classe 2</a:t>
            </a:r>
          </a:p>
        </p:txBody>
      </p:sp>
      <p:sp>
        <p:nvSpPr>
          <p:cNvPr id="24591" name="Line 27">
            <a:extLst>
              <a:ext uri="{FF2B5EF4-FFF2-40B4-BE49-F238E27FC236}">
                <a16:creationId xmlns:a16="http://schemas.microsoft.com/office/drawing/2014/main" id="{C1A62168-B57D-438A-B91C-765E3BDFA188}"/>
              </a:ext>
            </a:extLst>
          </p:cNvPr>
          <p:cNvSpPr>
            <a:spLocks noChangeShapeType="1"/>
          </p:cNvSpPr>
          <p:nvPr/>
        </p:nvSpPr>
        <p:spPr bwMode="auto">
          <a:xfrm>
            <a:off x="304800" y="3962400"/>
            <a:ext cx="0" cy="1524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92" name="Line 28">
            <a:extLst>
              <a:ext uri="{FF2B5EF4-FFF2-40B4-BE49-F238E27FC236}">
                <a16:creationId xmlns:a16="http://schemas.microsoft.com/office/drawing/2014/main" id="{8B9E38E0-6B5D-493E-9B6A-AE25C5A36263}"/>
              </a:ext>
            </a:extLst>
          </p:cNvPr>
          <p:cNvSpPr>
            <a:spLocks noChangeShapeType="1"/>
          </p:cNvSpPr>
          <p:nvPr/>
        </p:nvSpPr>
        <p:spPr bwMode="auto">
          <a:xfrm>
            <a:off x="3657600" y="4114800"/>
            <a:ext cx="0" cy="1371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93" name="Line 32">
            <a:extLst>
              <a:ext uri="{FF2B5EF4-FFF2-40B4-BE49-F238E27FC236}">
                <a16:creationId xmlns:a16="http://schemas.microsoft.com/office/drawing/2014/main" id="{AF285FC0-DC3D-4D02-866B-4BF6E4942DA4}"/>
              </a:ext>
            </a:extLst>
          </p:cNvPr>
          <p:cNvSpPr>
            <a:spLocks noChangeShapeType="1"/>
          </p:cNvSpPr>
          <p:nvPr/>
        </p:nvSpPr>
        <p:spPr bwMode="auto">
          <a:xfrm>
            <a:off x="7010400" y="2438400"/>
            <a:ext cx="0" cy="1219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94" name="Text Box 33">
            <a:extLst>
              <a:ext uri="{FF2B5EF4-FFF2-40B4-BE49-F238E27FC236}">
                <a16:creationId xmlns:a16="http://schemas.microsoft.com/office/drawing/2014/main" id="{C4D9508C-937E-4494-BAC3-1D6789D196F1}"/>
              </a:ext>
            </a:extLst>
          </p:cNvPr>
          <p:cNvSpPr txBox="1">
            <a:spLocks noChangeArrowheads="1"/>
          </p:cNvSpPr>
          <p:nvPr/>
        </p:nvSpPr>
        <p:spPr bwMode="auto">
          <a:xfrm>
            <a:off x="7467600" y="297180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600" b="1">
                <a:solidFill>
                  <a:srgbClr val="FFFF66"/>
                </a:solidFill>
                <a:latin typeface="Arial" panose="020B0604020202020204" pitchFamily="34" charset="0"/>
                <a:cs typeface="Times New Roman" panose="02020603050405020304" pitchFamily="18" charset="0"/>
              </a:rPr>
              <a:t>nombre de M.O /mL ou g</a:t>
            </a:r>
            <a:r>
              <a:rPr lang="fr-FR" altLang="fr-FR" sz="1600">
                <a:solidFill>
                  <a:srgbClr val="FFFF66"/>
                </a:solidFill>
                <a:latin typeface="Arial" panose="020B0604020202020204" pitchFamily="34" charset="0"/>
              </a:rPr>
              <a:t> </a:t>
            </a:r>
          </a:p>
        </p:txBody>
      </p:sp>
      <p:sp>
        <p:nvSpPr>
          <p:cNvPr id="24595" name="Text Box 34">
            <a:extLst>
              <a:ext uri="{FF2B5EF4-FFF2-40B4-BE49-F238E27FC236}">
                <a16:creationId xmlns:a16="http://schemas.microsoft.com/office/drawing/2014/main" id="{9678C7FE-4798-4E2B-933C-6CAA78F2F7B0}"/>
              </a:ext>
            </a:extLst>
          </p:cNvPr>
          <p:cNvSpPr txBox="1">
            <a:spLocks noChangeArrowheads="1"/>
          </p:cNvSpPr>
          <p:nvPr/>
        </p:nvSpPr>
        <p:spPr bwMode="auto">
          <a:xfrm>
            <a:off x="5105400" y="6248400"/>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600" b="1">
                <a:solidFill>
                  <a:srgbClr val="FFFF66"/>
                </a:solidFill>
                <a:latin typeface="Arial" panose="020B0604020202020204" pitchFamily="34" charset="0"/>
                <a:cs typeface="Times New Roman" panose="02020603050405020304" pitchFamily="18" charset="0"/>
              </a:rPr>
              <a:t>* M.O = microorganismes</a:t>
            </a:r>
            <a:endParaRPr lang="fr-FR" altLang="fr-FR" sz="1600">
              <a:solidFill>
                <a:srgbClr val="FFFF66"/>
              </a:solidFill>
              <a:latin typeface="Arial" panose="020B0604020202020204" pitchFamily="34" charset="0"/>
            </a:endParaRPr>
          </a:p>
        </p:txBody>
      </p:sp>
      <p:sp>
        <p:nvSpPr>
          <p:cNvPr id="24596" name="Text Box 35">
            <a:extLst>
              <a:ext uri="{FF2B5EF4-FFF2-40B4-BE49-F238E27FC236}">
                <a16:creationId xmlns:a16="http://schemas.microsoft.com/office/drawing/2014/main" id="{1A73291F-E751-4ECE-B1AF-512DB5317F01}"/>
              </a:ext>
            </a:extLst>
          </p:cNvPr>
          <p:cNvSpPr txBox="1">
            <a:spLocks noChangeArrowheads="1"/>
          </p:cNvSpPr>
          <p:nvPr/>
        </p:nvSpPr>
        <p:spPr bwMode="auto">
          <a:xfrm>
            <a:off x="6629400" y="36576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rgbClr val="FFFF66"/>
                </a:solidFill>
              </a:rPr>
              <a:t> &gt; 0</a:t>
            </a:r>
          </a:p>
        </p:txBody>
      </p:sp>
      <p:sp>
        <p:nvSpPr>
          <p:cNvPr id="24597" name="Line 36">
            <a:extLst>
              <a:ext uri="{FF2B5EF4-FFF2-40B4-BE49-F238E27FC236}">
                <a16:creationId xmlns:a16="http://schemas.microsoft.com/office/drawing/2014/main" id="{E190457B-F545-4F68-BCAD-8DEEFE573CCC}"/>
              </a:ext>
            </a:extLst>
          </p:cNvPr>
          <p:cNvSpPr>
            <a:spLocks noChangeShapeType="1"/>
          </p:cNvSpPr>
          <p:nvPr/>
        </p:nvSpPr>
        <p:spPr bwMode="auto">
          <a:xfrm>
            <a:off x="7010400" y="4114800"/>
            <a:ext cx="0" cy="1371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4598" name="AutoShape 37">
            <a:hlinkClick r:id="" action="ppaction://hlinkshowjump?jump=nextslide" highlightClick="1"/>
            <a:extLst>
              <a:ext uri="{FF2B5EF4-FFF2-40B4-BE49-F238E27FC236}">
                <a16:creationId xmlns:a16="http://schemas.microsoft.com/office/drawing/2014/main" id="{4AC7217F-8493-4DCA-B06D-95200C48D334}"/>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dissolve">
                                      <p:cBhvr>
                                        <p:cTn id="7" dur="500"/>
                                        <p:tgtEl>
                                          <p:spTgt spid="86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6033"/>
                                        </p:tgtEl>
                                        <p:attrNameLst>
                                          <p:attrName>style.visibility</p:attrName>
                                        </p:attrNameLst>
                                      </p:cBhvr>
                                      <p:to>
                                        <p:strVal val="visible"/>
                                      </p:to>
                                    </p:set>
                                    <p:anim calcmode="lin" valueType="num">
                                      <p:cBhvr additive="base">
                                        <p:cTn id="12" dur="500" fill="hold"/>
                                        <p:tgtEl>
                                          <p:spTgt spid="86033"/>
                                        </p:tgtEl>
                                        <p:attrNameLst>
                                          <p:attrName>ppt_x</p:attrName>
                                        </p:attrNameLst>
                                      </p:cBhvr>
                                      <p:tavLst>
                                        <p:tav tm="0">
                                          <p:val>
                                            <p:strVal val="0-#ppt_w/2"/>
                                          </p:val>
                                        </p:tav>
                                        <p:tav tm="100000">
                                          <p:val>
                                            <p:strVal val="#ppt_x"/>
                                          </p:val>
                                        </p:tav>
                                      </p:tavLst>
                                    </p:anim>
                                    <p:anim calcmode="lin" valueType="num">
                                      <p:cBhvr additive="base">
                                        <p:cTn id="13" dur="500" fill="hold"/>
                                        <p:tgtEl>
                                          <p:spTgt spid="8603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6035"/>
                                        </p:tgtEl>
                                        <p:attrNameLst>
                                          <p:attrName>style.visibility</p:attrName>
                                        </p:attrNameLst>
                                      </p:cBhvr>
                                      <p:to>
                                        <p:strVal val="visible"/>
                                      </p:to>
                                    </p:set>
                                    <p:anim calcmode="lin" valueType="num">
                                      <p:cBhvr additive="base">
                                        <p:cTn id="18" dur="500" fill="hold"/>
                                        <p:tgtEl>
                                          <p:spTgt spid="86035"/>
                                        </p:tgtEl>
                                        <p:attrNameLst>
                                          <p:attrName>ppt_x</p:attrName>
                                        </p:attrNameLst>
                                      </p:cBhvr>
                                      <p:tavLst>
                                        <p:tav tm="0">
                                          <p:val>
                                            <p:strVal val="0-#ppt_w/2"/>
                                          </p:val>
                                        </p:tav>
                                        <p:tav tm="100000">
                                          <p:val>
                                            <p:strVal val="#ppt_x"/>
                                          </p:val>
                                        </p:tav>
                                      </p:tavLst>
                                    </p:anim>
                                    <p:anim calcmode="lin" valueType="num">
                                      <p:cBhvr additive="base">
                                        <p:cTn id="19" dur="500" fill="hold"/>
                                        <p:tgtEl>
                                          <p:spTgt spid="8603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6040"/>
                                        </p:tgtEl>
                                        <p:attrNameLst>
                                          <p:attrName>style.visibility</p:attrName>
                                        </p:attrNameLst>
                                      </p:cBhvr>
                                      <p:to>
                                        <p:strVal val="visible"/>
                                      </p:to>
                                    </p:set>
                                    <p:anim calcmode="lin" valueType="num">
                                      <p:cBhvr additive="base">
                                        <p:cTn id="24" dur="500" fill="hold"/>
                                        <p:tgtEl>
                                          <p:spTgt spid="86040"/>
                                        </p:tgtEl>
                                        <p:attrNameLst>
                                          <p:attrName>ppt_x</p:attrName>
                                        </p:attrNameLst>
                                      </p:cBhvr>
                                      <p:tavLst>
                                        <p:tav tm="0">
                                          <p:val>
                                            <p:strVal val="0-#ppt_w/2"/>
                                          </p:val>
                                        </p:tav>
                                        <p:tav tm="100000">
                                          <p:val>
                                            <p:strVal val="#ppt_x"/>
                                          </p:val>
                                        </p:tav>
                                      </p:tavLst>
                                    </p:anim>
                                    <p:anim calcmode="lin" valueType="num">
                                      <p:cBhvr additive="base">
                                        <p:cTn id="25" dur="500" fill="hold"/>
                                        <p:tgtEl>
                                          <p:spTgt spid="8604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6041"/>
                                        </p:tgtEl>
                                        <p:attrNameLst>
                                          <p:attrName>style.visibility</p:attrName>
                                        </p:attrNameLst>
                                      </p:cBhvr>
                                      <p:to>
                                        <p:strVal val="visible"/>
                                      </p:to>
                                    </p:set>
                                    <p:anim calcmode="lin" valueType="num">
                                      <p:cBhvr additive="base">
                                        <p:cTn id="30" dur="500" fill="hold"/>
                                        <p:tgtEl>
                                          <p:spTgt spid="86041"/>
                                        </p:tgtEl>
                                        <p:attrNameLst>
                                          <p:attrName>ppt_x</p:attrName>
                                        </p:attrNameLst>
                                      </p:cBhvr>
                                      <p:tavLst>
                                        <p:tav tm="0">
                                          <p:val>
                                            <p:strVal val="0-#ppt_w/2"/>
                                          </p:val>
                                        </p:tav>
                                        <p:tav tm="100000">
                                          <p:val>
                                            <p:strVal val="#ppt_x"/>
                                          </p:val>
                                        </p:tav>
                                      </p:tavLst>
                                    </p:anim>
                                    <p:anim calcmode="lin" valueType="num">
                                      <p:cBhvr additive="base">
                                        <p:cTn id="31" dur="500" fill="hold"/>
                                        <p:tgtEl>
                                          <p:spTgt spid="860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P spid="86033" grpId="0" autoUpdateAnimBg="0"/>
      <p:bldP spid="86035" grpId="0" autoUpdateAnimBg="0"/>
      <p:bldP spid="86040" grpId="0" autoUpdateAnimBg="0"/>
      <p:bldP spid="8604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F8A273A8-3CE9-4F64-8F9B-30EA5373741C}"/>
              </a:ext>
            </a:extLst>
          </p:cNvPr>
          <p:cNvSpPr>
            <a:spLocks noChangeArrowheads="1"/>
          </p:cNvSpPr>
          <p:nvPr/>
        </p:nvSpPr>
        <p:spPr bwMode="auto">
          <a:xfrm>
            <a:off x="304800" y="457200"/>
            <a:ext cx="8610600" cy="314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tabLst>
                <a:tab pos="6678613" algn="r"/>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6678613" algn="r"/>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6678613" algn="r"/>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6678613" algn="r"/>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6678613"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6678613" algn="r"/>
              </a:tabLst>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solidFill>
                  <a:srgbClr val="FF0000"/>
                </a:solidFill>
                <a:latin typeface="Arial" panose="020B0604020202020204" pitchFamily="34" charset="0"/>
                <a:cs typeface="Arial" panose="020B0604020202020204" pitchFamily="34" charset="0"/>
              </a:rPr>
              <a:t>2.2. </a:t>
            </a:r>
            <a:r>
              <a:rPr lang="en-US" altLang="fr-FR" sz="2000" b="1" i="1">
                <a:solidFill>
                  <a:srgbClr val="FF0000"/>
                </a:solidFill>
                <a:latin typeface="Arial" panose="020B0604020202020204" pitchFamily="34" charset="0"/>
                <a:cs typeface="Arial" panose="020B0604020202020204" pitchFamily="34" charset="0"/>
              </a:rPr>
              <a:t>Plan à deux classes</a:t>
            </a:r>
            <a:endParaRPr lang="en-US" altLang="fr-FR" sz="2000">
              <a:solidFill>
                <a:srgbClr val="FF0000"/>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2000" b="1" i="1">
                <a:latin typeface="Arial" panose="020B0604020202020204" pitchFamily="34" charset="0"/>
                <a:cs typeface="Arial" panose="020B0604020202020204" pitchFamily="34" charset="0"/>
              </a:rPr>
              <a:t> </a:t>
            </a:r>
            <a:endParaRPr lang="en-US" altLang="fr-FR" sz="2000">
              <a:latin typeface="Comic Sans MS" panose="030F0702030302020204" pitchFamily="66" charset="0"/>
              <a:cs typeface="Times New Roman" panose="02020603050405020304" pitchFamily="18" charset="0"/>
            </a:endParaRPr>
          </a:p>
          <a:p>
            <a:pPr algn="just">
              <a:spcBef>
                <a:spcPct val="0"/>
              </a:spcBef>
              <a:buClrTx/>
              <a:buSzTx/>
              <a:buFontTx/>
              <a:buNone/>
            </a:pPr>
            <a:r>
              <a:rPr lang="en-US" altLang="fr-FR" sz="2000">
                <a:latin typeface="Arial" panose="020B0604020202020204" pitchFamily="34" charset="0"/>
                <a:cs typeface="Arial" panose="020B0604020202020204" pitchFamily="34" charset="0"/>
              </a:rPr>
              <a:t>Ce plan est ainsi désigné car les résultats des examens interprétés sur cette base permettent de déterminer seulement deux classes de contamination. Ce type de plan, qui </a:t>
            </a:r>
            <a:r>
              <a:rPr lang="en-US" altLang="fr-FR" sz="2000" b="1">
                <a:solidFill>
                  <a:schemeClr val="folHlink"/>
                </a:solidFill>
                <a:latin typeface="Arial" panose="020B0604020202020204" pitchFamily="34" charset="0"/>
                <a:cs typeface="Arial" panose="020B0604020202020204" pitchFamily="34" charset="0"/>
              </a:rPr>
              <a:t>n'accepte aucune tolérance</a:t>
            </a:r>
            <a:r>
              <a:rPr lang="en-US" altLang="fr-FR" sz="2000">
                <a:latin typeface="Arial" panose="020B0604020202020204" pitchFamily="34" charset="0"/>
                <a:cs typeface="Arial" panose="020B0604020202020204" pitchFamily="34" charset="0"/>
              </a:rPr>
              <a:t>, même de caractère analytique, correspond le plus souvent aux expressions :</a:t>
            </a:r>
            <a:endParaRPr lang="en-US" altLang="fr-FR" sz="2000">
              <a:latin typeface="Comic Sans MS" panose="030F0702030302020204" pitchFamily="66" charset="0"/>
              <a:cs typeface="Times New Roman" panose="02020603050405020304" pitchFamily="18" charset="0"/>
            </a:endParaRPr>
          </a:p>
          <a:p>
            <a:pPr algn="just">
              <a:spcBef>
                <a:spcPct val="0"/>
              </a:spcBef>
              <a:buClrTx/>
              <a:buSzTx/>
              <a:buFontTx/>
              <a:buNone/>
            </a:pPr>
            <a:r>
              <a:rPr lang="en-US" altLang="fr-FR" sz="2000" b="1">
                <a:solidFill>
                  <a:schemeClr val="folHlink"/>
                </a:solidFill>
                <a:latin typeface="Arial" panose="020B0604020202020204" pitchFamily="34" charset="0"/>
                <a:cs typeface="Arial" panose="020B0604020202020204" pitchFamily="34" charset="0"/>
              </a:rPr>
              <a:t>« Absence dans » le résultat est considéré comme satisfaisant;</a:t>
            </a:r>
            <a:endParaRPr lang="en-US" altLang="fr-FR" sz="2000" b="1">
              <a:solidFill>
                <a:schemeClr val="folHlink"/>
              </a:solidFill>
              <a:latin typeface="Comic Sans MS" panose="030F0702030302020204" pitchFamily="66" charset="0"/>
              <a:cs typeface="Times New Roman" panose="02020603050405020304" pitchFamily="18" charset="0"/>
            </a:endParaRPr>
          </a:p>
          <a:p>
            <a:pPr algn="just">
              <a:spcBef>
                <a:spcPct val="0"/>
              </a:spcBef>
              <a:buClrTx/>
              <a:buSzTx/>
              <a:buFontTx/>
              <a:buNone/>
            </a:pPr>
            <a:r>
              <a:rPr lang="en-US" altLang="fr-FR" sz="2000" b="1">
                <a:solidFill>
                  <a:schemeClr val="folHlink"/>
                </a:solidFill>
                <a:latin typeface="Arial" panose="020B0604020202020204" pitchFamily="34" charset="0"/>
                <a:cs typeface="Arial" panose="020B0604020202020204" pitchFamily="34" charset="0"/>
              </a:rPr>
              <a:t>« Présence dans », le résultat est considéré comme non satisfaisant</a:t>
            </a:r>
            <a:r>
              <a:rPr lang="en-US" altLang="fr-FR" sz="2000">
                <a:latin typeface="Arial" panose="020B0604020202020204" pitchFamily="34" charset="0"/>
                <a:cs typeface="Arial" panose="020B0604020202020204" pitchFamily="34" charset="0"/>
              </a:rPr>
              <a:t>; le produit est déclaré impropre à la consommation.</a:t>
            </a:r>
            <a:endParaRPr lang="en-US" altLang="fr-FR" sz="2000">
              <a:latin typeface="Comic Sans MS" panose="030F0702030302020204" pitchFamily="66" charset="0"/>
              <a:cs typeface="Times New Roman" panose="02020603050405020304" pitchFamily="18" charset="0"/>
            </a:endParaRPr>
          </a:p>
          <a:p>
            <a:pPr>
              <a:spcBef>
                <a:spcPct val="0"/>
              </a:spcBef>
              <a:buClrTx/>
              <a:buSzTx/>
              <a:buFontTx/>
              <a:buNone/>
            </a:pPr>
            <a:endParaRPr lang="en-US" altLang="fr-FR" sz="2000"/>
          </a:p>
        </p:txBody>
      </p:sp>
      <p:sp>
        <p:nvSpPr>
          <p:cNvPr id="149508" name="AutoShape 4">
            <a:hlinkClick r:id="" action="ppaction://hlinkshowjump?jump=nextslide" highlightClick="1"/>
            <a:extLst>
              <a:ext uri="{FF2B5EF4-FFF2-40B4-BE49-F238E27FC236}">
                <a16:creationId xmlns:a16="http://schemas.microsoft.com/office/drawing/2014/main" id="{ACF62672-55FA-47FA-91A8-5310560FDE60}"/>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9508"/>
                                        </p:tgtEl>
                                        <p:attrNameLst>
                                          <p:attrName>style.visibility</p:attrName>
                                        </p:attrNameLst>
                                      </p:cBhvr>
                                      <p:to>
                                        <p:strVal val="visible"/>
                                      </p:to>
                                    </p:set>
                                    <p:animEffect transition="in" filter="dissolve">
                                      <p:cBhvr>
                                        <p:cTn id="11"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3F9C0BB-A452-4511-A585-EC31186E2624}"/>
              </a:ext>
            </a:extLst>
          </p:cNvPr>
          <p:cNvSpPr>
            <a:spLocks noGrp="1" noChangeArrowheads="1"/>
          </p:cNvSpPr>
          <p:nvPr>
            <p:ph type="title"/>
          </p:nvPr>
        </p:nvSpPr>
        <p:spPr>
          <a:xfrm>
            <a:off x="762000" y="0"/>
            <a:ext cx="7772400" cy="1143000"/>
          </a:xfrm>
        </p:spPr>
        <p:txBody>
          <a:bodyPr/>
          <a:lstStyle/>
          <a:p>
            <a:pPr eaLnBrk="1" hangingPunct="1">
              <a:defRPr/>
            </a:pPr>
            <a:r>
              <a:rPr lang="fr-FR" altLang="fr-FR"/>
              <a:t>Cas concret</a:t>
            </a:r>
          </a:p>
        </p:txBody>
      </p:sp>
      <p:sp>
        <p:nvSpPr>
          <p:cNvPr id="144387" name="Rectangle 3">
            <a:extLst>
              <a:ext uri="{FF2B5EF4-FFF2-40B4-BE49-F238E27FC236}">
                <a16:creationId xmlns:a16="http://schemas.microsoft.com/office/drawing/2014/main" id="{AE0C8375-0EB7-43F5-A73C-5577AFFD94D5}"/>
              </a:ext>
            </a:extLst>
          </p:cNvPr>
          <p:cNvSpPr>
            <a:spLocks noChangeArrowheads="1"/>
          </p:cNvSpPr>
          <p:nvPr/>
        </p:nvSpPr>
        <p:spPr bwMode="auto">
          <a:xfrm>
            <a:off x="304800" y="1219200"/>
            <a:ext cx="8534400" cy="557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tabLst>
                <a:tab pos="400050" algn="l"/>
                <a:tab pos="10398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400050" algn="l"/>
                <a:tab pos="10398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400050" algn="l"/>
                <a:tab pos="10398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400050" algn="l"/>
                <a:tab pos="10398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400050" algn="l"/>
                <a:tab pos="10398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400050" algn="l"/>
                <a:tab pos="10398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400050" algn="l"/>
                <a:tab pos="10398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400050" algn="l"/>
                <a:tab pos="10398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400050" algn="l"/>
                <a:tab pos="1039813" algn="l"/>
              </a:tabLst>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2000">
                <a:solidFill>
                  <a:schemeClr val="folHlink"/>
                </a:solidFill>
                <a:latin typeface="Arial" panose="020B0604020202020204" pitchFamily="34" charset="0"/>
                <a:cs typeface="Times New Roman" panose="02020603050405020304" pitchFamily="18" charset="0"/>
              </a:rPr>
              <a:t>Des prélèvements sont effectués sur des échantillons des </a:t>
            </a:r>
            <a:r>
              <a:rPr lang="en-US" altLang="fr-FR" sz="2000" b="1">
                <a:solidFill>
                  <a:schemeClr val="folHlink"/>
                </a:solidFill>
                <a:latin typeface="Arial" panose="020B0604020202020204" pitchFamily="34" charset="0"/>
                <a:cs typeface="Times New Roman" panose="02020603050405020304" pitchFamily="18" charset="0"/>
              </a:rPr>
              <a:t>plats cuisinés</a:t>
            </a:r>
            <a:r>
              <a:rPr lang="en-US" altLang="fr-FR" sz="2000">
                <a:solidFill>
                  <a:schemeClr val="folHlink"/>
                </a:solidFill>
                <a:latin typeface="Arial" panose="020B0604020202020204" pitchFamily="34" charset="0"/>
                <a:cs typeface="Times New Roman" panose="02020603050405020304" pitchFamily="18" charset="0"/>
              </a:rPr>
              <a:t> dans un des restaurants d'entreprise approvisionnés par la société LES BONS PLATS et sont analysés par un laboratoire; ils donnent lieu au rapport suivant</a:t>
            </a:r>
          </a:p>
          <a:p>
            <a:pPr algn="just">
              <a:spcBef>
                <a:spcPct val="0"/>
              </a:spcBef>
              <a:buClrTx/>
              <a:buSzTx/>
              <a:buFontTx/>
              <a:buNone/>
            </a:pPr>
            <a:r>
              <a:rPr lang="en-US" altLang="fr-FR" sz="2000">
                <a:solidFill>
                  <a:schemeClr val="folHlink"/>
                </a:solidFill>
                <a:latin typeface="Arial" panose="020B0604020202020204" pitchFamily="34" charset="0"/>
                <a:cs typeface="Arial" panose="020B0604020202020204" pitchFamily="34" charset="0"/>
              </a:rPr>
              <a:t> </a:t>
            </a:r>
            <a:endParaRPr lang="en-US" altLang="fr-FR" sz="2000">
              <a:solidFill>
                <a:schemeClr val="folHlink"/>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fr-FR" sz="2000" b="1">
                <a:solidFill>
                  <a:schemeClr val="folHlink"/>
                </a:solidFill>
                <a:latin typeface="Arial" panose="020B0604020202020204" pitchFamily="34" charset="0"/>
                <a:cs typeface="Arial" panose="020B0604020202020204" pitchFamily="34" charset="0"/>
              </a:rPr>
              <a:t>- Caractéristiques de l'aliment contrôlé :</a:t>
            </a:r>
            <a:r>
              <a:rPr lang="en-US" altLang="fr-FR" sz="2000" b="1">
                <a:solidFill>
                  <a:schemeClr val="folHlink"/>
                </a:solidFill>
                <a:latin typeface="Arial" panose="020B0604020202020204" pitchFamily="34" charset="0"/>
                <a:cs typeface="Times New Roman" panose="02020603050405020304" pitchFamily="18" charset="0"/>
              </a:rPr>
              <a:t> </a:t>
            </a:r>
            <a:endParaRPr lang="en-US" altLang="fr-FR" sz="2000">
              <a:solidFill>
                <a:schemeClr val="folHlink"/>
              </a:solidFill>
              <a:latin typeface="Arial" panose="020B0604020202020204" pitchFamily="34" charset="0"/>
              <a:cs typeface="Times New Roman" panose="02020603050405020304" pitchFamily="18" charset="0"/>
            </a:endParaRPr>
          </a:p>
          <a:p>
            <a:pPr algn="just">
              <a:spcBef>
                <a:spcPct val="0"/>
              </a:spcBef>
              <a:buClrTx/>
              <a:buSzTx/>
              <a:buFontTx/>
              <a:buChar char="•"/>
            </a:pPr>
            <a:r>
              <a:rPr lang="en-US" altLang="fr-FR" sz="2000">
                <a:solidFill>
                  <a:schemeClr val="folHlink"/>
                </a:solidFill>
                <a:latin typeface="Arial" panose="020B0604020202020204" pitchFamily="34" charset="0"/>
                <a:cs typeface="Arial" panose="020B0604020202020204" pitchFamily="34" charset="0"/>
              </a:rPr>
              <a:t> P.C.A. à base de </a:t>
            </a:r>
            <a:r>
              <a:rPr lang="en-US" altLang="fr-FR" sz="2000" b="1">
                <a:solidFill>
                  <a:schemeClr val="folHlink"/>
                </a:solidFill>
                <a:latin typeface="Arial" panose="020B0604020202020204" pitchFamily="34" charset="0"/>
                <a:cs typeface="Arial" panose="020B0604020202020204" pitchFamily="34" charset="0"/>
              </a:rPr>
              <a:t>viande de veau découpée: sauté de veau bolognaise et riz blanc conditionnés sous vide,</a:t>
            </a:r>
          </a:p>
          <a:p>
            <a:pPr algn="just">
              <a:spcBef>
                <a:spcPct val="0"/>
              </a:spcBef>
              <a:buClrTx/>
              <a:buSzTx/>
              <a:buFontTx/>
              <a:buChar char="•"/>
            </a:pPr>
            <a:r>
              <a:rPr lang="en-US" altLang="fr-FR" sz="2000">
                <a:solidFill>
                  <a:schemeClr val="folHlink"/>
                </a:solidFill>
                <a:latin typeface="Arial" panose="020B0604020202020204" pitchFamily="34" charset="0"/>
                <a:cs typeface="Times New Roman" panose="02020603050405020304" pitchFamily="18" charset="0"/>
              </a:rPr>
              <a:t> </a:t>
            </a:r>
            <a:r>
              <a:rPr lang="en-US" altLang="fr-FR" sz="2000">
                <a:solidFill>
                  <a:schemeClr val="folHlink"/>
                </a:solidFill>
                <a:latin typeface="Arial" panose="020B0604020202020204" pitchFamily="34" charset="0"/>
                <a:cs typeface="Arial" panose="020B0604020202020204" pitchFamily="34" charset="0"/>
              </a:rPr>
              <a:t>date de fabrication : 10 mars 98,</a:t>
            </a:r>
          </a:p>
          <a:p>
            <a:pPr algn="just">
              <a:spcBef>
                <a:spcPct val="0"/>
              </a:spcBef>
              <a:buClrTx/>
              <a:buSzTx/>
              <a:buFontTx/>
              <a:buChar char="•"/>
            </a:pPr>
            <a:r>
              <a:rPr lang="en-US" altLang="fr-FR" sz="2000">
                <a:solidFill>
                  <a:schemeClr val="folHlink"/>
                </a:solidFill>
                <a:latin typeface="Arial" panose="020B0604020202020204" pitchFamily="34" charset="0"/>
                <a:cs typeface="Arial" panose="020B0604020202020204" pitchFamily="34" charset="0"/>
              </a:rPr>
              <a:t> date des prélèvements: 15 mars 1998 à 17h30</a:t>
            </a:r>
          </a:p>
          <a:p>
            <a:pPr algn="just">
              <a:spcBef>
                <a:spcPct val="0"/>
              </a:spcBef>
              <a:buClrTx/>
              <a:buSzTx/>
              <a:buFontTx/>
              <a:buChar char="•"/>
            </a:pPr>
            <a:r>
              <a:rPr lang="en-US" altLang="fr-FR" sz="2000">
                <a:solidFill>
                  <a:schemeClr val="folHlink"/>
                </a:solidFill>
                <a:latin typeface="Arial" panose="020B0604020202020204" pitchFamily="34" charset="0"/>
                <a:cs typeface="Arial" panose="020B0604020202020204" pitchFamily="34" charset="0"/>
              </a:rPr>
              <a:t> prélèvement effectué sur du sauté de veau bolognaise et riz blanc encore conditionné et placé dans un compartiment du distributeur automatique ; température moyenne relevée +6°C.</a:t>
            </a:r>
          </a:p>
          <a:p>
            <a:pPr algn="just">
              <a:spcBef>
                <a:spcPct val="0"/>
              </a:spcBef>
              <a:buClrTx/>
              <a:buSzTx/>
              <a:buFontTx/>
              <a:buChar char="•"/>
            </a:pPr>
            <a:r>
              <a:rPr lang="en-US" altLang="fr-FR" sz="2000">
                <a:solidFill>
                  <a:schemeClr val="folHlink"/>
                </a:solidFill>
                <a:latin typeface="Arial" panose="020B0604020202020204" pitchFamily="34" charset="0"/>
                <a:cs typeface="Arial" panose="020B0604020202020204" pitchFamily="34" charset="0"/>
              </a:rPr>
              <a:t> température relevée dans la chambre froide de stockage des réserves au moment des prélèvements : +7°C</a:t>
            </a:r>
          </a:p>
          <a:p>
            <a:pPr algn="just">
              <a:spcBef>
                <a:spcPct val="0"/>
              </a:spcBef>
              <a:buClrTx/>
              <a:buSzTx/>
              <a:buFontTx/>
              <a:buChar char="•"/>
            </a:pPr>
            <a:r>
              <a:rPr lang="en-US" altLang="fr-FR" sz="2000">
                <a:solidFill>
                  <a:schemeClr val="folHlink"/>
                </a:solidFill>
                <a:latin typeface="Arial" panose="020B0604020202020204" pitchFamily="34" charset="0"/>
                <a:cs typeface="Arial" panose="020B0604020202020204" pitchFamily="34" charset="0"/>
              </a:rPr>
              <a:t> </a:t>
            </a:r>
            <a:r>
              <a:rPr lang="en-US" altLang="fr-FR" sz="2000" b="1">
                <a:solidFill>
                  <a:schemeClr val="folHlink"/>
                </a:solidFill>
                <a:latin typeface="Arial" panose="020B0604020202020204" pitchFamily="34" charset="0"/>
                <a:cs typeface="Arial" panose="020B0604020202020204" pitchFamily="34" charset="0"/>
              </a:rPr>
              <a:t>nombre d'unités prélevées : 5 (composant l'échantillon sauté de veau);</a:t>
            </a:r>
            <a:endParaRPr lang="en-US" altLang="fr-FR" sz="2000" b="1">
              <a:solidFill>
                <a:schemeClr val="folHlink"/>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fr-FR" sz="2000" b="1">
              <a:solidFill>
                <a:schemeClr val="folHlink"/>
              </a:solidFill>
              <a:latin typeface="Arial" panose="020B0604020202020204" pitchFamily="34" charset="0"/>
            </a:endParaRPr>
          </a:p>
        </p:txBody>
      </p:sp>
      <p:sp>
        <p:nvSpPr>
          <p:cNvPr id="144389" name="AutoShape 5">
            <a:hlinkClick r:id="" action="ppaction://hlinkshowjump?jump=nextslide" highlightClick="1"/>
            <a:extLst>
              <a:ext uri="{FF2B5EF4-FFF2-40B4-BE49-F238E27FC236}">
                <a16:creationId xmlns:a16="http://schemas.microsoft.com/office/drawing/2014/main" id="{8933606D-F70F-43AD-8E05-4F44B1F27974}"/>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dissolve">
                                      <p:cBhvr>
                                        <p:cTn id="7" dur="500"/>
                                        <p:tgtEl>
                                          <p:spTgt spid="14438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4387"/>
                                        </p:tgtEl>
                                        <p:attrNameLst>
                                          <p:attrName>style.visibility</p:attrName>
                                        </p:attrNameLst>
                                      </p:cBhvr>
                                      <p:to>
                                        <p:strVal val="visible"/>
                                      </p:to>
                                    </p:set>
                                    <p:animEffect transition="in" filter="dissolve">
                                      <p:cBhvr>
                                        <p:cTn id="11" dur="500"/>
                                        <p:tgtEl>
                                          <p:spTgt spid="14438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44389"/>
                                        </p:tgtEl>
                                        <p:attrNameLst>
                                          <p:attrName>style.visibility</p:attrName>
                                        </p:attrNameLst>
                                      </p:cBhvr>
                                      <p:to>
                                        <p:strVal val="visible"/>
                                      </p:to>
                                    </p:set>
                                    <p:animEffect transition="in" filter="dissolve">
                                      <p:cBhvr>
                                        <p:cTn id="15" dur="500"/>
                                        <p:tgtEl>
                                          <p:spTgt spid="144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utoUpdateAnimBg="0"/>
      <p:bldP spid="14438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0AE1F2EB-D3E0-4469-9D0C-10B8B2CE2F68}"/>
              </a:ext>
            </a:extLst>
          </p:cNvPr>
          <p:cNvSpPr>
            <a:spLocks noGrp="1" noChangeArrowheads="1"/>
          </p:cNvSpPr>
          <p:nvPr>
            <p:ph type="title"/>
          </p:nvPr>
        </p:nvSpPr>
        <p:spPr>
          <a:xfrm>
            <a:off x="0" y="0"/>
            <a:ext cx="9144000" cy="1143000"/>
          </a:xfrm>
        </p:spPr>
        <p:txBody>
          <a:bodyPr/>
          <a:lstStyle/>
          <a:p>
            <a:pPr eaLnBrk="1" hangingPunct="1"/>
            <a:r>
              <a:rPr lang="en-US" altLang="fr-FR" sz="1600" b="1">
                <a:solidFill>
                  <a:schemeClr val="folHlink"/>
                </a:solidFill>
                <a:effectLst/>
                <a:latin typeface="Times New Roman" panose="02020603050405020304" pitchFamily="18" charset="0"/>
                <a:cs typeface="Times New Roman" panose="02020603050405020304" pitchFamily="18" charset="0"/>
              </a:rPr>
              <a:t>- </a:t>
            </a:r>
            <a:r>
              <a:rPr lang="en-US" altLang="fr-FR" sz="1600" b="1">
                <a:solidFill>
                  <a:schemeClr val="folHlink"/>
                </a:solidFill>
                <a:effectLst/>
                <a:cs typeface="Arial" panose="020B0604020202020204" pitchFamily="34" charset="0"/>
              </a:rPr>
              <a:t>Résultats des analyses bactériologiques (le dénombrement effectué en </a:t>
            </a:r>
            <a:r>
              <a:rPr lang="en-US" altLang="fr-FR" sz="1600" b="1" u="sng">
                <a:solidFill>
                  <a:schemeClr val="folHlink"/>
                </a:solidFill>
                <a:effectLst/>
                <a:cs typeface="Arial" panose="020B0604020202020204" pitchFamily="34" charset="0"/>
              </a:rPr>
              <a:t>milieu solide</a:t>
            </a:r>
            <a:r>
              <a:rPr lang="en-US" altLang="fr-FR" sz="1600" b="1">
                <a:solidFill>
                  <a:schemeClr val="folHlink"/>
                </a:solidFill>
                <a:effectLst/>
                <a:cs typeface="Arial" panose="020B0604020202020204" pitchFamily="34" charset="0"/>
              </a:rPr>
              <a:t>):</a:t>
            </a:r>
            <a:br>
              <a:rPr lang="en-US" altLang="fr-FR" sz="1600">
                <a:solidFill>
                  <a:srgbClr val="CCFF33"/>
                </a:solidFill>
                <a:effectLst/>
                <a:latin typeface="Comic Sans MS" panose="030F0702030302020204" pitchFamily="66" charset="0"/>
                <a:cs typeface="Times New Roman" panose="02020603050405020304" pitchFamily="18" charset="0"/>
              </a:rPr>
            </a:br>
            <a:endParaRPr lang="fr-FR" altLang="fr-FR" sz="1600">
              <a:solidFill>
                <a:srgbClr val="CCFF33"/>
              </a:solidFill>
              <a:effectLst/>
              <a:latin typeface="Comic Sans MS" panose="030F0702030302020204" pitchFamily="66" charset="0"/>
              <a:cs typeface="Times New Roman" panose="02020603050405020304" pitchFamily="18" charset="0"/>
            </a:endParaRPr>
          </a:p>
        </p:txBody>
      </p:sp>
      <p:grpSp>
        <p:nvGrpSpPr>
          <p:cNvPr id="143534" name="Group 174">
            <a:extLst>
              <a:ext uri="{FF2B5EF4-FFF2-40B4-BE49-F238E27FC236}">
                <a16:creationId xmlns:a16="http://schemas.microsoft.com/office/drawing/2014/main" id="{C1875863-532C-4DA5-8CA6-17E9E59BF8F0}"/>
              </a:ext>
            </a:extLst>
          </p:cNvPr>
          <p:cNvGrpSpPr>
            <a:grpSpLocks/>
          </p:cNvGrpSpPr>
          <p:nvPr/>
        </p:nvGrpSpPr>
        <p:grpSpPr bwMode="auto">
          <a:xfrm>
            <a:off x="0" y="762000"/>
            <a:ext cx="9144000" cy="6096000"/>
            <a:chOff x="-3" y="419"/>
            <a:chExt cx="4493" cy="3629"/>
          </a:xfrm>
        </p:grpSpPr>
        <p:grpSp>
          <p:nvGrpSpPr>
            <p:cNvPr id="27654" name="Group 172">
              <a:extLst>
                <a:ext uri="{FF2B5EF4-FFF2-40B4-BE49-F238E27FC236}">
                  <a16:creationId xmlns:a16="http://schemas.microsoft.com/office/drawing/2014/main" id="{B2E88332-5010-4E9B-A52F-552D7A0AFA49}"/>
                </a:ext>
              </a:extLst>
            </p:cNvPr>
            <p:cNvGrpSpPr>
              <a:grpSpLocks/>
            </p:cNvGrpSpPr>
            <p:nvPr/>
          </p:nvGrpSpPr>
          <p:grpSpPr bwMode="auto">
            <a:xfrm>
              <a:off x="0" y="422"/>
              <a:ext cx="4487" cy="3623"/>
              <a:chOff x="0" y="422"/>
              <a:chExt cx="4487" cy="3623"/>
            </a:xfrm>
          </p:grpSpPr>
          <p:grpSp>
            <p:nvGrpSpPr>
              <p:cNvPr id="27656" name="Group 61">
                <a:extLst>
                  <a:ext uri="{FF2B5EF4-FFF2-40B4-BE49-F238E27FC236}">
                    <a16:creationId xmlns:a16="http://schemas.microsoft.com/office/drawing/2014/main" id="{29A15B26-EB44-46ED-9268-CCAB6BC0C1DE}"/>
                  </a:ext>
                </a:extLst>
              </p:cNvPr>
              <p:cNvGrpSpPr>
                <a:grpSpLocks/>
              </p:cNvGrpSpPr>
              <p:nvPr/>
            </p:nvGrpSpPr>
            <p:grpSpPr bwMode="auto">
              <a:xfrm>
                <a:off x="0" y="422"/>
                <a:ext cx="1275" cy="374"/>
                <a:chOff x="0" y="422"/>
                <a:chExt cx="1275" cy="374"/>
              </a:xfrm>
            </p:grpSpPr>
            <p:sp>
              <p:nvSpPr>
                <p:cNvPr id="27822" name="Rectangle 4">
                  <a:extLst>
                    <a:ext uri="{FF2B5EF4-FFF2-40B4-BE49-F238E27FC236}">
                      <a16:creationId xmlns:a16="http://schemas.microsoft.com/office/drawing/2014/main" id="{48A8B3DD-F7C7-4E33-B3C3-1824ACBF2FF4}"/>
                    </a:ext>
                  </a:extLst>
                </p:cNvPr>
                <p:cNvSpPr>
                  <a:spLocks noChangeArrowheads="1"/>
                </p:cNvSpPr>
                <p:nvPr/>
              </p:nvSpPr>
              <p:spPr bwMode="auto">
                <a:xfrm>
                  <a:off x="28" y="422"/>
                  <a:ext cx="1219"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unité n°</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23" name="Rectangle 60">
                  <a:extLst>
                    <a:ext uri="{FF2B5EF4-FFF2-40B4-BE49-F238E27FC236}">
                      <a16:creationId xmlns:a16="http://schemas.microsoft.com/office/drawing/2014/main" id="{80925BC9-11BB-4826-B7F1-15EF64057672}"/>
                    </a:ext>
                  </a:extLst>
                </p:cNvPr>
                <p:cNvSpPr>
                  <a:spLocks noChangeArrowheads="1"/>
                </p:cNvSpPr>
                <p:nvPr/>
              </p:nvSpPr>
              <p:spPr bwMode="auto">
                <a:xfrm>
                  <a:off x="0" y="422"/>
                  <a:ext cx="1275"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57" name="Group 63">
                <a:extLst>
                  <a:ext uri="{FF2B5EF4-FFF2-40B4-BE49-F238E27FC236}">
                    <a16:creationId xmlns:a16="http://schemas.microsoft.com/office/drawing/2014/main" id="{6F1FFDDB-2359-4FE3-A51C-7DB4393B6149}"/>
                  </a:ext>
                </a:extLst>
              </p:cNvPr>
              <p:cNvGrpSpPr>
                <a:grpSpLocks/>
              </p:cNvGrpSpPr>
              <p:nvPr/>
            </p:nvGrpSpPr>
            <p:grpSpPr bwMode="auto">
              <a:xfrm>
                <a:off x="1275" y="422"/>
                <a:ext cx="535" cy="374"/>
                <a:chOff x="1275" y="422"/>
                <a:chExt cx="535" cy="374"/>
              </a:xfrm>
            </p:grpSpPr>
            <p:sp>
              <p:nvSpPr>
                <p:cNvPr id="27820" name="Rectangle 5">
                  <a:extLst>
                    <a:ext uri="{FF2B5EF4-FFF2-40B4-BE49-F238E27FC236}">
                      <a16:creationId xmlns:a16="http://schemas.microsoft.com/office/drawing/2014/main" id="{C9C14D2B-3ACA-4B64-A2F8-B2279D8F8F17}"/>
                    </a:ext>
                  </a:extLst>
                </p:cNvPr>
                <p:cNvSpPr>
                  <a:spLocks noChangeArrowheads="1"/>
                </p:cNvSpPr>
                <p:nvPr/>
              </p:nvSpPr>
              <p:spPr bwMode="auto">
                <a:xfrm>
                  <a:off x="1303" y="422"/>
                  <a:ext cx="479"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21" name="Rectangle 62">
                  <a:extLst>
                    <a:ext uri="{FF2B5EF4-FFF2-40B4-BE49-F238E27FC236}">
                      <a16:creationId xmlns:a16="http://schemas.microsoft.com/office/drawing/2014/main" id="{A7417259-44D5-4AFE-A4F1-C8B41D7A2225}"/>
                    </a:ext>
                  </a:extLst>
                </p:cNvPr>
                <p:cNvSpPr>
                  <a:spLocks noChangeArrowheads="1"/>
                </p:cNvSpPr>
                <p:nvPr/>
              </p:nvSpPr>
              <p:spPr bwMode="auto">
                <a:xfrm>
                  <a:off x="1275" y="422"/>
                  <a:ext cx="535"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58" name="Group 65">
                <a:extLst>
                  <a:ext uri="{FF2B5EF4-FFF2-40B4-BE49-F238E27FC236}">
                    <a16:creationId xmlns:a16="http://schemas.microsoft.com/office/drawing/2014/main" id="{8E18EC3E-A0D3-4D9D-ADC8-3902FF7534E6}"/>
                  </a:ext>
                </a:extLst>
              </p:cNvPr>
              <p:cNvGrpSpPr>
                <a:grpSpLocks/>
              </p:cNvGrpSpPr>
              <p:nvPr/>
            </p:nvGrpSpPr>
            <p:grpSpPr bwMode="auto">
              <a:xfrm>
                <a:off x="1810" y="422"/>
                <a:ext cx="535" cy="374"/>
                <a:chOff x="1810" y="422"/>
                <a:chExt cx="535" cy="374"/>
              </a:xfrm>
            </p:grpSpPr>
            <p:sp>
              <p:nvSpPr>
                <p:cNvPr id="27818" name="Rectangle 6">
                  <a:extLst>
                    <a:ext uri="{FF2B5EF4-FFF2-40B4-BE49-F238E27FC236}">
                      <a16:creationId xmlns:a16="http://schemas.microsoft.com/office/drawing/2014/main" id="{8EB47719-A2A7-4384-B688-3816516EF1F9}"/>
                    </a:ext>
                  </a:extLst>
                </p:cNvPr>
                <p:cNvSpPr>
                  <a:spLocks noChangeArrowheads="1"/>
                </p:cNvSpPr>
                <p:nvPr/>
              </p:nvSpPr>
              <p:spPr bwMode="auto">
                <a:xfrm>
                  <a:off x="1838" y="422"/>
                  <a:ext cx="479"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2</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19" name="Rectangle 64">
                  <a:extLst>
                    <a:ext uri="{FF2B5EF4-FFF2-40B4-BE49-F238E27FC236}">
                      <a16:creationId xmlns:a16="http://schemas.microsoft.com/office/drawing/2014/main" id="{5275758D-EDDD-40AC-9C64-48BE4E55CDC9}"/>
                    </a:ext>
                  </a:extLst>
                </p:cNvPr>
                <p:cNvSpPr>
                  <a:spLocks noChangeArrowheads="1"/>
                </p:cNvSpPr>
                <p:nvPr/>
              </p:nvSpPr>
              <p:spPr bwMode="auto">
                <a:xfrm>
                  <a:off x="1810" y="422"/>
                  <a:ext cx="535"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59" name="Group 67">
                <a:extLst>
                  <a:ext uri="{FF2B5EF4-FFF2-40B4-BE49-F238E27FC236}">
                    <a16:creationId xmlns:a16="http://schemas.microsoft.com/office/drawing/2014/main" id="{DE369F0B-CE66-4261-94B6-E56E0AE7E130}"/>
                  </a:ext>
                </a:extLst>
              </p:cNvPr>
              <p:cNvGrpSpPr>
                <a:grpSpLocks/>
              </p:cNvGrpSpPr>
              <p:nvPr/>
            </p:nvGrpSpPr>
            <p:grpSpPr bwMode="auto">
              <a:xfrm>
                <a:off x="2345" y="422"/>
                <a:ext cx="536" cy="374"/>
                <a:chOff x="2345" y="422"/>
                <a:chExt cx="536" cy="374"/>
              </a:xfrm>
            </p:grpSpPr>
            <p:sp>
              <p:nvSpPr>
                <p:cNvPr id="27816" name="Rectangle 7">
                  <a:extLst>
                    <a:ext uri="{FF2B5EF4-FFF2-40B4-BE49-F238E27FC236}">
                      <a16:creationId xmlns:a16="http://schemas.microsoft.com/office/drawing/2014/main" id="{2F4FE30F-EF34-4AC8-B6FF-769F56DD8907}"/>
                    </a:ext>
                  </a:extLst>
                </p:cNvPr>
                <p:cNvSpPr>
                  <a:spLocks noChangeArrowheads="1"/>
                </p:cNvSpPr>
                <p:nvPr/>
              </p:nvSpPr>
              <p:spPr bwMode="auto">
                <a:xfrm>
                  <a:off x="2373" y="422"/>
                  <a:ext cx="480"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3</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17" name="Rectangle 66">
                  <a:extLst>
                    <a:ext uri="{FF2B5EF4-FFF2-40B4-BE49-F238E27FC236}">
                      <a16:creationId xmlns:a16="http://schemas.microsoft.com/office/drawing/2014/main" id="{D9777699-280F-44CD-898E-9B96DAC8F7B4}"/>
                    </a:ext>
                  </a:extLst>
                </p:cNvPr>
                <p:cNvSpPr>
                  <a:spLocks noChangeArrowheads="1"/>
                </p:cNvSpPr>
                <p:nvPr/>
              </p:nvSpPr>
              <p:spPr bwMode="auto">
                <a:xfrm>
                  <a:off x="2345" y="422"/>
                  <a:ext cx="536"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0" name="Group 69">
                <a:extLst>
                  <a:ext uri="{FF2B5EF4-FFF2-40B4-BE49-F238E27FC236}">
                    <a16:creationId xmlns:a16="http://schemas.microsoft.com/office/drawing/2014/main" id="{A834CDD1-755F-49E5-BE36-82B2423B58DC}"/>
                  </a:ext>
                </a:extLst>
              </p:cNvPr>
              <p:cNvGrpSpPr>
                <a:grpSpLocks/>
              </p:cNvGrpSpPr>
              <p:nvPr/>
            </p:nvGrpSpPr>
            <p:grpSpPr bwMode="auto">
              <a:xfrm>
                <a:off x="2881" y="422"/>
                <a:ext cx="535" cy="374"/>
                <a:chOff x="2881" y="422"/>
                <a:chExt cx="535" cy="374"/>
              </a:xfrm>
            </p:grpSpPr>
            <p:sp>
              <p:nvSpPr>
                <p:cNvPr id="27814" name="Rectangle 8">
                  <a:extLst>
                    <a:ext uri="{FF2B5EF4-FFF2-40B4-BE49-F238E27FC236}">
                      <a16:creationId xmlns:a16="http://schemas.microsoft.com/office/drawing/2014/main" id="{677DF8A6-165D-4CBD-8B2C-8F2949EB090B}"/>
                    </a:ext>
                  </a:extLst>
                </p:cNvPr>
                <p:cNvSpPr>
                  <a:spLocks noChangeArrowheads="1"/>
                </p:cNvSpPr>
                <p:nvPr/>
              </p:nvSpPr>
              <p:spPr bwMode="auto">
                <a:xfrm>
                  <a:off x="2909" y="422"/>
                  <a:ext cx="479"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4</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15" name="Rectangle 68">
                  <a:extLst>
                    <a:ext uri="{FF2B5EF4-FFF2-40B4-BE49-F238E27FC236}">
                      <a16:creationId xmlns:a16="http://schemas.microsoft.com/office/drawing/2014/main" id="{FE84112C-8DF9-455F-9F7A-8EF1E19DD30D}"/>
                    </a:ext>
                  </a:extLst>
                </p:cNvPr>
                <p:cNvSpPr>
                  <a:spLocks noChangeArrowheads="1"/>
                </p:cNvSpPr>
                <p:nvPr/>
              </p:nvSpPr>
              <p:spPr bwMode="auto">
                <a:xfrm>
                  <a:off x="2881" y="422"/>
                  <a:ext cx="535"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1" name="Group 71">
                <a:extLst>
                  <a:ext uri="{FF2B5EF4-FFF2-40B4-BE49-F238E27FC236}">
                    <a16:creationId xmlns:a16="http://schemas.microsoft.com/office/drawing/2014/main" id="{2881958E-C2F0-4973-8D80-6493549AE3AB}"/>
                  </a:ext>
                </a:extLst>
              </p:cNvPr>
              <p:cNvGrpSpPr>
                <a:grpSpLocks/>
              </p:cNvGrpSpPr>
              <p:nvPr/>
            </p:nvGrpSpPr>
            <p:grpSpPr bwMode="auto">
              <a:xfrm>
                <a:off x="3416" y="422"/>
                <a:ext cx="535" cy="374"/>
                <a:chOff x="3416" y="422"/>
                <a:chExt cx="535" cy="374"/>
              </a:xfrm>
            </p:grpSpPr>
            <p:sp>
              <p:nvSpPr>
                <p:cNvPr id="27812" name="Rectangle 9">
                  <a:extLst>
                    <a:ext uri="{FF2B5EF4-FFF2-40B4-BE49-F238E27FC236}">
                      <a16:creationId xmlns:a16="http://schemas.microsoft.com/office/drawing/2014/main" id="{945BB60B-B00A-4039-99AE-2D9122B9C813}"/>
                    </a:ext>
                  </a:extLst>
                </p:cNvPr>
                <p:cNvSpPr>
                  <a:spLocks noChangeArrowheads="1"/>
                </p:cNvSpPr>
                <p:nvPr/>
              </p:nvSpPr>
              <p:spPr bwMode="auto">
                <a:xfrm>
                  <a:off x="3444" y="422"/>
                  <a:ext cx="479"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5</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13" name="Rectangle 70">
                  <a:extLst>
                    <a:ext uri="{FF2B5EF4-FFF2-40B4-BE49-F238E27FC236}">
                      <a16:creationId xmlns:a16="http://schemas.microsoft.com/office/drawing/2014/main" id="{B2412987-8E19-4401-8AA1-A3926D273746}"/>
                    </a:ext>
                  </a:extLst>
                </p:cNvPr>
                <p:cNvSpPr>
                  <a:spLocks noChangeArrowheads="1"/>
                </p:cNvSpPr>
                <p:nvPr/>
              </p:nvSpPr>
              <p:spPr bwMode="auto">
                <a:xfrm>
                  <a:off x="3416" y="422"/>
                  <a:ext cx="535"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2" name="Group 73">
                <a:extLst>
                  <a:ext uri="{FF2B5EF4-FFF2-40B4-BE49-F238E27FC236}">
                    <a16:creationId xmlns:a16="http://schemas.microsoft.com/office/drawing/2014/main" id="{1A2A5CA4-634D-444B-91E5-C5B228BCF4BE}"/>
                  </a:ext>
                </a:extLst>
              </p:cNvPr>
              <p:cNvGrpSpPr>
                <a:grpSpLocks/>
              </p:cNvGrpSpPr>
              <p:nvPr/>
            </p:nvGrpSpPr>
            <p:grpSpPr bwMode="auto">
              <a:xfrm>
                <a:off x="3951" y="422"/>
                <a:ext cx="536" cy="374"/>
                <a:chOff x="3951" y="422"/>
                <a:chExt cx="536" cy="374"/>
              </a:xfrm>
            </p:grpSpPr>
            <p:sp>
              <p:nvSpPr>
                <p:cNvPr id="27810" name="Rectangle 10">
                  <a:extLst>
                    <a:ext uri="{FF2B5EF4-FFF2-40B4-BE49-F238E27FC236}">
                      <a16:creationId xmlns:a16="http://schemas.microsoft.com/office/drawing/2014/main" id="{D33C2FAB-F118-4B5C-A2A3-AE6E2295A9FB}"/>
                    </a:ext>
                  </a:extLst>
                </p:cNvPr>
                <p:cNvSpPr>
                  <a:spLocks noChangeArrowheads="1"/>
                </p:cNvSpPr>
                <p:nvPr/>
              </p:nvSpPr>
              <p:spPr bwMode="auto">
                <a:xfrm>
                  <a:off x="3979" y="422"/>
                  <a:ext cx="480"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critère "m"</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11" name="Rectangle 72">
                  <a:extLst>
                    <a:ext uri="{FF2B5EF4-FFF2-40B4-BE49-F238E27FC236}">
                      <a16:creationId xmlns:a16="http://schemas.microsoft.com/office/drawing/2014/main" id="{02FD350D-9DB6-4CDB-B8D7-3DFFD7E7F834}"/>
                    </a:ext>
                  </a:extLst>
                </p:cNvPr>
                <p:cNvSpPr>
                  <a:spLocks noChangeArrowheads="1"/>
                </p:cNvSpPr>
                <p:nvPr/>
              </p:nvSpPr>
              <p:spPr bwMode="auto">
                <a:xfrm>
                  <a:off x="3951" y="422"/>
                  <a:ext cx="536"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3" name="Group 75">
                <a:extLst>
                  <a:ext uri="{FF2B5EF4-FFF2-40B4-BE49-F238E27FC236}">
                    <a16:creationId xmlns:a16="http://schemas.microsoft.com/office/drawing/2014/main" id="{B24598F7-DDA6-4649-811C-20F8815D0739}"/>
                  </a:ext>
                </a:extLst>
              </p:cNvPr>
              <p:cNvGrpSpPr>
                <a:grpSpLocks/>
              </p:cNvGrpSpPr>
              <p:nvPr/>
            </p:nvGrpSpPr>
            <p:grpSpPr bwMode="auto">
              <a:xfrm>
                <a:off x="0" y="796"/>
                <a:ext cx="1275" cy="403"/>
                <a:chOff x="0" y="796"/>
                <a:chExt cx="1275" cy="403"/>
              </a:xfrm>
            </p:grpSpPr>
            <p:sp>
              <p:nvSpPr>
                <p:cNvPr id="27808" name="Rectangle 11">
                  <a:extLst>
                    <a:ext uri="{FF2B5EF4-FFF2-40B4-BE49-F238E27FC236}">
                      <a16:creationId xmlns:a16="http://schemas.microsoft.com/office/drawing/2014/main" id="{E32F7E69-94E1-4128-A736-3DDFC6B622A1}"/>
                    </a:ext>
                  </a:extLst>
                </p:cNvPr>
                <p:cNvSpPr>
                  <a:spLocks noChangeArrowheads="1"/>
                </p:cNvSpPr>
                <p:nvPr/>
              </p:nvSpPr>
              <p:spPr bwMode="auto">
                <a:xfrm>
                  <a:off x="28" y="796"/>
                  <a:ext cx="1219"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Germes recherchés</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809" name="Rectangle 74">
                  <a:extLst>
                    <a:ext uri="{FF2B5EF4-FFF2-40B4-BE49-F238E27FC236}">
                      <a16:creationId xmlns:a16="http://schemas.microsoft.com/office/drawing/2014/main" id="{234F232C-DC80-4FD3-9B48-6FD749C766C7}"/>
                    </a:ext>
                  </a:extLst>
                </p:cNvPr>
                <p:cNvSpPr>
                  <a:spLocks noChangeArrowheads="1"/>
                </p:cNvSpPr>
                <p:nvPr/>
              </p:nvSpPr>
              <p:spPr bwMode="auto">
                <a:xfrm>
                  <a:off x="0" y="796"/>
                  <a:ext cx="127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4" name="Group 77">
                <a:extLst>
                  <a:ext uri="{FF2B5EF4-FFF2-40B4-BE49-F238E27FC236}">
                    <a16:creationId xmlns:a16="http://schemas.microsoft.com/office/drawing/2014/main" id="{BC6D7E78-7944-47AD-8EA3-36375E24EA03}"/>
                  </a:ext>
                </a:extLst>
              </p:cNvPr>
              <p:cNvGrpSpPr>
                <a:grpSpLocks/>
              </p:cNvGrpSpPr>
              <p:nvPr/>
            </p:nvGrpSpPr>
            <p:grpSpPr bwMode="auto">
              <a:xfrm>
                <a:off x="1275" y="796"/>
                <a:ext cx="535" cy="403"/>
                <a:chOff x="1275" y="796"/>
                <a:chExt cx="535" cy="403"/>
              </a:xfrm>
            </p:grpSpPr>
            <p:sp>
              <p:nvSpPr>
                <p:cNvPr id="27806" name="Rectangle 12">
                  <a:extLst>
                    <a:ext uri="{FF2B5EF4-FFF2-40B4-BE49-F238E27FC236}">
                      <a16:creationId xmlns:a16="http://schemas.microsoft.com/office/drawing/2014/main" id="{128825A8-1F07-42BB-B1E0-02308DEE6835}"/>
                    </a:ext>
                  </a:extLst>
                </p:cNvPr>
                <p:cNvSpPr>
                  <a:spLocks noChangeArrowheads="1"/>
                </p:cNvSpPr>
                <p:nvPr/>
              </p:nvSpPr>
              <p:spPr bwMode="auto">
                <a:xfrm>
                  <a:off x="1303" y="796"/>
                  <a:ext cx="479"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cs typeface="Times New Roman" panose="02020603050405020304" pitchFamily="18" charset="0"/>
                    </a:rPr>
                    <a:t> </a:t>
                  </a:r>
                </a:p>
                <a:p>
                  <a:pPr algn="ctr">
                    <a:spcBef>
                      <a:spcPct val="0"/>
                    </a:spcBef>
                    <a:buClrTx/>
                    <a:buSzTx/>
                    <a:buFontTx/>
                    <a:buNone/>
                  </a:pPr>
                  <a:endParaRPr lang="en-US" altLang="fr-FR" sz="1600">
                    <a:solidFill>
                      <a:schemeClr val="folHlink"/>
                    </a:solidFill>
                  </a:endParaRPr>
                </a:p>
              </p:txBody>
            </p:sp>
            <p:sp>
              <p:nvSpPr>
                <p:cNvPr id="27807" name="Rectangle 76">
                  <a:extLst>
                    <a:ext uri="{FF2B5EF4-FFF2-40B4-BE49-F238E27FC236}">
                      <a16:creationId xmlns:a16="http://schemas.microsoft.com/office/drawing/2014/main" id="{8A9F37E8-9254-4E6C-A31B-8991BB69F034}"/>
                    </a:ext>
                  </a:extLst>
                </p:cNvPr>
                <p:cNvSpPr>
                  <a:spLocks noChangeArrowheads="1"/>
                </p:cNvSpPr>
                <p:nvPr/>
              </p:nvSpPr>
              <p:spPr bwMode="auto">
                <a:xfrm>
                  <a:off x="1275" y="796"/>
                  <a:ext cx="53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5" name="Group 79">
                <a:extLst>
                  <a:ext uri="{FF2B5EF4-FFF2-40B4-BE49-F238E27FC236}">
                    <a16:creationId xmlns:a16="http://schemas.microsoft.com/office/drawing/2014/main" id="{4EC0C4A3-D4AA-49C2-BFCA-C1876DF127D3}"/>
                  </a:ext>
                </a:extLst>
              </p:cNvPr>
              <p:cNvGrpSpPr>
                <a:grpSpLocks/>
              </p:cNvGrpSpPr>
              <p:nvPr/>
            </p:nvGrpSpPr>
            <p:grpSpPr bwMode="auto">
              <a:xfrm>
                <a:off x="1810" y="796"/>
                <a:ext cx="535" cy="403"/>
                <a:chOff x="1810" y="796"/>
                <a:chExt cx="535" cy="403"/>
              </a:xfrm>
            </p:grpSpPr>
            <p:sp>
              <p:nvSpPr>
                <p:cNvPr id="27804" name="Rectangle 13">
                  <a:extLst>
                    <a:ext uri="{FF2B5EF4-FFF2-40B4-BE49-F238E27FC236}">
                      <a16:creationId xmlns:a16="http://schemas.microsoft.com/office/drawing/2014/main" id="{AA05D00B-2846-47FC-A9D1-2E3DF57881E4}"/>
                    </a:ext>
                  </a:extLst>
                </p:cNvPr>
                <p:cNvSpPr>
                  <a:spLocks noChangeArrowheads="1"/>
                </p:cNvSpPr>
                <p:nvPr/>
              </p:nvSpPr>
              <p:spPr bwMode="auto">
                <a:xfrm>
                  <a:off x="1838" y="796"/>
                  <a:ext cx="479"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cs typeface="Times New Roman" panose="02020603050405020304" pitchFamily="18" charset="0"/>
                    </a:rPr>
                    <a:t> </a:t>
                  </a:r>
                </a:p>
                <a:p>
                  <a:pPr algn="ctr">
                    <a:spcBef>
                      <a:spcPct val="0"/>
                    </a:spcBef>
                    <a:buClrTx/>
                    <a:buSzTx/>
                    <a:buFontTx/>
                    <a:buNone/>
                  </a:pPr>
                  <a:endParaRPr lang="en-US" altLang="fr-FR" sz="1600">
                    <a:solidFill>
                      <a:schemeClr val="folHlink"/>
                    </a:solidFill>
                  </a:endParaRPr>
                </a:p>
              </p:txBody>
            </p:sp>
            <p:sp>
              <p:nvSpPr>
                <p:cNvPr id="27805" name="Rectangle 78">
                  <a:extLst>
                    <a:ext uri="{FF2B5EF4-FFF2-40B4-BE49-F238E27FC236}">
                      <a16:creationId xmlns:a16="http://schemas.microsoft.com/office/drawing/2014/main" id="{C135A482-8ADC-445B-B8B1-2AB80C3A806B}"/>
                    </a:ext>
                  </a:extLst>
                </p:cNvPr>
                <p:cNvSpPr>
                  <a:spLocks noChangeArrowheads="1"/>
                </p:cNvSpPr>
                <p:nvPr/>
              </p:nvSpPr>
              <p:spPr bwMode="auto">
                <a:xfrm>
                  <a:off x="1810" y="796"/>
                  <a:ext cx="53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6" name="Group 81">
                <a:extLst>
                  <a:ext uri="{FF2B5EF4-FFF2-40B4-BE49-F238E27FC236}">
                    <a16:creationId xmlns:a16="http://schemas.microsoft.com/office/drawing/2014/main" id="{2BD21FBD-7F74-4ADB-BB16-1833DDA2CA15}"/>
                  </a:ext>
                </a:extLst>
              </p:cNvPr>
              <p:cNvGrpSpPr>
                <a:grpSpLocks/>
              </p:cNvGrpSpPr>
              <p:nvPr/>
            </p:nvGrpSpPr>
            <p:grpSpPr bwMode="auto">
              <a:xfrm>
                <a:off x="2345" y="796"/>
                <a:ext cx="536" cy="403"/>
                <a:chOff x="2345" y="796"/>
                <a:chExt cx="536" cy="403"/>
              </a:xfrm>
            </p:grpSpPr>
            <p:sp>
              <p:nvSpPr>
                <p:cNvPr id="27802" name="Rectangle 14">
                  <a:extLst>
                    <a:ext uri="{FF2B5EF4-FFF2-40B4-BE49-F238E27FC236}">
                      <a16:creationId xmlns:a16="http://schemas.microsoft.com/office/drawing/2014/main" id="{D297E963-C7D4-4B02-92EE-3374DD1A3FC5}"/>
                    </a:ext>
                  </a:extLst>
                </p:cNvPr>
                <p:cNvSpPr>
                  <a:spLocks noChangeArrowheads="1"/>
                </p:cNvSpPr>
                <p:nvPr/>
              </p:nvSpPr>
              <p:spPr bwMode="auto">
                <a:xfrm>
                  <a:off x="2373" y="796"/>
                  <a:ext cx="480"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cs typeface="Times New Roman" panose="02020603050405020304" pitchFamily="18" charset="0"/>
                    </a:rPr>
                    <a:t> </a:t>
                  </a:r>
                </a:p>
                <a:p>
                  <a:pPr algn="ctr">
                    <a:spcBef>
                      <a:spcPct val="0"/>
                    </a:spcBef>
                    <a:buClrTx/>
                    <a:buSzTx/>
                    <a:buFontTx/>
                    <a:buNone/>
                  </a:pPr>
                  <a:endParaRPr lang="en-US" altLang="fr-FR" sz="1600">
                    <a:solidFill>
                      <a:schemeClr val="folHlink"/>
                    </a:solidFill>
                  </a:endParaRPr>
                </a:p>
              </p:txBody>
            </p:sp>
            <p:sp>
              <p:nvSpPr>
                <p:cNvPr id="27803" name="Rectangle 80">
                  <a:extLst>
                    <a:ext uri="{FF2B5EF4-FFF2-40B4-BE49-F238E27FC236}">
                      <a16:creationId xmlns:a16="http://schemas.microsoft.com/office/drawing/2014/main" id="{8DDF34EB-52B8-477B-8CB6-459E3F3E2E20}"/>
                    </a:ext>
                  </a:extLst>
                </p:cNvPr>
                <p:cNvSpPr>
                  <a:spLocks noChangeArrowheads="1"/>
                </p:cNvSpPr>
                <p:nvPr/>
              </p:nvSpPr>
              <p:spPr bwMode="auto">
                <a:xfrm>
                  <a:off x="2345" y="796"/>
                  <a:ext cx="53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7" name="Group 83">
                <a:extLst>
                  <a:ext uri="{FF2B5EF4-FFF2-40B4-BE49-F238E27FC236}">
                    <a16:creationId xmlns:a16="http://schemas.microsoft.com/office/drawing/2014/main" id="{BEFE956B-D77E-49D9-B5DA-2633027C9DA1}"/>
                  </a:ext>
                </a:extLst>
              </p:cNvPr>
              <p:cNvGrpSpPr>
                <a:grpSpLocks/>
              </p:cNvGrpSpPr>
              <p:nvPr/>
            </p:nvGrpSpPr>
            <p:grpSpPr bwMode="auto">
              <a:xfrm>
                <a:off x="2881" y="796"/>
                <a:ext cx="535" cy="403"/>
                <a:chOff x="2881" y="796"/>
                <a:chExt cx="535" cy="403"/>
              </a:xfrm>
            </p:grpSpPr>
            <p:sp>
              <p:nvSpPr>
                <p:cNvPr id="27800" name="Rectangle 15">
                  <a:extLst>
                    <a:ext uri="{FF2B5EF4-FFF2-40B4-BE49-F238E27FC236}">
                      <a16:creationId xmlns:a16="http://schemas.microsoft.com/office/drawing/2014/main" id="{8EE49953-081E-48E8-865C-3613F78F644F}"/>
                    </a:ext>
                  </a:extLst>
                </p:cNvPr>
                <p:cNvSpPr>
                  <a:spLocks noChangeArrowheads="1"/>
                </p:cNvSpPr>
                <p:nvPr/>
              </p:nvSpPr>
              <p:spPr bwMode="auto">
                <a:xfrm>
                  <a:off x="2909" y="796"/>
                  <a:ext cx="479"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cs typeface="Times New Roman" panose="02020603050405020304" pitchFamily="18" charset="0"/>
                    </a:rPr>
                    <a:t> </a:t>
                  </a:r>
                </a:p>
                <a:p>
                  <a:pPr algn="ctr">
                    <a:spcBef>
                      <a:spcPct val="0"/>
                    </a:spcBef>
                    <a:buClrTx/>
                    <a:buSzTx/>
                    <a:buFontTx/>
                    <a:buNone/>
                  </a:pPr>
                  <a:endParaRPr lang="en-US" altLang="fr-FR" sz="1600">
                    <a:solidFill>
                      <a:schemeClr val="folHlink"/>
                    </a:solidFill>
                  </a:endParaRPr>
                </a:p>
              </p:txBody>
            </p:sp>
            <p:sp>
              <p:nvSpPr>
                <p:cNvPr id="27801" name="Rectangle 82">
                  <a:extLst>
                    <a:ext uri="{FF2B5EF4-FFF2-40B4-BE49-F238E27FC236}">
                      <a16:creationId xmlns:a16="http://schemas.microsoft.com/office/drawing/2014/main" id="{AB44610C-7443-4E1E-83F8-14D63084C6E8}"/>
                    </a:ext>
                  </a:extLst>
                </p:cNvPr>
                <p:cNvSpPr>
                  <a:spLocks noChangeArrowheads="1"/>
                </p:cNvSpPr>
                <p:nvPr/>
              </p:nvSpPr>
              <p:spPr bwMode="auto">
                <a:xfrm>
                  <a:off x="2881" y="796"/>
                  <a:ext cx="53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8" name="Group 85">
                <a:extLst>
                  <a:ext uri="{FF2B5EF4-FFF2-40B4-BE49-F238E27FC236}">
                    <a16:creationId xmlns:a16="http://schemas.microsoft.com/office/drawing/2014/main" id="{72D2AE59-C20C-40D3-A920-D547F9FB4212}"/>
                  </a:ext>
                </a:extLst>
              </p:cNvPr>
              <p:cNvGrpSpPr>
                <a:grpSpLocks/>
              </p:cNvGrpSpPr>
              <p:nvPr/>
            </p:nvGrpSpPr>
            <p:grpSpPr bwMode="auto">
              <a:xfrm>
                <a:off x="3416" y="796"/>
                <a:ext cx="535" cy="403"/>
                <a:chOff x="3416" y="796"/>
                <a:chExt cx="535" cy="403"/>
              </a:xfrm>
            </p:grpSpPr>
            <p:sp>
              <p:nvSpPr>
                <p:cNvPr id="27798" name="Rectangle 16">
                  <a:extLst>
                    <a:ext uri="{FF2B5EF4-FFF2-40B4-BE49-F238E27FC236}">
                      <a16:creationId xmlns:a16="http://schemas.microsoft.com/office/drawing/2014/main" id="{40FD6A39-51C3-4A6D-9071-D356AC31F0F3}"/>
                    </a:ext>
                  </a:extLst>
                </p:cNvPr>
                <p:cNvSpPr>
                  <a:spLocks noChangeArrowheads="1"/>
                </p:cNvSpPr>
                <p:nvPr/>
              </p:nvSpPr>
              <p:spPr bwMode="auto">
                <a:xfrm>
                  <a:off x="3444" y="796"/>
                  <a:ext cx="479"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cs typeface="Times New Roman" panose="02020603050405020304" pitchFamily="18" charset="0"/>
                    </a:rPr>
                    <a:t> </a:t>
                  </a:r>
                </a:p>
                <a:p>
                  <a:pPr algn="ctr">
                    <a:spcBef>
                      <a:spcPct val="0"/>
                    </a:spcBef>
                    <a:buClrTx/>
                    <a:buSzTx/>
                    <a:buFontTx/>
                    <a:buNone/>
                  </a:pPr>
                  <a:endParaRPr lang="en-US" altLang="fr-FR" sz="1600">
                    <a:solidFill>
                      <a:schemeClr val="folHlink"/>
                    </a:solidFill>
                  </a:endParaRPr>
                </a:p>
              </p:txBody>
            </p:sp>
            <p:sp>
              <p:nvSpPr>
                <p:cNvPr id="27799" name="Rectangle 84">
                  <a:extLst>
                    <a:ext uri="{FF2B5EF4-FFF2-40B4-BE49-F238E27FC236}">
                      <a16:creationId xmlns:a16="http://schemas.microsoft.com/office/drawing/2014/main" id="{37B6727E-1D00-4C60-920B-F2ABCE6F727D}"/>
                    </a:ext>
                  </a:extLst>
                </p:cNvPr>
                <p:cNvSpPr>
                  <a:spLocks noChangeArrowheads="1"/>
                </p:cNvSpPr>
                <p:nvPr/>
              </p:nvSpPr>
              <p:spPr bwMode="auto">
                <a:xfrm>
                  <a:off x="3416" y="796"/>
                  <a:ext cx="53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69" name="Group 87">
                <a:extLst>
                  <a:ext uri="{FF2B5EF4-FFF2-40B4-BE49-F238E27FC236}">
                    <a16:creationId xmlns:a16="http://schemas.microsoft.com/office/drawing/2014/main" id="{7EC01537-8C72-4D0F-BAFC-D6F68A89DCA8}"/>
                  </a:ext>
                </a:extLst>
              </p:cNvPr>
              <p:cNvGrpSpPr>
                <a:grpSpLocks/>
              </p:cNvGrpSpPr>
              <p:nvPr/>
            </p:nvGrpSpPr>
            <p:grpSpPr bwMode="auto">
              <a:xfrm>
                <a:off x="3951" y="796"/>
                <a:ext cx="536" cy="403"/>
                <a:chOff x="3951" y="796"/>
                <a:chExt cx="536" cy="403"/>
              </a:xfrm>
            </p:grpSpPr>
            <p:sp>
              <p:nvSpPr>
                <p:cNvPr id="27796" name="Rectangle 17">
                  <a:extLst>
                    <a:ext uri="{FF2B5EF4-FFF2-40B4-BE49-F238E27FC236}">
                      <a16:creationId xmlns:a16="http://schemas.microsoft.com/office/drawing/2014/main" id="{D0A29AB7-B495-41B7-AC9A-C939D065D62C}"/>
                    </a:ext>
                  </a:extLst>
                </p:cNvPr>
                <p:cNvSpPr>
                  <a:spLocks noChangeArrowheads="1"/>
                </p:cNvSpPr>
                <p:nvPr/>
              </p:nvSpPr>
              <p:spPr bwMode="auto">
                <a:xfrm>
                  <a:off x="3979" y="796"/>
                  <a:ext cx="480"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cs typeface="Times New Roman" panose="02020603050405020304" pitchFamily="18" charset="0"/>
                    </a:rPr>
                    <a:t> </a:t>
                  </a:r>
                </a:p>
                <a:p>
                  <a:pPr algn="ctr">
                    <a:spcBef>
                      <a:spcPct val="0"/>
                    </a:spcBef>
                    <a:buClrTx/>
                    <a:buSzTx/>
                    <a:buFontTx/>
                    <a:buNone/>
                  </a:pPr>
                  <a:endParaRPr lang="en-US" altLang="fr-FR" sz="1600">
                    <a:solidFill>
                      <a:schemeClr val="folHlink"/>
                    </a:solidFill>
                  </a:endParaRPr>
                </a:p>
              </p:txBody>
            </p:sp>
            <p:sp>
              <p:nvSpPr>
                <p:cNvPr id="27797" name="Rectangle 86">
                  <a:extLst>
                    <a:ext uri="{FF2B5EF4-FFF2-40B4-BE49-F238E27FC236}">
                      <a16:creationId xmlns:a16="http://schemas.microsoft.com/office/drawing/2014/main" id="{2D7F1404-B21A-4BD1-ADA5-3B40A8976AFC}"/>
                    </a:ext>
                  </a:extLst>
                </p:cNvPr>
                <p:cNvSpPr>
                  <a:spLocks noChangeArrowheads="1"/>
                </p:cNvSpPr>
                <p:nvPr/>
              </p:nvSpPr>
              <p:spPr bwMode="auto">
                <a:xfrm>
                  <a:off x="3951" y="796"/>
                  <a:ext cx="53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0" name="Group 89">
                <a:extLst>
                  <a:ext uri="{FF2B5EF4-FFF2-40B4-BE49-F238E27FC236}">
                    <a16:creationId xmlns:a16="http://schemas.microsoft.com/office/drawing/2014/main" id="{C4148E50-FB1E-4446-ABC9-AE907A6B58C0}"/>
                  </a:ext>
                </a:extLst>
              </p:cNvPr>
              <p:cNvGrpSpPr>
                <a:grpSpLocks/>
              </p:cNvGrpSpPr>
              <p:nvPr/>
            </p:nvGrpSpPr>
            <p:grpSpPr bwMode="auto">
              <a:xfrm>
                <a:off x="0" y="1199"/>
                <a:ext cx="1275" cy="460"/>
                <a:chOff x="0" y="1199"/>
                <a:chExt cx="1275" cy="460"/>
              </a:xfrm>
            </p:grpSpPr>
            <p:sp>
              <p:nvSpPr>
                <p:cNvPr id="27794" name="Rectangle 18">
                  <a:extLst>
                    <a:ext uri="{FF2B5EF4-FFF2-40B4-BE49-F238E27FC236}">
                      <a16:creationId xmlns:a16="http://schemas.microsoft.com/office/drawing/2014/main" id="{6514E00B-B699-4360-A77D-A413772EF27E}"/>
                    </a:ext>
                  </a:extLst>
                </p:cNvPr>
                <p:cNvSpPr>
                  <a:spLocks noChangeArrowheads="1"/>
                </p:cNvSpPr>
                <p:nvPr/>
              </p:nvSpPr>
              <p:spPr bwMode="auto">
                <a:xfrm>
                  <a:off x="28" y="1199"/>
                  <a:ext cx="121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Micro-organismes aérobies 30°C</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par gramme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95" name="Rectangle 88">
                  <a:extLst>
                    <a:ext uri="{FF2B5EF4-FFF2-40B4-BE49-F238E27FC236}">
                      <a16:creationId xmlns:a16="http://schemas.microsoft.com/office/drawing/2014/main" id="{BB0C5D97-7A42-45D1-BAD8-9CF37418D785}"/>
                    </a:ext>
                  </a:extLst>
                </p:cNvPr>
                <p:cNvSpPr>
                  <a:spLocks noChangeArrowheads="1"/>
                </p:cNvSpPr>
                <p:nvPr/>
              </p:nvSpPr>
              <p:spPr bwMode="auto">
                <a:xfrm>
                  <a:off x="0" y="1199"/>
                  <a:ext cx="127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1" name="Group 91">
                <a:extLst>
                  <a:ext uri="{FF2B5EF4-FFF2-40B4-BE49-F238E27FC236}">
                    <a16:creationId xmlns:a16="http://schemas.microsoft.com/office/drawing/2014/main" id="{19C2046A-20CA-478C-BE66-917C49C860FF}"/>
                  </a:ext>
                </a:extLst>
              </p:cNvPr>
              <p:cNvGrpSpPr>
                <a:grpSpLocks/>
              </p:cNvGrpSpPr>
              <p:nvPr/>
            </p:nvGrpSpPr>
            <p:grpSpPr bwMode="auto">
              <a:xfrm>
                <a:off x="1275" y="1199"/>
                <a:ext cx="535" cy="460"/>
                <a:chOff x="1275" y="1199"/>
                <a:chExt cx="535" cy="460"/>
              </a:xfrm>
            </p:grpSpPr>
            <p:sp>
              <p:nvSpPr>
                <p:cNvPr id="27792" name="Rectangle 19">
                  <a:extLst>
                    <a:ext uri="{FF2B5EF4-FFF2-40B4-BE49-F238E27FC236}">
                      <a16:creationId xmlns:a16="http://schemas.microsoft.com/office/drawing/2014/main" id="{A600F581-6DC0-48E7-B052-7829D86A445B}"/>
                    </a:ext>
                  </a:extLst>
                </p:cNvPr>
                <p:cNvSpPr>
                  <a:spLocks noChangeArrowheads="1"/>
                </p:cNvSpPr>
                <p:nvPr/>
              </p:nvSpPr>
              <p:spPr bwMode="auto">
                <a:xfrm>
                  <a:off x="1303" y="119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280 000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93" name="Rectangle 90">
                  <a:extLst>
                    <a:ext uri="{FF2B5EF4-FFF2-40B4-BE49-F238E27FC236}">
                      <a16:creationId xmlns:a16="http://schemas.microsoft.com/office/drawing/2014/main" id="{057EC255-9769-4A25-AE75-C41437E9BC8E}"/>
                    </a:ext>
                  </a:extLst>
                </p:cNvPr>
                <p:cNvSpPr>
                  <a:spLocks noChangeArrowheads="1"/>
                </p:cNvSpPr>
                <p:nvPr/>
              </p:nvSpPr>
              <p:spPr bwMode="auto">
                <a:xfrm>
                  <a:off x="1275" y="119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2" name="Group 93">
                <a:extLst>
                  <a:ext uri="{FF2B5EF4-FFF2-40B4-BE49-F238E27FC236}">
                    <a16:creationId xmlns:a16="http://schemas.microsoft.com/office/drawing/2014/main" id="{4DC7C1B9-83F7-42A3-8B74-48944B0C171B}"/>
                  </a:ext>
                </a:extLst>
              </p:cNvPr>
              <p:cNvGrpSpPr>
                <a:grpSpLocks/>
              </p:cNvGrpSpPr>
              <p:nvPr/>
            </p:nvGrpSpPr>
            <p:grpSpPr bwMode="auto">
              <a:xfrm>
                <a:off x="1810" y="1199"/>
                <a:ext cx="535" cy="460"/>
                <a:chOff x="1810" y="1199"/>
                <a:chExt cx="535" cy="460"/>
              </a:xfrm>
            </p:grpSpPr>
            <p:sp>
              <p:nvSpPr>
                <p:cNvPr id="27790" name="Rectangle 20">
                  <a:extLst>
                    <a:ext uri="{FF2B5EF4-FFF2-40B4-BE49-F238E27FC236}">
                      <a16:creationId xmlns:a16="http://schemas.microsoft.com/office/drawing/2014/main" id="{B224F3DA-2DEB-4B1B-91E3-0D07F52E7B75}"/>
                    </a:ext>
                  </a:extLst>
                </p:cNvPr>
                <p:cNvSpPr>
                  <a:spLocks noChangeArrowheads="1"/>
                </p:cNvSpPr>
                <p:nvPr/>
              </p:nvSpPr>
              <p:spPr bwMode="auto">
                <a:xfrm>
                  <a:off x="1838" y="119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290 000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91" name="Rectangle 92">
                  <a:extLst>
                    <a:ext uri="{FF2B5EF4-FFF2-40B4-BE49-F238E27FC236}">
                      <a16:creationId xmlns:a16="http://schemas.microsoft.com/office/drawing/2014/main" id="{C1FA0E39-CA6C-45B5-8C38-6C5309FA9004}"/>
                    </a:ext>
                  </a:extLst>
                </p:cNvPr>
                <p:cNvSpPr>
                  <a:spLocks noChangeArrowheads="1"/>
                </p:cNvSpPr>
                <p:nvPr/>
              </p:nvSpPr>
              <p:spPr bwMode="auto">
                <a:xfrm>
                  <a:off x="1810" y="119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3" name="Group 95">
                <a:extLst>
                  <a:ext uri="{FF2B5EF4-FFF2-40B4-BE49-F238E27FC236}">
                    <a16:creationId xmlns:a16="http://schemas.microsoft.com/office/drawing/2014/main" id="{1997F7CA-C374-4394-B78F-FF2410912796}"/>
                  </a:ext>
                </a:extLst>
              </p:cNvPr>
              <p:cNvGrpSpPr>
                <a:grpSpLocks/>
              </p:cNvGrpSpPr>
              <p:nvPr/>
            </p:nvGrpSpPr>
            <p:grpSpPr bwMode="auto">
              <a:xfrm>
                <a:off x="2345" y="1199"/>
                <a:ext cx="536" cy="460"/>
                <a:chOff x="2345" y="1199"/>
                <a:chExt cx="536" cy="460"/>
              </a:xfrm>
            </p:grpSpPr>
            <p:sp>
              <p:nvSpPr>
                <p:cNvPr id="27788" name="Rectangle 21">
                  <a:extLst>
                    <a:ext uri="{FF2B5EF4-FFF2-40B4-BE49-F238E27FC236}">
                      <a16:creationId xmlns:a16="http://schemas.microsoft.com/office/drawing/2014/main" id="{EBF9C03E-4755-4268-BA8F-C3A8694CA0FC}"/>
                    </a:ext>
                  </a:extLst>
                </p:cNvPr>
                <p:cNvSpPr>
                  <a:spLocks noChangeArrowheads="1"/>
                </p:cNvSpPr>
                <p:nvPr/>
              </p:nvSpPr>
              <p:spPr bwMode="auto">
                <a:xfrm>
                  <a:off x="2373" y="119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280 000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89" name="Rectangle 94">
                  <a:extLst>
                    <a:ext uri="{FF2B5EF4-FFF2-40B4-BE49-F238E27FC236}">
                      <a16:creationId xmlns:a16="http://schemas.microsoft.com/office/drawing/2014/main" id="{B138CA5E-3B24-4835-BE4D-FF4E1ECD9E28}"/>
                    </a:ext>
                  </a:extLst>
                </p:cNvPr>
                <p:cNvSpPr>
                  <a:spLocks noChangeArrowheads="1"/>
                </p:cNvSpPr>
                <p:nvPr/>
              </p:nvSpPr>
              <p:spPr bwMode="auto">
                <a:xfrm>
                  <a:off x="2345" y="119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4" name="Group 97">
                <a:extLst>
                  <a:ext uri="{FF2B5EF4-FFF2-40B4-BE49-F238E27FC236}">
                    <a16:creationId xmlns:a16="http://schemas.microsoft.com/office/drawing/2014/main" id="{33A87BAF-E2EE-454F-886B-EDB48B03107C}"/>
                  </a:ext>
                </a:extLst>
              </p:cNvPr>
              <p:cNvGrpSpPr>
                <a:grpSpLocks/>
              </p:cNvGrpSpPr>
              <p:nvPr/>
            </p:nvGrpSpPr>
            <p:grpSpPr bwMode="auto">
              <a:xfrm>
                <a:off x="2881" y="1199"/>
                <a:ext cx="535" cy="460"/>
                <a:chOff x="2881" y="1199"/>
                <a:chExt cx="535" cy="460"/>
              </a:xfrm>
            </p:grpSpPr>
            <p:sp>
              <p:nvSpPr>
                <p:cNvPr id="27786" name="Rectangle 22">
                  <a:extLst>
                    <a:ext uri="{FF2B5EF4-FFF2-40B4-BE49-F238E27FC236}">
                      <a16:creationId xmlns:a16="http://schemas.microsoft.com/office/drawing/2014/main" id="{32D619B2-71F1-46DF-88C7-50738CC3B552}"/>
                    </a:ext>
                  </a:extLst>
                </p:cNvPr>
                <p:cNvSpPr>
                  <a:spLocks noChangeArrowheads="1"/>
                </p:cNvSpPr>
                <p:nvPr/>
              </p:nvSpPr>
              <p:spPr bwMode="auto">
                <a:xfrm>
                  <a:off x="2909" y="119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950 000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87" name="Rectangle 96">
                  <a:extLst>
                    <a:ext uri="{FF2B5EF4-FFF2-40B4-BE49-F238E27FC236}">
                      <a16:creationId xmlns:a16="http://schemas.microsoft.com/office/drawing/2014/main" id="{6956161D-90C9-403D-A981-D5279174C764}"/>
                    </a:ext>
                  </a:extLst>
                </p:cNvPr>
                <p:cNvSpPr>
                  <a:spLocks noChangeArrowheads="1"/>
                </p:cNvSpPr>
                <p:nvPr/>
              </p:nvSpPr>
              <p:spPr bwMode="auto">
                <a:xfrm>
                  <a:off x="2881" y="119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5" name="Group 99">
                <a:extLst>
                  <a:ext uri="{FF2B5EF4-FFF2-40B4-BE49-F238E27FC236}">
                    <a16:creationId xmlns:a16="http://schemas.microsoft.com/office/drawing/2014/main" id="{CF22713E-0D23-42B7-BCEA-11926FC96D54}"/>
                  </a:ext>
                </a:extLst>
              </p:cNvPr>
              <p:cNvGrpSpPr>
                <a:grpSpLocks/>
              </p:cNvGrpSpPr>
              <p:nvPr/>
            </p:nvGrpSpPr>
            <p:grpSpPr bwMode="auto">
              <a:xfrm>
                <a:off x="3416" y="1199"/>
                <a:ext cx="535" cy="460"/>
                <a:chOff x="3416" y="1199"/>
                <a:chExt cx="535" cy="460"/>
              </a:xfrm>
            </p:grpSpPr>
            <p:sp>
              <p:nvSpPr>
                <p:cNvPr id="27784" name="Rectangle 23">
                  <a:extLst>
                    <a:ext uri="{FF2B5EF4-FFF2-40B4-BE49-F238E27FC236}">
                      <a16:creationId xmlns:a16="http://schemas.microsoft.com/office/drawing/2014/main" id="{69D51988-B9A8-466D-BEF9-E492C9E3CF2F}"/>
                    </a:ext>
                  </a:extLst>
                </p:cNvPr>
                <p:cNvSpPr>
                  <a:spLocks noChangeArrowheads="1"/>
                </p:cNvSpPr>
                <p:nvPr/>
              </p:nvSpPr>
              <p:spPr bwMode="auto">
                <a:xfrm>
                  <a:off x="3444" y="119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650 000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85" name="Rectangle 98">
                  <a:extLst>
                    <a:ext uri="{FF2B5EF4-FFF2-40B4-BE49-F238E27FC236}">
                      <a16:creationId xmlns:a16="http://schemas.microsoft.com/office/drawing/2014/main" id="{CEE09CF1-42B4-43BB-8374-3DDF8B6F1169}"/>
                    </a:ext>
                  </a:extLst>
                </p:cNvPr>
                <p:cNvSpPr>
                  <a:spLocks noChangeArrowheads="1"/>
                </p:cNvSpPr>
                <p:nvPr/>
              </p:nvSpPr>
              <p:spPr bwMode="auto">
                <a:xfrm>
                  <a:off x="3416" y="119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6" name="Group 101">
                <a:extLst>
                  <a:ext uri="{FF2B5EF4-FFF2-40B4-BE49-F238E27FC236}">
                    <a16:creationId xmlns:a16="http://schemas.microsoft.com/office/drawing/2014/main" id="{0B09E1A9-9861-48D2-A3BD-6AE5C28C4314}"/>
                  </a:ext>
                </a:extLst>
              </p:cNvPr>
              <p:cNvGrpSpPr>
                <a:grpSpLocks/>
              </p:cNvGrpSpPr>
              <p:nvPr/>
            </p:nvGrpSpPr>
            <p:grpSpPr bwMode="auto">
              <a:xfrm>
                <a:off x="3951" y="1199"/>
                <a:ext cx="536" cy="460"/>
                <a:chOff x="3951" y="1199"/>
                <a:chExt cx="536" cy="460"/>
              </a:xfrm>
            </p:grpSpPr>
            <p:sp>
              <p:nvSpPr>
                <p:cNvPr id="27782" name="Rectangle 24">
                  <a:extLst>
                    <a:ext uri="{FF2B5EF4-FFF2-40B4-BE49-F238E27FC236}">
                      <a16:creationId xmlns:a16="http://schemas.microsoft.com/office/drawing/2014/main" id="{F224E49F-6EAF-4895-8B2D-86FB14AE15AC}"/>
                    </a:ext>
                  </a:extLst>
                </p:cNvPr>
                <p:cNvSpPr>
                  <a:spLocks noChangeArrowheads="1"/>
                </p:cNvSpPr>
                <p:nvPr/>
              </p:nvSpPr>
              <p:spPr bwMode="auto">
                <a:xfrm>
                  <a:off x="3979" y="119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300 000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83" name="Rectangle 100">
                  <a:extLst>
                    <a:ext uri="{FF2B5EF4-FFF2-40B4-BE49-F238E27FC236}">
                      <a16:creationId xmlns:a16="http://schemas.microsoft.com/office/drawing/2014/main" id="{75CB7AAA-3FFA-4E77-A387-EFCFA5C9F23D}"/>
                    </a:ext>
                  </a:extLst>
                </p:cNvPr>
                <p:cNvSpPr>
                  <a:spLocks noChangeArrowheads="1"/>
                </p:cNvSpPr>
                <p:nvPr/>
              </p:nvSpPr>
              <p:spPr bwMode="auto">
                <a:xfrm>
                  <a:off x="3951" y="119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7" name="Group 103">
                <a:extLst>
                  <a:ext uri="{FF2B5EF4-FFF2-40B4-BE49-F238E27FC236}">
                    <a16:creationId xmlns:a16="http://schemas.microsoft.com/office/drawing/2014/main" id="{56D8F801-7754-467E-BA0E-456385BEF846}"/>
                  </a:ext>
                </a:extLst>
              </p:cNvPr>
              <p:cNvGrpSpPr>
                <a:grpSpLocks/>
              </p:cNvGrpSpPr>
              <p:nvPr/>
            </p:nvGrpSpPr>
            <p:grpSpPr bwMode="auto">
              <a:xfrm>
                <a:off x="0" y="1659"/>
                <a:ext cx="1275" cy="460"/>
                <a:chOff x="0" y="1659"/>
                <a:chExt cx="1275" cy="460"/>
              </a:xfrm>
            </p:grpSpPr>
            <p:sp>
              <p:nvSpPr>
                <p:cNvPr id="27780" name="Rectangle 25">
                  <a:extLst>
                    <a:ext uri="{FF2B5EF4-FFF2-40B4-BE49-F238E27FC236}">
                      <a16:creationId xmlns:a16="http://schemas.microsoft.com/office/drawing/2014/main" id="{631A5E13-673C-426A-B706-CAA7D6C743FB}"/>
                    </a:ext>
                  </a:extLst>
                </p:cNvPr>
                <p:cNvSpPr>
                  <a:spLocks noChangeArrowheads="1"/>
                </p:cNvSpPr>
                <p:nvPr/>
              </p:nvSpPr>
              <p:spPr bwMode="auto">
                <a:xfrm>
                  <a:off x="28" y="1659"/>
                  <a:ext cx="121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Coliformes 30°C</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par gramme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81" name="Rectangle 102">
                  <a:extLst>
                    <a:ext uri="{FF2B5EF4-FFF2-40B4-BE49-F238E27FC236}">
                      <a16:creationId xmlns:a16="http://schemas.microsoft.com/office/drawing/2014/main" id="{58F78331-6115-48D4-B4E9-3724EC5FD1F9}"/>
                    </a:ext>
                  </a:extLst>
                </p:cNvPr>
                <p:cNvSpPr>
                  <a:spLocks noChangeArrowheads="1"/>
                </p:cNvSpPr>
                <p:nvPr/>
              </p:nvSpPr>
              <p:spPr bwMode="auto">
                <a:xfrm>
                  <a:off x="0" y="1659"/>
                  <a:ext cx="127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8" name="Group 105">
                <a:extLst>
                  <a:ext uri="{FF2B5EF4-FFF2-40B4-BE49-F238E27FC236}">
                    <a16:creationId xmlns:a16="http://schemas.microsoft.com/office/drawing/2014/main" id="{FB054557-5360-48C9-91FF-40C30CF27790}"/>
                  </a:ext>
                </a:extLst>
              </p:cNvPr>
              <p:cNvGrpSpPr>
                <a:grpSpLocks/>
              </p:cNvGrpSpPr>
              <p:nvPr/>
            </p:nvGrpSpPr>
            <p:grpSpPr bwMode="auto">
              <a:xfrm>
                <a:off x="1275" y="1659"/>
                <a:ext cx="535" cy="460"/>
                <a:chOff x="1275" y="1659"/>
                <a:chExt cx="535" cy="460"/>
              </a:xfrm>
            </p:grpSpPr>
            <p:sp>
              <p:nvSpPr>
                <p:cNvPr id="27778" name="Rectangle 26">
                  <a:extLst>
                    <a:ext uri="{FF2B5EF4-FFF2-40B4-BE49-F238E27FC236}">
                      <a16:creationId xmlns:a16="http://schemas.microsoft.com/office/drawing/2014/main" id="{5D2DF633-81E1-4450-A4A5-0BF1F0B962C3}"/>
                    </a:ext>
                  </a:extLst>
                </p:cNvPr>
                <p:cNvSpPr>
                  <a:spLocks noChangeArrowheads="1"/>
                </p:cNvSpPr>
                <p:nvPr/>
              </p:nvSpPr>
              <p:spPr bwMode="auto">
                <a:xfrm>
                  <a:off x="1303" y="165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800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79" name="Rectangle 104">
                  <a:extLst>
                    <a:ext uri="{FF2B5EF4-FFF2-40B4-BE49-F238E27FC236}">
                      <a16:creationId xmlns:a16="http://schemas.microsoft.com/office/drawing/2014/main" id="{B88C0609-C7D9-4D5E-B525-40F70CEAF31F}"/>
                    </a:ext>
                  </a:extLst>
                </p:cNvPr>
                <p:cNvSpPr>
                  <a:spLocks noChangeArrowheads="1"/>
                </p:cNvSpPr>
                <p:nvPr/>
              </p:nvSpPr>
              <p:spPr bwMode="auto">
                <a:xfrm>
                  <a:off x="1275" y="165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79" name="Group 107">
                <a:extLst>
                  <a:ext uri="{FF2B5EF4-FFF2-40B4-BE49-F238E27FC236}">
                    <a16:creationId xmlns:a16="http://schemas.microsoft.com/office/drawing/2014/main" id="{AD2AA02D-B08C-4D77-9FF9-F7A2E09FA896}"/>
                  </a:ext>
                </a:extLst>
              </p:cNvPr>
              <p:cNvGrpSpPr>
                <a:grpSpLocks/>
              </p:cNvGrpSpPr>
              <p:nvPr/>
            </p:nvGrpSpPr>
            <p:grpSpPr bwMode="auto">
              <a:xfrm>
                <a:off x="1810" y="1659"/>
                <a:ext cx="535" cy="460"/>
                <a:chOff x="1810" y="1659"/>
                <a:chExt cx="535" cy="460"/>
              </a:xfrm>
            </p:grpSpPr>
            <p:sp>
              <p:nvSpPr>
                <p:cNvPr id="27776" name="Rectangle 27">
                  <a:extLst>
                    <a:ext uri="{FF2B5EF4-FFF2-40B4-BE49-F238E27FC236}">
                      <a16:creationId xmlns:a16="http://schemas.microsoft.com/office/drawing/2014/main" id="{3C524C25-061B-4AF9-B24A-B7B403A4932F}"/>
                    </a:ext>
                  </a:extLst>
                </p:cNvPr>
                <p:cNvSpPr>
                  <a:spLocks noChangeArrowheads="1"/>
                </p:cNvSpPr>
                <p:nvPr/>
              </p:nvSpPr>
              <p:spPr bwMode="auto">
                <a:xfrm>
                  <a:off x="1838" y="165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1 500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77" name="Rectangle 106">
                  <a:extLst>
                    <a:ext uri="{FF2B5EF4-FFF2-40B4-BE49-F238E27FC236}">
                      <a16:creationId xmlns:a16="http://schemas.microsoft.com/office/drawing/2014/main" id="{18FCBCF7-AA13-4FFD-BA7B-123A7DB2762A}"/>
                    </a:ext>
                  </a:extLst>
                </p:cNvPr>
                <p:cNvSpPr>
                  <a:spLocks noChangeArrowheads="1"/>
                </p:cNvSpPr>
                <p:nvPr/>
              </p:nvSpPr>
              <p:spPr bwMode="auto">
                <a:xfrm>
                  <a:off x="1810" y="165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0" name="Group 109">
                <a:extLst>
                  <a:ext uri="{FF2B5EF4-FFF2-40B4-BE49-F238E27FC236}">
                    <a16:creationId xmlns:a16="http://schemas.microsoft.com/office/drawing/2014/main" id="{4076F383-22DA-403C-B835-A748073775F5}"/>
                  </a:ext>
                </a:extLst>
              </p:cNvPr>
              <p:cNvGrpSpPr>
                <a:grpSpLocks/>
              </p:cNvGrpSpPr>
              <p:nvPr/>
            </p:nvGrpSpPr>
            <p:grpSpPr bwMode="auto">
              <a:xfrm>
                <a:off x="2345" y="1659"/>
                <a:ext cx="536" cy="460"/>
                <a:chOff x="2345" y="1659"/>
                <a:chExt cx="536" cy="460"/>
              </a:xfrm>
            </p:grpSpPr>
            <p:sp>
              <p:nvSpPr>
                <p:cNvPr id="27774" name="Rectangle 28">
                  <a:extLst>
                    <a:ext uri="{FF2B5EF4-FFF2-40B4-BE49-F238E27FC236}">
                      <a16:creationId xmlns:a16="http://schemas.microsoft.com/office/drawing/2014/main" id="{C8123A94-DCFF-444B-A328-2AB4987B73DA}"/>
                    </a:ext>
                  </a:extLst>
                </p:cNvPr>
                <p:cNvSpPr>
                  <a:spLocks noChangeArrowheads="1"/>
                </p:cNvSpPr>
                <p:nvPr/>
              </p:nvSpPr>
              <p:spPr bwMode="auto">
                <a:xfrm>
                  <a:off x="2373" y="165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1 100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75" name="Rectangle 108">
                  <a:extLst>
                    <a:ext uri="{FF2B5EF4-FFF2-40B4-BE49-F238E27FC236}">
                      <a16:creationId xmlns:a16="http://schemas.microsoft.com/office/drawing/2014/main" id="{DCD31CE3-F0F0-4930-A311-912042FFEBEE}"/>
                    </a:ext>
                  </a:extLst>
                </p:cNvPr>
                <p:cNvSpPr>
                  <a:spLocks noChangeArrowheads="1"/>
                </p:cNvSpPr>
                <p:nvPr/>
              </p:nvSpPr>
              <p:spPr bwMode="auto">
                <a:xfrm>
                  <a:off x="2345" y="165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1" name="Group 111">
                <a:extLst>
                  <a:ext uri="{FF2B5EF4-FFF2-40B4-BE49-F238E27FC236}">
                    <a16:creationId xmlns:a16="http://schemas.microsoft.com/office/drawing/2014/main" id="{A2CB3545-C004-4351-A28D-D46A9BAA80C1}"/>
                  </a:ext>
                </a:extLst>
              </p:cNvPr>
              <p:cNvGrpSpPr>
                <a:grpSpLocks/>
              </p:cNvGrpSpPr>
              <p:nvPr/>
            </p:nvGrpSpPr>
            <p:grpSpPr bwMode="auto">
              <a:xfrm>
                <a:off x="2881" y="1659"/>
                <a:ext cx="535" cy="460"/>
                <a:chOff x="2881" y="1659"/>
                <a:chExt cx="535" cy="460"/>
              </a:xfrm>
            </p:grpSpPr>
            <p:sp>
              <p:nvSpPr>
                <p:cNvPr id="27772" name="Rectangle 29">
                  <a:extLst>
                    <a:ext uri="{FF2B5EF4-FFF2-40B4-BE49-F238E27FC236}">
                      <a16:creationId xmlns:a16="http://schemas.microsoft.com/office/drawing/2014/main" id="{5C50C095-7073-46DF-8C13-A1E7D0668578}"/>
                    </a:ext>
                  </a:extLst>
                </p:cNvPr>
                <p:cNvSpPr>
                  <a:spLocks noChangeArrowheads="1"/>
                </p:cNvSpPr>
                <p:nvPr/>
              </p:nvSpPr>
              <p:spPr bwMode="auto">
                <a:xfrm>
                  <a:off x="2909" y="165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700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73" name="Rectangle 110">
                  <a:extLst>
                    <a:ext uri="{FF2B5EF4-FFF2-40B4-BE49-F238E27FC236}">
                      <a16:creationId xmlns:a16="http://schemas.microsoft.com/office/drawing/2014/main" id="{77527A17-CC20-4C23-ADE2-3B06703F6039}"/>
                    </a:ext>
                  </a:extLst>
                </p:cNvPr>
                <p:cNvSpPr>
                  <a:spLocks noChangeArrowheads="1"/>
                </p:cNvSpPr>
                <p:nvPr/>
              </p:nvSpPr>
              <p:spPr bwMode="auto">
                <a:xfrm>
                  <a:off x="2881" y="165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2" name="Group 113">
                <a:extLst>
                  <a:ext uri="{FF2B5EF4-FFF2-40B4-BE49-F238E27FC236}">
                    <a16:creationId xmlns:a16="http://schemas.microsoft.com/office/drawing/2014/main" id="{E8233FB8-70BE-414A-93EF-B34898CBBAB1}"/>
                  </a:ext>
                </a:extLst>
              </p:cNvPr>
              <p:cNvGrpSpPr>
                <a:grpSpLocks/>
              </p:cNvGrpSpPr>
              <p:nvPr/>
            </p:nvGrpSpPr>
            <p:grpSpPr bwMode="auto">
              <a:xfrm>
                <a:off x="3416" y="1659"/>
                <a:ext cx="535" cy="460"/>
                <a:chOff x="3416" y="1659"/>
                <a:chExt cx="535" cy="460"/>
              </a:xfrm>
            </p:grpSpPr>
            <p:sp>
              <p:nvSpPr>
                <p:cNvPr id="27770" name="Rectangle 30">
                  <a:extLst>
                    <a:ext uri="{FF2B5EF4-FFF2-40B4-BE49-F238E27FC236}">
                      <a16:creationId xmlns:a16="http://schemas.microsoft.com/office/drawing/2014/main" id="{E49B1CC8-06F5-4649-BDB3-4BEF05A47580}"/>
                    </a:ext>
                  </a:extLst>
                </p:cNvPr>
                <p:cNvSpPr>
                  <a:spLocks noChangeArrowheads="1"/>
                </p:cNvSpPr>
                <p:nvPr/>
              </p:nvSpPr>
              <p:spPr bwMode="auto">
                <a:xfrm>
                  <a:off x="3444" y="165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50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71" name="Rectangle 112">
                  <a:extLst>
                    <a:ext uri="{FF2B5EF4-FFF2-40B4-BE49-F238E27FC236}">
                      <a16:creationId xmlns:a16="http://schemas.microsoft.com/office/drawing/2014/main" id="{C7F746BB-2DAE-4F75-8E6B-72F109E78440}"/>
                    </a:ext>
                  </a:extLst>
                </p:cNvPr>
                <p:cNvSpPr>
                  <a:spLocks noChangeArrowheads="1"/>
                </p:cNvSpPr>
                <p:nvPr/>
              </p:nvSpPr>
              <p:spPr bwMode="auto">
                <a:xfrm>
                  <a:off x="3416" y="165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3" name="Group 115">
                <a:extLst>
                  <a:ext uri="{FF2B5EF4-FFF2-40B4-BE49-F238E27FC236}">
                    <a16:creationId xmlns:a16="http://schemas.microsoft.com/office/drawing/2014/main" id="{6C6CED90-C9CB-4F82-80C1-7648CFDBA24E}"/>
                  </a:ext>
                </a:extLst>
              </p:cNvPr>
              <p:cNvGrpSpPr>
                <a:grpSpLocks/>
              </p:cNvGrpSpPr>
              <p:nvPr/>
            </p:nvGrpSpPr>
            <p:grpSpPr bwMode="auto">
              <a:xfrm>
                <a:off x="3951" y="1659"/>
                <a:ext cx="536" cy="460"/>
                <a:chOff x="3951" y="1659"/>
                <a:chExt cx="536" cy="460"/>
              </a:xfrm>
            </p:grpSpPr>
            <p:sp>
              <p:nvSpPr>
                <p:cNvPr id="27768" name="Rectangle 31">
                  <a:extLst>
                    <a:ext uri="{FF2B5EF4-FFF2-40B4-BE49-F238E27FC236}">
                      <a16:creationId xmlns:a16="http://schemas.microsoft.com/office/drawing/2014/main" id="{351673C4-172B-48FB-ABCA-676B1F981925}"/>
                    </a:ext>
                  </a:extLst>
                </p:cNvPr>
                <p:cNvSpPr>
                  <a:spLocks noChangeArrowheads="1"/>
                </p:cNvSpPr>
                <p:nvPr/>
              </p:nvSpPr>
              <p:spPr bwMode="auto">
                <a:xfrm>
                  <a:off x="3979" y="165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1 000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69" name="Rectangle 114">
                  <a:extLst>
                    <a:ext uri="{FF2B5EF4-FFF2-40B4-BE49-F238E27FC236}">
                      <a16:creationId xmlns:a16="http://schemas.microsoft.com/office/drawing/2014/main" id="{59EF5FB0-3C57-42D8-9779-30F87912093D}"/>
                    </a:ext>
                  </a:extLst>
                </p:cNvPr>
                <p:cNvSpPr>
                  <a:spLocks noChangeArrowheads="1"/>
                </p:cNvSpPr>
                <p:nvPr/>
              </p:nvSpPr>
              <p:spPr bwMode="auto">
                <a:xfrm>
                  <a:off x="3951" y="165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4" name="Group 117">
                <a:extLst>
                  <a:ext uri="{FF2B5EF4-FFF2-40B4-BE49-F238E27FC236}">
                    <a16:creationId xmlns:a16="http://schemas.microsoft.com/office/drawing/2014/main" id="{245AAAF1-8A54-4389-A04E-E72DABCB4A84}"/>
                  </a:ext>
                </a:extLst>
              </p:cNvPr>
              <p:cNvGrpSpPr>
                <a:grpSpLocks/>
              </p:cNvGrpSpPr>
              <p:nvPr/>
            </p:nvGrpSpPr>
            <p:grpSpPr bwMode="auto">
              <a:xfrm>
                <a:off x="0" y="2119"/>
                <a:ext cx="1275" cy="460"/>
                <a:chOff x="0" y="2119"/>
                <a:chExt cx="1275" cy="460"/>
              </a:xfrm>
            </p:grpSpPr>
            <p:sp>
              <p:nvSpPr>
                <p:cNvPr id="27766" name="Rectangle 32">
                  <a:extLst>
                    <a:ext uri="{FF2B5EF4-FFF2-40B4-BE49-F238E27FC236}">
                      <a16:creationId xmlns:a16="http://schemas.microsoft.com/office/drawing/2014/main" id="{94572EAD-2393-4FA1-AD10-9AA210ABB8EC}"/>
                    </a:ext>
                  </a:extLst>
                </p:cNvPr>
                <p:cNvSpPr>
                  <a:spLocks noChangeArrowheads="1"/>
                </p:cNvSpPr>
                <p:nvPr/>
              </p:nvSpPr>
              <p:spPr bwMode="auto">
                <a:xfrm>
                  <a:off x="28" y="2119"/>
                  <a:ext cx="121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Coliformes fécaux</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par gramme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67" name="Rectangle 116">
                  <a:extLst>
                    <a:ext uri="{FF2B5EF4-FFF2-40B4-BE49-F238E27FC236}">
                      <a16:creationId xmlns:a16="http://schemas.microsoft.com/office/drawing/2014/main" id="{F295BCA3-251F-45B8-805C-282C0E6DF156}"/>
                    </a:ext>
                  </a:extLst>
                </p:cNvPr>
                <p:cNvSpPr>
                  <a:spLocks noChangeArrowheads="1"/>
                </p:cNvSpPr>
                <p:nvPr/>
              </p:nvSpPr>
              <p:spPr bwMode="auto">
                <a:xfrm>
                  <a:off x="0" y="2119"/>
                  <a:ext cx="127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5" name="Group 119">
                <a:extLst>
                  <a:ext uri="{FF2B5EF4-FFF2-40B4-BE49-F238E27FC236}">
                    <a16:creationId xmlns:a16="http://schemas.microsoft.com/office/drawing/2014/main" id="{B60F49FC-28E2-4A08-AEE8-876631932AFC}"/>
                  </a:ext>
                </a:extLst>
              </p:cNvPr>
              <p:cNvGrpSpPr>
                <a:grpSpLocks/>
              </p:cNvGrpSpPr>
              <p:nvPr/>
            </p:nvGrpSpPr>
            <p:grpSpPr bwMode="auto">
              <a:xfrm>
                <a:off x="1275" y="2119"/>
                <a:ext cx="535" cy="460"/>
                <a:chOff x="1275" y="2119"/>
                <a:chExt cx="535" cy="460"/>
              </a:xfrm>
            </p:grpSpPr>
            <p:sp>
              <p:nvSpPr>
                <p:cNvPr id="27764" name="Rectangle 33">
                  <a:extLst>
                    <a:ext uri="{FF2B5EF4-FFF2-40B4-BE49-F238E27FC236}">
                      <a16:creationId xmlns:a16="http://schemas.microsoft.com/office/drawing/2014/main" id="{10F9B9FF-6E80-405C-A64A-1FDAD5233832}"/>
                    </a:ext>
                  </a:extLst>
                </p:cNvPr>
                <p:cNvSpPr>
                  <a:spLocks noChangeArrowheads="1"/>
                </p:cNvSpPr>
                <p:nvPr/>
              </p:nvSpPr>
              <p:spPr bwMode="auto">
                <a:xfrm>
                  <a:off x="1303" y="211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50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65" name="Rectangle 118">
                  <a:extLst>
                    <a:ext uri="{FF2B5EF4-FFF2-40B4-BE49-F238E27FC236}">
                      <a16:creationId xmlns:a16="http://schemas.microsoft.com/office/drawing/2014/main" id="{90CE5FAD-142F-4C80-B11C-B1C7820D3B76}"/>
                    </a:ext>
                  </a:extLst>
                </p:cNvPr>
                <p:cNvSpPr>
                  <a:spLocks noChangeArrowheads="1"/>
                </p:cNvSpPr>
                <p:nvPr/>
              </p:nvSpPr>
              <p:spPr bwMode="auto">
                <a:xfrm>
                  <a:off x="1275" y="211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6" name="Group 121">
                <a:extLst>
                  <a:ext uri="{FF2B5EF4-FFF2-40B4-BE49-F238E27FC236}">
                    <a16:creationId xmlns:a16="http://schemas.microsoft.com/office/drawing/2014/main" id="{569E76A6-A1BD-4BB2-8F62-0E5524875922}"/>
                  </a:ext>
                </a:extLst>
              </p:cNvPr>
              <p:cNvGrpSpPr>
                <a:grpSpLocks/>
              </p:cNvGrpSpPr>
              <p:nvPr/>
            </p:nvGrpSpPr>
            <p:grpSpPr bwMode="auto">
              <a:xfrm>
                <a:off x="1810" y="2119"/>
                <a:ext cx="535" cy="460"/>
                <a:chOff x="1810" y="2119"/>
                <a:chExt cx="535" cy="460"/>
              </a:xfrm>
            </p:grpSpPr>
            <p:sp>
              <p:nvSpPr>
                <p:cNvPr id="27762" name="Rectangle 34">
                  <a:extLst>
                    <a:ext uri="{FF2B5EF4-FFF2-40B4-BE49-F238E27FC236}">
                      <a16:creationId xmlns:a16="http://schemas.microsoft.com/office/drawing/2014/main" id="{64D66608-47C4-406E-B191-74BF7C608F6B}"/>
                    </a:ext>
                  </a:extLst>
                </p:cNvPr>
                <p:cNvSpPr>
                  <a:spLocks noChangeArrowheads="1"/>
                </p:cNvSpPr>
                <p:nvPr/>
              </p:nvSpPr>
              <p:spPr bwMode="auto">
                <a:xfrm>
                  <a:off x="1838" y="211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250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63" name="Rectangle 120">
                  <a:extLst>
                    <a:ext uri="{FF2B5EF4-FFF2-40B4-BE49-F238E27FC236}">
                      <a16:creationId xmlns:a16="http://schemas.microsoft.com/office/drawing/2014/main" id="{9FF4FC1D-63DC-4B0F-96BC-76AF09791590}"/>
                    </a:ext>
                  </a:extLst>
                </p:cNvPr>
                <p:cNvSpPr>
                  <a:spLocks noChangeArrowheads="1"/>
                </p:cNvSpPr>
                <p:nvPr/>
              </p:nvSpPr>
              <p:spPr bwMode="auto">
                <a:xfrm>
                  <a:off x="1810" y="211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7" name="Group 123">
                <a:extLst>
                  <a:ext uri="{FF2B5EF4-FFF2-40B4-BE49-F238E27FC236}">
                    <a16:creationId xmlns:a16="http://schemas.microsoft.com/office/drawing/2014/main" id="{D03063E1-2058-49DE-98E8-947FAE2CB973}"/>
                  </a:ext>
                </a:extLst>
              </p:cNvPr>
              <p:cNvGrpSpPr>
                <a:grpSpLocks/>
              </p:cNvGrpSpPr>
              <p:nvPr/>
            </p:nvGrpSpPr>
            <p:grpSpPr bwMode="auto">
              <a:xfrm>
                <a:off x="2345" y="2119"/>
                <a:ext cx="536" cy="460"/>
                <a:chOff x="2345" y="2119"/>
                <a:chExt cx="536" cy="460"/>
              </a:xfrm>
            </p:grpSpPr>
            <p:sp>
              <p:nvSpPr>
                <p:cNvPr id="27760" name="Rectangle 35">
                  <a:extLst>
                    <a:ext uri="{FF2B5EF4-FFF2-40B4-BE49-F238E27FC236}">
                      <a16:creationId xmlns:a16="http://schemas.microsoft.com/office/drawing/2014/main" id="{D8716080-1E25-487A-9CA8-59BB4CB13BDA}"/>
                    </a:ext>
                  </a:extLst>
                </p:cNvPr>
                <p:cNvSpPr>
                  <a:spLocks noChangeArrowheads="1"/>
                </p:cNvSpPr>
                <p:nvPr/>
              </p:nvSpPr>
              <p:spPr bwMode="auto">
                <a:xfrm>
                  <a:off x="2373" y="211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150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61" name="Rectangle 122">
                  <a:extLst>
                    <a:ext uri="{FF2B5EF4-FFF2-40B4-BE49-F238E27FC236}">
                      <a16:creationId xmlns:a16="http://schemas.microsoft.com/office/drawing/2014/main" id="{1FA5F05D-6303-4A21-AE69-6DB865DF15A4}"/>
                    </a:ext>
                  </a:extLst>
                </p:cNvPr>
                <p:cNvSpPr>
                  <a:spLocks noChangeArrowheads="1"/>
                </p:cNvSpPr>
                <p:nvPr/>
              </p:nvSpPr>
              <p:spPr bwMode="auto">
                <a:xfrm>
                  <a:off x="2345" y="211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8" name="Group 125">
                <a:extLst>
                  <a:ext uri="{FF2B5EF4-FFF2-40B4-BE49-F238E27FC236}">
                    <a16:creationId xmlns:a16="http://schemas.microsoft.com/office/drawing/2014/main" id="{CDC5D6A3-B717-4396-8E11-32CA4EB12FB8}"/>
                  </a:ext>
                </a:extLst>
              </p:cNvPr>
              <p:cNvGrpSpPr>
                <a:grpSpLocks/>
              </p:cNvGrpSpPr>
              <p:nvPr/>
            </p:nvGrpSpPr>
            <p:grpSpPr bwMode="auto">
              <a:xfrm>
                <a:off x="2881" y="2119"/>
                <a:ext cx="535" cy="460"/>
                <a:chOff x="2881" y="2119"/>
                <a:chExt cx="535" cy="460"/>
              </a:xfrm>
            </p:grpSpPr>
            <p:sp>
              <p:nvSpPr>
                <p:cNvPr id="27758" name="Rectangle 36">
                  <a:extLst>
                    <a:ext uri="{FF2B5EF4-FFF2-40B4-BE49-F238E27FC236}">
                      <a16:creationId xmlns:a16="http://schemas.microsoft.com/office/drawing/2014/main" id="{DD19DBD2-EF27-424D-AD37-92B563D1733A}"/>
                    </a:ext>
                  </a:extLst>
                </p:cNvPr>
                <p:cNvSpPr>
                  <a:spLocks noChangeArrowheads="1"/>
                </p:cNvSpPr>
                <p:nvPr/>
              </p:nvSpPr>
              <p:spPr bwMode="auto">
                <a:xfrm>
                  <a:off x="2909" y="211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20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59" name="Rectangle 124">
                  <a:extLst>
                    <a:ext uri="{FF2B5EF4-FFF2-40B4-BE49-F238E27FC236}">
                      <a16:creationId xmlns:a16="http://schemas.microsoft.com/office/drawing/2014/main" id="{CD871D67-5167-492A-B576-FC59AA764E2F}"/>
                    </a:ext>
                  </a:extLst>
                </p:cNvPr>
                <p:cNvSpPr>
                  <a:spLocks noChangeArrowheads="1"/>
                </p:cNvSpPr>
                <p:nvPr/>
              </p:nvSpPr>
              <p:spPr bwMode="auto">
                <a:xfrm>
                  <a:off x="2881" y="211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89" name="Group 127">
                <a:extLst>
                  <a:ext uri="{FF2B5EF4-FFF2-40B4-BE49-F238E27FC236}">
                    <a16:creationId xmlns:a16="http://schemas.microsoft.com/office/drawing/2014/main" id="{089E7917-A6BA-4C2C-AAA2-9E212AF2FAF3}"/>
                  </a:ext>
                </a:extLst>
              </p:cNvPr>
              <p:cNvGrpSpPr>
                <a:grpSpLocks/>
              </p:cNvGrpSpPr>
              <p:nvPr/>
            </p:nvGrpSpPr>
            <p:grpSpPr bwMode="auto">
              <a:xfrm>
                <a:off x="3416" y="2119"/>
                <a:ext cx="535" cy="460"/>
                <a:chOff x="3416" y="2119"/>
                <a:chExt cx="535" cy="460"/>
              </a:xfrm>
            </p:grpSpPr>
            <p:sp>
              <p:nvSpPr>
                <p:cNvPr id="27756" name="Rectangle 37">
                  <a:extLst>
                    <a:ext uri="{FF2B5EF4-FFF2-40B4-BE49-F238E27FC236}">
                      <a16:creationId xmlns:a16="http://schemas.microsoft.com/office/drawing/2014/main" id="{C607DFA0-E0FC-409E-BD9D-428EC67473D0}"/>
                    </a:ext>
                  </a:extLst>
                </p:cNvPr>
                <p:cNvSpPr>
                  <a:spLocks noChangeArrowheads="1"/>
                </p:cNvSpPr>
                <p:nvPr/>
              </p:nvSpPr>
              <p:spPr bwMode="auto">
                <a:xfrm>
                  <a:off x="3444" y="211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5</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57" name="Rectangle 126">
                  <a:extLst>
                    <a:ext uri="{FF2B5EF4-FFF2-40B4-BE49-F238E27FC236}">
                      <a16:creationId xmlns:a16="http://schemas.microsoft.com/office/drawing/2014/main" id="{3E29E696-DC15-409C-BC89-7CF855301973}"/>
                    </a:ext>
                  </a:extLst>
                </p:cNvPr>
                <p:cNvSpPr>
                  <a:spLocks noChangeArrowheads="1"/>
                </p:cNvSpPr>
                <p:nvPr/>
              </p:nvSpPr>
              <p:spPr bwMode="auto">
                <a:xfrm>
                  <a:off x="3416" y="211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0" name="Group 129">
                <a:extLst>
                  <a:ext uri="{FF2B5EF4-FFF2-40B4-BE49-F238E27FC236}">
                    <a16:creationId xmlns:a16="http://schemas.microsoft.com/office/drawing/2014/main" id="{BE5E59C5-41A8-4C45-83AE-CB0024EFB4A2}"/>
                  </a:ext>
                </a:extLst>
              </p:cNvPr>
              <p:cNvGrpSpPr>
                <a:grpSpLocks/>
              </p:cNvGrpSpPr>
              <p:nvPr/>
            </p:nvGrpSpPr>
            <p:grpSpPr bwMode="auto">
              <a:xfrm>
                <a:off x="3951" y="2119"/>
                <a:ext cx="536" cy="460"/>
                <a:chOff x="3951" y="2119"/>
                <a:chExt cx="536" cy="460"/>
              </a:xfrm>
            </p:grpSpPr>
            <p:sp>
              <p:nvSpPr>
                <p:cNvPr id="27754" name="Rectangle 38">
                  <a:extLst>
                    <a:ext uri="{FF2B5EF4-FFF2-40B4-BE49-F238E27FC236}">
                      <a16:creationId xmlns:a16="http://schemas.microsoft.com/office/drawing/2014/main" id="{F9FEABEF-D069-4E24-B809-4E999A516C00}"/>
                    </a:ext>
                  </a:extLst>
                </p:cNvPr>
                <p:cNvSpPr>
                  <a:spLocks noChangeArrowheads="1"/>
                </p:cNvSpPr>
                <p:nvPr/>
              </p:nvSpPr>
              <p:spPr bwMode="auto">
                <a:xfrm>
                  <a:off x="3979" y="211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55" name="Rectangle 128">
                  <a:extLst>
                    <a:ext uri="{FF2B5EF4-FFF2-40B4-BE49-F238E27FC236}">
                      <a16:creationId xmlns:a16="http://schemas.microsoft.com/office/drawing/2014/main" id="{84FFB6D7-EA8B-4099-BA61-7554F6885DFA}"/>
                    </a:ext>
                  </a:extLst>
                </p:cNvPr>
                <p:cNvSpPr>
                  <a:spLocks noChangeArrowheads="1"/>
                </p:cNvSpPr>
                <p:nvPr/>
              </p:nvSpPr>
              <p:spPr bwMode="auto">
                <a:xfrm>
                  <a:off x="3951" y="211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1" name="Group 131">
                <a:extLst>
                  <a:ext uri="{FF2B5EF4-FFF2-40B4-BE49-F238E27FC236}">
                    <a16:creationId xmlns:a16="http://schemas.microsoft.com/office/drawing/2014/main" id="{7923B908-9080-470A-96A1-9D66B5F37BE9}"/>
                  </a:ext>
                </a:extLst>
              </p:cNvPr>
              <p:cNvGrpSpPr>
                <a:grpSpLocks/>
              </p:cNvGrpSpPr>
              <p:nvPr/>
            </p:nvGrpSpPr>
            <p:grpSpPr bwMode="auto">
              <a:xfrm>
                <a:off x="0" y="2579"/>
                <a:ext cx="1275" cy="460"/>
                <a:chOff x="0" y="2579"/>
                <a:chExt cx="1275" cy="460"/>
              </a:xfrm>
            </p:grpSpPr>
            <p:sp>
              <p:nvSpPr>
                <p:cNvPr id="27752" name="Rectangle 39">
                  <a:extLst>
                    <a:ext uri="{FF2B5EF4-FFF2-40B4-BE49-F238E27FC236}">
                      <a16:creationId xmlns:a16="http://schemas.microsoft.com/office/drawing/2014/main" id="{D3CD5CE0-6AF3-48BC-B45F-1B81FE676B92}"/>
                    </a:ext>
                  </a:extLst>
                </p:cNvPr>
                <p:cNvSpPr>
                  <a:spLocks noChangeArrowheads="1"/>
                </p:cNvSpPr>
                <p:nvPr/>
              </p:nvSpPr>
              <p:spPr bwMode="auto">
                <a:xfrm>
                  <a:off x="28" y="2579"/>
                  <a:ext cx="121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Staphylococcus aureus</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par gramme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53" name="Rectangle 130">
                  <a:extLst>
                    <a:ext uri="{FF2B5EF4-FFF2-40B4-BE49-F238E27FC236}">
                      <a16:creationId xmlns:a16="http://schemas.microsoft.com/office/drawing/2014/main" id="{B2456695-2ABF-4EFB-B2D3-5B998372EF38}"/>
                    </a:ext>
                  </a:extLst>
                </p:cNvPr>
                <p:cNvSpPr>
                  <a:spLocks noChangeArrowheads="1"/>
                </p:cNvSpPr>
                <p:nvPr/>
              </p:nvSpPr>
              <p:spPr bwMode="auto">
                <a:xfrm>
                  <a:off x="0" y="2579"/>
                  <a:ext cx="127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2" name="Group 133">
                <a:extLst>
                  <a:ext uri="{FF2B5EF4-FFF2-40B4-BE49-F238E27FC236}">
                    <a16:creationId xmlns:a16="http://schemas.microsoft.com/office/drawing/2014/main" id="{6FF151C6-53BE-4599-A8AB-C4C446AD72F6}"/>
                  </a:ext>
                </a:extLst>
              </p:cNvPr>
              <p:cNvGrpSpPr>
                <a:grpSpLocks/>
              </p:cNvGrpSpPr>
              <p:nvPr/>
            </p:nvGrpSpPr>
            <p:grpSpPr bwMode="auto">
              <a:xfrm>
                <a:off x="1275" y="2579"/>
                <a:ext cx="535" cy="460"/>
                <a:chOff x="1275" y="2579"/>
                <a:chExt cx="535" cy="460"/>
              </a:xfrm>
            </p:grpSpPr>
            <p:sp>
              <p:nvSpPr>
                <p:cNvPr id="27750" name="Rectangle 40">
                  <a:extLst>
                    <a:ext uri="{FF2B5EF4-FFF2-40B4-BE49-F238E27FC236}">
                      <a16:creationId xmlns:a16="http://schemas.microsoft.com/office/drawing/2014/main" id="{32677AB3-94FD-4FB7-84EA-2632F73E4993}"/>
                    </a:ext>
                  </a:extLst>
                </p:cNvPr>
                <p:cNvSpPr>
                  <a:spLocks noChangeArrowheads="1"/>
                </p:cNvSpPr>
                <p:nvPr/>
              </p:nvSpPr>
              <p:spPr bwMode="auto">
                <a:xfrm>
                  <a:off x="1303" y="257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51" name="Rectangle 132">
                  <a:extLst>
                    <a:ext uri="{FF2B5EF4-FFF2-40B4-BE49-F238E27FC236}">
                      <a16:creationId xmlns:a16="http://schemas.microsoft.com/office/drawing/2014/main" id="{E8156DA4-1F43-49EF-A996-4EFB6F924032}"/>
                    </a:ext>
                  </a:extLst>
                </p:cNvPr>
                <p:cNvSpPr>
                  <a:spLocks noChangeArrowheads="1"/>
                </p:cNvSpPr>
                <p:nvPr/>
              </p:nvSpPr>
              <p:spPr bwMode="auto">
                <a:xfrm>
                  <a:off x="1275" y="257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3" name="Group 135">
                <a:extLst>
                  <a:ext uri="{FF2B5EF4-FFF2-40B4-BE49-F238E27FC236}">
                    <a16:creationId xmlns:a16="http://schemas.microsoft.com/office/drawing/2014/main" id="{DF1DBE36-210D-4E10-B058-33B3F61C8E73}"/>
                  </a:ext>
                </a:extLst>
              </p:cNvPr>
              <p:cNvGrpSpPr>
                <a:grpSpLocks/>
              </p:cNvGrpSpPr>
              <p:nvPr/>
            </p:nvGrpSpPr>
            <p:grpSpPr bwMode="auto">
              <a:xfrm>
                <a:off x="1810" y="2579"/>
                <a:ext cx="535" cy="460"/>
                <a:chOff x="1810" y="2579"/>
                <a:chExt cx="535" cy="460"/>
              </a:xfrm>
            </p:grpSpPr>
            <p:sp>
              <p:nvSpPr>
                <p:cNvPr id="27748" name="Rectangle 41">
                  <a:extLst>
                    <a:ext uri="{FF2B5EF4-FFF2-40B4-BE49-F238E27FC236}">
                      <a16:creationId xmlns:a16="http://schemas.microsoft.com/office/drawing/2014/main" id="{54B01496-17FD-45C5-9BE8-E5BA3DCBDB22}"/>
                    </a:ext>
                  </a:extLst>
                </p:cNvPr>
                <p:cNvSpPr>
                  <a:spLocks noChangeArrowheads="1"/>
                </p:cNvSpPr>
                <p:nvPr/>
              </p:nvSpPr>
              <p:spPr bwMode="auto">
                <a:xfrm>
                  <a:off x="1838" y="257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49" name="Rectangle 134">
                  <a:extLst>
                    <a:ext uri="{FF2B5EF4-FFF2-40B4-BE49-F238E27FC236}">
                      <a16:creationId xmlns:a16="http://schemas.microsoft.com/office/drawing/2014/main" id="{24825247-BC3E-4A51-BD55-C003370DD47C}"/>
                    </a:ext>
                  </a:extLst>
                </p:cNvPr>
                <p:cNvSpPr>
                  <a:spLocks noChangeArrowheads="1"/>
                </p:cNvSpPr>
                <p:nvPr/>
              </p:nvSpPr>
              <p:spPr bwMode="auto">
                <a:xfrm>
                  <a:off x="1810" y="257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4" name="Group 137">
                <a:extLst>
                  <a:ext uri="{FF2B5EF4-FFF2-40B4-BE49-F238E27FC236}">
                    <a16:creationId xmlns:a16="http://schemas.microsoft.com/office/drawing/2014/main" id="{744D2FA2-53E1-4153-A230-7ECF0B6328C6}"/>
                  </a:ext>
                </a:extLst>
              </p:cNvPr>
              <p:cNvGrpSpPr>
                <a:grpSpLocks/>
              </p:cNvGrpSpPr>
              <p:nvPr/>
            </p:nvGrpSpPr>
            <p:grpSpPr bwMode="auto">
              <a:xfrm>
                <a:off x="2345" y="2579"/>
                <a:ext cx="536" cy="460"/>
                <a:chOff x="2345" y="2579"/>
                <a:chExt cx="536" cy="460"/>
              </a:xfrm>
            </p:grpSpPr>
            <p:sp>
              <p:nvSpPr>
                <p:cNvPr id="27746" name="Rectangle 42">
                  <a:extLst>
                    <a:ext uri="{FF2B5EF4-FFF2-40B4-BE49-F238E27FC236}">
                      <a16:creationId xmlns:a16="http://schemas.microsoft.com/office/drawing/2014/main" id="{D1303D21-1992-4E51-8221-A28DE8055307}"/>
                    </a:ext>
                  </a:extLst>
                </p:cNvPr>
                <p:cNvSpPr>
                  <a:spLocks noChangeArrowheads="1"/>
                </p:cNvSpPr>
                <p:nvPr/>
              </p:nvSpPr>
              <p:spPr bwMode="auto">
                <a:xfrm>
                  <a:off x="2373" y="257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47" name="Rectangle 136">
                  <a:extLst>
                    <a:ext uri="{FF2B5EF4-FFF2-40B4-BE49-F238E27FC236}">
                      <a16:creationId xmlns:a16="http://schemas.microsoft.com/office/drawing/2014/main" id="{D6E2A9D9-E8DA-46C2-B4BA-E1441F5FE44D}"/>
                    </a:ext>
                  </a:extLst>
                </p:cNvPr>
                <p:cNvSpPr>
                  <a:spLocks noChangeArrowheads="1"/>
                </p:cNvSpPr>
                <p:nvPr/>
              </p:nvSpPr>
              <p:spPr bwMode="auto">
                <a:xfrm>
                  <a:off x="2345" y="257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5" name="Group 139">
                <a:extLst>
                  <a:ext uri="{FF2B5EF4-FFF2-40B4-BE49-F238E27FC236}">
                    <a16:creationId xmlns:a16="http://schemas.microsoft.com/office/drawing/2014/main" id="{2FBC5FA4-D2DC-415C-80D5-EEFDEC39470A}"/>
                  </a:ext>
                </a:extLst>
              </p:cNvPr>
              <p:cNvGrpSpPr>
                <a:grpSpLocks/>
              </p:cNvGrpSpPr>
              <p:nvPr/>
            </p:nvGrpSpPr>
            <p:grpSpPr bwMode="auto">
              <a:xfrm>
                <a:off x="2881" y="2579"/>
                <a:ext cx="535" cy="460"/>
                <a:chOff x="2881" y="2579"/>
                <a:chExt cx="535" cy="460"/>
              </a:xfrm>
            </p:grpSpPr>
            <p:sp>
              <p:nvSpPr>
                <p:cNvPr id="27744" name="Rectangle 43">
                  <a:extLst>
                    <a:ext uri="{FF2B5EF4-FFF2-40B4-BE49-F238E27FC236}">
                      <a16:creationId xmlns:a16="http://schemas.microsoft.com/office/drawing/2014/main" id="{377ED190-6243-4CD2-8109-D523815EB36A}"/>
                    </a:ext>
                  </a:extLst>
                </p:cNvPr>
                <p:cNvSpPr>
                  <a:spLocks noChangeArrowheads="1"/>
                </p:cNvSpPr>
                <p:nvPr/>
              </p:nvSpPr>
              <p:spPr bwMode="auto">
                <a:xfrm>
                  <a:off x="2909" y="257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3</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45" name="Rectangle 138">
                  <a:extLst>
                    <a:ext uri="{FF2B5EF4-FFF2-40B4-BE49-F238E27FC236}">
                      <a16:creationId xmlns:a16="http://schemas.microsoft.com/office/drawing/2014/main" id="{5914CA1E-CA75-48EA-A1F4-3268063FAA67}"/>
                    </a:ext>
                  </a:extLst>
                </p:cNvPr>
                <p:cNvSpPr>
                  <a:spLocks noChangeArrowheads="1"/>
                </p:cNvSpPr>
                <p:nvPr/>
              </p:nvSpPr>
              <p:spPr bwMode="auto">
                <a:xfrm>
                  <a:off x="2881" y="257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6" name="Group 141">
                <a:extLst>
                  <a:ext uri="{FF2B5EF4-FFF2-40B4-BE49-F238E27FC236}">
                    <a16:creationId xmlns:a16="http://schemas.microsoft.com/office/drawing/2014/main" id="{05D5B6C2-FC91-4717-A8EA-9D867A9FF334}"/>
                  </a:ext>
                </a:extLst>
              </p:cNvPr>
              <p:cNvGrpSpPr>
                <a:grpSpLocks/>
              </p:cNvGrpSpPr>
              <p:nvPr/>
            </p:nvGrpSpPr>
            <p:grpSpPr bwMode="auto">
              <a:xfrm>
                <a:off x="3416" y="2579"/>
                <a:ext cx="535" cy="460"/>
                <a:chOff x="3416" y="2579"/>
                <a:chExt cx="535" cy="460"/>
              </a:xfrm>
            </p:grpSpPr>
            <p:sp>
              <p:nvSpPr>
                <p:cNvPr id="27742" name="Rectangle 44">
                  <a:extLst>
                    <a:ext uri="{FF2B5EF4-FFF2-40B4-BE49-F238E27FC236}">
                      <a16:creationId xmlns:a16="http://schemas.microsoft.com/office/drawing/2014/main" id="{E20DF028-757B-40A3-8334-285ECB6663E1}"/>
                    </a:ext>
                  </a:extLst>
                </p:cNvPr>
                <p:cNvSpPr>
                  <a:spLocks noChangeArrowheads="1"/>
                </p:cNvSpPr>
                <p:nvPr/>
              </p:nvSpPr>
              <p:spPr bwMode="auto">
                <a:xfrm>
                  <a:off x="3444" y="2579"/>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43" name="Rectangle 140">
                  <a:extLst>
                    <a:ext uri="{FF2B5EF4-FFF2-40B4-BE49-F238E27FC236}">
                      <a16:creationId xmlns:a16="http://schemas.microsoft.com/office/drawing/2014/main" id="{D0CABC9F-CB38-40F8-843D-315CA1EF0BAC}"/>
                    </a:ext>
                  </a:extLst>
                </p:cNvPr>
                <p:cNvSpPr>
                  <a:spLocks noChangeArrowheads="1"/>
                </p:cNvSpPr>
                <p:nvPr/>
              </p:nvSpPr>
              <p:spPr bwMode="auto">
                <a:xfrm>
                  <a:off x="3416" y="2579"/>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7" name="Group 143">
                <a:extLst>
                  <a:ext uri="{FF2B5EF4-FFF2-40B4-BE49-F238E27FC236}">
                    <a16:creationId xmlns:a16="http://schemas.microsoft.com/office/drawing/2014/main" id="{3C98ADEB-2725-4299-8782-A519E2675B0C}"/>
                  </a:ext>
                </a:extLst>
              </p:cNvPr>
              <p:cNvGrpSpPr>
                <a:grpSpLocks/>
              </p:cNvGrpSpPr>
              <p:nvPr/>
            </p:nvGrpSpPr>
            <p:grpSpPr bwMode="auto">
              <a:xfrm>
                <a:off x="3951" y="2579"/>
                <a:ext cx="536" cy="460"/>
                <a:chOff x="3951" y="2579"/>
                <a:chExt cx="536" cy="460"/>
              </a:xfrm>
            </p:grpSpPr>
            <p:sp>
              <p:nvSpPr>
                <p:cNvPr id="27740" name="Rectangle 45">
                  <a:extLst>
                    <a:ext uri="{FF2B5EF4-FFF2-40B4-BE49-F238E27FC236}">
                      <a16:creationId xmlns:a16="http://schemas.microsoft.com/office/drawing/2014/main" id="{0615D8D1-D461-402C-8D78-D612007BEB0F}"/>
                    </a:ext>
                  </a:extLst>
                </p:cNvPr>
                <p:cNvSpPr>
                  <a:spLocks noChangeArrowheads="1"/>
                </p:cNvSpPr>
                <p:nvPr/>
              </p:nvSpPr>
              <p:spPr bwMode="auto">
                <a:xfrm>
                  <a:off x="3979" y="2579"/>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100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41" name="Rectangle 142">
                  <a:extLst>
                    <a:ext uri="{FF2B5EF4-FFF2-40B4-BE49-F238E27FC236}">
                      <a16:creationId xmlns:a16="http://schemas.microsoft.com/office/drawing/2014/main" id="{0B05984D-CD96-4E4E-9A5F-C80DF1DC1A9F}"/>
                    </a:ext>
                  </a:extLst>
                </p:cNvPr>
                <p:cNvSpPr>
                  <a:spLocks noChangeArrowheads="1"/>
                </p:cNvSpPr>
                <p:nvPr/>
              </p:nvSpPr>
              <p:spPr bwMode="auto">
                <a:xfrm>
                  <a:off x="3951" y="2579"/>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8" name="Group 145">
                <a:extLst>
                  <a:ext uri="{FF2B5EF4-FFF2-40B4-BE49-F238E27FC236}">
                    <a16:creationId xmlns:a16="http://schemas.microsoft.com/office/drawing/2014/main" id="{CA9E0CF9-F692-4FD0-BA37-F9B57C92A0B1}"/>
                  </a:ext>
                </a:extLst>
              </p:cNvPr>
              <p:cNvGrpSpPr>
                <a:grpSpLocks/>
              </p:cNvGrpSpPr>
              <p:nvPr/>
            </p:nvGrpSpPr>
            <p:grpSpPr bwMode="auto">
              <a:xfrm>
                <a:off x="0" y="3039"/>
                <a:ext cx="1275" cy="546"/>
                <a:chOff x="0" y="3039"/>
                <a:chExt cx="1275" cy="546"/>
              </a:xfrm>
            </p:grpSpPr>
            <p:sp>
              <p:nvSpPr>
                <p:cNvPr id="27738" name="Rectangle 46">
                  <a:extLst>
                    <a:ext uri="{FF2B5EF4-FFF2-40B4-BE49-F238E27FC236}">
                      <a16:creationId xmlns:a16="http://schemas.microsoft.com/office/drawing/2014/main" id="{40C1AC5A-AA8F-4645-9353-81D33C843BA4}"/>
                    </a:ext>
                  </a:extLst>
                </p:cNvPr>
                <p:cNvSpPr>
                  <a:spLocks noChangeArrowheads="1"/>
                </p:cNvSpPr>
                <p:nvPr/>
              </p:nvSpPr>
              <p:spPr bwMode="auto">
                <a:xfrm>
                  <a:off x="28" y="3039"/>
                  <a:ext cx="1219"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Anaérobies sulfito- réducteurs 46°C</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par gramme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39" name="Rectangle 144">
                  <a:extLst>
                    <a:ext uri="{FF2B5EF4-FFF2-40B4-BE49-F238E27FC236}">
                      <a16:creationId xmlns:a16="http://schemas.microsoft.com/office/drawing/2014/main" id="{4D55D302-EC05-4D78-8EF9-5FC95F5EA420}"/>
                    </a:ext>
                  </a:extLst>
                </p:cNvPr>
                <p:cNvSpPr>
                  <a:spLocks noChangeArrowheads="1"/>
                </p:cNvSpPr>
                <p:nvPr/>
              </p:nvSpPr>
              <p:spPr bwMode="auto">
                <a:xfrm>
                  <a:off x="0" y="3039"/>
                  <a:ext cx="1275"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699" name="Group 147">
                <a:extLst>
                  <a:ext uri="{FF2B5EF4-FFF2-40B4-BE49-F238E27FC236}">
                    <a16:creationId xmlns:a16="http://schemas.microsoft.com/office/drawing/2014/main" id="{57B7FE4D-E41E-493C-ABDB-7A9DBAE7E46C}"/>
                  </a:ext>
                </a:extLst>
              </p:cNvPr>
              <p:cNvGrpSpPr>
                <a:grpSpLocks/>
              </p:cNvGrpSpPr>
              <p:nvPr/>
            </p:nvGrpSpPr>
            <p:grpSpPr bwMode="auto">
              <a:xfrm>
                <a:off x="1275" y="3039"/>
                <a:ext cx="535" cy="546"/>
                <a:chOff x="1275" y="3039"/>
                <a:chExt cx="535" cy="546"/>
              </a:xfrm>
            </p:grpSpPr>
            <p:sp>
              <p:nvSpPr>
                <p:cNvPr id="27736" name="Rectangle 47">
                  <a:extLst>
                    <a:ext uri="{FF2B5EF4-FFF2-40B4-BE49-F238E27FC236}">
                      <a16:creationId xmlns:a16="http://schemas.microsoft.com/office/drawing/2014/main" id="{07B09201-EC4C-4E3D-BE05-9E13A3EAB81D}"/>
                    </a:ext>
                  </a:extLst>
                </p:cNvPr>
                <p:cNvSpPr>
                  <a:spLocks noChangeArrowheads="1"/>
                </p:cNvSpPr>
                <p:nvPr/>
              </p:nvSpPr>
              <p:spPr bwMode="auto">
                <a:xfrm>
                  <a:off x="1303" y="3039"/>
                  <a:ext cx="479"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50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37" name="Rectangle 146">
                  <a:extLst>
                    <a:ext uri="{FF2B5EF4-FFF2-40B4-BE49-F238E27FC236}">
                      <a16:creationId xmlns:a16="http://schemas.microsoft.com/office/drawing/2014/main" id="{E493647D-F6F0-40A3-8B59-3E70DF6E3574}"/>
                    </a:ext>
                  </a:extLst>
                </p:cNvPr>
                <p:cNvSpPr>
                  <a:spLocks noChangeArrowheads="1"/>
                </p:cNvSpPr>
                <p:nvPr/>
              </p:nvSpPr>
              <p:spPr bwMode="auto">
                <a:xfrm>
                  <a:off x="1275" y="3039"/>
                  <a:ext cx="535"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0" name="Group 149">
                <a:extLst>
                  <a:ext uri="{FF2B5EF4-FFF2-40B4-BE49-F238E27FC236}">
                    <a16:creationId xmlns:a16="http://schemas.microsoft.com/office/drawing/2014/main" id="{F21675D4-158F-4A17-BE5C-F044A8CF4A9F}"/>
                  </a:ext>
                </a:extLst>
              </p:cNvPr>
              <p:cNvGrpSpPr>
                <a:grpSpLocks/>
              </p:cNvGrpSpPr>
              <p:nvPr/>
            </p:nvGrpSpPr>
            <p:grpSpPr bwMode="auto">
              <a:xfrm>
                <a:off x="1810" y="3039"/>
                <a:ext cx="535" cy="546"/>
                <a:chOff x="1810" y="3039"/>
                <a:chExt cx="535" cy="546"/>
              </a:xfrm>
            </p:grpSpPr>
            <p:sp>
              <p:nvSpPr>
                <p:cNvPr id="27734" name="Rectangle 48">
                  <a:extLst>
                    <a:ext uri="{FF2B5EF4-FFF2-40B4-BE49-F238E27FC236}">
                      <a16:creationId xmlns:a16="http://schemas.microsoft.com/office/drawing/2014/main" id="{5B35BEC3-81C6-4E3D-B3C0-8898E1CA23BC}"/>
                    </a:ext>
                  </a:extLst>
                </p:cNvPr>
                <p:cNvSpPr>
                  <a:spLocks noChangeArrowheads="1"/>
                </p:cNvSpPr>
                <p:nvPr/>
              </p:nvSpPr>
              <p:spPr bwMode="auto">
                <a:xfrm>
                  <a:off x="1838" y="3039"/>
                  <a:ext cx="479"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80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35" name="Rectangle 148">
                  <a:extLst>
                    <a:ext uri="{FF2B5EF4-FFF2-40B4-BE49-F238E27FC236}">
                      <a16:creationId xmlns:a16="http://schemas.microsoft.com/office/drawing/2014/main" id="{B474E1CA-CED1-45B1-97EF-9DF1386F3DC3}"/>
                    </a:ext>
                  </a:extLst>
                </p:cNvPr>
                <p:cNvSpPr>
                  <a:spLocks noChangeArrowheads="1"/>
                </p:cNvSpPr>
                <p:nvPr/>
              </p:nvSpPr>
              <p:spPr bwMode="auto">
                <a:xfrm>
                  <a:off x="1810" y="3039"/>
                  <a:ext cx="535"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1" name="Group 151">
                <a:extLst>
                  <a:ext uri="{FF2B5EF4-FFF2-40B4-BE49-F238E27FC236}">
                    <a16:creationId xmlns:a16="http://schemas.microsoft.com/office/drawing/2014/main" id="{CF63611F-4DA5-4A35-AC92-A245EF7A2AF9}"/>
                  </a:ext>
                </a:extLst>
              </p:cNvPr>
              <p:cNvGrpSpPr>
                <a:grpSpLocks/>
              </p:cNvGrpSpPr>
              <p:nvPr/>
            </p:nvGrpSpPr>
            <p:grpSpPr bwMode="auto">
              <a:xfrm>
                <a:off x="2345" y="3039"/>
                <a:ext cx="536" cy="546"/>
                <a:chOff x="2345" y="3039"/>
                <a:chExt cx="536" cy="546"/>
              </a:xfrm>
            </p:grpSpPr>
            <p:sp>
              <p:nvSpPr>
                <p:cNvPr id="27732" name="Rectangle 49">
                  <a:extLst>
                    <a:ext uri="{FF2B5EF4-FFF2-40B4-BE49-F238E27FC236}">
                      <a16:creationId xmlns:a16="http://schemas.microsoft.com/office/drawing/2014/main" id="{6CAEB39B-C1C9-4FBF-B0A3-CB1CF6291EB8}"/>
                    </a:ext>
                  </a:extLst>
                </p:cNvPr>
                <p:cNvSpPr>
                  <a:spLocks noChangeArrowheads="1"/>
                </p:cNvSpPr>
                <p:nvPr/>
              </p:nvSpPr>
              <p:spPr bwMode="auto">
                <a:xfrm>
                  <a:off x="2373" y="3039"/>
                  <a:ext cx="480"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70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33" name="Rectangle 150">
                  <a:extLst>
                    <a:ext uri="{FF2B5EF4-FFF2-40B4-BE49-F238E27FC236}">
                      <a16:creationId xmlns:a16="http://schemas.microsoft.com/office/drawing/2014/main" id="{A840E5A3-C51E-43F6-A56E-163B39CD575B}"/>
                    </a:ext>
                  </a:extLst>
                </p:cNvPr>
                <p:cNvSpPr>
                  <a:spLocks noChangeArrowheads="1"/>
                </p:cNvSpPr>
                <p:nvPr/>
              </p:nvSpPr>
              <p:spPr bwMode="auto">
                <a:xfrm>
                  <a:off x="2345" y="3039"/>
                  <a:ext cx="536"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2" name="Group 153">
                <a:extLst>
                  <a:ext uri="{FF2B5EF4-FFF2-40B4-BE49-F238E27FC236}">
                    <a16:creationId xmlns:a16="http://schemas.microsoft.com/office/drawing/2014/main" id="{6E8BE21E-30C3-4DDA-9576-DDD4C782C127}"/>
                  </a:ext>
                </a:extLst>
              </p:cNvPr>
              <p:cNvGrpSpPr>
                <a:grpSpLocks/>
              </p:cNvGrpSpPr>
              <p:nvPr/>
            </p:nvGrpSpPr>
            <p:grpSpPr bwMode="auto">
              <a:xfrm>
                <a:off x="2881" y="3039"/>
                <a:ext cx="535" cy="546"/>
                <a:chOff x="2881" y="3039"/>
                <a:chExt cx="535" cy="546"/>
              </a:xfrm>
            </p:grpSpPr>
            <p:sp>
              <p:nvSpPr>
                <p:cNvPr id="27730" name="Rectangle 50">
                  <a:extLst>
                    <a:ext uri="{FF2B5EF4-FFF2-40B4-BE49-F238E27FC236}">
                      <a16:creationId xmlns:a16="http://schemas.microsoft.com/office/drawing/2014/main" id="{105A7BF6-2D54-4733-B8C0-4D8DDF4391D4}"/>
                    </a:ext>
                  </a:extLst>
                </p:cNvPr>
                <p:cNvSpPr>
                  <a:spLocks noChangeArrowheads="1"/>
                </p:cNvSpPr>
                <p:nvPr/>
              </p:nvSpPr>
              <p:spPr bwMode="auto">
                <a:xfrm>
                  <a:off x="2909" y="3039"/>
                  <a:ext cx="479"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50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31" name="Rectangle 152">
                  <a:extLst>
                    <a:ext uri="{FF2B5EF4-FFF2-40B4-BE49-F238E27FC236}">
                      <a16:creationId xmlns:a16="http://schemas.microsoft.com/office/drawing/2014/main" id="{4514AB64-F55D-4992-B9EF-D1853C6675D4}"/>
                    </a:ext>
                  </a:extLst>
                </p:cNvPr>
                <p:cNvSpPr>
                  <a:spLocks noChangeArrowheads="1"/>
                </p:cNvSpPr>
                <p:nvPr/>
              </p:nvSpPr>
              <p:spPr bwMode="auto">
                <a:xfrm>
                  <a:off x="2881" y="3039"/>
                  <a:ext cx="535"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3" name="Group 155">
                <a:extLst>
                  <a:ext uri="{FF2B5EF4-FFF2-40B4-BE49-F238E27FC236}">
                    <a16:creationId xmlns:a16="http://schemas.microsoft.com/office/drawing/2014/main" id="{DAFDC20C-B7A9-475C-AD35-20B83BA9EC1C}"/>
                  </a:ext>
                </a:extLst>
              </p:cNvPr>
              <p:cNvGrpSpPr>
                <a:grpSpLocks/>
              </p:cNvGrpSpPr>
              <p:nvPr/>
            </p:nvGrpSpPr>
            <p:grpSpPr bwMode="auto">
              <a:xfrm>
                <a:off x="3416" y="3039"/>
                <a:ext cx="535" cy="546"/>
                <a:chOff x="3416" y="3039"/>
                <a:chExt cx="535" cy="546"/>
              </a:xfrm>
            </p:grpSpPr>
            <p:sp>
              <p:nvSpPr>
                <p:cNvPr id="27728" name="Rectangle 51">
                  <a:extLst>
                    <a:ext uri="{FF2B5EF4-FFF2-40B4-BE49-F238E27FC236}">
                      <a16:creationId xmlns:a16="http://schemas.microsoft.com/office/drawing/2014/main" id="{164360D7-FC59-42CE-B5EB-6CE07489F321}"/>
                    </a:ext>
                  </a:extLst>
                </p:cNvPr>
                <p:cNvSpPr>
                  <a:spLocks noChangeArrowheads="1"/>
                </p:cNvSpPr>
                <p:nvPr/>
              </p:nvSpPr>
              <p:spPr bwMode="auto">
                <a:xfrm>
                  <a:off x="3444" y="3039"/>
                  <a:ext cx="479"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10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29" name="Rectangle 154">
                  <a:extLst>
                    <a:ext uri="{FF2B5EF4-FFF2-40B4-BE49-F238E27FC236}">
                      <a16:creationId xmlns:a16="http://schemas.microsoft.com/office/drawing/2014/main" id="{F9D2332D-B21D-46BF-A8C6-755241724F8A}"/>
                    </a:ext>
                  </a:extLst>
                </p:cNvPr>
                <p:cNvSpPr>
                  <a:spLocks noChangeArrowheads="1"/>
                </p:cNvSpPr>
                <p:nvPr/>
              </p:nvSpPr>
              <p:spPr bwMode="auto">
                <a:xfrm>
                  <a:off x="3416" y="3039"/>
                  <a:ext cx="535"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4" name="Group 157">
                <a:extLst>
                  <a:ext uri="{FF2B5EF4-FFF2-40B4-BE49-F238E27FC236}">
                    <a16:creationId xmlns:a16="http://schemas.microsoft.com/office/drawing/2014/main" id="{BF97BF3A-45FF-45C9-97BD-A46158A788DC}"/>
                  </a:ext>
                </a:extLst>
              </p:cNvPr>
              <p:cNvGrpSpPr>
                <a:grpSpLocks/>
              </p:cNvGrpSpPr>
              <p:nvPr/>
            </p:nvGrpSpPr>
            <p:grpSpPr bwMode="auto">
              <a:xfrm>
                <a:off x="3951" y="3039"/>
                <a:ext cx="536" cy="546"/>
                <a:chOff x="3951" y="3039"/>
                <a:chExt cx="536" cy="546"/>
              </a:xfrm>
            </p:grpSpPr>
            <p:sp>
              <p:nvSpPr>
                <p:cNvPr id="27726" name="Rectangle 52">
                  <a:extLst>
                    <a:ext uri="{FF2B5EF4-FFF2-40B4-BE49-F238E27FC236}">
                      <a16:creationId xmlns:a16="http://schemas.microsoft.com/office/drawing/2014/main" id="{37E3AD36-BCD0-49E9-A777-B995CE6EDDC7}"/>
                    </a:ext>
                  </a:extLst>
                </p:cNvPr>
                <p:cNvSpPr>
                  <a:spLocks noChangeArrowheads="1"/>
                </p:cNvSpPr>
                <p:nvPr/>
              </p:nvSpPr>
              <p:spPr bwMode="auto">
                <a:xfrm>
                  <a:off x="3979" y="3039"/>
                  <a:ext cx="480"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30</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27" name="Rectangle 156">
                  <a:extLst>
                    <a:ext uri="{FF2B5EF4-FFF2-40B4-BE49-F238E27FC236}">
                      <a16:creationId xmlns:a16="http://schemas.microsoft.com/office/drawing/2014/main" id="{657E0FED-3E62-4417-A108-2E43EB1970AF}"/>
                    </a:ext>
                  </a:extLst>
                </p:cNvPr>
                <p:cNvSpPr>
                  <a:spLocks noChangeArrowheads="1"/>
                </p:cNvSpPr>
                <p:nvPr/>
              </p:nvSpPr>
              <p:spPr bwMode="auto">
                <a:xfrm>
                  <a:off x="3951" y="3039"/>
                  <a:ext cx="536"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5" name="Group 159">
                <a:extLst>
                  <a:ext uri="{FF2B5EF4-FFF2-40B4-BE49-F238E27FC236}">
                    <a16:creationId xmlns:a16="http://schemas.microsoft.com/office/drawing/2014/main" id="{46AA1933-BEBE-406C-B5C7-9D6CB589E064}"/>
                  </a:ext>
                </a:extLst>
              </p:cNvPr>
              <p:cNvGrpSpPr>
                <a:grpSpLocks/>
              </p:cNvGrpSpPr>
              <p:nvPr/>
            </p:nvGrpSpPr>
            <p:grpSpPr bwMode="auto">
              <a:xfrm>
                <a:off x="0" y="3585"/>
                <a:ext cx="1275" cy="460"/>
                <a:chOff x="0" y="3585"/>
                <a:chExt cx="1275" cy="460"/>
              </a:xfrm>
            </p:grpSpPr>
            <p:sp>
              <p:nvSpPr>
                <p:cNvPr id="27724" name="Rectangle 53">
                  <a:extLst>
                    <a:ext uri="{FF2B5EF4-FFF2-40B4-BE49-F238E27FC236}">
                      <a16:creationId xmlns:a16="http://schemas.microsoft.com/office/drawing/2014/main" id="{7D3640C9-A29F-42FD-85C2-921D8030FBA8}"/>
                    </a:ext>
                  </a:extLst>
                </p:cNvPr>
                <p:cNvSpPr>
                  <a:spLocks noChangeArrowheads="1"/>
                </p:cNvSpPr>
                <p:nvPr/>
              </p:nvSpPr>
              <p:spPr bwMode="auto">
                <a:xfrm>
                  <a:off x="28" y="3585"/>
                  <a:ext cx="121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Salmonella</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par 25 grammes</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25" name="Rectangle 158">
                  <a:extLst>
                    <a:ext uri="{FF2B5EF4-FFF2-40B4-BE49-F238E27FC236}">
                      <a16:creationId xmlns:a16="http://schemas.microsoft.com/office/drawing/2014/main" id="{F07384DF-3242-40AB-9013-2C0570E54A0E}"/>
                    </a:ext>
                  </a:extLst>
                </p:cNvPr>
                <p:cNvSpPr>
                  <a:spLocks noChangeArrowheads="1"/>
                </p:cNvSpPr>
                <p:nvPr/>
              </p:nvSpPr>
              <p:spPr bwMode="auto">
                <a:xfrm>
                  <a:off x="0" y="3585"/>
                  <a:ext cx="127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6" name="Group 161">
                <a:extLst>
                  <a:ext uri="{FF2B5EF4-FFF2-40B4-BE49-F238E27FC236}">
                    <a16:creationId xmlns:a16="http://schemas.microsoft.com/office/drawing/2014/main" id="{6FE5ABEE-4FC9-4A93-B72A-4048A30EAF57}"/>
                  </a:ext>
                </a:extLst>
              </p:cNvPr>
              <p:cNvGrpSpPr>
                <a:grpSpLocks/>
              </p:cNvGrpSpPr>
              <p:nvPr/>
            </p:nvGrpSpPr>
            <p:grpSpPr bwMode="auto">
              <a:xfrm>
                <a:off x="1275" y="3585"/>
                <a:ext cx="535" cy="460"/>
                <a:chOff x="1275" y="3585"/>
                <a:chExt cx="535" cy="460"/>
              </a:xfrm>
            </p:grpSpPr>
            <p:sp>
              <p:nvSpPr>
                <p:cNvPr id="27722" name="Rectangle 54">
                  <a:extLst>
                    <a:ext uri="{FF2B5EF4-FFF2-40B4-BE49-F238E27FC236}">
                      <a16:creationId xmlns:a16="http://schemas.microsoft.com/office/drawing/2014/main" id="{4FFEAF43-DA3B-4E22-8EFF-565F674EC5FA}"/>
                    </a:ext>
                  </a:extLst>
                </p:cNvPr>
                <p:cNvSpPr>
                  <a:spLocks noChangeArrowheads="1"/>
                </p:cNvSpPr>
                <p:nvPr/>
              </p:nvSpPr>
              <p:spPr bwMode="auto">
                <a:xfrm>
                  <a:off x="1303" y="3585"/>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absence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23" name="Rectangle 160">
                  <a:extLst>
                    <a:ext uri="{FF2B5EF4-FFF2-40B4-BE49-F238E27FC236}">
                      <a16:creationId xmlns:a16="http://schemas.microsoft.com/office/drawing/2014/main" id="{290ADCAE-D96F-4C5C-919B-A2E607342F36}"/>
                    </a:ext>
                  </a:extLst>
                </p:cNvPr>
                <p:cNvSpPr>
                  <a:spLocks noChangeArrowheads="1"/>
                </p:cNvSpPr>
                <p:nvPr/>
              </p:nvSpPr>
              <p:spPr bwMode="auto">
                <a:xfrm>
                  <a:off x="1275" y="3585"/>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7" name="Group 163">
                <a:extLst>
                  <a:ext uri="{FF2B5EF4-FFF2-40B4-BE49-F238E27FC236}">
                    <a16:creationId xmlns:a16="http://schemas.microsoft.com/office/drawing/2014/main" id="{9AFCBBFC-8DE5-4E71-A8D7-42682207A03F}"/>
                  </a:ext>
                </a:extLst>
              </p:cNvPr>
              <p:cNvGrpSpPr>
                <a:grpSpLocks/>
              </p:cNvGrpSpPr>
              <p:nvPr/>
            </p:nvGrpSpPr>
            <p:grpSpPr bwMode="auto">
              <a:xfrm>
                <a:off x="1810" y="3585"/>
                <a:ext cx="535" cy="460"/>
                <a:chOff x="1810" y="3585"/>
                <a:chExt cx="535" cy="460"/>
              </a:xfrm>
            </p:grpSpPr>
            <p:sp>
              <p:nvSpPr>
                <p:cNvPr id="27720" name="Rectangle 55">
                  <a:extLst>
                    <a:ext uri="{FF2B5EF4-FFF2-40B4-BE49-F238E27FC236}">
                      <a16:creationId xmlns:a16="http://schemas.microsoft.com/office/drawing/2014/main" id="{3CCF8874-18D7-4A6F-B393-0B8D35F635B5}"/>
                    </a:ext>
                  </a:extLst>
                </p:cNvPr>
                <p:cNvSpPr>
                  <a:spLocks noChangeArrowheads="1"/>
                </p:cNvSpPr>
                <p:nvPr/>
              </p:nvSpPr>
              <p:spPr bwMode="auto">
                <a:xfrm>
                  <a:off x="1838" y="3585"/>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absence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21" name="Rectangle 162">
                  <a:extLst>
                    <a:ext uri="{FF2B5EF4-FFF2-40B4-BE49-F238E27FC236}">
                      <a16:creationId xmlns:a16="http://schemas.microsoft.com/office/drawing/2014/main" id="{CAFAF91D-A93C-421A-98D5-E59ADCCF3A8C}"/>
                    </a:ext>
                  </a:extLst>
                </p:cNvPr>
                <p:cNvSpPr>
                  <a:spLocks noChangeArrowheads="1"/>
                </p:cNvSpPr>
                <p:nvPr/>
              </p:nvSpPr>
              <p:spPr bwMode="auto">
                <a:xfrm>
                  <a:off x="1810" y="3585"/>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8" name="Group 165">
                <a:extLst>
                  <a:ext uri="{FF2B5EF4-FFF2-40B4-BE49-F238E27FC236}">
                    <a16:creationId xmlns:a16="http://schemas.microsoft.com/office/drawing/2014/main" id="{9B37A8D9-47CD-4096-96E7-FEDB943D875A}"/>
                  </a:ext>
                </a:extLst>
              </p:cNvPr>
              <p:cNvGrpSpPr>
                <a:grpSpLocks/>
              </p:cNvGrpSpPr>
              <p:nvPr/>
            </p:nvGrpSpPr>
            <p:grpSpPr bwMode="auto">
              <a:xfrm>
                <a:off x="2345" y="3585"/>
                <a:ext cx="536" cy="460"/>
                <a:chOff x="2345" y="3585"/>
                <a:chExt cx="536" cy="460"/>
              </a:xfrm>
            </p:grpSpPr>
            <p:sp>
              <p:nvSpPr>
                <p:cNvPr id="27718" name="Rectangle 56">
                  <a:extLst>
                    <a:ext uri="{FF2B5EF4-FFF2-40B4-BE49-F238E27FC236}">
                      <a16:creationId xmlns:a16="http://schemas.microsoft.com/office/drawing/2014/main" id="{89A8DF6A-2436-499F-BFBB-8CDD50B7FAA6}"/>
                    </a:ext>
                  </a:extLst>
                </p:cNvPr>
                <p:cNvSpPr>
                  <a:spLocks noChangeArrowheads="1"/>
                </p:cNvSpPr>
                <p:nvPr/>
              </p:nvSpPr>
              <p:spPr bwMode="auto">
                <a:xfrm>
                  <a:off x="2373" y="3585"/>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absence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19" name="Rectangle 164">
                  <a:extLst>
                    <a:ext uri="{FF2B5EF4-FFF2-40B4-BE49-F238E27FC236}">
                      <a16:creationId xmlns:a16="http://schemas.microsoft.com/office/drawing/2014/main" id="{BF612114-F11D-48F8-AC9D-46D1F3643164}"/>
                    </a:ext>
                  </a:extLst>
                </p:cNvPr>
                <p:cNvSpPr>
                  <a:spLocks noChangeArrowheads="1"/>
                </p:cNvSpPr>
                <p:nvPr/>
              </p:nvSpPr>
              <p:spPr bwMode="auto">
                <a:xfrm>
                  <a:off x="2345" y="3585"/>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09" name="Group 167">
                <a:extLst>
                  <a:ext uri="{FF2B5EF4-FFF2-40B4-BE49-F238E27FC236}">
                    <a16:creationId xmlns:a16="http://schemas.microsoft.com/office/drawing/2014/main" id="{4519334A-F914-4B5E-93A0-81A68B28294F}"/>
                  </a:ext>
                </a:extLst>
              </p:cNvPr>
              <p:cNvGrpSpPr>
                <a:grpSpLocks/>
              </p:cNvGrpSpPr>
              <p:nvPr/>
            </p:nvGrpSpPr>
            <p:grpSpPr bwMode="auto">
              <a:xfrm>
                <a:off x="2881" y="3585"/>
                <a:ext cx="535" cy="460"/>
                <a:chOff x="2881" y="3585"/>
                <a:chExt cx="535" cy="460"/>
              </a:xfrm>
            </p:grpSpPr>
            <p:sp>
              <p:nvSpPr>
                <p:cNvPr id="27716" name="Rectangle 57">
                  <a:extLst>
                    <a:ext uri="{FF2B5EF4-FFF2-40B4-BE49-F238E27FC236}">
                      <a16:creationId xmlns:a16="http://schemas.microsoft.com/office/drawing/2014/main" id="{ECF60249-76EF-4674-963D-3658D26D160F}"/>
                    </a:ext>
                  </a:extLst>
                </p:cNvPr>
                <p:cNvSpPr>
                  <a:spLocks noChangeArrowheads="1"/>
                </p:cNvSpPr>
                <p:nvPr/>
              </p:nvSpPr>
              <p:spPr bwMode="auto">
                <a:xfrm>
                  <a:off x="2909" y="3585"/>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absence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17" name="Rectangle 166">
                  <a:extLst>
                    <a:ext uri="{FF2B5EF4-FFF2-40B4-BE49-F238E27FC236}">
                      <a16:creationId xmlns:a16="http://schemas.microsoft.com/office/drawing/2014/main" id="{A1A7148C-979D-40EA-9CD0-D8F2C783F9BF}"/>
                    </a:ext>
                  </a:extLst>
                </p:cNvPr>
                <p:cNvSpPr>
                  <a:spLocks noChangeArrowheads="1"/>
                </p:cNvSpPr>
                <p:nvPr/>
              </p:nvSpPr>
              <p:spPr bwMode="auto">
                <a:xfrm>
                  <a:off x="2881" y="3585"/>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10" name="Group 169">
                <a:extLst>
                  <a:ext uri="{FF2B5EF4-FFF2-40B4-BE49-F238E27FC236}">
                    <a16:creationId xmlns:a16="http://schemas.microsoft.com/office/drawing/2014/main" id="{C02B3A1F-E539-457F-AA37-7F4A91EAA3BA}"/>
                  </a:ext>
                </a:extLst>
              </p:cNvPr>
              <p:cNvGrpSpPr>
                <a:grpSpLocks/>
              </p:cNvGrpSpPr>
              <p:nvPr/>
            </p:nvGrpSpPr>
            <p:grpSpPr bwMode="auto">
              <a:xfrm>
                <a:off x="3416" y="3585"/>
                <a:ext cx="535" cy="460"/>
                <a:chOff x="3416" y="3585"/>
                <a:chExt cx="535" cy="460"/>
              </a:xfrm>
            </p:grpSpPr>
            <p:sp>
              <p:nvSpPr>
                <p:cNvPr id="27714" name="Rectangle 58">
                  <a:extLst>
                    <a:ext uri="{FF2B5EF4-FFF2-40B4-BE49-F238E27FC236}">
                      <a16:creationId xmlns:a16="http://schemas.microsoft.com/office/drawing/2014/main" id="{599578BD-4D75-4111-ACE8-661B2CA6A99E}"/>
                    </a:ext>
                  </a:extLst>
                </p:cNvPr>
                <p:cNvSpPr>
                  <a:spLocks noChangeArrowheads="1"/>
                </p:cNvSpPr>
                <p:nvPr/>
              </p:nvSpPr>
              <p:spPr bwMode="auto">
                <a:xfrm>
                  <a:off x="3444" y="3585"/>
                  <a:ext cx="47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absence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15" name="Rectangle 168">
                  <a:extLst>
                    <a:ext uri="{FF2B5EF4-FFF2-40B4-BE49-F238E27FC236}">
                      <a16:creationId xmlns:a16="http://schemas.microsoft.com/office/drawing/2014/main" id="{F890E208-D105-4D13-8E0D-31019577701F}"/>
                    </a:ext>
                  </a:extLst>
                </p:cNvPr>
                <p:cNvSpPr>
                  <a:spLocks noChangeArrowheads="1"/>
                </p:cNvSpPr>
                <p:nvPr/>
              </p:nvSpPr>
              <p:spPr bwMode="auto">
                <a:xfrm>
                  <a:off x="3416" y="3585"/>
                  <a:ext cx="535"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27711" name="Group 171">
                <a:extLst>
                  <a:ext uri="{FF2B5EF4-FFF2-40B4-BE49-F238E27FC236}">
                    <a16:creationId xmlns:a16="http://schemas.microsoft.com/office/drawing/2014/main" id="{68C617EA-68A3-42E8-AEDF-F0B436903305}"/>
                  </a:ext>
                </a:extLst>
              </p:cNvPr>
              <p:cNvGrpSpPr>
                <a:grpSpLocks/>
              </p:cNvGrpSpPr>
              <p:nvPr/>
            </p:nvGrpSpPr>
            <p:grpSpPr bwMode="auto">
              <a:xfrm>
                <a:off x="3951" y="3585"/>
                <a:ext cx="536" cy="460"/>
                <a:chOff x="3951" y="3585"/>
                <a:chExt cx="536" cy="460"/>
              </a:xfrm>
            </p:grpSpPr>
            <p:sp>
              <p:nvSpPr>
                <p:cNvPr id="27712" name="Rectangle 59">
                  <a:extLst>
                    <a:ext uri="{FF2B5EF4-FFF2-40B4-BE49-F238E27FC236}">
                      <a16:creationId xmlns:a16="http://schemas.microsoft.com/office/drawing/2014/main" id="{F4BCE3C0-EF13-4E3C-ADA1-11A785D9BDBD}"/>
                    </a:ext>
                  </a:extLst>
                </p:cNvPr>
                <p:cNvSpPr>
                  <a:spLocks noChangeArrowheads="1"/>
                </p:cNvSpPr>
                <p:nvPr/>
              </p:nvSpPr>
              <p:spPr bwMode="auto">
                <a:xfrm>
                  <a:off x="3979" y="3585"/>
                  <a:ext cx="480"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solidFill>
                        <a:schemeClr val="folHlink"/>
                      </a:solidFill>
                      <a:latin typeface="Arial" panose="020B0604020202020204" pitchFamily="34" charset="0"/>
                      <a:cs typeface="Arial" panose="020B0604020202020204" pitchFamily="34" charset="0"/>
                    </a:rPr>
                    <a:t>absence</a:t>
                  </a:r>
                  <a:endParaRPr lang="en-US" altLang="fr-FR" sz="1600">
                    <a:solidFill>
                      <a:schemeClr val="folHlink"/>
                    </a:solidFill>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solidFill>
                      <a:schemeClr val="folHlink"/>
                    </a:solidFill>
                  </a:endParaRPr>
                </a:p>
              </p:txBody>
            </p:sp>
            <p:sp>
              <p:nvSpPr>
                <p:cNvPr id="27713" name="Rectangle 170">
                  <a:extLst>
                    <a:ext uri="{FF2B5EF4-FFF2-40B4-BE49-F238E27FC236}">
                      <a16:creationId xmlns:a16="http://schemas.microsoft.com/office/drawing/2014/main" id="{DF40EB00-05AB-4B99-B471-DB3327B07868}"/>
                    </a:ext>
                  </a:extLst>
                </p:cNvPr>
                <p:cNvSpPr>
                  <a:spLocks noChangeArrowheads="1"/>
                </p:cNvSpPr>
                <p:nvPr/>
              </p:nvSpPr>
              <p:spPr bwMode="auto">
                <a:xfrm>
                  <a:off x="3951" y="3585"/>
                  <a:ext cx="536"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27655" name="Rectangle 173">
              <a:extLst>
                <a:ext uri="{FF2B5EF4-FFF2-40B4-BE49-F238E27FC236}">
                  <a16:creationId xmlns:a16="http://schemas.microsoft.com/office/drawing/2014/main" id="{9A416AA9-35DE-4A8F-9509-5AB59EA4E1D2}"/>
                </a:ext>
              </a:extLst>
            </p:cNvPr>
            <p:cNvSpPr>
              <a:spLocks noChangeArrowheads="1"/>
            </p:cNvSpPr>
            <p:nvPr/>
          </p:nvSpPr>
          <p:spPr bwMode="auto">
            <a:xfrm>
              <a:off x="-3" y="419"/>
              <a:ext cx="4493" cy="3629"/>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27652" name="Rectangle 175">
            <a:extLst>
              <a:ext uri="{FF2B5EF4-FFF2-40B4-BE49-F238E27FC236}">
                <a16:creationId xmlns:a16="http://schemas.microsoft.com/office/drawing/2014/main" id="{A58C50FC-F719-48F5-8100-069D9C3E2290}"/>
              </a:ext>
            </a:extLst>
          </p:cNvPr>
          <p:cNvSpPr>
            <a:spLocks noChangeArrowheads="1"/>
          </p:cNvSpPr>
          <p:nvPr/>
        </p:nvSpPr>
        <p:spPr bwMode="auto">
          <a:xfrm>
            <a:off x="3175" y="6375400"/>
            <a:ext cx="9144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tabLst>
                <a:tab pos="180975" algn="l"/>
                <a:tab pos="6500813" algn="r"/>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180975" algn="l"/>
                <a:tab pos="6500813" algn="r"/>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180975" algn="l"/>
                <a:tab pos="6500813" algn="r"/>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180975" algn="l"/>
                <a:tab pos="6500813" algn="r"/>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180975" algn="l"/>
                <a:tab pos="6500813"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500">
                <a:solidFill>
                  <a:srgbClr val="008000"/>
                </a:solidFill>
                <a:cs typeface="Times New Roman" panose="02020603050405020304" pitchFamily="18" charset="0"/>
              </a:rPr>
              <a:t> </a:t>
            </a:r>
            <a:endParaRPr lang="en-US" altLang="fr-FR" sz="1200">
              <a:solidFill>
                <a:srgbClr val="CCFF33"/>
              </a:solidFill>
              <a:cs typeface="Times New Roman" panose="02020603050405020304" pitchFamily="18" charset="0"/>
            </a:endParaRPr>
          </a:p>
          <a:p>
            <a:pPr>
              <a:spcBef>
                <a:spcPct val="0"/>
              </a:spcBef>
              <a:buClrTx/>
              <a:buSzTx/>
              <a:buFontTx/>
              <a:buNone/>
            </a:pPr>
            <a:endParaRPr lang="en-US" altLang="fr-FR" sz="2400"/>
          </a:p>
        </p:txBody>
      </p:sp>
      <p:sp>
        <p:nvSpPr>
          <p:cNvPr id="143536" name="AutoShape 176">
            <a:hlinkClick r:id="" action="ppaction://hlinkshowjump?jump=nextslide" highlightClick="1"/>
            <a:extLst>
              <a:ext uri="{FF2B5EF4-FFF2-40B4-BE49-F238E27FC236}">
                <a16:creationId xmlns:a16="http://schemas.microsoft.com/office/drawing/2014/main" id="{41FC8DCF-DB22-4E56-9910-B42E02452F69}"/>
              </a:ext>
            </a:extLst>
          </p:cNvPr>
          <p:cNvSpPr>
            <a:spLocks noChangeArrowheads="1"/>
          </p:cNvSpPr>
          <p:nvPr/>
        </p:nvSpPr>
        <p:spPr bwMode="auto">
          <a:xfrm>
            <a:off x="8915400" y="6553200"/>
            <a:ext cx="228600" cy="3048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dissolve">
                                      <p:cBhvr>
                                        <p:cTn id="7" dur="500"/>
                                        <p:tgtEl>
                                          <p:spTgt spid="14336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3534"/>
                                        </p:tgtEl>
                                        <p:attrNameLst>
                                          <p:attrName>style.visibility</p:attrName>
                                        </p:attrNameLst>
                                      </p:cBhvr>
                                      <p:to>
                                        <p:strVal val="visible"/>
                                      </p:to>
                                    </p:set>
                                    <p:animEffect transition="in" filter="dissolve">
                                      <p:cBhvr>
                                        <p:cTn id="11" dur="500"/>
                                        <p:tgtEl>
                                          <p:spTgt spid="1435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143536"/>
                                        </p:tgtEl>
                                        <p:attrNameLst>
                                          <p:attrName>style.visibility</p:attrName>
                                        </p:attrNameLst>
                                      </p:cBhvr>
                                      <p:to>
                                        <p:strVal val="visible"/>
                                      </p:to>
                                    </p:set>
                                    <p:anim calcmode="lin" valueType="num">
                                      <p:cBhvr additive="base">
                                        <p:cTn id="16" dur="500" fill="hold"/>
                                        <p:tgtEl>
                                          <p:spTgt spid="143536"/>
                                        </p:tgtEl>
                                        <p:attrNameLst>
                                          <p:attrName>ppt_x</p:attrName>
                                        </p:attrNameLst>
                                      </p:cBhvr>
                                      <p:tavLst>
                                        <p:tav tm="0">
                                          <p:val>
                                            <p:strVal val="0-#ppt_w/2"/>
                                          </p:val>
                                        </p:tav>
                                        <p:tav tm="100000">
                                          <p:val>
                                            <p:strVal val="#ppt_x"/>
                                          </p:val>
                                        </p:tav>
                                      </p:tavLst>
                                    </p:anim>
                                    <p:anim calcmode="lin" valueType="num">
                                      <p:cBhvr additive="base">
                                        <p:cTn id="17" dur="500" fill="hold"/>
                                        <p:tgtEl>
                                          <p:spTgt spid="1435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8EFAD420-5F0B-4592-B6AB-D7248A01BF00}"/>
              </a:ext>
            </a:extLst>
          </p:cNvPr>
          <p:cNvSpPr>
            <a:spLocks noChangeArrowheads="1"/>
          </p:cNvSpPr>
          <p:nvPr/>
        </p:nvSpPr>
        <p:spPr bwMode="auto">
          <a:xfrm>
            <a:off x="381000" y="533400"/>
            <a:ext cx="8458200"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indent="-114300">
              <a:spcBef>
                <a:spcPct val="20000"/>
              </a:spcBef>
              <a:buClr>
                <a:schemeClr val="accent2"/>
              </a:buClr>
              <a:buSzPct val="80000"/>
              <a:buFont typeface="Wingdings" panose="05000000000000000000" pitchFamily="2" charset="2"/>
              <a:buChar char="l"/>
              <a:tabLst>
                <a:tab pos="180975" algn="l"/>
                <a:tab pos="6500813" algn="r"/>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180975" algn="l"/>
                <a:tab pos="6500813" algn="r"/>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180975" algn="l"/>
                <a:tab pos="6500813" algn="r"/>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180975" algn="l"/>
                <a:tab pos="6500813" algn="r"/>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180975" algn="l"/>
                <a:tab pos="6500813"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180975" algn="l"/>
                <a:tab pos="6500813" algn="r"/>
              </a:tabLst>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2000">
                <a:solidFill>
                  <a:schemeClr val="folHlink"/>
                </a:solidFill>
                <a:latin typeface="Arial" panose="020B0604020202020204" pitchFamily="34" charset="0"/>
                <a:cs typeface="Times New Roman" panose="02020603050405020304" pitchFamily="18" charset="0"/>
              </a:rPr>
              <a:t>2.1.Pour chaque germe, la qualité du lot "sauté de veau bolognaise et riz blanc" est elle satisfaisante, acceptable ou non satisfaisante ? Quel jugement global portez‑vous sur la qualité sanitaire de ce plat ? Justifiez vos réponses en utilisant un plan d'interprétation à trois classes, sauf pour les salmonelles où vous vous baserez sur un plan à deux classes. Vous pouvez consulter le </a:t>
            </a:r>
            <a:r>
              <a:rPr lang="en-US" altLang="fr-FR" sz="2000" b="1">
                <a:solidFill>
                  <a:schemeClr val="folHlink"/>
                </a:solidFill>
                <a:latin typeface="Arial" panose="020B0604020202020204" pitchFamily="34" charset="0"/>
                <a:cs typeface="Times New Roman" panose="02020603050405020304" pitchFamily="18" charset="0"/>
              </a:rPr>
              <a:t>document 1</a:t>
            </a:r>
            <a:r>
              <a:rPr lang="en-US" altLang="fr-FR" sz="2000">
                <a:solidFill>
                  <a:schemeClr val="folHlink"/>
                </a:solidFill>
                <a:latin typeface="Arial" panose="020B0604020202020204" pitchFamily="34" charset="0"/>
                <a:cs typeface="Times New Roman" panose="02020603050405020304" pitchFamily="18" charset="0"/>
              </a:rPr>
              <a:t>.</a:t>
            </a:r>
          </a:p>
          <a:p>
            <a:pPr algn="just">
              <a:spcBef>
                <a:spcPct val="0"/>
              </a:spcBef>
              <a:buClrTx/>
              <a:buSzTx/>
              <a:buFontTx/>
              <a:buNone/>
            </a:pPr>
            <a:r>
              <a:rPr lang="en-US" altLang="fr-FR" sz="2000">
                <a:solidFill>
                  <a:schemeClr val="folHlink"/>
                </a:solidFill>
                <a:latin typeface="Arial" panose="020B0604020202020204" pitchFamily="34" charset="0"/>
                <a:cs typeface="Times New Roman" panose="02020603050405020304" pitchFamily="18" charset="0"/>
              </a:rPr>
              <a:t> </a:t>
            </a:r>
          </a:p>
          <a:p>
            <a:pPr algn="just">
              <a:spcBef>
                <a:spcPct val="0"/>
              </a:spcBef>
              <a:buClrTx/>
              <a:buSzTx/>
              <a:buFontTx/>
              <a:buNone/>
            </a:pPr>
            <a:r>
              <a:rPr lang="en-US" altLang="fr-FR" sz="2000">
                <a:solidFill>
                  <a:schemeClr val="folHlink"/>
                </a:solidFill>
                <a:latin typeface="Arial" panose="020B0604020202020204" pitchFamily="34" charset="0"/>
                <a:cs typeface="Times New Roman" panose="02020603050405020304" pitchFamily="18" charset="0"/>
              </a:rPr>
              <a:t>2.2.En vous basant sur les indications données par ce rapport d'autocontrôle,</a:t>
            </a:r>
          </a:p>
          <a:p>
            <a:pPr algn="just">
              <a:spcBef>
                <a:spcPct val="0"/>
              </a:spcBef>
              <a:buClrTx/>
              <a:buSzTx/>
              <a:buFontTx/>
              <a:buNone/>
            </a:pPr>
            <a:r>
              <a:rPr lang="en-US" altLang="fr-FR" sz="2000">
                <a:solidFill>
                  <a:schemeClr val="folHlink"/>
                </a:solidFill>
                <a:latin typeface="Arial" panose="020B0604020202020204" pitchFamily="34" charset="0"/>
                <a:cs typeface="Times New Roman" panose="02020603050405020304" pitchFamily="18" charset="0"/>
              </a:rPr>
              <a:t>‑ identifiez les points critiques qui ont pu ne pas être maîtrisés au cours de la fabrication et/ou de la distribution du sauté de veau bolognaise et riz blanc justifiez vos réponses.</a:t>
            </a:r>
          </a:p>
          <a:p>
            <a:pPr algn="just">
              <a:spcBef>
                <a:spcPct val="0"/>
              </a:spcBef>
              <a:buClrTx/>
              <a:buSzTx/>
              <a:buFontTx/>
              <a:buNone/>
            </a:pPr>
            <a:r>
              <a:rPr lang="en-US" altLang="fr-FR" sz="2000">
                <a:solidFill>
                  <a:schemeClr val="folHlink"/>
                </a:solidFill>
                <a:latin typeface="Arial" panose="020B0604020202020204" pitchFamily="34" charset="0"/>
                <a:cs typeface="Times New Roman" panose="02020603050405020304" pitchFamily="18" charset="0"/>
              </a:rPr>
              <a:t>‑ proposez les mesures d'hygiène ainsi que les moyens de contrôle et de surveillance à mettre en oeuvre pour leur maîtrise. Présentez vos réponses sous forme d'un tableau.</a:t>
            </a:r>
          </a:p>
          <a:p>
            <a:pPr>
              <a:spcBef>
                <a:spcPct val="0"/>
              </a:spcBef>
              <a:buClrTx/>
              <a:buSzTx/>
              <a:buFontTx/>
              <a:buNone/>
            </a:pPr>
            <a:endParaRPr lang="en-US" altLang="fr-FR" sz="2000">
              <a:solidFill>
                <a:schemeClr val="folHlink"/>
              </a:solidFill>
              <a:latin typeface="Arial" panose="020B0604020202020204" pitchFamily="34" charset="0"/>
            </a:endParaRPr>
          </a:p>
        </p:txBody>
      </p:sp>
      <p:sp>
        <p:nvSpPr>
          <p:cNvPr id="145412" name="AutoShape 4">
            <a:hlinkClick r:id="" action="ppaction://hlinkshowjump?jump=nextslide" highlightClick="1"/>
            <a:extLst>
              <a:ext uri="{FF2B5EF4-FFF2-40B4-BE49-F238E27FC236}">
                <a16:creationId xmlns:a16="http://schemas.microsoft.com/office/drawing/2014/main" id="{0E8C4DA2-8A4B-4570-8A13-050707493984}"/>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dissolve">
                                      <p:cBhvr>
                                        <p:cTn id="7" dur="500"/>
                                        <p:tgtEl>
                                          <p:spTgt spid="1454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2"/>
                                        </p:tgtEl>
                                        <p:attrNameLst>
                                          <p:attrName>style.visibility</p:attrName>
                                        </p:attrNameLst>
                                      </p:cBhvr>
                                      <p:to>
                                        <p:strVal val="visible"/>
                                      </p:to>
                                    </p:set>
                                    <p:animEffect transition="in" filter="dissolve">
                                      <p:cBhvr>
                                        <p:cTn id="11"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C8942983-B231-40B6-B01C-CF36126D757A}"/>
              </a:ext>
            </a:extLst>
          </p:cNvPr>
          <p:cNvSpPr>
            <a:spLocks noChangeArrowheads="1"/>
          </p:cNvSpPr>
          <p:nvPr/>
        </p:nvSpPr>
        <p:spPr bwMode="auto">
          <a:xfrm>
            <a:off x="0" y="228600"/>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b="1">
                <a:solidFill>
                  <a:schemeClr val="hlink"/>
                </a:solidFill>
                <a:latin typeface="Arial" panose="020B0604020202020204" pitchFamily="34" charset="0"/>
                <a:cs typeface="Times New Roman" panose="02020603050405020304" pitchFamily="18" charset="0"/>
                <a:sym typeface="Wingdings" panose="05000000000000000000" pitchFamily="2" charset="2"/>
              </a:rPr>
              <a:t> </a:t>
            </a:r>
            <a:r>
              <a:rPr lang="en-US" altLang="fr-FR" b="1">
                <a:solidFill>
                  <a:schemeClr val="hlink"/>
                </a:solidFill>
                <a:latin typeface="Arial" panose="020B0604020202020204" pitchFamily="34" charset="0"/>
                <a:cs typeface="Times New Roman" panose="02020603050405020304" pitchFamily="18" charset="0"/>
              </a:rPr>
              <a:t>Plan à 3 classes </a:t>
            </a:r>
            <a:r>
              <a:rPr lang="en-US" altLang="fr-FR" b="1">
                <a:latin typeface="Arial" panose="020B0604020202020204" pitchFamily="34" charset="0"/>
                <a:cs typeface="Times New Roman" panose="02020603050405020304" pitchFamily="18" charset="0"/>
              </a:rPr>
              <a:t>pour l’interprétation pour </a:t>
            </a:r>
            <a:r>
              <a:rPr lang="en-US" altLang="fr-FR" b="1" u="sng">
                <a:solidFill>
                  <a:schemeClr val="hlink"/>
                </a:solidFill>
                <a:latin typeface="Arial" panose="020B0604020202020204" pitchFamily="34" charset="0"/>
                <a:cs typeface="Times New Roman" panose="02020603050405020304" pitchFamily="18" charset="0"/>
              </a:rPr>
              <a:t>5 prélèvements</a:t>
            </a:r>
            <a:r>
              <a:rPr lang="en-US" altLang="fr-FR" b="1">
                <a:latin typeface="Arial" panose="020B0604020202020204" pitchFamily="34" charset="0"/>
                <a:cs typeface="Times New Roman" panose="02020603050405020304" pitchFamily="18" charset="0"/>
              </a:rPr>
              <a:t> milieu solide</a:t>
            </a:r>
            <a:endParaRPr lang="en-US" altLang="fr-FR">
              <a:latin typeface="Arial" panose="020B0604020202020204" pitchFamily="34" charset="0"/>
            </a:endParaRPr>
          </a:p>
        </p:txBody>
      </p:sp>
      <p:sp>
        <p:nvSpPr>
          <p:cNvPr id="29699" name="Text Box 5">
            <a:extLst>
              <a:ext uri="{FF2B5EF4-FFF2-40B4-BE49-F238E27FC236}">
                <a16:creationId xmlns:a16="http://schemas.microsoft.com/office/drawing/2014/main" id="{2332FFF2-9AD0-4F42-8B8B-5DEEE139EA4A}"/>
              </a:ext>
            </a:extLst>
          </p:cNvPr>
          <p:cNvSpPr txBox="1">
            <a:spLocks noChangeArrowheads="1"/>
          </p:cNvSpPr>
          <p:nvPr/>
        </p:nvSpPr>
        <p:spPr bwMode="auto">
          <a:xfrm>
            <a:off x="2133600" y="2057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solidFill>
                  <a:schemeClr val="accent1"/>
                </a:solidFill>
                <a:latin typeface="Arial" panose="020B0604020202020204" pitchFamily="34" charset="0"/>
              </a:rPr>
              <a:t>  0</a:t>
            </a:r>
          </a:p>
        </p:txBody>
      </p:sp>
      <p:sp>
        <p:nvSpPr>
          <p:cNvPr id="29700" name="Text Box 7">
            <a:extLst>
              <a:ext uri="{FF2B5EF4-FFF2-40B4-BE49-F238E27FC236}">
                <a16:creationId xmlns:a16="http://schemas.microsoft.com/office/drawing/2014/main" id="{2B94CA20-C499-4F11-AD3D-486E9988797D}"/>
              </a:ext>
            </a:extLst>
          </p:cNvPr>
          <p:cNvSpPr txBox="1">
            <a:spLocks noChangeArrowheads="1"/>
          </p:cNvSpPr>
          <p:nvPr/>
        </p:nvSpPr>
        <p:spPr bwMode="auto">
          <a:xfrm>
            <a:off x="3276600" y="2057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b="1">
                <a:solidFill>
                  <a:schemeClr val="accent1"/>
                </a:solidFill>
                <a:latin typeface="Arial" panose="020B0604020202020204" pitchFamily="34" charset="0"/>
              </a:rPr>
              <a:t> m</a:t>
            </a:r>
          </a:p>
        </p:txBody>
      </p:sp>
      <p:sp>
        <p:nvSpPr>
          <p:cNvPr id="29701" name="Text Box 9">
            <a:extLst>
              <a:ext uri="{FF2B5EF4-FFF2-40B4-BE49-F238E27FC236}">
                <a16:creationId xmlns:a16="http://schemas.microsoft.com/office/drawing/2014/main" id="{E547B94C-46DF-4A38-85A6-C981EED59B89}"/>
              </a:ext>
            </a:extLst>
          </p:cNvPr>
          <p:cNvSpPr txBox="1">
            <a:spLocks noChangeArrowheads="1"/>
          </p:cNvSpPr>
          <p:nvPr/>
        </p:nvSpPr>
        <p:spPr bwMode="auto">
          <a:xfrm>
            <a:off x="3962400" y="2057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solidFill>
                  <a:schemeClr val="accent1"/>
                </a:solidFill>
                <a:latin typeface="Arial" panose="020B0604020202020204" pitchFamily="34" charset="0"/>
              </a:rPr>
              <a:t>3 m</a:t>
            </a:r>
          </a:p>
        </p:txBody>
      </p:sp>
      <p:sp>
        <p:nvSpPr>
          <p:cNvPr id="29702" name="Text Box 11">
            <a:extLst>
              <a:ext uri="{FF2B5EF4-FFF2-40B4-BE49-F238E27FC236}">
                <a16:creationId xmlns:a16="http://schemas.microsoft.com/office/drawing/2014/main" id="{B1AF16A5-D56D-4A4E-8D42-ADB000966604}"/>
              </a:ext>
            </a:extLst>
          </p:cNvPr>
          <p:cNvSpPr txBox="1">
            <a:spLocks noChangeArrowheads="1"/>
          </p:cNvSpPr>
          <p:nvPr/>
        </p:nvSpPr>
        <p:spPr bwMode="auto">
          <a:xfrm>
            <a:off x="5029200" y="1676400"/>
            <a:ext cx="144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solidFill>
                  <a:schemeClr val="accent1"/>
                </a:solidFill>
                <a:latin typeface="Arial" panose="020B0604020202020204" pitchFamily="34" charset="0"/>
              </a:rPr>
              <a:t>10 m </a:t>
            </a:r>
            <a:br>
              <a:rPr lang="fr-FR" altLang="fr-FR" sz="2400" b="1">
                <a:solidFill>
                  <a:schemeClr val="accent1"/>
                </a:solidFill>
                <a:latin typeface="Arial" panose="020B0604020202020204" pitchFamily="34" charset="0"/>
              </a:rPr>
            </a:br>
            <a:r>
              <a:rPr lang="fr-FR" altLang="fr-FR" sz="2400" b="1">
                <a:solidFill>
                  <a:schemeClr val="accent1"/>
                </a:solidFill>
                <a:latin typeface="Arial" panose="020B0604020202020204" pitchFamily="34" charset="0"/>
              </a:rPr>
              <a:t>= M</a:t>
            </a:r>
          </a:p>
        </p:txBody>
      </p:sp>
      <p:sp>
        <p:nvSpPr>
          <p:cNvPr id="29703" name="Text Box 13">
            <a:extLst>
              <a:ext uri="{FF2B5EF4-FFF2-40B4-BE49-F238E27FC236}">
                <a16:creationId xmlns:a16="http://schemas.microsoft.com/office/drawing/2014/main" id="{423327F7-9D44-4107-A1BA-AA298015ECB0}"/>
              </a:ext>
            </a:extLst>
          </p:cNvPr>
          <p:cNvSpPr txBox="1">
            <a:spLocks noChangeArrowheads="1"/>
          </p:cNvSpPr>
          <p:nvPr/>
        </p:nvSpPr>
        <p:spPr bwMode="auto">
          <a:xfrm>
            <a:off x="6705600" y="1752600"/>
            <a:ext cx="137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solidFill>
                  <a:schemeClr val="accent1"/>
                </a:solidFill>
                <a:latin typeface="Arial" panose="020B0604020202020204" pitchFamily="34" charset="0"/>
              </a:rPr>
              <a:t>1 000 m</a:t>
            </a:r>
            <a:br>
              <a:rPr lang="fr-FR" altLang="fr-FR" sz="2400" b="1">
                <a:solidFill>
                  <a:schemeClr val="accent1"/>
                </a:solidFill>
                <a:latin typeface="Arial" panose="020B0604020202020204" pitchFamily="34" charset="0"/>
              </a:rPr>
            </a:br>
            <a:r>
              <a:rPr lang="fr-FR" altLang="fr-FR" sz="2400" b="1">
                <a:solidFill>
                  <a:schemeClr val="accent1"/>
                </a:solidFill>
                <a:latin typeface="Arial" panose="020B0604020202020204" pitchFamily="34" charset="0"/>
              </a:rPr>
              <a:t>= S </a:t>
            </a:r>
          </a:p>
        </p:txBody>
      </p:sp>
      <p:sp>
        <p:nvSpPr>
          <p:cNvPr id="140307" name="AutoShape 19">
            <a:hlinkClick r:id="" action="ppaction://hlinkshowjump?jump=nextslide" highlightClick="1"/>
            <a:extLst>
              <a:ext uri="{FF2B5EF4-FFF2-40B4-BE49-F238E27FC236}">
                <a16:creationId xmlns:a16="http://schemas.microsoft.com/office/drawing/2014/main" id="{3A3A42D5-50B8-424A-83DF-B9462B2A0471}"/>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29705" name="Text Box 20">
            <a:extLst>
              <a:ext uri="{FF2B5EF4-FFF2-40B4-BE49-F238E27FC236}">
                <a16:creationId xmlns:a16="http://schemas.microsoft.com/office/drawing/2014/main" id="{6B77852F-C8CF-4CDC-B2FA-AF4507AB1796}"/>
              </a:ext>
            </a:extLst>
          </p:cNvPr>
          <p:cNvSpPr txBox="1">
            <a:spLocks noChangeArrowheads="1"/>
          </p:cNvSpPr>
          <p:nvPr/>
        </p:nvSpPr>
        <p:spPr bwMode="auto">
          <a:xfrm>
            <a:off x="228600" y="2667000"/>
            <a:ext cx="19812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AÉROBIES 30°C</a:t>
            </a:r>
          </a:p>
        </p:txBody>
      </p:sp>
      <p:sp>
        <p:nvSpPr>
          <p:cNvPr id="29706" name="Text Box 21">
            <a:extLst>
              <a:ext uri="{FF2B5EF4-FFF2-40B4-BE49-F238E27FC236}">
                <a16:creationId xmlns:a16="http://schemas.microsoft.com/office/drawing/2014/main" id="{D408C3CE-174A-410E-8E58-725FB8FDAEBD}"/>
              </a:ext>
            </a:extLst>
          </p:cNvPr>
          <p:cNvSpPr txBox="1">
            <a:spLocks noChangeArrowheads="1"/>
          </p:cNvSpPr>
          <p:nvPr/>
        </p:nvSpPr>
        <p:spPr bwMode="auto">
          <a:xfrm>
            <a:off x="228600" y="3352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COLIFORMES 30°C</a:t>
            </a:r>
          </a:p>
        </p:txBody>
      </p:sp>
      <p:sp>
        <p:nvSpPr>
          <p:cNvPr id="29707" name="Text Box 22">
            <a:extLst>
              <a:ext uri="{FF2B5EF4-FFF2-40B4-BE49-F238E27FC236}">
                <a16:creationId xmlns:a16="http://schemas.microsoft.com/office/drawing/2014/main" id="{3FA3B072-FAF6-4833-B484-F070AD977FDF}"/>
              </a:ext>
            </a:extLst>
          </p:cNvPr>
          <p:cNvSpPr txBox="1">
            <a:spLocks noChangeArrowheads="1"/>
          </p:cNvSpPr>
          <p:nvPr/>
        </p:nvSpPr>
        <p:spPr bwMode="auto">
          <a:xfrm>
            <a:off x="228600" y="4038600"/>
            <a:ext cx="23622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COLIFORMES FECAUX ou THERMOTOLÉRANTS</a:t>
            </a:r>
          </a:p>
        </p:txBody>
      </p:sp>
      <p:sp>
        <p:nvSpPr>
          <p:cNvPr id="29708" name="Text Box 23">
            <a:extLst>
              <a:ext uri="{FF2B5EF4-FFF2-40B4-BE49-F238E27FC236}">
                <a16:creationId xmlns:a16="http://schemas.microsoft.com/office/drawing/2014/main" id="{263205C3-CB83-4552-9083-3EE86A11C0F7}"/>
              </a:ext>
            </a:extLst>
          </p:cNvPr>
          <p:cNvSpPr txBox="1">
            <a:spLocks noChangeArrowheads="1"/>
          </p:cNvSpPr>
          <p:nvPr/>
        </p:nvSpPr>
        <p:spPr bwMode="auto">
          <a:xfrm>
            <a:off x="228600" y="4724400"/>
            <a:ext cx="2057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STAPHYLOCOQUES AUREUS ou DORES</a:t>
            </a:r>
          </a:p>
        </p:txBody>
      </p:sp>
      <p:sp>
        <p:nvSpPr>
          <p:cNvPr id="29709" name="Text Box 24">
            <a:extLst>
              <a:ext uri="{FF2B5EF4-FFF2-40B4-BE49-F238E27FC236}">
                <a16:creationId xmlns:a16="http://schemas.microsoft.com/office/drawing/2014/main" id="{5FCDF809-F523-4874-BDE5-3C1DFB41853A}"/>
              </a:ext>
            </a:extLst>
          </p:cNvPr>
          <p:cNvSpPr txBox="1">
            <a:spLocks noChangeArrowheads="1"/>
          </p:cNvSpPr>
          <p:nvPr/>
        </p:nvSpPr>
        <p:spPr bwMode="auto">
          <a:xfrm>
            <a:off x="228600" y="5486400"/>
            <a:ext cx="2438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ANAÉROBIES SULFITO-RÉDUCTEURS 46 °C</a:t>
            </a:r>
          </a:p>
        </p:txBody>
      </p:sp>
      <p:sp>
        <p:nvSpPr>
          <p:cNvPr id="29710" name="Line 25">
            <a:extLst>
              <a:ext uri="{FF2B5EF4-FFF2-40B4-BE49-F238E27FC236}">
                <a16:creationId xmlns:a16="http://schemas.microsoft.com/office/drawing/2014/main" id="{FA0C4D8B-31A7-4ED3-80BF-2A4502356657}"/>
              </a:ext>
            </a:extLst>
          </p:cNvPr>
          <p:cNvSpPr>
            <a:spLocks noChangeShapeType="1"/>
          </p:cNvSpPr>
          <p:nvPr/>
        </p:nvSpPr>
        <p:spPr bwMode="auto">
          <a:xfrm>
            <a:off x="2514600" y="2514600"/>
            <a:ext cx="0" cy="3733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1" name="Line 26">
            <a:extLst>
              <a:ext uri="{FF2B5EF4-FFF2-40B4-BE49-F238E27FC236}">
                <a16:creationId xmlns:a16="http://schemas.microsoft.com/office/drawing/2014/main" id="{B2185DFB-88D6-422E-B5F4-75B8E7B48893}"/>
              </a:ext>
            </a:extLst>
          </p:cNvPr>
          <p:cNvSpPr>
            <a:spLocks noChangeShapeType="1"/>
          </p:cNvSpPr>
          <p:nvPr/>
        </p:nvSpPr>
        <p:spPr bwMode="auto">
          <a:xfrm>
            <a:off x="3505200" y="25146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2" name="Line 27">
            <a:extLst>
              <a:ext uri="{FF2B5EF4-FFF2-40B4-BE49-F238E27FC236}">
                <a16:creationId xmlns:a16="http://schemas.microsoft.com/office/drawing/2014/main" id="{1C3E2BFC-763F-49E4-8DA6-F62ECC4EEA1D}"/>
              </a:ext>
            </a:extLst>
          </p:cNvPr>
          <p:cNvSpPr>
            <a:spLocks noChangeShapeType="1"/>
          </p:cNvSpPr>
          <p:nvPr/>
        </p:nvSpPr>
        <p:spPr bwMode="auto">
          <a:xfrm>
            <a:off x="3505200" y="30480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3" name="Line 28">
            <a:extLst>
              <a:ext uri="{FF2B5EF4-FFF2-40B4-BE49-F238E27FC236}">
                <a16:creationId xmlns:a16="http://schemas.microsoft.com/office/drawing/2014/main" id="{2B162DDE-21FA-4AB4-99D4-CAA6E05FBD33}"/>
              </a:ext>
            </a:extLst>
          </p:cNvPr>
          <p:cNvSpPr>
            <a:spLocks noChangeShapeType="1"/>
          </p:cNvSpPr>
          <p:nvPr/>
        </p:nvSpPr>
        <p:spPr bwMode="auto">
          <a:xfrm>
            <a:off x="3505200" y="38100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4" name="Line 29">
            <a:extLst>
              <a:ext uri="{FF2B5EF4-FFF2-40B4-BE49-F238E27FC236}">
                <a16:creationId xmlns:a16="http://schemas.microsoft.com/office/drawing/2014/main" id="{CA5243C7-425F-467E-861D-C0B7C3D9A64B}"/>
              </a:ext>
            </a:extLst>
          </p:cNvPr>
          <p:cNvSpPr>
            <a:spLocks noChangeShapeType="1"/>
          </p:cNvSpPr>
          <p:nvPr/>
        </p:nvSpPr>
        <p:spPr bwMode="auto">
          <a:xfrm>
            <a:off x="3505200" y="4343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5" name="Line 30">
            <a:extLst>
              <a:ext uri="{FF2B5EF4-FFF2-40B4-BE49-F238E27FC236}">
                <a16:creationId xmlns:a16="http://schemas.microsoft.com/office/drawing/2014/main" id="{CAB20054-D093-4679-BB62-594F37BBF46E}"/>
              </a:ext>
            </a:extLst>
          </p:cNvPr>
          <p:cNvSpPr>
            <a:spLocks noChangeShapeType="1"/>
          </p:cNvSpPr>
          <p:nvPr/>
        </p:nvSpPr>
        <p:spPr bwMode="auto">
          <a:xfrm>
            <a:off x="3505200" y="5105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6" name="Line 31">
            <a:extLst>
              <a:ext uri="{FF2B5EF4-FFF2-40B4-BE49-F238E27FC236}">
                <a16:creationId xmlns:a16="http://schemas.microsoft.com/office/drawing/2014/main" id="{CDE5BE53-91A7-431E-913B-DDB61FCA9957}"/>
              </a:ext>
            </a:extLst>
          </p:cNvPr>
          <p:cNvSpPr>
            <a:spLocks noChangeShapeType="1"/>
          </p:cNvSpPr>
          <p:nvPr/>
        </p:nvSpPr>
        <p:spPr bwMode="auto">
          <a:xfrm>
            <a:off x="3505200" y="58674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7" name="Line 32">
            <a:extLst>
              <a:ext uri="{FF2B5EF4-FFF2-40B4-BE49-F238E27FC236}">
                <a16:creationId xmlns:a16="http://schemas.microsoft.com/office/drawing/2014/main" id="{3174FA08-ED81-40C3-8EBD-162A2DD25BB5}"/>
              </a:ext>
            </a:extLst>
          </p:cNvPr>
          <p:cNvSpPr>
            <a:spLocks noChangeShapeType="1"/>
          </p:cNvSpPr>
          <p:nvPr/>
        </p:nvSpPr>
        <p:spPr bwMode="auto">
          <a:xfrm>
            <a:off x="4343400" y="25146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8" name="Line 33">
            <a:extLst>
              <a:ext uri="{FF2B5EF4-FFF2-40B4-BE49-F238E27FC236}">
                <a16:creationId xmlns:a16="http://schemas.microsoft.com/office/drawing/2014/main" id="{FBC41BC5-8E94-48C1-84E1-71913727E0D1}"/>
              </a:ext>
            </a:extLst>
          </p:cNvPr>
          <p:cNvSpPr>
            <a:spLocks noChangeShapeType="1"/>
          </p:cNvSpPr>
          <p:nvPr/>
        </p:nvSpPr>
        <p:spPr bwMode="auto">
          <a:xfrm>
            <a:off x="4343400" y="30480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19" name="Line 34">
            <a:extLst>
              <a:ext uri="{FF2B5EF4-FFF2-40B4-BE49-F238E27FC236}">
                <a16:creationId xmlns:a16="http://schemas.microsoft.com/office/drawing/2014/main" id="{1AA26574-5389-420B-8F5B-35131F2DE9F1}"/>
              </a:ext>
            </a:extLst>
          </p:cNvPr>
          <p:cNvSpPr>
            <a:spLocks noChangeShapeType="1"/>
          </p:cNvSpPr>
          <p:nvPr/>
        </p:nvSpPr>
        <p:spPr bwMode="auto">
          <a:xfrm>
            <a:off x="4343400" y="37338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0" name="Line 35">
            <a:extLst>
              <a:ext uri="{FF2B5EF4-FFF2-40B4-BE49-F238E27FC236}">
                <a16:creationId xmlns:a16="http://schemas.microsoft.com/office/drawing/2014/main" id="{A8289290-BBC2-4E53-9B64-AFA453C72FF0}"/>
              </a:ext>
            </a:extLst>
          </p:cNvPr>
          <p:cNvSpPr>
            <a:spLocks noChangeShapeType="1"/>
          </p:cNvSpPr>
          <p:nvPr/>
        </p:nvSpPr>
        <p:spPr bwMode="auto">
          <a:xfrm>
            <a:off x="4343400" y="4343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1" name="Line 36">
            <a:extLst>
              <a:ext uri="{FF2B5EF4-FFF2-40B4-BE49-F238E27FC236}">
                <a16:creationId xmlns:a16="http://schemas.microsoft.com/office/drawing/2014/main" id="{5785B3A2-093D-4272-A5DD-F4095E353EB3}"/>
              </a:ext>
            </a:extLst>
          </p:cNvPr>
          <p:cNvSpPr>
            <a:spLocks noChangeShapeType="1"/>
          </p:cNvSpPr>
          <p:nvPr/>
        </p:nvSpPr>
        <p:spPr bwMode="auto">
          <a:xfrm>
            <a:off x="4343400" y="5105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2" name="Line 37">
            <a:extLst>
              <a:ext uri="{FF2B5EF4-FFF2-40B4-BE49-F238E27FC236}">
                <a16:creationId xmlns:a16="http://schemas.microsoft.com/office/drawing/2014/main" id="{A770E217-9DB8-478A-90BA-2EB0339A56CF}"/>
              </a:ext>
            </a:extLst>
          </p:cNvPr>
          <p:cNvSpPr>
            <a:spLocks noChangeShapeType="1"/>
          </p:cNvSpPr>
          <p:nvPr/>
        </p:nvSpPr>
        <p:spPr bwMode="auto">
          <a:xfrm>
            <a:off x="4343400" y="58674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3" name="Line 38">
            <a:extLst>
              <a:ext uri="{FF2B5EF4-FFF2-40B4-BE49-F238E27FC236}">
                <a16:creationId xmlns:a16="http://schemas.microsoft.com/office/drawing/2014/main" id="{C7BEF074-833C-4986-80C9-3D009F801E05}"/>
              </a:ext>
            </a:extLst>
          </p:cNvPr>
          <p:cNvSpPr>
            <a:spLocks noChangeShapeType="1"/>
          </p:cNvSpPr>
          <p:nvPr/>
        </p:nvSpPr>
        <p:spPr bwMode="auto">
          <a:xfrm>
            <a:off x="5791200" y="24384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4" name="Line 39">
            <a:extLst>
              <a:ext uri="{FF2B5EF4-FFF2-40B4-BE49-F238E27FC236}">
                <a16:creationId xmlns:a16="http://schemas.microsoft.com/office/drawing/2014/main" id="{B15D9DE2-261A-4CAF-8759-6FBBE2135362}"/>
              </a:ext>
            </a:extLst>
          </p:cNvPr>
          <p:cNvSpPr>
            <a:spLocks noChangeShapeType="1"/>
          </p:cNvSpPr>
          <p:nvPr/>
        </p:nvSpPr>
        <p:spPr bwMode="auto">
          <a:xfrm>
            <a:off x="5791200" y="58674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5" name="Line 40">
            <a:extLst>
              <a:ext uri="{FF2B5EF4-FFF2-40B4-BE49-F238E27FC236}">
                <a16:creationId xmlns:a16="http://schemas.microsoft.com/office/drawing/2014/main" id="{9C0D9BD4-31CC-4E5C-92A0-356E9AE189F6}"/>
              </a:ext>
            </a:extLst>
          </p:cNvPr>
          <p:cNvSpPr>
            <a:spLocks noChangeShapeType="1"/>
          </p:cNvSpPr>
          <p:nvPr/>
        </p:nvSpPr>
        <p:spPr bwMode="auto">
          <a:xfrm>
            <a:off x="5791200" y="5105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6" name="Line 41">
            <a:extLst>
              <a:ext uri="{FF2B5EF4-FFF2-40B4-BE49-F238E27FC236}">
                <a16:creationId xmlns:a16="http://schemas.microsoft.com/office/drawing/2014/main" id="{55AAC484-87BA-488F-82BB-9260DB278DCF}"/>
              </a:ext>
            </a:extLst>
          </p:cNvPr>
          <p:cNvSpPr>
            <a:spLocks noChangeShapeType="1"/>
          </p:cNvSpPr>
          <p:nvPr/>
        </p:nvSpPr>
        <p:spPr bwMode="auto">
          <a:xfrm>
            <a:off x="5791200" y="4343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7" name="Line 42">
            <a:extLst>
              <a:ext uri="{FF2B5EF4-FFF2-40B4-BE49-F238E27FC236}">
                <a16:creationId xmlns:a16="http://schemas.microsoft.com/office/drawing/2014/main" id="{3930C2EF-DF27-4563-88C9-4E03165D7908}"/>
              </a:ext>
            </a:extLst>
          </p:cNvPr>
          <p:cNvSpPr>
            <a:spLocks noChangeShapeType="1"/>
          </p:cNvSpPr>
          <p:nvPr/>
        </p:nvSpPr>
        <p:spPr bwMode="auto">
          <a:xfrm>
            <a:off x="5791200" y="37338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8" name="Line 43">
            <a:extLst>
              <a:ext uri="{FF2B5EF4-FFF2-40B4-BE49-F238E27FC236}">
                <a16:creationId xmlns:a16="http://schemas.microsoft.com/office/drawing/2014/main" id="{4F671D0F-5FA2-40F0-821A-E52F47FA9305}"/>
              </a:ext>
            </a:extLst>
          </p:cNvPr>
          <p:cNvSpPr>
            <a:spLocks noChangeShapeType="1"/>
          </p:cNvSpPr>
          <p:nvPr/>
        </p:nvSpPr>
        <p:spPr bwMode="auto">
          <a:xfrm>
            <a:off x="5791200" y="30480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29" name="Text Box 44">
            <a:extLst>
              <a:ext uri="{FF2B5EF4-FFF2-40B4-BE49-F238E27FC236}">
                <a16:creationId xmlns:a16="http://schemas.microsoft.com/office/drawing/2014/main" id="{0B9722DA-88AF-4DF7-A4C5-267F11F6C9FC}"/>
              </a:ext>
            </a:extLst>
          </p:cNvPr>
          <p:cNvSpPr txBox="1">
            <a:spLocks noChangeArrowheads="1"/>
          </p:cNvSpPr>
          <p:nvPr/>
        </p:nvSpPr>
        <p:spPr bwMode="auto">
          <a:xfrm>
            <a:off x="3048000" y="2743200"/>
            <a:ext cx="914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300 000</a:t>
            </a:r>
          </a:p>
        </p:txBody>
      </p:sp>
      <p:sp>
        <p:nvSpPr>
          <p:cNvPr id="29730" name="Rectangle 45">
            <a:extLst>
              <a:ext uri="{FF2B5EF4-FFF2-40B4-BE49-F238E27FC236}">
                <a16:creationId xmlns:a16="http://schemas.microsoft.com/office/drawing/2014/main" id="{B3874AF5-A151-4D3B-9097-7BC9EE8AA6CA}"/>
              </a:ext>
            </a:extLst>
          </p:cNvPr>
          <p:cNvSpPr>
            <a:spLocks noChangeArrowheads="1"/>
          </p:cNvSpPr>
          <p:nvPr/>
        </p:nvSpPr>
        <p:spPr bwMode="auto">
          <a:xfrm>
            <a:off x="3200400" y="3429000"/>
            <a:ext cx="6270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1 000</a:t>
            </a:r>
          </a:p>
        </p:txBody>
      </p:sp>
      <p:sp>
        <p:nvSpPr>
          <p:cNvPr id="29731" name="Rectangle 46">
            <a:extLst>
              <a:ext uri="{FF2B5EF4-FFF2-40B4-BE49-F238E27FC236}">
                <a16:creationId xmlns:a16="http://schemas.microsoft.com/office/drawing/2014/main" id="{95F8A957-BFD8-485F-9CB4-8D03E4E8A1BC}"/>
              </a:ext>
            </a:extLst>
          </p:cNvPr>
          <p:cNvSpPr>
            <a:spLocks noChangeArrowheads="1"/>
          </p:cNvSpPr>
          <p:nvPr/>
        </p:nvSpPr>
        <p:spPr bwMode="auto">
          <a:xfrm>
            <a:off x="3352800" y="4038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a:t>
            </a:r>
          </a:p>
        </p:txBody>
      </p:sp>
      <p:sp>
        <p:nvSpPr>
          <p:cNvPr id="29732" name="Rectangle 47">
            <a:extLst>
              <a:ext uri="{FF2B5EF4-FFF2-40B4-BE49-F238E27FC236}">
                <a16:creationId xmlns:a16="http://schemas.microsoft.com/office/drawing/2014/main" id="{27A1AD41-6960-4F75-944B-682EAE938CB6}"/>
              </a:ext>
            </a:extLst>
          </p:cNvPr>
          <p:cNvSpPr>
            <a:spLocks noChangeArrowheads="1"/>
          </p:cNvSpPr>
          <p:nvPr/>
        </p:nvSpPr>
        <p:spPr bwMode="auto">
          <a:xfrm>
            <a:off x="3276600" y="4800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100</a:t>
            </a:r>
          </a:p>
        </p:txBody>
      </p:sp>
      <p:sp>
        <p:nvSpPr>
          <p:cNvPr id="29733" name="Rectangle 48">
            <a:extLst>
              <a:ext uri="{FF2B5EF4-FFF2-40B4-BE49-F238E27FC236}">
                <a16:creationId xmlns:a16="http://schemas.microsoft.com/office/drawing/2014/main" id="{3D717A23-7F69-4FE5-A8DB-91777A518F5D}"/>
              </a:ext>
            </a:extLst>
          </p:cNvPr>
          <p:cNvSpPr>
            <a:spLocks noChangeArrowheads="1"/>
          </p:cNvSpPr>
          <p:nvPr/>
        </p:nvSpPr>
        <p:spPr bwMode="auto">
          <a:xfrm>
            <a:off x="4191000" y="5562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90</a:t>
            </a:r>
          </a:p>
        </p:txBody>
      </p:sp>
      <p:sp>
        <p:nvSpPr>
          <p:cNvPr id="29734" name="Text Box 49">
            <a:extLst>
              <a:ext uri="{FF2B5EF4-FFF2-40B4-BE49-F238E27FC236}">
                <a16:creationId xmlns:a16="http://schemas.microsoft.com/office/drawing/2014/main" id="{D58E1618-DDBE-4ACA-9F65-5D4AE6ED0E4F}"/>
              </a:ext>
            </a:extLst>
          </p:cNvPr>
          <p:cNvSpPr txBox="1">
            <a:spLocks noChangeArrowheads="1"/>
          </p:cNvSpPr>
          <p:nvPr/>
        </p:nvSpPr>
        <p:spPr bwMode="auto">
          <a:xfrm>
            <a:off x="3962400" y="2743200"/>
            <a:ext cx="914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900 000</a:t>
            </a:r>
          </a:p>
        </p:txBody>
      </p:sp>
      <p:sp>
        <p:nvSpPr>
          <p:cNvPr id="29735" name="Text Box 50">
            <a:extLst>
              <a:ext uri="{FF2B5EF4-FFF2-40B4-BE49-F238E27FC236}">
                <a16:creationId xmlns:a16="http://schemas.microsoft.com/office/drawing/2014/main" id="{750F6DE3-C24F-4D5A-9C6B-87D30EF38081}"/>
              </a:ext>
            </a:extLst>
          </p:cNvPr>
          <p:cNvSpPr txBox="1">
            <a:spLocks noChangeArrowheads="1"/>
          </p:cNvSpPr>
          <p:nvPr/>
        </p:nvSpPr>
        <p:spPr bwMode="auto">
          <a:xfrm>
            <a:off x="5105400" y="2743200"/>
            <a:ext cx="1295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3 000 000</a:t>
            </a:r>
          </a:p>
        </p:txBody>
      </p:sp>
      <p:sp>
        <p:nvSpPr>
          <p:cNvPr id="29736" name="Rectangle 51">
            <a:extLst>
              <a:ext uri="{FF2B5EF4-FFF2-40B4-BE49-F238E27FC236}">
                <a16:creationId xmlns:a16="http://schemas.microsoft.com/office/drawing/2014/main" id="{68EF581F-771E-48AA-A25A-0999767E7F66}"/>
              </a:ext>
            </a:extLst>
          </p:cNvPr>
          <p:cNvSpPr>
            <a:spLocks noChangeArrowheads="1"/>
          </p:cNvSpPr>
          <p:nvPr/>
        </p:nvSpPr>
        <p:spPr bwMode="auto">
          <a:xfrm>
            <a:off x="4038600" y="3429000"/>
            <a:ext cx="6270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3 000</a:t>
            </a:r>
          </a:p>
        </p:txBody>
      </p:sp>
      <p:sp>
        <p:nvSpPr>
          <p:cNvPr id="29737" name="Rectangle 52">
            <a:extLst>
              <a:ext uri="{FF2B5EF4-FFF2-40B4-BE49-F238E27FC236}">
                <a16:creationId xmlns:a16="http://schemas.microsoft.com/office/drawing/2014/main" id="{078E67A3-E588-46E4-A7ED-F182CECD7FF2}"/>
              </a:ext>
            </a:extLst>
          </p:cNvPr>
          <p:cNvSpPr>
            <a:spLocks noChangeArrowheads="1"/>
          </p:cNvSpPr>
          <p:nvPr/>
        </p:nvSpPr>
        <p:spPr bwMode="auto">
          <a:xfrm>
            <a:off x="5410200" y="3429000"/>
            <a:ext cx="7254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10 000</a:t>
            </a:r>
          </a:p>
        </p:txBody>
      </p:sp>
      <p:sp>
        <p:nvSpPr>
          <p:cNvPr id="29738" name="Rectangle 53">
            <a:extLst>
              <a:ext uri="{FF2B5EF4-FFF2-40B4-BE49-F238E27FC236}">
                <a16:creationId xmlns:a16="http://schemas.microsoft.com/office/drawing/2014/main" id="{3601BADD-2CCE-4580-ABE5-89A9B5926516}"/>
              </a:ext>
            </a:extLst>
          </p:cNvPr>
          <p:cNvSpPr>
            <a:spLocks noChangeArrowheads="1"/>
          </p:cNvSpPr>
          <p:nvPr/>
        </p:nvSpPr>
        <p:spPr bwMode="auto">
          <a:xfrm>
            <a:off x="4191000" y="4038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30</a:t>
            </a:r>
          </a:p>
        </p:txBody>
      </p:sp>
      <p:sp>
        <p:nvSpPr>
          <p:cNvPr id="29739" name="Rectangle 54">
            <a:extLst>
              <a:ext uri="{FF2B5EF4-FFF2-40B4-BE49-F238E27FC236}">
                <a16:creationId xmlns:a16="http://schemas.microsoft.com/office/drawing/2014/main" id="{8F8BE2EB-774C-4873-9B60-1A2C66C2B032}"/>
              </a:ext>
            </a:extLst>
          </p:cNvPr>
          <p:cNvSpPr>
            <a:spLocks noChangeArrowheads="1"/>
          </p:cNvSpPr>
          <p:nvPr/>
        </p:nvSpPr>
        <p:spPr bwMode="auto">
          <a:xfrm>
            <a:off x="5589588" y="4038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100</a:t>
            </a:r>
          </a:p>
        </p:txBody>
      </p:sp>
      <p:sp>
        <p:nvSpPr>
          <p:cNvPr id="29740" name="Rectangle 55">
            <a:extLst>
              <a:ext uri="{FF2B5EF4-FFF2-40B4-BE49-F238E27FC236}">
                <a16:creationId xmlns:a16="http://schemas.microsoft.com/office/drawing/2014/main" id="{C20D1E8F-F6D9-4787-8D45-C0B024F31E48}"/>
              </a:ext>
            </a:extLst>
          </p:cNvPr>
          <p:cNvSpPr>
            <a:spLocks noChangeArrowheads="1"/>
          </p:cNvSpPr>
          <p:nvPr/>
        </p:nvSpPr>
        <p:spPr bwMode="auto">
          <a:xfrm>
            <a:off x="4114800" y="4800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300</a:t>
            </a:r>
          </a:p>
        </p:txBody>
      </p:sp>
      <p:sp>
        <p:nvSpPr>
          <p:cNvPr id="29741" name="Rectangle 56">
            <a:extLst>
              <a:ext uri="{FF2B5EF4-FFF2-40B4-BE49-F238E27FC236}">
                <a16:creationId xmlns:a16="http://schemas.microsoft.com/office/drawing/2014/main" id="{B4021FCC-6DBD-4851-AE5C-CCA1F97D28F3}"/>
              </a:ext>
            </a:extLst>
          </p:cNvPr>
          <p:cNvSpPr>
            <a:spLocks noChangeArrowheads="1"/>
          </p:cNvSpPr>
          <p:nvPr/>
        </p:nvSpPr>
        <p:spPr bwMode="auto">
          <a:xfrm>
            <a:off x="5562600" y="4800600"/>
            <a:ext cx="5778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1000</a:t>
            </a:r>
          </a:p>
        </p:txBody>
      </p:sp>
      <p:sp>
        <p:nvSpPr>
          <p:cNvPr id="29742" name="Rectangle 57">
            <a:extLst>
              <a:ext uri="{FF2B5EF4-FFF2-40B4-BE49-F238E27FC236}">
                <a16:creationId xmlns:a16="http://schemas.microsoft.com/office/drawing/2014/main" id="{146D1C76-5F5D-43B1-BC05-DAAD29EF5452}"/>
              </a:ext>
            </a:extLst>
          </p:cNvPr>
          <p:cNvSpPr>
            <a:spLocks noChangeArrowheads="1"/>
          </p:cNvSpPr>
          <p:nvPr/>
        </p:nvSpPr>
        <p:spPr bwMode="auto">
          <a:xfrm>
            <a:off x="3352800" y="5562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30</a:t>
            </a:r>
          </a:p>
        </p:txBody>
      </p:sp>
      <p:sp>
        <p:nvSpPr>
          <p:cNvPr id="29743" name="Rectangle 58">
            <a:extLst>
              <a:ext uri="{FF2B5EF4-FFF2-40B4-BE49-F238E27FC236}">
                <a16:creationId xmlns:a16="http://schemas.microsoft.com/office/drawing/2014/main" id="{D6B86887-113A-4B19-8724-29CF0988DC4A}"/>
              </a:ext>
            </a:extLst>
          </p:cNvPr>
          <p:cNvSpPr>
            <a:spLocks noChangeArrowheads="1"/>
          </p:cNvSpPr>
          <p:nvPr/>
        </p:nvSpPr>
        <p:spPr bwMode="auto">
          <a:xfrm>
            <a:off x="5562600" y="5562600"/>
            <a:ext cx="5286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3 00</a:t>
            </a:r>
          </a:p>
        </p:txBody>
      </p:sp>
      <p:sp>
        <p:nvSpPr>
          <p:cNvPr id="140347" name="Rectangle 59">
            <a:extLst>
              <a:ext uri="{FF2B5EF4-FFF2-40B4-BE49-F238E27FC236}">
                <a16:creationId xmlns:a16="http://schemas.microsoft.com/office/drawing/2014/main" id="{BABC2153-0229-4375-AF3D-1DD714E9E10F}"/>
              </a:ext>
            </a:extLst>
          </p:cNvPr>
          <p:cNvSpPr>
            <a:spLocks noChangeArrowheads="1"/>
          </p:cNvSpPr>
          <p:nvPr/>
        </p:nvSpPr>
        <p:spPr bwMode="auto">
          <a:xfrm>
            <a:off x="2503488" y="2743200"/>
            <a:ext cx="5969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1-2-3</a:t>
            </a:r>
          </a:p>
        </p:txBody>
      </p:sp>
      <p:sp>
        <p:nvSpPr>
          <p:cNvPr id="140348" name="Rectangle 60">
            <a:extLst>
              <a:ext uri="{FF2B5EF4-FFF2-40B4-BE49-F238E27FC236}">
                <a16:creationId xmlns:a16="http://schemas.microsoft.com/office/drawing/2014/main" id="{D1F96DB3-3D8C-4D75-A010-07386936249A}"/>
              </a:ext>
            </a:extLst>
          </p:cNvPr>
          <p:cNvSpPr>
            <a:spLocks noChangeArrowheads="1"/>
          </p:cNvSpPr>
          <p:nvPr/>
        </p:nvSpPr>
        <p:spPr bwMode="auto">
          <a:xfrm>
            <a:off x="2514600" y="3200400"/>
            <a:ext cx="762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FF0000"/>
                </a:solidFill>
                <a:latin typeface="Arial" panose="020B0604020202020204" pitchFamily="34" charset="0"/>
                <a:cs typeface="Arial" panose="020B0604020202020204" pitchFamily="34" charset="0"/>
              </a:rPr>
              <a:t>                               </a:t>
            </a:r>
            <a:r>
              <a:rPr lang="fr-FR" altLang="fr-FR" sz="1400" b="1">
                <a:solidFill>
                  <a:srgbClr val="FF0000"/>
                </a:solidFill>
                <a:latin typeface="Arial" panose="020B0604020202020204" pitchFamily="34" charset="0"/>
                <a:cs typeface="Arial" panose="020B0604020202020204" pitchFamily="34" charset="0"/>
              </a:rPr>
              <a:t>1-4-5</a:t>
            </a:r>
          </a:p>
        </p:txBody>
      </p:sp>
      <p:sp>
        <p:nvSpPr>
          <p:cNvPr id="140349" name="Rectangle 61">
            <a:extLst>
              <a:ext uri="{FF2B5EF4-FFF2-40B4-BE49-F238E27FC236}">
                <a16:creationId xmlns:a16="http://schemas.microsoft.com/office/drawing/2014/main" id="{BA786DAD-A1DC-430F-99A1-C6252BBAE339}"/>
              </a:ext>
            </a:extLst>
          </p:cNvPr>
          <p:cNvSpPr>
            <a:spLocks noChangeArrowheads="1"/>
          </p:cNvSpPr>
          <p:nvPr/>
        </p:nvSpPr>
        <p:spPr bwMode="auto">
          <a:xfrm>
            <a:off x="6269038" y="4038600"/>
            <a:ext cx="439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2-3</a:t>
            </a:r>
          </a:p>
        </p:txBody>
      </p:sp>
      <p:sp>
        <p:nvSpPr>
          <p:cNvPr id="29747" name="Rectangle 62">
            <a:extLst>
              <a:ext uri="{FF2B5EF4-FFF2-40B4-BE49-F238E27FC236}">
                <a16:creationId xmlns:a16="http://schemas.microsoft.com/office/drawing/2014/main" id="{6D16BBFD-58E7-4D4B-8759-48A3916C6C25}"/>
              </a:ext>
            </a:extLst>
          </p:cNvPr>
          <p:cNvSpPr>
            <a:spLocks noChangeArrowheads="1"/>
          </p:cNvSpPr>
          <p:nvPr/>
        </p:nvSpPr>
        <p:spPr bwMode="auto">
          <a:xfrm>
            <a:off x="6934200" y="4038600"/>
            <a:ext cx="7254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10 000</a:t>
            </a:r>
          </a:p>
        </p:txBody>
      </p:sp>
      <p:sp>
        <p:nvSpPr>
          <p:cNvPr id="29748" name="Line 63">
            <a:extLst>
              <a:ext uri="{FF2B5EF4-FFF2-40B4-BE49-F238E27FC236}">
                <a16:creationId xmlns:a16="http://schemas.microsoft.com/office/drawing/2014/main" id="{6B311ACB-9C15-4457-B89A-AE1608BC6722}"/>
              </a:ext>
            </a:extLst>
          </p:cNvPr>
          <p:cNvSpPr>
            <a:spLocks noChangeShapeType="1"/>
          </p:cNvSpPr>
          <p:nvPr/>
        </p:nvSpPr>
        <p:spPr bwMode="auto">
          <a:xfrm>
            <a:off x="7315200" y="2514600"/>
            <a:ext cx="0" cy="1447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49" name="Line 64">
            <a:extLst>
              <a:ext uri="{FF2B5EF4-FFF2-40B4-BE49-F238E27FC236}">
                <a16:creationId xmlns:a16="http://schemas.microsoft.com/office/drawing/2014/main" id="{A7600D90-2DF1-48A4-B57F-E10243F68C10}"/>
              </a:ext>
            </a:extLst>
          </p:cNvPr>
          <p:cNvSpPr>
            <a:spLocks noChangeShapeType="1"/>
          </p:cNvSpPr>
          <p:nvPr/>
        </p:nvSpPr>
        <p:spPr bwMode="auto">
          <a:xfrm>
            <a:off x="7315200" y="4343400"/>
            <a:ext cx="0" cy="1905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0353" name="Rectangle 65">
            <a:extLst>
              <a:ext uri="{FF2B5EF4-FFF2-40B4-BE49-F238E27FC236}">
                <a16:creationId xmlns:a16="http://schemas.microsoft.com/office/drawing/2014/main" id="{9F4B68B1-A5F2-46B6-AE73-BD7E42E87810}"/>
              </a:ext>
            </a:extLst>
          </p:cNvPr>
          <p:cNvSpPr>
            <a:spLocks noChangeArrowheads="1"/>
          </p:cNvSpPr>
          <p:nvPr/>
        </p:nvSpPr>
        <p:spPr bwMode="auto">
          <a:xfrm>
            <a:off x="2451100" y="4800600"/>
            <a:ext cx="9112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1-2-3-4-5</a:t>
            </a:r>
          </a:p>
        </p:txBody>
      </p:sp>
      <p:sp>
        <p:nvSpPr>
          <p:cNvPr id="140356" name="Rectangle 68">
            <a:extLst>
              <a:ext uri="{FF2B5EF4-FFF2-40B4-BE49-F238E27FC236}">
                <a16:creationId xmlns:a16="http://schemas.microsoft.com/office/drawing/2014/main" id="{31EB4D25-4EA3-40BC-9EE2-8B36A6F2B958}"/>
              </a:ext>
            </a:extLst>
          </p:cNvPr>
          <p:cNvSpPr>
            <a:spLocks noChangeArrowheads="1"/>
          </p:cNvSpPr>
          <p:nvPr/>
        </p:nvSpPr>
        <p:spPr bwMode="auto">
          <a:xfrm>
            <a:off x="8077200" y="2590800"/>
            <a:ext cx="887413"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ACC</a:t>
            </a:r>
            <a:r>
              <a:rPr lang="fr-FR" altLang="fr-FR" sz="1800" b="1">
                <a:solidFill>
                  <a:schemeClr val="folHlink"/>
                </a:solidFill>
                <a:latin typeface="Arial" panose="020B0604020202020204" pitchFamily="34" charset="0"/>
                <a:cs typeface="Arial" panose="020B0604020202020204" pitchFamily="34" charset="0"/>
              </a:rPr>
              <a:t> </a:t>
            </a:r>
            <a:br>
              <a:rPr lang="fr-FR" altLang="fr-FR" sz="1800" b="1">
                <a:solidFill>
                  <a:schemeClr val="folHlink"/>
                </a:solidFill>
                <a:latin typeface="Arial" panose="020B0604020202020204" pitchFamily="34" charset="0"/>
                <a:cs typeface="Arial" panose="020B0604020202020204" pitchFamily="34" charset="0"/>
              </a:rPr>
            </a:br>
            <a:r>
              <a:rPr lang="fr-FR" altLang="fr-FR" sz="1400" b="1">
                <a:solidFill>
                  <a:schemeClr val="folHlink"/>
                </a:solidFill>
                <a:latin typeface="Arial" panose="020B0604020202020204" pitchFamily="34" charset="0"/>
                <a:cs typeface="Arial" panose="020B0604020202020204" pitchFamily="34" charset="0"/>
              </a:rPr>
              <a:t>c/n = 2/5</a:t>
            </a:r>
            <a:endParaRPr lang="fr-FR" altLang="fr-FR" sz="1400" b="1">
              <a:solidFill>
                <a:srgbClr val="FF0000"/>
              </a:solidFill>
              <a:latin typeface="Arial" panose="020B0604020202020204" pitchFamily="34" charset="0"/>
              <a:cs typeface="Arial" panose="020B0604020202020204" pitchFamily="34" charset="0"/>
            </a:endParaRPr>
          </a:p>
        </p:txBody>
      </p:sp>
      <p:sp>
        <p:nvSpPr>
          <p:cNvPr id="140357" name="Rectangle 69">
            <a:extLst>
              <a:ext uri="{FF2B5EF4-FFF2-40B4-BE49-F238E27FC236}">
                <a16:creationId xmlns:a16="http://schemas.microsoft.com/office/drawing/2014/main" id="{84F2F139-1065-4B12-82DC-B55108595AA2}"/>
              </a:ext>
            </a:extLst>
          </p:cNvPr>
          <p:cNvSpPr>
            <a:spLocks noChangeArrowheads="1"/>
          </p:cNvSpPr>
          <p:nvPr/>
        </p:nvSpPr>
        <p:spPr bwMode="auto">
          <a:xfrm>
            <a:off x="7924800" y="3276600"/>
            <a:ext cx="12192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br>
              <a:rPr lang="fr-FR" altLang="fr-FR" sz="1800" b="1">
                <a:solidFill>
                  <a:srgbClr val="FF0000"/>
                </a:solidFill>
                <a:latin typeface="Arial" panose="020B0604020202020204" pitchFamily="34" charset="0"/>
                <a:cs typeface="Arial" panose="020B0604020202020204" pitchFamily="34" charset="0"/>
              </a:rPr>
            </a:br>
            <a:r>
              <a:rPr lang="fr-FR" altLang="fr-FR" sz="1400" b="1">
                <a:solidFill>
                  <a:schemeClr val="folHlink"/>
                </a:solidFill>
                <a:latin typeface="Arial" panose="020B0604020202020204" pitchFamily="34" charset="0"/>
                <a:cs typeface="Arial" panose="020B0604020202020204" pitchFamily="34" charset="0"/>
              </a:rPr>
              <a:t>tous &lt; 3 m</a:t>
            </a:r>
            <a:endParaRPr lang="fr-FR" altLang="fr-FR" sz="1800" b="1">
              <a:solidFill>
                <a:srgbClr val="FF0000"/>
              </a:solidFill>
              <a:latin typeface="Arial" panose="020B0604020202020204" pitchFamily="34" charset="0"/>
              <a:cs typeface="Arial" panose="020B0604020202020204" pitchFamily="34" charset="0"/>
            </a:endParaRPr>
          </a:p>
        </p:txBody>
      </p:sp>
      <p:sp>
        <p:nvSpPr>
          <p:cNvPr id="140358" name="Rectangle 70">
            <a:extLst>
              <a:ext uri="{FF2B5EF4-FFF2-40B4-BE49-F238E27FC236}">
                <a16:creationId xmlns:a16="http://schemas.microsoft.com/office/drawing/2014/main" id="{AEBBF9AA-88BB-4A0D-8837-1554CB56D8C3}"/>
              </a:ext>
            </a:extLst>
          </p:cNvPr>
          <p:cNvSpPr>
            <a:spLocks noChangeArrowheads="1"/>
          </p:cNvSpPr>
          <p:nvPr/>
        </p:nvSpPr>
        <p:spPr bwMode="auto">
          <a:xfrm>
            <a:off x="7731125" y="4038600"/>
            <a:ext cx="14128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NON SAT</a:t>
            </a:r>
          </a:p>
          <a:p>
            <a:pPr algn="ctr">
              <a:spcBef>
                <a:spcPct val="0"/>
              </a:spcBef>
              <a:buClrTx/>
              <a:buSzTx/>
              <a:buFontTx/>
              <a:buNone/>
            </a:pPr>
            <a:r>
              <a:rPr lang="fr-FR" altLang="fr-FR" sz="1400" b="1">
                <a:solidFill>
                  <a:schemeClr val="folHlink"/>
                </a:solidFill>
                <a:latin typeface="Arial" panose="020B0604020202020204" pitchFamily="34" charset="0"/>
                <a:cs typeface="Arial" panose="020B0604020202020204" pitchFamily="34" charset="0"/>
              </a:rPr>
              <a:t>2 unités &gt; M</a:t>
            </a:r>
            <a:endParaRPr lang="fr-FR" altLang="fr-FR" sz="1800" b="1">
              <a:solidFill>
                <a:srgbClr val="FF0000"/>
              </a:solidFill>
              <a:latin typeface="Arial" panose="020B0604020202020204" pitchFamily="34" charset="0"/>
              <a:cs typeface="Arial" panose="020B0604020202020204" pitchFamily="34" charset="0"/>
            </a:endParaRPr>
          </a:p>
        </p:txBody>
      </p:sp>
      <p:sp>
        <p:nvSpPr>
          <p:cNvPr id="140359" name="Rectangle 71">
            <a:extLst>
              <a:ext uri="{FF2B5EF4-FFF2-40B4-BE49-F238E27FC236}">
                <a16:creationId xmlns:a16="http://schemas.microsoft.com/office/drawing/2014/main" id="{A74E542E-07A7-49D8-A9F0-EF0755FD270A}"/>
              </a:ext>
            </a:extLst>
          </p:cNvPr>
          <p:cNvSpPr>
            <a:spLocks noChangeArrowheads="1"/>
          </p:cNvSpPr>
          <p:nvPr/>
        </p:nvSpPr>
        <p:spPr bwMode="auto">
          <a:xfrm>
            <a:off x="8012113" y="5435600"/>
            <a:ext cx="11287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br>
              <a:rPr lang="fr-FR" altLang="fr-FR" sz="1800" b="1">
                <a:solidFill>
                  <a:srgbClr val="FF0000"/>
                </a:solidFill>
                <a:latin typeface="Arial" panose="020B0604020202020204" pitchFamily="34" charset="0"/>
                <a:cs typeface="Arial" panose="020B0604020202020204" pitchFamily="34" charset="0"/>
              </a:rPr>
            </a:br>
            <a:r>
              <a:rPr lang="fr-FR" altLang="fr-FR" sz="1800" b="1">
                <a:solidFill>
                  <a:srgbClr val="FF0000"/>
                </a:solidFill>
                <a:latin typeface="Arial" panose="020B0604020202020204" pitchFamily="34" charset="0"/>
                <a:cs typeface="Arial" panose="020B0604020202020204" pitchFamily="34" charset="0"/>
              </a:rPr>
              <a:t> </a:t>
            </a:r>
            <a:r>
              <a:rPr lang="fr-FR" altLang="fr-FR" sz="1400" b="1">
                <a:solidFill>
                  <a:schemeClr val="folHlink"/>
                </a:solidFill>
                <a:latin typeface="Arial" panose="020B0604020202020204" pitchFamily="34" charset="0"/>
                <a:cs typeface="Arial" panose="020B0604020202020204" pitchFamily="34" charset="0"/>
              </a:rPr>
              <a:t>tous &lt; 3 m</a:t>
            </a:r>
          </a:p>
        </p:txBody>
      </p:sp>
      <p:sp>
        <p:nvSpPr>
          <p:cNvPr id="140360" name="Rectangle 72">
            <a:extLst>
              <a:ext uri="{FF2B5EF4-FFF2-40B4-BE49-F238E27FC236}">
                <a16:creationId xmlns:a16="http://schemas.microsoft.com/office/drawing/2014/main" id="{17EEE4B1-451C-458B-9870-CEC11F750178}"/>
              </a:ext>
            </a:extLst>
          </p:cNvPr>
          <p:cNvSpPr>
            <a:spLocks noChangeArrowheads="1"/>
          </p:cNvSpPr>
          <p:nvPr/>
        </p:nvSpPr>
        <p:spPr bwMode="auto">
          <a:xfrm>
            <a:off x="8015288" y="4724400"/>
            <a:ext cx="11287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br>
              <a:rPr lang="fr-FR" altLang="fr-FR" sz="1800" b="1">
                <a:solidFill>
                  <a:srgbClr val="FF0000"/>
                </a:solidFill>
                <a:latin typeface="Arial" panose="020B0604020202020204" pitchFamily="34" charset="0"/>
                <a:cs typeface="Arial" panose="020B0604020202020204" pitchFamily="34" charset="0"/>
              </a:rPr>
            </a:br>
            <a:r>
              <a:rPr lang="fr-FR" altLang="fr-FR" sz="1800" b="1">
                <a:solidFill>
                  <a:srgbClr val="FF0000"/>
                </a:solidFill>
                <a:latin typeface="Arial" panose="020B0604020202020204" pitchFamily="34" charset="0"/>
                <a:cs typeface="Arial" panose="020B0604020202020204" pitchFamily="34" charset="0"/>
              </a:rPr>
              <a:t> </a:t>
            </a:r>
            <a:r>
              <a:rPr lang="fr-FR" altLang="fr-FR" sz="1400" b="1">
                <a:solidFill>
                  <a:schemeClr val="folHlink"/>
                </a:solidFill>
                <a:latin typeface="Arial" panose="020B0604020202020204" pitchFamily="34" charset="0"/>
                <a:cs typeface="Arial" panose="020B0604020202020204" pitchFamily="34" charset="0"/>
              </a:rPr>
              <a:t>tous &lt; 3 m</a:t>
            </a:r>
          </a:p>
        </p:txBody>
      </p:sp>
      <p:sp>
        <p:nvSpPr>
          <p:cNvPr id="29756" name="Line 73">
            <a:extLst>
              <a:ext uri="{FF2B5EF4-FFF2-40B4-BE49-F238E27FC236}">
                <a16:creationId xmlns:a16="http://schemas.microsoft.com/office/drawing/2014/main" id="{B480A118-ED98-4F2A-A97F-16AE7444C0D5}"/>
              </a:ext>
            </a:extLst>
          </p:cNvPr>
          <p:cNvSpPr>
            <a:spLocks noChangeShapeType="1"/>
          </p:cNvSpPr>
          <p:nvPr/>
        </p:nvSpPr>
        <p:spPr bwMode="auto">
          <a:xfrm>
            <a:off x="228600" y="25908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57" name="Line 74">
            <a:extLst>
              <a:ext uri="{FF2B5EF4-FFF2-40B4-BE49-F238E27FC236}">
                <a16:creationId xmlns:a16="http://schemas.microsoft.com/office/drawing/2014/main" id="{F672D7C4-D2B4-4B7F-AF66-AB39A0165A0C}"/>
              </a:ext>
            </a:extLst>
          </p:cNvPr>
          <p:cNvSpPr>
            <a:spLocks noChangeShapeType="1"/>
          </p:cNvSpPr>
          <p:nvPr/>
        </p:nvSpPr>
        <p:spPr bwMode="auto">
          <a:xfrm>
            <a:off x="228600" y="38862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58" name="Line 75">
            <a:extLst>
              <a:ext uri="{FF2B5EF4-FFF2-40B4-BE49-F238E27FC236}">
                <a16:creationId xmlns:a16="http://schemas.microsoft.com/office/drawing/2014/main" id="{D475424D-30BA-4E75-9339-2F1AF70DCD15}"/>
              </a:ext>
            </a:extLst>
          </p:cNvPr>
          <p:cNvSpPr>
            <a:spLocks noChangeShapeType="1"/>
          </p:cNvSpPr>
          <p:nvPr/>
        </p:nvSpPr>
        <p:spPr bwMode="auto">
          <a:xfrm>
            <a:off x="228600" y="32766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59" name="Line 76">
            <a:extLst>
              <a:ext uri="{FF2B5EF4-FFF2-40B4-BE49-F238E27FC236}">
                <a16:creationId xmlns:a16="http://schemas.microsoft.com/office/drawing/2014/main" id="{B4A46263-60AA-4E32-B043-84109269D5CE}"/>
              </a:ext>
            </a:extLst>
          </p:cNvPr>
          <p:cNvSpPr>
            <a:spLocks noChangeShapeType="1"/>
          </p:cNvSpPr>
          <p:nvPr/>
        </p:nvSpPr>
        <p:spPr bwMode="auto">
          <a:xfrm>
            <a:off x="228600" y="46482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60" name="Line 77">
            <a:extLst>
              <a:ext uri="{FF2B5EF4-FFF2-40B4-BE49-F238E27FC236}">
                <a16:creationId xmlns:a16="http://schemas.microsoft.com/office/drawing/2014/main" id="{6EBF6006-EED0-4464-B519-79512F8B6A34}"/>
              </a:ext>
            </a:extLst>
          </p:cNvPr>
          <p:cNvSpPr>
            <a:spLocks noChangeShapeType="1"/>
          </p:cNvSpPr>
          <p:nvPr/>
        </p:nvSpPr>
        <p:spPr bwMode="auto">
          <a:xfrm>
            <a:off x="228600" y="5334000"/>
            <a:ext cx="76200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0367" name="Rectangle 79">
            <a:extLst>
              <a:ext uri="{FF2B5EF4-FFF2-40B4-BE49-F238E27FC236}">
                <a16:creationId xmlns:a16="http://schemas.microsoft.com/office/drawing/2014/main" id="{1492BD8E-6357-4F35-B6CD-EC2C118A89C8}"/>
              </a:ext>
            </a:extLst>
          </p:cNvPr>
          <p:cNvSpPr>
            <a:spLocks noChangeArrowheads="1"/>
          </p:cNvSpPr>
          <p:nvPr/>
        </p:nvSpPr>
        <p:spPr bwMode="auto">
          <a:xfrm>
            <a:off x="3814763" y="2743200"/>
            <a:ext cx="2825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5</a:t>
            </a:r>
          </a:p>
        </p:txBody>
      </p:sp>
      <p:sp>
        <p:nvSpPr>
          <p:cNvPr id="140368" name="Rectangle 80">
            <a:extLst>
              <a:ext uri="{FF2B5EF4-FFF2-40B4-BE49-F238E27FC236}">
                <a16:creationId xmlns:a16="http://schemas.microsoft.com/office/drawing/2014/main" id="{B4EACEEC-7B1F-4A08-94E3-D8BB518E52B2}"/>
              </a:ext>
            </a:extLst>
          </p:cNvPr>
          <p:cNvSpPr>
            <a:spLocks noChangeArrowheads="1"/>
          </p:cNvSpPr>
          <p:nvPr/>
        </p:nvSpPr>
        <p:spPr bwMode="auto">
          <a:xfrm>
            <a:off x="4876800" y="2743200"/>
            <a:ext cx="2825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4</a:t>
            </a:r>
          </a:p>
        </p:txBody>
      </p:sp>
      <p:sp>
        <p:nvSpPr>
          <p:cNvPr id="140369" name="Rectangle 81">
            <a:extLst>
              <a:ext uri="{FF2B5EF4-FFF2-40B4-BE49-F238E27FC236}">
                <a16:creationId xmlns:a16="http://schemas.microsoft.com/office/drawing/2014/main" id="{00A81B95-F19B-4F1E-BB1F-3BDBAB19B00E}"/>
              </a:ext>
            </a:extLst>
          </p:cNvPr>
          <p:cNvSpPr>
            <a:spLocks noChangeArrowheads="1"/>
          </p:cNvSpPr>
          <p:nvPr/>
        </p:nvSpPr>
        <p:spPr bwMode="auto">
          <a:xfrm>
            <a:off x="3581400" y="3200400"/>
            <a:ext cx="762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FF0000"/>
                </a:solidFill>
                <a:latin typeface="Arial" panose="020B0604020202020204" pitchFamily="34" charset="0"/>
                <a:cs typeface="Arial" panose="020B0604020202020204" pitchFamily="34" charset="0"/>
              </a:rPr>
              <a:t>                               </a:t>
            </a:r>
            <a:r>
              <a:rPr lang="fr-FR" altLang="fr-FR" sz="1400" b="1">
                <a:solidFill>
                  <a:srgbClr val="FF0000"/>
                </a:solidFill>
                <a:latin typeface="Arial" panose="020B0604020202020204" pitchFamily="34" charset="0"/>
                <a:cs typeface="Arial" panose="020B0604020202020204" pitchFamily="34" charset="0"/>
              </a:rPr>
              <a:t>2-3</a:t>
            </a:r>
          </a:p>
        </p:txBody>
      </p:sp>
      <p:sp>
        <p:nvSpPr>
          <p:cNvPr id="140370" name="Rectangle 82">
            <a:extLst>
              <a:ext uri="{FF2B5EF4-FFF2-40B4-BE49-F238E27FC236}">
                <a16:creationId xmlns:a16="http://schemas.microsoft.com/office/drawing/2014/main" id="{FC5B50BA-754D-4A8D-9C0E-9E4C65E46DAD}"/>
              </a:ext>
            </a:extLst>
          </p:cNvPr>
          <p:cNvSpPr>
            <a:spLocks noChangeArrowheads="1"/>
          </p:cNvSpPr>
          <p:nvPr/>
        </p:nvSpPr>
        <p:spPr bwMode="auto">
          <a:xfrm>
            <a:off x="2590800" y="4038600"/>
            <a:ext cx="762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5</a:t>
            </a:r>
          </a:p>
        </p:txBody>
      </p:sp>
      <p:sp>
        <p:nvSpPr>
          <p:cNvPr id="140371" name="Rectangle 83">
            <a:extLst>
              <a:ext uri="{FF2B5EF4-FFF2-40B4-BE49-F238E27FC236}">
                <a16:creationId xmlns:a16="http://schemas.microsoft.com/office/drawing/2014/main" id="{6D6AA182-2498-468D-8E10-FF149EBF4CC9}"/>
              </a:ext>
            </a:extLst>
          </p:cNvPr>
          <p:cNvSpPr>
            <a:spLocks noChangeArrowheads="1"/>
          </p:cNvSpPr>
          <p:nvPr/>
        </p:nvSpPr>
        <p:spPr bwMode="auto">
          <a:xfrm>
            <a:off x="3581400" y="3810000"/>
            <a:ext cx="762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FF0000"/>
                </a:solidFill>
                <a:latin typeface="Arial" panose="020B0604020202020204" pitchFamily="34" charset="0"/>
                <a:cs typeface="Arial" panose="020B0604020202020204" pitchFamily="34" charset="0"/>
              </a:rPr>
              <a:t>                             </a:t>
            </a:r>
            <a:r>
              <a:rPr lang="fr-FR" altLang="fr-FR" sz="1400" b="1">
                <a:solidFill>
                  <a:srgbClr val="FF0000"/>
                </a:solidFill>
                <a:latin typeface="Arial" panose="020B0604020202020204" pitchFamily="34" charset="0"/>
                <a:cs typeface="Arial" panose="020B0604020202020204" pitchFamily="34" charset="0"/>
              </a:rPr>
              <a:t>4</a:t>
            </a:r>
          </a:p>
        </p:txBody>
      </p:sp>
      <p:sp>
        <p:nvSpPr>
          <p:cNvPr id="140372" name="Rectangle 84">
            <a:extLst>
              <a:ext uri="{FF2B5EF4-FFF2-40B4-BE49-F238E27FC236}">
                <a16:creationId xmlns:a16="http://schemas.microsoft.com/office/drawing/2014/main" id="{76539471-A719-4AE5-9789-D084554A1445}"/>
              </a:ext>
            </a:extLst>
          </p:cNvPr>
          <p:cNvSpPr>
            <a:spLocks noChangeArrowheads="1"/>
          </p:cNvSpPr>
          <p:nvPr/>
        </p:nvSpPr>
        <p:spPr bwMode="auto">
          <a:xfrm>
            <a:off x="2828925" y="5562600"/>
            <a:ext cx="2825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5</a:t>
            </a:r>
          </a:p>
        </p:txBody>
      </p:sp>
      <p:sp>
        <p:nvSpPr>
          <p:cNvPr id="140373" name="Rectangle 85">
            <a:extLst>
              <a:ext uri="{FF2B5EF4-FFF2-40B4-BE49-F238E27FC236}">
                <a16:creationId xmlns:a16="http://schemas.microsoft.com/office/drawing/2014/main" id="{5E1F9D47-F3B3-40BA-9A42-C09A556D5C06}"/>
              </a:ext>
            </a:extLst>
          </p:cNvPr>
          <p:cNvSpPr>
            <a:spLocks noChangeArrowheads="1"/>
          </p:cNvSpPr>
          <p:nvPr/>
        </p:nvSpPr>
        <p:spPr bwMode="auto">
          <a:xfrm>
            <a:off x="3657600" y="5562600"/>
            <a:ext cx="655638"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1-2-3-</a:t>
            </a:r>
          </a:p>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4</a:t>
            </a:r>
          </a:p>
        </p:txBody>
      </p:sp>
      <p:sp>
        <p:nvSpPr>
          <p:cNvPr id="140374" name="Rectangle 86">
            <a:extLst>
              <a:ext uri="{FF2B5EF4-FFF2-40B4-BE49-F238E27FC236}">
                <a16:creationId xmlns:a16="http://schemas.microsoft.com/office/drawing/2014/main" id="{76D3AA9B-C371-445D-B058-4F1C1C21944C}"/>
              </a:ext>
            </a:extLst>
          </p:cNvPr>
          <p:cNvSpPr>
            <a:spLocks noChangeArrowheads="1"/>
          </p:cNvSpPr>
          <p:nvPr/>
        </p:nvSpPr>
        <p:spPr bwMode="auto">
          <a:xfrm>
            <a:off x="4648200" y="3810000"/>
            <a:ext cx="762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FF0000"/>
                </a:solidFill>
                <a:latin typeface="Arial" panose="020B0604020202020204" pitchFamily="34" charset="0"/>
                <a:cs typeface="Arial" panose="020B0604020202020204" pitchFamily="34" charset="0"/>
              </a:rPr>
              <a:t>                             </a:t>
            </a:r>
            <a:r>
              <a:rPr lang="fr-FR" altLang="fr-FR" sz="1400" b="1">
                <a:solidFill>
                  <a:srgbClr val="FF0000"/>
                </a:solidFill>
                <a:latin typeface="Arial" panose="020B0604020202020204" pitchFamily="34" charset="0"/>
                <a:cs typeface="Arial" panose="020B060402020202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dissolve">
                                      <p:cBhvr>
                                        <p:cTn id="7" dur="500"/>
                                        <p:tgtEl>
                                          <p:spTgt spid="140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0347"/>
                                        </p:tgtEl>
                                        <p:attrNameLst>
                                          <p:attrName>style.visibility</p:attrName>
                                        </p:attrNameLst>
                                      </p:cBhvr>
                                      <p:to>
                                        <p:strVal val="visible"/>
                                      </p:to>
                                    </p:set>
                                    <p:anim calcmode="lin" valueType="num">
                                      <p:cBhvr additive="base">
                                        <p:cTn id="12" dur="500" fill="hold"/>
                                        <p:tgtEl>
                                          <p:spTgt spid="140347"/>
                                        </p:tgtEl>
                                        <p:attrNameLst>
                                          <p:attrName>ppt_x</p:attrName>
                                        </p:attrNameLst>
                                      </p:cBhvr>
                                      <p:tavLst>
                                        <p:tav tm="0">
                                          <p:val>
                                            <p:strVal val="0-#ppt_w/2"/>
                                          </p:val>
                                        </p:tav>
                                        <p:tav tm="100000">
                                          <p:val>
                                            <p:strVal val="#ppt_x"/>
                                          </p:val>
                                        </p:tav>
                                      </p:tavLst>
                                    </p:anim>
                                    <p:anim calcmode="lin" valueType="num">
                                      <p:cBhvr additive="base">
                                        <p:cTn id="13" dur="500" fill="hold"/>
                                        <p:tgtEl>
                                          <p:spTgt spid="14034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0367"/>
                                        </p:tgtEl>
                                        <p:attrNameLst>
                                          <p:attrName>style.visibility</p:attrName>
                                        </p:attrNameLst>
                                      </p:cBhvr>
                                      <p:to>
                                        <p:strVal val="visible"/>
                                      </p:to>
                                    </p:set>
                                    <p:anim calcmode="lin" valueType="num">
                                      <p:cBhvr additive="base">
                                        <p:cTn id="18" dur="500" fill="hold"/>
                                        <p:tgtEl>
                                          <p:spTgt spid="140367"/>
                                        </p:tgtEl>
                                        <p:attrNameLst>
                                          <p:attrName>ppt_x</p:attrName>
                                        </p:attrNameLst>
                                      </p:cBhvr>
                                      <p:tavLst>
                                        <p:tav tm="0">
                                          <p:val>
                                            <p:strVal val="0-#ppt_w/2"/>
                                          </p:val>
                                        </p:tav>
                                        <p:tav tm="100000">
                                          <p:val>
                                            <p:strVal val="#ppt_x"/>
                                          </p:val>
                                        </p:tav>
                                      </p:tavLst>
                                    </p:anim>
                                    <p:anim calcmode="lin" valueType="num">
                                      <p:cBhvr additive="base">
                                        <p:cTn id="19" dur="500" fill="hold"/>
                                        <p:tgtEl>
                                          <p:spTgt spid="140367"/>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0368"/>
                                        </p:tgtEl>
                                        <p:attrNameLst>
                                          <p:attrName>style.visibility</p:attrName>
                                        </p:attrNameLst>
                                      </p:cBhvr>
                                      <p:to>
                                        <p:strVal val="visible"/>
                                      </p:to>
                                    </p:set>
                                    <p:anim calcmode="lin" valueType="num">
                                      <p:cBhvr additive="base">
                                        <p:cTn id="24" dur="500" fill="hold"/>
                                        <p:tgtEl>
                                          <p:spTgt spid="140368"/>
                                        </p:tgtEl>
                                        <p:attrNameLst>
                                          <p:attrName>ppt_x</p:attrName>
                                        </p:attrNameLst>
                                      </p:cBhvr>
                                      <p:tavLst>
                                        <p:tav tm="0">
                                          <p:val>
                                            <p:strVal val="0-#ppt_w/2"/>
                                          </p:val>
                                        </p:tav>
                                        <p:tav tm="100000">
                                          <p:val>
                                            <p:strVal val="#ppt_x"/>
                                          </p:val>
                                        </p:tav>
                                      </p:tavLst>
                                    </p:anim>
                                    <p:anim calcmode="lin" valueType="num">
                                      <p:cBhvr additive="base">
                                        <p:cTn id="25" dur="500" fill="hold"/>
                                        <p:tgtEl>
                                          <p:spTgt spid="14036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0348"/>
                                        </p:tgtEl>
                                        <p:attrNameLst>
                                          <p:attrName>style.visibility</p:attrName>
                                        </p:attrNameLst>
                                      </p:cBhvr>
                                      <p:to>
                                        <p:strVal val="visible"/>
                                      </p:to>
                                    </p:set>
                                    <p:anim calcmode="lin" valueType="num">
                                      <p:cBhvr additive="base">
                                        <p:cTn id="30" dur="500" fill="hold"/>
                                        <p:tgtEl>
                                          <p:spTgt spid="140348"/>
                                        </p:tgtEl>
                                        <p:attrNameLst>
                                          <p:attrName>ppt_x</p:attrName>
                                        </p:attrNameLst>
                                      </p:cBhvr>
                                      <p:tavLst>
                                        <p:tav tm="0">
                                          <p:val>
                                            <p:strVal val="0-#ppt_w/2"/>
                                          </p:val>
                                        </p:tav>
                                        <p:tav tm="100000">
                                          <p:val>
                                            <p:strVal val="#ppt_x"/>
                                          </p:val>
                                        </p:tav>
                                      </p:tavLst>
                                    </p:anim>
                                    <p:anim calcmode="lin" valueType="num">
                                      <p:cBhvr additive="base">
                                        <p:cTn id="31" dur="500" fill="hold"/>
                                        <p:tgtEl>
                                          <p:spTgt spid="140348"/>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0369"/>
                                        </p:tgtEl>
                                        <p:attrNameLst>
                                          <p:attrName>style.visibility</p:attrName>
                                        </p:attrNameLst>
                                      </p:cBhvr>
                                      <p:to>
                                        <p:strVal val="visible"/>
                                      </p:to>
                                    </p:set>
                                    <p:anim calcmode="lin" valueType="num">
                                      <p:cBhvr additive="base">
                                        <p:cTn id="36" dur="500" fill="hold"/>
                                        <p:tgtEl>
                                          <p:spTgt spid="140369"/>
                                        </p:tgtEl>
                                        <p:attrNameLst>
                                          <p:attrName>ppt_x</p:attrName>
                                        </p:attrNameLst>
                                      </p:cBhvr>
                                      <p:tavLst>
                                        <p:tav tm="0">
                                          <p:val>
                                            <p:strVal val="0-#ppt_w/2"/>
                                          </p:val>
                                        </p:tav>
                                        <p:tav tm="100000">
                                          <p:val>
                                            <p:strVal val="#ppt_x"/>
                                          </p:val>
                                        </p:tav>
                                      </p:tavLst>
                                    </p:anim>
                                    <p:anim calcmode="lin" valueType="num">
                                      <p:cBhvr additive="base">
                                        <p:cTn id="37" dur="500" fill="hold"/>
                                        <p:tgtEl>
                                          <p:spTgt spid="14036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40370"/>
                                        </p:tgtEl>
                                        <p:attrNameLst>
                                          <p:attrName>style.visibility</p:attrName>
                                        </p:attrNameLst>
                                      </p:cBhvr>
                                      <p:to>
                                        <p:strVal val="visible"/>
                                      </p:to>
                                    </p:set>
                                    <p:anim calcmode="lin" valueType="num">
                                      <p:cBhvr additive="base">
                                        <p:cTn id="42" dur="500" fill="hold"/>
                                        <p:tgtEl>
                                          <p:spTgt spid="140370"/>
                                        </p:tgtEl>
                                        <p:attrNameLst>
                                          <p:attrName>ppt_x</p:attrName>
                                        </p:attrNameLst>
                                      </p:cBhvr>
                                      <p:tavLst>
                                        <p:tav tm="0">
                                          <p:val>
                                            <p:strVal val="0-#ppt_w/2"/>
                                          </p:val>
                                        </p:tav>
                                        <p:tav tm="100000">
                                          <p:val>
                                            <p:strVal val="#ppt_x"/>
                                          </p:val>
                                        </p:tav>
                                      </p:tavLst>
                                    </p:anim>
                                    <p:anim calcmode="lin" valueType="num">
                                      <p:cBhvr additive="base">
                                        <p:cTn id="43" dur="500" fill="hold"/>
                                        <p:tgtEl>
                                          <p:spTgt spid="14037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0371"/>
                                        </p:tgtEl>
                                        <p:attrNameLst>
                                          <p:attrName>style.visibility</p:attrName>
                                        </p:attrNameLst>
                                      </p:cBhvr>
                                      <p:to>
                                        <p:strVal val="visible"/>
                                      </p:to>
                                    </p:set>
                                    <p:anim calcmode="lin" valueType="num">
                                      <p:cBhvr additive="base">
                                        <p:cTn id="48" dur="500" fill="hold"/>
                                        <p:tgtEl>
                                          <p:spTgt spid="140371"/>
                                        </p:tgtEl>
                                        <p:attrNameLst>
                                          <p:attrName>ppt_x</p:attrName>
                                        </p:attrNameLst>
                                      </p:cBhvr>
                                      <p:tavLst>
                                        <p:tav tm="0">
                                          <p:val>
                                            <p:strVal val="0-#ppt_w/2"/>
                                          </p:val>
                                        </p:tav>
                                        <p:tav tm="100000">
                                          <p:val>
                                            <p:strVal val="#ppt_x"/>
                                          </p:val>
                                        </p:tav>
                                      </p:tavLst>
                                    </p:anim>
                                    <p:anim calcmode="lin" valueType="num">
                                      <p:cBhvr additive="base">
                                        <p:cTn id="49" dur="500" fill="hold"/>
                                        <p:tgtEl>
                                          <p:spTgt spid="14037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40374"/>
                                        </p:tgtEl>
                                        <p:attrNameLst>
                                          <p:attrName>style.visibility</p:attrName>
                                        </p:attrNameLst>
                                      </p:cBhvr>
                                      <p:to>
                                        <p:strVal val="visible"/>
                                      </p:to>
                                    </p:set>
                                    <p:anim calcmode="lin" valueType="num">
                                      <p:cBhvr additive="base">
                                        <p:cTn id="54" dur="500" fill="hold"/>
                                        <p:tgtEl>
                                          <p:spTgt spid="140374"/>
                                        </p:tgtEl>
                                        <p:attrNameLst>
                                          <p:attrName>ppt_x</p:attrName>
                                        </p:attrNameLst>
                                      </p:cBhvr>
                                      <p:tavLst>
                                        <p:tav tm="0">
                                          <p:val>
                                            <p:strVal val="0-#ppt_w/2"/>
                                          </p:val>
                                        </p:tav>
                                        <p:tav tm="100000">
                                          <p:val>
                                            <p:strVal val="#ppt_x"/>
                                          </p:val>
                                        </p:tav>
                                      </p:tavLst>
                                    </p:anim>
                                    <p:anim calcmode="lin" valueType="num">
                                      <p:cBhvr additive="base">
                                        <p:cTn id="55" dur="500" fill="hold"/>
                                        <p:tgtEl>
                                          <p:spTgt spid="140374"/>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40349"/>
                                        </p:tgtEl>
                                        <p:attrNameLst>
                                          <p:attrName>style.visibility</p:attrName>
                                        </p:attrNameLst>
                                      </p:cBhvr>
                                      <p:to>
                                        <p:strVal val="visible"/>
                                      </p:to>
                                    </p:set>
                                    <p:anim calcmode="lin" valueType="num">
                                      <p:cBhvr additive="base">
                                        <p:cTn id="60" dur="500" fill="hold"/>
                                        <p:tgtEl>
                                          <p:spTgt spid="140349"/>
                                        </p:tgtEl>
                                        <p:attrNameLst>
                                          <p:attrName>ppt_x</p:attrName>
                                        </p:attrNameLst>
                                      </p:cBhvr>
                                      <p:tavLst>
                                        <p:tav tm="0">
                                          <p:val>
                                            <p:strVal val="0-#ppt_w/2"/>
                                          </p:val>
                                        </p:tav>
                                        <p:tav tm="100000">
                                          <p:val>
                                            <p:strVal val="#ppt_x"/>
                                          </p:val>
                                        </p:tav>
                                      </p:tavLst>
                                    </p:anim>
                                    <p:anim calcmode="lin" valueType="num">
                                      <p:cBhvr additive="base">
                                        <p:cTn id="61" dur="500" fill="hold"/>
                                        <p:tgtEl>
                                          <p:spTgt spid="140349"/>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40353"/>
                                        </p:tgtEl>
                                        <p:attrNameLst>
                                          <p:attrName>style.visibility</p:attrName>
                                        </p:attrNameLst>
                                      </p:cBhvr>
                                      <p:to>
                                        <p:strVal val="visible"/>
                                      </p:to>
                                    </p:set>
                                    <p:anim calcmode="lin" valueType="num">
                                      <p:cBhvr additive="base">
                                        <p:cTn id="66" dur="500" fill="hold"/>
                                        <p:tgtEl>
                                          <p:spTgt spid="140353"/>
                                        </p:tgtEl>
                                        <p:attrNameLst>
                                          <p:attrName>ppt_x</p:attrName>
                                        </p:attrNameLst>
                                      </p:cBhvr>
                                      <p:tavLst>
                                        <p:tav tm="0">
                                          <p:val>
                                            <p:strVal val="0-#ppt_w/2"/>
                                          </p:val>
                                        </p:tav>
                                        <p:tav tm="100000">
                                          <p:val>
                                            <p:strVal val="#ppt_x"/>
                                          </p:val>
                                        </p:tav>
                                      </p:tavLst>
                                    </p:anim>
                                    <p:anim calcmode="lin" valueType="num">
                                      <p:cBhvr additive="base">
                                        <p:cTn id="67" dur="500" fill="hold"/>
                                        <p:tgtEl>
                                          <p:spTgt spid="140353"/>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40372"/>
                                        </p:tgtEl>
                                        <p:attrNameLst>
                                          <p:attrName>style.visibility</p:attrName>
                                        </p:attrNameLst>
                                      </p:cBhvr>
                                      <p:to>
                                        <p:strVal val="visible"/>
                                      </p:to>
                                    </p:set>
                                    <p:anim calcmode="lin" valueType="num">
                                      <p:cBhvr additive="base">
                                        <p:cTn id="72" dur="500" fill="hold"/>
                                        <p:tgtEl>
                                          <p:spTgt spid="140372"/>
                                        </p:tgtEl>
                                        <p:attrNameLst>
                                          <p:attrName>ppt_x</p:attrName>
                                        </p:attrNameLst>
                                      </p:cBhvr>
                                      <p:tavLst>
                                        <p:tav tm="0">
                                          <p:val>
                                            <p:strVal val="0-#ppt_w/2"/>
                                          </p:val>
                                        </p:tav>
                                        <p:tav tm="100000">
                                          <p:val>
                                            <p:strVal val="#ppt_x"/>
                                          </p:val>
                                        </p:tav>
                                      </p:tavLst>
                                    </p:anim>
                                    <p:anim calcmode="lin" valueType="num">
                                      <p:cBhvr additive="base">
                                        <p:cTn id="73" dur="500" fill="hold"/>
                                        <p:tgtEl>
                                          <p:spTgt spid="140372"/>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140373"/>
                                        </p:tgtEl>
                                        <p:attrNameLst>
                                          <p:attrName>style.visibility</p:attrName>
                                        </p:attrNameLst>
                                      </p:cBhvr>
                                      <p:to>
                                        <p:strVal val="visible"/>
                                      </p:to>
                                    </p:set>
                                    <p:anim calcmode="lin" valueType="num">
                                      <p:cBhvr additive="base">
                                        <p:cTn id="78" dur="500" fill="hold"/>
                                        <p:tgtEl>
                                          <p:spTgt spid="140373"/>
                                        </p:tgtEl>
                                        <p:attrNameLst>
                                          <p:attrName>ppt_x</p:attrName>
                                        </p:attrNameLst>
                                      </p:cBhvr>
                                      <p:tavLst>
                                        <p:tav tm="0">
                                          <p:val>
                                            <p:strVal val="0-#ppt_w/2"/>
                                          </p:val>
                                        </p:tav>
                                        <p:tav tm="100000">
                                          <p:val>
                                            <p:strVal val="#ppt_x"/>
                                          </p:val>
                                        </p:tav>
                                      </p:tavLst>
                                    </p:anim>
                                    <p:anim calcmode="lin" valueType="num">
                                      <p:cBhvr additive="base">
                                        <p:cTn id="79" dur="500" fill="hold"/>
                                        <p:tgtEl>
                                          <p:spTgt spid="140373"/>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40356"/>
                                        </p:tgtEl>
                                        <p:attrNameLst>
                                          <p:attrName>style.visibility</p:attrName>
                                        </p:attrNameLst>
                                      </p:cBhvr>
                                      <p:to>
                                        <p:strVal val="visible"/>
                                      </p:to>
                                    </p:set>
                                    <p:animEffect transition="in" filter="dissolve">
                                      <p:cBhvr>
                                        <p:cTn id="84" dur="500"/>
                                        <p:tgtEl>
                                          <p:spTgt spid="14035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40357"/>
                                        </p:tgtEl>
                                        <p:attrNameLst>
                                          <p:attrName>style.visibility</p:attrName>
                                        </p:attrNameLst>
                                      </p:cBhvr>
                                      <p:to>
                                        <p:strVal val="visible"/>
                                      </p:to>
                                    </p:set>
                                    <p:animEffect transition="in" filter="dissolve">
                                      <p:cBhvr>
                                        <p:cTn id="89" dur="500"/>
                                        <p:tgtEl>
                                          <p:spTgt spid="14035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40358"/>
                                        </p:tgtEl>
                                        <p:attrNameLst>
                                          <p:attrName>style.visibility</p:attrName>
                                        </p:attrNameLst>
                                      </p:cBhvr>
                                      <p:to>
                                        <p:strVal val="visible"/>
                                      </p:to>
                                    </p:set>
                                    <p:animEffect transition="in" filter="dissolve">
                                      <p:cBhvr>
                                        <p:cTn id="94" dur="500"/>
                                        <p:tgtEl>
                                          <p:spTgt spid="140358"/>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140360"/>
                                        </p:tgtEl>
                                        <p:attrNameLst>
                                          <p:attrName>style.visibility</p:attrName>
                                        </p:attrNameLst>
                                      </p:cBhvr>
                                      <p:to>
                                        <p:strVal val="visible"/>
                                      </p:to>
                                    </p:set>
                                    <p:animEffect transition="in" filter="dissolve">
                                      <p:cBhvr>
                                        <p:cTn id="99" dur="500"/>
                                        <p:tgtEl>
                                          <p:spTgt spid="14036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40359"/>
                                        </p:tgtEl>
                                        <p:attrNameLst>
                                          <p:attrName>style.visibility</p:attrName>
                                        </p:attrNameLst>
                                      </p:cBhvr>
                                      <p:to>
                                        <p:strVal val="visible"/>
                                      </p:to>
                                    </p:set>
                                    <p:animEffect transition="in" filter="dissolve">
                                      <p:cBhvr>
                                        <p:cTn id="104" dur="500"/>
                                        <p:tgtEl>
                                          <p:spTgt spid="140359"/>
                                        </p:tgtEl>
                                      </p:cBhvr>
                                    </p:animEffect>
                                  </p:childTnLst>
                                </p:cTn>
                              </p:par>
                            </p:childTnLst>
                          </p:cTn>
                        </p:par>
                        <p:par>
                          <p:cTn id="105" fill="hold" nodeType="afterGroup">
                            <p:stCondLst>
                              <p:cond delay="500"/>
                            </p:stCondLst>
                            <p:childTnLst>
                              <p:par>
                                <p:cTn id="106" presetID="9" presetClass="entr" presetSubtype="0" fill="hold" nodeType="afterEffect">
                                  <p:stCondLst>
                                    <p:cond delay="0"/>
                                  </p:stCondLst>
                                  <p:childTnLst>
                                    <p:set>
                                      <p:cBhvr>
                                        <p:cTn id="107" dur="1" fill="hold">
                                          <p:stCondLst>
                                            <p:cond delay="0"/>
                                          </p:stCondLst>
                                        </p:cTn>
                                        <p:tgtEl>
                                          <p:spTgt spid="140307"/>
                                        </p:tgtEl>
                                        <p:attrNameLst>
                                          <p:attrName>style.visibility</p:attrName>
                                        </p:attrNameLst>
                                      </p:cBhvr>
                                      <p:to>
                                        <p:strVal val="visible"/>
                                      </p:to>
                                    </p:set>
                                    <p:animEffect transition="in" filter="dissolve">
                                      <p:cBhvr>
                                        <p:cTn id="108" dur="500"/>
                                        <p:tgtEl>
                                          <p:spTgt spid="140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utoUpdateAnimBg="0"/>
      <p:bldP spid="140347" grpId="0" autoUpdateAnimBg="0"/>
      <p:bldP spid="140348" grpId="0" autoUpdateAnimBg="0"/>
      <p:bldP spid="140349" grpId="0" autoUpdateAnimBg="0"/>
      <p:bldP spid="140353" grpId="0" autoUpdateAnimBg="0"/>
      <p:bldP spid="140356" grpId="0" autoUpdateAnimBg="0"/>
      <p:bldP spid="140357" grpId="0" autoUpdateAnimBg="0"/>
      <p:bldP spid="140358" grpId="0" autoUpdateAnimBg="0"/>
      <p:bldP spid="140359" grpId="0" autoUpdateAnimBg="0"/>
      <p:bldP spid="140360" grpId="0" autoUpdateAnimBg="0"/>
      <p:bldP spid="140367" grpId="0" autoUpdateAnimBg="0"/>
      <p:bldP spid="140368" grpId="0" autoUpdateAnimBg="0"/>
      <p:bldP spid="140369" grpId="0" autoUpdateAnimBg="0"/>
      <p:bldP spid="140370" grpId="0" autoUpdateAnimBg="0"/>
      <p:bldP spid="140371" grpId="0" autoUpdateAnimBg="0"/>
      <p:bldP spid="140372" grpId="0" autoUpdateAnimBg="0"/>
      <p:bldP spid="140373" grpId="0" autoUpdateAnimBg="0"/>
      <p:bldP spid="14037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FA34FE62-AF0A-40CA-A35B-FB0E29525BD3}"/>
              </a:ext>
            </a:extLst>
          </p:cNvPr>
          <p:cNvSpPr txBox="1">
            <a:spLocks noChangeArrowheads="1"/>
          </p:cNvSpPr>
          <p:nvPr/>
        </p:nvSpPr>
        <p:spPr bwMode="auto">
          <a:xfrm>
            <a:off x="304800" y="30480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SALMONELLA</a:t>
            </a:r>
          </a:p>
        </p:txBody>
      </p:sp>
      <p:sp>
        <p:nvSpPr>
          <p:cNvPr id="141315" name="Rectangle 3">
            <a:extLst>
              <a:ext uri="{FF2B5EF4-FFF2-40B4-BE49-F238E27FC236}">
                <a16:creationId xmlns:a16="http://schemas.microsoft.com/office/drawing/2014/main" id="{F316BA36-8F22-4E0E-8B51-EA7AB8938E0E}"/>
              </a:ext>
            </a:extLst>
          </p:cNvPr>
          <p:cNvSpPr>
            <a:spLocks noChangeArrowheads="1"/>
          </p:cNvSpPr>
          <p:nvPr/>
        </p:nvSpPr>
        <p:spPr bwMode="auto">
          <a:xfrm>
            <a:off x="304800" y="304800"/>
            <a:ext cx="861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800" b="1">
                <a:solidFill>
                  <a:schemeClr val="hlink"/>
                </a:solidFill>
                <a:latin typeface="Arial" panose="020B0604020202020204" pitchFamily="34" charset="0"/>
                <a:cs typeface="Times New Roman" panose="02020603050405020304" pitchFamily="18" charset="0"/>
                <a:sym typeface="Wingdings" panose="05000000000000000000" pitchFamily="2" charset="2"/>
              </a:rPr>
              <a:t></a:t>
            </a:r>
            <a:r>
              <a:rPr lang="en-US" altLang="fr-FR" sz="1800" b="1">
                <a:solidFill>
                  <a:schemeClr val="hlink"/>
                </a:solidFill>
                <a:latin typeface="Arial" panose="020B0604020202020204" pitchFamily="34" charset="0"/>
                <a:cs typeface="Times New Roman" panose="02020603050405020304" pitchFamily="18" charset="0"/>
              </a:rPr>
              <a:t> Plan à 2 classes </a:t>
            </a:r>
            <a:r>
              <a:rPr lang="en-US" altLang="fr-FR" sz="1800" b="1">
                <a:latin typeface="Arial" panose="020B0604020202020204" pitchFamily="34" charset="0"/>
                <a:cs typeface="Times New Roman" panose="02020603050405020304" pitchFamily="18" charset="0"/>
              </a:rPr>
              <a:t>pour l’interprétation pour </a:t>
            </a:r>
            <a:r>
              <a:rPr lang="en-US" altLang="fr-FR" sz="1800" b="1" u="sng">
                <a:solidFill>
                  <a:schemeClr val="hlink"/>
                </a:solidFill>
                <a:latin typeface="Arial" panose="020B0604020202020204" pitchFamily="34" charset="0"/>
                <a:cs typeface="Times New Roman" panose="02020603050405020304" pitchFamily="18" charset="0"/>
              </a:rPr>
              <a:t>5 prélèvements</a:t>
            </a:r>
            <a:r>
              <a:rPr lang="en-US" altLang="fr-FR" sz="1800" b="1">
                <a:latin typeface="Arial" panose="020B0604020202020204" pitchFamily="34" charset="0"/>
                <a:cs typeface="Times New Roman" panose="02020603050405020304" pitchFamily="18" charset="0"/>
              </a:rPr>
              <a:t> milieu solide</a:t>
            </a:r>
          </a:p>
        </p:txBody>
      </p:sp>
      <p:sp>
        <p:nvSpPr>
          <p:cNvPr id="30724" name="Rectangle 4">
            <a:extLst>
              <a:ext uri="{FF2B5EF4-FFF2-40B4-BE49-F238E27FC236}">
                <a16:creationId xmlns:a16="http://schemas.microsoft.com/office/drawing/2014/main" id="{0F43E5D5-A011-4C7D-BA8A-CA804DC5864C}"/>
              </a:ext>
            </a:extLst>
          </p:cNvPr>
          <p:cNvSpPr>
            <a:spLocks noChangeArrowheads="1"/>
          </p:cNvSpPr>
          <p:nvPr/>
        </p:nvSpPr>
        <p:spPr bwMode="auto">
          <a:xfrm>
            <a:off x="0" y="20939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1100">
                <a:cs typeface="Times New Roman" panose="02020603050405020304" pitchFamily="18" charset="0"/>
              </a:rPr>
              <a:t> </a:t>
            </a:r>
            <a:endParaRPr lang="en-US" altLang="fr-FR" sz="1200">
              <a:cs typeface="Times New Roman" panose="02020603050405020304" pitchFamily="18" charset="0"/>
            </a:endParaRPr>
          </a:p>
          <a:p>
            <a:pPr>
              <a:spcBef>
                <a:spcPct val="0"/>
              </a:spcBef>
              <a:buClrTx/>
              <a:buSzTx/>
              <a:buFontTx/>
              <a:buNone/>
            </a:pPr>
            <a:endParaRPr lang="en-US" altLang="fr-FR" sz="2400"/>
          </a:p>
        </p:txBody>
      </p:sp>
      <p:sp>
        <p:nvSpPr>
          <p:cNvPr id="30725" name="Line 5">
            <a:extLst>
              <a:ext uri="{FF2B5EF4-FFF2-40B4-BE49-F238E27FC236}">
                <a16:creationId xmlns:a16="http://schemas.microsoft.com/office/drawing/2014/main" id="{96652666-1227-443E-B3EA-35A63919F6F4}"/>
              </a:ext>
            </a:extLst>
          </p:cNvPr>
          <p:cNvSpPr>
            <a:spLocks noChangeShapeType="1"/>
          </p:cNvSpPr>
          <p:nvPr/>
        </p:nvSpPr>
        <p:spPr bwMode="auto">
          <a:xfrm>
            <a:off x="685800" y="1600200"/>
            <a:ext cx="76962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0726" name="Line 6">
            <a:extLst>
              <a:ext uri="{FF2B5EF4-FFF2-40B4-BE49-F238E27FC236}">
                <a16:creationId xmlns:a16="http://schemas.microsoft.com/office/drawing/2014/main" id="{81DCC316-07CD-4CF7-AEF3-DFD3EA84C44A}"/>
              </a:ext>
            </a:extLst>
          </p:cNvPr>
          <p:cNvSpPr>
            <a:spLocks noChangeShapeType="1"/>
          </p:cNvSpPr>
          <p:nvPr/>
        </p:nvSpPr>
        <p:spPr bwMode="auto">
          <a:xfrm>
            <a:off x="2971800" y="1066800"/>
            <a:ext cx="0" cy="1143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0727" name="Text Box 7">
            <a:extLst>
              <a:ext uri="{FF2B5EF4-FFF2-40B4-BE49-F238E27FC236}">
                <a16:creationId xmlns:a16="http://schemas.microsoft.com/office/drawing/2014/main" id="{C82724CA-6A56-416D-AE23-67C9CF62C977}"/>
              </a:ext>
            </a:extLst>
          </p:cNvPr>
          <p:cNvSpPr txBox="1">
            <a:spLocks noChangeArrowheads="1"/>
          </p:cNvSpPr>
          <p:nvPr/>
        </p:nvSpPr>
        <p:spPr bwMode="auto">
          <a:xfrm>
            <a:off x="2743200" y="2286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0</a:t>
            </a:r>
          </a:p>
        </p:txBody>
      </p:sp>
      <p:sp>
        <p:nvSpPr>
          <p:cNvPr id="30728" name="Text Box 8">
            <a:extLst>
              <a:ext uri="{FF2B5EF4-FFF2-40B4-BE49-F238E27FC236}">
                <a16:creationId xmlns:a16="http://schemas.microsoft.com/office/drawing/2014/main" id="{2535E5F8-2A8F-410F-BBE1-579EBEC5276E}"/>
              </a:ext>
            </a:extLst>
          </p:cNvPr>
          <p:cNvSpPr txBox="1">
            <a:spLocks noChangeArrowheads="1"/>
          </p:cNvSpPr>
          <p:nvPr/>
        </p:nvSpPr>
        <p:spPr bwMode="auto">
          <a:xfrm>
            <a:off x="4724400" y="2362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m = 0</a:t>
            </a:r>
          </a:p>
        </p:txBody>
      </p:sp>
      <p:sp>
        <p:nvSpPr>
          <p:cNvPr id="30729" name="Line 9">
            <a:extLst>
              <a:ext uri="{FF2B5EF4-FFF2-40B4-BE49-F238E27FC236}">
                <a16:creationId xmlns:a16="http://schemas.microsoft.com/office/drawing/2014/main" id="{816422B5-C842-42CB-BEA2-1B0A49B5FF36}"/>
              </a:ext>
            </a:extLst>
          </p:cNvPr>
          <p:cNvSpPr>
            <a:spLocks noChangeShapeType="1"/>
          </p:cNvSpPr>
          <p:nvPr/>
        </p:nvSpPr>
        <p:spPr bwMode="auto">
          <a:xfrm>
            <a:off x="5257800" y="10668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41322" name="Text Box 10">
            <a:extLst>
              <a:ext uri="{FF2B5EF4-FFF2-40B4-BE49-F238E27FC236}">
                <a16:creationId xmlns:a16="http://schemas.microsoft.com/office/drawing/2014/main" id="{F676B5F1-0CC0-4FB9-8376-924467FD0F88}"/>
              </a:ext>
            </a:extLst>
          </p:cNvPr>
          <p:cNvSpPr txBox="1">
            <a:spLocks noChangeArrowheads="1"/>
          </p:cNvSpPr>
          <p:nvPr/>
        </p:nvSpPr>
        <p:spPr bwMode="auto">
          <a:xfrm>
            <a:off x="3048000" y="990600"/>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solidFill>
                  <a:srgbClr val="CCFF66"/>
                </a:solidFill>
                <a:latin typeface="Arial" panose="020B0604020202020204" pitchFamily="34" charset="0"/>
              </a:rPr>
              <a:t>Si absence de germes SATISFAISANT</a:t>
            </a:r>
          </a:p>
        </p:txBody>
      </p:sp>
      <p:sp>
        <p:nvSpPr>
          <p:cNvPr id="141323" name="Text Box 11">
            <a:extLst>
              <a:ext uri="{FF2B5EF4-FFF2-40B4-BE49-F238E27FC236}">
                <a16:creationId xmlns:a16="http://schemas.microsoft.com/office/drawing/2014/main" id="{216B1064-85F7-4A79-8A37-D175703A59EF}"/>
              </a:ext>
            </a:extLst>
          </p:cNvPr>
          <p:cNvSpPr txBox="1">
            <a:spLocks noChangeArrowheads="1"/>
          </p:cNvSpPr>
          <p:nvPr/>
        </p:nvSpPr>
        <p:spPr bwMode="auto">
          <a:xfrm>
            <a:off x="5257800" y="990600"/>
            <a:ext cx="2286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solidFill>
                  <a:srgbClr val="CCFF66"/>
                </a:solidFill>
                <a:latin typeface="Arial" panose="020B0604020202020204" pitchFamily="34" charset="0"/>
              </a:rPr>
              <a:t>Si présence de germes </a:t>
            </a:r>
            <a:br>
              <a:rPr lang="fr-FR" altLang="fr-FR" sz="1400" b="1">
                <a:solidFill>
                  <a:srgbClr val="CCFF66"/>
                </a:solidFill>
                <a:latin typeface="Arial" panose="020B0604020202020204" pitchFamily="34" charset="0"/>
              </a:rPr>
            </a:br>
            <a:r>
              <a:rPr lang="fr-FR" altLang="fr-FR" sz="1400" b="1">
                <a:solidFill>
                  <a:srgbClr val="CCFF66"/>
                </a:solidFill>
                <a:latin typeface="Arial" panose="020B0604020202020204" pitchFamily="34" charset="0"/>
              </a:rPr>
              <a:t>NON SATISFAISANT</a:t>
            </a:r>
          </a:p>
        </p:txBody>
      </p:sp>
      <p:sp>
        <p:nvSpPr>
          <p:cNvPr id="30732" name="Line 12">
            <a:extLst>
              <a:ext uri="{FF2B5EF4-FFF2-40B4-BE49-F238E27FC236}">
                <a16:creationId xmlns:a16="http://schemas.microsoft.com/office/drawing/2014/main" id="{D831D63E-E756-4196-A167-48BBB315C9D1}"/>
              </a:ext>
            </a:extLst>
          </p:cNvPr>
          <p:cNvSpPr>
            <a:spLocks noChangeShapeType="1"/>
          </p:cNvSpPr>
          <p:nvPr/>
        </p:nvSpPr>
        <p:spPr bwMode="auto">
          <a:xfrm>
            <a:off x="7543800" y="1066800"/>
            <a:ext cx="0" cy="1219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0733" name="Text Box 13">
            <a:extLst>
              <a:ext uri="{FF2B5EF4-FFF2-40B4-BE49-F238E27FC236}">
                <a16:creationId xmlns:a16="http://schemas.microsoft.com/office/drawing/2014/main" id="{9DAAFFB5-8D38-4AE3-A840-581689889DD3}"/>
              </a:ext>
            </a:extLst>
          </p:cNvPr>
          <p:cNvSpPr txBox="1">
            <a:spLocks noChangeArrowheads="1"/>
          </p:cNvSpPr>
          <p:nvPr/>
        </p:nvSpPr>
        <p:spPr bwMode="auto">
          <a:xfrm>
            <a:off x="7467600" y="1219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200" b="1">
                <a:solidFill>
                  <a:srgbClr val="FFFF66"/>
                </a:solidFill>
                <a:latin typeface="Arial" panose="020B0604020202020204" pitchFamily="34" charset="0"/>
                <a:cs typeface="Times New Roman" panose="02020603050405020304" pitchFamily="18" charset="0"/>
              </a:rPr>
              <a:t>nombre de M.O /mL ou g</a:t>
            </a:r>
            <a:r>
              <a:rPr lang="fr-FR" altLang="fr-FR" sz="1200">
                <a:solidFill>
                  <a:srgbClr val="FFFF66"/>
                </a:solidFill>
                <a:latin typeface="Arial" panose="020B0604020202020204" pitchFamily="34" charset="0"/>
              </a:rPr>
              <a:t> </a:t>
            </a:r>
          </a:p>
        </p:txBody>
      </p:sp>
      <p:sp>
        <p:nvSpPr>
          <p:cNvPr id="30734" name="Text Box 14">
            <a:extLst>
              <a:ext uri="{FF2B5EF4-FFF2-40B4-BE49-F238E27FC236}">
                <a16:creationId xmlns:a16="http://schemas.microsoft.com/office/drawing/2014/main" id="{EEA953E5-B548-41FA-8FC3-1BE275D4F7AD}"/>
              </a:ext>
            </a:extLst>
          </p:cNvPr>
          <p:cNvSpPr txBox="1">
            <a:spLocks noChangeArrowheads="1"/>
          </p:cNvSpPr>
          <p:nvPr/>
        </p:nvSpPr>
        <p:spPr bwMode="auto">
          <a:xfrm>
            <a:off x="7086600" y="2362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&gt; 0</a:t>
            </a:r>
          </a:p>
        </p:txBody>
      </p:sp>
      <p:sp>
        <p:nvSpPr>
          <p:cNvPr id="141327" name="AutoShape 15">
            <a:hlinkClick r:id="" action="ppaction://hlinkshowjump?jump=nextslide" highlightClick="1"/>
            <a:extLst>
              <a:ext uri="{FF2B5EF4-FFF2-40B4-BE49-F238E27FC236}">
                <a16:creationId xmlns:a16="http://schemas.microsoft.com/office/drawing/2014/main" id="{9D57517C-EA84-43C2-899D-40FD6EAEB16C}"/>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141328" name="Rectangle 16">
            <a:extLst>
              <a:ext uri="{FF2B5EF4-FFF2-40B4-BE49-F238E27FC236}">
                <a16:creationId xmlns:a16="http://schemas.microsoft.com/office/drawing/2014/main" id="{D86EE6F8-5E2D-41B0-8473-FEF128E4856D}"/>
              </a:ext>
            </a:extLst>
          </p:cNvPr>
          <p:cNvSpPr>
            <a:spLocks noChangeArrowheads="1"/>
          </p:cNvSpPr>
          <p:nvPr/>
        </p:nvSpPr>
        <p:spPr bwMode="auto">
          <a:xfrm>
            <a:off x="3505200" y="3048000"/>
            <a:ext cx="10556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ABSENCE</a:t>
            </a:r>
          </a:p>
        </p:txBody>
      </p:sp>
      <p:sp>
        <p:nvSpPr>
          <p:cNvPr id="30737" name="Line 17">
            <a:extLst>
              <a:ext uri="{FF2B5EF4-FFF2-40B4-BE49-F238E27FC236}">
                <a16:creationId xmlns:a16="http://schemas.microsoft.com/office/drawing/2014/main" id="{18D10C54-A48E-403A-830D-C63057B94409}"/>
              </a:ext>
            </a:extLst>
          </p:cNvPr>
          <p:cNvSpPr>
            <a:spLocks noChangeShapeType="1"/>
          </p:cNvSpPr>
          <p:nvPr/>
        </p:nvSpPr>
        <p:spPr bwMode="auto">
          <a:xfrm>
            <a:off x="8077200" y="1752600"/>
            <a:ext cx="0" cy="1828800"/>
          </a:xfrm>
          <a:prstGeom prst="line">
            <a:avLst/>
          </a:prstGeom>
          <a:noFill/>
          <a:ln w="38100">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1330" name="Rectangle 18">
            <a:extLst>
              <a:ext uri="{FF2B5EF4-FFF2-40B4-BE49-F238E27FC236}">
                <a16:creationId xmlns:a16="http://schemas.microsoft.com/office/drawing/2014/main" id="{472B9ACA-6222-460E-A311-E7AF0C16BEE4}"/>
              </a:ext>
            </a:extLst>
          </p:cNvPr>
          <p:cNvSpPr>
            <a:spLocks noChangeArrowheads="1"/>
          </p:cNvSpPr>
          <p:nvPr/>
        </p:nvSpPr>
        <p:spPr bwMode="auto">
          <a:xfrm>
            <a:off x="8305800" y="2971800"/>
            <a:ext cx="641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p>
        </p:txBody>
      </p:sp>
      <p:sp>
        <p:nvSpPr>
          <p:cNvPr id="30739" name="Line 19">
            <a:extLst>
              <a:ext uri="{FF2B5EF4-FFF2-40B4-BE49-F238E27FC236}">
                <a16:creationId xmlns:a16="http://schemas.microsoft.com/office/drawing/2014/main" id="{4AF9D08F-F6DA-42D9-B619-4D8A12B22193}"/>
              </a:ext>
            </a:extLst>
          </p:cNvPr>
          <p:cNvSpPr>
            <a:spLocks noChangeShapeType="1"/>
          </p:cNvSpPr>
          <p:nvPr/>
        </p:nvSpPr>
        <p:spPr bwMode="auto">
          <a:xfrm>
            <a:off x="304800" y="28956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40" name="Line 20">
            <a:extLst>
              <a:ext uri="{FF2B5EF4-FFF2-40B4-BE49-F238E27FC236}">
                <a16:creationId xmlns:a16="http://schemas.microsoft.com/office/drawing/2014/main" id="{976712F1-F829-4394-9C50-4C5D116EFF92}"/>
              </a:ext>
            </a:extLst>
          </p:cNvPr>
          <p:cNvSpPr>
            <a:spLocks noChangeShapeType="1"/>
          </p:cNvSpPr>
          <p:nvPr/>
        </p:nvSpPr>
        <p:spPr bwMode="auto">
          <a:xfrm>
            <a:off x="304800" y="37338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41" name="Line 21">
            <a:extLst>
              <a:ext uri="{FF2B5EF4-FFF2-40B4-BE49-F238E27FC236}">
                <a16:creationId xmlns:a16="http://schemas.microsoft.com/office/drawing/2014/main" id="{9C2A3934-C770-43CE-A562-317538E8B584}"/>
              </a:ext>
            </a:extLst>
          </p:cNvPr>
          <p:cNvSpPr>
            <a:spLocks noChangeShapeType="1"/>
          </p:cNvSpPr>
          <p:nvPr/>
        </p:nvSpPr>
        <p:spPr bwMode="auto">
          <a:xfrm>
            <a:off x="2971800" y="2743200"/>
            <a:ext cx="0" cy="762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42" name="Line 22">
            <a:extLst>
              <a:ext uri="{FF2B5EF4-FFF2-40B4-BE49-F238E27FC236}">
                <a16:creationId xmlns:a16="http://schemas.microsoft.com/office/drawing/2014/main" id="{099B89B9-E2ED-440C-9473-7A68D4C4030F}"/>
              </a:ext>
            </a:extLst>
          </p:cNvPr>
          <p:cNvSpPr>
            <a:spLocks noChangeShapeType="1"/>
          </p:cNvSpPr>
          <p:nvPr/>
        </p:nvSpPr>
        <p:spPr bwMode="auto">
          <a:xfrm flipH="1">
            <a:off x="5257800" y="2743200"/>
            <a:ext cx="0" cy="762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43" name="Line 23">
            <a:extLst>
              <a:ext uri="{FF2B5EF4-FFF2-40B4-BE49-F238E27FC236}">
                <a16:creationId xmlns:a16="http://schemas.microsoft.com/office/drawing/2014/main" id="{D34389BD-7E8C-41C0-82BA-3ADC31499579}"/>
              </a:ext>
            </a:extLst>
          </p:cNvPr>
          <p:cNvSpPr>
            <a:spLocks noChangeShapeType="1"/>
          </p:cNvSpPr>
          <p:nvPr/>
        </p:nvSpPr>
        <p:spPr bwMode="auto">
          <a:xfrm>
            <a:off x="7543800" y="2819400"/>
            <a:ext cx="0" cy="685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1337" name="Rectangle 25">
            <a:extLst>
              <a:ext uri="{FF2B5EF4-FFF2-40B4-BE49-F238E27FC236}">
                <a16:creationId xmlns:a16="http://schemas.microsoft.com/office/drawing/2014/main" id="{FEA3CB65-1A0D-4F59-9BB3-8A40C8758768}"/>
              </a:ext>
            </a:extLst>
          </p:cNvPr>
          <p:cNvSpPr>
            <a:spLocks noChangeArrowheads="1"/>
          </p:cNvSpPr>
          <p:nvPr/>
        </p:nvSpPr>
        <p:spPr bwMode="auto">
          <a:xfrm>
            <a:off x="3124200" y="3352800"/>
            <a:ext cx="17526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1-2-3-4-5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dissolve">
                                      <p:cBhvr>
                                        <p:cTn id="7" dur="500"/>
                                        <p:tgtEl>
                                          <p:spTgt spid="141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1322"/>
                                        </p:tgtEl>
                                        <p:attrNameLst>
                                          <p:attrName>style.visibility</p:attrName>
                                        </p:attrNameLst>
                                      </p:cBhvr>
                                      <p:to>
                                        <p:strVal val="visible"/>
                                      </p:to>
                                    </p:set>
                                    <p:animEffect transition="in" filter="dissolve">
                                      <p:cBhvr>
                                        <p:cTn id="12" dur="500"/>
                                        <p:tgtEl>
                                          <p:spTgt spid="141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1323"/>
                                        </p:tgtEl>
                                        <p:attrNameLst>
                                          <p:attrName>style.visibility</p:attrName>
                                        </p:attrNameLst>
                                      </p:cBhvr>
                                      <p:to>
                                        <p:strVal val="visible"/>
                                      </p:to>
                                    </p:set>
                                    <p:animEffect transition="in" filter="dissolve">
                                      <p:cBhvr>
                                        <p:cTn id="17" dur="500"/>
                                        <p:tgtEl>
                                          <p:spTgt spid="141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1328"/>
                                        </p:tgtEl>
                                        <p:attrNameLst>
                                          <p:attrName>style.visibility</p:attrName>
                                        </p:attrNameLst>
                                      </p:cBhvr>
                                      <p:to>
                                        <p:strVal val="visible"/>
                                      </p:to>
                                    </p:set>
                                    <p:animEffect transition="in" filter="dissolve">
                                      <p:cBhvr>
                                        <p:cTn id="22" dur="500"/>
                                        <p:tgtEl>
                                          <p:spTgt spid="141328"/>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41337"/>
                                        </p:tgtEl>
                                        <p:attrNameLst>
                                          <p:attrName>style.visibility</p:attrName>
                                        </p:attrNameLst>
                                      </p:cBhvr>
                                      <p:to>
                                        <p:strVal val="visible"/>
                                      </p:to>
                                    </p:set>
                                    <p:animEffect transition="in" filter="dissolve">
                                      <p:cBhvr>
                                        <p:cTn id="26" dur="500"/>
                                        <p:tgtEl>
                                          <p:spTgt spid="141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1330"/>
                                        </p:tgtEl>
                                        <p:attrNameLst>
                                          <p:attrName>style.visibility</p:attrName>
                                        </p:attrNameLst>
                                      </p:cBhvr>
                                      <p:to>
                                        <p:strVal val="visible"/>
                                      </p:to>
                                    </p:set>
                                    <p:animEffect transition="in" filter="dissolve">
                                      <p:cBhvr>
                                        <p:cTn id="31" dur="500"/>
                                        <p:tgtEl>
                                          <p:spTgt spid="141330"/>
                                        </p:tgtEl>
                                      </p:cBhvr>
                                    </p:animEffec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141327"/>
                                        </p:tgtEl>
                                        <p:attrNameLst>
                                          <p:attrName>style.visibility</p:attrName>
                                        </p:attrNameLst>
                                      </p:cBhvr>
                                      <p:to>
                                        <p:strVal val="visible"/>
                                      </p:to>
                                    </p:set>
                                    <p:animEffect transition="in" filter="dissolve">
                                      <p:cBhvr>
                                        <p:cTn id="35" dur="500"/>
                                        <p:tgtEl>
                                          <p:spTgt spid="141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utoUpdateAnimBg="0"/>
      <p:bldP spid="141322" grpId="0" autoUpdateAnimBg="0"/>
      <p:bldP spid="141323" grpId="0" autoUpdateAnimBg="0"/>
      <p:bldP spid="141328" grpId="0" autoUpdateAnimBg="0"/>
      <p:bldP spid="141330" grpId="0" autoUpdateAnimBg="0"/>
      <p:bldP spid="14133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073BE04E-77B2-4248-AC98-BAE3466A2777}"/>
              </a:ext>
            </a:extLst>
          </p:cNvPr>
          <p:cNvSpPr>
            <a:spLocks noChangeArrowheads="1"/>
          </p:cNvSpPr>
          <p:nvPr/>
        </p:nvSpPr>
        <p:spPr bwMode="auto">
          <a:xfrm>
            <a:off x="482600" y="457200"/>
            <a:ext cx="80930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2000" b="1" u="sng">
                <a:solidFill>
                  <a:srgbClr val="CCFF33"/>
                </a:solidFill>
                <a:latin typeface="Arial" panose="020B0604020202020204" pitchFamily="34" charset="0"/>
                <a:cs typeface="Arial" panose="020B0604020202020204" pitchFamily="34" charset="0"/>
              </a:rPr>
              <a:t>Conclusion</a:t>
            </a:r>
            <a:r>
              <a:rPr lang="fr-FR" altLang="fr-FR" sz="2000">
                <a:solidFill>
                  <a:srgbClr val="CCFF33"/>
                </a:solidFill>
                <a:latin typeface="Arial" panose="020B0604020202020204" pitchFamily="34" charset="0"/>
                <a:cs typeface="Arial" panose="020B0604020202020204" pitchFamily="34" charset="0"/>
              </a:rPr>
              <a:t> Produit de qualité bactériologique </a:t>
            </a:r>
            <a:r>
              <a:rPr lang="fr-FR" altLang="fr-FR" sz="2000" i="1">
                <a:solidFill>
                  <a:srgbClr val="CCFF33"/>
                </a:solidFill>
                <a:latin typeface="Arial" panose="020B0604020202020204" pitchFamily="34" charset="0"/>
                <a:cs typeface="Arial" panose="020B0604020202020204" pitchFamily="34" charset="0"/>
              </a:rPr>
              <a:t>NON SATISFAISANTE</a:t>
            </a:r>
          </a:p>
        </p:txBody>
      </p:sp>
      <p:sp>
        <p:nvSpPr>
          <p:cNvPr id="142339" name="Text Box 3">
            <a:extLst>
              <a:ext uri="{FF2B5EF4-FFF2-40B4-BE49-F238E27FC236}">
                <a16:creationId xmlns:a16="http://schemas.microsoft.com/office/drawing/2014/main" id="{DBCCED01-4211-467C-902C-A7B70BF56B27}"/>
              </a:ext>
            </a:extLst>
          </p:cNvPr>
          <p:cNvSpPr txBox="1">
            <a:spLocks noChangeArrowheads="1"/>
          </p:cNvSpPr>
          <p:nvPr/>
        </p:nvSpPr>
        <p:spPr bwMode="auto">
          <a:xfrm>
            <a:off x="228600" y="1219200"/>
            <a:ext cx="8915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800" b="1">
                <a:solidFill>
                  <a:schemeClr val="folHlink"/>
                </a:solidFill>
                <a:latin typeface="Comic Sans MS" panose="030F0702030302020204" pitchFamily="66" charset="0"/>
                <a:cs typeface="Times New Roman" panose="02020603050405020304" pitchFamily="18" charset="0"/>
              </a:rPr>
              <a:t>-Nommer les germes responsables justifiant la conclusion du laboratoire</a:t>
            </a:r>
            <a:endParaRPr lang="fr-FR" altLang="fr-FR" sz="2400" b="1">
              <a:solidFill>
                <a:srgbClr val="FF0000"/>
              </a:solidFill>
              <a:latin typeface="Arial" panose="020B0604020202020204" pitchFamily="34" charset="0"/>
              <a:cs typeface="Arial" panose="020B0604020202020204" pitchFamily="34" charset="0"/>
            </a:endParaRPr>
          </a:p>
        </p:txBody>
      </p:sp>
      <p:sp>
        <p:nvSpPr>
          <p:cNvPr id="142340" name="Text Box 4">
            <a:extLst>
              <a:ext uri="{FF2B5EF4-FFF2-40B4-BE49-F238E27FC236}">
                <a16:creationId xmlns:a16="http://schemas.microsoft.com/office/drawing/2014/main" id="{15D002D7-322D-4D0C-95C8-0142ACC486B7}"/>
              </a:ext>
            </a:extLst>
          </p:cNvPr>
          <p:cNvSpPr txBox="1">
            <a:spLocks noChangeArrowheads="1"/>
          </p:cNvSpPr>
          <p:nvPr/>
        </p:nvSpPr>
        <p:spPr bwMode="auto">
          <a:xfrm>
            <a:off x="228600" y="3124200"/>
            <a:ext cx="8686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800" b="1">
                <a:solidFill>
                  <a:schemeClr val="folHlink"/>
                </a:solidFill>
                <a:latin typeface="Comic Sans MS" panose="030F0702030302020204" pitchFamily="66" charset="0"/>
                <a:cs typeface="Times New Roman" panose="02020603050405020304" pitchFamily="18" charset="0"/>
              </a:rPr>
              <a:t>- Présenter la cause la plus probable de la présence de ces germes et proposer les mesures correctives correspondantes</a:t>
            </a:r>
            <a:endParaRPr lang="fr-FR" altLang="fr-FR" sz="1800" b="1">
              <a:solidFill>
                <a:schemeClr val="folHlink"/>
              </a:solidFill>
              <a:latin typeface="Comic Sans MS" panose="030F0702030302020204" pitchFamily="66" charset="0"/>
              <a:cs typeface="Times New Roman" panose="02020603050405020304" pitchFamily="18" charset="0"/>
            </a:endParaRPr>
          </a:p>
        </p:txBody>
      </p:sp>
      <p:sp>
        <p:nvSpPr>
          <p:cNvPr id="142341" name="Text Box 5">
            <a:extLst>
              <a:ext uri="{FF2B5EF4-FFF2-40B4-BE49-F238E27FC236}">
                <a16:creationId xmlns:a16="http://schemas.microsoft.com/office/drawing/2014/main" id="{A2500E06-B154-4DA2-A04B-DA03D15FDD5C}"/>
              </a:ext>
            </a:extLst>
          </p:cNvPr>
          <p:cNvSpPr txBox="1">
            <a:spLocks noChangeArrowheads="1"/>
          </p:cNvSpPr>
          <p:nvPr/>
        </p:nvSpPr>
        <p:spPr bwMode="auto">
          <a:xfrm>
            <a:off x="228600" y="1752600"/>
            <a:ext cx="8915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2400" b="1">
                <a:solidFill>
                  <a:srgbClr val="CCFF33"/>
                </a:solidFill>
                <a:latin typeface="Arial" panose="020B0604020202020204" pitchFamily="34" charset="0"/>
                <a:cs typeface="Arial" panose="020B0604020202020204" pitchFamily="34" charset="0"/>
              </a:rPr>
              <a:t>COLIFORMES THERMOTOLÉRANTS (coliformes fécaux)   </a:t>
            </a:r>
          </a:p>
          <a:p>
            <a:pPr algn="ctr">
              <a:spcBef>
                <a:spcPct val="50000"/>
              </a:spcBef>
              <a:buClrTx/>
              <a:buSzTx/>
              <a:buFontTx/>
              <a:buNone/>
            </a:pPr>
            <a:r>
              <a:rPr lang="fr-FR" altLang="fr-FR" sz="2400" b="1">
                <a:solidFill>
                  <a:srgbClr val="FF0000"/>
                </a:solidFill>
                <a:latin typeface="Arial" panose="020B0604020202020204" pitchFamily="34" charset="0"/>
                <a:cs typeface="Arial" panose="020B0604020202020204" pitchFamily="34" charset="0"/>
              </a:rPr>
              <a:t>Résultat: 2 résultats &gt; à 10m donc NON SATISAFAISANT</a:t>
            </a:r>
          </a:p>
        </p:txBody>
      </p:sp>
      <p:grpSp>
        <p:nvGrpSpPr>
          <p:cNvPr id="142342" name="Group 6">
            <a:extLst>
              <a:ext uri="{FF2B5EF4-FFF2-40B4-BE49-F238E27FC236}">
                <a16:creationId xmlns:a16="http://schemas.microsoft.com/office/drawing/2014/main" id="{9516B751-07D1-4130-84B2-0C78DB1316DC}"/>
              </a:ext>
            </a:extLst>
          </p:cNvPr>
          <p:cNvGrpSpPr>
            <a:grpSpLocks/>
          </p:cNvGrpSpPr>
          <p:nvPr/>
        </p:nvGrpSpPr>
        <p:grpSpPr bwMode="auto">
          <a:xfrm>
            <a:off x="0" y="3962400"/>
            <a:ext cx="9144000" cy="533400"/>
            <a:chOff x="-3" y="-3"/>
            <a:chExt cx="3820" cy="390"/>
          </a:xfrm>
        </p:grpSpPr>
        <p:grpSp>
          <p:nvGrpSpPr>
            <p:cNvPr id="31765" name="Group 7">
              <a:extLst>
                <a:ext uri="{FF2B5EF4-FFF2-40B4-BE49-F238E27FC236}">
                  <a16:creationId xmlns:a16="http://schemas.microsoft.com/office/drawing/2014/main" id="{A20B3D9B-F70B-462F-BCE7-90BF860220FC}"/>
                </a:ext>
              </a:extLst>
            </p:cNvPr>
            <p:cNvGrpSpPr>
              <a:grpSpLocks/>
            </p:cNvGrpSpPr>
            <p:nvPr/>
          </p:nvGrpSpPr>
          <p:grpSpPr bwMode="auto">
            <a:xfrm>
              <a:off x="0" y="0"/>
              <a:ext cx="3814" cy="384"/>
              <a:chOff x="0" y="0"/>
              <a:chExt cx="3814" cy="384"/>
            </a:xfrm>
          </p:grpSpPr>
          <p:grpSp>
            <p:nvGrpSpPr>
              <p:cNvPr id="31767" name="Group 8">
                <a:extLst>
                  <a:ext uri="{FF2B5EF4-FFF2-40B4-BE49-F238E27FC236}">
                    <a16:creationId xmlns:a16="http://schemas.microsoft.com/office/drawing/2014/main" id="{FF6CF684-CA6D-4A8B-9873-767993858F28}"/>
                  </a:ext>
                </a:extLst>
              </p:cNvPr>
              <p:cNvGrpSpPr>
                <a:grpSpLocks/>
              </p:cNvGrpSpPr>
              <p:nvPr/>
            </p:nvGrpSpPr>
            <p:grpSpPr bwMode="auto">
              <a:xfrm>
                <a:off x="0" y="0"/>
                <a:ext cx="1784" cy="384"/>
                <a:chOff x="0" y="0"/>
                <a:chExt cx="1784" cy="384"/>
              </a:xfrm>
            </p:grpSpPr>
            <p:sp>
              <p:nvSpPr>
                <p:cNvPr id="31771" name="Rectangle 9">
                  <a:extLst>
                    <a:ext uri="{FF2B5EF4-FFF2-40B4-BE49-F238E27FC236}">
                      <a16:creationId xmlns:a16="http://schemas.microsoft.com/office/drawing/2014/main" id="{B094F48E-BDD0-492D-8966-B13C1B5284DF}"/>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Causes les plus probables de la non conformité</a:t>
                  </a:r>
                  <a:endParaRPr lang="en-US" altLang="fr-FR" sz="1600" b="1">
                    <a:cs typeface="Times New Roman" panose="02020603050405020304" pitchFamily="18" charset="0"/>
                  </a:endParaRPr>
                </a:p>
                <a:p>
                  <a:pPr algn="ctr">
                    <a:spcBef>
                      <a:spcPct val="0"/>
                    </a:spcBef>
                    <a:buClrTx/>
                    <a:buSzTx/>
                    <a:buFontTx/>
                    <a:buNone/>
                  </a:pPr>
                  <a:endParaRPr lang="en-US" altLang="fr-FR" sz="1600" b="1"/>
                </a:p>
              </p:txBody>
            </p:sp>
            <p:sp>
              <p:nvSpPr>
                <p:cNvPr id="31772" name="Rectangle 10">
                  <a:extLst>
                    <a:ext uri="{FF2B5EF4-FFF2-40B4-BE49-F238E27FC236}">
                      <a16:creationId xmlns:a16="http://schemas.microsoft.com/office/drawing/2014/main" id="{01FA725A-3DA9-423D-B356-3C9862BA6302}"/>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1768" name="Group 11">
                <a:extLst>
                  <a:ext uri="{FF2B5EF4-FFF2-40B4-BE49-F238E27FC236}">
                    <a16:creationId xmlns:a16="http://schemas.microsoft.com/office/drawing/2014/main" id="{7FAAD7FC-C2FB-40D7-856A-2BA08200352A}"/>
                  </a:ext>
                </a:extLst>
              </p:cNvPr>
              <p:cNvGrpSpPr>
                <a:grpSpLocks/>
              </p:cNvGrpSpPr>
              <p:nvPr/>
            </p:nvGrpSpPr>
            <p:grpSpPr bwMode="auto">
              <a:xfrm>
                <a:off x="1784" y="0"/>
                <a:ext cx="2030" cy="384"/>
                <a:chOff x="1784" y="0"/>
                <a:chExt cx="2030" cy="384"/>
              </a:xfrm>
            </p:grpSpPr>
            <p:sp>
              <p:nvSpPr>
                <p:cNvPr id="31769" name="Rectangle 12">
                  <a:extLst>
                    <a:ext uri="{FF2B5EF4-FFF2-40B4-BE49-F238E27FC236}">
                      <a16:creationId xmlns:a16="http://schemas.microsoft.com/office/drawing/2014/main" id="{A6AFB975-5EF7-4DFD-AC81-B6298AE399E6}"/>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Mesures de prévention </a:t>
                  </a:r>
                  <a:endParaRPr lang="en-US" altLang="fr-FR" sz="1600" b="1"/>
                </a:p>
                <a:p>
                  <a:pPr algn="ctr" eaLnBrk="1" hangingPunct="1">
                    <a:spcBef>
                      <a:spcPct val="0"/>
                    </a:spcBef>
                    <a:buClrTx/>
                    <a:buSzTx/>
                    <a:buFontTx/>
                    <a:buNone/>
                  </a:pPr>
                  <a:endParaRPr lang="en-US" altLang="fr-FR" sz="1600" b="1">
                    <a:cs typeface="Times New Roman" panose="02020603050405020304" pitchFamily="18" charset="0"/>
                  </a:endParaRPr>
                </a:p>
                <a:p>
                  <a:pPr algn="ctr">
                    <a:spcBef>
                      <a:spcPct val="0"/>
                    </a:spcBef>
                    <a:buClrTx/>
                    <a:buSzTx/>
                    <a:buFontTx/>
                    <a:buNone/>
                  </a:pPr>
                  <a:endParaRPr lang="en-US" altLang="fr-FR" sz="1600" b="1"/>
                </a:p>
              </p:txBody>
            </p:sp>
            <p:sp>
              <p:nvSpPr>
                <p:cNvPr id="31770" name="Rectangle 13">
                  <a:extLst>
                    <a:ext uri="{FF2B5EF4-FFF2-40B4-BE49-F238E27FC236}">
                      <a16:creationId xmlns:a16="http://schemas.microsoft.com/office/drawing/2014/main" id="{28260301-DDBB-469F-B0D8-3CD752D73D81}"/>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31766" name="Rectangle 14">
              <a:extLst>
                <a:ext uri="{FF2B5EF4-FFF2-40B4-BE49-F238E27FC236}">
                  <a16:creationId xmlns:a16="http://schemas.microsoft.com/office/drawing/2014/main" id="{A3BFE680-8457-41E0-B0C0-7B53871A3D82}"/>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42351" name="Group 15">
            <a:extLst>
              <a:ext uri="{FF2B5EF4-FFF2-40B4-BE49-F238E27FC236}">
                <a16:creationId xmlns:a16="http://schemas.microsoft.com/office/drawing/2014/main" id="{34CF06C1-25E2-4472-8E0F-1D985C157691}"/>
              </a:ext>
            </a:extLst>
          </p:cNvPr>
          <p:cNvGrpSpPr>
            <a:grpSpLocks/>
          </p:cNvGrpSpPr>
          <p:nvPr/>
        </p:nvGrpSpPr>
        <p:grpSpPr bwMode="auto">
          <a:xfrm>
            <a:off x="0" y="4495800"/>
            <a:ext cx="9144000" cy="1981200"/>
            <a:chOff x="-3" y="-3"/>
            <a:chExt cx="3820" cy="984"/>
          </a:xfrm>
        </p:grpSpPr>
        <p:grpSp>
          <p:nvGrpSpPr>
            <p:cNvPr id="31753" name="Group 16">
              <a:extLst>
                <a:ext uri="{FF2B5EF4-FFF2-40B4-BE49-F238E27FC236}">
                  <a16:creationId xmlns:a16="http://schemas.microsoft.com/office/drawing/2014/main" id="{74A2F264-2E9E-4F18-BF25-7F4B0B5137B0}"/>
                </a:ext>
              </a:extLst>
            </p:cNvPr>
            <p:cNvGrpSpPr>
              <a:grpSpLocks/>
            </p:cNvGrpSpPr>
            <p:nvPr/>
          </p:nvGrpSpPr>
          <p:grpSpPr bwMode="auto">
            <a:xfrm>
              <a:off x="0" y="0"/>
              <a:ext cx="3814" cy="978"/>
              <a:chOff x="0" y="0"/>
              <a:chExt cx="3814" cy="978"/>
            </a:xfrm>
          </p:grpSpPr>
          <p:grpSp>
            <p:nvGrpSpPr>
              <p:cNvPr id="31755" name="Group 17">
                <a:extLst>
                  <a:ext uri="{FF2B5EF4-FFF2-40B4-BE49-F238E27FC236}">
                    <a16:creationId xmlns:a16="http://schemas.microsoft.com/office/drawing/2014/main" id="{A50745CA-6A67-4EFD-92BC-68D99EC5C302}"/>
                  </a:ext>
                </a:extLst>
              </p:cNvPr>
              <p:cNvGrpSpPr>
                <a:grpSpLocks/>
              </p:cNvGrpSpPr>
              <p:nvPr/>
            </p:nvGrpSpPr>
            <p:grpSpPr bwMode="auto">
              <a:xfrm>
                <a:off x="0" y="0"/>
                <a:ext cx="1784" cy="978"/>
                <a:chOff x="0" y="0"/>
                <a:chExt cx="1784" cy="978"/>
              </a:xfrm>
            </p:grpSpPr>
            <p:sp>
              <p:nvSpPr>
                <p:cNvPr id="31761" name="Rectangle 18">
                  <a:extLst>
                    <a:ext uri="{FF2B5EF4-FFF2-40B4-BE49-F238E27FC236}">
                      <a16:creationId xmlns:a16="http://schemas.microsoft.com/office/drawing/2014/main" id="{97AB0240-4D4B-4039-988E-484C8C9FD41E}"/>
                    </a:ext>
                  </a:extLst>
                </p:cNvPr>
                <p:cNvSpPr>
                  <a:spLocks noChangeArrowheads="1"/>
                </p:cNvSpPr>
                <p:nvPr/>
              </p:nvSpPr>
              <p:spPr bwMode="auto">
                <a:xfrm>
                  <a:off x="0" y="0"/>
                  <a:ext cx="1784"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1762" name="Group 19">
                  <a:extLst>
                    <a:ext uri="{FF2B5EF4-FFF2-40B4-BE49-F238E27FC236}">
                      <a16:creationId xmlns:a16="http://schemas.microsoft.com/office/drawing/2014/main" id="{113478F8-51AA-46E2-A629-0D6D4F36B4CC}"/>
                    </a:ext>
                  </a:extLst>
                </p:cNvPr>
                <p:cNvGrpSpPr>
                  <a:grpSpLocks/>
                </p:cNvGrpSpPr>
                <p:nvPr/>
              </p:nvGrpSpPr>
              <p:grpSpPr bwMode="auto">
                <a:xfrm>
                  <a:off x="0" y="0"/>
                  <a:ext cx="1784" cy="978"/>
                  <a:chOff x="0" y="0"/>
                  <a:chExt cx="1784" cy="978"/>
                </a:xfrm>
              </p:grpSpPr>
              <p:sp>
                <p:nvSpPr>
                  <p:cNvPr id="31763" name="Rectangle 20">
                    <a:extLst>
                      <a:ext uri="{FF2B5EF4-FFF2-40B4-BE49-F238E27FC236}">
                        <a16:creationId xmlns:a16="http://schemas.microsoft.com/office/drawing/2014/main" id="{3073A354-4A96-473A-8931-41668B029447}"/>
                      </a:ext>
                    </a:extLst>
                  </p:cNvPr>
                  <p:cNvSpPr>
                    <a:spLocks noChangeArrowheads="1"/>
                  </p:cNvSpPr>
                  <p:nvPr/>
                </p:nvSpPr>
                <p:spPr bwMode="auto">
                  <a:xfrm>
                    <a:off x="28" y="0"/>
                    <a:ext cx="1728"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a:t>
                    </a:r>
                    <a:r>
                      <a:rPr lang="fr-FR" altLang="fr-FR" sz="1400">
                        <a:solidFill>
                          <a:srgbClr val="FF0000"/>
                        </a:solidFill>
                        <a:latin typeface="Arial" panose="020B0604020202020204" pitchFamily="34" charset="0"/>
                        <a:cs typeface="Times New Roman" panose="02020603050405020304" pitchFamily="18" charset="0"/>
                      </a:rPr>
                      <a:t>Mauvaise hygiène du personnel</a:t>
                    </a:r>
                  </a:p>
                  <a:p>
                    <a:pPr eaLnBrk="1" hangingPunct="1">
                      <a:spcBef>
                        <a:spcPct val="0"/>
                      </a:spcBef>
                      <a:buClrTx/>
                      <a:buSzTx/>
                      <a:buFontTx/>
                      <a:buNone/>
                    </a:pPr>
                    <a:endParaRPr lang="fr-FR" altLang="fr-FR" sz="1400">
                      <a:solidFill>
                        <a:srgbClr val="FF0000"/>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Nettoyage et désinfection insuffisants</a:t>
                    </a:r>
                  </a:p>
                  <a:p>
                    <a:pPr eaLnBrk="1" hangingPunct="1">
                      <a:spcBef>
                        <a:spcPct val="0"/>
                      </a:spcBef>
                      <a:buClrTx/>
                      <a:buSzTx/>
                      <a:buFontTx/>
                      <a:buNone/>
                    </a:pPr>
                    <a:br>
                      <a:rPr lang="fr-FR" altLang="fr-FR" sz="1400">
                        <a:latin typeface="Arial" panose="020B0604020202020204" pitchFamily="34" charset="0"/>
                        <a:cs typeface="Times New Roman" panose="02020603050405020304" pitchFamily="18" charset="0"/>
                      </a:rPr>
                    </a:br>
                    <a:r>
                      <a:rPr lang="fr-FR" altLang="fr-FR" sz="1400">
                        <a:latin typeface="Arial" panose="020B0604020202020204" pitchFamily="34" charset="0"/>
                        <a:cs typeface="Times New Roman" panose="02020603050405020304" pitchFamily="18" charset="0"/>
                      </a:rPr>
                      <a:t>* Non respect du protocole de décontamination</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a:t>
                    </a:r>
                    <a:r>
                      <a:rPr lang="fr-FR" altLang="fr-FR" sz="1400">
                        <a:solidFill>
                          <a:srgbClr val="FF0000"/>
                        </a:solidFill>
                        <a:latin typeface="Arial" panose="020B0604020202020204" pitchFamily="34" charset="0"/>
                        <a:cs typeface="Times New Roman" panose="02020603050405020304" pitchFamily="18" charset="0"/>
                      </a:rPr>
                      <a:t>Contamination par manipulation après cuisson</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a:t>
                    </a:r>
                    <a:r>
                      <a:rPr lang="fr-FR" altLang="fr-FR" sz="1400">
                        <a:solidFill>
                          <a:srgbClr val="FF0000"/>
                        </a:solidFill>
                        <a:latin typeface="Arial" panose="020B0604020202020204" pitchFamily="34" charset="0"/>
                        <a:cs typeface="Times New Roman" panose="02020603050405020304" pitchFamily="18" charset="0"/>
                      </a:rPr>
                      <a:t>Mauvaise conditions de stockage ou de protection</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Défaut de cuisson </a:t>
                    </a:r>
                    <a:endParaRPr lang="en-US" altLang="fr-FR" sz="1400">
                      <a:latin typeface="Arial" panose="020B0604020202020204" pitchFamily="34" charset="0"/>
                      <a:cs typeface="Times New Roman" panose="02020603050405020304" pitchFamily="18" charset="0"/>
                    </a:endParaRPr>
                  </a:p>
                </p:txBody>
              </p:sp>
              <p:sp>
                <p:nvSpPr>
                  <p:cNvPr id="31764" name="Rectangle 21">
                    <a:extLst>
                      <a:ext uri="{FF2B5EF4-FFF2-40B4-BE49-F238E27FC236}">
                        <a16:creationId xmlns:a16="http://schemas.microsoft.com/office/drawing/2014/main" id="{7F73089D-8C2E-4282-BD0E-4F17DD70ED87}"/>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31756" name="Group 22">
                <a:extLst>
                  <a:ext uri="{FF2B5EF4-FFF2-40B4-BE49-F238E27FC236}">
                    <a16:creationId xmlns:a16="http://schemas.microsoft.com/office/drawing/2014/main" id="{5F0E7C33-7B45-40DE-8BEA-B26E51B33176}"/>
                  </a:ext>
                </a:extLst>
              </p:cNvPr>
              <p:cNvGrpSpPr>
                <a:grpSpLocks/>
              </p:cNvGrpSpPr>
              <p:nvPr/>
            </p:nvGrpSpPr>
            <p:grpSpPr bwMode="auto">
              <a:xfrm>
                <a:off x="1784" y="0"/>
                <a:ext cx="2030" cy="978"/>
                <a:chOff x="1784" y="0"/>
                <a:chExt cx="2030" cy="978"/>
              </a:xfrm>
            </p:grpSpPr>
            <p:sp>
              <p:nvSpPr>
                <p:cNvPr id="31757" name="Rectangle 23">
                  <a:extLst>
                    <a:ext uri="{FF2B5EF4-FFF2-40B4-BE49-F238E27FC236}">
                      <a16:creationId xmlns:a16="http://schemas.microsoft.com/office/drawing/2014/main" id="{290ECD18-3031-4D3F-8D96-9A4CF9BDA84A}"/>
                    </a:ext>
                  </a:extLst>
                </p:cNvPr>
                <p:cNvSpPr>
                  <a:spLocks noChangeArrowheads="1"/>
                </p:cNvSpPr>
                <p:nvPr/>
              </p:nvSpPr>
              <p:spPr bwMode="auto">
                <a:xfrm>
                  <a:off x="1784" y="0"/>
                  <a:ext cx="2030"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1758" name="Group 24">
                  <a:extLst>
                    <a:ext uri="{FF2B5EF4-FFF2-40B4-BE49-F238E27FC236}">
                      <a16:creationId xmlns:a16="http://schemas.microsoft.com/office/drawing/2014/main" id="{91FDBF97-D3EA-440F-A051-6AFC32D28A23}"/>
                    </a:ext>
                  </a:extLst>
                </p:cNvPr>
                <p:cNvGrpSpPr>
                  <a:grpSpLocks/>
                </p:cNvGrpSpPr>
                <p:nvPr/>
              </p:nvGrpSpPr>
              <p:grpSpPr bwMode="auto">
                <a:xfrm>
                  <a:off x="1784" y="0"/>
                  <a:ext cx="2030" cy="978"/>
                  <a:chOff x="1784" y="0"/>
                  <a:chExt cx="2030" cy="978"/>
                </a:xfrm>
              </p:grpSpPr>
              <p:sp>
                <p:nvSpPr>
                  <p:cNvPr id="31759" name="Rectangle 25">
                    <a:extLst>
                      <a:ext uri="{FF2B5EF4-FFF2-40B4-BE49-F238E27FC236}">
                        <a16:creationId xmlns:a16="http://schemas.microsoft.com/office/drawing/2014/main" id="{3C4261E7-C3E3-4115-BED0-8CD373424E60}"/>
                      </a:ext>
                    </a:extLst>
                  </p:cNvPr>
                  <p:cNvSpPr>
                    <a:spLocks noChangeArrowheads="1"/>
                  </p:cNvSpPr>
                  <p:nvPr/>
                </p:nvSpPr>
                <p:spPr bwMode="auto">
                  <a:xfrm>
                    <a:off x="1812" y="0"/>
                    <a:ext cx="1974"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a:t>
                    </a:r>
                    <a:r>
                      <a:rPr lang="fr-FR" altLang="fr-FR" sz="1400">
                        <a:solidFill>
                          <a:srgbClr val="FF0000"/>
                        </a:solidFill>
                        <a:latin typeface="Arial" panose="020B0604020202020204" pitchFamily="34" charset="0"/>
                        <a:cs typeface="Times New Roman" panose="02020603050405020304" pitchFamily="18" charset="0"/>
                      </a:rPr>
                      <a:t>Veiller à l’hygiène du personnel (dépistage porteur </a:t>
                    </a:r>
                    <a:br>
                      <a:rPr lang="fr-FR" altLang="fr-FR" sz="1400">
                        <a:solidFill>
                          <a:srgbClr val="FF0000"/>
                        </a:solidFill>
                        <a:latin typeface="Arial" panose="020B0604020202020204" pitchFamily="34" charset="0"/>
                        <a:cs typeface="Times New Roman" panose="02020603050405020304" pitchFamily="18" charset="0"/>
                      </a:rPr>
                    </a:br>
                    <a:r>
                      <a:rPr lang="fr-FR" altLang="fr-FR" sz="1400">
                        <a:solidFill>
                          <a:srgbClr val="FF0000"/>
                        </a:solidFill>
                        <a:latin typeface="Arial" panose="020B0604020202020204" pitchFamily="34" charset="0"/>
                        <a:cs typeface="Times New Roman" panose="02020603050405020304" pitchFamily="18" charset="0"/>
                      </a:rPr>
                      <a:t>     sain, lavage des mains….)</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Veiller à un nettoyage et une désinfection 	satisfaisants</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Faire respecter le plan de nettoyage </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a:t>
                    </a:r>
                    <a:r>
                      <a:rPr lang="fr-FR" altLang="fr-FR" sz="1400">
                        <a:solidFill>
                          <a:srgbClr val="FF0000"/>
                        </a:solidFill>
                        <a:latin typeface="Arial" panose="020B0604020202020204" pitchFamily="34" charset="0"/>
                        <a:cs typeface="Times New Roman" panose="02020603050405020304" pitchFamily="18" charset="0"/>
                      </a:rPr>
                      <a:t>Veiller au respect du </a:t>
                    </a:r>
                    <a:r>
                      <a:rPr lang="fr-FR" altLang="fr-FR" sz="1200">
                        <a:solidFill>
                          <a:srgbClr val="FF0000"/>
                        </a:solidFill>
                        <a:latin typeface="Arial" panose="020B0604020202020204" pitchFamily="34" charset="0"/>
                        <a:cs typeface="Times New Roman" panose="02020603050405020304" pitchFamily="18" charset="0"/>
                      </a:rPr>
                      <a:t>Guide Bonne Pratique Hygiénique</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a:t>
                    </a:r>
                    <a:r>
                      <a:rPr lang="fr-FR" altLang="fr-FR" sz="1400">
                        <a:solidFill>
                          <a:srgbClr val="FF0000"/>
                        </a:solidFill>
                        <a:latin typeface="Arial" panose="020B0604020202020204" pitchFamily="34" charset="0"/>
                        <a:cs typeface="Times New Roman" panose="02020603050405020304" pitchFamily="18" charset="0"/>
                      </a:rPr>
                      <a:t>Veiller au bon stockage des denrées et des  PCA</a:t>
                    </a:r>
                    <a:br>
                      <a:rPr lang="fr-FR" altLang="fr-FR" sz="1400">
                        <a:solidFill>
                          <a:srgbClr val="FF0000"/>
                        </a:solidFill>
                        <a:latin typeface="Arial" panose="020B0604020202020204" pitchFamily="34" charset="0"/>
                        <a:cs typeface="Times New Roman" panose="02020603050405020304" pitchFamily="18" charset="0"/>
                      </a:rPr>
                    </a:br>
                    <a:endParaRPr lang="fr-FR" altLang="fr-FR" sz="1400">
                      <a:solidFill>
                        <a:srgbClr val="FF0000"/>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Respecter les consignes de cuisson </a:t>
                    </a:r>
                    <a:endParaRPr lang="en-US" altLang="fr-FR" sz="140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fr-FR" sz="1400">
                      <a:latin typeface="Arial" panose="020B0604020202020204" pitchFamily="34" charset="0"/>
                      <a:cs typeface="Times New Roman" panose="02020603050405020304" pitchFamily="18" charset="0"/>
                    </a:endParaRPr>
                  </a:p>
                </p:txBody>
              </p:sp>
              <p:sp>
                <p:nvSpPr>
                  <p:cNvPr id="31760" name="Rectangle 26">
                    <a:extLst>
                      <a:ext uri="{FF2B5EF4-FFF2-40B4-BE49-F238E27FC236}">
                        <a16:creationId xmlns:a16="http://schemas.microsoft.com/office/drawing/2014/main" id="{8226BEE2-F49B-46B1-981B-6AC707F0F57B}"/>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31754" name="Rectangle 27">
              <a:extLst>
                <a:ext uri="{FF2B5EF4-FFF2-40B4-BE49-F238E27FC236}">
                  <a16:creationId xmlns:a16="http://schemas.microsoft.com/office/drawing/2014/main" id="{13D8E332-198A-4E1E-A582-06E37D425F1D}"/>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142365" name="AutoShape 29">
            <a:hlinkClick r:id="" action="ppaction://hlinkshowjump?jump=nextslide" highlightClick="1"/>
            <a:extLst>
              <a:ext uri="{FF2B5EF4-FFF2-40B4-BE49-F238E27FC236}">
                <a16:creationId xmlns:a16="http://schemas.microsoft.com/office/drawing/2014/main" id="{EF7143D4-E2C8-450C-8B59-85249EF48839}"/>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dissolve">
                                      <p:cBhvr>
                                        <p:cTn id="7" dur="500"/>
                                        <p:tgtEl>
                                          <p:spTgt spid="14233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2339"/>
                                        </p:tgtEl>
                                        <p:attrNameLst>
                                          <p:attrName>style.visibility</p:attrName>
                                        </p:attrNameLst>
                                      </p:cBhvr>
                                      <p:to>
                                        <p:strVal val="visible"/>
                                      </p:to>
                                    </p:set>
                                    <p:animEffect transition="in" filter="dissolve">
                                      <p:cBhvr>
                                        <p:cTn id="11" dur="500"/>
                                        <p:tgtEl>
                                          <p:spTgt spid="142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2341"/>
                                        </p:tgtEl>
                                        <p:attrNameLst>
                                          <p:attrName>style.visibility</p:attrName>
                                        </p:attrNameLst>
                                      </p:cBhvr>
                                      <p:to>
                                        <p:strVal val="visible"/>
                                      </p:to>
                                    </p:set>
                                    <p:animEffect transition="in" filter="dissolve">
                                      <p:cBhvr>
                                        <p:cTn id="16" dur="500"/>
                                        <p:tgtEl>
                                          <p:spTgt spid="142341"/>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2340"/>
                                        </p:tgtEl>
                                        <p:attrNameLst>
                                          <p:attrName>style.visibility</p:attrName>
                                        </p:attrNameLst>
                                      </p:cBhvr>
                                      <p:to>
                                        <p:strVal val="visible"/>
                                      </p:to>
                                    </p:set>
                                    <p:animEffect transition="in" filter="dissolve">
                                      <p:cBhvr>
                                        <p:cTn id="20" dur="500"/>
                                        <p:tgtEl>
                                          <p:spTgt spid="1423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42342"/>
                                        </p:tgtEl>
                                        <p:attrNameLst>
                                          <p:attrName>style.visibility</p:attrName>
                                        </p:attrNameLst>
                                      </p:cBhvr>
                                      <p:to>
                                        <p:strVal val="visible"/>
                                      </p:to>
                                    </p:set>
                                    <p:animEffect transition="in" filter="dissolve">
                                      <p:cBhvr>
                                        <p:cTn id="25" dur="500"/>
                                        <p:tgtEl>
                                          <p:spTgt spid="142342"/>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142351"/>
                                        </p:tgtEl>
                                        <p:attrNameLst>
                                          <p:attrName>style.visibility</p:attrName>
                                        </p:attrNameLst>
                                      </p:cBhvr>
                                      <p:to>
                                        <p:strVal val="visible"/>
                                      </p:to>
                                    </p:set>
                                    <p:animEffect transition="in" filter="dissolve">
                                      <p:cBhvr>
                                        <p:cTn id="29" dur="500"/>
                                        <p:tgtEl>
                                          <p:spTgt spid="142351"/>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142365"/>
                                        </p:tgtEl>
                                        <p:attrNameLst>
                                          <p:attrName>style.visibility</p:attrName>
                                        </p:attrNameLst>
                                      </p:cBhvr>
                                      <p:to>
                                        <p:strVal val="visible"/>
                                      </p:to>
                                    </p:set>
                                    <p:animEffect transition="in" filter="dissolve">
                                      <p:cBhvr>
                                        <p:cTn id="33" dur="500"/>
                                        <p:tgtEl>
                                          <p:spTgt spid="142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39" grpId="0" autoUpdateAnimBg="0"/>
      <p:bldP spid="142340" grpId="0" autoUpdateAnimBg="0"/>
      <p:bldP spid="14234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37FCB5F9-C338-466A-8F84-E3C8075AD5A2}"/>
              </a:ext>
            </a:extLst>
          </p:cNvPr>
          <p:cNvSpPr>
            <a:spLocks noGrp="1" noChangeArrowheads="1"/>
          </p:cNvSpPr>
          <p:nvPr>
            <p:ph type="title"/>
          </p:nvPr>
        </p:nvSpPr>
        <p:spPr>
          <a:xfrm>
            <a:off x="685800" y="2362200"/>
            <a:ext cx="7772400" cy="1143000"/>
          </a:xfrm>
        </p:spPr>
        <p:txBody>
          <a:bodyPr/>
          <a:lstStyle/>
          <a:p>
            <a:pPr eaLnBrk="1" hangingPunct="1">
              <a:defRPr/>
            </a:pPr>
            <a:r>
              <a:rPr lang="fr-FR" altLang="fr-FR" b="1">
                <a:solidFill>
                  <a:schemeClr val="hlink"/>
                </a:solidFill>
                <a:cs typeface="Times New Roman" panose="02020603050405020304" pitchFamily="18" charset="0"/>
              </a:rPr>
              <a:t>Conduite à tenir par un responsable d’unité de restauration en cas de TIAC</a:t>
            </a:r>
            <a:r>
              <a:rPr lang="fr-FR" altLang="fr-FR">
                <a:solidFill>
                  <a:schemeClr val="hlink"/>
                </a:solidFill>
              </a:rPr>
              <a:t> </a:t>
            </a:r>
          </a:p>
        </p:txBody>
      </p:sp>
      <p:sp>
        <p:nvSpPr>
          <p:cNvPr id="130052" name="AutoShape 4">
            <a:hlinkClick r:id="" action="ppaction://hlinkshowjump?jump=nextslide" highlightClick="1"/>
            <a:extLst>
              <a:ext uri="{FF2B5EF4-FFF2-40B4-BE49-F238E27FC236}">
                <a16:creationId xmlns:a16="http://schemas.microsoft.com/office/drawing/2014/main" id="{E10499B0-6418-49CA-9ABC-724542E7D651}"/>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dissolve">
                                      <p:cBhvr>
                                        <p:cTn id="7" dur="500"/>
                                        <p:tgtEl>
                                          <p:spTgt spid="13005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0052"/>
                                        </p:tgtEl>
                                        <p:attrNameLst>
                                          <p:attrName>style.visibility</p:attrName>
                                        </p:attrNameLst>
                                      </p:cBhvr>
                                      <p:to>
                                        <p:strVal val="visible"/>
                                      </p:to>
                                    </p:set>
                                    <p:animEffect transition="in" filter="dissolve">
                                      <p:cBhvr>
                                        <p:cTn id="11"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0C7A122-D738-4256-BFEA-4653B89AD629}"/>
              </a:ext>
            </a:extLst>
          </p:cNvPr>
          <p:cNvSpPr>
            <a:spLocks noGrp="1" noChangeArrowheads="1"/>
          </p:cNvSpPr>
          <p:nvPr>
            <p:ph type="title"/>
          </p:nvPr>
        </p:nvSpPr>
        <p:spPr>
          <a:xfrm>
            <a:off x="609600" y="2057400"/>
            <a:ext cx="7772400" cy="1143000"/>
          </a:xfrm>
        </p:spPr>
        <p:txBody>
          <a:bodyPr/>
          <a:lstStyle/>
          <a:p>
            <a:pPr eaLnBrk="1" hangingPunct="1">
              <a:defRPr/>
            </a:pPr>
            <a:r>
              <a:rPr lang="fr-FR" altLang="fr-FR" b="1"/>
              <a:t>AUTRE EXEMPLE </a:t>
            </a:r>
            <a:br>
              <a:rPr lang="fr-FR" altLang="fr-FR" b="1"/>
            </a:br>
            <a:r>
              <a:rPr lang="fr-FR" altLang="fr-FR" b="1"/>
              <a:t>AVEC UN SEUL ECHANTILLON</a:t>
            </a:r>
          </a:p>
        </p:txBody>
      </p:sp>
      <p:sp>
        <p:nvSpPr>
          <p:cNvPr id="151555" name="AutoShape 3">
            <a:hlinkClick r:id="" action="ppaction://hlinkshowjump?jump=nextslide" highlightClick="1"/>
            <a:extLst>
              <a:ext uri="{FF2B5EF4-FFF2-40B4-BE49-F238E27FC236}">
                <a16:creationId xmlns:a16="http://schemas.microsoft.com/office/drawing/2014/main" id="{9DC27A42-3992-473A-A936-CB913028C904}"/>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dissolve">
                                      <p:cBhvr>
                                        <p:cTn id="7" dur="500"/>
                                        <p:tgtEl>
                                          <p:spTgt spid="15155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51555"/>
                                        </p:tgtEl>
                                        <p:attrNameLst>
                                          <p:attrName>style.visibility</p:attrName>
                                        </p:attrNameLst>
                                      </p:cBhvr>
                                      <p:to>
                                        <p:strVal val="visible"/>
                                      </p:to>
                                    </p:set>
                                    <p:animEffect transition="in" filter="dissolve">
                                      <p:cBhvr>
                                        <p:cTn id="11"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21A452A-D02C-4CB4-9196-EF80F8629E8C}"/>
              </a:ext>
            </a:extLst>
          </p:cNvPr>
          <p:cNvSpPr>
            <a:spLocks noChangeArrowheads="1"/>
          </p:cNvSpPr>
          <p:nvPr/>
        </p:nvSpPr>
        <p:spPr bwMode="auto">
          <a:xfrm>
            <a:off x="228600" y="1295400"/>
            <a:ext cx="8686800" cy="500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indent="180975">
              <a:spcBef>
                <a:spcPct val="20000"/>
              </a:spcBef>
              <a:buClr>
                <a:schemeClr val="accent2"/>
              </a:buClr>
              <a:buSzPct val="80000"/>
              <a:buFont typeface="Wingdings" panose="05000000000000000000" pitchFamily="2" charset="2"/>
              <a:buChar char="l"/>
              <a:tabLst>
                <a:tab pos="180975" algn="l"/>
                <a:tab pos="539750"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180975" algn="l"/>
                <a:tab pos="539750"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180975" algn="l"/>
                <a:tab pos="53975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180975" algn="l"/>
                <a:tab pos="53975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180975" algn="l"/>
                <a:tab pos="5397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180975" algn="l"/>
                <a:tab pos="5397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180975" algn="l"/>
                <a:tab pos="5397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180975" algn="l"/>
                <a:tab pos="5397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180975" algn="l"/>
                <a:tab pos="539750"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800">
                <a:latin typeface="Comic Sans MS" panose="030F0702030302020204" pitchFamily="66" charset="0"/>
                <a:cs typeface="Times New Roman" panose="02020603050405020304" pitchFamily="18" charset="0"/>
              </a:rPr>
              <a:t>Les résultats d'un autocontrôle effectué sur le thon sont présentés en </a:t>
            </a:r>
            <a:r>
              <a:rPr lang="en-US" altLang="fr-FR" sz="1800" b="1">
                <a:latin typeface="Comic Sans MS" panose="030F0702030302020204" pitchFamily="66" charset="0"/>
                <a:cs typeface="Times New Roman" panose="02020603050405020304" pitchFamily="18" charset="0"/>
                <a:hlinkClick r:id="" action="ppaction://hlinkshowjump?jump=nextslide"/>
              </a:rPr>
              <a:t>page suivante</a:t>
            </a:r>
            <a:r>
              <a:rPr lang="en-US" altLang="fr-FR" sz="1800">
                <a:latin typeface="Comic Sans MS" panose="030F0702030302020204" pitchFamily="66" charset="0"/>
                <a:cs typeface="Times New Roman" panose="02020603050405020304" pitchFamily="18" charset="0"/>
              </a:rPr>
              <a:t>. /5,5 points</a:t>
            </a:r>
            <a:br>
              <a:rPr lang="en-US" altLang="fr-FR" sz="1800">
                <a:latin typeface="Comic Sans MS" panose="030F0702030302020204" pitchFamily="66" charset="0"/>
                <a:cs typeface="Times New Roman" panose="02020603050405020304" pitchFamily="18" charset="0"/>
              </a:rPr>
            </a:br>
            <a:br>
              <a:rPr lang="en-US" altLang="fr-FR" sz="1800">
                <a:latin typeface="Comic Sans MS" panose="030F0702030302020204" pitchFamily="66" charset="0"/>
                <a:cs typeface="Times New Roman" panose="02020603050405020304" pitchFamily="18" charset="0"/>
              </a:rPr>
            </a:br>
            <a:r>
              <a:rPr lang="en-US" altLang="fr-FR" sz="1800" b="1">
                <a:solidFill>
                  <a:schemeClr val="folHlink"/>
                </a:solidFill>
                <a:latin typeface="Comic Sans MS" panose="030F0702030302020204" pitchFamily="66" charset="0"/>
                <a:cs typeface="Times New Roman" panose="02020603050405020304" pitchFamily="18" charset="0"/>
              </a:rPr>
              <a:t>1 Analyser les résultats ligne par ligne en utilisant le plan d'interprétation:</a:t>
            </a:r>
          </a:p>
          <a:p>
            <a:pPr>
              <a:spcBef>
                <a:spcPct val="0"/>
              </a:spcBef>
              <a:buClrTx/>
              <a:buSzTx/>
              <a:buFontTx/>
              <a:buNone/>
            </a:pPr>
            <a:br>
              <a:rPr lang="en-US" altLang="fr-FR" sz="800">
                <a:latin typeface="Comic Sans MS" panose="030F0702030302020204" pitchFamily="66" charset="0"/>
                <a:cs typeface="Times New Roman" panose="02020603050405020304" pitchFamily="18" charset="0"/>
              </a:rPr>
            </a:br>
            <a:r>
              <a:rPr lang="en-US" altLang="fr-FR" sz="1800">
                <a:latin typeface="Comic Sans MS" panose="030F0702030302020204" pitchFamily="66" charset="0"/>
                <a:cs typeface="Times New Roman" panose="02020603050405020304" pitchFamily="18" charset="0"/>
              </a:rPr>
              <a:t>- à trois classes pour les 5 premiers germes de l'analyse, en situant chaque résultat par rapport au seuil de tolérance analytique ( 3m ) et au seuil d'acceptabilité ( M= 10m ),</a:t>
            </a:r>
            <a:br>
              <a:rPr lang="en-US" altLang="fr-FR" sz="1800">
                <a:latin typeface="Comic Sans MS" panose="030F0702030302020204" pitchFamily="66" charset="0"/>
                <a:cs typeface="Times New Roman" panose="02020603050405020304" pitchFamily="18" charset="0"/>
              </a:rPr>
            </a:br>
            <a:br>
              <a:rPr lang="en-US" altLang="fr-FR" sz="800">
                <a:latin typeface="Comic Sans MS" panose="030F0702030302020204" pitchFamily="66" charset="0"/>
                <a:cs typeface="Times New Roman" panose="02020603050405020304" pitchFamily="18" charset="0"/>
              </a:rPr>
            </a:br>
            <a:r>
              <a:rPr lang="en-US" altLang="fr-FR" sz="1800">
                <a:latin typeface="Comic Sans MS" panose="030F0702030302020204" pitchFamily="66" charset="0"/>
                <a:cs typeface="Times New Roman" panose="02020603050405020304" pitchFamily="18" charset="0"/>
              </a:rPr>
              <a:t>- à deux classes pour les salmonelles.</a:t>
            </a:r>
            <a:br>
              <a:rPr lang="en-US" altLang="fr-FR" sz="1800">
                <a:latin typeface="Comic Sans MS" panose="030F0702030302020204" pitchFamily="66" charset="0"/>
                <a:cs typeface="Times New Roman" panose="02020603050405020304" pitchFamily="18" charset="0"/>
              </a:rPr>
            </a:br>
            <a:br>
              <a:rPr lang="en-US" altLang="fr-FR" sz="1800">
                <a:latin typeface="Comic Sans MS" panose="030F0702030302020204" pitchFamily="66" charset="0"/>
                <a:cs typeface="Times New Roman" panose="02020603050405020304" pitchFamily="18" charset="0"/>
              </a:rPr>
            </a:br>
            <a:br>
              <a:rPr lang="en-US" altLang="fr-FR" sz="1800">
                <a:latin typeface="Comic Sans MS" panose="030F0702030302020204" pitchFamily="66" charset="0"/>
                <a:cs typeface="Times New Roman" panose="02020603050405020304" pitchFamily="18" charset="0"/>
              </a:rPr>
            </a:br>
            <a:r>
              <a:rPr lang="en-US" altLang="fr-FR" sz="1800" b="1">
                <a:solidFill>
                  <a:schemeClr val="folHlink"/>
                </a:solidFill>
                <a:latin typeface="Comic Sans MS" panose="030F0702030302020204" pitchFamily="66" charset="0"/>
                <a:cs typeface="Times New Roman" panose="02020603050405020304" pitchFamily="18" charset="0"/>
              </a:rPr>
              <a:t>2. Nommer les germes responsables justifiant la conclusion du laboratoire d'analyse.</a:t>
            </a:r>
            <a:br>
              <a:rPr lang="en-US" altLang="fr-FR" sz="1800" b="1">
                <a:latin typeface="Comic Sans MS" panose="030F0702030302020204" pitchFamily="66" charset="0"/>
                <a:cs typeface="Times New Roman" panose="02020603050405020304" pitchFamily="18" charset="0"/>
              </a:rPr>
            </a:br>
            <a:br>
              <a:rPr lang="en-US" altLang="fr-FR" sz="1800" b="1">
                <a:latin typeface="Comic Sans MS" panose="030F0702030302020204" pitchFamily="66" charset="0"/>
                <a:cs typeface="Times New Roman" panose="02020603050405020304" pitchFamily="18" charset="0"/>
              </a:rPr>
            </a:br>
            <a:br>
              <a:rPr lang="en-US" altLang="fr-FR" sz="1800" b="1">
                <a:latin typeface="Comic Sans MS" panose="030F0702030302020204" pitchFamily="66" charset="0"/>
                <a:cs typeface="Times New Roman" panose="02020603050405020304" pitchFamily="18" charset="0"/>
              </a:rPr>
            </a:br>
            <a:r>
              <a:rPr lang="en-US" altLang="fr-FR" sz="1800" b="1">
                <a:solidFill>
                  <a:schemeClr val="folHlink"/>
                </a:solidFill>
                <a:latin typeface="Comic Sans MS" panose="030F0702030302020204" pitchFamily="66" charset="0"/>
                <a:cs typeface="Times New Roman" panose="02020603050405020304" pitchFamily="18" charset="0"/>
              </a:rPr>
              <a:t>3. Présenter la cause la plus probable de la présence de ces germes et proposer les mesures correctives correspondantes.</a:t>
            </a:r>
          </a:p>
          <a:p>
            <a:pPr>
              <a:spcBef>
                <a:spcPct val="0"/>
              </a:spcBef>
              <a:buClrTx/>
              <a:buSzTx/>
              <a:buFontTx/>
              <a:buNone/>
            </a:pPr>
            <a:endParaRPr lang="en-US" altLang="fr-FR" sz="1800" b="1">
              <a:solidFill>
                <a:schemeClr val="folHlink"/>
              </a:solidFill>
              <a:latin typeface="Comic Sans MS" panose="030F0702030302020204" pitchFamily="66" charset="0"/>
            </a:endParaRPr>
          </a:p>
        </p:txBody>
      </p:sp>
      <p:sp>
        <p:nvSpPr>
          <p:cNvPr id="33795" name="Text Box 3">
            <a:extLst>
              <a:ext uri="{FF2B5EF4-FFF2-40B4-BE49-F238E27FC236}">
                <a16:creationId xmlns:a16="http://schemas.microsoft.com/office/drawing/2014/main" id="{140D9479-616D-43F1-A4C9-0CADAC5D507F}"/>
              </a:ext>
            </a:extLst>
          </p:cNvPr>
          <p:cNvSpPr txBox="1">
            <a:spLocks noChangeArrowheads="1"/>
          </p:cNvSpPr>
          <p:nvPr/>
        </p:nvSpPr>
        <p:spPr bwMode="auto">
          <a:xfrm>
            <a:off x="228600" y="304800"/>
            <a:ext cx="8382000" cy="77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2400" b="1">
                <a:solidFill>
                  <a:srgbClr val="CCFF33"/>
                </a:solidFill>
                <a:latin typeface="Arial" panose="020B0604020202020204" pitchFamily="34" charset="0"/>
                <a:cs typeface="Arial" panose="020B0604020202020204" pitchFamily="34" charset="0"/>
              </a:rPr>
              <a:t>BAC Session  remplacement 1999</a:t>
            </a:r>
            <a:r>
              <a:rPr lang="fr-FR" altLang="fr-FR" sz="1400">
                <a:solidFill>
                  <a:srgbClr val="CCFF33"/>
                </a:solidFill>
                <a:latin typeface="Comic Sans MS" panose="030F0702030302020204" pitchFamily="66" charset="0"/>
              </a:rPr>
              <a:t> </a:t>
            </a:r>
          </a:p>
          <a:p>
            <a:pPr algn="ctr">
              <a:spcBef>
                <a:spcPct val="50000"/>
              </a:spcBef>
              <a:buClrTx/>
              <a:buSzTx/>
              <a:buFontTx/>
              <a:buNone/>
            </a:pPr>
            <a:r>
              <a:rPr lang="fr-FR" altLang="fr-FR" sz="1400">
                <a:solidFill>
                  <a:srgbClr val="CCFF33"/>
                </a:solidFill>
                <a:latin typeface="Comic Sans MS" panose="030F0702030302020204" pitchFamily="66" charset="0"/>
              </a:rPr>
              <a:t>HYGIENE ALIMENTAIRE</a:t>
            </a:r>
          </a:p>
        </p:txBody>
      </p:sp>
      <p:sp>
        <p:nvSpPr>
          <p:cNvPr id="33796" name="AutoShape 4">
            <a:hlinkClick r:id="rId2" action="ppaction://hlinksldjump" highlightClick="1"/>
            <a:extLst>
              <a:ext uri="{FF2B5EF4-FFF2-40B4-BE49-F238E27FC236}">
                <a16:creationId xmlns:a16="http://schemas.microsoft.com/office/drawing/2014/main" id="{59C7CBD1-77AC-41FA-864C-38599E5C5042}"/>
              </a:ext>
            </a:extLst>
          </p:cNvPr>
          <p:cNvSpPr>
            <a:spLocks noChangeArrowheads="1"/>
          </p:cNvSpPr>
          <p:nvPr/>
        </p:nvSpPr>
        <p:spPr bwMode="auto">
          <a:xfrm>
            <a:off x="8382000" y="2667000"/>
            <a:ext cx="457200" cy="457200"/>
          </a:xfrm>
          <a:prstGeom prst="actionButtonInformatio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3797" name="AutoShape 5">
            <a:hlinkClick r:id="rId3" action="ppaction://hlinksldjump" highlightClick="1"/>
            <a:extLst>
              <a:ext uri="{FF2B5EF4-FFF2-40B4-BE49-F238E27FC236}">
                <a16:creationId xmlns:a16="http://schemas.microsoft.com/office/drawing/2014/main" id="{D107E08C-FD13-4631-844F-F52D9E345C82}"/>
              </a:ext>
            </a:extLst>
          </p:cNvPr>
          <p:cNvSpPr>
            <a:spLocks noChangeArrowheads="1"/>
          </p:cNvSpPr>
          <p:nvPr/>
        </p:nvSpPr>
        <p:spPr bwMode="auto">
          <a:xfrm>
            <a:off x="6096000" y="5867400"/>
            <a:ext cx="457200" cy="457200"/>
          </a:xfrm>
          <a:prstGeom prst="actionButtonInformatio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3798" name="AutoShape 6">
            <a:hlinkClick r:id="rId3" action="ppaction://hlinksldjump" highlightClick="1"/>
            <a:extLst>
              <a:ext uri="{FF2B5EF4-FFF2-40B4-BE49-F238E27FC236}">
                <a16:creationId xmlns:a16="http://schemas.microsoft.com/office/drawing/2014/main" id="{79325CAB-A9A8-44E9-9E20-E5F9DE21092C}"/>
              </a:ext>
            </a:extLst>
          </p:cNvPr>
          <p:cNvSpPr>
            <a:spLocks noChangeArrowheads="1"/>
          </p:cNvSpPr>
          <p:nvPr/>
        </p:nvSpPr>
        <p:spPr bwMode="auto">
          <a:xfrm>
            <a:off x="1600200" y="4648200"/>
            <a:ext cx="457200" cy="457200"/>
          </a:xfrm>
          <a:prstGeom prst="actionButtonInformatio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3799" name="AutoShape 7">
            <a:hlinkClick r:id="rId4" action="ppaction://hlinksldjump" highlightClick="1"/>
            <a:extLst>
              <a:ext uri="{FF2B5EF4-FFF2-40B4-BE49-F238E27FC236}">
                <a16:creationId xmlns:a16="http://schemas.microsoft.com/office/drawing/2014/main" id="{845F2F40-D4AF-4E94-8383-687EA223BC63}"/>
              </a:ext>
            </a:extLst>
          </p:cNvPr>
          <p:cNvSpPr>
            <a:spLocks noChangeArrowheads="1"/>
          </p:cNvSpPr>
          <p:nvPr/>
        </p:nvSpPr>
        <p:spPr bwMode="auto">
          <a:xfrm>
            <a:off x="4419600" y="3276600"/>
            <a:ext cx="457200" cy="457200"/>
          </a:xfrm>
          <a:prstGeom prst="actionButtonInformatio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E1B0A8C3-8800-49F7-AEB0-A8F1407D9120}"/>
              </a:ext>
            </a:extLst>
          </p:cNvPr>
          <p:cNvSpPr txBox="1">
            <a:spLocks noChangeArrowheads="1"/>
          </p:cNvSpPr>
          <p:nvPr/>
        </p:nvSpPr>
        <p:spPr bwMode="auto">
          <a:xfrm>
            <a:off x="228600" y="0"/>
            <a:ext cx="8915400" cy="683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000" u="sng">
                <a:solidFill>
                  <a:srgbClr val="CCFF33"/>
                </a:solidFill>
                <a:latin typeface="Arial" panose="020B0604020202020204" pitchFamily="34" charset="0"/>
                <a:cs typeface="Arial" panose="020B0604020202020204" pitchFamily="34" charset="0"/>
              </a:rPr>
              <a:t>Ercem</a:t>
            </a:r>
            <a:br>
              <a:rPr lang="fr-FR" altLang="fr-FR" sz="1000" u="sng">
                <a:solidFill>
                  <a:srgbClr val="CCFF33"/>
                </a:solidFill>
                <a:latin typeface="Arial" panose="020B0604020202020204" pitchFamily="34" charset="0"/>
                <a:cs typeface="Arial" panose="020B0604020202020204" pitchFamily="34" charset="0"/>
              </a:rPr>
            </a:br>
            <a:r>
              <a:rPr lang="fr-FR" altLang="fr-FR" sz="1000" b="1">
                <a:solidFill>
                  <a:srgbClr val="CCFF33"/>
                </a:solidFill>
                <a:latin typeface="Arial" panose="020B0604020202020204" pitchFamily="34" charset="0"/>
                <a:cs typeface="Arial" panose="020B0604020202020204" pitchFamily="34" charset="0"/>
              </a:rPr>
              <a:t>Président directeur Général P. G.</a:t>
            </a:r>
            <a:br>
              <a:rPr lang="fr-FR" altLang="fr-FR" sz="1000" b="1">
                <a:solidFill>
                  <a:srgbClr val="CCFF33"/>
                </a:solidFill>
                <a:latin typeface="Arial" panose="020B0604020202020204" pitchFamily="34" charset="0"/>
                <a:cs typeface="Arial" panose="020B0604020202020204" pitchFamily="34" charset="0"/>
              </a:rPr>
            </a:br>
            <a:r>
              <a:rPr lang="fr-FR" altLang="fr-FR" sz="1000">
                <a:solidFill>
                  <a:srgbClr val="CCFF33"/>
                </a:solidFill>
                <a:latin typeface="Arial" panose="020B0604020202020204" pitchFamily="34" charset="0"/>
                <a:cs typeface="Arial" panose="020B0604020202020204" pitchFamily="34" charset="0"/>
              </a:rPr>
              <a:t>Intervention réalisée par Yannick A.</a:t>
            </a:r>
            <a:endParaRPr lang="fr-FR" altLang="fr-FR" sz="10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000">
                <a:solidFill>
                  <a:srgbClr val="CCFF33"/>
                </a:solidFill>
                <a:latin typeface="Arial" panose="020B0604020202020204" pitchFamily="34" charset="0"/>
                <a:cs typeface="Arial" panose="020B0604020202020204" pitchFamily="34" charset="0"/>
              </a:rPr>
              <a:t>COMPTE‑RENDU</a:t>
            </a:r>
            <a:br>
              <a:rPr lang="fr-FR" altLang="fr-FR" sz="1000">
                <a:solidFill>
                  <a:srgbClr val="CCFF33"/>
                </a:solidFill>
                <a:latin typeface="Arial" panose="020B0604020202020204" pitchFamily="34" charset="0"/>
                <a:cs typeface="Arial" panose="020B0604020202020204" pitchFamily="34" charset="0"/>
              </a:rPr>
            </a:br>
            <a:r>
              <a:rPr lang="fr-FR" altLang="fr-FR" sz="1000">
                <a:solidFill>
                  <a:srgbClr val="CCFF33"/>
                </a:solidFill>
                <a:latin typeface="Arial" panose="020B0604020202020204" pitchFamily="34" charset="0"/>
                <a:cs typeface="Arial" panose="020B0604020202020204" pitchFamily="34" charset="0"/>
              </a:rPr>
              <a:t>Échantillon . . …...….	TRANCHE DE THON CUISINE	Code article : ………………………</a:t>
            </a:r>
            <a:br>
              <a:rPr lang="fr-FR" altLang="fr-FR" sz="1000">
                <a:solidFill>
                  <a:srgbClr val="CCFF33"/>
                </a:solidFill>
                <a:latin typeface="Comic Sans MS" panose="030F0702030302020204" pitchFamily="66" charset="0"/>
                <a:cs typeface="Times New Roman" panose="02020603050405020304" pitchFamily="18" charset="0"/>
              </a:rPr>
            </a:br>
            <a:br>
              <a:rPr lang="fr-FR" altLang="fr-FR" sz="1400">
                <a:solidFill>
                  <a:srgbClr val="CCFF33"/>
                </a:solidFill>
                <a:latin typeface="Comic Sans MS" panose="030F0702030302020204" pitchFamily="66" charset="0"/>
                <a:cs typeface="Times New Roman" panose="02020603050405020304" pitchFamily="18" charset="0"/>
              </a:rPr>
            </a:br>
            <a:r>
              <a:rPr lang="fr-FR" altLang="fr-FR" sz="1000" i="1">
                <a:solidFill>
                  <a:srgbClr val="CCFF33"/>
                </a:solidFill>
                <a:latin typeface="Arial" panose="020B0604020202020204" pitchFamily="34" charset="0"/>
                <a:cs typeface="Arial" panose="020B0604020202020204" pitchFamily="34" charset="0"/>
              </a:rPr>
              <a:t>EFFECTUE 	</a:t>
            </a:r>
            <a:r>
              <a:rPr lang="fr-FR" altLang="fr-FR" sz="1000">
                <a:solidFill>
                  <a:srgbClr val="CCFF33"/>
                </a:solidFill>
                <a:latin typeface="Arial" panose="020B0604020202020204" pitchFamily="34" charset="0"/>
                <a:cs typeface="Arial" panose="020B0604020202020204" pitchFamily="34" charset="0"/>
              </a:rPr>
              <a:t>A LA DEMANDE DU CHEF </a:t>
            </a:r>
            <a:endParaRPr lang="fr-FR" altLang="fr-FR" sz="10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000">
                <a:solidFill>
                  <a:srgbClr val="CCFF33"/>
                </a:solidFill>
                <a:latin typeface="Arial" panose="020B0604020202020204" pitchFamily="34" charset="0"/>
                <a:cs typeface="Arial" panose="020B0604020202020204" pitchFamily="34" charset="0"/>
              </a:rPr>
              <a:t>Date, heure de prélèvement : </a:t>
            </a:r>
            <a:r>
              <a:rPr lang="fr-FR" altLang="fr-FR" sz="1000" i="1">
                <a:solidFill>
                  <a:srgbClr val="CCFF33"/>
                </a:solidFill>
                <a:latin typeface="Arial" panose="020B0604020202020204" pitchFamily="34" charset="0"/>
                <a:cs typeface="Arial" panose="020B0604020202020204" pitchFamily="34" charset="0"/>
              </a:rPr>
              <a:t>23. 07. 1998 à 11:30	</a:t>
            </a:r>
            <a:r>
              <a:rPr lang="fr-FR" altLang="fr-FR" sz="1000">
                <a:solidFill>
                  <a:srgbClr val="CCFF33"/>
                </a:solidFill>
                <a:latin typeface="Arial" panose="020B0604020202020204" pitchFamily="34" charset="0"/>
                <a:cs typeface="Arial" panose="020B0604020202020204" pitchFamily="34" charset="0"/>
              </a:rPr>
              <a:t>T°</a:t>
            </a:r>
            <a:r>
              <a:rPr lang="fr-FR" altLang="fr-FR" sz="1000" i="1">
                <a:solidFill>
                  <a:srgbClr val="CCFF33"/>
                </a:solidFill>
                <a:latin typeface="Arial" panose="020B0604020202020204" pitchFamily="34" charset="0"/>
                <a:cs typeface="Arial" panose="020B0604020202020204" pitchFamily="34" charset="0"/>
              </a:rPr>
              <a:t> </a:t>
            </a:r>
            <a:r>
              <a:rPr lang="fr-FR" altLang="fr-FR" sz="1000">
                <a:solidFill>
                  <a:srgbClr val="CCFF33"/>
                </a:solidFill>
                <a:latin typeface="Arial" panose="020B0604020202020204" pitchFamily="34" charset="0"/>
                <a:cs typeface="Arial" panose="020B0604020202020204" pitchFamily="34" charset="0"/>
              </a:rPr>
              <a:t>produit / ambiance + 3°C</a:t>
            </a:r>
            <a:endParaRPr lang="fr-FR" altLang="fr-FR" sz="10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000">
                <a:solidFill>
                  <a:srgbClr val="CCFF33"/>
                </a:solidFill>
                <a:latin typeface="Arial" panose="020B0604020202020204" pitchFamily="34" charset="0"/>
                <a:cs typeface="Arial" panose="020B0604020202020204" pitchFamily="34" charset="0"/>
              </a:rPr>
              <a:t>Date de préparation: </a:t>
            </a:r>
            <a:r>
              <a:rPr lang="fr-FR" altLang="fr-FR" sz="1000" i="1">
                <a:solidFill>
                  <a:srgbClr val="CCFF33"/>
                </a:solidFill>
                <a:latin typeface="Arial" panose="020B0604020202020204" pitchFamily="34" charset="0"/>
                <a:cs typeface="Arial" panose="020B0604020202020204" pitchFamily="34" charset="0"/>
              </a:rPr>
              <a:t>22/07/1998	                           </a:t>
            </a:r>
            <a:r>
              <a:rPr lang="fr-FR" altLang="fr-FR" sz="1000">
                <a:solidFill>
                  <a:srgbClr val="FF0000"/>
                </a:solidFill>
                <a:latin typeface="Arial" panose="020B0604020202020204" pitchFamily="34" charset="0"/>
                <a:cs typeface="Arial" panose="020B0604020202020204" pitchFamily="34" charset="0"/>
              </a:rPr>
              <a:t>Conditionnement: Barquettes multiportions sous film; la</a:t>
            </a:r>
            <a:br>
              <a:rPr lang="fr-FR" altLang="fr-FR" sz="1000">
                <a:solidFill>
                  <a:srgbClr val="FF0000"/>
                </a:solidFill>
                <a:latin typeface="Comic Sans MS" panose="030F0702030302020204" pitchFamily="66" charset="0"/>
                <a:cs typeface="Times New Roman" panose="02020603050405020304" pitchFamily="18" charset="0"/>
              </a:rPr>
            </a:br>
            <a:r>
              <a:rPr lang="fr-FR" altLang="fr-FR" sz="1000">
                <a:solidFill>
                  <a:srgbClr val="FF0000"/>
                </a:solidFill>
                <a:latin typeface="Comic Sans MS" panose="030F0702030302020204" pitchFamily="66" charset="0"/>
                <a:cs typeface="Times New Roman" panose="02020603050405020304" pitchFamily="18" charset="0"/>
              </a:rPr>
              <a:t>                                                                         m</a:t>
            </a:r>
            <a:r>
              <a:rPr lang="fr-FR" altLang="fr-FR" sz="1000">
                <a:solidFill>
                  <a:srgbClr val="FF0000"/>
                </a:solidFill>
                <a:latin typeface="Arial" panose="020B0604020202020204" pitchFamily="34" charset="0"/>
                <a:cs typeface="Arial" panose="020B0604020202020204" pitchFamily="34" charset="0"/>
              </a:rPr>
              <a:t>ise en barquette s'effectue avant refroidissement; le film</a:t>
            </a:r>
            <a:br>
              <a:rPr lang="fr-FR" altLang="fr-FR" sz="1000">
                <a:solidFill>
                  <a:srgbClr val="FF0000"/>
                </a:solidFill>
                <a:latin typeface="Arial" panose="020B0604020202020204" pitchFamily="34" charset="0"/>
                <a:cs typeface="Arial" panose="020B0604020202020204" pitchFamily="34" charset="0"/>
              </a:rPr>
            </a:br>
            <a:r>
              <a:rPr lang="fr-FR" altLang="fr-FR" sz="1000">
                <a:solidFill>
                  <a:srgbClr val="FF0000"/>
                </a:solidFill>
                <a:latin typeface="Arial" panose="020B0604020202020204" pitchFamily="34" charset="0"/>
                <a:cs typeface="Arial" panose="020B0604020202020204" pitchFamily="34" charset="0"/>
              </a:rPr>
              <a:t>                                                                                est scellé avant le refroidissement.</a:t>
            </a:r>
            <a:r>
              <a:rPr lang="fr-FR" altLang="fr-FR" sz="1000">
                <a:solidFill>
                  <a:srgbClr val="CCFF33"/>
                </a:solidFill>
                <a:latin typeface="Arial" panose="020B0604020202020204" pitchFamily="34" charset="0"/>
                <a:cs typeface="Arial" panose="020B0604020202020204" pitchFamily="34" charset="0"/>
              </a:rPr>
              <a:t> </a:t>
            </a:r>
            <a:br>
              <a:rPr lang="fr-FR" altLang="fr-FR" sz="1000">
                <a:solidFill>
                  <a:srgbClr val="CCFF33"/>
                </a:solidFill>
                <a:latin typeface="Comic Sans MS" panose="030F0702030302020204" pitchFamily="66" charset="0"/>
                <a:cs typeface="Times New Roman" panose="02020603050405020304" pitchFamily="18" charset="0"/>
              </a:rPr>
            </a:br>
            <a:br>
              <a:rPr lang="fr-FR" altLang="fr-FR" sz="1000">
                <a:solidFill>
                  <a:srgbClr val="CCFF33"/>
                </a:solidFill>
                <a:latin typeface="Comic Sans MS" panose="030F0702030302020204" pitchFamily="66" charset="0"/>
                <a:cs typeface="Times New Roman" panose="02020603050405020304" pitchFamily="18" charset="0"/>
              </a:rPr>
            </a:br>
            <a:r>
              <a:rPr lang="fr-FR" altLang="fr-FR" sz="1000">
                <a:solidFill>
                  <a:srgbClr val="CCFF33"/>
                </a:solidFill>
                <a:latin typeface="Arial" panose="020B0604020202020204" pitchFamily="34" charset="0"/>
                <a:cs typeface="Arial" panose="020B0604020202020204" pitchFamily="34" charset="0"/>
              </a:rPr>
              <a:t>Conditions de prélèvement: Par nos soins, dans le conservateur réfrigéré</a:t>
            </a:r>
            <a:br>
              <a:rPr lang="fr-FR" altLang="fr-FR" sz="1000">
                <a:solidFill>
                  <a:srgbClr val="CCFF33"/>
                </a:solidFill>
                <a:latin typeface="Comic Sans MS" panose="030F0702030302020204" pitchFamily="66" charset="0"/>
                <a:cs typeface="Times New Roman" panose="02020603050405020304" pitchFamily="18" charset="0"/>
              </a:rPr>
            </a:br>
            <a:br>
              <a:rPr lang="fr-FR" altLang="fr-FR" sz="1000">
                <a:solidFill>
                  <a:srgbClr val="CCFF33"/>
                </a:solidFill>
                <a:latin typeface="Comic Sans MS" panose="030F0702030302020204" pitchFamily="66" charset="0"/>
                <a:cs typeface="Times New Roman" panose="02020603050405020304" pitchFamily="18" charset="0"/>
              </a:rPr>
            </a:br>
            <a:r>
              <a:rPr lang="fr-FR" altLang="fr-FR" sz="1000">
                <a:solidFill>
                  <a:srgbClr val="CCFF33"/>
                </a:solidFill>
                <a:latin typeface="Arial" panose="020B0604020202020204" pitchFamily="34" charset="0"/>
                <a:cs typeface="Arial" panose="020B0604020202020204" pitchFamily="34" charset="0"/>
              </a:rPr>
              <a:t>Fabricant :                                                             Distributeur :</a:t>
            </a:r>
            <a:br>
              <a:rPr lang="fr-FR" altLang="fr-FR" sz="1000">
                <a:solidFill>
                  <a:srgbClr val="CCFF33"/>
                </a:solidFill>
                <a:latin typeface="Arial" panose="020B0604020202020204" pitchFamily="34" charset="0"/>
                <a:cs typeface="Arial" panose="020B0604020202020204" pitchFamily="34" charset="0"/>
              </a:rPr>
            </a:br>
            <a:r>
              <a:rPr lang="fr-FR" altLang="fr-FR" sz="1000">
                <a:solidFill>
                  <a:srgbClr val="CCFF33"/>
                </a:solidFill>
                <a:latin typeface="Arial" panose="020B0604020202020204" pitchFamily="34" charset="0"/>
                <a:cs typeface="Arial" panose="020B0604020202020204" pitchFamily="34" charset="0"/>
              </a:rPr>
              <a:t>Date de fabrication :                                              Date de livraison :</a:t>
            </a:r>
            <a:br>
              <a:rPr lang="fr-FR" altLang="fr-FR" sz="1000">
                <a:solidFill>
                  <a:srgbClr val="CCFF33"/>
                </a:solidFill>
                <a:latin typeface="Arial" panose="020B0604020202020204" pitchFamily="34" charset="0"/>
                <a:cs typeface="Arial" panose="020B0604020202020204" pitchFamily="34" charset="0"/>
              </a:rPr>
            </a:br>
            <a:r>
              <a:rPr lang="fr-FR" altLang="fr-FR" sz="1000">
                <a:solidFill>
                  <a:srgbClr val="CCFF33"/>
                </a:solidFill>
                <a:latin typeface="Arial" panose="020B0604020202020204" pitchFamily="34" charset="0"/>
                <a:cs typeface="Arial" panose="020B0604020202020204" pitchFamily="34" charset="0"/>
              </a:rPr>
              <a:t>Date de conditionnement :	                       DLC ou DLUO :</a:t>
            </a:r>
            <a:br>
              <a:rPr lang="fr-FR" altLang="fr-FR" sz="1000">
                <a:solidFill>
                  <a:srgbClr val="CCFF33"/>
                </a:solidFill>
                <a:latin typeface="Comic Sans MS" panose="030F0702030302020204" pitchFamily="66" charset="0"/>
                <a:cs typeface="Times New Roman" panose="02020603050405020304" pitchFamily="18" charset="0"/>
              </a:rPr>
            </a:br>
            <a:r>
              <a:rPr lang="fr-FR" altLang="fr-FR" sz="1000">
                <a:solidFill>
                  <a:srgbClr val="CCFF33"/>
                </a:solidFill>
                <a:latin typeface="Arial" panose="020B0604020202020204" pitchFamily="34" charset="0"/>
                <a:cs typeface="Arial" panose="020B0604020202020204" pitchFamily="34" charset="0"/>
              </a:rPr>
              <a:t>Identification de loi 	                                         Code emballeur :</a:t>
            </a:r>
            <a:br>
              <a:rPr lang="fr-FR" altLang="fr-FR" sz="1000">
                <a:solidFill>
                  <a:srgbClr val="CCFF33"/>
                </a:solidFill>
                <a:latin typeface="Comic Sans MS" panose="030F0702030302020204" pitchFamily="66" charset="0"/>
                <a:cs typeface="Times New Roman" panose="02020603050405020304" pitchFamily="18" charset="0"/>
              </a:rPr>
            </a:br>
            <a:r>
              <a:rPr lang="fr-FR" altLang="fr-FR" sz="1000">
                <a:solidFill>
                  <a:srgbClr val="CCFF33"/>
                </a:solidFill>
                <a:latin typeface="Arial" panose="020B0604020202020204" pitchFamily="34" charset="0"/>
                <a:cs typeface="Arial" panose="020B0604020202020204" pitchFamily="34" charset="0"/>
              </a:rPr>
              <a:t>Date de retrait 	                                         Cadre de prélèvement : Autocontrôle</a:t>
            </a:r>
            <a:br>
              <a:rPr lang="fr-FR" altLang="fr-FR" sz="1000">
                <a:solidFill>
                  <a:srgbClr val="CCFF33"/>
                </a:solidFill>
                <a:latin typeface="Comic Sans MS" panose="030F0702030302020204" pitchFamily="66" charset="0"/>
                <a:cs typeface="Times New Roman" panose="02020603050405020304" pitchFamily="18" charset="0"/>
              </a:rPr>
            </a:br>
            <a:r>
              <a:rPr lang="fr-FR" altLang="fr-FR" sz="1000">
                <a:solidFill>
                  <a:srgbClr val="CCFF33"/>
                </a:solidFill>
                <a:latin typeface="Arial" panose="020B0604020202020204" pitchFamily="34" charset="0"/>
                <a:cs typeface="Arial" panose="020B0604020202020204" pitchFamily="34" charset="0"/>
              </a:rPr>
              <a:t>Date d'analyse : 23/07/1998</a:t>
            </a:r>
            <a:endParaRPr lang="fr-FR" altLang="fr-FR" sz="1000">
              <a:solidFill>
                <a:srgbClr val="CCFF33"/>
              </a:solidFill>
              <a:latin typeface="Comic Sans MS" panose="030F0702030302020204" pitchFamily="66" charset="0"/>
              <a:cs typeface="Times New Roman" panose="02020603050405020304" pitchFamily="18" charset="0"/>
            </a:endParaRPr>
          </a:p>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 </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Germes recherchés	                                                                                   Résultats	Critère m</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GERMES AÉROBIES MESOPHILES /g		                                </a:t>
            </a:r>
            <a:r>
              <a:rPr lang="fr-FR" altLang="fr-FR" sz="1400" b="1">
                <a:solidFill>
                  <a:srgbClr val="FF0000"/>
                </a:solidFill>
                <a:latin typeface="Arial" panose="020B0604020202020204" pitchFamily="34" charset="0"/>
                <a:cs typeface="Arial" panose="020B0604020202020204" pitchFamily="34" charset="0"/>
              </a:rPr>
              <a:t>78 000</a:t>
            </a:r>
            <a:r>
              <a:rPr lang="fr-FR" altLang="fr-FR" sz="1400">
                <a:solidFill>
                  <a:srgbClr val="CCFF33"/>
                </a:solidFill>
                <a:latin typeface="Arial" panose="020B0604020202020204" pitchFamily="34" charset="0"/>
                <a:cs typeface="Arial" panose="020B0604020202020204" pitchFamily="34" charset="0"/>
              </a:rPr>
              <a:t>	300 000</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BACTÉRIES COLIFORMES 30°C /g		                                     </a:t>
            </a:r>
            <a:r>
              <a:rPr lang="fr-FR" altLang="fr-FR" sz="1400" b="1">
                <a:solidFill>
                  <a:srgbClr val="FF0000"/>
                </a:solidFill>
                <a:latin typeface="Arial" panose="020B0604020202020204" pitchFamily="34" charset="0"/>
                <a:cs typeface="Arial" panose="020B0604020202020204" pitchFamily="34" charset="0"/>
              </a:rPr>
              <a:t>700</a:t>
            </a:r>
            <a:r>
              <a:rPr lang="fr-FR" altLang="fr-FR" sz="1400">
                <a:solidFill>
                  <a:srgbClr val="CCFF33"/>
                </a:solidFill>
                <a:latin typeface="Arial" panose="020B0604020202020204" pitchFamily="34" charset="0"/>
                <a:cs typeface="Arial" panose="020B0604020202020204" pitchFamily="34" charset="0"/>
              </a:rPr>
              <a:t>	1 000</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COLIFORMES THERMOTOLÉRANTS /g		                                     </a:t>
            </a:r>
            <a:r>
              <a:rPr lang="fr-FR" altLang="fr-FR" sz="1400" b="1">
                <a:solidFill>
                  <a:srgbClr val="FF0000"/>
                </a:solidFill>
                <a:latin typeface="Arial" panose="020B0604020202020204" pitchFamily="34" charset="0"/>
                <a:cs typeface="Arial" panose="020B0604020202020204" pitchFamily="34" charset="0"/>
              </a:rPr>
              <a:t>450</a:t>
            </a:r>
            <a:r>
              <a:rPr lang="fr-FR" altLang="fr-FR" sz="1400">
                <a:solidFill>
                  <a:srgbClr val="CCFF33"/>
                </a:solidFill>
                <a:latin typeface="Arial" panose="020B0604020202020204" pitchFamily="34" charset="0"/>
                <a:cs typeface="Arial" panose="020B0604020202020204" pitchFamily="34" charset="0"/>
              </a:rPr>
              <a:t>	10</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STAPHYLOCOQUES DORES (A COAGULASE POSITIVE) /g          </a:t>
            </a:r>
            <a:r>
              <a:rPr lang="fr-FR" altLang="fr-FR" sz="1400" b="1">
                <a:solidFill>
                  <a:srgbClr val="FF0000"/>
                </a:solidFill>
                <a:latin typeface="Arial" panose="020B0604020202020204" pitchFamily="34" charset="0"/>
                <a:cs typeface="Arial" panose="020B0604020202020204" pitchFamily="34" charset="0"/>
              </a:rPr>
              <a:t>INFERIEUR  à 100</a:t>
            </a:r>
            <a:r>
              <a:rPr lang="fr-FR" altLang="fr-FR" sz="1400">
                <a:solidFill>
                  <a:srgbClr val="CCFF33"/>
                </a:solidFill>
                <a:latin typeface="Arial" panose="020B0604020202020204" pitchFamily="34" charset="0"/>
                <a:cs typeface="Arial" panose="020B0604020202020204" pitchFamily="34" charset="0"/>
              </a:rPr>
              <a:t>	100</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ANAÉROBIES SULFITO-RÉDUCTEURS 46 °C /g                              </a:t>
            </a:r>
            <a:r>
              <a:rPr lang="fr-FR" altLang="fr-FR" sz="1400" b="1">
                <a:solidFill>
                  <a:srgbClr val="FF0000"/>
                </a:solidFill>
                <a:latin typeface="Arial" panose="020B0604020202020204" pitchFamily="34" charset="0"/>
                <a:cs typeface="Arial" panose="020B0604020202020204" pitchFamily="34" charset="0"/>
              </a:rPr>
              <a:t>INFERIEUR à 10</a:t>
            </a:r>
            <a:r>
              <a:rPr lang="fr-FR" altLang="fr-FR" sz="1400">
                <a:solidFill>
                  <a:srgbClr val="CCFF33"/>
                </a:solidFill>
                <a:latin typeface="Arial" panose="020B0604020202020204" pitchFamily="34" charset="0"/>
                <a:cs typeface="Arial" panose="020B0604020202020204" pitchFamily="34" charset="0"/>
              </a:rPr>
              <a:t>	30</a:t>
            </a:r>
            <a:endParaRPr lang="fr-FR" altLang="fr-FR" sz="1400">
              <a:solidFill>
                <a:srgbClr val="CCFF33"/>
              </a:solidFill>
              <a:latin typeface="Comic Sans MS" panose="030F0702030302020204" pitchFamily="66" charset="0"/>
              <a:cs typeface="Times New Roman" panose="02020603050405020304" pitchFamily="18" charset="0"/>
            </a:endParaRPr>
          </a:p>
          <a:p>
            <a:pP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SALMONELLA /25 g                                                                                  </a:t>
            </a:r>
            <a:r>
              <a:rPr lang="fr-FR" altLang="fr-FR" sz="1400" b="1">
                <a:solidFill>
                  <a:srgbClr val="FF0000"/>
                </a:solidFill>
                <a:latin typeface="Arial" panose="020B0604020202020204" pitchFamily="34" charset="0"/>
                <a:cs typeface="Arial" panose="020B0604020202020204" pitchFamily="34" charset="0"/>
              </a:rPr>
              <a:t>ABSENCE</a:t>
            </a:r>
            <a:r>
              <a:rPr lang="fr-FR" altLang="fr-FR" sz="1400">
                <a:solidFill>
                  <a:srgbClr val="CCFF33"/>
                </a:solidFill>
                <a:latin typeface="Arial" panose="020B0604020202020204" pitchFamily="34" charset="0"/>
                <a:cs typeface="Arial" panose="020B0604020202020204" pitchFamily="34" charset="0"/>
              </a:rPr>
              <a:t>	ABSENCE</a:t>
            </a:r>
            <a:br>
              <a:rPr lang="fr-FR" altLang="fr-FR" sz="1400">
                <a:solidFill>
                  <a:srgbClr val="CCFF33"/>
                </a:solidFill>
                <a:latin typeface="Comic Sans MS" panose="030F0702030302020204" pitchFamily="66" charset="0"/>
                <a:cs typeface="Times New Roman" panose="02020603050405020304" pitchFamily="18" charset="0"/>
              </a:rPr>
            </a:br>
            <a:endParaRPr lang="fr-FR" altLang="fr-FR" sz="1400">
              <a:solidFill>
                <a:srgbClr val="CCFF33"/>
              </a:solidFill>
              <a:latin typeface="Comic Sans MS" panose="030F0702030302020204" pitchFamily="66" charset="0"/>
              <a:cs typeface="Times New Roman" panose="02020603050405020304" pitchFamily="18" charset="0"/>
            </a:endParaRPr>
          </a:p>
          <a:p>
            <a:pPr algn="ctr">
              <a:spcBef>
                <a:spcPct val="50000"/>
              </a:spcBef>
              <a:buClrTx/>
              <a:buSzTx/>
              <a:buFontTx/>
              <a:buNone/>
            </a:pPr>
            <a:r>
              <a:rPr lang="fr-FR" altLang="fr-FR" sz="1400" b="1" u="sng">
                <a:solidFill>
                  <a:srgbClr val="CCFF33"/>
                </a:solidFill>
                <a:latin typeface="Arial" panose="020B0604020202020204" pitchFamily="34" charset="0"/>
                <a:cs typeface="Arial" panose="020B0604020202020204" pitchFamily="34" charset="0"/>
              </a:rPr>
              <a:t>Conclusion</a:t>
            </a:r>
            <a:r>
              <a:rPr lang="fr-FR" altLang="fr-FR" sz="1400">
                <a:solidFill>
                  <a:srgbClr val="CCFF33"/>
                </a:solidFill>
                <a:latin typeface="Arial" panose="020B0604020202020204" pitchFamily="34" charset="0"/>
                <a:cs typeface="Arial" panose="020B0604020202020204" pitchFamily="34" charset="0"/>
              </a:rPr>
              <a:t> Produit de qualité bactériologique </a:t>
            </a:r>
            <a:r>
              <a:rPr lang="fr-FR" altLang="fr-FR" sz="1400" i="1">
                <a:solidFill>
                  <a:srgbClr val="CCFF33"/>
                </a:solidFill>
                <a:latin typeface="Arial" panose="020B0604020202020204" pitchFamily="34" charset="0"/>
                <a:cs typeface="Arial" panose="020B0604020202020204" pitchFamily="34" charset="0"/>
              </a:rPr>
              <a:t>NON SATISFAISANTE</a:t>
            </a:r>
            <a:endParaRPr lang="fr-FR" altLang="fr-FR" sz="1400">
              <a:solidFill>
                <a:srgbClr val="CCFF33"/>
              </a:solidFill>
              <a:latin typeface="Comic Sans MS" panose="030F0702030302020204" pitchFamily="66" charset="0"/>
              <a:cs typeface="Times New Roman" panose="02020603050405020304" pitchFamily="18" charset="0"/>
            </a:endParaRPr>
          </a:p>
          <a:p>
            <a:pPr algn="ct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Résultats validés le </a:t>
            </a:r>
            <a:r>
              <a:rPr lang="fr-FR" altLang="fr-FR" sz="1400" i="1">
                <a:solidFill>
                  <a:srgbClr val="CCFF33"/>
                </a:solidFill>
                <a:latin typeface="Arial" panose="020B0604020202020204" pitchFamily="34" charset="0"/>
                <a:cs typeface="Arial" panose="020B0604020202020204" pitchFamily="34" charset="0"/>
              </a:rPr>
              <a:t>29 07 1998 </a:t>
            </a:r>
            <a:r>
              <a:rPr lang="fr-FR" altLang="fr-FR" sz="1400">
                <a:solidFill>
                  <a:srgbClr val="CCFF33"/>
                </a:solidFill>
                <a:latin typeface="Arial" panose="020B0604020202020204" pitchFamily="34" charset="0"/>
                <a:cs typeface="Arial" panose="020B0604020202020204" pitchFamily="34" charset="0"/>
              </a:rPr>
              <a:t>par Laurence G.</a:t>
            </a:r>
            <a:r>
              <a:rPr lang="fr-FR" altLang="fr-FR" sz="1400" b="1">
                <a:solidFill>
                  <a:srgbClr val="CCFF33"/>
                </a:solidFill>
                <a:latin typeface="Arial" panose="020B0604020202020204" pitchFamily="34" charset="0"/>
                <a:cs typeface="Arial" panose="020B0604020202020204" pitchFamily="34" charset="0"/>
              </a:rPr>
              <a:t>Le laboratoire de microbiologie</a:t>
            </a:r>
            <a:endParaRPr lang="fr-FR" altLang="fr-FR" sz="1400">
              <a:solidFill>
                <a:srgbClr val="CCFF33"/>
              </a:solidFill>
              <a:latin typeface="Comic Sans MS" panose="030F0702030302020204" pitchFamily="66" charset="0"/>
            </a:endParaRPr>
          </a:p>
        </p:txBody>
      </p:sp>
      <p:sp>
        <p:nvSpPr>
          <p:cNvPr id="34819" name="AutoShape 3">
            <a:hlinkClick r:id="" action="ppaction://hlinkshowjump?jump=lastslideviewed" highlightClick="1"/>
            <a:extLst>
              <a:ext uri="{FF2B5EF4-FFF2-40B4-BE49-F238E27FC236}">
                <a16:creationId xmlns:a16="http://schemas.microsoft.com/office/drawing/2014/main" id="{F3896E70-FB68-45BC-B0EB-C84F7E6E2FF9}"/>
              </a:ext>
            </a:extLst>
          </p:cNvPr>
          <p:cNvSpPr>
            <a:spLocks noChangeArrowheads="1"/>
          </p:cNvSpPr>
          <p:nvPr/>
        </p:nvSpPr>
        <p:spPr bwMode="auto">
          <a:xfrm>
            <a:off x="8305800" y="6248400"/>
            <a:ext cx="457200" cy="381000"/>
          </a:xfrm>
          <a:prstGeom prst="actionButtonRetur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C2646AB-9F10-4631-85FB-EAA333AA7F7B}"/>
              </a:ext>
            </a:extLst>
          </p:cNvPr>
          <p:cNvSpPr>
            <a:spLocks noChangeArrowheads="1"/>
          </p:cNvSpPr>
          <p:nvPr/>
        </p:nvSpPr>
        <p:spPr bwMode="auto">
          <a:xfrm>
            <a:off x="0" y="228600"/>
            <a:ext cx="891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800" b="1">
                <a:solidFill>
                  <a:schemeClr val="hlink"/>
                </a:solidFill>
                <a:latin typeface="Arial" panose="020B0604020202020204" pitchFamily="34" charset="0"/>
                <a:cs typeface="Times New Roman" panose="02020603050405020304" pitchFamily="18" charset="0"/>
                <a:sym typeface="Wingdings" panose="05000000000000000000" pitchFamily="2" charset="2"/>
              </a:rPr>
              <a:t> </a:t>
            </a:r>
            <a:r>
              <a:rPr lang="en-US" altLang="fr-FR" sz="1800" b="1">
                <a:solidFill>
                  <a:schemeClr val="hlink"/>
                </a:solidFill>
                <a:latin typeface="Arial" panose="020B0604020202020204" pitchFamily="34" charset="0"/>
                <a:cs typeface="Times New Roman" panose="02020603050405020304" pitchFamily="18" charset="0"/>
              </a:rPr>
              <a:t>Plan à 3 classes </a:t>
            </a:r>
            <a:r>
              <a:rPr lang="en-US" altLang="fr-FR" sz="1800" b="1">
                <a:latin typeface="Arial" panose="020B0604020202020204" pitchFamily="34" charset="0"/>
                <a:cs typeface="Times New Roman" panose="02020603050405020304" pitchFamily="18" charset="0"/>
              </a:rPr>
              <a:t>pour l’interprétation pour </a:t>
            </a:r>
            <a:r>
              <a:rPr lang="en-US" altLang="fr-FR" sz="1800" b="1" u="sng">
                <a:solidFill>
                  <a:schemeClr val="hlink"/>
                </a:solidFill>
                <a:latin typeface="Arial" panose="020B0604020202020204" pitchFamily="34" charset="0"/>
                <a:cs typeface="Times New Roman" panose="02020603050405020304" pitchFamily="18" charset="0"/>
              </a:rPr>
              <a:t>1 seul prélèvement</a:t>
            </a:r>
            <a:r>
              <a:rPr lang="en-US" altLang="fr-FR" sz="1800" b="1">
                <a:latin typeface="Arial" panose="020B0604020202020204" pitchFamily="34" charset="0"/>
                <a:cs typeface="Times New Roman" panose="02020603050405020304" pitchFamily="18" charset="0"/>
              </a:rPr>
              <a:t> milieu solide</a:t>
            </a:r>
            <a:endParaRPr lang="en-US" altLang="fr-FR" sz="1800">
              <a:latin typeface="Arial" panose="020B0604020202020204" pitchFamily="34" charset="0"/>
            </a:endParaRPr>
          </a:p>
        </p:txBody>
      </p:sp>
      <p:sp>
        <p:nvSpPr>
          <p:cNvPr id="35843" name="Line 4">
            <a:extLst>
              <a:ext uri="{FF2B5EF4-FFF2-40B4-BE49-F238E27FC236}">
                <a16:creationId xmlns:a16="http://schemas.microsoft.com/office/drawing/2014/main" id="{85FE0E5F-9BC2-46E9-8EE4-699505F9BCC5}"/>
              </a:ext>
            </a:extLst>
          </p:cNvPr>
          <p:cNvSpPr>
            <a:spLocks noChangeShapeType="1"/>
          </p:cNvSpPr>
          <p:nvPr/>
        </p:nvSpPr>
        <p:spPr bwMode="auto">
          <a:xfrm>
            <a:off x="304800" y="1676400"/>
            <a:ext cx="76962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844" name="Line 5">
            <a:extLst>
              <a:ext uri="{FF2B5EF4-FFF2-40B4-BE49-F238E27FC236}">
                <a16:creationId xmlns:a16="http://schemas.microsoft.com/office/drawing/2014/main" id="{58163931-3465-4464-BF88-5E145E95A7C3}"/>
              </a:ext>
            </a:extLst>
          </p:cNvPr>
          <p:cNvSpPr>
            <a:spLocks noChangeShapeType="1"/>
          </p:cNvSpPr>
          <p:nvPr/>
        </p:nvSpPr>
        <p:spPr bwMode="auto">
          <a:xfrm>
            <a:off x="2438400" y="914400"/>
            <a:ext cx="0" cy="1143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845" name="Text Box 6">
            <a:extLst>
              <a:ext uri="{FF2B5EF4-FFF2-40B4-BE49-F238E27FC236}">
                <a16:creationId xmlns:a16="http://schemas.microsoft.com/office/drawing/2014/main" id="{1764906A-CC0D-4E5C-98FB-A0C5DA5E9263}"/>
              </a:ext>
            </a:extLst>
          </p:cNvPr>
          <p:cNvSpPr txBox="1">
            <a:spLocks noChangeArrowheads="1"/>
          </p:cNvSpPr>
          <p:nvPr/>
        </p:nvSpPr>
        <p:spPr bwMode="auto">
          <a:xfrm>
            <a:off x="2057400" y="2057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chemeClr val="accent1"/>
                </a:solidFill>
              </a:rPr>
              <a:t>0</a:t>
            </a:r>
          </a:p>
        </p:txBody>
      </p:sp>
      <p:sp>
        <p:nvSpPr>
          <p:cNvPr id="35846" name="Line 7">
            <a:extLst>
              <a:ext uri="{FF2B5EF4-FFF2-40B4-BE49-F238E27FC236}">
                <a16:creationId xmlns:a16="http://schemas.microsoft.com/office/drawing/2014/main" id="{BF8AF9CC-12AB-4552-9B19-CD86ED167249}"/>
              </a:ext>
            </a:extLst>
          </p:cNvPr>
          <p:cNvSpPr>
            <a:spLocks noChangeShapeType="1"/>
          </p:cNvSpPr>
          <p:nvPr/>
        </p:nvSpPr>
        <p:spPr bwMode="auto">
          <a:xfrm>
            <a:off x="3505200" y="1447800"/>
            <a:ext cx="0" cy="609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847" name="Text Box 8">
            <a:extLst>
              <a:ext uri="{FF2B5EF4-FFF2-40B4-BE49-F238E27FC236}">
                <a16:creationId xmlns:a16="http://schemas.microsoft.com/office/drawing/2014/main" id="{848BBBA2-9B41-45A6-BFA3-6AF4B02021A2}"/>
              </a:ext>
            </a:extLst>
          </p:cNvPr>
          <p:cNvSpPr txBox="1">
            <a:spLocks noChangeArrowheads="1"/>
          </p:cNvSpPr>
          <p:nvPr/>
        </p:nvSpPr>
        <p:spPr bwMode="auto">
          <a:xfrm>
            <a:off x="3276600" y="2057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m</a:t>
            </a:r>
          </a:p>
        </p:txBody>
      </p:sp>
      <p:sp>
        <p:nvSpPr>
          <p:cNvPr id="35848" name="Line 9">
            <a:extLst>
              <a:ext uri="{FF2B5EF4-FFF2-40B4-BE49-F238E27FC236}">
                <a16:creationId xmlns:a16="http://schemas.microsoft.com/office/drawing/2014/main" id="{8EF16894-FFBA-4DB4-8DCE-16B43129AC6E}"/>
              </a:ext>
            </a:extLst>
          </p:cNvPr>
          <p:cNvSpPr>
            <a:spLocks noChangeShapeType="1"/>
          </p:cNvSpPr>
          <p:nvPr/>
        </p:nvSpPr>
        <p:spPr bwMode="auto">
          <a:xfrm>
            <a:off x="4343400" y="838200"/>
            <a:ext cx="0" cy="1219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849" name="Text Box 10">
            <a:extLst>
              <a:ext uri="{FF2B5EF4-FFF2-40B4-BE49-F238E27FC236}">
                <a16:creationId xmlns:a16="http://schemas.microsoft.com/office/drawing/2014/main" id="{B55312B7-FFEF-4511-B696-07FFB18C814C}"/>
              </a:ext>
            </a:extLst>
          </p:cNvPr>
          <p:cNvSpPr txBox="1">
            <a:spLocks noChangeArrowheads="1"/>
          </p:cNvSpPr>
          <p:nvPr/>
        </p:nvSpPr>
        <p:spPr bwMode="auto">
          <a:xfrm>
            <a:off x="3962400" y="2057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chemeClr val="accent1"/>
                </a:solidFill>
              </a:rPr>
              <a:t>3 m</a:t>
            </a:r>
          </a:p>
        </p:txBody>
      </p:sp>
      <p:sp>
        <p:nvSpPr>
          <p:cNvPr id="35850" name="Line 11">
            <a:extLst>
              <a:ext uri="{FF2B5EF4-FFF2-40B4-BE49-F238E27FC236}">
                <a16:creationId xmlns:a16="http://schemas.microsoft.com/office/drawing/2014/main" id="{13E8E59B-5946-499E-900A-17CD1797A02D}"/>
              </a:ext>
            </a:extLst>
          </p:cNvPr>
          <p:cNvSpPr>
            <a:spLocks noChangeShapeType="1"/>
          </p:cNvSpPr>
          <p:nvPr/>
        </p:nvSpPr>
        <p:spPr bwMode="auto">
          <a:xfrm>
            <a:off x="5791200" y="8382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851" name="Text Box 12">
            <a:extLst>
              <a:ext uri="{FF2B5EF4-FFF2-40B4-BE49-F238E27FC236}">
                <a16:creationId xmlns:a16="http://schemas.microsoft.com/office/drawing/2014/main" id="{9688BF02-3664-43B3-875D-E0CFFE759009}"/>
              </a:ext>
            </a:extLst>
          </p:cNvPr>
          <p:cNvSpPr txBox="1">
            <a:spLocks noChangeArrowheads="1"/>
          </p:cNvSpPr>
          <p:nvPr/>
        </p:nvSpPr>
        <p:spPr bwMode="auto">
          <a:xfrm>
            <a:off x="5029200" y="2057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10 m = M</a:t>
            </a:r>
          </a:p>
        </p:txBody>
      </p:sp>
      <p:sp>
        <p:nvSpPr>
          <p:cNvPr id="35852" name="Line 13">
            <a:extLst>
              <a:ext uri="{FF2B5EF4-FFF2-40B4-BE49-F238E27FC236}">
                <a16:creationId xmlns:a16="http://schemas.microsoft.com/office/drawing/2014/main" id="{676E6373-012B-4668-A3BF-C4EBAE32F882}"/>
              </a:ext>
            </a:extLst>
          </p:cNvPr>
          <p:cNvSpPr>
            <a:spLocks noChangeShapeType="1"/>
          </p:cNvSpPr>
          <p:nvPr/>
        </p:nvSpPr>
        <p:spPr bwMode="auto">
          <a:xfrm>
            <a:off x="7315200" y="8382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853" name="Text Box 14">
            <a:extLst>
              <a:ext uri="{FF2B5EF4-FFF2-40B4-BE49-F238E27FC236}">
                <a16:creationId xmlns:a16="http://schemas.microsoft.com/office/drawing/2014/main" id="{EDC81B1C-CEF7-49D6-9D7B-03546FECE0E2}"/>
              </a:ext>
            </a:extLst>
          </p:cNvPr>
          <p:cNvSpPr txBox="1">
            <a:spLocks noChangeArrowheads="1"/>
          </p:cNvSpPr>
          <p:nvPr/>
        </p:nvSpPr>
        <p:spPr bwMode="auto">
          <a:xfrm>
            <a:off x="6705600" y="2057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a:solidFill>
                  <a:schemeClr val="accent1"/>
                </a:solidFill>
              </a:rPr>
              <a:t>1 000 m </a:t>
            </a:r>
          </a:p>
        </p:txBody>
      </p:sp>
      <p:sp>
        <p:nvSpPr>
          <p:cNvPr id="35854" name="Text Box 15">
            <a:extLst>
              <a:ext uri="{FF2B5EF4-FFF2-40B4-BE49-F238E27FC236}">
                <a16:creationId xmlns:a16="http://schemas.microsoft.com/office/drawing/2014/main" id="{4DBB2D7C-62B1-49EA-9500-23504B9D6CD9}"/>
              </a:ext>
            </a:extLst>
          </p:cNvPr>
          <p:cNvSpPr txBox="1">
            <a:spLocks noChangeArrowheads="1"/>
          </p:cNvSpPr>
          <p:nvPr/>
        </p:nvSpPr>
        <p:spPr bwMode="auto">
          <a:xfrm>
            <a:off x="7848600" y="1295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200" b="1">
                <a:solidFill>
                  <a:srgbClr val="FFFF66"/>
                </a:solidFill>
                <a:latin typeface="Arial" panose="020B0604020202020204" pitchFamily="34" charset="0"/>
                <a:cs typeface="Times New Roman" panose="02020603050405020304" pitchFamily="18" charset="0"/>
              </a:rPr>
              <a:t>nombre de M.O /mL ou g</a:t>
            </a:r>
            <a:r>
              <a:rPr lang="fr-FR" altLang="fr-FR" sz="1200">
                <a:solidFill>
                  <a:srgbClr val="FFFF66"/>
                </a:solidFill>
                <a:latin typeface="Arial" panose="020B0604020202020204" pitchFamily="34" charset="0"/>
              </a:rPr>
              <a:t> </a:t>
            </a:r>
          </a:p>
        </p:txBody>
      </p:sp>
      <p:sp>
        <p:nvSpPr>
          <p:cNvPr id="109584" name="Text Box 16">
            <a:extLst>
              <a:ext uri="{FF2B5EF4-FFF2-40B4-BE49-F238E27FC236}">
                <a16:creationId xmlns:a16="http://schemas.microsoft.com/office/drawing/2014/main" id="{1AB386D0-EDC1-4A66-B15B-1BCB4CEEC999}"/>
              </a:ext>
            </a:extLst>
          </p:cNvPr>
          <p:cNvSpPr txBox="1">
            <a:spLocks noChangeArrowheads="1"/>
          </p:cNvSpPr>
          <p:nvPr/>
        </p:nvSpPr>
        <p:spPr bwMode="auto">
          <a:xfrm>
            <a:off x="2590800" y="9144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solidFill>
                  <a:srgbClr val="CCFF66"/>
                </a:solidFill>
                <a:latin typeface="Arial" panose="020B0604020202020204" pitchFamily="34" charset="0"/>
              </a:rPr>
              <a:t>SATISFAISANT</a:t>
            </a:r>
          </a:p>
        </p:txBody>
      </p:sp>
      <p:sp>
        <p:nvSpPr>
          <p:cNvPr id="109585" name="Text Box 17">
            <a:extLst>
              <a:ext uri="{FF2B5EF4-FFF2-40B4-BE49-F238E27FC236}">
                <a16:creationId xmlns:a16="http://schemas.microsoft.com/office/drawing/2014/main" id="{E67D7501-9193-4035-82F0-432916999DCD}"/>
              </a:ext>
            </a:extLst>
          </p:cNvPr>
          <p:cNvSpPr txBox="1">
            <a:spLocks noChangeArrowheads="1"/>
          </p:cNvSpPr>
          <p:nvPr/>
        </p:nvSpPr>
        <p:spPr bwMode="auto">
          <a:xfrm>
            <a:off x="4267200" y="9144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400" b="1">
                <a:solidFill>
                  <a:srgbClr val="CCFF66"/>
                </a:solidFill>
                <a:latin typeface="Arial" panose="020B0604020202020204" pitchFamily="34" charset="0"/>
              </a:rPr>
              <a:t>ACCEPTABLE</a:t>
            </a:r>
          </a:p>
        </p:txBody>
      </p:sp>
      <p:sp>
        <p:nvSpPr>
          <p:cNvPr id="109586" name="Text Box 18">
            <a:extLst>
              <a:ext uri="{FF2B5EF4-FFF2-40B4-BE49-F238E27FC236}">
                <a16:creationId xmlns:a16="http://schemas.microsoft.com/office/drawing/2014/main" id="{67EF7CBE-852F-48DE-B17F-D49408B985CC}"/>
              </a:ext>
            </a:extLst>
          </p:cNvPr>
          <p:cNvSpPr txBox="1">
            <a:spLocks noChangeArrowheads="1"/>
          </p:cNvSpPr>
          <p:nvPr/>
        </p:nvSpPr>
        <p:spPr bwMode="auto">
          <a:xfrm>
            <a:off x="5791200" y="838200"/>
            <a:ext cx="15240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solidFill>
                  <a:srgbClr val="CCFF66"/>
                </a:solidFill>
                <a:latin typeface="Arial" panose="020B0604020202020204" pitchFamily="34" charset="0"/>
              </a:rPr>
              <a:t>NON </a:t>
            </a:r>
          </a:p>
          <a:p>
            <a:pPr algn="ctr" eaLnBrk="1" hangingPunct="1">
              <a:spcBef>
                <a:spcPct val="50000"/>
              </a:spcBef>
              <a:buClrTx/>
              <a:buSzTx/>
              <a:buFontTx/>
              <a:buNone/>
            </a:pPr>
            <a:r>
              <a:rPr lang="fr-FR" altLang="fr-FR" sz="1400" b="1">
                <a:solidFill>
                  <a:srgbClr val="CCFF66"/>
                </a:solidFill>
                <a:latin typeface="Arial" panose="020B0604020202020204" pitchFamily="34" charset="0"/>
              </a:rPr>
              <a:t>SATISFAISANT</a:t>
            </a:r>
          </a:p>
        </p:txBody>
      </p:sp>
      <p:sp>
        <p:nvSpPr>
          <p:cNvPr id="109587" name="Text Box 19">
            <a:extLst>
              <a:ext uri="{FF2B5EF4-FFF2-40B4-BE49-F238E27FC236}">
                <a16:creationId xmlns:a16="http://schemas.microsoft.com/office/drawing/2014/main" id="{613DA222-7B6E-4ACB-B8EF-617025B8B20E}"/>
              </a:ext>
            </a:extLst>
          </p:cNvPr>
          <p:cNvSpPr txBox="1">
            <a:spLocks noChangeArrowheads="1"/>
          </p:cNvSpPr>
          <p:nvPr/>
        </p:nvSpPr>
        <p:spPr bwMode="auto">
          <a:xfrm>
            <a:off x="7315200" y="9144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1400" b="1">
                <a:solidFill>
                  <a:srgbClr val="CCFF66"/>
                </a:solidFill>
                <a:latin typeface="Arial" panose="020B0604020202020204" pitchFamily="34" charset="0"/>
              </a:rPr>
              <a:t>CORROMPU</a:t>
            </a:r>
          </a:p>
        </p:txBody>
      </p:sp>
      <p:sp>
        <p:nvSpPr>
          <p:cNvPr id="109600" name="AutoShape 32">
            <a:hlinkClick r:id="" action="ppaction://hlinkshowjump?jump=nextslide" highlightClick="1"/>
            <a:extLst>
              <a:ext uri="{FF2B5EF4-FFF2-40B4-BE49-F238E27FC236}">
                <a16:creationId xmlns:a16="http://schemas.microsoft.com/office/drawing/2014/main" id="{2E886C47-5A04-43D4-8353-F39FCE1A91B3}"/>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35860" name="Text Box 34">
            <a:extLst>
              <a:ext uri="{FF2B5EF4-FFF2-40B4-BE49-F238E27FC236}">
                <a16:creationId xmlns:a16="http://schemas.microsoft.com/office/drawing/2014/main" id="{2E1D317C-8089-4BED-9BCF-B4AFA20457D3}"/>
              </a:ext>
            </a:extLst>
          </p:cNvPr>
          <p:cNvSpPr txBox="1">
            <a:spLocks noChangeArrowheads="1"/>
          </p:cNvSpPr>
          <p:nvPr/>
        </p:nvSpPr>
        <p:spPr bwMode="auto">
          <a:xfrm>
            <a:off x="228600" y="2667000"/>
            <a:ext cx="152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AÉROBIES MESOPHILES</a:t>
            </a:r>
          </a:p>
        </p:txBody>
      </p:sp>
      <p:sp>
        <p:nvSpPr>
          <p:cNvPr id="35861" name="Text Box 35">
            <a:extLst>
              <a:ext uri="{FF2B5EF4-FFF2-40B4-BE49-F238E27FC236}">
                <a16:creationId xmlns:a16="http://schemas.microsoft.com/office/drawing/2014/main" id="{E6935657-9692-4EAE-B809-3084E4ABECA8}"/>
              </a:ext>
            </a:extLst>
          </p:cNvPr>
          <p:cNvSpPr txBox="1">
            <a:spLocks noChangeArrowheads="1"/>
          </p:cNvSpPr>
          <p:nvPr/>
        </p:nvSpPr>
        <p:spPr bwMode="auto">
          <a:xfrm>
            <a:off x="228600" y="3352800"/>
            <a:ext cx="18288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BACTÉRIES COLIFORMES 30°C</a:t>
            </a:r>
          </a:p>
        </p:txBody>
      </p:sp>
      <p:sp>
        <p:nvSpPr>
          <p:cNvPr id="35862" name="Text Box 36">
            <a:extLst>
              <a:ext uri="{FF2B5EF4-FFF2-40B4-BE49-F238E27FC236}">
                <a16:creationId xmlns:a16="http://schemas.microsoft.com/office/drawing/2014/main" id="{9C91318B-2398-4B2D-A5BF-2144FDC09469}"/>
              </a:ext>
            </a:extLst>
          </p:cNvPr>
          <p:cNvSpPr txBox="1">
            <a:spLocks noChangeArrowheads="1"/>
          </p:cNvSpPr>
          <p:nvPr/>
        </p:nvSpPr>
        <p:spPr bwMode="auto">
          <a:xfrm>
            <a:off x="228600" y="4038600"/>
            <a:ext cx="2057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COLIFORMES THERMOTOLÉRANTS</a:t>
            </a:r>
          </a:p>
        </p:txBody>
      </p:sp>
      <p:sp>
        <p:nvSpPr>
          <p:cNvPr id="35863" name="Text Box 37">
            <a:extLst>
              <a:ext uri="{FF2B5EF4-FFF2-40B4-BE49-F238E27FC236}">
                <a16:creationId xmlns:a16="http://schemas.microsoft.com/office/drawing/2014/main" id="{C0B59CB1-86AC-4333-AC26-E37D39AAB48A}"/>
              </a:ext>
            </a:extLst>
          </p:cNvPr>
          <p:cNvSpPr txBox="1">
            <a:spLocks noChangeArrowheads="1"/>
          </p:cNvSpPr>
          <p:nvPr/>
        </p:nvSpPr>
        <p:spPr bwMode="auto">
          <a:xfrm>
            <a:off x="228600" y="4724400"/>
            <a:ext cx="2057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STAPHYLOCOQUES DORES</a:t>
            </a:r>
          </a:p>
        </p:txBody>
      </p:sp>
      <p:sp>
        <p:nvSpPr>
          <p:cNvPr id="35864" name="Text Box 38">
            <a:extLst>
              <a:ext uri="{FF2B5EF4-FFF2-40B4-BE49-F238E27FC236}">
                <a16:creationId xmlns:a16="http://schemas.microsoft.com/office/drawing/2014/main" id="{D8AADD63-3E71-4CA6-9E6A-AD088DCEBF36}"/>
              </a:ext>
            </a:extLst>
          </p:cNvPr>
          <p:cNvSpPr txBox="1">
            <a:spLocks noChangeArrowheads="1"/>
          </p:cNvSpPr>
          <p:nvPr/>
        </p:nvSpPr>
        <p:spPr bwMode="auto">
          <a:xfrm>
            <a:off x="228600" y="5486400"/>
            <a:ext cx="2438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ANAÉROBIES SULFITO-RÉDUCTEURS 46 °C</a:t>
            </a:r>
          </a:p>
        </p:txBody>
      </p:sp>
      <p:sp>
        <p:nvSpPr>
          <p:cNvPr id="35865" name="Line 40">
            <a:extLst>
              <a:ext uri="{FF2B5EF4-FFF2-40B4-BE49-F238E27FC236}">
                <a16:creationId xmlns:a16="http://schemas.microsoft.com/office/drawing/2014/main" id="{02DDB484-553B-4F49-8D85-AFD4F5DCD64F}"/>
              </a:ext>
            </a:extLst>
          </p:cNvPr>
          <p:cNvSpPr>
            <a:spLocks noChangeShapeType="1"/>
          </p:cNvSpPr>
          <p:nvPr/>
        </p:nvSpPr>
        <p:spPr bwMode="auto">
          <a:xfrm>
            <a:off x="2438400" y="2514600"/>
            <a:ext cx="0" cy="3733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6" name="Line 41">
            <a:extLst>
              <a:ext uri="{FF2B5EF4-FFF2-40B4-BE49-F238E27FC236}">
                <a16:creationId xmlns:a16="http://schemas.microsoft.com/office/drawing/2014/main" id="{B5AC9E40-11D7-4056-91C3-F387BB4C03F0}"/>
              </a:ext>
            </a:extLst>
          </p:cNvPr>
          <p:cNvSpPr>
            <a:spLocks noChangeShapeType="1"/>
          </p:cNvSpPr>
          <p:nvPr/>
        </p:nvSpPr>
        <p:spPr bwMode="auto">
          <a:xfrm>
            <a:off x="3505200" y="25146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7" name="Line 43">
            <a:extLst>
              <a:ext uri="{FF2B5EF4-FFF2-40B4-BE49-F238E27FC236}">
                <a16:creationId xmlns:a16="http://schemas.microsoft.com/office/drawing/2014/main" id="{596E76E0-A11E-407A-89B4-E3B67C34B38A}"/>
              </a:ext>
            </a:extLst>
          </p:cNvPr>
          <p:cNvSpPr>
            <a:spLocks noChangeShapeType="1"/>
          </p:cNvSpPr>
          <p:nvPr/>
        </p:nvSpPr>
        <p:spPr bwMode="auto">
          <a:xfrm>
            <a:off x="3505200" y="30480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8" name="Line 44">
            <a:extLst>
              <a:ext uri="{FF2B5EF4-FFF2-40B4-BE49-F238E27FC236}">
                <a16:creationId xmlns:a16="http://schemas.microsoft.com/office/drawing/2014/main" id="{004CCDAE-62C9-4C1E-B8AC-D50404CF13D4}"/>
              </a:ext>
            </a:extLst>
          </p:cNvPr>
          <p:cNvSpPr>
            <a:spLocks noChangeShapeType="1"/>
          </p:cNvSpPr>
          <p:nvPr/>
        </p:nvSpPr>
        <p:spPr bwMode="auto">
          <a:xfrm>
            <a:off x="3505200" y="38100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9" name="Line 45">
            <a:extLst>
              <a:ext uri="{FF2B5EF4-FFF2-40B4-BE49-F238E27FC236}">
                <a16:creationId xmlns:a16="http://schemas.microsoft.com/office/drawing/2014/main" id="{064180CB-5B79-4567-8CC2-4BBDDD37D481}"/>
              </a:ext>
            </a:extLst>
          </p:cNvPr>
          <p:cNvSpPr>
            <a:spLocks noChangeShapeType="1"/>
          </p:cNvSpPr>
          <p:nvPr/>
        </p:nvSpPr>
        <p:spPr bwMode="auto">
          <a:xfrm>
            <a:off x="3505200" y="4343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0" name="Line 46">
            <a:extLst>
              <a:ext uri="{FF2B5EF4-FFF2-40B4-BE49-F238E27FC236}">
                <a16:creationId xmlns:a16="http://schemas.microsoft.com/office/drawing/2014/main" id="{90CD4479-A3A4-4008-A36D-F30B666A03A4}"/>
              </a:ext>
            </a:extLst>
          </p:cNvPr>
          <p:cNvSpPr>
            <a:spLocks noChangeShapeType="1"/>
          </p:cNvSpPr>
          <p:nvPr/>
        </p:nvSpPr>
        <p:spPr bwMode="auto">
          <a:xfrm>
            <a:off x="3505200" y="5105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1" name="Line 47">
            <a:extLst>
              <a:ext uri="{FF2B5EF4-FFF2-40B4-BE49-F238E27FC236}">
                <a16:creationId xmlns:a16="http://schemas.microsoft.com/office/drawing/2014/main" id="{94F05B6D-0C07-4C9B-940C-F7E833997178}"/>
              </a:ext>
            </a:extLst>
          </p:cNvPr>
          <p:cNvSpPr>
            <a:spLocks noChangeShapeType="1"/>
          </p:cNvSpPr>
          <p:nvPr/>
        </p:nvSpPr>
        <p:spPr bwMode="auto">
          <a:xfrm>
            <a:off x="3505200" y="58674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2" name="Line 48">
            <a:extLst>
              <a:ext uri="{FF2B5EF4-FFF2-40B4-BE49-F238E27FC236}">
                <a16:creationId xmlns:a16="http://schemas.microsoft.com/office/drawing/2014/main" id="{175E8971-1FB5-47D7-AAB9-A45AC984E867}"/>
              </a:ext>
            </a:extLst>
          </p:cNvPr>
          <p:cNvSpPr>
            <a:spLocks noChangeShapeType="1"/>
          </p:cNvSpPr>
          <p:nvPr/>
        </p:nvSpPr>
        <p:spPr bwMode="auto">
          <a:xfrm>
            <a:off x="4343400" y="25146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3" name="Line 49">
            <a:extLst>
              <a:ext uri="{FF2B5EF4-FFF2-40B4-BE49-F238E27FC236}">
                <a16:creationId xmlns:a16="http://schemas.microsoft.com/office/drawing/2014/main" id="{26D8FA7B-FCD9-4960-950D-314073733A9D}"/>
              </a:ext>
            </a:extLst>
          </p:cNvPr>
          <p:cNvSpPr>
            <a:spLocks noChangeShapeType="1"/>
          </p:cNvSpPr>
          <p:nvPr/>
        </p:nvSpPr>
        <p:spPr bwMode="auto">
          <a:xfrm>
            <a:off x="4343400" y="30480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4" name="Line 50">
            <a:extLst>
              <a:ext uri="{FF2B5EF4-FFF2-40B4-BE49-F238E27FC236}">
                <a16:creationId xmlns:a16="http://schemas.microsoft.com/office/drawing/2014/main" id="{4DBFA8F9-C437-4186-B785-764BC18C1E39}"/>
              </a:ext>
            </a:extLst>
          </p:cNvPr>
          <p:cNvSpPr>
            <a:spLocks noChangeShapeType="1"/>
          </p:cNvSpPr>
          <p:nvPr/>
        </p:nvSpPr>
        <p:spPr bwMode="auto">
          <a:xfrm>
            <a:off x="4343400" y="37338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5" name="Line 51">
            <a:extLst>
              <a:ext uri="{FF2B5EF4-FFF2-40B4-BE49-F238E27FC236}">
                <a16:creationId xmlns:a16="http://schemas.microsoft.com/office/drawing/2014/main" id="{F86E1DD2-563F-4BE8-99CF-42CFDD6C11B6}"/>
              </a:ext>
            </a:extLst>
          </p:cNvPr>
          <p:cNvSpPr>
            <a:spLocks noChangeShapeType="1"/>
          </p:cNvSpPr>
          <p:nvPr/>
        </p:nvSpPr>
        <p:spPr bwMode="auto">
          <a:xfrm>
            <a:off x="4343400" y="4343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6" name="Line 52">
            <a:extLst>
              <a:ext uri="{FF2B5EF4-FFF2-40B4-BE49-F238E27FC236}">
                <a16:creationId xmlns:a16="http://schemas.microsoft.com/office/drawing/2014/main" id="{4A81CB99-B5EC-4C7D-9263-7EC3641731DD}"/>
              </a:ext>
            </a:extLst>
          </p:cNvPr>
          <p:cNvSpPr>
            <a:spLocks noChangeShapeType="1"/>
          </p:cNvSpPr>
          <p:nvPr/>
        </p:nvSpPr>
        <p:spPr bwMode="auto">
          <a:xfrm>
            <a:off x="4343400" y="5105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7" name="Line 53">
            <a:extLst>
              <a:ext uri="{FF2B5EF4-FFF2-40B4-BE49-F238E27FC236}">
                <a16:creationId xmlns:a16="http://schemas.microsoft.com/office/drawing/2014/main" id="{53A460E7-2DF1-4C33-8D7E-96D93DED1850}"/>
              </a:ext>
            </a:extLst>
          </p:cNvPr>
          <p:cNvSpPr>
            <a:spLocks noChangeShapeType="1"/>
          </p:cNvSpPr>
          <p:nvPr/>
        </p:nvSpPr>
        <p:spPr bwMode="auto">
          <a:xfrm>
            <a:off x="4343400" y="58674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8" name="Line 54">
            <a:extLst>
              <a:ext uri="{FF2B5EF4-FFF2-40B4-BE49-F238E27FC236}">
                <a16:creationId xmlns:a16="http://schemas.microsoft.com/office/drawing/2014/main" id="{2E798ED4-91F1-4FA0-AC30-864DB9BC6AF5}"/>
              </a:ext>
            </a:extLst>
          </p:cNvPr>
          <p:cNvSpPr>
            <a:spLocks noChangeShapeType="1"/>
          </p:cNvSpPr>
          <p:nvPr/>
        </p:nvSpPr>
        <p:spPr bwMode="auto">
          <a:xfrm>
            <a:off x="5791200" y="24384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79" name="Line 59">
            <a:extLst>
              <a:ext uri="{FF2B5EF4-FFF2-40B4-BE49-F238E27FC236}">
                <a16:creationId xmlns:a16="http://schemas.microsoft.com/office/drawing/2014/main" id="{04BA288B-BDCA-403D-ADAB-A7C7299E93F7}"/>
              </a:ext>
            </a:extLst>
          </p:cNvPr>
          <p:cNvSpPr>
            <a:spLocks noChangeShapeType="1"/>
          </p:cNvSpPr>
          <p:nvPr/>
        </p:nvSpPr>
        <p:spPr bwMode="auto">
          <a:xfrm>
            <a:off x="5791200" y="58674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80" name="Line 60">
            <a:extLst>
              <a:ext uri="{FF2B5EF4-FFF2-40B4-BE49-F238E27FC236}">
                <a16:creationId xmlns:a16="http://schemas.microsoft.com/office/drawing/2014/main" id="{421F0CF7-7805-471A-BAF4-AAD31B8CFC74}"/>
              </a:ext>
            </a:extLst>
          </p:cNvPr>
          <p:cNvSpPr>
            <a:spLocks noChangeShapeType="1"/>
          </p:cNvSpPr>
          <p:nvPr/>
        </p:nvSpPr>
        <p:spPr bwMode="auto">
          <a:xfrm>
            <a:off x="5791200" y="5105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81" name="Line 61">
            <a:extLst>
              <a:ext uri="{FF2B5EF4-FFF2-40B4-BE49-F238E27FC236}">
                <a16:creationId xmlns:a16="http://schemas.microsoft.com/office/drawing/2014/main" id="{52E1418C-9E66-4D5E-8FAE-BE0562DF62ED}"/>
              </a:ext>
            </a:extLst>
          </p:cNvPr>
          <p:cNvSpPr>
            <a:spLocks noChangeShapeType="1"/>
          </p:cNvSpPr>
          <p:nvPr/>
        </p:nvSpPr>
        <p:spPr bwMode="auto">
          <a:xfrm>
            <a:off x="5791200" y="4343400"/>
            <a:ext cx="0" cy="457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82" name="Line 62">
            <a:extLst>
              <a:ext uri="{FF2B5EF4-FFF2-40B4-BE49-F238E27FC236}">
                <a16:creationId xmlns:a16="http://schemas.microsoft.com/office/drawing/2014/main" id="{56DB5D7D-9931-4004-8F50-1732CB46D38C}"/>
              </a:ext>
            </a:extLst>
          </p:cNvPr>
          <p:cNvSpPr>
            <a:spLocks noChangeShapeType="1"/>
          </p:cNvSpPr>
          <p:nvPr/>
        </p:nvSpPr>
        <p:spPr bwMode="auto">
          <a:xfrm>
            <a:off x="5791200" y="3733800"/>
            <a:ext cx="0" cy="2286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83" name="Line 63">
            <a:extLst>
              <a:ext uri="{FF2B5EF4-FFF2-40B4-BE49-F238E27FC236}">
                <a16:creationId xmlns:a16="http://schemas.microsoft.com/office/drawing/2014/main" id="{BCFFC49B-EEB7-408E-A8AD-259DF5E0E67F}"/>
              </a:ext>
            </a:extLst>
          </p:cNvPr>
          <p:cNvSpPr>
            <a:spLocks noChangeShapeType="1"/>
          </p:cNvSpPr>
          <p:nvPr/>
        </p:nvSpPr>
        <p:spPr bwMode="auto">
          <a:xfrm>
            <a:off x="5791200" y="3048000"/>
            <a:ext cx="0" cy="381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84" name="Text Box 64">
            <a:extLst>
              <a:ext uri="{FF2B5EF4-FFF2-40B4-BE49-F238E27FC236}">
                <a16:creationId xmlns:a16="http://schemas.microsoft.com/office/drawing/2014/main" id="{B0A7218D-C516-424A-A881-8DB863F69FDB}"/>
              </a:ext>
            </a:extLst>
          </p:cNvPr>
          <p:cNvSpPr txBox="1">
            <a:spLocks noChangeArrowheads="1"/>
          </p:cNvSpPr>
          <p:nvPr/>
        </p:nvSpPr>
        <p:spPr bwMode="auto">
          <a:xfrm>
            <a:off x="3048000" y="2743200"/>
            <a:ext cx="914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300 000</a:t>
            </a:r>
          </a:p>
        </p:txBody>
      </p:sp>
      <p:sp>
        <p:nvSpPr>
          <p:cNvPr id="35885" name="Rectangle 65">
            <a:extLst>
              <a:ext uri="{FF2B5EF4-FFF2-40B4-BE49-F238E27FC236}">
                <a16:creationId xmlns:a16="http://schemas.microsoft.com/office/drawing/2014/main" id="{F53113B2-4818-4B40-A3CD-ABA310D9AA54}"/>
              </a:ext>
            </a:extLst>
          </p:cNvPr>
          <p:cNvSpPr>
            <a:spLocks noChangeArrowheads="1"/>
          </p:cNvSpPr>
          <p:nvPr/>
        </p:nvSpPr>
        <p:spPr bwMode="auto">
          <a:xfrm>
            <a:off x="3200400" y="3429000"/>
            <a:ext cx="6270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1 000</a:t>
            </a:r>
          </a:p>
        </p:txBody>
      </p:sp>
      <p:sp>
        <p:nvSpPr>
          <p:cNvPr id="35886" name="Rectangle 66">
            <a:extLst>
              <a:ext uri="{FF2B5EF4-FFF2-40B4-BE49-F238E27FC236}">
                <a16:creationId xmlns:a16="http://schemas.microsoft.com/office/drawing/2014/main" id="{90E04570-65BC-4208-92CB-9F797AD6547E}"/>
              </a:ext>
            </a:extLst>
          </p:cNvPr>
          <p:cNvSpPr>
            <a:spLocks noChangeArrowheads="1"/>
          </p:cNvSpPr>
          <p:nvPr/>
        </p:nvSpPr>
        <p:spPr bwMode="auto">
          <a:xfrm>
            <a:off x="3352800" y="4038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a:t>
            </a:r>
          </a:p>
        </p:txBody>
      </p:sp>
      <p:sp>
        <p:nvSpPr>
          <p:cNvPr id="35887" name="Rectangle 67">
            <a:extLst>
              <a:ext uri="{FF2B5EF4-FFF2-40B4-BE49-F238E27FC236}">
                <a16:creationId xmlns:a16="http://schemas.microsoft.com/office/drawing/2014/main" id="{2DC613EC-77EE-4890-8F62-417C51B61C7E}"/>
              </a:ext>
            </a:extLst>
          </p:cNvPr>
          <p:cNvSpPr>
            <a:spLocks noChangeArrowheads="1"/>
          </p:cNvSpPr>
          <p:nvPr/>
        </p:nvSpPr>
        <p:spPr bwMode="auto">
          <a:xfrm>
            <a:off x="3276600" y="4800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100</a:t>
            </a:r>
          </a:p>
        </p:txBody>
      </p:sp>
      <p:sp>
        <p:nvSpPr>
          <p:cNvPr id="35888" name="Rectangle 68">
            <a:extLst>
              <a:ext uri="{FF2B5EF4-FFF2-40B4-BE49-F238E27FC236}">
                <a16:creationId xmlns:a16="http://schemas.microsoft.com/office/drawing/2014/main" id="{6B2839AB-8EEB-42EE-931F-48496624B955}"/>
              </a:ext>
            </a:extLst>
          </p:cNvPr>
          <p:cNvSpPr>
            <a:spLocks noChangeArrowheads="1"/>
          </p:cNvSpPr>
          <p:nvPr/>
        </p:nvSpPr>
        <p:spPr bwMode="auto">
          <a:xfrm>
            <a:off x="4191000" y="5562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90</a:t>
            </a:r>
          </a:p>
        </p:txBody>
      </p:sp>
      <p:sp>
        <p:nvSpPr>
          <p:cNvPr id="35889" name="Text Box 69">
            <a:extLst>
              <a:ext uri="{FF2B5EF4-FFF2-40B4-BE49-F238E27FC236}">
                <a16:creationId xmlns:a16="http://schemas.microsoft.com/office/drawing/2014/main" id="{D193CB1C-D640-420E-9962-59CE59ECED13}"/>
              </a:ext>
            </a:extLst>
          </p:cNvPr>
          <p:cNvSpPr txBox="1">
            <a:spLocks noChangeArrowheads="1"/>
          </p:cNvSpPr>
          <p:nvPr/>
        </p:nvSpPr>
        <p:spPr bwMode="auto">
          <a:xfrm>
            <a:off x="3962400" y="2743200"/>
            <a:ext cx="914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900 000</a:t>
            </a:r>
          </a:p>
        </p:txBody>
      </p:sp>
      <p:sp>
        <p:nvSpPr>
          <p:cNvPr id="35890" name="Text Box 70">
            <a:extLst>
              <a:ext uri="{FF2B5EF4-FFF2-40B4-BE49-F238E27FC236}">
                <a16:creationId xmlns:a16="http://schemas.microsoft.com/office/drawing/2014/main" id="{D72DE548-0E80-4CF2-8A95-527470544626}"/>
              </a:ext>
            </a:extLst>
          </p:cNvPr>
          <p:cNvSpPr txBox="1">
            <a:spLocks noChangeArrowheads="1"/>
          </p:cNvSpPr>
          <p:nvPr/>
        </p:nvSpPr>
        <p:spPr bwMode="auto">
          <a:xfrm>
            <a:off x="5105400" y="2743200"/>
            <a:ext cx="1295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1000 000</a:t>
            </a:r>
          </a:p>
        </p:txBody>
      </p:sp>
      <p:sp>
        <p:nvSpPr>
          <p:cNvPr id="35891" name="Rectangle 71">
            <a:extLst>
              <a:ext uri="{FF2B5EF4-FFF2-40B4-BE49-F238E27FC236}">
                <a16:creationId xmlns:a16="http://schemas.microsoft.com/office/drawing/2014/main" id="{85C9C6AD-A65B-4080-8662-D8A66EE38C51}"/>
              </a:ext>
            </a:extLst>
          </p:cNvPr>
          <p:cNvSpPr>
            <a:spLocks noChangeArrowheads="1"/>
          </p:cNvSpPr>
          <p:nvPr/>
        </p:nvSpPr>
        <p:spPr bwMode="auto">
          <a:xfrm>
            <a:off x="4038600" y="3429000"/>
            <a:ext cx="6270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3 000</a:t>
            </a:r>
          </a:p>
        </p:txBody>
      </p:sp>
      <p:sp>
        <p:nvSpPr>
          <p:cNvPr id="35892" name="Rectangle 72">
            <a:extLst>
              <a:ext uri="{FF2B5EF4-FFF2-40B4-BE49-F238E27FC236}">
                <a16:creationId xmlns:a16="http://schemas.microsoft.com/office/drawing/2014/main" id="{CD103C12-6AA5-4B41-9595-45836F7A8449}"/>
              </a:ext>
            </a:extLst>
          </p:cNvPr>
          <p:cNvSpPr>
            <a:spLocks noChangeArrowheads="1"/>
          </p:cNvSpPr>
          <p:nvPr/>
        </p:nvSpPr>
        <p:spPr bwMode="auto">
          <a:xfrm>
            <a:off x="5410200" y="3429000"/>
            <a:ext cx="7254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10 000</a:t>
            </a:r>
          </a:p>
        </p:txBody>
      </p:sp>
      <p:sp>
        <p:nvSpPr>
          <p:cNvPr id="35893" name="Rectangle 73">
            <a:extLst>
              <a:ext uri="{FF2B5EF4-FFF2-40B4-BE49-F238E27FC236}">
                <a16:creationId xmlns:a16="http://schemas.microsoft.com/office/drawing/2014/main" id="{BBBF42B5-A4C5-4167-BD31-D3E95A60539A}"/>
              </a:ext>
            </a:extLst>
          </p:cNvPr>
          <p:cNvSpPr>
            <a:spLocks noChangeArrowheads="1"/>
          </p:cNvSpPr>
          <p:nvPr/>
        </p:nvSpPr>
        <p:spPr bwMode="auto">
          <a:xfrm>
            <a:off x="4191000" y="4038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30</a:t>
            </a:r>
          </a:p>
        </p:txBody>
      </p:sp>
      <p:sp>
        <p:nvSpPr>
          <p:cNvPr id="35894" name="Rectangle 74">
            <a:extLst>
              <a:ext uri="{FF2B5EF4-FFF2-40B4-BE49-F238E27FC236}">
                <a16:creationId xmlns:a16="http://schemas.microsoft.com/office/drawing/2014/main" id="{AB850333-89B7-4A80-87A2-DB2B8AA9127B}"/>
              </a:ext>
            </a:extLst>
          </p:cNvPr>
          <p:cNvSpPr>
            <a:spLocks noChangeArrowheads="1"/>
          </p:cNvSpPr>
          <p:nvPr/>
        </p:nvSpPr>
        <p:spPr bwMode="auto">
          <a:xfrm>
            <a:off x="5589588" y="4038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100</a:t>
            </a:r>
          </a:p>
        </p:txBody>
      </p:sp>
      <p:sp>
        <p:nvSpPr>
          <p:cNvPr id="35895" name="Rectangle 75">
            <a:extLst>
              <a:ext uri="{FF2B5EF4-FFF2-40B4-BE49-F238E27FC236}">
                <a16:creationId xmlns:a16="http://schemas.microsoft.com/office/drawing/2014/main" id="{B55EA83D-3E56-45B2-84CF-36806C524BEB}"/>
              </a:ext>
            </a:extLst>
          </p:cNvPr>
          <p:cNvSpPr>
            <a:spLocks noChangeArrowheads="1"/>
          </p:cNvSpPr>
          <p:nvPr/>
        </p:nvSpPr>
        <p:spPr bwMode="auto">
          <a:xfrm>
            <a:off x="4114800" y="4800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300</a:t>
            </a:r>
          </a:p>
        </p:txBody>
      </p:sp>
      <p:sp>
        <p:nvSpPr>
          <p:cNvPr id="35896" name="Rectangle 76">
            <a:extLst>
              <a:ext uri="{FF2B5EF4-FFF2-40B4-BE49-F238E27FC236}">
                <a16:creationId xmlns:a16="http://schemas.microsoft.com/office/drawing/2014/main" id="{504073DC-9B60-4D98-AF03-DF50192E700B}"/>
              </a:ext>
            </a:extLst>
          </p:cNvPr>
          <p:cNvSpPr>
            <a:spLocks noChangeArrowheads="1"/>
          </p:cNvSpPr>
          <p:nvPr/>
        </p:nvSpPr>
        <p:spPr bwMode="auto">
          <a:xfrm>
            <a:off x="5562600" y="4800600"/>
            <a:ext cx="5778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CCFF33"/>
                </a:solidFill>
                <a:latin typeface="Arial" panose="020B0604020202020204" pitchFamily="34" charset="0"/>
                <a:cs typeface="Arial" panose="020B0604020202020204" pitchFamily="34" charset="0"/>
              </a:rPr>
              <a:t>1000</a:t>
            </a:r>
          </a:p>
        </p:txBody>
      </p:sp>
      <p:sp>
        <p:nvSpPr>
          <p:cNvPr id="35897" name="Rectangle 77">
            <a:extLst>
              <a:ext uri="{FF2B5EF4-FFF2-40B4-BE49-F238E27FC236}">
                <a16:creationId xmlns:a16="http://schemas.microsoft.com/office/drawing/2014/main" id="{ECC0A519-0EFD-40AE-856E-716814E3E527}"/>
              </a:ext>
            </a:extLst>
          </p:cNvPr>
          <p:cNvSpPr>
            <a:spLocks noChangeArrowheads="1"/>
          </p:cNvSpPr>
          <p:nvPr/>
        </p:nvSpPr>
        <p:spPr bwMode="auto">
          <a:xfrm>
            <a:off x="3352800" y="5562600"/>
            <a:ext cx="381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30</a:t>
            </a:r>
          </a:p>
        </p:txBody>
      </p:sp>
      <p:sp>
        <p:nvSpPr>
          <p:cNvPr id="35898" name="Rectangle 78">
            <a:extLst>
              <a:ext uri="{FF2B5EF4-FFF2-40B4-BE49-F238E27FC236}">
                <a16:creationId xmlns:a16="http://schemas.microsoft.com/office/drawing/2014/main" id="{C676324D-5D08-49BE-B9CE-11CED3CB34D3}"/>
              </a:ext>
            </a:extLst>
          </p:cNvPr>
          <p:cNvSpPr>
            <a:spLocks noChangeArrowheads="1"/>
          </p:cNvSpPr>
          <p:nvPr/>
        </p:nvSpPr>
        <p:spPr bwMode="auto">
          <a:xfrm>
            <a:off x="5562600" y="5562600"/>
            <a:ext cx="5286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3 00</a:t>
            </a:r>
          </a:p>
        </p:txBody>
      </p:sp>
      <p:sp>
        <p:nvSpPr>
          <p:cNvPr id="109647" name="Rectangle 79">
            <a:extLst>
              <a:ext uri="{FF2B5EF4-FFF2-40B4-BE49-F238E27FC236}">
                <a16:creationId xmlns:a16="http://schemas.microsoft.com/office/drawing/2014/main" id="{EC5D16FA-F430-49F5-B1CA-8E729F6DD691}"/>
              </a:ext>
            </a:extLst>
          </p:cNvPr>
          <p:cNvSpPr>
            <a:spLocks noChangeArrowheads="1"/>
          </p:cNvSpPr>
          <p:nvPr/>
        </p:nvSpPr>
        <p:spPr bwMode="auto">
          <a:xfrm>
            <a:off x="2438400" y="2743200"/>
            <a:ext cx="7254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78 000</a:t>
            </a:r>
          </a:p>
        </p:txBody>
      </p:sp>
      <p:sp>
        <p:nvSpPr>
          <p:cNvPr id="109648" name="Rectangle 80">
            <a:extLst>
              <a:ext uri="{FF2B5EF4-FFF2-40B4-BE49-F238E27FC236}">
                <a16:creationId xmlns:a16="http://schemas.microsoft.com/office/drawing/2014/main" id="{4A80BEF0-3AC9-4690-A580-9F37C9ED8E74}"/>
              </a:ext>
            </a:extLst>
          </p:cNvPr>
          <p:cNvSpPr>
            <a:spLocks noChangeArrowheads="1"/>
          </p:cNvSpPr>
          <p:nvPr/>
        </p:nvSpPr>
        <p:spPr bwMode="auto">
          <a:xfrm>
            <a:off x="2514600" y="3200400"/>
            <a:ext cx="762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a:solidFill>
                  <a:srgbClr val="FF0000"/>
                </a:solidFill>
                <a:latin typeface="Arial" panose="020B0604020202020204" pitchFamily="34" charset="0"/>
                <a:cs typeface="Arial" panose="020B0604020202020204" pitchFamily="34" charset="0"/>
              </a:rPr>
              <a:t>                               </a:t>
            </a:r>
            <a:r>
              <a:rPr lang="fr-FR" altLang="fr-FR" sz="1400" b="1">
                <a:solidFill>
                  <a:srgbClr val="FF0000"/>
                </a:solidFill>
                <a:latin typeface="Arial" panose="020B0604020202020204" pitchFamily="34" charset="0"/>
                <a:cs typeface="Arial" panose="020B0604020202020204" pitchFamily="34" charset="0"/>
              </a:rPr>
              <a:t>700</a:t>
            </a:r>
          </a:p>
        </p:txBody>
      </p:sp>
      <p:sp>
        <p:nvSpPr>
          <p:cNvPr id="109649" name="Rectangle 81">
            <a:extLst>
              <a:ext uri="{FF2B5EF4-FFF2-40B4-BE49-F238E27FC236}">
                <a16:creationId xmlns:a16="http://schemas.microsoft.com/office/drawing/2014/main" id="{226252C7-C921-4C49-B893-344F512512CC}"/>
              </a:ext>
            </a:extLst>
          </p:cNvPr>
          <p:cNvSpPr>
            <a:spLocks noChangeArrowheads="1"/>
          </p:cNvSpPr>
          <p:nvPr/>
        </p:nvSpPr>
        <p:spPr bwMode="auto">
          <a:xfrm>
            <a:off x="6248400" y="4038600"/>
            <a:ext cx="47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450</a:t>
            </a:r>
          </a:p>
        </p:txBody>
      </p:sp>
      <p:sp>
        <p:nvSpPr>
          <p:cNvPr id="35902" name="Rectangle 82">
            <a:extLst>
              <a:ext uri="{FF2B5EF4-FFF2-40B4-BE49-F238E27FC236}">
                <a16:creationId xmlns:a16="http://schemas.microsoft.com/office/drawing/2014/main" id="{3EF019DB-E881-430A-909D-4DC3B5E72D28}"/>
              </a:ext>
            </a:extLst>
          </p:cNvPr>
          <p:cNvSpPr>
            <a:spLocks noChangeArrowheads="1"/>
          </p:cNvSpPr>
          <p:nvPr/>
        </p:nvSpPr>
        <p:spPr bwMode="auto">
          <a:xfrm>
            <a:off x="6934200" y="4038600"/>
            <a:ext cx="7254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1400">
                <a:solidFill>
                  <a:srgbClr val="CCFF33"/>
                </a:solidFill>
                <a:latin typeface="Arial" panose="020B0604020202020204" pitchFamily="34" charset="0"/>
                <a:cs typeface="Arial" panose="020B0604020202020204" pitchFamily="34" charset="0"/>
              </a:rPr>
              <a:t>10 000</a:t>
            </a:r>
          </a:p>
        </p:txBody>
      </p:sp>
      <p:sp>
        <p:nvSpPr>
          <p:cNvPr id="35903" name="Line 83">
            <a:extLst>
              <a:ext uri="{FF2B5EF4-FFF2-40B4-BE49-F238E27FC236}">
                <a16:creationId xmlns:a16="http://schemas.microsoft.com/office/drawing/2014/main" id="{2EE219ED-9A26-4F13-B7F1-E4B11785A157}"/>
              </a:ext>
            </a:extLst>
          </p:cNvPr>
          <p:cNvSpPr>
            <a:spLocks noChangeShapeType="1"/>
          </p:cNvSpPr>
          <p:nvPr/>
        </p:nvSpPr>
        <p:spPr bwMode="auto">
          <a:xfrm>
            <a:off x="7315200" y="2514600"/>
            <a:ext cx="0" cy="1447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904" name="Line 84">
            <a:extLst>
              <a:ext uri="{FF2B5EF4-FFF2-40B4-BE49-F238E27FC236}">
                <a16:creationId xmlns:a16="http://schemas.microsoft.com/office/drawing/2014/main" id="{FEF7B5DF-29DB-4DC9-9B2B-F98CAD48C74B}"/>
              </a:ext>
            </a:extLst>
          </p:cNvPr>
          <p:cNvSpPr>
            <a:spLocks noChangeShapeType="1"/>
          </p:cNvSpPr>
          <p:nvPr/>
        </p:nvSpPr>
        <p:spPr bwMode="auto">
          <a:xfrm>
            <a:off x="7315200" y="4343400"/>
            <a:ext cx="0" cy="1905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9653" name="Rectangle 85">
            <a:extLst>
              <a:ext uri="{FF2B5EF4-FFF2-40B4-BE49-F238E27FC236}">
                <a16:creationId xmlns:a16="http://schemas.microsoft.com/office/drawing/2014/main" id="{D4396BF2-40B7-41C6-BD7A-BBA235F00283}"/>
              </a:ext>
            </a:extLst>
          </p:cNvPr>
          <p:cNvSpPr>
            <a:spLocks noChangeArrowheads="1"/>
          </p:cNvSpPr>
          <p:nvPr/>
        </p:nvSpPr>
        <p:spPr bwMode="auto">
          <a:xfrm>
            <a:off x="2514600" y="4800600"/>
            <a:ext cx="7794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&lt; à 100</a:t>
            </a:r>
          </a:p>
        </p:txBody>
      </p:sp>
      <p:sp>
        <p:nvSpPr>
          <p:cNvPr id="109654" name="Rectangle 86">
            <a:extLst>
              <a:ext uri="{FF2B5EF4-FFF2-40B4-BE49-F238E27FC236}">
                <a16:creationId xmlns:a16="http://schemas.microsoft.com/office/drawing/2014/main" id="{E2783AAA-9663-4A14-BDB7-18984A4FF59C}"/>
              </a:ext>
            </a:extLst>
          </p:cNvPr>
          <p:cNvSpPr>
            <a:spLocks noChangeArrowheads="1"/>
          </p:cNvSpPr>
          <p:nvPr/>
        </p:nvSpPr>
        <p:spPr bwMode="auto">
          <a:xfrm>
            <a:off x="2590800" y="5562600"/>
            <a:ext cx="6810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&lt; à 10</a:t>
            </a:r>
          </a:p>
        </p:txBody>
      </p:sp>
      <p:sp>
        <p:nvSpPr>
          <p:cNvPr id="35907" name="Line 87">
            <a:extLst>
              <a:ext uri="{FF2B5EF4-FFF2-40B4-BE49-F238E27FC236}">
                <a16:creationId xmlns:a16="http://schemas.microsoft.com/office/drawing/2014/main" id="{8389B503-D329-44B7-93A9-E5349A7AFA5F}"/>
              </a:ext>
            </a:extLst>
          </p:cNvPr>
          <p:cNvSpPr>
            <a:spLocks noChangeShapeType="1"/>
          </p:cNvSpPr>
          <p:nvPr/>
        </p:nvSpPr>
        <p:spPr bwMode="auto">
          <a:xfrm>
            <a:off x="8077200" y="1752600"/>
            <a:ext cx="0" cy="4495800"/>
          </a:xfrm>
          <a:prstGeom prst="line">
            <a:avLst/>
          </a:prstGeom>
          <a:noFill/>
          <a:ln w="38100">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9656" name="Rectangle 88">
            <a:extLst>
              <a:ext uri="{FF2B5EF4-FFF2-40B4-BE49-F238E27FC236}">
                <a16:creationId xmlns:a16="http://schemas.microsoft.com/office/drawing/2014/main" id="{78E88B9B-9FA2-46AD-92F0-D5FDB82F0693}"/>
              </a:ext>
            </a:extLst>
          </p:cNvPr>
          <p:cNvSpPr>
            <a:spLocks noChangeArrowheads="1"/>
          </p:cNvSpPr>
          <p:nvPr/>
        </p:nvSpPr>
        <p:spPr bwMode="auto">
          <a:xfrm>
            <a:off x="8274050" y="2692400"/>
            <a:ext cx="641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p>
        </p:txBody>
      </p:sp>
      <p:sp>
        <p:nvSpPr>
          <p:cNvPr id="109658" name="Rectangle 90">
            <a:extLst>
              <a:ext uri="{FF2B5EF4-FFF2-40B4-BE49-F238E27FC236}">
                <a16:creationId xmlns:a16="http://schemas.microsoft.com/office/drawing/2014/main" id="{5319D94E-5C81-437A-B000-104A0C78D3AE}"/>
              </a:ext>
            </a:extLst>
          </p:cNvPr>
          <p:cNvSpPr>
            <a:spLocks noChangeArrowheads="1"/>
          </p:cNvSpPr>
          <p:nvPr/>
        </p:nvSpPr>
        <p:spPr bwMode="auto">
          <a:xfrm>
            <a:off x="8256588" y="3225800"/>
            <a:ext cx="641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p>
        </p:txBody>
      </p:sp>
      <p:sp>
        <p:nvSpPr>
          <p:cNvPr id="109659" name="Rectangle 91">
            <a:extLst>
              <a:ext uri="{FF2B5EF4-FFF2-40B4-BE49-F238E27FC236}">
                <a16:creationId xmlns:a16="http://schemas.microsoft.com/office/drawing/2014/main" id="{27B548B8-88F7-44E1-A73C-19C3790ED4AB}"/>
              </a:ext>
            </a:extLst>
          </p:cNvPr>
          <p:cNvSpPr>
            <a:spLocks noChangeArrowheads="1"/>
          </p:cNvSpPr>
          <p:nvPr/>
        </p:nvSpPr>
        <p:spPr bwMode="auto">
          <a:xfrm>
            <a:off x="8048625" y="3911600"/>
            <a:ext cx="12128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NON SAT</a:t>
            </a:r>
          </a:p>
        </p:txBody>
      </p:sp>
      <p:sp>
        <p:nvSpPr>
          <p:cNvPr id="109660" name="Rectangle 92">
            <a:extLst>
              <a:ext uri="{FF2B5EF4-FFF2-40B4-BE49-F238E27FC236}">
                <a16:creationId xmlns:a16="http://schemas.microsoft.com/office/drawing/2014/main" id="{5DBDA2B8-0DAF-4B49-B503-E9CB7EDAD7C2}"/>
              </a:ext>
            </a:extLst>
          </p:cNvPr>
          <p:cNvSpPr>
            <a:spLocks noChangeArrowheads="1"/>
          </p:cNvSpPr>
          <p:nvPr/>
        </p:nvSpPr>
        <p:spPr bwMode="auto">
          <a:xfrm>
            <a:off x="8255000" y="5435600"/>
            <a:ext cx="641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p>
        </p:txBody>
      </p:sp>
      <p:sp>
        <p:nvSpPr>
          <p:cNvPr id="109661" name="Rectangle 93">
            <a:extLst>
              <a:ext uri="{FF2B5EF4-FFF2-40B4-BE49-F238E27FC236}">
                <a16:creationId xmlns:a16="http://schemas.microsoft.com/office/drawing/2014/main" id="{69476989-AAE1-49E9-AADA-E888A9F47F94}"/>
              </a:ext>
            </a:extLst>
          </p:cNvPr>
          <p:cNvSpPr>
            <a:spLocks noChangeArrowheads="1"/>
          </p:cNvSpPr>
          <p:nvPr/>
        </p:nvSpPr>
        <p:spPr bwMode="auto">
          <a:xfrm>
            <a:off x="8255000" y="4673600"/>
            <a:ext cx="641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p>
        </p:txBody>
      </p:sp>
      <p:sp>
        <p:nvSpPr>
          <p:cNvPr id="35913" name="Line 94">
            <a:extLst>
              <a:ext uri="{FF2B5EF4-FFF2-40B4-BE49-F238E27FC236}">
                <a16:creationId xmlns:a16="http://schemas.microsoft.com/office/drawing/2014/main" id="{46E9B0E4-B695-45E3-AD8F-5840B2A0C885}"/>
              </a:ext>
            </a:extLst>
          </p:cNvPr>
          <p:cNvSpPr>
            <a:spLocks noChangeShapeType="1"/>
          </p:cNvSpPr>
          <p:nvPr/>
        </p:nvSpPr>
        <p:spPr bwMode="auto">
          <a:xfrm>
            <a:off x="228600" y="25908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914" name="Line 95">
            <a:extLst>
              <a:ext uri="{FF2B5EF4-FFF2-40B4-BE49-F238E27FC236}">
                <a16:creationId xmlns:a16="http://schemas.microsoft.com/office/drawing/2014/main" id="{7F0E47AD-A112-483C-B6D9-9AEA9B068F86}"/>
              </a:ext>
            </a:extLst>
          </p:cNvPr>
          <p:cNvSpPr>
            <a:spLocks noChangeShapeType="1"/>
          </p:cNvSpPr>
          <p:nvPr/>
        </p:nvSpPr>
        <p:spPr bwMode="auto">
          <a:xfrm>
            <a:off x="228600" y="38862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915" name="Line 96">
            <a:extLst>
              <a:ext uri="{FF2B5EF4-FFF2-40B4-BE49-F238E27FC236}">
                <a16:creationId xmlns:a16="http://schemas.microsoft.com/office/drawing/2014/main" id="{3708188A-2599-42E1-A8A9-1401B09D5AC1}"/>
              </a:ext>
            </a:extLst>
          </p:cNvPr>
          <p:cNvSpPr>
            <a:spLocks noChangeShapeType="1"/>
          </p:cNvSpPr>
          <p:nvPr/>
        </p:nvSpPr>
        <p:spPr bwMode="auto">
          <a:xfrm>
            <a:off x="228600" y="32766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916" name="Line 97">
            <a:extLst>
              <a:ext uri="{FF2B5EF4-FFF2-40B4-BE49-F238E27FC236}">
                <a16:creationId xmlns:a16="http://schemas.microsoft.com/office/drawing/2014/main" id="{3966F1B9-EFA9-4102-9707-50675E6B376F}"/>
              </a:ext>
            </a:extLst>
          </p:cNvPr>
          <p:cNvSpPr>
            <a:spLocks noChangeShapeType="1"/>
          </p:cNvSpPr>
          <p:nvPr/>
        </p:nvSpPr>
        <p:spPr bwMode="auto">
          <a:xfrm>
            <a:off x="228600" y="46482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917" name="Line 98">
            <a:extLst>
              <a:ext uri="{FF2B5EF4-FFF2-40B4-BE49-F238E27FC236}">
                <a16:creationId xmlns:a16="http://schemas.microsoft.com/office/drawing/2014/main" id="{DFF1802B-012D-4DAC-B03A-3A5B09C93B4A}"/>
              </a:ext>
            </a:extLst>
          </p:cNvPr>
          <p:cNvSpPr>
            <a:spLocks noChangeShapeType="1"/>
          </p:cNvSpPr>
          <p:nvPr/>
        </p:nvSpPr>
        <p:spPr bwMode="auto">
          <a:xfrm>
            <a:off x="228600" y="5334000"/>
            <a:ext cx="76200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918" name="AutoShape 99">
            <a:hlinkClick r:id="rId2" action="ppaction://hlinksldjump" highlightClick="1"/>
            <a:extLst>
              <a:ext uri="{FF2B5EF4-FFF2-40B4-BE49-F238E27FC236}">
                <a16:creationId xmlns:a16="http://schemas.microsoft.com/office/drawing/2014/main" id="{297EFD9E-D6C8-47CD-8C95-5B6362C0EDFE}"/>
              </a:ext>
            </a:extLst>
          </p:cNvPr>
          <p:cNvSpPr>
            <a:spLocks noChangeArrowheads="1"/>
          </p:cNvSpPr>
          <p:nvPr/>
        </p:nvSpPr>
        <p:spPr bwMode="auto">
          <a:xfrm>
            <a:off x="7924800" y="6248400"/>
            <a:ext cx="457200" cy="381000"/>
          </a:xfrm>
          <a:prstGeom prst="actionButtonRetur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84"/>
                                        </p:tgtEl>
                                        <p:attrNameLst>
                                          <p:attrName>style.visibility</p:attrName>
                                        </p:attrNameLst>
                                      </p:cBhvr>
                                      <p:to>
                                        <p:strVal val="visible"/>
                                      </p:to>
                                    </p:set>
                                    <p:anim calcmode="lin" valueType="num">
                                      <p:cBhvr additive="base">
                                        <p:cTn id="7" dur="500" fill="hold"/>
                                        <p:tgtEl>
                                          <p:spTgt spid="109584"/>
                                        </p:tgtEl>
                                        <p:attrNameLst>
                                          <p:attrName>ppt_x</p:attrName>
                                        </p:attrNameLst>
                                      </p:cBhvr>
                                      <p:tavLst>
                                        <p:tav tm="0">
                                          <p:val>
                                            <p:strVal val="0-#ppt_w/2"/>
                                          </p:val>
                                        </p:tav>
                                        <p:tav tm="100000">
                                          <p:val>
                                            <p:strVal val="#ppt_x"/>
                                          </p:val>
                                        </p:tav>
                                      </p:tavLst>
                                    </p:anim>
                                    <p:anim calcmode="lin" valueType="num">
                                      <p:cBhvr additive="base">
                                        <p:cTn id="8" dur="500" fill="hold"/>
                                        <p:tgtEl>
                                          <p:spTgt spid="109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85"/>
                                        </p:tgtEl>
                                        <p:attrNameLst>
                                          <p:attrName>style.visibility</p:attrName>
                                        </p:attrNameLst>
                                      </p:cBhvr>
                                      <p:to>
                                        <p:strVal val="visible"/>
                                      </p:to>
                                    </p:set>
                                    <p:anim calcmode="lin" valueType="num">
                                      <p:cBhvr additive="base">
                                        <p:cTn id="13" dur="500" fill="hold"/>
                                        <p:tgtEl>
                                          <p:spTgt spid="109585"/>
                                        </p:tgtEl>
                                        <p:attrNameLst>
                                          <p:attrName>ppt_x</p:attrName>
                                        </p:attrNameLst>
                                      </p:cBhvr>
                                      <p:tavLst>
                                        <p:tav tm="0">
                                          <p:val>
                                            <p:strVal val="0-#ppt_w/2"/>
                                          </p:val>
                                        </p:tav>
                                        <p:tav tm="100000">
                                          <p:val>
                                            <p:strVal val="#ppt_x"/>
                                          </p:val>
                                        </p:tav>
                                      </p:tavLst>
                                    </p:anim>
                                    <p:anim calcmode="lin" valueType="num">
                                      <p:cBhvr additive="base">
                                        <p:cTn id="14" dur="500" fill="hold"/>
                                        <p:tgtEl>
                                          <p:spTgt spid="1095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86"/>
                                        </p:tgtEl>
                                        <p:attrNameLst>
                                          <p:attrName>style.visibility</p:attrName>
                                        </p:attrNameLst>
                                      </p:cBhvr>
                                      <p:to>
                                        <p:strVal val="visible"/>
                                      </p:to>
                                    </p:set>
                                    <p:anim calcmode="lin" valueType="num">
                                      <p:cBhvr additive="base">
                                        <p:cTn id="19" dur="500" fill="hold"/>
                                        <p:tgtEl>
                                          <p:spTgt spid="109586"/>
                                        </p:tgtEl>
                                        <p:attrNameLst>
                                          <p:attrName>ppt_x</p:attrName>
                                        </p:attrNameLst>
                                      </p:cBhvr>
                                      <p:tavLst>
                                        <p:tav tm="0">
                                          <p:val>
                                            <p:strVal val="0-#ppt_w/2"/>
                                          </p:val>
                                        </p:tav>
                                        <p:tav tm="100000">
                                          <p:val>
                                            <p:strVal val="#ppt_x"/>
                                          </p:val>
                                        </p:tav>
                                      </p:tavLst>
                                    </p:anim>
                                    <p:anim calcmode="lin" valueType="num">
                                      <p:cBhvr additive="base">
                                        <p:cTn id="20" dur="500" fill="hold"/>
                                        <p:tgtEl>
                                          <p:spTgt spid="1095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87"/>
                                        </p:tgtEl>
                                        <p:attrNameLst>
                                          <p:attrName>style.visibility</p:attrName>
                                        </p:attrNameLst>
                                      </p:cBhvr>
                                      <p:to>
                                        <p:strVal val="visible"/>
                                      </p:to>
                                    </p:set>
                                    <p:anim calcmode="lin" valueType="num">
                                      <p:cBhvr additive="base">
                                        <p:cTn id="25" dur="500" fill="hold"/>
                                        <p:tgtEl>
                                          <p:spTgt spid="109587"/>
                                        </p:tgtEl>
                                        <p:attrNameLst>
                                          <p:attrName>ppt_x</p:attrName>
                                        </p:attrNameLst>
                                      </p:cBhvr>
                                      <p:tavLst>
                                        <p:tav tm="0">
                                          <p:val>
                                            <p:strVal val="0-#ppt_w/2"/>
                                          </p:val>
                                        </p:tav>
                                        <p:tav tm="100000">
                                          <p:val>
                                            <p:strVal val="#ppt_x"/>
                                          </p:val>
                                        </p:tav>
                                      </p:tavLst>
                                    </p:anim>
                                    <p:anim calcmode="lin" valueType="num">
                                      <p:cBhvr additive="base">
                                        <p:cTn id="26" dur="500" fill="hold"/>
                                        <p:tgtEl>
                                          <p:spTgt spid="10958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647"/>
                                        </p:tgtEl>
                                        <p:attrNameLst>
                                          <p:attrName>style.visibility</p:attrName>
                                        </p:attrNameLst>
                                      </p:cBhvr>
                                      <p:to>
                                        <p:strVal val="visible"/>
                                      </p:to>
                                    </p:set>
                                    <p:anim calcmode="lin" valueType="num">
                                      <p:cBhvr additive="base">
                                        <p:cTn id="31" dur="500" fill="hold"/>
                                        <p:tgtEl>
                                          <p:spTgt spid="109647"/>
                                        </p:tgtEl>
                                        <p:attrNameLst>
                                          <p:attrName>ppt_x</p:attrName>
                                        </p:attrNameLst>
                                      </p:cBhvr>
                                      <p:tavLst>
                                        <p:tav tm="0">
                                          <p:val>
                                            <p:strVal val="0-#ppt_w/2"/>
                                          </p:val>
                                        </p:tav>
                                        <p:tav tm="100000">
                                          <p:val>
                                            <p:strVal val="#ppt_x"/>
                                          </p:val>
                                        </p:tav>
                                      </p:tavLst>
                                    </p:anim>
                                    <p:anim calcmode="lin" valueType="num">
                                      <p:cBhvr additive="base">
                                        <p:cTn id="32" dur="500" fill="hold"/>
                                        <p:tgtEl>
                                          <p:spTgt spid="1096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9648"/>
                                        </p:tgtEl>
                                        <p:attrNameLst>
                                          <p:attrName>style.visibility</p:attrName>
                                        </p:attrNameLst>
                                      </p:cBhvr>
                                      <p:to>
                                        <p:strVal val="visible"/>
                                      </p:to>
                                    </p:set>
                                    <p:anim calcmode="lin" valueType="num">
                                      <p:cBhvr additive="base">
                                        <p:cTn id="37" dur="500" fill="hold"/>
                                        <p:tgtEl>
                                          <p:spTgt spid="109648"/>
                                        </p:tgtEl>
                                        <p:attrNameLst>
                                          <p:attrName>ppt_x</p:attrName>
                                        </p:attrNameLst>
                                      </p:cBhvr>
                                      <p:tavLst>
                                        <p:tav tm="0">
                                          <p:val>
                                            <p:strVal val="0-#ppt_w/2"/>
                                          </p:val>
                                        </p:tav>
                                        <p:tav tm="100000">
                                          <p:val>
                                            <p:strVal val="#ppt_x"/>
                                          </p:val>
                                        </p:tav>
                                      </p:tavLst>
                                    </p:anim>
                                    <p:anim calcmode="lin" valueType="num">
                                      <p:cBhvr additive="base">
                                        <p:cTn id="38" dur="500" fill="hold"/>
                                        <p:tgtEl>
                                          <p:spTgt spid="10964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9649"/>
                                        </p:tgtEl>
                                        <p:attrNameLst>
                                          <p:attrName>style.visibility</p:attrName>
                                        </p:attrNameLst>
                                      </p:cBhvr>
                                      <p:to>
                                        <p:strVal val="visible"/>
                                      </p:to>
                                    </p:set>
                                    <p:anim calcmode="lin" valueType="num">
                                      <p:cBhvr additive="base">
                                        <p:cTn id="43" dur="500" fill="hold"/>
                                        <p:tgtEl>
                                          <p:spTgt spid="109649"/>
                                        </p:tgtEl>
                                        <p:attrNameLst>
                                          <p:attrName>ppt_x</p:attrName>
                                        </p:attrNameLst>
                                      </p:cBhvr>
                                      <p:tavLst>
                                        <p:tav tm="0">
                                          <p:val>
                                            <p:strVal val="0-#ppt_w/2"/>
                                          </p:val>
                                        </p:tav>
                                        <p:tav tm="100000">
                                          <p:val>
                                            <p:strVal val="#ppt_x"/>
                                          </p:val>
                                        </p:tav>
                                      </p:tavLst>
                                    </p:anim>
                                    <p:anim calcmode="lin" valueType="num">
                                      <p:cBhvr additive="base">
                                        <p:cTn id="44" dur="500" fill="hold"/>
                                        <p:tgtEl>
                                          <p:spTgt spid="10964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9653"/>
                                        </p:tgtEl>
                                        <p:attrNameLst>
                                          <p:attrName>style.visibility</p:attrName>
                                        </p:attrNameLst>
                                      </p:cBhvr>
                                      <p:to>
                                        <p:strVal val="visible"/>
                                      </p:to>
                                    </p:set>
                                    <p:anim calcmode="lin" valueType="num">
                                      <p:cBhvr additive="base">
                                        <p:cTn id="49" dur="500" fill="hold"/>
                                        <p:tgtEl>
                                          <p:spTgt spid="109653"/>
                                        </p:tgtEl>
                                        <p:attrNameLst>
                                          <p:attrName>ppt_x</p:attrName>
                                        </p:attrNameLst>
                                      </p:cBhvr>
                                      <p:tavLst>
                                        <p:tav tm="0">
                                          <p:val>
                                            <p:strVal val="0-#ppt_w/2"/>
                                          </p:val>
                                        </p:tav>
                                        <p:tav tm="100000">
                                          <p:val>
                                            <p:strVal val="#ppt_x"/>
                                          </p:val>
                                        </p:tav>
                                      </p:tavLst>
                                    </p:anim>
                                    <p:anim calcmode="lin" valueType="num">
                                      <p:cBhvr additive="base">
                                        <p:cTn id="50" dur="500" fill="hold"/>
                                        <p:tgtEl>
                                          <p:spTgt spid="10965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9654"/>
                                        </p:tgtEl>
                                        <p:attrNameLst>
                                          <p:attrName>style.visibility</p:attrName>
                                        </p:attrNameLst>
                                      </p:cBhvr>
                                      <p:to>
                                        <p:strVal val="visible"/>
                                      </p:to>
                                    </p:set>
                                    <p:anim calcmode="lin" valueType="num">
                                      <p:cBhvr additive="base">
                                        <p:cTn id="55" dur="500" fill="hold"/>
                                        <p:tgtEl>
                                          <p:spTgt spid="109654"/>
                                        </p:tgtEl>
                                        <p:attrNameLst>
                                          <p:attrName>ppt_x</p:attrName>
                                        </p:attrNameLst>
                                      </p:cBhvr>
                                      <p:tavLst>
                                        <p:tav tm="0">
                                          <p:val>
                                            <p:strVal val="0-#ppt_w/2"/>
                                          </p:val>
                                        </p:tav>
                                        <p:tav tm="100000">
                                          <p:val>
                                            <p:strVal val="#ppt_x"/>
                                          </p:val>
                                        </p:tav>
                                      </p:tavLst>
                                    </p:anim>
                                    <p:anim calcmode="lin" valueType="num">
                                      <p:cBhvr additive="base">
                                        <p:cTn id="56" dur="500" fill="hold"/>
                                        <p:tgtEl>
                                          <p:spTgt spid="1096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9656"/>
                                        </p:tgtEl>
                                        <p:attrNameLst>
                                          <p:attrName>style.visibility</p:attrName>
                                        </p:attrNameLst>
                                      </p:cBhvr>
                                      <p:to>
                                        <p:strVal val="visible"/>
                                      </p:to>
                                    </p:set>
                                    <p:anim calcmode="lin" valueType="num">
                                      <p:cBhvr additive="base">
                                        <p:cTn id="61" dur="500" fill="hold"/>
                                        <p:tgtEl>
                                          <p:spTgt spid="109656"/>
                                        </p:tgtEl>
                                        <p:attrNameLst>
                                          <p:attrName>ppt_x</p:attrName>
                                        </p:attrNameLst>
                                      </p:cBhvr>
                                      <p:tavLst>
                                        <p:tav tm="0">
                                          <p:val>
                                            <p:strVal val="0-#ppt_w/2"/>
                                          </p:val>
                                        </p:tav>
                                        <p:tav tm="100000">
                                          <p:val>
                                            <p:strVal val="#ppt_x"/>
                                          </p:val>
                                        </p:tav>
                                      </p:tavLst>
                                    </p:anim>
                                    <p:anim calcmode="lin" valueType="num">
                                      <p:cBhvr additive="base">
                                        <p:cTn id="62" dur="500" fill="hold"/>
                                        <p:tgtEl>
                                          <p:spTgt spid="1096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09658"/>
                                        </p:tgtEl>
                                        <p:attrNameLst>
                                          <p:attrName>style.visibility</p:attrName>
                                        </p:attrNameLst>
                                      </p:cBhvr>
                                      <p:to>
                                        <p:strVal val="visible"/>
                                      </p:to>
                                    </p:set>
                                    <p:anim calcmode="lin" valueType="num">
                                      <p:cBhvr additive="base">
                                        <p:cTn id="67" dur="500" fill="hold"/>
                                        <p:tgtEl>
                                          <p:spTgt spid="109658"/>
                                        </p:tgtEl>
                                        <p:attrNameLst>
                                          <p:attrName>ppt_x</p:attrName>
                                        </p:attrNameLst>
                                      </p:cBhvr>
                                      <p:tavLst>
                                        <p:tav tm="0">
                                          <p:val>
                                            <p:strVal val="0-#ppt_w/2"/>
                                          </p:val>
                                        </p:tav>
                                        <p:tav tm="100000">
                                          <p:val>
                                            <p:strVal val="#ppt_x"/>
                                          </p:val>
                                        </p:tav>
                                      </p:tavLst>
                                    </p:anim>
                                    <p:anim calcmode="lin" valueType="num">
                                      <p:cBhvr additive="base">
                                        <p:cTn id="68" dur="500" fill="hold"/>
                                        <p:tgtEl>
                                          <p:spTgt spid="10965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9659"/>
                                        </p:tgtEl>
                                        <p:attrNameLst>
                                          <p:attrName>style.visibility</p:attrName>
                                        </p:attrNameLst>
                                      </p:cBhvr>
                                      <p:to>
                                        <p:strVal val="visible"/>
                                      </p:to>
                                    </p:set>
                                    <p:anim calcmode="lin" valueType="num">
                                      <p:cBhvr additive="base">
                                        <p:cTn id="73" dur="500" fill="hold"/>
                                        <p:tgtEl>
                                          <p:spTgt spid="109659"/>
                                        </p:tgtEl>
                                        <p:attrNameLst>
                                          <p:attrName>ppt_x</p:attrName>
                                        </p:attrNameLst>
                                      </p:cBhvr>
                                      <p:tavLst>
                                        <p:tav tm="0">
                                          <p:val>
                                            <p:strVal val="0-#ppt_w/2"/>
                                          </p:val>
                                        </p:tav>
                                        <p:tav tm="100000">
                                          <p:val>
                                            <p:strVal val="#ppt_x"/>
                                          </p:val>
                                        </p:tav>
                                      </p:tavLst>
                                    </p:anim>
                                    <p:anim calcmode="lin" valueType="num">
                                      <p:cBhvr additive="base">
                                        <p:cTn id="74" dur="500" fill="hold"/>
                                        <p:tgtEl>
                                          <p:spTgt spid="109659"/>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09661"/>
                                        </p:tgtEl>
                                        <p:attrNameLst>
                                          <p:attrName>style.visibility</p:attrName>
                                        </p:attrNameLst>
                                      </p:cBhvr>
                                      <p:to>
                                        <p:strVal val="visible"/>
                                      </p:to>
                                    </p:set>
                                    <p:anim calcmode="lin" valueType="num">
                                      <p:cBhvr additive="base">
                                        <p:cTn id="79" dur="500" fill="hold"/>
                                        <p:tgtEl>
                                          <p:spTgt spid="109661"/>
                                        </p:tgtEl>
                                        <p:attrNameLst>
                                          <p:attrName>ppt_x</p:attrName>
                                        </p:attrNameLst>
                                      </p:cBhvr>
                                      <p:tavLst>
                                        <p:tav tm="0">
                                          <p:val>
                                            <p:strVal val="0-#ppt_w/2"/>
                                          </p:val>
                                        </p:tav>
                                        <p:tav tm="100000">
                                          <p:val>
                                            <p:strVal val="#ppt_x"/>
                                          </p:val>
                                        </p:tav>
                                      </p:tavLst>
                                    </p:anim>
                                    <p:anim calcmode="lin" valueType="num">
                                      <p:cBhvr additive="base">
                                        <p:cTn id="80" dur="500" fill="hold"/>
                                        <p:tgtEl>
                                          <p:spTgt spid="1096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09660"/>
                                        </p:tgtEl>
                                        <p:attrNameLst>
                                          <p:attrName>style.visibility</p:attrName>
                                        </p:attrNameLst>
                                      </p:cBhvr>
                                      <p:to>
                                        <p:strVal val="visible"/>
                                      </p:to>
                                    </p:set>
                                    <p:anim calcmode="lin" valueType="num">
                                      <p:cBhvr additive="base">
                                        <p:cTn id="85" dur="500" fill="hold"/>
                                        <p:tgtEl>
                                          <p:spTgt spid="109660"/>
                                        </p:tgtEl>
                                        <p:attrNameLst>
                                          <p:attrName>ppt_x</p:attrName>
                                        </p:attrNameLst>
                                      </p:cBhvr>
                                      <p:tavLst>
                                        <p:tav tm="0">
                                          <p:val>
                                            <p:strVal val="0-#ppt_w/2"/>
                                          </p:val>
                                        </p:tav>
                                        <p:tav tm="100000">
                                          <p:val>
                                            <p:strVal val="#ppt_x"/>
                                          </p:val>
                                        </p:tav>
                                      </p:tavLst>
                                    </p:anim>
                                    <p:anim calcmode="lin" valueType="num">
                                      <p:cBhvr additive="base">
                                        <p:cTn id="86" dur="500" fill="hold"/>
                                        <p:tgtEl>
                                          <p:spTgt spid="109660"/>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nodeType="clickEffect">
                                  <p:stCondLst>
                                    <p:cond delay="0"/>
                                  </p:stCondLst>
                                  <p:childTnLst>
                                    <p:set>
                                      <p:cBhvr>
                                        <p:cTn id="90" dur="1" fill="hold">
                                          <p:stCondLst>
                                            <p:cond delay="0"/>
                                          </p:stCondLst>
                                        </p:cTn>
                                        <p:tgtEl>
                                          <p:spTgt spid="109600"/>
                                        </p:tgtEl>
                                        <p:attrNameLst>
                                          <p:attrName>style.visibility</p:attrName>
                                        </p:attrNameLst>
                                      </p:cBhvr>
                                      <p:to>
                                        <p:strVal val="visible"/>
                                      </p:to>
                                    </p:set>
                                    <p:anim calcmode="lin" valueType="num">
                                      <p:cBhvr additive="base">
                                        <p:cTn id="91" dur="500" fill="hold"/>
                                        <p:tgtEl>
                                          <p:spTgt spid="109600"/>
                                        </p:tgtEl>
                                        <p:attrNameLst>
                                          <p:attrName>ppt_x</p:attrName>
                                        </p:attrNameLst>
                                      </p:cBhvr>
                                      <p:tavLst>
                                        <p:tav tm="0">
                                          <p:val>
                                            <p:strVal val="0-#ppt_w/2"/>
                                          </p:val>
                                        </p:tav>
                                        <p:tav tm="100000">
                                          <p:val>
                                            <p:strVal val="#ppt_x"/>
                                          </p:val>
                                        </p:tav>
                                      </p:tavLst>
                                    </p:anim>
                                    <p:anim calcmode="lin" valueType="num">
                                      <p:cBhvr additive="base">
                                        <p:cTn id="92" dur="500" fill="hold"/>
                                        <p:tgtEl>
                                          <p:spTgt spid="109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4" grpId="0" autoUpdateAnimBg="0"/>
      <p:bldP spid="109585" grpId="0" autoUpdateAnimBg="0"/>
      <p:bldP spid="109586" grpId="0" autoUpdateAnimBg="0"/>
      <p:bldP spid="109587" grpId="0" autoUpdateAnimBg="0"/>
      <p:bldP spid="109647" grpId="0" autoUpdateAnimBg="0"/>
      <p:bldP spid="109648" grpId="0" autoUpdateAnimBg="0"/>
      <p:bldP spid="109649" grpId="0" autoUpdateAnimBg="0"/>
      <p:bldP spid="109653" grpId="0" autoUpdateAnimBg="0"/>
      <p:bldP spid="109654" grpId="0" autoUpdateAnimBg="0"/>
      <p:bldP spid="109656" grpId="0" autoUpdateAnimBg="0"/>
      <p:bldP spid="109658" grpId="0" autoUpdateAnimBg="0"/>
      <p:bldP spid="109659" grpId="0" autoUpdateAnimBg="0"/>
      <p:bldP spid="109660" grpId="0" autoUpdateAnimBg="0"/>
      <p:bldP spid="10966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9642A220-965E-4093-AA1A-0C04679397B1}"/>
              </a:ext>
            </a:extLst>
          </p:cNvPr>
          <p:cNvSpPr txBox="1">
            <a:spLocks noChangeArrowheads="1"/>
          </p:cNvSpPr>
          <p:nvPr/>
        </p:nvSpPr>
        <p:spPr bwMode="auto">
          <a:xfrm>
            <a:off x="304800" y="30480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fr-FR" altLang="fr-FR" sz="1400" b="1">
                <a:solidFill>
                  <a:srgbClr val="CCFF33"/>
                </a:solidFill>
                <a:latin typeface="Arial" panose="020B0604020202020204" pitchFamily="34" charset="0"/>
                <a:cs typeface="Arial" panose="020B0604020202020204" pitchFamily="34" charset="0"/>
              </a:rPr>
              <a:t>SALMONELLA</a:t>
            </a:r>
          </a:p>
        </p:txBody>
      </p:sp>
      <p:sp>
        <p:nvSpPr>
          <p:cNvPr id="36867" name="Rectangle 3">
            <a:extLst>
              <a:ext uri="{FF2B5EF4-FFF2-40B4-BE49-F238E27FC236}">
                <a16:creationId xmlns:a16="http://schemas.microsoft.com/office/drawing/2014/main" id="{1A9F6B2B-D006-46E2-A535-D98FEC05D9D7}"/>
              </a:ext>
            </a:extLst>
          </p:cNvPr>
          <p:cNvSpPr>
            <a:spLocks noChangeArrowheads="1"/>
          </p:cNvSpPr>
          <p:nvPr/>
        </p:nvSpPr>
        <p:spPr bwMode="auto">
          <a:xfrm>
            <a:off x="304800" y="304800"/>
            <a:ext cx="861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800" b="1">
                <a:solidFill>
                  <a:schemeClr val="hlink"/>
                </a:solidFill>
                <a:latin typeface="Arial" panose="020B0604020202020204" pitchFamily="34" charset="0"/>
                <a:cs typeface="Times New Roman" panose="02020603050405020304" pitchFamily="18" charset="0"/>
                <a:sym typeface="Wingdings" panose="05000000000000000000" pitchFamily="2" charset="2"/>
              </a:rPr>
              <a:t></a:t>
            </a:r>
            <a:r>
              <a:rPr lang="en-US" altLang="fr-FR" sz="1800" b="1">
                <a:solidFill>
                  <a:schemeClr val="hlink"/>
                </a:solidFill>
                <a:latin typeface="Arial" panose="020B0604020202020204" pitchFamily="34" charset="0"/>
                <a:cs typeface="Times New Roman" panose="02020603050405020304" pitchFamily="18" charset="0"/>
              </a:rPr>
              <a:t> Plan à 2 classes </a:t>
            </a:r>
            <a:r>
              <a:rPr lang="en-US" altLang="fr-FR" sz="1800" b="1">
                <a:latin typeface="Arial" panose="020B0604020202020204" pitchFamily="34" charset="0"/>
                <a:cs typeface="Times New Roman" panose="02020603050405020304" pitchFamily="18" charset="0"/>
              </a:rPr>
              <a:t>pour l’interprétation pour </a:t>
            </a:r>
            <a:r>
              <a:rPr lang="en-US" altLang="fr-FR" sz="1800" b="1" u="sng">
                <a:solidFill>
                  <a:schemeClr val="hlink"/>
                </a:solidFill>
                <a:latin typeface="Arial" panose="020B0604020202020204" pitchFamily="34" charset="0"/>
                <a:cs typeface="Times New Roman" panose="02020603050405020304" pitchFamily="18" charset="0"/>
              </a:rPr>
              <a:t>1 seul prélèvement</a:t>
            </a:r>
            <a:r>
              <a:rPr lang="en-US" altLang="fr-FR" sz="1800" b="1">
                <a:latin typeface="Arial" panose="020B0604020202020204" pitchFamily="34" charset="0"/>
                <a:cs typeface="Times New Roman" panose="02020603050405020304" pitchFamily="18" charset="0"/>
              </a:rPr>
              <a:t> milieu solide</a:t>
            </a:r>
          </a:p>
        </p:txBody>
      </p:sp>
      <p:sp>
        <p:nvSpPr>
          <p:cNvPr id="36868" name="Rectangle 4">
            <a:extLst>
              <a:ext uri="{FF2B5EF4-FFF2-40B4-BE49-F238E27FC236}">
                <a16:creationId xmlns:a16="http://schemas.microsoft.com/office/drawing/2014/main" id="{FDE6C3AC-0455-44D9-B126-E06C633E0356}"/>
              </a:ext>
            </a:extLst>
          </p:cNvPr>
          <p:cNvSpPr>
            <a:spLocks noChangeArrowheads="1"/>
          </p:cNvSpPr>
          <p:nvPr/>
        </p:nvSpPr>
        <p:spPr bwMode="auto">
          <a:xfrm>
            <a:off x="0" y="20939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1100">
                <a:cs typeface="Times New Roman" panose="02020603050405020304" pitchFamily="18" charset="0"/>
              </a:rPr>
              <a:t> </a:t>
            </a:r>
            <a:endParaRPr lang="en-US" altLang="fr-FR" sz="1200">
              <a:cs typeface="Times New Roman" panose="02020603050405020304" pitchFamily="18" charset="0"/>
            </a:endParaRPr>
          </a:p>
          <a:p>
            <a:pPr>
              <a:spcBef>
                <a:spcPct val="0"/>
              </a:spcBef>
              <a:buClrTx/>
              <a:buSzTx/>
              <a:buFontTx/>
              <a:buNone/>
            </a:pPr>
            <a:endParaRPr lang="en-US" altLang="fr-FR" sz="2400"/>
          </a:p>
        </p:txBody>
      </p:sp>
      <p:sp>
        <p:nvSpPr>
          <p:cNvPr id="36869" name="Line 5">
            <a:extLst>
              <a:ext uri="{FF2B5EF4-FFF2-40B4-BE49-F238E27FC236}">
                <a16:creationId xmlns:a16="http://schemas.microsoft.com/office/drawing/2014/main" id="{29630D37-EA4A-4A0F-9F7C-249BFC9F01FA}"/>
              </a:ext>
            </a:extLst>
          </p:cNvPr>
          <p:cNvSpPr>
            <a:spLocks noChangeShapeType="1"/>
          </p:cNvSpPr>
          <p:nvPr/>
        </p:nvSpPr>
        <p:spPr bwMode="auto">
          <a:xfrm>
            <a:off x="685800" y="1600200"/>
            <a:ext cx="76962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6870" name="Line 6">
            <a:extLst>
              <a:ext uri="{FF2B5EF4-FFF2-40B4-BE49-F238E27FC236}">
                <a16:creationId xmlns:a16="http://schemas.microsoft.com/office/drawing/2014/main" id="{DA1A9B1D-67F4-40C4-8AA5-D198656F66C5}"/>
              </a:ext>
            </a:extLst>
          </p:cNvPr>
          <p:cNvSpPr>
            <a:spLocks noChangeShapeType="1"/>
          </p:cNvSpPr>
          <p:nvPr/>
        </p:nvSpPr>
        <p:spPr bwMode="auto">
          <a:xfrm>
            <a:off x="2971800" y="1066800"/>
            <a:ext cx="0" cy="1143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6871" name="Text Box 7">
            <a:extLst>
              <a:ext uri="{FF2B5EF4-FFF2-40B4-BE49-F238E27FC236}">
                <a16:creationId xmlns:a16="http://schemas.microsoft.com/office/drawing/2014/main" id="{B50B4B0A-192C-45C1-93A5-7C260FC3E0E2}"/>
              </a:ext>
            </a:extLst>
          </p:cNvPr>
          <p:cNvSpPr txBox="1">
            <a:spLocks noChangeArrowheads="1"/>
          </p:cNvSpPr>
          <p:nvPr/>
        </p:nvSpPr>
        <p:spPr bwMode="auto">
          <a:xfrm>
            <a:off x="2743200" y="2286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0</a:t>
            </a:r>
          </a:p>
        </p:txBody>
      </p:sp>
      <p:sp>
        <p:nvSpPr>
          <p:cNvPr id="36872" name="Text Box 8">
            <a:extLst>
              <a:ext uri="{FF2B5EF4-FFF2-40B4-BE49-F238E27FC236}">
                <a16:creationId xmlns:a16="http://schemas.microsoft.com/office/drawing/2014/main" id="{21A93053-28CB-4FA2-B541-ED208B8B724D}"/>
              </a:ext>
            </a:extLst>
          </p:cNvPr>
          <p:cNvSpPr txBox="1">
            <a:spLocks noChangeArrowheads="1"/>
          </p:cNvSpPr>
          <p:nvPr/>
        </p:nvSpPr>
        <p:spPr bwMode="auto">
          <a:xfrm>
            <a:off x="4724400" y="2362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m = 0</a:t>
            </a:r>
          </a:p>
        </p:txBody>
      </p:sp>
      <p:sp>
        <p:nvSpPr>
          <p:cNvPr id="36873" name="Line 9">
            <a:extLst>
              <a:ext uri="{FF2B5EF4-FFF2-40B4-BE49-F238E27FC236}">
                <a16:creationId xmlns:a16="http://schemas.microsoft.com/office/drawing/2014/main" id="{A604373A-E49D-4627-92CF-0BAE166CB247}"/>
              </a:ext>
            </a:extLst>
          </p:cNvPr>
          <p:cNvSpPr>
            <a:spLocks noChangeShapeType="1"/>
          </p:cNvSpPr>
          <p:nvPr/>
        </p:nvSpPr>
        <p:spPr bwMode="auto">
          <a:xfrm>
            <a:off x="5257800" y="1066800"/>
            <a:ext cx="0" cy="12954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10602" name="Text Box 10">
            <a:extLst>
              <a:ext uri="{FF2B5EF4-FFF2-40B4-BE49-F238E27FC236}">
                <a16:creationId xmlns:a16="http://schemas.microsoft.com/office/drawing/2014/main" id="{4A2A27D6-C7A8-4221-9BB0-EEE82BC33AD1}"/>
              </a:ext>
            </a:extLst>
          </p:cNvPr>
          <p:cNvSpPr txBox="1">
            <a:spLocks noChangeArrowheads="1"/>
          </p:cNvSpPr>
          <p:nvPr/>
        </p:nvSpPr>
        <p:spPr bwMode="auto">
          <a:xfrm>
            <a:off x="3048000" y="990600"/>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solidFill>
                  <a:srgbClr val="CCFF66"/>
                </a:solidFill>
                <a:latin typeface="Arial" panose="020B0604020202020204" pitchFamily="34" charset="0"/>
              </a:rPr>
              <a:t>Si absence de germes SATISFAISANT</a:t>
            </a:r>
          </a:p>
        </p:txBody>
      </p:sp>
      <p:sp>
        <p:nvSpPr>
          <p:cNvPr id="110603" name="Text Box 11">
            <a:extLst>
              <a:ext uri="{FF2B5EF4-FFF2-40B4-BE49-F238E27FC236}">
                <a16:creationId xmlns:a16="http://schemas.microsoft.com/office/drawing/2014/main" id="{1D845447-39BC-4951-92B7-280B5E73D5AA}"/>
              </a:ext>
            </a:extLst>
          </p:cNvPr>
          <p:cNvSpPr txBox="1">
            <a:spLocks noChangeArrowheads="1"/>
          </p:cNvSpPr>
          <p:nvPr/>
        </p:nvSpPr>
        <p:spPr bwMode="auto">
          <a:xfrm>
            <a:off x="5257800" y="990600"/>
            <a:ext cx="2286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1400" b="1">
                <a:solidFill>
                  <a:srgbClr val="CCFF66"/>
                </a:solidFill>
                <a:latin typeface="Arial" panose="020B0604020202020204" pitchFamily="34" charset="0"/>
              </a:rPr>
              <a:t>Si présence de germes </a:t>
            </a:r>
            <a:br>
              <a:rPr lang="fr-FR" altLang="fr-FR" sz="1400" b="1">
                <a:solidFill>
                  <a:srgbClr val="CCFF66"/>
                </a:solidFill>
                <a:latin typeface="Arial" panose="020B0604020202020204" pitchFamily="34" charset="0"/>
              </a:rPr>
            </a:br>
            <a:r>
              <a:rPr lang="fr-FR" altLang="fr-FR" sz="1400" b="1">
                <a:solidFill>
                  <a:srgbClr val="CCFF66"/>
                </a:solidFill>
                <a:latin typeface="Arial" panose="020B0604020202020204" pitchFamily="34" charset="0"/>
              </a:rPr>
              <a:t>NON SATISFAISANT</a:t>
            </a:r>
          </a:p>
        </p:txBody>
      </p:sp>
      <p:sp>
        <p:nvSpPr>
          <p:cNvPr id="36876" name="Line 18">
            <a:extLst>
              <a:ext uri="{FF2B5EF4-FFF2-40B4-BE49-F238E27FC236}">
                <a16:creationId xmlns:a16="http://schemas.microsoft.com/office/drawing/2014/main" id="{C280FEC0-A79C-4E1F-A693-FF2DC4C90B38}"/>
              </a:ext>
            </a:extLst>
          </p:cNvPr>
          <p:cNvSpPr>
            <a:spLocks noChangeShapeType="1"/>
          </p:cNvSpPr>
          <p:nvPr/>
        </p:nvSpPr>
        <p:spPr bwMode="auto">
          <a:xfrm>
            <a:off x="7543800" y="1066800"/>
            <a:ext cx="0" cy="12192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6877" name="Text Box 19">
            <a:extLst>
              <a:ext uri="{FF2B5EF4-FFF2-40B4-BE49-F238E27FC236}">
                <a16:creationId xmlns:a16="http://schemas.microsoft.com/office/drawing/2014/main" id="{254E9428-0C4C-4EC2-BE6D-BA4F5C47367B}"/>
              </a:ext>
            </a:extLst>
          </p:cNvPr>
          <p:cNvSpPr txBox="1">
            <a:spLocks noChangeArrowheads="1"/>
          </p:cNvSpPr>
          <p:nvPr/>
        </p:nvSpPr>
        <p:spPr bwMode="auto">
          <a:xfrm>
            <a:off x="7467600" y="1219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fr-FR" altLang="fr-FR" sz="1200" b="1">
                <a:solidFill>
                  <a:srgbClr val="FFFF66"/>
                </a:solidFill>
                <a:latin typeface="Arial" panose="020B0604020202020204" pitchFamily="34" charset="0"/>
                <a:cs typeface="Times New Roman" panose="02020603050405020304" pitchFamily="18" charset="0"/>
              </a:rPr>
              <a:t>nombre de M.O /mL ou g</a:t>
            </a:r>
            <a:r>
              <a:rPr lang="fr-FR" altLang="fr-FR" sz="1200">
                <a:solidFill>
                  <a:srgbClr val="FFFF66"/>
                </a:solidFill>
                <a:latin typeface="Arial" panose="020B0604020202020204" pitchFamily="34" charset="0"/>
              </a:rPr>
              <a:t> </a:t>
            </a:r>
          </a:p>
        </p:txBody>
      </p:sp>
      <p:sp>
        <p:nvSpPr>
          <p:cNvPr id="36878" name="Text Box 21">
            <a:extLst>
              <a:ext uri="{FF2B5EF4-FFF2-40B4-BE49-F238E27FC236}">
                <a16:creationId xmlns:a16="http://schemas.microsoft.com/office/drawing/2014/main" id="{69A44E29-376F-4081-85B9-240B6F8D99A2}"/>
              </a:ext>
            </a:extLst>
          </p:cNvPr>
          <p:cNvSpPr txBox="1">
            <a:spLocks noChangeArrowheads="1"/>
          </p:cNvSpPr>
          <p:nvPr/>
        </p:nvSpPr>
        <p:spPr bwMode="auto">
          <a:xfrm>
            <a:off x="7086600" y="2362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2400">
                <a:solidFill>
                  <a:schemeClr val="accent1"/>
                </a:solidFill>
              </a:rPr>
              <a:t> &gt; 0</a:t>
            </a:r>
          </a:p>
        </p:txBody>
      </p:sp>
      <p:sp>
        <p:nvSpPr>
          <p:cNvPr id="110615" name="AutoShape 23">
            <a:hlinkClick r:id="" action="ppaction://hlinkshowjump?jump=nextslide" highlightClick="1"/>
            <a:extLst>
              <a:ext uri="{FF2B5EF4-FFF2-40B4-BE49-F238E27FC236}">
                <a16:creationId xmlns:a16="http://schemas.microsoft.com/office/drawing/2014/main" id="{003B084F-D7C8-468E-B140-6B0A2E581970}"/>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110616" name="Rectangle 24">
            <a:extLst>
              <a:ext uri="{FF2B5EF4-FFF2-40B4-BE49-F238E27FC236}">
                <a16:creationId xmlns:a16="http://schemas.microsoft.com/office/drawing/2014/main" id="{677AAA8D-CB8D-4C9E-93EE-A24617A67CCF}"/>
              </a:ext>
            </a:extLst>
          </p:cNvPr>
          <p:cNvSpPr>
            <a:spLocks noChangeArrowheads="1"/>
          </p:cNvSpPr>
          <p:nvPr/>
        </p:nvSpPr>
        <p:spPr bwMode="auto">
          <a:xfrm>
            <a:off x="3505200" y="3048000"/>
            <a:ext cx="10556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400" b="1">
                <a:solidFill>
                  <a:srgbClr val="FF0000"/>
                </a:solidFill>
                <a:latin typeface="Arial" panose="020B0604020202020204" pitchFamily="34" charset="0"/>
                <a:cs typeface="Arial" panose="020B0604020202020204" pitchFamily="34" charset="0"/>
              </a:rPr>
              <a:t>ABSENCE</a:t>
            </a:r>
          </a:p>
        </p:txBody>
      </p:sp>
      <p:sp>
        <p:nvSpPr>
          <p:cNvPr id="36881" name="Line 25">
            <a:extLst>
              <a:ext uri="{FF2B5EF4-FFF2-40B4-BE49-F238E27FC236}">
                <a16:creationId xmlns:a16="http://schemas.microsoft.com/office/drawing/2014/main" id="{360E4A72-8520-44A6-BFDF-C8CE72D6A772}"/>
              </a:ext>
            </a:extLst>
          </p:cNvPr>
          <p:cNvSpPr>
            <a:spLocks noChangeShapeType="1"/>
          </p:cNvSpPr>
          <p:nvPr/>
        </p:nvSpPr>
        <p:spPr bwMode="auto">
          <a:xfrm>
            <a:off x="8077200" y="1752600"/>
            <a:ext cx="0" cy="1828800"/>
          </a:xfrm>
          <a:prstGeom prst="line">
            <a:avLst/>
          </a:prstGeom>
          <a:noFill/>
          <a:ln w="38100">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0618" name="Rectangle 26">
            <a:extLst>
              <a:ext uri="{FF2B5EF4-FFF2-40B4-BE49-F238E27FC236}">
                <a16:creationId xmlns:a16="http://schemas.microsoft.com/office/drawing/2014/main" id="{AEA43017-717C-456E-A827-3A4D79B9AF15}"/>
              </a:ext>
            </a:extLst>
          </p:cNvPr>
          <p:cNvSpPr>
            <a:spLocks noChangeArrowheads="1"/>
          </p:cNvSpPr>
          <p:nvPr/>
        </p:nvSpPr>
        <p:spPr bwMode="auto">
          <a:xfrm>
            <a:off x="8305800" y="2971800"/>
            <a:ext cx="641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fr-FR" altLang="fr-FR" sz="1800" b="1">
                <a:solidFill>
                  <a:srgbClr val="FF0000"/>
                </a:solidFill>
                <a:latin typeface="Arial" panose="020B0604020202020204" pitchFamily="34" charset="0"/>
                <a:cs typeface="Arial" panose="020B0604020202020204" pitchFamily="34" charset="0"/>
              </a:rPr>
              <a:t>SAT</a:t>
            </a:r>
          </a:p>
        </p:txBody>
      </p:sp>
      <p:sp>
        <p:nvSpPr>
          <p:cNvPr id="36883" name="Line 27">
            <a:extLst>
              <a:ext uri="{FF2B5EF4-FFF2-40B4-BE49-F238E27FC236}">
                <a16:creationId xmlns:a16="http://schemas.microsoft.com/office/drawing/2014/main" id="{49852810-820F-41F4-90A2-FBD91ADBB602}"/>
              </a:ext>
            </a:extLst>
          </p:cNvPr>
          <p:cNvSpPr>
            <a:spLocks noChangeShapeType="1"/>
          </p:cNvSpPr>
          <p:nvPr/>
        </p:nvSpPr>
        <p:spPr bwMode="auto">
          <a:xfrm>
            <a:off x="304800" y="28956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884" name="Line 28">
            <a:extLst>
              <a:ext uri="{FF2B5EF4-FFF2-40B4-BE49-F238E27FC236}">
                <a16:creationId xmlns:a16="http://schemas.microsoft.com/office/drawing/2014/main" id="{E79BC1D3-EE77-4CF5-8F1B-B8F9E686AFB2}"/>
              </a:ext>
            </a:extLst>
          </p:cNvPr>
          <p:cNvSpPr>
            <a:spLocks noChangeShapeType="1"/>
          </p:cNvSpPr>
          <p:nvPr/>
        </p:nvSpPr>
        <p:spPr bwMode="auto">
          <a:xfrm>
            <a:off x="304800" y="3581400"/>
            <a:ext cx="7696200" cy="0"/>
          </a:xfrm>
          <a:prstGeom prst="line">
            <a:avLst/>
          </a:prstGeom>
          <a:noFill/>
          <a:ln w="9525">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885" name="Line 29">
            <a:extLst>
              <a:ext uri="{FF2B5EF4-FFF2-40B4-BE49-F238E27FC236}">
                <a16:creationId xmlns:a16="http://schemas.microsoft.com/office/drawing/2014/main" id="{CAF82BCB-72AE-4145-A7A1-8568C0D0AF4D}"/>
              </a:ext>
            </a:extLst>
          </p:cNvPr>
          <p:cNvSpPr>
            <a:spLocks noChangeShapeType="1"/>
          </p:cNvSpPr>
          <p:nvPr/>
        </p:nvSpPr>
        <p:spPr bwMode="auto">
          <a:xfrm>
            <a:off x="2971800" y="2743200"/>
            <a:ext cx="0" cy="762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886" name="Line 30">
            <a:extLst>
              <a:ext uri="{FF2B5EF4-FFF2-40B4-BE49-F238E27FC236}">
                <a16:creationId xmlns:a16="http://schemas.microsoft.com/office/drawing/2014/main" id="{5BD644B9-FE74-4F55-B567-3A8F47223B45}"/>
              </a:ext>
            </a:extLst>
          </p:cNvPr>
          <p:cNvSpPr>
            <a:spLocks noChangeShapeType="1"/>
          </p:cNvSpPr>
          <p:nvPr/>
        </p:nvSpPr>
        <p:spPr bwMode="auto">
          <a:xfrm flipH="1">
            <a:off x="5257800" y="2743200"/>
            <a:ext cx="0" cy="762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887" name="Line 31">
            <a:extLst>
              <a:ext uri="{FF2B5EF4-FFF2-40B4-BE49-F238E27FC236}">
                <a16:creationId xmlns:a16="http://schemas.microsoft.com/office/drawing/2014/main" id="{56D5D52F-C057-4735-8616-E49DE48B9A27}"/>
              </a:ext>
            </a:extLst>
          </p:cNvPr>
          <p:cNvSpPr>
            <a:spLocks noChangeShapeType="1"/>
          </p:cNvSpPr>
          <p:nvPr/>
        </p:nvSpPr>
        <p:spPr bwMode="auto">
          <a:xfrm>
            <a:off x="7543800" y="2819400"/>
            <a:ext cx="0" cy="6858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0625" name="AutoShape 33">
            <a:hlinkClick r:id="rId2" action="ppaction://hlinksldjump" highlightClick="1"/>
            <a:extLst>
              <a:ext uri="{FF2B5EF4-FFF2-40B4-BE49-F238E27FC236}">
                <a16:creationId xmlns:a16="http://schemas.microsoft.com/office/drawing/2014/main" id="{9F19EFD3-13A1-4195-9350-4D0D69594092}"/>
              </a:ext>
            </a:extLst>
          </p:cNvPr>
          <p:cNvSpPr>
            <a:spLocks noChangeArrowheads="1"/>
          </p:cNvSpPr>
          <p:nvPr/>
        </p:nvSpPr>
        <p:spPr bwMode="auto">
          <a:xfrm>
            <a:off x="7848600" y="6248400"/>
            <a:ext cx="533400" cy="381000"/>
          </a:xfrm>
          <a:prstGeom prst="actionButtonReturn">
            <a:avLst/>
          </a:prstGeom>
          <a:noFill/>
          <a:ln w="9525">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602"/>
                                        </p:tgtEl>
                                        <p:attrNameLst>
                                          <p:attrName>style.visibility</p:attrName>
                                        </p:attrNameLst>
                                      </p:cBhvr>
                                      <p:to>
                                        <p:strVal val="visible"/>
                                      </p:to>
                                    </p:set>
                                    <p:anim calcmode="lin" valueType="num">
                                      <p:cBhvr additive="base">
                                        <p:cTn id="7" dur="500" fill="hold"/>
                                        <p:tgtEl>
                                          <p:spTgt spid="110602"/>
                                        </p:tgtEl>
                                        <p:attrNameLst>
                                          <p:attrName>ppt_x</p:attrName>
                                        </p:attrNameLst>
                                      </p:cBhvr>
                                      <p:tavLst>
                                        <p:tav tm="0">
                                          <p:val>
                                            <p:strVal val="0-#ppt_w/2"/>
                                          </p:val>
                                        </p:tav>
                                        <p:tav tm="100000">
                                          <p:val>
                                            <p:strVal val="#ppt_x"/>
                                          </p:val>
                                        </p:tav>
                                      </p:tavLst>
                                    </p:anim>
                                    <p:anim calcmode="lin" valueType="num">
                                      <p:cBhvr additive="base">
                                        <p:cTn id="8" dur="500" fill="hold"/>
                                        <p:tgtEl>
                                          <p:spTgt spid="1106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603"/>
                                        </p:tgtEl>
                                        <p:attrNameLst>
                                          <p:attrName>style.visibility</p:attrName>
                                        </p:attrNameLst>
                                      </p:cBhvr>
                                      <p:to>
                                        <p:strVal val="visible"/>
                                      </p:to>
                                    </p:set>
                                    <p:anim calcmode="lin" valueType="num">
                                      <p:cBhvr additive="base">
                                        <p:cTn id="13" dur="500" fill="hold"/>
                                        <p:tgtEl>
                                          <p:spTgt spid="110603"/>
                                        </p:tgtEl>
                                        <p:attrNameLst>
                                          <p:attrName>ppt_x</p:attrName>
                                        </p:attrNameLst>
                                      </p:cBhvr>
                                      <p:tavLst>
                                        <p:tav tm="0">
                                          <p:val>
                                            <p:strVal val="0-#ppt_w/2"/>
                                          </p:val>
                                        </p:tav>
                                        <p:tav tm="100000">
                                          <p:val>
                                            <p:strVal val="#ppt_x"/>
                                          </p:val>
                                        </p:tav>
                                      </p:tavLst>
                                    </p:anim>
                                    <p:anim calcmode="lin" valueType="num">
                                      <p:cBhvr additive="base">
                                        <p:cTn id="14" dur="500" fill="hold"/>
                                        <p:tgtEl>
                                          <p:spTgt spid="11060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616"/>
                                        </p:tgtEl>
                                        <p:attrNameLst>
                                          <p:attrName>style.visibility</p:attrName>
                                        </p:attrNameLst>
                                      </p:cBhvr>
                                      <p:to>
                                        <p:strVal val="visible"/>
                                      </p:to>
                                    </p:set>
                                    <p:anim calcmode="lin" valueType="num">
                                      <p:cBhvr additive="base">
                                        <p:cTn id="19" dur="500" fill="hold"/>
                                        <p:tgtEl>
                                          <p:spTgt spid="110616"/>
                                        </p:tgtEl>
                                        <p:attrNameLst>
                                          <p:attrName>ppt_x</p:attrName>
                                        </p:attrNameLst>
                                      </p:cBhvr>
                                      <p:tavLst>
                                        <p:tav tm="0">
                                          <p:val>
                                            <p:strVal val="0-#ppt_w/2"/>
                                          </p:val>
                                        </p:tav>
                                        <p:tav tm="100000">
                                          <p:val>
                                            <p:strVal val="#ppt_x"/>
                                          </p:val>
                                        </p:tav>
                                      </p:tavLst>
                                    </p:anim>
                                    <p:anim calcmode="lin" valueType="num">
                                      <p:cBhvr additive="base">
                                        <p:cTn id="20" dur="500" fill="hold"/>
                                        <p:tgtEl>
                                          <p:spTgt spid="11061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618"/>
                                        </p:tgtEl>
                                        <p:attrNameLst>
                                          <p:attrName>style.visibility</p:attrName>
                                        </p:attrNameLst>
                                      </p:cBhvr>
                                      <p:to>
                                        <p:strVal val="visible"/>
                                      </p:to>
                                    </p:set>
                                    <p:anim calcmode="lin" valueType="num">
                                      <p:cBhvr additive="base">
                                        <p:cTn id="25" dur="500" fill="hold"/>
                                        <p:tgtEl>
                                          <p:spTgt spid="110618"/>
                                        </p:tgtEl>
                                        <p:attrNameLst>
                                          <p:attrName>ppt_x</p:attrName>
                                        </p:attrNameLst>
                                      </p:cBhvr>
                                      <p:tavLst>
                                        <p:tav tm="0">
                                          <p:val>
                                            <p:strVal val="0-#ppt_w/2"/>
                                          </p:val>
                                        </p:tav>
                                        <p:tav tm="100000">
                                          <p:val>
                                            <p:strVal val="#ppt_x"/>
                                          </p:val>
                                        </p:tav>
                                      </p:tavLst>
                                    </p:anim>
                                    <p:anim calcmode="lin" valueType="num">
                                      <p:cBhvr additive="base">
                                        <p:cTn id="26" dur="500" fill="hold"/>
                                        <p:tgtEl>
                                          <p:spTgt spid="11061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0625"/>
                                        </p:tgtEl>
                                        <p:attrNameLst>
                                          <p:attrName>style.visibility</p:attrName>
                                        </p:attrNameLst>
                                      </p:cBhvr>
                                      <p:to>
                                        <p:strVal val="visible"/>
                                      </p:to>
                                    </p:set>
                                    <p:anim calcmode="lin" valueType="num">
                                      <p:cBhvr additive="base">
                                        <p:cTn id="31" dur="500" fill="hold"/>
                                        <p:tgtEl>
                                          <p:spTgt spid="110625"/>
                                        </p:tgtEl>
                                        <p:attrNameLst>
                                          <p:attrName>ppt_x</p:attrName>
                                        </p:attrNameLst>
                                      </p:cBhvr>
                                      <p:tavLst>
                                        <p:tav tm="0">
                                          <p:val>
                                            <p:strVal val="0-#ppt_w/2"/>
                                          </p:val>
                                        </p:tav>
                                        <p:tav tm="100000">
                                          <p:val>
                                            <p:strVal val="#ppt_x"/>
                                          </p:val>
                                        </p:tav>
                                      </p:tavLst>
                                    </p:anim>
                                    <p:anim calcmode="lin" valueType="num">
                                      <p:cBhvr additive="base">
                                        <p:cTn id="32" dur="500" fill="hold"/>
                                        <p:tgtEl>
                                          <p:spTgt spid="11062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0615"/>
                                        </p:tgtEl>
                                        <p:attrNameLst>
                                          <p:attrName>style.visibility</p:attrName>
                                        </p:attrNameLst>
                                      </p:cBhvr>
                                      <p:to>
                                        <p:strVal val="visible"/>
                                      </p:to>
                                    </p:set>
                                    <p:anim calcmode="lin" valueType="num">
                                      <p:cBhvr additive="base">
                                        <p:cTn id="37" dur="500" fill="hold"/>
                                        <p:tgtEl>
                                          <p:spTgt spid="110615"/>
                                        </p:tgtEl>
                                        <p:attrNameLst>
                                          <p:attrName>ppt_x</p:attrName>
                                        </p:attrNameLst>
                                      </p:cBhvr>
                                      <p:tavLst>
                                        <p:tav tm="0">
                                          <p:val>
                                            <p:strVal val="0-#ppt_w/2"/>
                                          </p:val>
                                        </p:tav>
                                        <p:tav tm="100000">
                                          <p:val>
                                            <p:strVal val="#ppt_x"/>
                                          </p:val>
                                        </p:tav>
                                      </p:tavLst>
                                    </p:anim>
                                    <p:anim calcmode="lin" valueType="num">
                                      <p:cBhvr additive="base">
                                        <p:cTn id="38" dur="500" fill="hold"/>
                                        <p:tgtEl>
                                          <p:spTgt spid="1106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autoUpdateAnimBg="0"/>
      <p:bldP spid="110603" grpId="0" autoUpdateAnimBg="0"/>
      <p:bldP spid="110616" grpId="0" autoUpdateAnimBg="0"/>
      <p:bldP spid="11061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4442BFD-7FD2-4196-9C67-FC0768F2F0CF}"/>
              </a:ext>
            </a:extLst>
          </p:cNvPr>
          <p:cNvSpPr>
            <a:spLocks noChangeArrowheads="1"/>
          </p:cNvSpPr>
          <p:nvPr/>
        </p:nvSpPr>
        <p:spPr bwMode="auto">
          <a:xfrm>
            <a:off x="482600" y="457200"/>
            <a:ext cx="80930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2000" b="1" u="sng">
                <a:solidFill>
                  <a:srgbClr val="CCFF33"/>
                </a:solidFill>
                <a:latin typeface="Arial" panose="020B0604020202020204" pitchFamily="34" charset="0"/>
                <a:cs typeface="Arial" panose="020B0604020202020204" pitchFamily="34" charset="0"/>
              </a:rPr>
              <a:t>Conclusion</a:t>
            </a:r>
            <a:r>
              <a:rPr lang="fr-FR" altLang="fr-FR" sz="2000">
                <a:solidFill>
                  <a:srgbClr val="CCFF33"/>
                </a:solidFill>
                <a:latin typeface="Arial" panose="020B0604020202020204" pitchFamily="34" charset="0"/>
                <a:cs typeface="Arial" panose="020B0604020202020204" pitchFamily="34" charset="0"/>
              </a:rPr>
              <a:t> Produit de qualité bactériologique </a:t>
            </a:r>
            <a:r>
              <a:rPr lang="fr-FR" altLang="fr-FR" sz="2000" i="1">
                <a:solidFill>
                  <a:srgbClr val="CCFF33"/>
                </a:solidFill>
                <a:latin typeface="Arial" panose="020B0604020202020204" pitchFamily="34" charset="0"/>
                <a:cs typeface="Arial" panose="020B0604020202020204" pitchFamily="34" charset="0"/>
              </a:rPr>
              <a:t>NON SATISFAISANTE</a:t>
            </a:r>
          </a:p>
        </p:txBody>
      </p:sp>
      <p:sp>
        <p:nvSpPr>
          <p:cNvPr id="111619" name="Text Box 3">
            <a:extLst>
              <a:ext uri="{FF2B5EF4-FFF2-40B4-BE49-F238E27FC236}">
                <a16:creationId xmlns:a16="http://schemas.microsoft.com/office/drawing/2014/main" id="{B892EF59-AC0C-46B5-AF32-51E4F3E0812A}"/>
              </a:ext>
            </a:extLst>
          </p:cNvPr>
          <p:cNvSpPr txBox="1">
            <a:spLocks noChangeArrowheads="1"/>
          </p:cNvSpPr>
          <p:nvPr/>
        </p:nvSpPr>
        <p:spPr bwMode="auto">
          <a:xfrm>
            <a:off x="228600" y="1219200"/>
            <a:ext cx="8915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800" b="1">
                <a:solidFill>
                  <a:schemeClr val="folHlink"/>
                </a:solidFill>
                <a:latin typeface="Comic Sans MS" panose="030F0702030302020204" pitchFamily="66" charset="0"/>
                <a:cs typeface="Times New Roman" panose="02020603050405020304" pitchFamily="18" charset="0"/>
              </a:rPr>
              <a:t>-Nommer les germes responsables justifiant la conclusion du laboratoire</a:t>
            </a:r>
            <a:endParaRPr lang="fr-FR" altLang="fr-FR" sz="2400" b="1">
              <a:solidFill>
                <a:srgbClr val="FF0000"/>
              </a:solidFill>
              <a:latin typeface="Arial" panose="020B0604020202020204" pitchFamily="34" charset="0"/>
              <a:cs typeface="Arial" panose="020B0604020202020204" pitchFamily="34" charset="0"/>
            </a:endParaRPr>
          </a:p>
        </p:txBody>
      </p:sp>
      <p:sp>
        <p:nvSpPr>
          <p:cNvPr id="111620" name="Text Box 4">
            <a:extLst>
              <a:ext uri="{FF2B5EF4-FFF2-40B4-BE49-F238E27FC236}">
                <a16:creationId xmlns:a16="http://schemas.microsoft.com/office/drawing/2014/main" id="{F20B3662-FD6A-4B9D-A3E0-F9672BE70B56}"/>
              </a:ext>
            </a:extLst>
          </p:cNvPr>
          <p:cNvSpPr txBox="1">
            <a:spLocks noChangeArrowheads="1"/>
          </p:cNvSpPr>
          <p:nvPr/>
        </p:nvSpPr>
        <p:spPr bwMode="auto">
          <a:xfrm>
            <a:off x="228600" y="3124200"/>
            <a:ext cx="8686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800" b="1">
                <a:solidFill>
                  <a:schemeClr val="folHlink"/>
                </a:solidFill>
                <a:latin typeface="Comic Sans MS" panose="030F0702030302020204" pitchFamily="66" charset="0"/>
                <a:cs typeface="Times New Roman" panose="02020603050405020304" pitchFamily="18" charset="0"/>
              </a:rPr>
              <a:t>- Présenter la cause la plus probable de la présence de ces germes et proposer les mesures correctives correspondantes</a:t>
            </a:r>
            <a:endParaRPr lang="fr-FR" altLang="fr-FR" sz="1800" b="1">
              <a:solidFill>
                <a:schemeClr val="folHlink"/>
              </a:solidFill>
              <a:latin typeface="Comic Sans MS" panose="030F0702030302020204" pitchFamily="66" charset="0"/>
              <a:cs typeface="Times New Roman" panose="02020603050405020304" pitchFamily="18" charset="0"/>
            </a:endParaRPr>
          </a:p>
        </p:txBody>
      </p:sp>
      <p:sp>
        <p:nvSpPr>
          <p:cNvPr id="111621" name="Text Box 5">
            <a:extLst>
              <a:ext uri="{FF2B5EF4-FFF2-40B4-BE49-F238E27FC236}">
                <a16:creationId xmlns:a16="http://schemas.microsoft.com/office/drawing/2014/main" id="{F87E3CEB-E305-403F-9693-D3E8993693DF}"/>
              </a:ext>
            </a:extLst>
          </p:cNvPr>
          <p:cNvSpPr txBox="1">
            <a:spLocks noChangeArrowheads="1"/>
          </p:cNvSpPr>
          <p:nvPr/>
        </p:nvSpPr>
        <p:spPr bwMode="auto">
          <a:xfrm>
            <a:off x="228600" y="1752600"/>
            <a:ext cx="8915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fr-FR" altLang="fr-FR" sz="2400" b="1">
                <a:solidFill>
                  <a:srgbClr val="CCFF33"/>
                </a:solidFill>
                <a:latin typeface="Arial" panose="020B0604020202020204" pitchFamily="34" charset="0"/>
                <a:cs typeface="Arial" panose="020B0604020202020204" pitchFamily="34" charset="0"/>
              </a:rPr>
              <a:t>COLIFORMES THERMOTOLÉRANTS   </a:t>
            </a:r>
          </a:p>
          <a:p>
            <a:pPr algn="ctr">
              <a:spcBef>
                <a:spcPct val="50000"/>
              </a:spcBef>
              <a:buClrTx/>
              <a:buSzTx/>
              <a:buFontTx/>
              <a:buNone/>
            </a:pPr>
            <a:r>
              <a:rPr lang="fr-FR" altLang="fr-FR" sz="2400" b="1">
                <a:solidFill>
                  <a:srgbClr val="FF0000"/>
                </a:solidFill>
                <a:latin typeface="Arial" panose="020B0604020202020204" pitchFamily="34" charset="0"/>
                <a:cs typeface="Arial" panose="020B0604020202020204" pitchFamily="34" charset="0"/>
              </a:rPr>
              <a:t>Résultat: &gt; à 10m et &lt; à 1000M donc NON SATISAFAISANT</a:t>
            </a:r>
          </a:p>
        </p:txBody>
      </p:sp>
      <p:grpSp>
        <p:nvGrpSpPr>
          <p:cNvPr id="111622" name="Group 6">
            <a:extLst>
              <a:ext uri="{FF2B5EF4-FFF2-40B4-BE49-F238E27FC236}">
                <a16:creationId xmlns:a16="http://schemas.microsoft.com/office/drawing/2014/main" id="{8DF8FFCB-454C-466B-A018-54B0D5EE4983}"/>
              </a:ext>
            </a:extLst>
          </p:cNvPr>
          <p:cNvGrpSpPr>
            <a:grpSpLocks/>
          </p:cNvGrpSpPr>
          <p:nvPr/>
        </p:nvGrpSpPr>
        <p:grpSpPr bwMode="auto">
          <a:xfrm>
            <a:off x="0" y="3962400"/>
            <a:ext cx="9144000" cy="533400"/>
            <a:chOff x="-3" y="-3"/>
            <a:chExt cx="3820" cy="390"/>
          </a:xfrm>
        </p:grpSpPr>
        <p:grpSp>
          <p:nvGrpSpPr>
            <p:cNvPr id="37909" name="Group 7">
              <a:extLst>
                <a:ext uri="{FF2B5EF4-FFF2-40B4-BE49-F238E27FC236}">
                  <a16:creationId xmlns:a16="http://schemas.microsoft.com/office/drawing/2014/main" id="{82F5D30D-464D-44EF-B4A1-C64C2C52E116}"/>
                </a:ext>
              </a:extLst>
            </p:cNvPr>
            <p:cNvGrpSpPr>
              <a:grpSpLocks/>
            </p:cNvGrpSpPr>
            <p:nvPr/>
          </p:nvGrpSpPr>
          <p:grpSpPr bwMode="auto">
            <a:xfrm>
              <a:off x="0" y="0"/>
              <a:ext cx="3814" cy="384"/>
              <a:chOff x="0" y="0"/>
              <a:chExt cx="3814" cy="384"/>
            </a:xfrm>
          </p:grpSpPr>
          <p:grpSp>
            <p:nvGrpSpPr>
              <p:cNvPr id="37911" name="Group 8">
                <a:extLst>
                  <a:ext uri="{FF2B5EF4-FFF2-40B4-BE49-F238E27FC236}">
                    <a16:creationId xmlns:a16="http://schemas.microsoft.com/office/drawing/2014/main" id="{4D552F6D-1CFD-4017-A817-EBD9334475ED}"/>
                  </a:ext>
                </a:extLst>
              </p:cNvPr>
              <p:cNvGrpSpPr>
                <a:grpSpLocks/>
              </p:cNvGrpSpPr>
              <p:nvPr/>
            </p:nvGrpSpPr>
            <p:grpSpPr bwMode="auto">
              <a:xfrm>
                <a:off x="0" y="0"/>
                <a:ext cx="1784" cy="384"/>
                <a:chOff x="0" y="0"/>
                <a:chExt cx="1784" cy="384"/>
              </a:xfrm>
            </p:grpSpPr>
            <p:sp>
              <p:nvSpPr>
                <p:cNvPr id="37915" name="Rectangle 9">
                  <a:extLst>
                    <a:ext uri="{FF2B5EF4-FFF2-40B4-BE49-F238E27FC236}">
                      <a16:creationId xmlns:a16="http://schemas.microsoft.com/office/drawing/2014/main" id="{2FD2AD72-83DE-4F01-A28C-9C3CBDD7CF46}"/>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Causes les plus probables de la non conformité</a:t>
                  </a:r>
                  <a:endParaRPr lang="en-US" altLang="fr-FR" sz="1600" b="1">
                    <a:cs typeface="Times New Roman" panose="02020603050405020304" pitchFamily="18" charset="0"/>
                  </a:endParaRPr>
                </a:p>
                <a:p>
                  <a:pPr algn="ctr">
                    <a:spcBef>
                      <a:spcPct val="0"/>
                    </a:spcBef>
                    <a:buClrTx/>
                    <a:buSzTx/>
                    <a:buFontTx/>
                    <a:buNone/>
                  </a:pPr>
                  <a:endParaRPr lang="en-US" altLang="fr-FR" sz="1600" b="1"/>
                </a:p>
              </p:txBody>
            </p:sp>
            <p:sp>
              <p:nvSpPr>
                <p:cNvPr id="37916" name="Rectangle 10">
                  <a:extLst>
                    <a:ext uri="{FF2B5EF4-FFF2-40B4-BE49-F238E27FC236}">
                      <a16:creationId xmlns:a16="http://schemas.microsoft.com/office/drawing/2014/main" id="{41E46A32-A569-4CBF-A57E-86E74E66976A}"/>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7912" name="Group 11">
                <a:extLst>
                  <a:ext uri="{FF2B5EF4-FFF2-40B4-BE49-F238E27FC236}">
                    <a16:creationId xmlns:a16="http://schemas.microsoft.com/office/drawing/2014/main" id="{8AADE425-16C6-4A12-8F88-3B0BFD4A9C58}"/>
                  </a:ext>
                </a:extLst>
              </p:cNvPr>
              <p:cNvGrpSpPr>
                <a:grpSpLocks/>
              </p:cNvGrpSpPr>
              <p:nvPr/>
            </p:nvGrpSpPr>
            <p:grpSpPr bwMode="auto">
              <a:xfrm>
                <a:off x="1784" y="0"/>
                <a:ext cx="2030" cy="384"/>
                <a:chOff x="1784" y="0"/>
                <a:chExt cx="2030" cy="384"/>
              </a:xfrm>
            </p:grpSpPr>
            <p:sp>
              <p:nvSpPr>
                <p:cNvPr id="37913" name="Rectangle 12">
                  <a:extLst>
                    <a:ext uri="{FF2B5EF4-FFF2-40B4-BE49-F238E27FC236}">
                      <a16:creationId xmlns:a16="http://schemas.microsoft.com/office/drawing/2014/main" id="{A4A9CD66-3324-45BD-95C5-3C69C845A71D}"/>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Mesures de prévention </a:t>
                  </a:r>
                  <a:endParaRPr lang="en-US" altLang="fr-FR" sz="1600" b="1"/>
                </a:p>
                <a:p>
                  <a:pPr algn="ctr" eaLnBrk="1" hangingPunct="1">
                    <a:spcBef>
                      <a:spcPct val="0"/>
                    </a:spcBef>
                    <a:buClrTx/>
                    <a:buSzTx/>
                    <a:buFontTx/>
                    <a:buNone/>
                  </a:pPr>
                  <a:endParaRPr lang="en-US" altLang="fr-FR" sz="1600" b="1">
                    <a:cs typeface="Times New Roman" panose="02020603050405020304" pitchFamily="18" charset="0"/>
                  </a:endParaRPr>
                </a:p>
                <a:p>
                  <a:pPr algn="ctr">
                    <a:spcBef>
                      <a:spcPct val="0"/>
                    </a:spcBef>
                    <a:buClrTx/>
                    <a:buSzTx/>
                    <a:buFontTx/>
                    <a:buNone/>
                  </a:pPr>
                  <a:endParaRPr lang="en-US" altLang="fr-FR" sz="1600" b="1"/>
                </a:p>
              </p:txBody>
            </p:sp>
            <p:sp>
              <p:nvSpPr>
                <p:cNvPr id="37914" name="Rectangle 13">
                  <a:extLst>
                    <a:ext uri="{FF2B5EF4-FFF2-40B4-BE49-F238E27FC236}">
                      <a16:creationId xmlns:a16="http://schemas.microsoft.com/office/drawing/2014/main" id="{F6CEF8DA-FC78-4BA1-AF07-2D4291C436EE}"/>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37910" name="Rectangle 14">
              <a:extLst>
                <a:ext uri="{FF2B5EF4-FFF2-40B4-BE49-F238E27FC236}">
                  <a16:creationId xmlns:a16="http://schemas.microsoft.com/office/drawing/2014/main" id="{A63C2799-4C2A-4C35-83BE-EF65A5112236}"/>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1631" name="Group 15">
            <a:extLst>
              <a:ext uri="{FF2B5EF4-FFF2-40B4-BE49-F238E27FC236}">
                <a16:creationId xmlns:a16="http://schemas.microsoft.com/office/drawing/2014/main" id="{E54CF14E-5CAC-4110-A292-B35D42180EF9}"/>
              </a:ext>
            </a:extLst>
          </p:cNvPr>
          <p:cNvGrpSpPr>
            <a:grpSpLocks/>
          </p:cNvGrpSpPr>
          <p:nvPr/>
        </p:nvGrpSpPr>
        <p:grpSpPr bwMode="auto">
          <a:xfrm>
            <a:off x="0" y="4495800"/>
            <a:ext cx="9144000" cy="1981200"/>
            <a:chOff x="-3" y="-3"/>
            <a:chExt cx="3820" cy="984"/>
          </a:xfrm>
        </p:grpSpPr>
        <p:grpSp>
          <p:nvGrpSpPr>
            <p:cNvPr id="37897" name="Group 16">
              <a:extLst>
                <a:ext uri="{FF2B5EF4-FFF2-40B4-BE49-F238E27FC236}">
                  <a16:creationId xmlns:a16="http://schemas.microsoft.com/office/drawing/2014/main" id="{09FE6EBB-D1AA-43CF-AAE0-2D5A8872B7E5}"/>
                </a:ext>
              </a:extLst>
            </p:cNvPr>
            <p:cNvGrpSpPr>
              <a:grpSpLocks/>
            </p:cNvGrpSpPr>
            <p:nvPr/>
          </p:nvGrpSpPr>
          <p:grpSpPr bwMode="auto">
            <a:xfrm>
              <a:off x="0" y="0"/>
              <a:ext cx="3814" cy="978"/>
              <a:chOff x="0" y="0"/>
              <a:chExt cx="3814" cy="978"/>
            </a:xfrm>
          </p:grpSpPr>
          <p:grpSp>
            <p:nvGrpSpPr>
              <p:cNvPr id="37899" name="Group 17">
                <a:extLst>
                  <a:ext uri="{FF2B5EF4-FFF2-40B4-BE49-F238E27FC236}">
                    <a16:creationId xmlns:a16="http://schemas.microsoft.com/office/drawing/2014/main" id="{60E98A6E-777C-4CFE-8FD1-79E98E94082D}"/>
                  </a:ext>
                </a:extLst>
              </p:cNvPr>
              <p:cNvGrpSpPr>
                <a:grpSpLocks/>
              </p:cNvGrpSpPr>
              <p:nvPr/>
            </p:nvGrpSpPr>
            <p:grpSpPr bwMode="auto">
              <a:xfrm>
                <a:off x="0" y="0"/>
                <a:ext cx="1784" cy="978"/>
                <a:chOff x="0" y="0"/>
                <a:chExt cx="1784" cy="978"/>
              </a:xfrm>
            </p:grpSpPr>
            <p:sp>
              <p:nvSpPr>
                <p:cNvPr id="37905" name="Rectangle 18">
                  <a:extLst>
                    <a:ext uri="{FF2B5EF4-FFF2-40B4-BE49-F238E27FC236}">
                      <a16:creationId xmlns:a16="http://schemas.microsoft.com/office/drawing/2014/main" id="{05161339-DB5C-4DB4-ACD0-3B2A8F4E9671}"/>
                    </a:ext>
                  </a:extLst>
                </p:cNvPr>
                <p:cNvSpPr>
                  <a:spLocks noChangeArrowheads="1"/>
                </p:cNvSpPr>
                <p:nvPr/>
              </p:nvSpPr>
              <p:spPr bwMode="auto">
                <a:xfrm>
                  <a:off x="0" y="0"/>
                  <a:ext cx="1784"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7906" name="Group 19">
                  <a:extLst>
                    <a:ext uri="{FF2B5EF4-FFF2-40B4-BE49-F238E27FC236}">
                      <a16:creationId xmlns:a16="http://schemas.microsoft.com/office/drawing/2014/main" id="{2176AB30-1CCA-4EB1-B72B-8FEC6EF0A6F1}"/>
                    </a:ext>
                  </a:extLst>
                </p:cNvPr>
                <p:cNvGrpSpPr>
                  <a:grpSpLocks/>
                </p:cNvGrpSpPr>
                <p:nvPr/>
              </p:nvGrpSpPr>
              <p:grpSpPr bwMode="auto">
                <a:xfrm>
                  <a:off x="0" y="0"/>
                  <a:ext cx="1784" cy="978"/>
                  <a:chOff x="0" y="0"/>
                  <a:chExt cx="1784" cy="978"/>
                </a:xfrm>
              </p:grpSpPr>
              <p:sp>
                <p:nvSpPr>
                  <p:cNvPr id="37907" name="Rectangle 20">
                    <a:extLst>
                      <a:ext uri="{FF2B5EF4-FFF2-40B4-BE49-F238E27FC236}">
                        <a16:creationId xmlns:a16="http://schemas.microsoft.com/office/drawing/2014/main" id="{EDED9BC8-F55A-4F82-AC5A-7D6F179A47FD}"/>
                      </a:ext>
                    </a:extLst>
                  </p:cNvPr>
                  <p:cNvSpPr>
                    <a:spLocks noChangeArrowheads="1"/>
                  </p:cNvSpPr>
                  <p:nvPr/>
                </p:nvSpPr>
                <p:spPr bwMode="auto">
                  <a:xfrm>
                    <a:off x="28" y="0"/>
                    <a:ext cx="1728"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a:t>
                    </a:r>
                    <a:r>
                      <a:rPr lang="fr-FR" altLang="fr-FR" sz="1400">
                        <a:solidFill>
                          <a:srgbClr val="FF0000"/>
                        </a:solidFill>
                        <a:latin typeface="Arial" panose="020B0604020202020204" pitchFamily="34" charset="0"/>
                        <a:cs typeface="Times New Roman" panose="02020603050405020304" pitchFamily="18" charset="0"/>
                      </a:rPr>
                      <a:t>Mauvaise hygiène du personnel</a:t>
                    </a:r>
                  </a:p>
                  <a:p>
                    <a:pPr eaLnBrk="1" hangingPunct="1">
                      <a:spcBef>
                        <a:spcPct val="0"/>
                      </a:spcBef>
                      <a:buClrTx/>
                      <a:buSzTx/>
                      <a:buFontTx/>
                      <a:buNone/>
                    </a:pPr>
                    <a:endParaRPr lang="fr-FR" altLang="fr-FR" sz="1400">
                      <a:solidFill>
                        <a:srgbClr val="FF0000"/>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Nettoyage et désinfection insuffisants</a:t>
                    </a:r>
                  </a:p>
                  <a:p>
                    <a:pPr eaLnBrk="1" hangingPunct="1">
                      <a:spcBef>
                        <a:spcPct val="0"/>
                      </a:spcBef>
                      <a:buClrTx/>
                      <a:buSzTx/>
                      <a:buFontTx/>
                      <a:buNone/>
                    </a:pPr>
                    <a:br>
                      <a:rPr lang="fr-FR" altLang="fr-FR" sz="1400">
                        <a:latin typeface="Arial" panose="020B0604020202020204" pitchFamily="34" charset="0"/>
                        <a:cs typeface="Times New Roman" panose="02020603050405020304" pitchFamily="18" charset="0"/>
                      </a:rPr>
                    </a:br>
                    <a:r>
                      <a:rPr lang="fr-FR" altLang="fr-FR" sz="1400">
                        <a:latin typeface="Arial" panose="020B0604020202020204" pitchFamily="34" charset="0"/>
                        <a:cs typeface="Times New Roman" panose="02020603050405020304" pitchFamily="18" charset="0"/>
                      </a:rPr>
                      <a:t>* Non respect du protocole de décontamination</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a:t>
                    </a:r>
                    <a:r>
                      <a:rPr lang="fr-FR" altLang="fr-FR" sz="1400">
                        <a:solidFill>
                          <a:srgbClr val="FF0000"/>
                        </a:solidFill>
                        <a:latin typeface="Arial" panose="020B0604020202020204" pitchFamily="34" charset="0"/>
                        <a:cs typeface="Times New Roman" panose="02020603050405020304" pitchFamily="18" charset="0"/>
                      </a:rPr>
                      <a:t>Contamination par manipulation après cuisson</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a:t>
                    </a:r>
                    <a:r>
                      <a:rPr lang="fr-FR" altLang="fr-FR" sz="1400">
                        <a:solidFill>
                          <a:srgbClr val="FF0000"/>
                        </a:solidFill>
                        <a:latin typeface="Arial" panose="020B0604020202020204" pitchFamily="34" charset="0"/>
                        <a:cs typeface="Times New Roman" panose="02020603050405020304" pitchFamily="18" charset="0"/>
                      </a:rPr>
                      <a:t>Mauvaise conditions de stockage ou de protection</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Défaut de cuisson </a:t>
                    </a:r>
                    <a:endParaRPr lang="en-US" altLang="fr-FR" sz="1400">
                      <a:latin typeface="Arial" panose="020B0604020202020204" pitchFamily="34" charset="0"/>
                      <a:cs typeface="Times New Roman" panose="02020603050405020304" pitchFamily="18" charset="0"/>
                    </a:endParaRPr>
                  </a:p>
                </p:txBody>
              </p:sp>
              <p:sp>
                <p:nvSpPr>
                  <p:cNvPr id="37908" name="Rectangle 21">
                    <a:extLst>
                      <a:ext uri="{FF2B5EF4-FFF2-40B4-BE49-F238E27FC236}">
                        <a16:creationId xmlns:a16="http://schemas.microsoft.com/office/drawing/2014/main" id="{A8C2F731-1FB9-4627-B392-9B605BB64515}"/>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37900" name="Group 22">
                <a:extLst>
                  <a:ext uri="{FF2B5EF4-FFF2-40B4-BE49-F238E27FC236}">
                    <a16:creationId xmlns:a16="http://schemas.microsoft.com/office/drawing/2014/main" id="{26239452-FE64-4292-B221-8DC9A13EDB71}"/>
                  </a:ext>
                </a:extLst>
              </p:cNvPr>
              <p:cNvGrpSpPr>
                <a:grpSpLocks/>
              </p:cNvGrpSpPr>
              <p:nvPr/>
            </p:nvGrpSpPr>
            <p:grpSpPr bwMode="auto">
              <a:xfrm>
                <a:off x="1784" y="0"/>
                <a:ext cx="2030" cy="978"/>
                <a:chOff x="1784" y="0"/>
                <a:chExt cx="2030" cy="978"/>
              </a:xfrm>
            </p:grpSpPr>
            <p:sp>
              <p:nvSpPr>
                <p:cNvPr id="37901" name="Rectangle 23">
                  <a:extLst>
                    <a:ext uri="{FF2B5EF4-FFF2-40B4-BE49-F238E27FC236}">
                      <a16:creationId xmlns:a16="http://schemas.microsoft.com/office/drawing/2014/main" id="{29A547A2-27CF-4714-9E9D-83A0197656DF}"/>
                    </a:ext>
                  </a:extLst>
                </p:cNvPr>
                <p:cNvSpPr>
                  <a:spLocks noChangeArrowheads="1"/>
                </p:cNvSpPr>
                <p:nvPr/>
              </p:nvSpPr>
              <p:spPr bwMode="auto">
                <a:xfrm>
                  <a:off x="1784" y="0"/>
                  <a:ext cx="2030"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7902" name="Group 24">
                  <a:extLst>
                    <a:ext uri="{FF2B5EF4-FFF2-40B4-BE49-F238E27FC236}">
                      <a16:creationId xmlns:a16="http://schemas.microsoft.com/office/drawing/2014/main" id="{B053130F-5473-4570-AF4E-74E928409131}"/>
                    </a:ext>
                  </a:extLst>
                </p:cNvPr>
                <p:cNvGrpSpPr>
                  <a:grpSpLocks/>
                </p:cNvGrpSpPr>
                <p:nvPr/>
              </p:nvGrpSpPr>
              <p:grpSpPr bwMode="auto">
                <a:xfrm>
                  <a:off x="1784" y="0"/>
                  <a:ext cx="2030" cy="978"/>
                  <a:chOff x="1784" y="0"/>
                  <a:chExt cx="2030" cy="978"/>
                </a:xfrm>
              </p:grpSpPr>
              <p:sp>
                <p:nvSpPr>
                  <p:cNvPr id="37903" name="Rectangle 25">
                    <a:extLst>
                      <a:ext uri="{FF2B5EF4-FFF2-40B4-BE49-F238E27FC236}">
                        <a16:creationId xmlns:a16="http://schemas.microsoft.com/office/drawing/2014/main" id="{14CFC016-6FC0-4B0E-8D10-B856B4DC1C78}"/>
                      </a:ext>
                    </a:extLst>
                  </p:cNvPr>
                  <p:cNvSpPr>
                    <a:spLocks noChangeArrowheads="1"/>
                  </p:cNvSpPr>
                  <p:nvPr/>
                </p:nvSpPr>
                <p:spPr bwMode="auto">
                  <a:xfrm>
                    <a:off x="1812" y="0"/>
                    <a:ext cx="1974" cy="97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a:t>
                    </a:r>
                    <a:r>
                      <a:rPr lang="fr-FR" altLang="fr-FR" sz="1400">
                        <a:solidFill>
                          <a:srgbClr val="FF0000"/>
                        </a:solidFill>
                        <a:latin typeface="Arial" panose="020B0604020202020204" pitchFamily="34" charset="0"/>
                        <a:cs typeface="Times New Roman" panose="02020603050405020304" pitchFamily="18" charset="0"/>
                      </a:rPr>
                      <a:t>Veiller à l’hygiène du personnel (dépistage porteur </a:t>
                    </a:r>
                    <a:br>
                      <a:rPr lang="fr-FR" altLang="fr-FR" sz="1400">
                        <a:solidFill>
                          <a:srgbClr val="FF0000"/>
                        </a:solidFill>
                        <a:latin typeface="Arial" panose="020B0604020202020204" pitchFamily="34" charset="0"/>
                        <a:cs typeface="Times New Roman" panose="02020603050405020304" pitchFamily="18" charset="0"/>
                      </a:rPr>
                    </a:br>
                    <a:r>
                      <a:rPr lang="fr-FR" altLang="fr-FR" sz="1400">
                        <a:solidFill>
                          <a:srgbClr val="FF0000"/>
                        </a:solidFill>
                        <a:latin typeface="Arial" panose="020B0604020202020204" pitchFamily="34" charset="0"/>
                        <a:cs typeface="Times New Roman" panose="02020603050405020304" pitchFamily="18" charset="0"/>
                      </a:rPr>
                      <a:t>     sain, lavage des mains….)</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Veiller à un nettoyage et une désinfection 	satisfaisants</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Faire respecter le plan de nettoyage </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a:t>
                    </a:r>
                    <a:r>
                      <a:rPr lang="fr-FR" altLang="fr-FR" sz="1400">
                        <a:solidFill>
                          <a:srgbClr val="FF0000"/>
                        </a:solidFill>
                        <a:latin typeface="Arial" panose="020B0604020202020204" pitchFamily="34" charset="0"/>
                        <a:cs typeface="Times New Roman" panose="02020603050405020304" pitchFamily="18" charset="0"/>
                      </a:rPr>
                      <a:t>Veiller au respect du </a:t>
                    </a:r>
                    <a:r>
                      <a:rPr lang="fr-FR" altLang="fr-FR" sz="1200">
                        <a:solidFill>
                          <a:srgbClr val="FF0000"/>
                        </a:solidFill>
                        <a:latin typeface="Arial" panose="020B0604020202020204" pitchFamily="34" charset="0"/>
                        <a:cs typeface="Times New Roman" panose="02020603050405020304" pitchFamily="18" charset="0"/>
                      </a:rPr>
                      <a:t>Guide Bonne Pratique Hygiénique</a:t>
                    </a: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a:t>
                    </a:r>
                    <a:r>
                      <a:rPr lang="fr-FR" altLang="fr-FR" sz="1400">
                        <a:solidFill>
                          <a:srgbClr val="FF0000"/>
                        </a:solidFill>
                        <a:latin typeface="Arial" panose="020B0604020202020204" pitchFamily="34" charset="0"/>
                        <a:cs typeface="Times New Roman" panose="02020603050405020304" pitchFamily="18" charset="0"/>
                      </a:rPr>
                      <a:t>Veiller au bon stockage des denrées et des  PCA</a:t>
                    </a:r>
                    <a:br>
                      <a:rPr lang="fr-FR" altLang="fr-FR" sz="1400">
                        <a:solidFill>
                          <a:srgbClr val="FF0000"/>
                        </a:solidFill>
                        <a:latin typeface="Arial" panose="020B0604020202020204" pitchFamily="34" charset="0"/>
                        <a:cs typeface="Times New Roman" panose="02020603050405020304" pitchFamily="18" charset="0"/>
                      </a:rPr>
                    </a:br>
                    <a:endParaRPr lang="fr-FR" altLang="fr-FR" sz="1400">
                      <a:solidFill>
                        <a:srgbClr val="FF0000"/>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fr-FR" altLang="fr-FR" sz="1400">
                        <a:latin typeface="Arial" panose="020B0604020202020204" pitchFamily="34" charset="0"/>
                        <a:cs typeface="Times New Roman" panose="02020603050405020304" pitchFamily="18" charset="0"/>
                      </a:rPr>
                      <a:t>	* Respecter les consignes de cuisson </a:t>
                    </a:r>
                    <a:endParaRPr lang="en-US" altLang="fr-FR" sz="140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fr-FR" sz="1400">
                      <a:latin typeface="Arial" panose="020B0604020202020204" pitchFamily="34" charset="0"/>
                      <a:cs typeface="Times New Roman" panose="02020603050405020304" pitchFamily="18" charset="0"/>
                    </a:endParaRPr>
                  </a:p>
                </p:txBody>
              </p:sp>
              <p:sp>
                <p:nvSpPr>
                  <p:cNvPr id="37904" name="Rectangle 26">
                    <a:extLst>
                      <a:ext uri="{FF2B5EF4-FFF2-40B4-BE49-F238E27FC236}">
                        <a16:creationId xmlns:a16="http://schemas.microsoft.com/office/drawing/2014/main" id="{135512C5-B8B3-406F-AB86-641A68D39D11}"/>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37898" name="Rectangle 27">
              <a:extLst>
                <a:ext uri="{FF2B5EF4-FFF2-40B4-BE49-F238E27FC236}">
                  <a16:creationId xmlns:a16="http://schemas.microsoft.com/office/drawing/2014/main" id="{7E14441B-BF37-4798-B065-C1971ADA9F2B}"/>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37896" name="AutoShape 28">
            <a:hlinkClick r:id="" action="ppaction://hlinkshowjump?jump=nextslide" highlightClick="1"/>
            <a:extLst>
              <a:ext uri="{FF2B5EF4-FFF2-40B4-BE49-F238E27FC236}">
                <a16:creationId xmlns:a16="http://schemas.microsoft.com/office/drawing/2014/main" id="{B6E28358-C3A5-4A40-94CF-0EB3B1254FC3}"/>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 calcmode="lin" valueType="num">
                                      <p:cBhvr additive="base">
                                        <p:cTn id="7" dur="500" fill="hold"/>
                                        <p:tgtEl>
                                          <p:spTgt spid="111619"/>
                                        </p:tgtEl>
                                        <p:attrNameLst>
                                          <p:attrName>ppt_x</p:attrName>
                                        </p:attrNameLst>
                                      </p:cBhvr>
                                      <p:tavLst>
                                        <p:tav tm="0">
                                          <p:val>
                                            <p:strVal val="0-#ppt_w/2"/>
                                          </p:val>
                                        </p:tav>
                                        <p:tav tm="100000">
                                          <p:val>
                                            <p:strVal val="#ppt_x"/>
                                          </p:val>
                                        </p:tav>
                                      </p:tavLst>
                                    </p:anim>
                                    <p:anim calcmode="lin" valueType="num">
                                      <p:cBhvr additive="base">
                                        <p:cTn id="8" dur="500" fill="hold"/>
                                        <p:tgtEl>
                                          <p:spTgt spid="1116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621"/>
                                        </p:tgtEl>
                                        <p:attrNameLst>
                                          <p:attrName>style.visibility</p:attrName>
                                        </p:attrNameLst>
                                      </p:cBhvr>
                                      <p:to>
                                        <p:strVal val="visible"/>
                                      </p:to>
                                    </p:set>
                                    <p:anim calcmode="lin" valueType="num">
                                      <p:cBhvr additive="base">
                                        <p:cTn id="13" dur="500" fill="hold"/>
                                        <p:tgtEl>
                                          <p:spTgt spid="111621"/>
                                        </p:tgtEl>
                                        <p:attrNameLst>
                                          <p:attrName>ppt_x</p:attrName>
                                        </p:attrNameLst>
                                      </p:cBhvr>
                                      <p:tavLst>
                                        <p:tav tm="0">
                                          <p:val>
                                            <p:strVal val="0-#ppt_w/2"/>
                                          </p:val>
                                        </p:tav>
                                        <p:tav tm="100000">
                                          <p:val>
                                            <p:strVal val="#ppt_x"/>
                                          </p:val>
                                        </p:tav>
                                      </p:tavLst>
                                    </p:anim>
                                    <p:anim calcmode="lin" valueType="num">
                                      <p:cBhvr additive="base">
                                        <p:cTn id="14" dur="500" fill="hold"/>
                                        <p:tgtEl>
                                          <p:spTgt spid="1116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620"/>
                                        </p:tgtEl>
                                        <p:attrNameLst>
                                          <p:attrName>style.visibility</p:attrName>
                                        </p:attrNameLst>
                                      </p:cBhvr>
                                      <p:to>
                                        <p:strVal val="visible"/>
                                      </p:to>
                                    </p:set>
                                    <p:anim calcmode="lin" valueType="num">
                                      <p:cBhvr additive="base">
                                        <p:cTn id="19" dur="500" fill="hold"/>
                                        <p:tgtEl>
                                          <p:spTgt spid="111620"/>
                                        </p:tgtEl>
                                        <p:attrNameLst>
                                          <p:attrName>ppt_x</p:attrName>
                                        </p:attrNameLst>
                                      </p:cBhvr>
                                      <p:tavLst>
                                        <p:tav tm="0">
                                          <p:val>
                                            <p:strVal val="0-#ppt_w/2"/>
                                          </p:val>
                                        </p:tav>
                                        <p:tav tm="100000">
                                          <p:val>
                                            <p:strVal val="#ppt_x"/>
                                          </p:val>
                                        </p:tav>
                                      </p:tavLst>
                                    </p:anim>
                                    <p:anim calcmode="lin" valueType="num">
                                      <p:cBhvr additive="base">
                                        <p:cTn id="20" dur="500" fill="hold"/>
                                        <p:tgtEl>
                                          <p:spTgt spid="1116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11622"/>
                                        </p:tgtEl>
                                        <p:attrNameLst>
                                          <p:attrName>style.visibility</p:attrName>
                                        </p:attrNameLst>
                                      </p:cBhvr>
                                      <p:to>
                                        <p:strVal val="visible"/>
                                      </p:to>
                                    </p:set>
                                    <p:anim calcmode="lin" valueType="num">
                                      <p:cBhvr additive="base">
                                        <p:cTn id="25" dur="500" fill="hold"/>
                                        <p:tgtEl>
                                          <p:spTgt spid="111622"/>
                                        </p:tgtEl>
                                        <p:attrNameLst>
                                          <p:attrName>ppt_x</p:attrName>
                                        </p:attrNameLst>
                                      </p:cBhvr>
                                      <p:tavLst>
                                        <p:tav tm="0">
                                          <p:val>
                                            <p:strVal val="0-#ppt_w/2"/>
                                          </p:val>
                                        </p:tav>
                                        <p:tav tm="100000">
                                          <p:val>
                                            <p:strVal val="#ppt_x"/>
                                          </p:val>
                                        </p:tav>
                                      </p:tavLst>
                                    </p:anim>
                                    <p:anim calcmode="lin" valueType="num">
                                      <p:cBhvr additive="base">
                                        <p:cTn id="26" dur="500" fill="hold"/>
                                        <p:tgtEl>
                                          <p:spTgt spid="1116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1631"/>
                                        </p:tgtEl>
                                        <p:attrNameLst>
                                          <p:attrName>style.visibility</p:attrName>
                                        </p:attrNameLst>
                                      </p:cBhvr>
                                      <p:to>
                                        <p:strVal val="visible"/>
                                      </p:to>
                                    </p:set>
                                    <p:anim calcmode="lin" valueType="num">
                                      <p:cBhvr additive="base">
                                        <p:cTn id="31" dur="500" fill="hold"/>
                                        <p:tgtEl>
                                          <p:spTgt spid="111631"/>
                                        </p:tgtEl>
                                        <p:attrNameLst>
                                          <p:attrName>ppt_x</p:attrName>
                                        </p:attrNameLst>
                                      </p:cBhvr>
                                      <p:tavLst>
                                        <p:tav tm="0">
                                          <p:val>
                                            <p:strVal val="0-#ppt_w/2"/>
                                          </p:val>
                                        </p:tav>
                                        <p:tav tm="100000">
                                          <p:val>
                                            <p:strVal val="#ppt_x"/>
                                          </p:val>
                                        </p:tav>
                                      </p:tavLst>
                                    </p:anim>
                                    <p:anim calcmode="lin" valueType="num">
                                      <p:cBhvr additive="base">
                                        <p:cTn id="32" dur="500" fill="hold"/>
                                        <p:tgtEl>
                                          <p:spTgt spid="111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620" grpId="0" autoUpdateAnimBg="0"/>
      <p:bldP spid="11162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400A43E5-F74C-4642-8991-8BD829A766DA}"/>
              </a:ext>
            </a:extLst>
          </p:cNvPr>
          <p:cNvSpPr txBox="1">
            <a:spLocks noChangeArrowheads="1"/>
          </p:cNvSpPr>
          <p:nvPr/>
        </p:nvSpPr>
        <p:spPr bwMode="auto">
          <a:xfrm>
            <a:off x="381000" y="228600"/>
            <a:ext cx="8458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latin typeface="Comic Sans MS" panose="030F0702030302020204" pitchFamily="66" charset="0"/>
              </a:rPr>
              <a:t>ANALYSES e</a:t>
            </a:r>
            <a:r>
              <a:rPr lang="fr-FR" altLang="fr-FR" sz="2400" b="1">
                <a:latin typeface="Comic Sans MS" panose="030F0702030302020204" pitchFamily="66" charset="0"/>
                <a:cs typeface="Times New Roman" panose="02020603050405020304" pitchFamily="18" charset="0"/>
              </a:rPr>
              <a:t>t INTERPRETATION des RESULTATS</a:t>
            </a:r>
            <a:r>
              <a:rPr lang="fr-FR" altLang="fr-FR" sz="2400" b="1">
                <a:latin typeface="Comic Sans MS" panose="030F0702030302020204" pitchFamily="66" charset="0"/>
              </a:rPr>
              <a:t> </a:t>
            </a:r>
          </a:p>
        </p:txBody>
      </p:sp>
      <p:grpSp>
        <p:nvGrpSpPr>
          <p:cNvPr id="38915" name="Group 3">
            <a:extLst>
              <a:ext uri="{FF2B5EF4-FFF2-40B4-BE49-F238E27FC236}">
                <a16:creationId xmlns:a16="http://schemas.microsoft.com/office/drawing/2014/main" id="{F5CF8D92-1BFC-41D3-9CA1-22E98F90B46C}"/>
              </a:ext>
            </a:extLst>
          </p:cNvPr>
          <p:cNvGrpSpPr>
            <a:grpSpLocks/>
          </p:cNvGrpSpPr>
          <p:nvPr/>
        </p:nvGrpSpPr>
        <p:grpSpPr bwMode="auto">
          <a:xfrm>
            <a:off x="381000" y="1676400"/>
            <a:ext cx="8458200" cy="1371600"/>
            <a:chOff x="-3" y="-3"/>
            <a:chExt cx="3820" cy="984"/>
          </a:xfrm>
        </p:grpSpPr>
        <p:grpSp>
          <p:nvGrpSpPr>
            <p:cNvPr id="38948" name="Group 4">
              <a:extLst>
                <a:ext uri="{FF2B5EF4-FFF2-40B4-BE49-F238E27FC236}">
                  <a16:creationId xmlns:a16="http://schemas.microsoft.com/office/drawing/2014/main" id="{DE1A5204-E71C-4246-89E5-F393AE84A685}"/>
                </a:ext>
              </a:extLst>
            </p:cNvPr>
            <p:cNvGrpSpPr>
              <a:grpSpLocks/>
            </p:cNvGrpSpPr>
            <p:nvPr/>
          </p:nvGrpSpPr>
          <p:grpSpPr bwMode="auto">
            <a:xfrm>
              <a:off x="0" y="0"/>
              <a:ext cx="3814" cy="978"/>
              <a:chOff x="0" y="0"/>
              <a:chExt cx="3814" cy="978"/>
            </a:xfrm>
          </p:grpSpPr>
          <p:grpSp>
            <p:nvGrpSpPr>
              <p:cNvPr id="38950" name="Group 5">
                <a:extLst>
                  <a:ext uri="{FF2B5EF4-FFF2-40B4-BE49-F238E27FC236}">
                    <a16:creationId xmlns:a16="http://schemas.microsoft.com/office/drawing/2014/main" id="{CE30E0E2-2447-49F0-9B5F-629BF70C70EE}"/>
                  </a:ext>
                </a:extLst>
              </p:cNvPr>
              <p:cNvGrpSpPr>
                <a:grpSpLocks/>
              </p:cNvGrpSpPr>
              <p:nvPr/>
            </p:nvGrpSpPr>
            <p:grpSpPr bwMode="auto">
              <a:xfrm>
                <a:off x="0" y="0"/>
                <a:ext cx="1784" cy="978"/>
                <a:chOff x="0" y="0"/>
                <a:chExt cx="1784" cy="978"/>
              </a:xfrm>
            </p:grpSpPr>
            <p:sp>
              <p:nvSpPr>
                <p:cNvPr id="38956" name="Rectangle 6">
                  <a:extLst>
                    <a:ext uri="{FF2B5EF4-FFF2-40B4-BE49-F238E27FC236}">
                      <a16:creationId xmlns:a16="http://schemas.microsoft.com/office/drawing/2014/main" id="{1AB2FB93-A615-4B22-B0FB-CD30B3453AC8}"/>
                    </a:ext>
                  </a:extLst>
                </p:cNvPr>
                <p:cNvSpPr>
                  <a:spLocks noChangeArrowheads="1"/>
                </p:cNvSpPr>
                <p:nvPr/>
              </p:nvSpPr>
              <p:spPr bwMode="auto">
                <a:xfrm>
                  <a:off x="0" y="0"/>
                  <a:ext cx="1784"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8957" name="Group 7">
                  <a:extLst>
                    <a:ext uri="{FF2B5EF4-FFF2-40B4-BE49-F238E27FC236}">
                      <a16:creationId xmlns:a16="http://schemas.microsoft.com/office/drawing/2014/main" id="{4F2169A0-C76C-428C-A8E8-4CA790C203EA}"/>
                    </a:ext>
                  </a:extLst>
                </p:cNvPr>
                <p:cNvGrpSpPr>
                  <a:grpSpLocks/>
                </p:cNvGrpSpPr>
                <p:nvPr/>
              </p:nvGrpSpPr>
              <p:grpSpPr bwMode="auto">
                <a:xfrm>
                  <a:off x="0" y="0"/>
                  <a:ext cx="1784" cy="978"/>
                  <a:chOff x="0" y="0"/>
                  <a:chExt cx="1784" cy="978"/>
                </a:xfrm>
              </p:grpSpPr>
              <p:sp>
                <p:nvSpPr>
                  <p:cNvPr id="38958" name="Rectangle 8">
                    <a:extLst>
                      <a:ext uri="{FF2B5EF4-FFF2-40B4-BE49-F238E27FC236}">
                        <a16:creationId xmlns:a16="http://schemas.microsoft.com/office/drawing/2014/main" id="{5699F7DC-DD5F-4368-BB7C-062525EF9A60}"/>
                      </a:ext>
                    </a:extLst>
                  </p:cNvPr>
                  <p:cNvSpPr>
                    <a:spLocks noChangeArrowheads="1"/>
                  </p:cNvSpPr>
                  <p:nvPr/>
                </p:nvSpPr>
                <p:spPr bwMode="auto">
                  <a:xfrm>
                    <a:off x="28" y="0"/>
                    <a:ext cx="1728"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800" b="1">
                        <a:latin typeface="Arial" panose="020B0604020202020204" pitchFamily="34" charset="0"/>
                        <a:cs typeface="Arial" panose="020B0604020202020204" pitchFamily="34" charset="0"/>
                      </a:rPr>
                      <a:t>  </a:t>
                    </a:r>
                  </a:p>
                  <a:p>
                    <a:pPr algn="ctr" eaLnBrk="1" hangingPunct="1">
                      <a:spcBef>
                        <a:spcPct val="0"/>
                      </a:spcBef>
                      <a:buClrTx/>
                      <a:buSzTx/>
                      <a:buFontTx/>
                      <a:buNone/>
                    </a:pPr>
                    <a:r>
                      <a:rPr lang="en-US" altLang="fr-FR" b="1">
                        <a:latin typeface="Arial" panose="020B0604020202020204" pitchFamily="34" charset="0"/>
                        <a:cs typeface="Arial" panose="020B0604020202020204" pitchFamily="34" charset="0"/>
                      </a:rPr>
                      <a:t>Germes aérobies mésophiles</a:t>
                    </a:r>
                    <a:endParaRPr lang="en-US" altLang="fr-FR" sz="1600">
                      <a:cs typeface="Times New Roman" panose="02020603050405020304" pitchFamily="18" charset="0"/>
                    </a:endParaRPr>
                  </a:p>
                  <a:p>
                    <a:pPr algn="ctr">
                      <a:spcBef>
                        <a:spcPct val="0"/>
                      </a:spcBef>
                      <a:buClrTx/>
                      <a:buSzTx/>
                      <a:buFontTx/>
                      <a:buNone/>
                    </a:pPr>
                    <a:r>
                      <a:rPr lang="en-US" altLang="fr-FR" sz="2400" b="1">
                        <a:latin typeface="Arial" panose="020B0604020202020204" pitchFamily="34" charset="0"/>
                        <a:cs typeface="Arial" panose="020B0604020202020204" pitchFamily="34" charset="0"/>
                      </a:rPr>
                      <a:t> </a:t>
                    </a:r>
                    <a:endParaRPr lang="en-US" altLang="fr-FR">
                      <a:cs typeface="Times New Roman" panose="02020603050405020304" pitchFamily="18" charset="0"/>
                    </a:endParaRPr>
                  </a:p>
                  <a:p>
                    <a:pPr algn="ctr">
                      <a:spcBef>
                        <a:spcPct val="0"/>
                      </a:spcBef>
                      <a:buClrTx/>
                      <a:buSzTx/>
                      <a:buFontTx/>
                      <a:buNone/>
                    </a:pPr>
                    <a:endParaRPr lang="en-US" altLang="fr-FR" sz="2400"/>
                  </a:p>
                </p:txBody>
              </p:sp>
              <p:sp>
                <p:nvSpPr>
                  <p:cNvPr id="38959" name="Rectangle 9">
                    <a:extLst>
                      <a:ext uri="{FF2B5EF4-FFF2-40B4-BE49-F238E27FC236}">
                        <a16:creationId xmlns:a16="http://schemas.microsoft.com/office/drawing/2014/main" id="{11E39BA4-9003-416D-89CB-8C00917A3868}"/>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38951" name="Group 10">
                <a:extLst>
                  <a:ext uri="{FF2B5EF4-FFF2-40B4-BE49-F238E27FC236}">
                    <a16:creationId xmlns:a16="http://schemas.microsoft.com/office/drawing/2014/main" id="{97181580-9177-43E7-A8D6-7E8B7AF1AB65}"/>
                  </a:ext>
                </a:extLst>
              </p:cNvPr>
              <p:cNvGrpSpPr>
                <a:grpSpLocks/>
              </p:cNvGrpSpPr>
              <p:nvPr/>
            </p:nvGrpSpPr>
            <p:grpSpPr bwMode="auto">
              <a:xfrm>
                <a:off x="1784" y="0"/>
                <a:ext cx="2030" cy="978"/>
                <a:chOff x="1784" y="0"/>
                <a:chExt cx="2030" cy="978"/>
              </a:xfrm>
            </p:grpSpPr>
            <p:sp>
              <p:nvSpPr>
                <p:cNvPr id="38952" name="Rectangle 11">
                  <a:extLst>
                    <a:ext uri="{FF2B5EF4-FFF2-40B4-BE49-F238E27FC236}">
                      <a16:creationId xmlns:a16="http://schemas.microsoft.com/office/drawing/2014/main" id="{3C084D2A-E823-4111-94DA-406C9F120C57}"/>
                    </a:ext>
                  </a:extLst>
                </p:cNvPr>
                <p:cNvSpPr>
                  <a:spLocks noChangeArrowheads="1"/>
                </p:cNvSpPr>
                <p:nvPr/>
              </p:nvSpPr>
              <p:spPr bwMode="auto">
                <a:xfrm>
                  <a:off x="1784" y="0"/>
                  <a:ext cx="2030"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8953" name="Group 12">
                  <a:extLst>
                    <a:ext uri="{FF2B5EF4-FFF2-40B4-BE49-F238E27FC236}">
                      <a16:creationId xmlns:a16="http://schemas.microsoft.com/office/drawing/2014/main" id="{40B9DC52-5775-4567-A716-BFE05196576B}"/>
                    </a:ext>
                  </a:extLst>
                </p:cNvPr>
                <p:cNvGrpSpPr>
                  <a:grpSpLocks/>
                </p:cNvGrpSpPr>
                <p:nvPr/>
              </p:nvGrpSpPr>
              <p:grpSpPr bwMode="auto">
                <a:xfrm>
                  <a:off x="1784" y="0"/>
                  <a:ext cx="2030" cy="978"/>
                  <a:chOff x="1784" y="0"/>
                  <a:chExt cx="2030" cy="978"/>
                </a:xfrm>
              </p:grpSpPr>
              <p:sp>
                <p:nvSpPr>
                  <p:cNvPr id="38954" name="Rectangle 13">
                    <a:extLst>
                      <a:ext uri="{FF2B5EF4-FFF2-40B4-BE49-F238E27FC236}">
                        <a16:creationId xmlns:a16="http://schemas.microsoft.com/office/drawing/2014/main" id="{8595E59E-F512-416B-85C6-B11157EE1964}"/>
                      </a:ext>
                    </a:extLst>
                  </p:cNvPr>
                  <p:cNvSpPr>
                    <a:spLocks noChangeArrowheads="1"/>
                  </p:cNvSpPr>
                  <p:nvPr/>
                </p:nvSpPr>
                <p:spPr bwMode="auto">
                  <a:xfrm>
                    <a:off x="1812" y="0"/>
                    <a:ext cx="1974"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cs typeface="Times New Roman" panose="02020603050405020304" pitchFamily="18" charset="0"/>
                      </a:rPr>
                      <a:t>	* </a:t>
                    </a:r>
                    <a:r>
                      <a:rPr lang="fr-FR" altLang="fr-FR" sz="1600">
                        <a:latin typeface="Arial" panose="020B0604020202020204" pitchFamily="34" charset="0"/>
                        <a:cs typeface="Times New Roman" panose="02020603050405020304" pitchFamily="18" charset="0"/>
                      </a:rPr>
                      <a:t>Soit une pollution (malpropreté générale) </a:t>
                    </a:r>
                    <a:endParaRPr lang="en-US" altLang="fr-FR" sz="1600">
                      <a:cs typeface="Times New Roman" panose="02020603050405020304" pitchFamily="18" charset="0"/>
                    </a:endParaRPr>
                  </a:p>
                  <a:p>
                    <a:pPr eaLnBrk="1" hangingPunct="1">
                      <a:spcBef>
                        <a:spcPct val="0"/>
                      </a:spcBef>
                      <a:buClrTx/>
                      <a:buSzTx/>
                      <a:buFontTx/>
                      <a:buNone/>
                    </a:pPr>
                    <a:r>
                      <a:rPr lang="en-US" altLang="fr-FR" sz="1600">
                        <a:cs typeface="Times New Roman" panose="02020603050405020304" pitchFamily="18" charset="0"/>
                      </a:rPr>
                      <a:t>	</a:t>
                    </a:r>
                    <a:r>
                      <a:rPr lang="en-US" altLang="fr-FR" sz="1600">
                        <a:latin typeface="Arial" panose="020B0604020202020204" pitchFamily="34" charset="0"/>
                        <a:cs typeface="Times New Roman" panose="02020603050405020304" pitchFamily="18" charset="0"/>
                      </a:rPr>
                      <a:t>* </a:t>
                    </a:r>
                    <a:r>
                      <a:rPr lang="fr-FR" altLang="fr-FR" sz="1600">
                        <a:latin typeface="Arial" panose="020B0604020202020204" pitchFamily="34" charset="0"/>
                        <a:cs typeface="Times New Roman" panose="02020603050405020304" pitchFamily="18" charset="0"/>
                      </a:rPr>
                      <a:t>Soit une mauvaise conservation 	(température de conservation trop élevée 	et/ou durée de conservation trop longue)</a:t>
                    </a:r>
                    <a:r>
                      <a:rPr lang="fr-FR" altLang="fr-FR" sz="1600">
                        <a:cs typeface="Times New Roman" panose="02020603050405020304" pitchFamily="18" charset="0"/>
                      </a:rPr>
                      <a:t> </a:t>
                    </a:r>
                    <a:endParaRPr lang="en-US" altLang="fr-FR" sz="1600">
                      <a:cs typeface="Times New Roman" panose="02020603050405020304" pitchFamily="18" charset="0"/>
                    </a:endParaRPr>
                  </a:p>
                  <a:p>
                    <a:pPr>
                      <a:spcBef>
                        <a:spcPct val="0"/>
                      </a:spcBef>
                      <a:buClrTx/>
                      <a:buSzTx/>
                      <a:buFontTx/>
                      <a:buNone/>
                    </a:pPr>
                    <a:endParaRPr lang="en-US" altLang="fr-FR" sz="1600"/>
                  </a:p>
                </p:txBody>
              </p:sp>
              <p:sp>
                <p:nvSpPr>
                  <p:cNvPr id="38955" name="Rectangle 14">
                    <a:extLst>
                      <a:ext uri="{FF2B5EF4-FFF2-40B4-BE49-F238E27FC236}">
                        <a16:creationId xmlns:a16="http://schemas.microsoft.com/office/drawing/2014/main" id="{4555B557-9FF1-4C46-BCA8-B901D72C2F5E}"/>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38949" name="Rectangle 15">
              <a:extLst>
                <a:ext uri="{FF2B5EF4-FFF2-40B4-BE49-F238E27FC236}">
                  <a16:creationId xmlns:a16="http://schemas.microsoft.com/office/drawing/2014/main" id="{2C1D2DD1-BE51-47DD-BA4F-141DCB63E69B}"/>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8916" name="Group 16">
            <a:extLst>
              <a:ext uri="{FF2B5EF4-FFF2-40B4-BE49-F238E27FC236}">
                <a16:creationId xmlns:a16="http://schemas.microsoft.com/office/drawing/2014/main" id="{A2A9A18E-BC22-403A-8930-2E70DF6C7900}"/>
              </a:ext>
            </a:extLst>
          </p:cNvPr>
          <p:cNvGrpSpPr>
            <a:grpSpLocks/>
          </p:cNvGrpSpPr>
          <p:nvPr/>
        </p:nvGrpSpPr>
        <p:grpSpPr bwMode="auto">
          <a:xfrm>
            <a:off x="381000" y="990600"/>
            <a:ext cx="8458200" cy="685800"/>
            <a:chOff x="-3" y="-3"/>
            <a:chExt cx="3820" cy="390"/>
          </a:xfrm>
        </p:grpSpPr>
        <p:grpSp>
          <p:nvGrpSpPr>
            <p:cNvPr id="38940" name="Group 17">
              <a:extLst>
                <a:ext uri="{FF2B5EF4-FFF2-40B4-BE49-F238E27FC236}">
                  <a16:creationId xmlns:a16="http://schemas.microsoft.com/office/drawing/2014/main" id="{8188D493-D08E-439F-AA8E-CF32E7584ED4}"/>
                </a:ext>
              </a:extLst>
            </p:cNvPr>
            <p:cNvGrpSpPr>
              <a:grpSpLocks/>
            </p:cNvGrpSpPr>
            <p:nvPr/>
          </p:nvGrpSpPr>
          <p:grpSpPr bwMode="auto">
            <a:xfrm>
              <a:off x="0" y="0"/>
              <a:ext cx="3814" cy="384"/>
              <a:chOff x="0" y="0"/>
              <a:chExt cx="3814" cy="384"/>
            </a:xfrm>
          </p:grpSpPr>
          <p:grpSp>
            <p:nvGrpSpPr>
              <p:cNvPr id="38942" name="Group 18">
                <a:extLst>
                  <a:ext uri="{FF2B5EF4-FFF2-40B4-BE49-F238E27FC236}">
                    <a16:creationId xmlns:a16="http://schemas.microsoft.com/office/drawing/2014/main" id="{30D7F827-D2C4-4919-B59E-D9B3CF1D5EAF}"/>
                  </a:ext>
                </a:extLst>
              </p:cNvPr>
              <p:cNvGrpSpPr>
                <a:grpSpLocks/>
              </p:cNvGrpSpPr>
              <p:nvPr/>
            </p:nvGrpSpPr>
            <p:grpSpPr bwMode="auto">
              <a:xfrm>
                <a:off x="0" y="0"/>
                <a:ext cx="1784" cy="384"/>
                <a:chOff x="0" y="0"/>
                <a:chExt cx="1784" cy="384"/>
              </a:xfrm>
            </p:grpSpPr>
            <p:sp>
              <p:nvSpPr>
                <p:cNvPr id="38946" name="Rectangle 19">
                  <a:extLst>
                    <a:ext uri="{FF2B5EF4-FFF2-40B4-BE49-F238E27FC236}">
                      <a16:creationId xmlns:a16="http://schemas.microsoft.com/office/drawing/2014/main" id="{7AFC1CB2-6CCC-45AE-9971-2B14AC4FFD33}"/>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Germes à l’origine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38947" name="Rectangle 20">
                  <a:extLst>
                    <a:ext uri="{FF2B5EF4-FFF2-40B4-BE49-F238E27FC236}">
                      <a16:creationId xmlns:a16="http://schemas.microsoft.com/office/drawing/2014/main" id="{AA74D4C9-0A32-430A-AA80-E4AB3D6B7129}"/>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8943" name="Group 21">
                <a:extLst>
                  <a:ext uri="{FF2B5EF4-FFF2-40B4-BE49-F238E27FC236}">
                    <a16:creationId xmlns:a16="http://schemas.microsoft.com/office/drawing/2014/main" id="{9AF9D98C-9733-4C2E-84D6-5D4BD4261423}"/>
                  </a:ext>
                </a:extLst>
              </p:cNvPr>
              <p:cNvGrpSpPr>
                <a:grpSpLocks/>
              </p:cNvGrpSpPr>
              <p:nvPr/>
            </p:nvGrpSpPr>
            <p:grpSpPr bwMode="auto">
              <a:xfrm>
                <a:off x="1784" y="0"/>
                <a:ext cx="2030" cy="384"/>
                <a:chOff x="1784" y="0"/>
                <a:chExt cx="2030" cy="384"/>
              </a:xfrm>
            </p:grpSpPr>
            <p:sp>
              <p:nvSpPr>
                <p:cNvPr id="38944" name="Rectangle 22">
                  <a:extLst>
                    <a:ext uri="{FF2B5EF4-FFF2-40B4-BE49-F238E27FC236}">
                      <a16:creationId xmlns:a16="http://schemas.microsoft.com/office/drawing/2014/main" id="{E8DC2CA6-625F-4C53-89B4-038284DE2927}"/>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Source de contamination</a:t>
                  </a:r>
                  <a:endParaRPr lang="en-US" altLang="fr-FR" sz="2000" b="1"/>
                </a:p>
              </p:txBody>
            </p:sp>
            <p:sp>
              <p:nvSpPr>
                <p:cNvPr id="38945" name="Rectangle 23">
                  <a:extLst>
                    <a:ext uri="{FF2B5EF4-FFF2-40B4-BE49-F238E27FC236}">
                      <a16:creationId xmlns:a16="http://schemas.microsoft.com/office/drawing/2014/main" id="{640558ED-DD12-43D6-8DE1-AB4B87E1BA0C}"/>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38941" name="Rectangle 24">
              <a:extLst>
                <a:ext uri="{FF2B5EF4-FFF2-40B4-BE49-F238E27FC236}">
                  <a16:creationId xmlns:a16="http://schemas.microsoft.com/office/drawing/2014/main" id="{2CDAF873-F6EA-4311-B390-0448B39FBC5C}"/>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8917" name="Group 25">
            <a:extLst>
              <a:ext uri="{FF2B5EF4-FFF2-40B4-BE49-F238E27FC236}">
                <a16:creationId xmlns:a16="http://schemas.microsoft.com/office/drawing/2014/main" id="{CF02FD58-1463-4696-A26A-4F1DACA3D0B6}"/>
              </a:ext>
            </a:extLst>
          </p:cNvPr>
          <p:cNvGrpSpPr>
            <a:grpSpLocks/>
          </p:cNvGrpSpPr>
          <p:nvPr/>
        </p:nvGrpSpPr>
        <p:grpSpPr bwMode="auto">
          <a:xfrm>
            <a:off x="381000" y="3352800"/>
            <a:ext cx="8458200" cy="762000"/>
            <a:chOff x="-3" y="-3"/>
            <a:chExt cx="3820" cy="390"/>
          </a:xfrm>
        </p:grpSpPr>
        <p:grpSp>
          <p:nvGrpSpPr>
            <p:cNvPr id="38932" name="Group 26">
              <a:extLst>
                <a:ext uri="{FF2B5EF4-FFF2-40B4-BE49-F238E27FC236}">
                  <a16:creationId xmlns:a16="http://schemas.microsoft.com/office/drawing/2014/main" id="{14FE3BE9-5F62-4D38-864A-ED27DEBEE374}"/>
                </a:ext>
              </a:extLst>
            </p:cNvPr>
            <p:cNvGrpSpPr>
              <a:grpSpLocks/>
            </p:cNvGrpSpPr>
            <p:nvPr/>
          </p:nvGrpSpPr>
          <p:grpSpPr bwMode="auto">
            <a:xfrm>
              <a:off x="0" y="0"/>
              <a:ext cx="3814" cy="384"/>
              <a:chOff x="0" y="0"/>
              <a:chExt cx="3814" cy="384"/>
            </a:xfrm>
          </p:grpSpPr>
          <p:grpSp>
            <p:nvGrpSpPr>
              <p:cNvPr id="38934" name="Group 27">
                <a:extLst>
                  <a:ext uri="{FF2B5EF4-FFF2-40B4-BE49-F238E27FC236}">
                    <a16:creationId xmlns:a16="http://schemas.microsoft.com/office/drawing/2014/main" id="{4DE96EE6-3FA5-4D29-A5A6-F41074A2FE5B}"/>
                  </a:ext>
                </a:extLst>
              </p:cNvPr>
              <p:cNvGrpSpPr>
                <a:grpSpLocks/>
              </p:cNvGrpSpPr>
              <p:nvPr/>
            </p:nvGrpSpPr>
            <p:grpSpPr bwMode="auto">
              <a:xfrm>
                <a:off x="0" y="0"/>
                <a:ext cx="1784" cy="384"/>
                <a:chOff x="0" y="0"/>
                <a:chExt cx="1784" cy="384"/>
              </a:xfrm>
            </p:grpSpPr>
            <p:sp>
              <p:nvSpPr>
                <p:cNvPr id="38938" name="Rectangle 28">
                  <a:extLst>
                    <a:ext uri="{FF2B5EF4-FFF2-40B4-BE49-F238E27FC236}">
                      <a16:creationId xmlns:a16="http://schemas.microsoft.com/office/drawing/2014/main" id="{41A2C030-A553-46AD-BFA8-A61C4CF46A20}"/>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Causes les plus probables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38939" name="Rectangle 29">
                  <a:extLst>
                    <a:ext uri="{FF2B5EF4-FFF2-40B4-BE49-F238E27FC236}">
                      <a16:creationId xmlns:a16="http://schemas.microsoft.com/office/drawing/2014/main" id="{150BE07D-395D-465E-8B12-8A36278D92F8}"/>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8935" name="Group 30">
                <a:extLst>
                  <a:ext uri="{FF2B5EF4-FFF2-40B4-BE49-F238E27FC236}">
                    <a16:creationId xmlns:a16="http://schemas.microsoft.com/office/drawing/2014/main" id="{E1E152CC-3754-416C-9A68-F17DDD69E6FA}"/>
                  </a:ext>
                </a:extLst>
              </p:cNvPr>
              <p:cNvGrpSpPr>
                <a:grpSpLocks/>
              </p:cNvGrpSpPr>
              <p:nvPr/>
            </p:nvGrpSpPr>
            <p:grpSpPr bwMode="auto">
              <a:xfrm>
                <a:off x="1784" y="0"/>
                <a:ext cx="2030" cy="384"/>
                <a:chOff x="1784" y="0"/>
                <a:chExt cx="2030" cy="384"/>
              </a:xfrm>
            </p:grpSpPr>
            <p:sp>
              <p:nvSpPr>
                <p:cNvPr id="38936" name="Rectangle 31">
                  <a:extLst>
                    <a:ext uri="{FF2B5EF4-FFF2-40B4-BE49-F238E27FC236}">
                      <a16:creationId xmlns:a16="http://schemas.microsoft.com/office/drawing/2014/main" id="{430760DF-2FC3-463E-9432-A7B1D528F554}"/>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Mesures de prévention </a:t>
                  </a:r>
                  <a:endParaRPr lang="en-US" altLang="fr-FR" sz="2000" b="1"/>
                </a:p>
                <a:p>
                  <a:pPr algn="ctr" eaLnBrk="1" hangingPunct="1">
                    <a:spcBef>
                      <a:spcPct val="0"/>
                    </a:spcBef>
                    <a:buClrTx/>
                    <a:buSzTx/>
                    <a:buFontTx/>
                    <a:buNone/>
                  </a:pP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38937" name="Rectangle 32">
                  <a:extLst>
                    <a:ext uri="{FF2B5EF4-FFF2-40B4-BE49-F238E27FC236}">
                      <a16:creationId xmlns:a16="http://schemas.microsoft.com/office/drawing/2014/main" id="{658232C3-40D2-4046-B929-A0EF91F3F93B}"/>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38933" name="Rectangle 33">
              <a:extLst>
                <a:ext uri="{FF2B5EF4-FFF2-40B4-BE49-F238E27FC236}">
                  <a16:creationId xmlns:a16="http://schemas.microsoft.com/office/drawing/2014/main" id="{AC71CD88-3F6D-4C5E-BF2B-9061B5293673}"/>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8918" name="Group 34">
            <a:extLst>
              <a:ext uri="{FF2B5EF4-FFF2-40B4-BE49-F238E27FC236}">
                <a16:creationId xmlns:a16="http://schemas.microsoft.com/office/drawing/2014/main" id="{72E8D186-7782-4890-B838-412D2F003DFB}"/>
              </a:ext>
            </a:extLst>
          </p:cNvPr>
          <p:cNvGrpSpPr>
            <a:grpSpLocks/>
          </p:cNvGrpSpPr>
          <p:nvPr/>
        </p:nvGrpSpPr>
        <p:grpSpPr bwMode="auto">
          <a:xfrm>
            <a:off x="381000" y="4038600"/>
            <a:ext cx="8458200" cy="2362200"/>
            <a:chOff x="-3" y="-3"/>
            <a:chExt cx="3820" cy="984"/>
          </a:xfrm>
        </p:grpSpPr>
        <p:grpSp>
          <p:nvGrpSpPr>
            <p:cNvPr id="38920" name="Group 35">
              <a:extLst>
                <a:ext uri="{FF2B5EF4-FFF2-40B4-BE49-F238E27FC236}">
                  <a16:creationId xmlns:a16="http://schemas.microsoft.com/office/drawing/2014/main" id="{4782D3D2-1BD7-4469-A549-E82CA9C73568}"/>
                </a:ext>
              </a:extLst>
            </p:cNvPr>
            <p:cNvGrpSpPr>
              <a:grpSpLocks/>
            </p:cNvGrpSpPr>
            <p:nvPr/>
          </p:nvGrpSpPr>
          <p:grpSpPr bwMode="auto">
            <a:xfrm>
              <a:off x="0" y="0"/>
              <a:ext cx="3814" cy="978"/>
              <a:chOff x="0" y="0"/>
              <a:chExt cx="3814" cy="978"/>
            </a:xfrm>
          </p:grpSpPr>
          <p:grpSp>
            <p:nvGrpSpPr>
              <p:cNvPr id="38922" name="Group 36">
                <a:extLst>
                  <a:ext uri="{FF2B5EF4-FFF2-40B4-BE49-F238E27FC236}">
                    <a16:creationId xmlns:a16="http://schemas.microsoft.com/office/drawing/2014/main" id="{4418EB6A-EDC5-416C-B5FF-680AA27BC900}"/>
                  </a:ext>
                </a:extLst>
              </p:cNvPr>
              <p:cNvGrpSpPr>
                <a:grpSpLocks/>
              </p:cNvGrpSpPr>
              <p:nvPr/>
            </p:nvGrpSpPr>
            <p:grpSpPr bwMode="auto">
              <a:xfrm>
                <a:off x="0" y="0"/>
                <a:ext cx="1784" cy="978"/>
                <a:chOff x="0" y="0"/>
                <a:chExt cx="1784" cy="978"/>
              </a:xfrm>
            </p:grpSpPr>
            <p:sp>
              <p:nvSpPr>
                <p:cNvPr id="38928" name="Rectangle 37">
                  <a:extLst>
                    <a:ext uri="{FF2B5EF4-FFF2-40B4-BE49-F238E27FC236}">
                      <a16:creationId xmlns:a16="http://schemas.microsoft.com/office/drawing/2014/main" id="{850D7B04-4C0C-4B8C-AA32-AEF5DE60777E}"/>
                    </a:ext>
                  </a:extLst>
                </p:cNvPr>
                <p:cNvSpPr>
                  <a:spLocks noChangeArrowheads="1"/>
                </p:cNvSpPr>
                <p:nvPr/>
              </p:nvSpPr>
              <p:spPr bwMode="auto">
                <a:xfrm>
                  <a:off x="0" y="0"/>
                  <a:ext cx="1784"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8929" name="Group 38">
                  <a:extLst>
                    <a:ext uri="{FF2B5EF4-FFF2-40B4-BE49-F238E27FC236}">
                      <a16:creationId xmlns:a16="http://schemas.microsoft.com/office/drawing/2014/main" id="{DCEDE8F2-72FB-4F8E-A3A0-4F338E99BF27}"/>
                    </a:ext>
                  </a:extLst>
                </p:cNvPr>
                <p:cNvGrpSpPr>
                  <a:grpSpLocks/>
                </p:cNvGrpSpPr>
                <p:nvPr/>
              </p:nvGrpSpPr>
              <p:grpSpPr bwMode="auto">
                <a:xfrm>
                  <a:off x="0" y="0"/>
                  <a:ext cx="1784" cy="978"/>
                  <a:chOff x="0" y="0"/>
                  <a:chExt cx="1784" cy="978"/>
                </a:xfrm>
              </p:grpSpPr>
              <p:sp>
                <p:nvSpPr>
                  <p:cNvPr id="38930" name="Rectangle 39">
                    <a:extLst>
                      <a:ext uri="{FF2B5EF4-FFF2-40B4-BE49-F238E27FC236}">
                        <a16:creationId xmlns:a16="http://schemas.microsoft.com/office/drawing/2014/main" id="{2C08A3C4-4820-48A5-9623-8D257D9FE4EE}"/>
                      </a:ext>
                    </a:extLst>
                  </p:cNvPr>
                  <p:cNvSpPr>
                    <a:spLocks noChangeArrowheads="1"/>
                  </p:cNvSpPr>
                  <p:nvPr/>
                </p:nvSpPr>
                <p:spPr bwMode="auto">
                  <a:xfrm>
                    <a:off x="28" y="0"/>
                    <a:ext cx="1728"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Non respect chaîne du froid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Refroidissement trop lent</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Préparation effectuée trop à l’avance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Conservation prolongée PCA (3j pour réfrigéré)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Non respect des DLC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Température de maintien au chaud insuffisante </a:t>
                    </a:r>
                    <a:endParaRPr lang="en-US" altLang="fr-FR" sz="1600">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600">
                      <a:latin typeface="Arial" panose="020B0604020202020204" pitchFamily="34" charset="0"/>
                    </a:endParaRPr>
                  </a:p>
                </p:txBody>
              </p:sp>
              <p:sp>
                <p:nvSpPr>
                  <p:cNvPr id="38931" name="Rectangle 40">
                    <a:extLst>
                      <a:ext uri="{FF2B5EF4-FFF2-40B4-BE49-F238E27FC236}">
                        <a16:creationId xmlns:a16="http://schemas.microsoft.com/office/drawing/2014/main" id="{30AEEA1C-4F54-468F-BDD1-A8FF88DDA454}"/>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38923" name="Group 41">
                <a:extLst>
                  <a:ext uri="{FF2B5EF4-FFF2-40B4-BE49-F238E27FC236}">
                    <a16:creationId xmlns:a16="http://schemas.microsoft.com/office/drawing/2014/main" id="{ECBA3CBB-1C61-447C-A349-5C0464777345}"/>
                  </a:ext>
                </a:extLst>
              </p:cNvPr>
              <p:cNvGrpSpPr>
                <a:grpSpLocks/>
              </p:cNvGrpSpPr>
              <p:nvPr/>
            </p:nvGrpSpPr>
            <p:grpSpPr bwMode="auto">
              <a:xfrm>
                <a:off x="1784" y="0"/>
                <a:ext cx="2030" cy="978"/>
                <a:chOff x="1784" y="0"/>
                <a:chExt cx="2030" cy="978"/>
              </a:xfrm>
            </p:grpSpPr>
            <p:sp>
              <p:nvSpPr>
                <p:cNvPr id="38924" name="Rectangle 42">
                  <a:extLst>
                    <a:ext uri="{FF2B5EF4-FFF2-40B4-BE49-F238E27FC236}">
                      <a16:creationId xmlns:a16="http://schemas.microsoft.com/office/drawing/2014/main" id="{C32630DC-A4B3-4D0E-8AEB-66A5301E7908}"/>
                    </a:ext>
                  </a:extLst>
                </p:cNvPr>
                <p:cNvSpPr>
                  <a:spLocks noChangeArrowheads="1"/>
                </p:cNvSpPr>
                <p:nvPr/>
              </p:nvSpPr>
              <p:spPr bwMode="auto">
                <a:xfrm>
                  <a:off x="1784" y="0"/>
                  <a:ext cx="2030"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8925" name="Group 43">
                  <a:extLst>
                    <a:ext uri="{FF2B5EF4-FFF2-40B4-BE49-F238E27FC236}">
                      <a16:creationId xmlns:a16="http://schemas.microsoft.com/office/drawing/2014/main" id="{ABD5A530-4DC7-4F54-A7F0-35F71F3139BE}"/>
                    </a:ext>
                  </a:extLst>
                </p:cNvPr>
                <p:cNvGrpSpPr>
                  <a:grpSpLocks/>
                </p:cNvGrpSpPr>
                <p:nvPr/>
              </p:nvGrpSpPr>
              <p:grpSpPr bwMode="auto">
                <a:xfrm>
                  <a:off x="1784" y="0"/>
                  <a:ext cx="2030" cy="978"/>
                  <a:chOff x="1784" y="0"/>
                  <a:chExt cx="2030" cy="978"/>
                </a:xfrm>
              </p:grpSpPr>
              <p:sp>
                <p:nvSpPr>
                  <p:cNvPr id="38926" name="Rectangle 44">
                    <a:extLst>
                      <a:ext uri="{FF2B5EF4-FFF2-40B4-BE49-F238E27FC236}">
                        <a16:creationId xmlns:a16="http://schemas.microsoft.com/office/drawing/2014/main" id="{F961B800-A572-4B0C-8AA8-9B79FD3809BC}"/>
                      </a:ext>
                    </a:extLst>
                  </p:cNvPr>
                  <p:cNvSpPr>
                    <a:spLocks noChangeArrowheads="1"/>
                  </p:cNvSpPr>
                  <p:nvPr/>
                </p:nvSpPr>
                <p:spPr bwMode="auto">
                  <a:xfrm>
                    <a:off x="1812" y="0"/>
                    <a:ext cx="1974" cy="97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Vérification de la température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Respecter les consignes de 	refroidissement 	(T°C à cœur ne reste pas 	entre + 63°C et +10°C pendant + 2H)</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Respect de la durée de vie des 	préparations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Vérification DLC de la matière première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Maintien à T°C &gt;63°C des aliments 	chauds </a:t>
                    </a:r>
                    <a:endParaRPr lang="en-US" altLang="fr-FR" sz="160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fr-FR" sz="1600">
                      <a:latin typeface="Arial" panose="020B0604020202020204" pitchFamily="34" charset="0"/>
                      <a:cs typeface="Times New Roman" panose="02020603050405020304" pitchFamily="18" charset="0"/>
                    </a:endParaRPr>
                  </a:p>
                </p:txBody>
              </p:sp>
              <p:sp>
                <p:nvSpPr>
                  <p:cNvPr id="38927" name="Rectangle 45">
                    <a:extLst>
                      <a:ext uri="{FF2B5EF4-FFF2-40B4-BE49-F238E27FC236}">
                        <a16:creationId xmlns:a16="http://schemas.microsoft.com/office/drawing/2014/main" id="{CF72EC35-F5F0-4C77-87B9-207E2BB7308E}"/>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38921" name="Rectangle 46">
              <a:extLst>
                <a:ext uri="{FF2B5EF4-FFF2-40B4-BE49-F238E27FC236}">
                  <a16:creationId xmlns:a16="http://schemas.microsoft.com/office/drawing/2014/main" id="{7E2FD313-CECE-42C4-8C61-615153362BBE}"/>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38919" name="AutoShape 47">
            <a:hlinkClick r:id="" action="ppaction://hlinkshowjump?jump=nextslide" highlightClick="1"/>
            <a:extLst>
              <a:ext uri="{FF2B5EF4-FFF2-40B4-BE49-F238E27FC236}">
                <a16:creationId xmlns:a16="http://schemas.microsoft.com/office/drawing/2014/main" id="{A3BB4368-0692-4653-83A0-34BA0BC75C9B}"/>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2527BE5E-FC3D-4E25-9DF4-C72204F0AE36}"/>
              </a:ext>
            </a:extLst>
          </p:cNvPr>
          <p:cNvSpPr txBox="1">
            <a:spLocks noChangeArrowheads="1"/>
          </p:cNvSpPr>
          <p:nvPr/>
        </p:nvSpPr>
        <p:spPr bwMode="auto">
          <a:xfrm>
            <a:off x="381000" y="228600"/>
            <a:ext cx="8458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latin typeface="Comic Sans MS" panose="030F0702030302020204" pitchFamily="66" charset="0"/>
              </a:rPr>
              <a:t>ANALYSES e</a:t>
            </a:r>
            <a:r>
              <a:rPr lang="fr-FR" altLang="fr-FR" sz="2400" b="1">
                <a:latin typeface="Comic Sans MS" panose="030F0702030302020204" pitchFamily="66" charset="0"/>
                <a:cs typeface="Times New Roman" panose="02020603050405020304" pitchFamily="18" charset="0"/>
              </a:rPr>
              <a:t>t INTERPRETATION des RESULTATS</a:t>
            </a:r>
            <a:r>
              <a:rPr lang="fr-FR" altLang="fr-FR" sz="2400" b="1">
                <a:latin typeface="Comic Sans MS" panose="030F0702030302020204" pitchFamily="66" charset="0"/>
              </a:rPr>
              <a:t> </a:t>
            </a:r>
          </a:p>
        </p:txBody>
      </p:sp>
      <p:grpSp>
        <p:nvGrpSpPr>
          <p:cNvPr id="39939" name="Group 3">
            <a:extLst>
              <a:ext uri="{FF2B5EF4-FFF2-40B4-BE49-F238E27FC236}">
                <a16:creationId xmlns:a16="http://schemas.microsoft.com/office/drawing/2014/main" id="{6A8F782B-DDD2-415D-A694-F78FD2658117}"/>
              </a:ext>
            </a:extLst>
          </p:cNvPr>
          <p:cNvGrpSpPr>
            <a:grpSpLocks/>
          </p:cNvGrpSpPr>
          <p:nvPr/>
        </p:nvGrpSpPr>
        <p:grpSpPr bwMode="auto">
          <a:xfrm>
            <a:off x="381000" y="1066800"/>
            <a:ext cx="8458200" cy="762000"/>
            <a:chOff x="-3" y="-3"/>
            <a:chExt cx="3820" cy="390"/>
          </a:xfrm>
        </p:grpSpPr>
        <p:grpSp>
          <p:nvGrpSpPr>
            <p:cNvPr id="39976" name="Group 4">
              <a:extLst>
                <a:ext uri="{FF2B5EF4-FFF2-40B4-BE49-F238E27FC236}">
                  <a16:creationId xmlns:a16="http://schemas.microsoft.com/office/drawing/2014/main" id="{DCDBDC8C-3654-4560-B7B8-3CFA0094B7AF}"/>
                </a:ext>
              </a:extLst>
            </p:cNvPr>
            <p:cNvGrpSpPr>
              <a:grpSpLocks/>
            </p:cNvGrpSpPr>
            <p:nvPr/>
          </p:nvGrpSpPr>
          <p:grpSpPr bwMode="auto">
            <a:xfrm>
              <a:off x="0" y="0"/>
              <a:ext cx="3814" cy="384"/>
              <a:chOff x="0" y="0"/>
              <a:chExt cx="3814" cy="384"/>
            </a:xfrm>
          </p:grpSpPr>
          <p:grpSp>
            <p:nvGrpSpPr>
              <p:cNvPr id="39978" name="Group 5">
                <a:extLst>
                  <a:ext uri="{FF2B5EF4-FFF2-40B4-BE49-F238E27FC236}">
                    <a16:creationId xmlns:a16="http://schemas.microsoft.com/office/drawing/2014/main" id="{6788102D-6163-4FCD-BDC2-74DEA0DE9DAB}"/>
                  </a:ext>
                </a:extLst>
              </p:cNvPr>
              <p:cNvGrpSpPr>
                <a:grpSpLocks/>
              </p:cNvGrpSpPr>
              <p:nvPr/>
            </p:nvGrpSpPr>
            <p:grpSpPr bwMode="auto">
              <a:xfrm>
                <a:off x="0" y="0"/>
                <a:ext cx="1784" cy="384"/>
                <a:chOff x="0" y="0"/>
                <a:chExt cx="1784" cy="384"/>
              </a:xfrm>
            </p:grpSpPr>
            <p:sp>
              <p:nvSpPr>
                <p:cNvPr id="39982" name="Rectangle 6">
                  <a:extLst>
                    <a:ext uri="{FF2B5EF4-FFF2-40B4-BE49-F238E27FC236}">
                      <a16:creationId xmlns:a16="http://schemas.microsoft.com/office/drawing/2014/main" id="{7A22B0F0-1685-4CC6-93FA-8BAF02BE6993}"/>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Germes à l’origine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39983" name="Rectangle 7">
                  <a:extLst>
                    <a:ext uri="{FF2B5EF4-FFF2-40B4-BE49-F238E27FC236}">
                      <a16:creationId xmlns:a16="http://schemas.microsoft.com/office/drawing/2014/main" id="{24941FF7-D104-4DE5-B821-2808DC100E66}"/>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9979" name="Group 8">
                <a:extLst>
                  <a:ext uri="{FF2B5EF4-FFF2-40B4-BE49-F238E27FC236}">
                    <a16:creationId xmlns:a16="http://schemas.microsoft.com/office/drawing/2014/main" id="{5F2274A6-F443-43F3-B35C-5CB5E410ACBA}"/>
                  </a:ext>
                </a:extLst>
              </p:cNvPr>
              <p:cNvGrpSpPr>
                <a:grpSpLocks/>
              </p:cNvGrpSpPr>
              <p:nvPr/>
            </p:nvGrpSpPr>
            <p:grpSpPr bwMode="auto">
              <a:xfrm>
                <a:off x="1784" y="0"/>
                <a:ext cx="2030" cy="384"/>
                <a:chOff x="1784" y="0"/>
                <a:chExt cx="2030" cy="384"/>
              </a:xfrm>
            </p:grpSpPr>
            <p:sp>
              <p:nvSpPr>
                <p:cNvPr id="39980" name="Rectangle 9">
                  <a:extLst>
                    <a:ext uri="{FF2B5EF4-FFF2-40B4-BE49-F238E27FC236}">
                      <a16:creationId xmlns:a16="http://schemas.microsoft.com/office/drawing/2014/main" id="{BB86D809-ADD0-4689-AAF9-199CE7AFC3FD}"/>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Source de contamination</a:t>
                  </a:r>
                  <a:endParaRPr lang="en-US" altLang="fr-FR" sz="2000" b="1"/>
                </a:p>
              </p:txBody>
            </p:sp>
            <p:sp>
              <p:nvSpPr>
                <p:cNvPr id="39981" name="Rectangle 10">
                  <a:extLst>
                    <a:ext uri="{FF2B5EF4-FFF2-40B4-BE49-F238E27FC236}">
                      <a16:creationId xmlns:a16="http://schemas.microsoft.com/office/drawing/2014/main" id="{B781F95B-A374-47F8-A7CF-E5F96F553A3F}"/>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39977" name="Rectangle 11">
              <a:extLst>
                <a:ext uri="{FF2B5EF4-FFF2-40B4-BE49-F238E27FC236}">
                  <a16:creationId xmlns:a16="http://schemas.microsoft.com/office/drawing/2014/main" id="{321A7297-4143-4DC6-ADCD-9F374791000D}"/>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9940" name="Group 12">
            <a:extLst>
              <a:ext uri="{FF2B5EF4-FFF2-40B4-BE49-F238E27FC236}">
                <a16:creationId xmlns:a16="http://schemas.microsoft.com/office/drawing/2014/main" id="{2FBA983C-AC21-48A6-B9EB-117B6B13CD50}"/>
              </a:ext>
            </a:extLst>
          </p:cNvPr>
          <p:cNvGrpSpPr>
            <a:grpSpLocks/>
          </p:cNvGrpSpPr>
          <p:nvPr/>
        </p:nvGrpSpPr>
        <p:grpSpPr bwMode="auto">
          <a:xfrm>
            <a:off x="381000" y="3505200"/>
            <a:ext cx="8458200" cy="685800"/>
            <a:chOff x="-3" y="-3"/>
            <a:chExt cx="3820" cy="390"/>
          </a:xfrm>
        </p:grpSpPr>
        <p:grpSp>
          <p:nvGrpSpPr>
            <p:cNvPr id="39968" name="Group 13">
              <a:extLst>
                <a:ext uri="{FF2B5EF4-FFF2-40B4-BE49-F238E27FC236}">
                  <a16:creationId xmlns:a16="http://schemas.microsoft.com/office/drawing/2014/main" id="{565D22A5-B89E-4E89-A8E8-29798E069018}"/>
                </a:ext>
              </a:extLst>
            </p:cNvPr>
            <p:cNvGrpSpPr>
              <a:grpSpLocks/>
            </p:cNvGrpSpPr>
            <p:nvPr/>
          </p:nvGrpSpPr>
          <p:grpSpPr bwMode="auto">
            <a:xfrm>
              <a:off x="0" y="0"/>
              <a:ext cx="3814" cy="384"/>
              <a:chOff x="0" y="0"/>
              <a:chExt cx="3814" cy="384"/>
            </a:xfrm>
          </p:grpSpPr>
          <p:grpSp>
            <p:nvGrpSpPr>
              <p:cNvPr id="39970" name="Group 14">
                <a:extLst>
                  <a:ext uri="{FF2B5EF4-FFF2-40B4-BE49-F238E27FC236}">
                    <a16:creationId xmlns:a16="http://schemas.microsoft.com/office/drawing/2014/main" id="{5F8CD3BC-CD6F-4E4C-82FB-36ED6E093618}"/>
                  </a:ext>
                </a:extLst>
              </p:cNvPr>
              <p:cNvGrpSpPr>
                <a:grpSpLocks/>
              </p:cNvGrpSpPr>
              <p:nvPr/>
            </p:nvGrpSpPr>
            <p:grpSpPr bwMode="auto">
              <a:xfrm>
                <a:off x="0" y="0"/>
                <a:ext cx="1784" cy="384"/>
                <a:chOff x="0" y="0"/>
                <a:chExt cx="1784" cy="384"/>
              </a:xfrm>
            </p:grpSpPr>
            <p:sp>
              <p:nvSpPr>
                <p:cNvPr id="39974" name="Rectangle 15">
                  <a:extLst>
                    <a:ext uri="{FF2B5EF4-FFF2-40B4-BE49-F238E27FC236}">
                      <a16:creationId xmlns:a16="http://schemas.microsoft.com/office/drawing/2014/main" id="{D5AC46A7-1D63-41D3-868D-692950F680F6}"/>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Causes les plus probables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39975" name="Rectangle 16">
                  <a:extLst>
                    <a:ext uri="{FF2B5EF4-FFF2-40B4-BE49-F238E27FC236}">
                      <a16:creationId xmlns:a16="http://schemas.microsoft.com/office/drawing/2014/main" id="{3CA1846E-68A6-491E-A471-19EF24510BA6}"/>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9971" name="Group 17">
                <a:extLst>
                  <a:ext uri="{FF2B5EF4-FFF2-40B4-BE49-F238E27FC236}">
                    <a16:creationId xmlns:a16="http://schemas.microsoft.com/office/drawing/2014/main" id="{DD3B9BDE-BA16-4B14-B95F-A4B2FB25A628}"/>
                  </a:ext>
                </a:extLst>
              </p:cNvPr>
              <p:cNvGrpSpPr>
                <a:grpSpLocks/>
              </p:cNvGrpSpPr>
              <p:nvPr/>
            </p:nvGrpSpPr>
            <p:grpSpPr bwMode="auto">
              <a:xfrm>
                <a:off x="1784" y="0"/>
                <a:ext cx="2030" cy="384"/>
                <a:chOff x="1784" y="0"/>
                <a:chExt cx="2030" cy="384"/>
              </a:xfrm>
            </p:grpSpPr>
            <p:sp>
              <p:nvSpPr>
                <p:cNvPr id="39972" name="Rectangle 18">
                  <a:extLst>
                    <a:ext uri="{FF2B5EF4-FFF2-40B4-BE49-F238E27FC236}">
                      <a16:creationId xmlns:a16="http://schemas.microsoft.com/office/drawing/2014/main" id="{9FE9242D-CDA5-46BE-B5F9-F35E4177FBD4}"/>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Mesures de prévention </a:t>
                  </a:r>
                  <a:endParaRPr lang="en-US" altLang="fr-FR" sz="2000" b="1"/>
                </a:p>
                <a:p>
                  <a:pPr algn="ctr" eaLnBrk="1" hangingPunct="1">
                    <a:spcBef>
                      <a:spcPct val="0"/>
                    </a:spcBef>
                    <a:buClrTx/>
                    <a:buSzTx/>
                    <a:buFontTx/>
                    <a:buNone/>
                  </a:pP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39973" name="Rectangle 19">
                  <a:extLst>
                    <a:ext uri="{FF2B5EF4-FFF2-40B4-BE49-F238E27FC236}">
                      <a16:creationId xmlns:a16="http://schemas.microsoft.com/office/drawing/2014/main" id="{D7B1299E-62DD-4A14-A540-F3391D3D3B47}"/>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39969" name="Rectangle 20">
              <a:extLst>
                <a:ext uri="{FF2B5EF4-FFF2-40B4-BE49-F238E27FC236}">
                  <a16:creationId xmlns:a16="http://schemas.microsoft.com/office/drawing/2014/main" id="{45A36BD5-2167-49E8-A8EB-6F4E816BE898}"/>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9941" name="Group 21">
            <a:extLst>
              <a:ext uri="{FF2B5EF4-FFF2-40B4-BE49-F238E27FC236}">
                <a16:creationId xmlns:a16="http://schemas.microsoft.com/office/drawing/2014/main" id="{89562119-6482-47F3-B0A4-E3BAB308F0E9}"/>
              </a:ext>
            </a:extLst>
          </p:cNvPr>
          <p:cNvGrpSpPr>
            <a:grpSpLocks/>
          </p:cNvGrpSpPr>
          <p:nvPr/>
        </p:nvGrpSpPr>
        <p:grpSpPr bwMode="auto">
          <a:xfrm>
            <a:off x="381000" y="1752600"/>
            <a:ext cx="8458200" cy="1600200"/>
            <a:chOff x="-3" y="-3"/>
            <a:chExt cx="3820" cy="754"/>
          </a:xfrm>
        </p:grpSpPr>
        <p:grpSp>
          <p:nvGrpSpPr>
            <p:cNvPr id="39956" name="Group 22">
              <a:extLst>
                <a:ext uri="{FF2B5EF4-FFF2-40B4-BE49-F238E27FC236}">
                  <a16:creationId xmlns:a16="http://schemas.microsoft.com/office/drawing/2014/main" id="{47CA982D-FF6A-497B-AE3A-D2D65D6021F4}"/>
                </a:ext>
              </a:extLst>
            </p:cNvPr>
            <p:cNvGrpSpPr>
              <a:grpSpLocks/>
            </p:cNvGrpSpPr>
            <p:nvPr/>
          </p:nvGrpSpPr>
          <p:grpSpPr bwMode="auto">
            <a:xfrm>
              <a:off x="0" y="0"/>
              <a:ext cx="3814" cy="748"/>
              <a:chOff x="0" y="0"/>
              <a:chExt cx="3814" cy="748"/>
            </a:xfrm>
          </p:grpSpPr>
          <p:grpSp>
            <p:nvGrpSpPr>
              <p:cNvPr id="39958" name="Group 23">
                <a:extLst>
                  <a:ext uri="{FF2B5EF4-FFF2-40B4-BE49-F238E27FC236}">
                    <a16:creationId xmlns:a16="http://schemas.microsoft.com/office/drawing/2014/main" id="{5FE28239-FA8C-4691-AD6A-21E44B1FF57C}"/>
                  </a:ext>
                </a:extLst>
              </p:cNvPr>
              <p:cNvGrpSpPr>
                <a:grpSpLocks/>
              </p:cNvGrpSpPr>
              <p:nvPr/>
            </p:nvGrpSpPr>
            <p:grpSpPr bwMode="auto">
              <a:xfrm>
                <a:off x="0" y="0"/>
                <a:ext cx="1784" cy="748"/>
                <a:chOff x="0" y="0"/>
                <a:chExt cx="1784" cy="748"/>
              </a:xfrm>
            </p:grpSpPr>
            <p:sp>
              <p:nvSpPr>
                <p:cNvPr id="39964" name="Rectangle 24">
                  <a:extLst>
                    <a:ext uri="{FF2B5EF4-FFF2-40B4-BE49-F238E27FC236}">
                      <a16:creationId xmlns:a16="http://schemas.microsoft.com/office/drawing/2014/main" id="{59009652-5A4C-4D3D-8B57-5B32FF38C554}"/>
                    </a:ext>
                  </a:extLst>
                </p:cNvPr>
                <p:cNvSpPr>
                  <a:spLocks noChangeArrowheads="1"/>
                </p:cNvSpPr>
                <p:nvPr/>
              </p:nvSpPr>
              <p:spPr bwMode="auto">
                <a:xfrm>
                  <a:off x="0" y="0"/>
                  <a:ext cx="1784"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9965" name="Group 25">
                  <a:extLst>
                    <a:ext uri="{FF2B5EF4-FFF2-40B4-BE49-F238E27FC236}">
                      <a16:creationId xmlns:a16="http://schemas.microsoft.com/office/drawing/2014/main" id="{AFF4ED02-A30B-4615-8FEE-1BA1CBCA543D}"/>
                    </a:ext>
                  </a:extLst>
                </p:cNvPr>
                <p:cNvGrpSpPr>
                  <a:grpSpLocks/>
                </p:cNvGrpSpPr>
                <p:nvPr/>
              </p:nvGrpSpPr>
              <p:grpSpPr bwMode="auto">
                <a:xfrm>
                  <a:off x="0" y="0"/>
                  <a:ext cx="1784" cy="748"/>
                  <a:chOff x="0" y="0"/>
                  <a:chExt cx="1784" cy="748"/>
                </a:xfrm>
              </p:grpSpPr>
              <p:sp>
                <p:nvSpPr>
                  <p:cNvPr id="39966" name="Rectangle 26">
                    <a:extLst>
                      <a:ext uri="{FF2B5EF4-FFF2-40B4-BE49-F238E27FC236}">
                        <a16:creationId xmlns:a16="http://schemas.microsoft.com/office/drawing/2014/main" id="{5CEAB547-2A7F-4D08-A3F0-A10ABD3F5B0D}"/>
                      </a:ext>
                    </a:extLst>
                  </p:cNvPr>
                  <p:cNvSpPr>
                    <a:spLocks noChangeArrowheads="1"/>
                  </p:cNvSpPr>
                  <p:nvPr/>
                </p:nvSpPr>
                <p:spPr bwMode="auto">
                  <a:xfrm>
                    <a:off x="28" y="0"/>
                    <a:ext cx="1728"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 </a:t>
                    </a:r>
                    <a:endParaRPr lang="en-US" altLang="fr-FR" sz="1600">
                      <a:cs typeface="Times New Roman" panose="02020603050405020304" pitchFamily="18" charset="0"/>
                    </a:endParaRPr>
                  </a:p>
                  <a:p>
                    <a:pPr algn="ctr">
                      <a:spcBef>
                        <a:spcPct val="0"/>
                      </a:spcBef>
                      <a:buClrTx/>
                      <a:buSzTx/>
                      <a:buFontTx/>
                      <a:buNone/>
                    </a:pPr>
                    <a:r>
                      <a:rPr lang="en-US" altLang="fr-FR" b="1">
                        <a:latin typeface="Arial" panose="020B0604020202020204" pitchFamily="34" charset="0"/>
                        <a:cs typeface="Arial" panose="020B0604020202020204" pitchFamily="34" charset="0"/>
                      </a:rPr>
                      <a:t>Coliformes 30 °C</a:t>
                    </a:r>
                    <a:endParaRPr lang="en-US" altLang="fr-FR">
                      <a:cs typeface="Times New Roman" panose="02020603050405020304" pitchFamily="18" charset="0"/>
                    </a:endParaRPr>
                  </a:p>
                  <a:p>
                    <a:pPr algn="ctr">
                      <a:spcBef>
                        <a:spcPct val="0"/>
                      </a:spcBef>
                      <a:buClrTx/>
                      <a:buSzTx/>
                      <a:buFontTx/>
                      <a:buNone/>
                    </a:pPr>
                    <a:endParaRPr lang="en-US" altLang="fr-FR" sz="1600"/>
                  </a:p>
                </p:txBody>
              </p:sp>
              <p:sp>
                <p:nvSpPr>
                  <p:cNvPr id="39967" name="Rectangle 27">
                    <a:extLst>
                      <a:ext uri="{FF2B5EF4-FFF2-40B4-BE49-F238E27FC236}">
                        <a16:creationId xmlns:a16="http://schemas.microsoft.com/office/drawing/2014/main" id="{23981CCC-A43F-4011-9F3F-38710B5A51B0}"/>
                      </a:ext>
                    </a:extLst>
                  </p:cNvPr>
                  <p:cNvSpPr>
                    <a:spLocks noChangeArrowheads="1"/>
                  </p:cNvSpPr>
                  <p:nvPr/>
                </p:nvSpPr>
                <p:spPr bwMode="auto">
                  <a:xfrm>
                    <a:off x="0" y="0"/>
                    <a:ext cx="1784"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39959" name="Group 28">
                <a:extLst>
                  <a:ext uri="{FF2B5EF4-FFF2-40B4-BE49-F238E27FC236}">
                    <a16:creationId xmlns:a16="http://schemas.microsoft.com/office/drawing/2014/main" id="{EA7C297B-BBD2-47BE-9084-89BEC5E0C3B2}"/>
                  </a:ext>
                </a:extLst>
              </p:cNvPr>
              <p:cNvGrpSpPr>
                <a:grpSpLocks/>
              </p:cNvGrpSpPr>
              <p:nvPr/>
            </p:nvGrpSpPr>
            <p:grpSpPr bwMode="auto">
              <a:xfrm>
                <a:off x="1784" y="0"/>
                <a:ext cx="2030" cy="748"/>
                <a:chOff x="1784" y="0"/>
                <a:chExt cx="2030" cy="748"/>
              </a:xfrm>
            </p:grpSpPr>
            <p:sp>
              <p:nvSpPr>
                <p:cNvPr id="39960" name="Rectangle 29">
                  <a:extLst>
                    <a:ext uri="{FF2B5EF4-FFF2-40B4-BE49-F238E27FC236}">
                      <a16:creationId xmlns:a16="http://schemas.microsoft.com/office/drawing/2014/main" id="{4D7F3E65-02A4-4C7E-A798-A3B16BFC939E}"/>
                    </a:ext>
                  </a:extLst>
                </p:cNvPr>
                <p:cNvSpPr>
                  <a:spLocks noChangeArrowheads="1"/>
                </p:cNvSpPr>
                <p:nvPr/>
              </p:nvSpPr>
              <p:spPr bwMode="auto">
                <a:xfrm>
                  <a:off x="1784" y="0"/>
                  <a:ext cx="2030"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9961" name="Group 30">
                  <a:extLst>
                    <a:ext uri="{FF2B5EF4-FFF2-40B4-BE49-F238E27FC236}">
                      <a16:creationId xmlns:a16="http://schemas.microsoft.com/office/drawing/2014/main" id="{E338E87F-41BB-41E9-9A8C-4156F4445247}"/>
                    </a:ext>
                  </a:extLst>
                </p:cNvPr>
                <p:cNvGrpSpPr>
                  <a:grpSpLocks/>
                </p:cNvGrpSpPr>
                <p:nvPr/>
              </p:nvGrpSpPr>
              <p:grpSpPr bwMode="auto">
                <a:xfrm>
                  <a:off x="1784" y="0"/>
                  <a:ext cx="2030" cy="748"/>
                  <a:chOff x="1784" y="0"/>
                  <a:chExt cx="2030" cy="748"/>
                </a:xfrm>
              </p:grpSpPr>
              <p:sp>
                <p:nvSpPr>
                  <p:cNvPr id="39962" name="Rectangle 31">
                    <a:extLst>
                      <a:ext uri="{FF2B5EF4-FFF2-40B4-BE49-F238E27FC236}">
                        <a16:creationId xmlns:a16="http://schemas.microsoft.com/office/drawing/2014/main" id="{D7468FA7-0DA3-43BA-ABBA-7EDAF1079AB8}"/>
                      </a:ext>
                    </a:extLst>
                  </p:cNvPr>
                  <p:cNvSpPr>
                    <a:spLocks noChangeArrowheads="1"/>
                  </p:cNvSpPr>
                  <p:nvPr/>
                </p:nvSpPr>
                <p:spPr bwMode="auto">
                  <a:xfrm>
                    <a:off x="1812" y="0"/>
                    <a:ext cx="1974"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cs typeface="Times New Roman" panose="02020603050405020304" pitchFamily="18" charset="0"/>
                      </a:rPr>
                      <a:t> 	* </a:t>
                    </a:r>
                    <a:r>
                      <a:rPr lang="fr-FR" altLang="fr-FR" sz="1600">
                        <a:latin typeface="Arial" panose="020B0604020202020204" pitchFamily="34" charset="0"/>
                        <a:cs typeface="Times New Roman" panose="02020603050405020304" pitchFamily="18" charset="0"/>
                      </a:rPr>
                      <a:t>Végétaux crus mal ou non lavés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Mauvaise hygiène générale : mauvais 	entretien des plans de travail, du matériel 	et des instruments, des enceintes froides, 	de la plonge, des sols ou problème de 	gestion des déchets et emballages</a:t>
                    </a:r>
                    <a:r>
                      <a:rPr lang="fr-FR" altLang="fr-FR" sz="1600">
                        <a:cs typeface="Times New Roman" panose="02020603050405020304" pitchFamily="18" charset="0"/>
                      </a:rPr>
                      <a:t> </a:t>
                    </a:r>
                    <a:endParaRPr lang="en-US" altLang="fr-FR" sz="1600">
                      <a:cs typeface="Times New Roman" panose="02020603050405020304" pitchFamily="18" charset="0"/>
                    </a:endParaRPr>
                  </a:p>
                </p:txBody>
              </p:sp>
              <p:sp>
                <p:nvSpPr>
                  <p:cNvPr id="39963" name="Rectangle 32">
                    <a:extLst>
                      <a:ext uri="{FF2B5EF4-FFF2-40B4-BE49-F238E27FC236}">
                        <a16:creationId xmlns:a16="http://schemas.microsoft.com/office/drawing/2014/main" id="{8E5E40D4-D664-41A8-969D-A8461F06AA1E}"/>
                      </a:ext>
                    </a:extLst>
                  </p:cNvPr>
                  <p:cNvSpPr>
                    <a:spLocks noChangeArrowheads="1"/>
                  </p:cNvSpPr>
                  <p:nvPr/>
                </p:nvSpPr>
                <p:spPr bwMode="auto">
                  <a:xfrm>
                    <a:off x="1784" y="0"/>
                    <a:ext cx="2030"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39957" name="Rectangle 33">
              <a:extLst>
                <a:ext uri="{FF2B5EF4-FFF2-40B4-BE49-F238E27FC236}">
                  <a16:creationId xmlns:a16="http://schemas.microsoft.com/office/drawing/2014/main" id="{A3D92F03-B097-452A-BE98-B789BC0B8877}"/>
                </a:ext>
              </a:extLst>
            </p:cNvPr>
            <p:cNvSpPr>
              <a:spLocks noChangeArrowheads="1"/>
            </p:cNvSpPr>
            <p:nvPr/>
          </p:nvSpPr>
          <p:spPr bwMode="auto">
            <a:xfrm>
              <a:off x="-3" y="-3"/>
              <a:ext cx="3820" cy="75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39942" name="Group 34">
            <a:extLst>
              <a:ext uri="{FF2B5EF4-FFF2-40B4-BE49-F238E27FC236}">
                <a16:creationId xmlns:a16="http://schemas.microsoft.com/office/drawing/2014/main" id="{F04C3D52-A07F-40AF-9CE6-5FE8E986729B}"/>
              </a:ext>
            </a:extLst>
          </p:cNvPr>
          <p:cNvGrpSpPr>
            <a:grpSpLocks/>
          </p:cNvGrpSpPr>
          <p:nvPr/>
        </p:nvGrpSpPr>
        <p:grpSpPr bwMode="auto">
          <a:xfrm>
            <a:off x="381000" y="4191000"/>
            <a:ext cx="8458200" cy="1828800"/>
            <a:chOff x="-3" y="-3"/>
            <a:chExt cx="3820" cy="754"/>
          </a:xfrm>
        </p:grpSpPr>
        <p:grpSp>
          <p:nvGrpSpPr>
            <p:cNvPr id="39944" name="Group 35">
              <a:extLst>
                <a:ext uri="{FF2B5EF4-FFF2-40B4-BE49-F238E27FC236}">
                  <a16:creationId xmlns:a16="http://schemas.microsoft.com/office/drawing/2014/main" id="{AE24A4C7-CCB5-4BB1-8FEE-F3731115F19A}"/>
                </a:ext>
              </a:extLst>
            </p:cNvPr>
            <p:cNvGrpSpPr>
              <a:grpSpLocks/>
            </p:cNvGrpSpPr>
            <p:nvPr/>
          </p:nvGrpSpPr>
          <p:grpSpPr bwMode="auto">
            <a:xfrm>
              <a:off x="0" y="0"/>
              <a:ext cx="3814" cy="748"/>
              <a:chOff x="0" y="0"/>
              <a:chExt cx="3814" cy="748"/>
            </a:xfrm>
          </p:grpSpPr>
          <p:grpSp>
            <p:nvGrpSpPr>
              <p:cNvPr id="39946" name="Group 36">
                <a:extLst>
                  <a:ext uri="{FF2B5EF4-FFF2-40B4-BE49-F238E27FC236}">
                    <a16:creationId xmlns:a16="http://schemas.microsoft.com/office/drawing/2014/main" id="{86F371A4-3CB1-4DEC-AF8C-C47DE24AB556}"/>
                  </a:ext>
                </a:extLst>
              </p:cNvPr>
              <p:cNvGrpSpPr>
                <a:grpSpLocks/>
              </p:cNvGrpSpPr>
              <p:nvPr/>
            </p:nvGrpSpPr>
            <p:grpSpPr bwMode="auto">
              <a:xfrm>
                <a:off x="0" y="0"/>
                <a:ext cx="1784" cy="748"/>
                <a:chOff x="0" y="0"/>
                <a:chExt cx="1784" cy="748"/>
              </a:xfrm>
            </p:grpSpPr>
            <p:sp>
              <p:nvSpPr>
                <p:cNvPr id="39952" name="Rectangle 37">
                  <a:extLst>
                    <a:ext uri="{FF2B5EF4-FFF2-40B4-BE49-F238E27FC236}">
                      <a16:creationId xmlns:a16="http://schemas.microsoft.com/office/drawing/2014/main" id="{53AF2F7F-9CAC-4697-BDE2-80B072E67960}"/>
                    </a:ext>
                  </a:extLst>
                </p:cNvPr>
                <p:cNvSpPr>
                  <a:spLocks noChangeArrowheads="1"/>
                </p:cNvSpPr>
                <p:nvPr/>
              </p:nvSpPr>
              <p:spPr bwMode="auto">
                <a:xfrm>
                  <a:off x="0" y="0"/>
                  <a:ext cx="1784"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9953" name="Group 38">
                  <a:extLst>
                    <a:ext uri="{FF2B5EF4-FFF2-40B4-BE49-F238E27FC236}">
                      <a16:creationId xmlns:a16="http://schemas.microsoft.com/office/drawing/2014/main" id="{71C21519-F508-404D-B105-F9D3F4A0B50E}"/>
                    </a:ext>
                  </a:extLst>
                </p:cNvPr>
                <p:cNvGrpSpPr>
                  <a:grpSpLocks/>
                </p:cNvGrpSpPr>
                <p:nvPr/>
              </p:nvGrpSpPr>
              <p:grpSpPr bwMode="auto">
                <a:xfrm>
                  <a:off x="0" y="0"/>
                  <a:ext cx="1784" cy="748"/>
                  <a:chOff x="0" y="0"/>
                  <a:chExt cx="1784" cy="748"/>
                </a:xfrm>
              </p:grpSpPr>
              <p:sp>
                <p:nvSpPr>
                  <p:cNvPr id="39954" name="Rectangle 39">
                    <a:extLst>
                      <a:ext uri="{FF2B5EF4-FFF2-40B4-BE49-F238E27FC236}">
                        <a16:creationId xmlns:a16="http://schemas.microsoft.com/office/drawing/2014/main" id="{C1AD5D40-9A4C-47BB-A57D-BB3671766C79}"/>
                      </a:ext>
                    </a:extLst>
                  </p:cNvPr>
                  <p:cNvSpPr>
                    <a:spLocks noChangeArrowheads="1"/>
                  </p:cNvSpPr>
                  <p:nvPr/>
                </p:nvSpPr>
                <p:spPr bwMode="auto">
                  <a:xfrm>
                    <a:off x="28" y="0"/>
                    <a:ext cx="1728"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Lavage des végétaux mal ou non fait</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de cuisson</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Nettoyage insuffisant</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Matériaux et emballages contaminants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Mauvaise conditions de rangement </a:t>
                    </a:r>
                    <a:endParaRPr lang="en-US" altLang="fr-FR" sz="1600">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600">
                      <a:latin typeface="Arial" panose="020B0604020202020204" pitchFamily="34" charset="0"/>
                    </a:endParaRPr>
                  </a:p>
                </p:txBody>
              </p:sp>
              <p:sp>
                <p:nvSpPr>
                  <p:cNvPr id="39955" name="Rectangle 40">
                    <a:extLst>
                      <a:ext uri="{FF2B5EF4-FFF2-40B4-BE49-F238E27FC236}">
                        <a16:creationId xmlns:a16="http://schemas.microsoft.com/office/drawing/2014/main" id="{4B9203EA-F31B-4742-A14F-95D59A4D223F}"/>
                      </a:ext>
                    </a:extLst>
                  </p:cNvPr>
                  <p:cNvSpPr>
                    <a:spLocks noChangeArrowheads="1"/>
                  </p:cNvSpPr>
                  <p:nvPr/>
                </p:nvSpPr>
                <p:spPr bwMode="auto">
                  <a:xfrm>
                    <a:off x="0" y="0"/>
                    <a:ext cx="1784"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39947" name="Group 41">
                <a:extLst>
                  <a:ext uri="{FF2B5EF4-FFF2-40B4-BE49-F238E27FC236}">
                    <a16:creationId xmlns:a16="http://schemas.microsoft.com/office/drawing/2014/main" id="{B038D503-08B4-443C-826D-496F1DC885D4}"/>
                  </a:ext>
                </a:extLst>
              </p:cNvPr>
              <p:cNvGrpSpPr>
                <a:grpSpLocks/>
              </p:cNvGrpSpPr>
              <p:nvPr/>
            </p:nvGrpSpPr>
            <p:grpSpPr bwMode="auto">
              <a:xfrm>
                <a:off x="1784" y="0"/>
                <a:ext cx="2030" cy="748"/>
                <a:chOff x="1784" y="0"/>
                <a:chExt cx="2030" cy="748"/>
              </a:xfrm>
            </p:grpSpPr>
            <p:sp>
              <p:nvSpPr>
                <p:cNvPr id="39948" name="Rectangle 42">
                  <a:extLst>
                    <a:ext uri="{FF2B5EF4-FFF2-40B4-BE49-F238E27FC236}">
                      <a16:creationId xmlns:a16="http://schemas.microsoft.com/office/drawing/2014/main" id="{DBAB2729-6E0F-4BF4-9DC7-4077FBB24611}"/>
                    </a:ext>
                  </a:extLst>
                </p:cNvPr>
                <p:cNvSpPr>
                  <a:spLocks noChangeArrowheads="1"/>
                </p:cNvSpPr>
                <p:nvPr/>
              </p:nvSpPr>
              <p:spPr bwMode="auto">
                <a:xfrm>
                  <a:off x="1784" y="0"/>
                  <a:ext cx="2030"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39949" name="Group 43">
                  <a:extLst>
                    <a:ext uri="{FF2B5EF4-FFF2-40B4-BE49-F238E27FC236}">
                      <a16:creationId xmlns:a16="http://schemas.microsoft.com/office/drawing/2014/main" id="{354EF6E8-C0D6-4CB7-9ED7-AFF0624ED14E}"/>
                    </a:ext>
                  </a:extLst>
                </p:cNvPr>
                <p:cNvGrpSpPr>
                  <a:grpSpLocks/>
                </p:cNvGrpSpPr>
                <p:nvPr/>
              </p:nvGrpSpPr>
              <p:grpSpPr bwMode="auto">
                <a:xfrm>
                  <a:off x="1784" y="0"/>
                  <a:ext cx="2030" cy="748"/>
                  <a:chOff x="1784" y="0"/>
                  <a:chExt cx="2030" cy="748"/>
                </a:xfrm>
              </p:grpSpPr>
              <p:sp>
                <p:nvSpPr>
                  <p:cNvPr id="39950" name="Rectangle 44">
                    <a:extLst>
                      <a:ext uri="{FF2B5EF4-FFF2-40B4-BE49-F238E27FC236}">
                        <a16:creationId xmlns:a16="http://schemas.microsoft.com/office/drawing/2014/main" id="{EAA37469-AD3D-4D64-A72A-C2F40C99D7D7}"/>
                      </a:ext>
                    </a:extLst>
                  </p:cNvPr>
                  <p:cNvSpPr>
                    <a:spLocks noChangeArrowheads="1"/>
                  </p:cNvSpPr>
                  <p:nvPr/>
                </p:nvSpPr>
                <p:spPr bwMode="auto">
                  <a:xfrm>
                    <a:off x="1812" y="0"/>
                    <a:ext cx="1974" cy="7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Laver soigneusement les légumes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Cuire les végétaux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Vérifier les procédure de nettoyage des 	plans de travail, du matériel, des sols, de 	désinfection régulière des chambres froides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Vérifier l’état des matériaux et emballages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à une bonne organisation du travail </a:t>
                    </a:r>
                    <a:endParaRPr lang="en-US" altLang="fr-FR" sz="1600">
                      <a:latin typeface="Arial" panose="020B0604020202020204" pitchFamily="34" charset="0"/>
                      <a:cs typeface="Times New Roman" panose="02020603050405020304" pitchFamily="18" charset="0"/>
                    </a:endParaRPr>
                  </a:p>
                </p:txBody>
              </p:sp>
              <p:sp>
                <p:nvSpPr>
                  <p:cNvPr id="39951" name="Rectangle 45">
                    <a:extLst>
                      <a:ext uri="{FF2B5EF4-FFF2-40B4-BE49-F238E27FC236}">
                        <a16:creationId xmlns:a16="http://schemas.microsoft.com/office/drawing/2014/main" id="{D5D696B5-804C-4A4A-9E19-3ED4E8DDDB09}"/>
                      </a:ext>
                    </a:extLst>
                  </p:cNvPr>
                  <p:cNvSpPr>
                    <a:spLocks noChangeArrowheads="1"/>
                  </p:cNvSpPr>
                  <p:nvPr/>
                </p:nvSpPr>
                <p:spPr bwMode="auto">
                  <a:xfrm>
                    <a:off x="1784" y="0"/>
                    <a:ext cx="2030"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39945" name="Rectangle 46">
              <a:extLst>
                <a:ext uri="{FF2B5EF4-FFF2-40B4-BE49-F238E27FC236}">
                  <a16:creationId xmlns:a16="http://schemas.microsoft.com/office/drawing/2014/main" id="{8635A125-932F-48CA-8B72-9F80D30C98DC}"/>
                </a:ext>
              </a:extLst>
            </p:cNvPr>
            <p:cNvSpPr>
              <a:spLocks noChangeArrowheads="1"/>
            </p:cNvSpPr>
            <p:nvPr/>
          </p:nvSpPr>
          <p:spPr bwMode="auto">
            <a:xfrm>
              <a:off x="-3" y="-3"/>
              <a:ext cx="3820" cy="75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39943" name="AutoShape 47">
            <a:hlinkClick r:id="" action="ppaction://hlinkshowjump?jump=nextslide" highlightClick="1"/>
            <a:extLst>
              <a:ext uri="{FF2B5EF4-FFF2-40B4-BE49-F238E27FC236}">
                <a16:creationId xmlns:a16="http://schemas.microsoft.com/office/drawing/2014/main" id="{3BD21712-0B11-459E-9167-64D4AAFE5FFB}"/>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1488ACC9-1B0A-4AEA-862B-C9E10DF37F0B}"/>
              </a:ext>
            </a:extLst>
          </p:cNvPr>
          <p:cNvSpPr txBox="1">
            <a:spLocks noChangeArrowheads="1"/>
          </p:cNvSpPr>
          <p:nvPr/>
        </p:nvSpPr>
        <p:spPr bwMode="auto">
          <a:xfrm>
            <a:off x="381000" y="228600"/>
            <a:ext cx="8458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latin typeface="Comic Sans MS" panose="030F0702030302020204" pitchFamily="66" charset="0"/>
              </a:rPr>
              <a:t>ANALYSES e</a:t>
            </a:r>
            <a:r>
              <a:rPr lang="fr-FR" altLang="fr-FR" sz="2400" b="1">
                <a:latin typeface="Comic Sans MS" panose="030F0702030302020204" pitchFamily="66" charset="0"/>
                <a:cs typeface="Times New Roman" panose="02020603050405020304" pitchFamily="18" charset="0"/>
              </a:rPr>
              <a:t>t INTERPRETATION des RESULTATS</a:t>
            </a:r>
            <a:r>
              <a:rPr lang="fr-FR" altLang="fr-FR" sz="2400" b="1">
                <a:latin typeface="Comic Sans MS" panose="030F0702030302020204" pitchFamily="66" charset="0"/>
              </a:rPr>
              <a:t> </a:t>
            </a:r>
          </a:p>
        </p:txBody>
      </p:sp>
      <p:grpSp>
        <p:nvGrpSpPr>
          <p:cNvPr id="40963" name="Group 3">
            <a:extLst>
              <a:ext uri="{FF2B5EF4-FFF2-40B4-BE49-F238E27FC236}">
                <a16:creationId xmlns:a16="http://schemas.microsoft.com/office/drawing/2014/main" id="{26653106-2EA4-4FC0-98F8-796715847B83}"/>
              </a:ext>
            </a:extLst>
          </p:cNvPr>
          <p:cNvGrpSpPr>
            <a:grpSpLocks/>
          </p:cNvGrpSpPr>
          <p:nvPr/>
        </p:nvGrpSpPr>
        <p:grpSpPr bwMode="auto">
          <a:xfrm>
            <a:off x="381000" y="838200"/>
            <a:ext cx="8458200" cy="685800"/>
            <a:chOff x="-3" y="-3"/>
            <a:chExt cx="3820" cy="390"/>
          </a:xfrm>
        </p:grpSpPr>
        <p:grpSp>
          <p:nvGrpSpPr>
            <p:cNvPr id="41000" name="Group 4">
              <a:extLst>
                <a:ext uri="{FF2B5EF4-FFF2-40B4-BE49-F238E27FC236}">
                  <a16:creationId xmlns:a16="http://schemas.microsoft.com/office/drawing/2014/main" id="{3A4D7F60-4F5F-4D4C-A931-800D4C8DF494}"/>
                </a:ext>
              </a:extLst>
            </p:cNvPr>
            <p:cNvGrpSpPr>
              <a:grpSpLocks/>
            </p:cNvGrpSpPr>
            <p:nvPr/>
          </p:nvGrpSpPr>
          <p:grpSpPr bwMode="auto">
            <a:xfrm>
              <a:off x="0" y="0"/>
              <a:ext cx="3814" cy="384"/>
              <a:chOff x="0" y="0"/>
              <a:chExt cx="3814" cy="384"/>
            </a:xfrm>
          </p:grpSpPr>
          <p:grpSp>
            <p:nvGrpSpPr>
              <p:cNvPr id="41002" name="Group 5">
                <a:extLst>
                  <a:ext uri="{FF2B5EF4-FFF2-40B4-BE49-F238E27FC236}">
                    <a16:creationId xmlns:a16="http://schemas.microsoft.com/office/drawing/2014/main" id="{F81B3B97-F293-4A54-8774-87821CEC9D98}"/>
                  </a:ext>
                </a:extLst>
              </p:cNvPr>
              <p:cNvGrpSpPr>
                <a:grpSpLocks/>
              </p:cNvGrpSpPr>
              <p:nvPr/>
            </p:nvGrpSpPr>
            <p:grpSpPr bwMode="auto">
              <a:xfrm>
                <a:off x="0" y="0"/>
                <a:ext cx="1784" cy="384"/>
                <a:chOff x="0" y="0"/>
                <a:chExt cx="1784" cy="384"/>
              </a:xfrm>
            </p:grpSpPr>
            <p:sp>
              <p:nvSpPr>
                <p:cNvPr id="41006" name="Rectangle 6">
                  <a:extLst>
                    <a:ext uri="{FF2B5EF4-FFF2-40B4-BE49-F238E27FC236}">
                      <a16:creationId xmlns:a16="http://schemas.microsoft.com/office/drawing/2014/main" id="{6A471542-E8E2-4687-9C64-9C5BB181E803}"/>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Germes à l’origine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1007" name="Rectangle 7">
                  <a:extLst>
                    <a:ext uri="{FF2B5EF4-FFF2-40B4-BE49-F238E27FC236}">
                      <a16:creationId xmlns:a16="http://schemas.microsoft.com/office/drawing/2014/main" id="{70523BFC-03AE-456E-8051-3E5FBF521617}"/>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1003" name="Group 8">
                <a:extLst>
                  <a:ext uri="{FF2B5EF4-FFF2-40B4-BE49-F238E27FC236}">
                    <a16:creationId xmlns:a16="http://schemas.microsoft.com/office/drawing/2014/main" id="{BAEDDC31-9A16-4064-89D6-B245C6627168}"/>
                  </a:ext>
                </a:extLst>
              </p:cNvPr>
              <p:cNvGrpSpPr>
                <a:grpSpLocks/>
              </p:cNvGrpSpPr>
              <p:nvPr/>
            </p:nvGrpSpPr>
            <p:grpSpPr bwMode="auto">
              <a:xfrm>
                <a:off x="1784" y="0"/>
                <a:ext cx="2030" cy="384"/>
                <a:chOff x="1784" y="0"/>
                <a:chExt cx="2030" cy="384"/>
              </a:xfrm>
            </p:grpSpPr>
            <p:sp>
              <p:nvSpPr>
                <p:cNvPr id="41004" name="Rectangle 9">
                  <a:extLst>
                    <a:ext uri="{FF2B5EF4-FFF2-40B4-BE49-F238E27FC236}">
                      <a16:creationId xmlns:a16="http://schemas.microsoft.com/office/drawing/2014/main" id="{685836F9-58A9-4294-A239-037699C6D417}"/>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Source de contamination</a:t>
                  </a:r>
                  <a:endParaRPr lang="en-US" altLang="fr-FR" sz="2000" b="1"/>
                </a:p>
              </p:txBody>
            </p:sp>
            <p:sp>
              <p:nvSpPr>
                <p:cNvPr id="41005" name="Rectangle 10">
                  <a:extLst>
                    <a:ext uri="{FF2B5EF4-FFF2-40B4-BE49-F238E27FC236}">
                      <a16:creationId xmlns:a16="http://schemas.microsoft.com/office/drawing/2014/main" id="{AE656B63-7B07-40DE-942B-EB20783AE669}"/>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1001" name="Rectangle 11">
              <a:extLst>
                <a:ext uri="{FF2B5EF4-FFF2-40B4-BE49-F238E27FC236}">
                  <a16:creationId xmlns:a16="http://schemas.microsoft.com/office/drawing/2014/main" id="{304B41AF-15C8-400C-97C0-BD3A6AB10136}"/>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0964" name="Group 12">
            <a:extLst>
              <a:ext uri="{FF2B5EF4-FFF2-40B4-BE49-F238E27FC236}">
                <a16:creationId xmlns:a16="http://schemas.microsoft.com/office/drawing/2014/main" id="{D440AC99-0CBC-46A1-824B-F10CFF942A6A}"/>
              </a:ext>
            </a:extLst>
          </p:cNvPr>
          <p:cNvGrpSpPr>
            <a:grpSpLocks/>
          </p:cNvGrpSpPr>
          <p:nvPr/>
        </p:nvGrpSpPr>
        <p:grpSpPr bwMode="auto">
          <a:xfrm>
            <a:off x="381000" y="3505200"/>
            <a:ext cx="8458200" cy="685800"/>
            <a:chOff x="-3" y="-3"/>
            <a:chExt cx="3820" cy="390"/>
          </a:xfrm>
        </p:grpSpPr>
        <p:grpSp>
          <p:nvGrpSpPr>
            <p:cNvPr id="40992" name="Group 13">
              <a:extLst>
                <a:ext uri="{FF2B5EF4-FFF2-40B4-BE49-F238E27FC236}">
                  <a16:creationId xmlns:a16="http://schemas.microsoft.com/office/drawing/2014/main" id="{DD0EC530-F75B-4402-8824-8436D55B5432}"/>
                </a:ext>
              </a:extLst>
            </p:cNvPr>
            <p:cNvGrpSpPr>
              <a:grpSpLocks/>
            </p:cNvGrpSpPr>
            <p:nvPr/>
          </p:nvGrpSpPr>
          <p:grpSpPr bwMode="auto">
            <a:xfrm>
              <a:off x="0" y="0"/>
              <a:ext cx="3814" cy="384"/>
              <a:chOff x="0" y="0"/>
              <a:chExt cx="3814" cy="384"/>
            </a:xfrm>
          </p:grpSpPr>
          <p:grpSp>
            <p:nvGrpSpPr>
              <p:cNvPr id="40994" name="Group 14">
                <a:extLst>
                  <a:ext uri="{FF2B5EF4-FFF2-40B4-BE49-F238E27FC236}">
                    <a16:creationId xmlns:a16="http://schemas.microsoft.com/office/drawing/2014/main" id="{21E61437-7EDC-42AD-82CA-6F984E0CF35D}"/>
                  </a:ext>
                </a:extLst>
              </p:cNvPr>
              <p:cNvGrpSpPr>
                <a:grpSpLocks/>
              </p:cNvGrpSpPr>
              <p:nvPr/>
            </p:nvGrpSpPr>
            <p:grpSpPr bwMode="auto">
              <a:xfrm>
                <a:off x="0" y="0"/>
                <a:ext cx="1784" cy="384"/>
                <a:chOff x="0" y="0"/>
                <a:chExt cx="1784" cy="384"/>
              </a:xfrm>
            </p:grpSpPr>
            <p:sp>
              <p:nvSpPr>
                <p:cNvPr id="40998" name="Rectangle 15">
                  <a:extLst>
                    <a:ext uri="{FF2B5EF4-FFF2-40B4-BE49-F238E27FC236}">
                      <a16:creationId xmlns:a16="http://schemas.microsoft.com/office/drawing/2014/main" id="{A91203B6-6F23-4B2A-854A-18E6BCA1F2B5}"/>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Causes les plus probables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0999" name="Rectangle 16">
                  <a:extLst>
                    <a:ext uri="{FF2B5EF4-FFF2-40B4-BE49-F238E27FC236}">
                      <a16:creationId xmlns:a16="http://schemas.microsoft.com/office/drawing/2014/main" id="{0C6DB3A1-C21A-47B6-B9E5-2D6CA484B289}"/>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0995" name="Group 17">
                <a:extLst>
                  <a:ext uri="{FF2B5EF4-FFF2-40B4-BE49-F238E27FC236}">
                    <a16:creationId xmlns:a16="http://schemas.microsoft.com/office/drawing/2014/main" id="{CA824645-6B9B-4898-8E16-A8B1201659C7}"/>
                  </a:ext>
                </a:extLst>
              </p:cNvPr>
              <p:cNvGrpSpPr>
                <a:grpSpLocks/>
              </p:cNvGrpSpPr>
              <p:nvPr/>
            </p:nvGrpSpPr>
            <p:grpSpPr bwMode="auto">
              <a:xfrm>
                <a:off x="1784" y="0"/>
                <a:ext cx="2030" cy="384"/>
                <a:chOff x="1784" y="0"/>
                <a:chExt cx="2030" cy="384"/>
              </a:xfrm>
            </p:grpSpPr>
            <p:sp>
              <p:nvSpPr>
                <p:cNvPr id="40996" name="Rectangle 18">
                  <a:extLst>
                    <a:ext uri="{FF2B5EF4-FFF2-40B4-BE49-F238E27FC236}">
                      <a16:creationId xmlns:a16="http://schemas.microsoft.com/office/drawing/2014/main" id="{A1F9DA82-8F13-44C2-85C7-A5E2F599A3F7}"/>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Mesures de prévention </a:t>
                  </a:r>
                  <a:endParaRPr lang="en-US" altLang="fr-FR" sz="2000" b="1"/>
                </a:p>
                <a:p>
                  <a:pPr algn="ctr" eaLnBrk="1" hangingPunct="1">
                    <a:spcBef>
                      <a:spcPct val="0"/>
                    </a:spcBef>
                    <a:buClrTx/>
                    <a:buSzTx/>
                    <a:buFontTx/>
                    <a:buNone/>
                  </a:pP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0997" name="Rectangle 19">
                  <a:extLst>
                    <a:ext uri="{FF2B5EF4-FFF2-40B4-BE49-F238E27FC236}">
                      <a16:creationId xmlns:a16="http://schemas.microsoft.com/office/drawing/2014/main" id="{26AAE00D-CBAB-44A7-B423-CB1A772DAD44}"/>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0993" name="Rectangle 20">
              <a:extLst>
                <a:ext uri="{FF2B5EF4-FFF2-40B4-BE49-F238E27FC236}">
                  <a16:creationId xmlns:a16="http://schemas.microsoft.com/office/drawing/2014/main" id="{71450A35-0C5A-4264-B9FF-23EC49E5AD68}"/>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0965" name="Group 21">
            <a:extLst>
              <a:ext uri="{FF2B5EF4-FFF2-40B4-BE49-F238E27FC236}">
                <a16:creationId xmlns:a16="http://schemas.microsoft.com/office/drawing/2014/main" id="{64B6492A-E78F-4E56-B74A-E8617C4471CA}"/>
              </a:ext>
            </a:extLst>
          </p:cNvPr>
          <p:cNvGrpSpPr>
            <a:grpSpLocks/>
          </p:cNvGrpSpPr>
          <p:nvPr/>
        </p:nvGrpSpPr>
        <p:grpSpPr bwMode="auto">
          <a:xfrm>
            <a:off x="381000" y="1524000"/>
            <a:ext cx="8458200" cy="1828800"/>
            <a:chOff x="-3" y="-3"/>
            <a:chExt cx="3820" cy="984"/>
          </a:xfrm>
        </p:grpSpPr>
        <p:grpSp>
          <p:nvGrpSpPr>
            <p:cNvPr id="40980" name="Group 22">
              <a:extLst>
                <a:ext uri="{FF2B5EF4-FFF2-40B4-BE49-F238E27FC236}">
                  <a16:creationId xmlns:a16="http://schemas.microsoft.com/office/drawing/2014/main" id="{B96BEB25-4148-4F3A-9F47-52B17BF3B90D}"/>
                </a:ext>
              </a:extLst>
            </p:cNvPr>
            <p:cNvGrpSpPr>
              <a:grpSpLocks/>
            </p:cNvGrpSpPr>
            <p:nvPr/>
          </p:nvGrpSpPr>
          <p:grpSpPr bwMode="auto">
            <a:xfrm>
              <a:off x="0" y="0"/>
              <a:ext cx="3814" cy="978"/>
              <a:chOff x="0" y="0"/>
              <a:chExt cx="3814" cy="978"/>
            </a:xfrm>
          </p:grpSpPr>
          <p:grpSp>
            <p:nvGrpSpPr>
              <p:cNvPr id="40982" name="Group 23">
                <a:extLst>
                  <a:ext uri="{FF2B5EF4-FFF2-40B4-BE49-F238E27FC236}">
                    <a16:creationId xmlns:a16="http://schemas.microsoft.com/office/drawing/2014/main" id="{008ED24B-5846-4901-8B9F-C18BAF440502}"/>
                  </a:ext>
                </a:extLst>
              </p:cNvPr>
              <p:cNvGrpSpPr>
                <a:grpSpLocks/>
              </p:cNvGrpSpPr>
              <p:nvPr/>
            </p:nvGrpSpPr>
            <p:grpSpPr bwMode="auto">
              <a:xfrm>
                <a:off x="0" y="0"/>
                <a:ext cx="1784" cy="978"/>
                <a:chOff x="0" y="0"/>
                <a:chExt cx="1784" cy="978"/>
              </a:xfrm>
            </p:grpSpPr>
            <p:sp>
              <p:nvSpPr>
                <p:cNvPr id="40988" name="Rectangle 24">
                  <a:extLst>
                    <a:ext uri="{FF2B5EF4-FFF2-40B4-BE49-F238E27FC236}">
                      <a16:creationId xmlns:a16="http://schemas.microsoft.com/office/drawing/2014/main" id="{48338C54-1902-4C96-AC13-48A801EE70DF}"/>
                    </a:ext>
                  </a:extLst>
                </p:cNvPr>
                <p:cNvSpPr>
                  <a:spLocks noChangeArrowheads="1"/>
                </p:cNvSpPr>
                <p:nvPr/>
              </p:nvSpPr>
              <p:spPr bwMode="auto">
                <a:xfrm>
                  <a:off x="0" y="0"/>
                  <a:ext cx="1784"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0989" name="Group 25">
                  <a:extLst>
                    <a:ext uri="{FF2B5EF4-FFF2-40B4-BE49-F238E27FC236}">
                      <a16:creationId xmlns:a16="http://schemas.microsoft.com/office/drawing/2014/main" id="{AFDFB041-B4E1-4610-9F6B-11E164B8CDF5}"/>
                    </a:ext>
                  </a:extLst>
                </p:cNvPr>
                <p:cNvGrpSpPr>
                  <a:grpSpLocks/>
                </p:cNvGrpSpPr>
                <p:nvPr/>
              </p:nvGrpSpPr>
              <p:grpSpPr bwMode="auto">
                <a:xfrm>
                  <a:off x="0" y="0"/>
                  <a:ext cx="1784" cy="978"/>
                  <a:chOff x="0" y="0"/>
                  <a:chExt cx="1784" cy="978"/>
                </a:xfrm>
              </p:grpSpPr>
              <p:sp>
                <p:nvSpPr>
                  <p:cNvPr id="40990" name="Rectangle 26">
                    <a:extLst>
                      <a:ext uri="{FF2B5EF4-FFF2-40B4-BE49-F238E27FC236}">
                        <a16:creationId xmlns:a16="http://schemas.microsoft.com/office/drawing/2014/main" id="{869677E1-4144-45EA-8939-13D80A0A68D5}"/>
                      </a:ext>
                    </a:extLst>
                  </p:cNvPr>
                  <p:cNvSpPr>
                    <a:spLocks noChangeArrowheads="1"/>
                  </p:cNvSpPr>
                  <p:nvPr/>
                </p:nvSpPr>
                <p:spPr bwMode="auto">
                  <a:xfrm>
                    <a:off x="28" y="0"/>
                    <a:ext cx="1728"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 </a:t>
                    </a:r>
                    <a:endParaRPr lang="en-US" altLang="fr-FR" sz="1600">
                      <a:latin typeface="Arial" panose="020B0604020202020204" pitchFamily="34" charset="0"/>
                      <a:cs typeface="Times New Roman" panose="02020603050405020304" pitchFamily="18" charset="0"/>
                    </a:endParaRPr>
                  </a:p>
                  <a:p>
                    <a:pPr algn="ctr">
                      <a:spcBef>
                        <a:spcPct val="0"/>
                      </a:spcBef>
                      <a:buClrTx/>
                      <a:buSzTx/>
                      <a:buFontTx/>
                      <a:buNone/>
                    </a:pPr>
                    <a:r>
                      <a:rPr lang="en-US" altLang="fr-FR" sz="1600" b="1">
                        <a:latin typeface="Arial" panose="020B0604020202020204" pitchFamily="34" charset="0"/>
                        <a:cs typeface="Arial" panose="020B0604020202020204" pitchFamily="34" charset="0"/>
                      </a:rPr>
                      <a:t> </a:t>
                    </a:r>
                    <a:r>
                      <a:rPr lang="en-US" altLang="fr-FR" b="1">
                        <a:latin typeface="Arial" panose="020B0604020202020204" pitchFamily="34" charset="0"/>
                        <a:cs typeface="Arial" panose="020B0604020202020204" pitchFamily="34" charset="0"/>
                      </a:rPr>
                      <a:t>Coliformes thermotolérants</a:t>
                    </a:r>
                    <a:endParaRPr lang="en-US" altLang="fr-FR">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2400">
                      <a:latin typeface="Arial" panose="020B0604020202020204" pitchFamily="34" charset="0"/>
                    </a:endParaRPr>
                  </a:p>
                </p:txBody>
              </p:sp>
              <p:sp>
                <p:nvSpPr>
                  <p:cNvPr id="40991" name="Rectangle 27">
                    <a:extLst>
                      <a:ext uri="{FF2B5EF4-FFF2-40B4-BE49-F238E27FC236}">
                        <a16:creationId xmlns:a16="http://schemas.microsoft.com/office/drawing/2014/main" id="{6C401BBB-2AF1-467C-B4D1-D473F82CF36A}"/>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0983" name="Group 28">
                <a:extLst>
                  <a:ext uri="{FF2B5EF4-FFF2-40B4-BE49-F238E27FC236}">
                    <a16:creationId xmlns:a16="http://schemas.microsoft.com/office/drawing/2014/main" id="{C1ECCE9A-9DF6-4AC4-9B9A-68D3C07099D8}"/>
                  </a:ext>
                </a:extLst>
              </p:cNvPr>
              <p:cNvGrpSpPr>
                <a:grpSpLocks/>
              </p:cNvGrpSpPr>
              <p:nvPr/>
            </p:nvGrpSpPr>
            <p:grpSpPr bwMode="auto">
              <a:xfrm>
                <a:off x="1784" y="0"/>
                <a:ext cx="2030" cy="978"/>
                <a:chOff x="1784" y="0"/>
                <a:chExt cx="2030" cy="978"/>
              </a:xfrm>
            </p:grpSpPr>
            <p:sp>
              <p:nvSpPr>
                <p:cNvPr id="40984" name="Rectangle 29">
                  <a:extLst>
                    <a:ext uri="{FF2B5EF4-FFF2-40B4-BE49-F238E27FC236}">
                      <a16:creationId xmlns:a16="http://schemas.microsoft.com/office/drawing/2014/main" id="{EB2F25F1-82C6-45AF-B9F5-6B82A9A12D64}"/>
                    </a:ext>
                  </a:extLst>
                </p:cNvPr>
                <p:cNvSpPr>
                  <a:spLocks noChangeArrowheads="1"/>
                </p:cNvSpPr>
                <p:nvPr/>
              </p:nvSpPr>
              <p:spPr bwMode="auto">
                <a:xfrm>
                  <a:off x="1784" y="0"/>
                  <a:ext cx="2030"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0985" name="Group 30">
                  <a:extLst>
                    <a:ext uri="{FF2B5EF4-FFF2-40B4-BE49-F238E27FC236}">
                      <a16:creationId xmlns:a16="http://schemas.microsoft.com/office/drawing/2014/main" id="{4F444A41-334A-4A8F-AEDD-AAD24B7EB0D9}"/>
                    </a:ext>
                  </a:extLst>
                </p:cNvPr>
                <p:cNvGrpSpPr>
                  <a:grpSpLocks/>
                </p:cNvGrpSpPr>
                <p:nvPr/>
              </p:nvGrpSpPr>
              <p:grpSpPr bwMode="auto">
                <a:xfrm>
                  <a:off x="1784" y="0"/>
                  <a:ext cx="2030" cy="978"/>
                  <a:chOff x="1784" y="0"/>
                  <a:chExt cx="2030" cy="978"/>
                </a:xfrm>
              </p:grpSpPr>
              <p:sp>
                <p:nvSpPr>
                  <p:cNvPr id="40986" name="Rectangle 31">
                    <a:extLst>
                      <a:ext uri="{FF2B5EF4-FFF2-40B4-BE49-F238E27FC236}">
                        <a16:creationId xmlns:a16="http://schemas.microsoft.com/office/drawing/2014/main" id="{F960B6B8-A1B7-49F2-9F59-AF0AF96E1AF9}"/>
                      </a:ext>
                    </a:extLst>
                  </p:cNvPr>
                  <p:cNvSpPr>
                    <a:spLocks noChangeArrowheads="1"/>
                  </p:cNvSpPr>
                  <p:nvPr/>
                </p:nvSpPr>
                <p:spPr bwMode="auto">
                  <a:xfrm>
                    <a:off x="1812" y="0"/>
                    <a:ext cx="1974"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Origine fécale (mauvaise hygiène des 	mains)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Manque de désinfection des sanitaires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Grossière erreur de nettoyage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Leur présence dans un produit cuit 	indique une contamination par manipulation 	après cuisson. </a:t>
                    </a:r>
                    <a:endParaRPr lang="en-US" altLang="fr-FR" sz="1600">
                      <a:latin typeface="Arial" panose="020B0604020202020204" pitchFamily="34" charset="0"/>
                      <a:cs typeface="Times New Roman" panose="02020603050405020304" pitchFamily="18" charset="0"/>
                    </a:endParaRPr>
                  </a:p>
                </p:txBody>
              </p:sp>
              <p:sp>
                <p:nvSpPr>
                  <p:cNvPr id="40987" name="Rectangle 32">
                    <a:extLst>
                      <a:ext uri="{FF2B5EF4-FFF2-40B4-BE49-F238E27FC236}">
                        <a16:creationId xmlns:a16="http://schemas.microsoft.com/office/drawing/2014/main" id="{903F526D-872B-4257-BB6D-992D59552F74}"/>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0981" name="Rectangle 33">
              <a:extLst>
                <a:ext uri="{FF2B5EF4-FFF2-40B4-BE49-F238E27FC236}">
                  <a16:creationId xmlns:a16="http://schemas.microsoft.com/office/drawing/2014/main" id="{FBD43D6F-27C6-4479-8F13-C1206498009A}"/>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0966" name="Group 47">
            <a:extLst>
              <a:ext uri="{FF2B5EF4-FFF2-40B4-BE49-F238E27FC236}">
                <a16:creationId xmlns:a16="http://schemas.microsoft.com/office/drawing/2014/main" id="{AF992DEA-439C-425C-B2FF-41231E70F53E}"/>
              </a:ext>
            </a:extLst>
          </p:cNvPr>
          <p:cNvGrpSpPr>
            <a:grpSpLocks/>
          </p:cNvGrpSpPr>
          <p:nvPr/>
        </p:nvGrpSpPr>
        <p:grpSpPr bwMode="auto">
          <a:xfrm>
            <a:off x="381000" y="4191000"/>
            <a:ext cx="8458200" cy="2286000"/>
            <a:chOff x="-3" y="-3"/>
            <a:chExt cx="3820" cy="984"/>
          </a:xfrm>
        </p:grpSpPr>
        <p:grpSp>
          <p:nvGrpSpPr>
            <p:cNvPr id="40968" name="Group 48">
              <a:extLst>
                <a:ext uri="{FF2B5EF4-FFF2-40B4-BE49-F238E27FC236}">
                  <a16:creationId xmlns:a16="http://schemas.microsoft.com/office/drawing/2014/main" id="{720CCD67-973A-42A3-811F-2D42C352DD7C}"/>
                </a:ext>
              </a:extLst>
            </p:cNvPr>
            <p:cNvGrpSpPr>
              <a:grpSpLocks/>
            </p:cNvGrpSpPr>
            <p:nvPr/>
          </p:nvGrpSpPr>
          <p:grpSpPr bwMode="auto">
            <a:xfrm>
              <a:off x="0" y="0"/>
              <a:ext cx="3814" cy="978"/>
              <a:chOff x="0" y="0"/>
              <a:chExt cx="3814" cy="978"/>
            </a:xfrm>
          </p:grpSpPr>
          <p:grpSp>
            <p:nvGrpSpPr>
              <p:cNvPr id="40970" name="Group 49">
                <a:extLst>
                  <a:ext uri="{FF2B5EF4-FFF2-40B4-BE49-F238E27FC236}">
                    <a16:creationId xmlns:a16="http://schemas.microsoft.com/office/drawing/2014/main" id="{28C191F6-3923-4717-83A7-1454F9B09DED}"/>
                  </a:ext>
                </a:extLst>
              </p:cNvPr>
              <p:cNvGrpSpPr>
                <a:grpSpLocks/>
              </p:cNvGrpSpPr>
              <p:nvPr/>
            </p:nvGrpSpPr>
            <p:grpSpPr bwMode="auto">
              <a:xfrm>
                <a:off x="0" y="0"/>
                <a:ext cx="1784" cy="978"/>
                <a:chOff x="0" y="0"/>
                <a:chExt cx="1784" cy="978"/>
              </a:xfrm>
            </p:grpSpPr>
            <p:sp>
              <p:nvSpPr>
                <p:cNvPr id="40976" name="Rectangle 50">
                  <a:extLst>
                    <a:ext uri="{FF2B5EF4-FFF2-40B4-BE49-F238E27FC236}">
                      <a16:creationId xmlns:a16="http://schemas.microsoft.com/office/drawing/2014/main" id="{C9B19EBC-9D9B-442D-AADE-69EEA1482574}"/>
                    </a:ext>
                  </a:extLst>
                </p:cNvPr>
                <p:cNvSpPr>
                  <a:spLocks noChangeArrowheads="1"/>
                </p:cNvSpPr>
                <p:nvPr/>
              </p:nvSpPr>
              <p:spPr bwMode="auto">
                <a:xfrm>
                  <a:off x="0" y="0"/>
                  <a:ext cx="1784"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0977" name="Group 51">
                  <a:extLst>
                    <a:ext uri="{FF2B5EF4-FFF2-40B4-BE49-F238E27FC236}">
                      <a16:creationId xmlns:a16="http://schemas.microsoft.com/office/drawing/2014/main" id="{7838AC4C-CA91-4FF9-92F4-C0B0B342BF1D}"/>
                    </a:ext>
                  </a:extLst>
                </p:cNvPr>
                <p:cNvGrpSpPr>
                  <a:grpSpLocks/>
                </p:cNvGrpSpPr>
                <p:nvPr/>
              </p:nvGrpSpPr>
              <p:grpSpPr bwMode="auto">
                <a:xfrm>
                  <a:off x="0" y="0"/>
                  <a:ext cx="1784" cy="978"/>
                  <a:chOff x="0" y="0"/>
                  <a:chExt cx="1784" cy="978"/>
                </a:xfrm>
              </p:grpSpPr>
              <p:sp>
                <p:nvSpPr>
                  <p:cNvPr id="40978" name="Rectangle 52">
                    <a:extLst>
                      <a:ext uri="{FF2B5EF4-FFF2-40B4-BE49-F238E27FC236}">
                        <a16:creationId xmlns:a16="http://schemas.microsoft.com/office/drawing/2014/main" id="{FBDEFC55-FB5E-4378-BEC1-E37AC388D6B2}"/>
                      </a:ext>
                    </a:extLst>
                  </p:cNvPr>
                  <p:cNvSpPr>
                    <a:spLocks noChangeArrowheads="1"/>
                  </p:cNvSpPr>
                  <p:nvPr/>
                </p:nvSpPr>
                <p:spPr bwMode="auto">
                  <a:xfrm>
                    <a:off x="28" y="0"/>
                    <a:ext cx="1728"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Mauvaise hygiène du personnel</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Nettoyage et désinfection insuffisants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Non respect du protocole de décontamination</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Contamination par manipulation après cuisson</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Mauvaise conditions de stockage ou de protection</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de cuisson </a:t>
                    </a:r>
                    <a:endParaRPr lang="en-US" altLang="fr-FR" sz="1600">
                      <a:latin typeface="Arial" panose="020B0604020202020204" pitchFamily="34" charset="0"/>
                      <a:cs typeface="Times New Roman" panose="02020603050405020304" pitchFamily="18" charset="0"/>
                    </a:endParaRPr>
                  </a:p>
                </p:txBody>
              </p:sp>
              <p:sp>
                <p:nvSpPr>
                  <p:cNvPr id="40979" name="Rectangle 53">
                    <a:extLst>
                      <a:ext uri="{FF2B5EF4-FFF2-40B4-BE49-F238E27FC236}">
                        <a16:creationId xmlns:a16="http://schemas.microsoft.com/office/drawing/2014/main" id="{CDED27CF-E4CF-48A7-95FC-CD1570C01968}"/>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0971" name="Group 54">
                <a:extLst>
                  <a:ext uri="{FF2B5EF4-FFF2-40B4-BE49-F238E27FC236}">
                    <a16:creationId xmlns:a16="http://schemas.microsoft.com/office/drawing/2014/main" id="{C1AA41F7-6959-4628-A449-6EC99FDC9EE1}"/>
                  </a:ext>
                </a:extLst>
              </p:cNvPr>
              <p:cNvGrpSpPr>
                <a:grpSpLocks/>
              </p:cNvGrpSpPr>
              <p:nvPr/>
            </p:nvGrpSpPr>
            <p:grpSpPr bwMode="auto">
              <a:xfrm>
                <a:off x="1784" y="0"/>
                <a:ext cx="2030" cy="978"/>
                <a:chOff x="1784" y="0"/>
                <a:chExt cx="2030" cy="978"/>
              </a:xfrm>
            </p:grpSpPr>
            <p:sp>
              <p:nvSpPr>
                <p:cNvPr id="40972" name="Rectangle 55">
                  <a:extLst>
                    <a:ext uri="{FF2B5EF4-FFF2-40B4-BE49-F238E27FC236}">
                      <a16:creationId xmlns:a16="http://schemas.microsoft.com/office/drawing/2014/main" id="{F9C3FDFF-1257-4E44-BEF9-8821DAFB42B0}"/>
                    </a:ext>
                  </a:extLst>
                </p:cNvPr>
                <p:cNvSpPr>
                  <a:spLocks noChangeArrowheads="1"/>
                </p:cNvSpPr>
                <p:nvPr/>
              </p:nvSpPr>
              <p:spPr bwMode="auto">
                <a:xfrm>
                  <a:off x="1784" y="0"/>
                  <a:ext cx="2030"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0973" name="Group 56">
                  <a:extLst>
                    <a:ext uri="{FF2B5EF4-FFF2-40B4-BE49-F238E27FC236}">
                      <a16:creationId xmlns:a16="http://schemas.microsoft.com/office/drawing/2014/main" id="{47C43CC4-A5AF-4131-923B-D15411F5ED04}"/>
                    </a:ext>
                  </a:extLst>
                </p:cNvPr>
                <p:cNvGrpSpPr>
                  <a:grpSpLocks/>
                </p:cNvGrpSpPr>
                <p:nvPr/>
              </p:nvGrpSpPr>
              <p:grpSpPr bwMode="auto">
                <a:xfrm>
                  <a:off x="1784" y="0"/>
                  <a:ext cx="2030" cy="978"/>
                  <a:chOff x="1784" y="0"/>
                  <a:chExt cx="2030" cy="978"/>
                </a:xfrm>
              </p:grpSpPr>
              <p:sp>
                <p:nvSpPr>
                  <p:cNvPr id="40974" name="Rectangle 57">
                    <a:extLst>
                      <a:ext uri="{FF2B5EF4-FFF2-40B4-BE49-F238E27FC236}">
                        <a16:creationId xmlns:a16="http://schemas.microsoft.com/office/drawing/2014/main" id="{90803CF5-C829-463D-B8BC-1E928FEE0676}"/>
                      </a:ext>
                    </a:extLst>
                  </p:cNvPr>
                  <p:cNvSpPr>
                    <a:spLocks noChangeArrowheads="1"/>
                  </p:cNvSpPr>
                  <p:nvPr/>
                </p:nvSpPr>
                <p:spPr bwMode="auto">
                  <a:xfrm>
                    <a:off x="1812" y="0"/>
                    <a:ext cx="1974" cy="97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à l’hygiène du personnel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à un nettoyage et une désinfection 	satisfaisants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Faire respecter le plan de nettoyage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au respect du GBPH</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au bon stockage des denrées et 	des PCA</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Respecter les consignes de cuisson </a:t>
                    </a:r>
                    <a:endParaRPr lang="en-US" altLang="fr-FR" sz="160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fr-FR" sz="1600">
                      <a:latin typeface="Arial" panose="020B0604020202020204" pitchFamily="34" charset="0"/>
                      <a:cs typeface="Times New Roman" panose="02020603050405020304" pitchFamily="18" charset="0"/>
                    </a:endParaRPr>
                  </a:p>
                </p:txBody>
              </p:sp>
              <p:sp>
                <p:nvSpPr>
                  <p:cNvPr id="40975" name="Rectangle 58">
                    <a:extLst>
                      <a:ext uri="{FF2B5EF4-FFF2-40B4-BE49-F238E27FC236}">
                        <a16:creationId xmlns:a16="http://schemas.microsoft.com/office/drawing/2014/main" id="{15143C25-ADC0-439D-8522-E6FD82D5CA1A}"/>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0969" name="Rectangle 59">
              <a:extLst>
                <a:ext uri="{FF2B5EF4-FFF2-40B4-BE49-F238E27FC236}">
                  <a16:creationId xmlns:a16="http://schemas.microsoft.com/office/drawing/2014/main" id="{21C7D512-A410-4278-9091-6BF2EC4A933E}"/>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40967" name="AutoShape 60">
            <a:hlinkClick r:id="" action="ppaction://hlinkshowjump?jump=nextslide" highlightClick="1"/>
            <a:extLst>
              <a:ext uri="{FF2B5EF4-FFF2-40B4-BE49-F238E27FC236}">
                <a16:creationId xmlns:a16="http://schemas.microsoft.com/office/drawing/2014/main" id="{5A7AA8F1-28B1-4F23-98A2-BA8CE15B2F6F}"/>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BE15B6F2-0F70-4D22-9723-749779095393}"/>
              </a:ext>
            </a:extLst>
          </p:cNvPr>
          <p:cNvSpPr txBox="1">
            <a:spLocks noChangeArrowheads="1"/>
          </p:cNvSpPr>
          <p:nvPr/>
        </p:nvSpPr>
        <p:spPr bwMode="auto">
          <a:xfrm>
            <a:off x="381000" y="228600"/>
            <a:ext cx="8458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latin typeface="Comic Sans MS" panose="030F0702030302020204" pitchFamily="66" charset="0"/>
              </a:rPr>
              <a:t>ANALYSES e</a:t>
            </a:r>
            <a:r>
              <a:rPr lang="fr-FR" altLang="fr-FR" sz="2400" b="1">
                <a:latin typeface="Comic Sans MS" panose="030F0702030302020204" pitchFamily="66" charset="0"/>
                <a:cs typeface="Times New Roman" panose="02020603050405020304" pitchFamily="18" charset="0"/>
              </a:rPr>
              <a:t>t INTERPRETATION des RESULTATS</a:t>
            </a:r>
            <a:r>
              <a:rPr lang="fr-FR" altLang="fr-FR" sz="2400" b="1">
                <a:latin typeface="Comic Sans MS" panose="030F0702030302020204" pitchFamily="66" charset="0"/>
              </a:rPr>
              <a:t> </a:t>
            </a:r>
          </a:p>
        </p:txBody>
      </p:sp>
      <p:grpSp>
        <p:nvGrpSpPr>
          <p:cNvPr id="41987" name="Group 3">
            <a:extLst>
              <a:ext uri="{FF2B5EF4-FFF2-40B4-BE49-F238E27FC236}">
                <a16:creationId xmlns:a16="http://schemas.microsoft.com/office/drawing/2014/main" id="{AC927E01-3683-44CD-927C-62C63C126C2D}"/>
              </a:ext>
            </a:extLst>
          </p:cNvPr>
          <p:cNvGrpSpPr>
            <a:grpSpLocks/>
          </p:cNvGrpSpPr>
          <p:nvPr/>
        </p:nvGrpSpPr>
        <p:grpSpPr bwMode="auto">
          <a:xfrm>
            <a:off x="381000" y="990600"/>
            <a:ext cx="8458200" cy="685800"/>
            <a:chOff x="-3" y="-3"/>
            <a:chExt cx="3820" cy="390"/>
          </a:xfrm>
        </p:grpSpPr>
        <p:grpSp>
          <p:nvGrpSpPr>
            <p:cNvPr id="42024" name="Group 4">
              <a:extLst>
                <a:ext uri="{FF2B5EF4-FFF2-40B4-BE49-F238E27FC236}">
                  <a16:creationId xmlns:a16="http://schemas.microsoft.com/office/drawing/2014/main" id="{18DD1EE7-740A-4439-BA37-C4A05E6B1CB6}"/>
                </a:ext>
              </a:extLst>
            </p:cNvPr>
            <p:cNvGrpSpPr>
              <a:grpSpLocks/>
            </p:cNvGrpSpPr>
            <p:nvPr/>
          </p:nvGrpSpPr>
          <p:grpSpPr bwMode="auto">
            <a:xfrm>
              <a:off x="0" y="0"/>
              <a:ext cx="3814" cy="384"/>
              <a:chOff x="0" y="0"/>
              <a:chExt cx="3814" cy="384"/>
            </a:xfrm>
          </p:grpSpPr>
          <p:grpSp>
            <p:nvGrpSpPr>
              <p:cNvPr id="42026" name="Group 5">
                <a:extLst>
                  <a:ext uri="{FF2B5EF4-FFF2-40B4-BE49-F238E27FC236}">
                    <a16:creationId xmlns:a16="http://schemas.microsoft.com/office/drawing/2014/main" id="{BC24BA75-D88A-4196-8CC9-7D803968CD50}"/>
                  </a:ext>
                </a:extLst>
              </p:cNvPr>
              <p:cNvGrpSpPr>
                <a:grpSpLocks/>
              </p:cNvGrpSpPr>
              <p:nvPr/>
            </p:nvGrpSpPr>
            <p:grpSpPr bwMode="auto">
              <a:xfrm>
                <a:off x="0" y="0"/>
                <a:ext cx="1784" cy="384"/>
                <a:chOff x="0" y="0"/>
                <a:chExt cx="1784" cy="384"/>
              </a:xfrm>
            </p:grpSpPr>
            <p:sp>
              <p:nvSpPr>
                <p:cNvPr id="42030" name="Rectangle 6">
                  <a:extLst>
                    <a:ext uri="{FF2B5EF4-FFF2-40B4-BE49-F238E27FC236}">
                      <a16:creationId xmlns:a16="http://schemas.microsoft.com/office/drawing/2014/main" id="{197BD04B-6705-4BC3-AF10-FC35F9B00312}"/>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Germes à l’origine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2031" name="Rectangle 7">
                  <a:extLst>
                    <a:ext uri="{FF2B5EF4-FFF2-40B4-BE49-F238E27FC236}">
                      <a16:creationId xmlns:a16="http://schemas.microsoft.com/office/drawing/2014/main" id="{68E8236B-0D54-4EFF-99D3-9503E287EF6C}"/>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2027" name="Group 8">
                <a:extLst>
                  <a:ext uri="{FF2B5EF4-FFF2-40B4-BE49-F238E27FC236}">
                    <a16:creationId xmlns:a16="http://schemas.microsoft.com/office/drawing/2014/main" id="{9D8E1F2A-CE09-49CE-92C7-1E619E00C8A7}"/>
                  </a:ext>
                </a:extLst>
              </p:cNvPr>
              <p:cNvGrpSpPr>
                <a:grpSpLocks/>
              </p:cNvGrpSpPr>
              <p:nvPr/>
            </p:nvGrpSpPr>
            <p:grpSpPr bwMode="auto">
              <a:xfrm>
                <a:off x="1784" y="0"/>
                <a:ext cx="2030" cy="384"/>
                <a:chOff x="1784" y="0"/>
                <a:chExt cx="2030" cy="384"/>
              </a:xfrm>
            </p:grpSpPr>
            <p:sp>
              <p:nvSpPr>
                <p:cNvPr id="42028" name="Rectangle 9">
                  <a:extLst>
                    <a:ext uri="{FF2B5EF4-FFF2-40B4-BE49-F238E27FC236}">
                      <a16:creationId xmlns:a16="http://schemas.microsoft.com/office/drawing/2014/main" id="{A182B217-2C31-495C-931B-A302290899EC}"/>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Source de contamination</a:t>
                  </a:r>
                  <a:endParaRPr lang="en-US" altLang="fr-FR" sz="2000" b="1"/>
                </a:p>
              </p:txBody>
            </p:sp>
            <p:sp>
              <p:nvSpPr>
                <p:cNvPr id="42029" name="Rectangle 10">
                  <a:extLst>
                    <a:ext uri="{FF2B5EF4-FFF2-40B4-BE49-F238E27FC236}">
                      <a16:creationId xmlns:a16="http://schemas.microsoft.com/office/drawing/2014/main" id="{E0E0241D-DAB1-485A-9F49-CEDB8736AA3D}"/>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2025" name="Rectangle 11">
              <a:extLst>
                <a:ext uri="{FF2B5EF4-FFF2-40B4-BE49-F238E27FC236}">
                  <a16:creationId xmlns:a16="http://schemas.microsoft.com/office/drawing/2014/main" id="{2D8FFDB2-6D95-4DA7-AE95-DBCCCA5CD996}"/>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1988" name="Group 12">
            <a:extLst>
              <a:ext uri="{FF2B5EF4-FFF2-40B4-BE49-F238E27FC236}">
                <a16:creationId xmlns:a16="http://schemas.microsoft.com/office/drawing/2014/main" id="{F226BB9F-58A7-4829-B5E7-887CAB187E04}"/>
              </a:ext>
            </a:extLst>
          </p:cNvPr>
          <p:cNvGrpSpPr>
            <a:grpSpLocks/>
          </p:cNvGrpSpPr>
          <p:nvPr/>
        </p:nvGrpSpPr>
        <p:grpSpPr bwMode="auto">
          <a:xfrm>
            <a:off x="381000" y="3352800"/>
            <a:ext cx="8458200" cy="685800"/>
            <a:chOff x="-3" y="-3"/>
            <a:chExt cx="3820" cy="390"/>
          </a:xfrm>
        </p:grpSpPr>
        <p:grpSp>
          <p:nvGrpSpPr>
            <p:cNvPr id="42016" name="Group 13">
              <a:extLst>
                <a:ext uri="{FF2B5EF4-FFF2-40B4-BE49-F238E27FC236}">
                  <a16:creationId xmlns:a16="http://schemas.microsoft.com/office/drawing/2014/main" id="{E4724FD1-00C6-4C5F-844D-B8AD9AAB1396}"/>
                </a:ext>
              </a:extLst>
            </p:cNvPr>
            <p:cNvGrpSpPr>
              <a:grpSpLocks/>
            </p:cNvGrpSpPr>
            <p:nvPr/>
          </p:nvGrpSpPr>
          <p:grpSpPr bwMode="auto">
            <a:xfrm>
              <a:off x="0" y="0"/>
              <a:ext cx="3814" cy="384"/>
              <a:chOff x="0" y="0"/>
              <a:chExt cx="3814" cy="384"/>
            </a:xfrm>
          </p:grpSpPr>
          <p:grpSp>
            <p:nvGrpSpPr>
              <p:cNvPr id="42018" name="Group 14">
                <a:extLst>
                  <a:ext uri="{FF2B5EF4-FFF2-40B4-BE49-F238E27FC236}">
                    <a16:creationId xmlns:a16="http://schemas.microsoft.com/office/drawing/2014/main" id="{EF7D4B41-CC02-45F3-8688-678B5F04DAC3}"/>
                  </a:ext>
                </a:extLst>
              </p:cNvPr>
              <p:cNvGrpSpPr>
                <a:grpSpLocks/>
              </p:cNvGrpSpPr>
              <p:nvPr/>
            </p:nvGrpSpPr>
            <p:grpSpPr bwMode="auto">
              <a:xfrm>
                <a:off x="0" y="0"/>
                <a:ext cx="1784" cy="384"/>
                <a:chOff x="0" y="0"/>
                <a:chExt cx="1784" cy="384"/>
              </a:xfrm>
            </p:grpSpPr>
            <p:sp>
              <p:nvSpPr>
                <p:cNvPr id="42022" name="Rectangle 15">
                  <a:extLst>
                    <a:ext uri="{FF2B5EF4-FFF2-40B4-BE49-F238E27FC236}">
                      <a16:creationId xmlns:a16="http://schemas.microsoft.com/office/drawing/2014/main" id="{FC2F7D94-B55B-43B2-9EBA-061C2F174851}"/>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Causes les plus probables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2023" name="Rectangle 16">
                  <a:extLst>
                    <a:ext uri="{FF2B5EF4-FFF2-40B4-BE49-F238E27FC236}">
                      <a16:creationId xmlns:a16="http://schemas.microsoft.com/office/drawing/2014/main" id="{2E60FEC8-4142-4461-AD96-3269E73C0235}"/>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2019" name="Group 17">
                <a:extLst>
                  <a:ext uri="{FF2B5EF4-FFF2-40B4-BE49-F238E27FC236}">
                    <a16:creationId xmlns:a16="http://schemas.microsoft.com/office/drawing/2014/main" id="{ECE8987F-8FB6-46E9-BA03-855ED458877D}"/>
                  </a:ext>
                </a:extLst>
              </p:cNvPr>
              <p:cNvGrpSpPr>
                <a:grpSpLocks/>
              </p:cNvGrpSpPr>
              <p:nvPr/>
            </p:nvGrpSpPr>
            <p:grpSpPr bwMode="auto">
              <a:xfrm>
                <a:off x="1784" y="0"/>
                <a:ext cx="2030" cy="384"/>
                <a:chOff x="1784" y="0"/>
                <a:chExt cx="2030" cy="384"/>
              </a:xfrm>
            </p:grpSpPr>
            <p:sp>
              <p:nvSpPr>
                <p:cNvPr id="42020" name="Rectangle 18">
                  <a:extLst>
                    <a:ext uri="{FF2B5EF4-FFF2-40B4-BE49-F238E27FC236}">
                      <a16:creationId xmlns:a16="http://schemas.microsoft.com/office/drawing/2014/main" id="{71498F19-9390-4644-9E98-96413970FC3C}"/>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Mesures de prévention </a:t>
                  </a:r>
                  <a:endParaRPr lang="en-US" altLang="fr-FR" sz="2000" b="1"/>
                </a:p>
                <a:p>
                  <a:pPr algn="ctr" eaLnBrk="1" hangingPunct="1">
                    <a:spcBef>
                      <a:spcPct val="0"/>
                    </a:spcBef>
                    <a:buClrTx/>
                    <a:buSzTx/>
                    <a:buFontTx/>
                    <a:buNone/>
                  </a:pP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2021" name="Rectangle 19">
                  <a:extLst>
                    <a:ext uri="{FF2B5EF4-FFF2-40B4-BE49-F238E27FC236}">
                      <a16:creationId xmlns:a16="http://schemas.microsoft.com/office/drawing/2014/main" id="{A7083438-FCC4-4720-8741-2540D1BF4546}"/>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2017" name="Rectangle 20">
              <a:extLst>
                <a:ext uri="{FF2B5EF4-FFF2-40B4-BE49-F238E27FC236}">
                  <a16:creationId xmlns:a16="http://schemas.microsoft.com/office/drawing/2014/main" id="{BEA2583E-984B-4B36-9F94-15DCC3F9A83B}"/>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1989" name="Group 21">
            <a:extLst>
              <a:ext uri="{FF2B5EF4-FFF2-40B4-BE49-F238E27FC236}">
                <a16:creationId xmlns:a16="http://schemas.microsoft.com/office/drawing/2014/main" id="{E9E50CCB-7040-44BD-90F0-406ACB5D383F}"/>
              </a:ext>
            </a:extLst>
          </p:cNvPr>
          <p:cNvGrpSpPr>
            <a:grpSpLocks/>
          </p:cNvGrpSpPr>
          <p:nvPr/>
        </p:nvGrpSpPr>
        <p:grpSpPr bwMode="auto">
          <a:xfrm>
            <a:off x="381000" y="1676400"/>
            <a:ext cx="8458200" cy="1371600"/>
            <a:chOff x="-3" y="-3"/>
            <a:chExt cx="3820" cy="1214"/>
          </a:xfrm>
        </p:grpSpPr>
        <p:grpSp>
          <p:nvGrpSpPr>
            <p:cNvPr id="42004" name="Group 22">
              <a:extLst>
                <a:ext uri="{FF2B5EF4-FFF2-40B4-BE49-F238E27FC236}">
                  <a16:creationId xmlns:a16="http://schemas.microsoft.com/office/drawing/2014/main" id="{1C97E234-2F35-4684-8406-B3F626BC5B4C}"/>
                </a:ext>
              </a:extLst>
            </p:cNvPr>
            <p:cNvGrpSpPr>
              <a:grpSpLocks/>
            </p:cNvGrpSpPr>
            <p:nvPr/>
          </p:nvGrpSpPr>
          <p:grpSpPr bwMode="auto">
            <a:xfrm>
              <a:off x="0" y="0"/>
              <a:ext cx="3814" cy="1208"/>
              <a:chOff x="0" y="0"/>
              <a:chExt cx="3814" cy="1208"/>
            </a:xfrm>
          </p:grpSpPr>
          <p:grpSp>
            <p:nvGrpSpPr>
              <p:cNvPr id="42006" name="Group 23">
                <a:extLst>
                  <a:ext uri="{FF2B5EF4-FFF2-40B4-BE49-F238E27FC236}">
                    <a16:creationId xmlns:a16="http://schemas.microsoft.com/office/drawing/2014/main" id="{14D123D0-EB95-4761-8902-51A9A9D28989}"/>
                  </a:ext>
                </a:extLst>
              </p:cNvPr>
              <p:cNvGrpSpPr>
                <a:grpSpLocks/>
              </p:cNvGrpSpPr>
              <p:nvPr/>
            </p:nvGrpSpPr>
            <p:grpSpPr bwMode="auto">
              <a:xfrm>
                <a:off x="0" y="0"/>
                <a:ext cx="1784" cy="1208"/>
                <a:chOff x="0" y="0"/>
                <a:chExt cx="1784" cy="1208"/>
              </a:xfrm>
            </p:grpSpPr>
            <p:sp>
              <p:nvSpPr>
                <p:cNvPr id="42012" name="Rectangle 24">
                  <a:extLst>
                    <a:ext uri="{FF2B5EF4-FFF2-40B4-BE49-F238E27FC236}">
                      <a16:creationId xmlns:a16="http://schemas.microsoft.com/office/drawing/2014/main" id="{71E88F43-D24F-4332-AC53-3A0713B6F570}"/>
                    </a:ext>
                  </a:extLst>
                </p:cNvPr>
                <p:cNvSpPr>
                  <a:spLocks noChangeArrowheads="1"/>
                </p:cNvSpPr>
                <p:nvPr/>
              </p:nvSpPr>
              <p:spPr bwMode="auto">
                <a:xfrm>
                  <a:off x="0" y="0"/>
                  <a:ext cx="1784"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2013" name="Group 25">
                  <a:extLst>
                    <a:ext uri="{FF2B5EF4-FFF2-40B4-BE49-F238E27FC236}">
                      <a16:creationId xmlns:a16="http://schemas.microsoft.com/office/drawing/2014/main" id="{B7ECEA62-F7F0-428D-9ED2-E2DED5FD1622}"/>
                    </a:ext>
                  </a:extLst>
                </p:cNvPr>
                <p:cNvGrpSpPr>
                  <a:grpSpLocks/>
                </p:cNvGrpSpPr>
                <p:nvPr/>
              </p:nvGrpSpPr>
              <p:grpSpPr bwMode="auto">
                <a:xfrm>
                  <a:off x="0" y="0"/>
                  <a:ext cx="1784" cy="1208"/>
                  <a:chOff x="0" y="0"/>
                  <a:chExt cx="1784" cy="1208"/>
                </a:xfrm>
              </p:grpSpPr>
              <p:sp>
                <p:nvSpPr>
                  <p:cNvPr id="42014" name="Rectangle 26">
                    <a:extLst>
                      <a:ext uri="{FF2B5EF4-FFF2-40B4-BE49-F238E27FC236}">
                        <a16:creationId xmlns:a16="http://schemas.microsoft.com/office/drawing/2014/main" id="{DABA12F8-8E06-4AF0-BC65-BBE94258DEB8}"/>
                      </a:ext>
                    </a:extLst>
                  </p:cNvPr>
                  <p:cNvSpPr>
                    <a:spLocks noChangeArrowheads="1"/>
                  </p:cNvSpPr>
                  <p:nvPr/>
                </p:nvSpPr>
                <p:spPr bwMode="auto">
                  <a:xfrm>
                    <a:off x="28" y="0"/>
                    <a:ext cx="1728"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900" b="1">
                        <a:latin typeface="Arial" panose="020B0604020202020204" pitchFamily="34" charset="0"/>
                        <a:cs typeface="Arial" panose="020B0604020202020204" pitchFamily="34" charset="0"/>
                      </a:rPr>
                      <a:t>  </a:t>
                    </a:r>
                    <a:endParaRPr lang="en-US" altLang="fr-FR" sz="900">
                      <a:latin typeface="Arial" panose="020B0604020202020204" pitchFamily="34" charset="0"/>
                      <a:cs typeface="Times New Roman" panose="02020603050405020304" pitchFamily="18" charset="0"/>
                    </a:endParaRPr>
                  </a:p>
                  <a:p>
                    <a:pPr algn="ctr">
                      <a:spcBef>
                        <a:spcPct val="0"/>
                      </a:spcBef>
                      <a:buClrTx/>
                      <a:buSzTx/>
                      <a:buFontTx/>
                      <a:buNone/>
                    </a:pPr>
                    <a:r>
                      <a:rPr lang="en-US" altLang="fr-FR" b="1">
                        <a:latin typeface="Arial" panose="020B0604020202020204" pitchFamily="34" charset="0"/>
                        <a:cs typeface="Arial" panose="020B0604020202020204" pitchFamily="34" charset="0"/>
                      </a:rPr>
                      <a:t>Anaérobies sulfito - réducteurs</a:t>
                    </a:r>
                    <a:endParaRPr lang="en-US" altLang="fr-FR">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600">
                      <a:latin typeface="Arial" panose="020B0604020202020204" pitchFamily="34" charset="0"/>
                    </a:endParaRPr>
                  </a:p>
                </p:txBody>
              </p:sp>
              <p:sp>
                <p:nvSpPr>
                  <p:cNvPr id="42015" name="Rectangle 27">
                    <a:extLst>
                      <a:ext uri="{FF2B5EF4-FFF2-40B4-BE49-F238E27FC236}">
                        <a16:creationId xmlns:a16="http://schemas.microsoft.com/office/drawing/2014/main" id="{328875D5-8610-4A7A-91CE-800866927619}"/>
                      </a:ext>
                    </a:extLst>
                  </p:cNvPr>
                  <p:cNvSpPr>
                    <a:spLocks noChangeArrowheads="1"/>
                  </p:cNvSpPr>
                  <p:nvPr/>
                </p:nvSpPr>
                <p:spPr bwMode="auto">
                  <a:xfrm>
                    <a:off x="0" y="0"/>
                    <a:ext cx="1784" cy="120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2007" name="Group 28">
                <a:extLst>
                  <a:ext uri="{FF2B5EF4-FFF2-40B4-BE49-F238E27FC236}">
                    <a16:creationId xmlns:a16="http://schemas.microsoft.com/office/drawing/2014/main" id="{4E8D4E88-5071-493C-B326-D334E4F027B2}"/>
                  </a:ext>
                </a:extLst>
              </p:cNvPr>
              <p:cNvGrpSpPr>
                <a:grpSpLocks/>
              </p:cNvGrpSpPr>
              <p:nvPr/>
            </p:nvGrpSpPr>
            <p:grpSpPr bwMode="auto">
              <a:xfrm>
                <a:off x="1784" y="0"/>
                <a:ext cx="2030" cy="1208"/>
                <a:chOff x="1784" y="0"/>
                <a:chExt cx="2030" cy="1208"/>
              </a:xfrm>
            </p:grpSpPr>
            <p:sp>
              <p:nvSpPr>
                <p:cNvPr id="42008" name="Rectangle 29">
                  <a:extLst>
                    <a:ext uri="{FF2B5EF4-FFF2-40B4-BE49-F238E27FC236}">
                      <a16:creationId xmlns:a16="http://schemas.microsoft.com/office/drawing/2014/main" id="{F4EEAE0B-D85E-44E2-AE8F-3CACFFCDFFAA}"/>
                    </a:ext>
                  </a:extLst>
                </p:cNvPr>
                <p:cNvSpPr>
                  <a:spLocks noChangeArrowheads="1"/>
                </p:cNvSpPr>
                <p:nvPr/>
              </p:nvSpPr>
              <p:spPr bwMode="auto">
                <a:xfrm>
                  <a:off x="1784" y="0"/>
                  <a:ext cx="2030"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2009" name="Group 30">
                  <a:extLst>
                    <a:ext uri="{FF2B5EF4-FFF2-40B4-BE49-F238E27FC236}">
                      <a16:creationId xmlns:a16="http://schemas.microsoft.com/office/drawing/2014/main" id="{882C6A97-C1B5-417A-9696-31CFE41F6854}"/>
                    </a:ext>
                  </a:extLst>
                </p:cNvPr>
                <p:cNvGrpSpPr>
                  <a:grpSpLocks/>
                </p:cNvGrpSpPr>
                <p:nvPr/>
              </p:nvGrpSpPr>
              <p:grpSpPr bwMode="auto">
                <a:xfrm>
                  <a:off x="1784" y="0"/>
                  <a:ext cx="2030" cy="1208"/>
                  <a:chOff x="1784" y="0"/>
                  <a:chExt cx="2030" cy="1208"/>
                </a:xfrm>
              </p:grpSpPr>
              <p:sp>
                <p:nvSpPr>
                  <p:cNvPr id="42010" name="Rectangle 31">
                    <a:extLst>
                      <a:ext uri="{FF2B5EF4-FFF2-40B4-BE49-F238E27FC236}">
                        <a16:creationId xmlns:a16="http://schemas.microsoft.com/office/drawing/2014/main" id="{0375F32D-5763-4F00-9735-62D137E8A824}"/>
                      </a:ext>
                    </a:extLst>
                  </p:cNvPr>
                  <p:cNvSpPr>
                    <a:spLocks noChangeArrowheads="1"/>
                  </p:cNvSpPr>
                  <p:nvPr/>
                </p:nvSpPr>
                <p:spPr bwMode="auto">
                  <a:xfrm>
                    <a:off x="1812" y="0"/>
                    <a:ext cx="1974"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Denrées souillées, végétaux mal lavés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Tube digestif de l’homme et des animaux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La viande peut quelquefois en contenir </a:t>
                    </a:r>
                    <a:endParaRPr lang="en-US" altLang="fr-FR" sz="1600">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a:latin typeface="Arial" panose="020B0604020202020204" pitchFamily="34" charset="0"/>
                    </a:endParaRPr>
                  </a:p>
                </p:txBody>
              </p:sp>
              <p:sp>
                <p:nvSpPr>
                  <p:cNvPr id="42011" name="Rectangle 32">
                    <a:extLst>
                      <a:ext uri="{FF2B5EF4-FFF2-40B4-BE49-F238E27FC236}">
                        <a16:creationId xmlns:a16="http://schemas.microsoft.com/office/drawing/2014/main" id="{C53315E1-80C4-4330-B24B-37E907ED0E85}"/>
                      </a:ext>
                    </a:extLst>
                  </p:cNvPr>
                  <p:cNvSpPr>
                    <a:spLocks noChangeArrowheads="1"/>
                  </p:cNvSpPr>
                  <p:nvPr/>
                </p:nvSpPr>
                <p:spPr bwMode="auto">
                  <a:xfrm>
                    <a:off x="1784" y="0"/>
                    <a:ext cx="2030" cy="120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2005" name="Rectangle 33">
              <a:extLst>
                <a:ext uri="{FF2B5EF4-FFF2-40B4-BE49-F238E27FC236}">
                  <a16:creationId xmlns:a16="http://schemas.microsoft.com/office/drawing/2014/main" id="{A2035913-9556-4057-B2E4-6424D73FC0D6}"/>
                </a:ext>
              </a:extLst>
            </p:cNvPr>
            <p:cNvSpPr>
              <a:spLocks noChangeArrowheads="1"/>
            </p:cNvSpPr>
            <p:nvPr/>
          </p:nvSpPr>
          <p:spPr bwMode="auto">
            <a:xfrm>
              <a:off x="-3" y="-3"/>
              <a:ext cx="3820" cy="121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1990" name="Group 34">
            <a:extLst>
              <a:ext uri="{FF2B5EF4-FFF2-40B4-BE49-F238E27FC236}">
                <a16:creationId xmlns:a16="http://schemas.microsoft.com/office/drawing/2014/main" id="{894E69A8-2D09-4CAB-AE28-6A8724DF7D5E}"/>
              </a:ext>
            </a:extLst>
          </p:cNvPr>
          <p:cNvGrpSpPr>
            <a:grpSpLocks/>
          </p:cNvGrpSpPr>
          <p:nvPr/>
        </p:nvGrpSpPr>
        <p:grpSpPr bwMode="auto">
          <a:xfrm>
            <a:off x="381000" y="4038600"/>
            <a:ext cx="8458200" cy="2133600"/>
            <a:chOff x="-3" y="-3"/>
            <a:chExt cx="3820" cy="1214"/>
          </a:xfrm>
        </p:grpSpPr>
        <p:grpSp>
          <p:nvGrpSpPr>
            <p:cNvPr id="41992" name="Group 35">
              <a:extLst>
                <a:ext uri="{FF2B5EF4-FFF2-40B4-BE49-F238E27FC236}">
                  <a16:creationId xmlns:a16="http://schemas.microsoft.com/office/drawing/2014/main" id="{564E0150-E55F-4AC8-B96B-6D0F640C767F}"/>
                </a:ext>
              </a:extLst>
            </p:cNvPr>
            <p:cNvGrpSpPr>
              <a:grpSpLocks/>
            </p:cNvGrpSpPr>
            <p:nvPr/>
          </p:nvGrpSpPr>
          <p:grpSpPr bwMode="auto">
            <a:xfrm>
              <a:off x="0" y="0"/>
              <a:ext cx="3814" cy="1208"/>
              <a:chOff x="0" y="0"/>
              <a:chExt cx="3814" cy="1208"/>
            </a:xfrm>
          </p:grpSpPr>
          <p:grpSp>
            <p:nvGrpSpPr>
              <p:cNvPr id="41994" name="Group 36">
                <a:extLst>
                  <a:ext uri="{FF2B5EF4-FFF2-40B4-BE49-F238E27FC236}">
                    <a16:creationId xmlns:a16="http://schemas.microsoft.com/office/drawing/2014/main" id="{AF170C87-295D-4012-8325-5104D78D9A9C}"/>
                  </a:ext>
                </a:extLst>
              </p:cNvPr>
              <p:cNvGrpSpPr>
                <a:grpSpLocks/>
              </p:cNvGrpSpPr>
              <p:nvPr/>
            </p:nvGrpSpPr>
            <p:grpSpPr bwMode="auto">
              <a:xfrm>
                <a:off x="0" y="0"/>
                <a:ext cx="1784" cy="1208"/>
                <a:chOff x="0" y="0"/>
                <a:chExt cx="1784" cy="1208"/>
              </a:xfrm>
            </p:grpSpPr>
            <p:sp>
              <p:nvSpPr>
                <p:cNvPr id="42000" name="Rectangle 37">
                  <a:extLst>
                    <a:ext uri="{FF2B5EF4-FFF2-40B4-BE49-F238E27FC236}">
                      <a16:creationId xmlns:a16="http://schemas.microsoft.com/office/drawing/2014/main" id="{3F01F811-DB04-42A2-A96B-CEC9AEC92F7F}"/>
                    </a:ext>
                  </a:extLst>
                </p:cNvPr>
                <p:cNvSpPr>
                  <a:spLocks noChangeArrowheads="1"/>
                </p:cNvSpPr>
                <p:nvPr/>
              </p:nvSpPr>
              <p:spPr bwMode="auto">
                <a:xfrm>
                  <a:off x="0" y="0"/>
                  <a:ext cx="1784"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2001" name="Group 38">
                  <a:extLst>
                    <a:ext uri="{FF2B5EF4-FFF2-40B4-BE49-F238E27FC236}">
                      <a16:creationId xmlns:a16="http://schemas.microsoft.com/office/drawing/2014/main" id="{1464A94E-0934-4D50-976C-B7A46FDDEFF7}"/>
                    </a:ext>
                  </a:extLst>
                </p:cNvPr>
                <p:cNvGrpSpPr>
                  <a:grpSpLocks/>
                </p:cNvGrpSpPr>
                <p:nvPr/>
              </p:nvGrpSpPr>
              <p:grpSpPr bwMode="auto">
                <a:xfrm>
                  <a:off x="0" y="0"/>
                  <a:ext cx="1784" cy="1208"/>
                  <a:chOff x="0" y="0"/>
                  <a:chExt cx="1784" cy="1208"/>
                </a:xfrm>
              </p:grpSpPr>
              <p:sp>
                <p:nvSpPr>
                  <p:cNvPr id="42002" name="Rectangle 39">
                    <a:extLst>
                      <a:ext uri="{FF2B5EF4-FFF2-40B4-BE49-F238E27FC236}">
                        <a16:creationId xmlns:a16="http://schemas.microsoft.com/office/drawing/2014/main" id="{703F0589-551E-4F73-9975-8A5917A03241}"/>
                      </a:ext>
                    </a:extLst>
                  </p:cNvPr>
                  <p:cNvSpPr>
                    <a:spLocks noChangeArrowheads="1"/>
                  </p:cNvSpPr>
                  <p:nvPr/>
                </p:nvSpPr>
                <p:spPr bwMode="auto">
                  <a:xfrm>
                    <a:off x="28" y="0"/>
                    <a:ext cx="1728"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Lavage des végétaux mal ou non fait</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de cuisson</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de refroidissement</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Non respect chaîne du froid</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Mauvaise conditions de stockage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d’hygiène du personnel </a:t>
                    </a:r>
                    <a:endParaRPr lang="en-US" altLang="fr-FR" sz="160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fr-FR" sz="1600">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600">
                      <a:latin typeface="Arial" panose="020B0604020202020204" pitchFamily="34" charset="0"/>
                    </a:endParaRPr>
                  </a:p>
                </p:txBody>
              </p:sp>
              <p:sp>
                <p:nvSpPr>
                  <p:cNvPr id="42003" name="Rectangle 40">
                    <a:extLst>
                      <a:ext uri="{FF2B5EF4-FFF2-40B4-BE49-F238E27FC236}">
                        <a16:creationId xmlns:a16="http://schemas.microsoft.com/office/drawing/2014/main" id="{D45703C2-A487-46E0-8460-E23B97E5A4E2}"/>
                      </a:ext>
                    </a:extLst>
                  </p:cNvPr>
                  <p:cNvSpPr>
                    <a:spLocks noChangeArrowheads="1"/>
                  </p:cNvSpPr>
                  <p:nvPr/>
                </p:nvSpPr>
                <p:spPr bwMode="auto">
                  <a:xfrm>
                    <a:off x="0" y="0"/>
                    <a:ext cx="1784" cy="120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1995" name="Group 41">
                <a:extLst>
                  <a:ext uri="{FF2B5EF4-FFF2-40B4-BE49-F238E27FC236}">
                    <a16:creationId xmlns:a16="http://schemas.microsoft.com/office/drawing/2014/main" id="{721275B6-6E81-4754-85FC-E97A1519753C}"/>
                  </a:ext>
                </a:extLst>
              </p:cNvPr>
              <p:cNvGrpSpPr>
                <a:grpSpLocks/>
              </p:cNvGrpSpPr>
              <p:nvPr/>
            </p:nvGrpSpPr>
            <p:grpSpPr bwMode="auto">
              <a:xfrm>
                <a:off x="1784" y="0"/>
                <a:ext cx="2030" cy="1208"/>
                <a:chOff x="1784" y="0"/>
                <a:chExt cx="2030" cy="1208"/>
              </a:xfrm>
            </p:grpSpPr>
            <p:sp>
              <p:nvSpPr>
                <p:cNvPr id="41996" name="Rectangle 42">
                  <a:extLst>
                    <a:ext uri="{FF2B5EF4-FFF2-40B4-BE49-F238E27FC236}">
                      <a16:creationId xmlns:a16="http://schemas.microsoft.com/office/drawing/2014/main" id="{B256667F-5A82-4969-84A9-507ECC97C4ED}"/>
                    </a:ext>
                  </a:extLst>
                </p:cNvPr>
                <p:cNvSpPr>
                  <a:spLocks noChangeArrowheads="1"/>
                </p:cNvSpPr>
                <p:nvPr/>
              </p:nvSpPr>
              <p:spPr bwMode="auto">
                <a:xfrm>
                  <a:off x="1784" y="0"/>
                  <a:ext cx="2030"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1997" name="Group 43">
                  <a:extLst>
                    <a:ext uri="{FF2B5EF4-FFF2-40B4-BE49-F238E27FC236}">
                      <a16:creationId xmlns:a16="http://schemas.microsoft.com/office/drawing/2014/main" id="{F6C10172-B234-4E19-A344-5B8C1C86DE21}"/>
                    </a:ext>
                  </a:extLst>
                </p:cNvPr>
                <p:cNvGrpSpPr>
                  <a:grpSpLocks/>
                </p:cNvGrpSpPr>
                <p:nvPr/>
              </p:nvGrpSpPr>
              <p:grpSpPr bwMode="auto">
                <a:xfrm>
                  <a:off x="1784" y="0"/>
                  <a:ext cx="2030" cy="1208"/>
                  <a:chOff x="1784" y="0"/>
                  <a:chExt cx="2030" cy="1208"/>
                </a:xfrm>
              </p:grpSpPr>
              <p:sp>
                <p:nvSpPr>
                  <p:cNvPr id="41998" name="Rectangle 44">
                    <a:extLst>
                      <a:ext uri="{FF2B5EF4-FFF2-40B4-BE49-F238E27FC236}">
                        <a16:creationId xmlns:a16="http://schemas.microsoft.com/office/drawing/2014/main" id="{95FC91D8-6FA7-4ACB-BBE0-4246F4AD85C1}"/>
                      </a:ext>
                    </a:extLst>
                  </p:cNvPr>
                  <p:cNvSpPr>
                    <a:spLocks noChangeArrowheads="1"/>
                  </p:cNvSpPr>
                  <p:nvPr/>
                </p:nvSpPr>
                <p:spPr bwMode="auto">
                  <a:xfrm>
                    <a:off x="1812" y="0"/>
                    <a:ext cx="1974" cy="1208"/>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Laver soigneusement les légumes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Respecter les consignes de cuisson, 	maintien à T°C &gt;63°C des aliments 	chauds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Refroidissement rapide après cuisson</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au respect de la chaîne du froid</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au bon stockage des denrées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Faire un suivi de la santé du personnel </a:t>
                    </a:r>
                    <a:r>
                      <a:rPr lang="en-US" altLang="fr-FR" sz="1600">
                        <a:latin typeface="Arial" panose="020B0604020202020204" pitchFamily="34" charset="0"/>
                      </a:rPr>
                      <a:t>	</a:t>
                    </a:r>
                  </a:p>
                </p:txBody>
              </p:sp>
              <p:sp>
                <p:nvSpPr>
                  <p:cNvPr id="41999" name="Rectangle 45">
                    <a:extLst>
                      <a:ext uri="{FF2B5EF4-FFF2-40B4-BE49-F238E27FC236}">
                        <a16:creationId xmlns:a16="http://schemas.microsoft.com/office/drawing/2014/main" id="{10C25FCE-6D9C-4B46-A70A-E43A7CD8F720}"/>
                      </a:ext>
                    </a:extLst>
                  </p:cNvPr>
                  <p:cNvSpPr>
                    <a:spLocks noChangeArrowheads="1"/>
                  </p:cNvSpPr>
                  <p:nvPr/>
                </p:nvSpPr>
                <p:spPr bwMode="auto">
                  <a:xfrm>
                    <a:off x="1784" y="0"/>
                    <a:ext cx="2030" cy="120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1993" name="Rectangle 46">
              <a:extLst>
                <a:ext uri="{FF2B5EF4-FFF2-40B4-BE49-F238E27FC236}">
                  <a16:creationId xmlns:a16="http://schemas.microsoft.com/office/drawing/2014/main" id="{F9611AFC-C74E-4F1A-91D7-85AE5BEB33B3}"/>
                </a:ext>
              </a:extLst>
            </p:cNvPr>
            <p:cNvSpPr>
              <a:spLocks noChangeArrowheads="1"/>
            </p:cNvSpPr>
            <p:nvPr/>
          </p:nvSpPr>
          <p:spPr bwMode="auto">
            <a:xfrm>
              <a:off x="-3" y="-3"/>
              <a:ext cx="3820" cy="121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41991" name="AutoShape 60">
            <a:hlinkClick r:id="" action="ppaction://hlinkshowjump?jump=nextslide" highlightClick="1"/>
            <a:extLst>
              <a:ext uri="{FF2B5EF4-FFF2-40B4-BE49-F238E27FC236}">
                <a16:creationId xmlns:a16="http://schemas.microsoft.com/office/drawing/2014/main" id="{94CB7E19-BCCE-4F95-8B51-41DB30A90D1B}"/>
              </a:ext>
            </a:extLst>
          </p:cNvPr>
          <p:cNvSpPr>
            <a:spLocks noChangeArrowheads="1"/>
          </p:cNvSpPr>
          <p:nvPr/>
        </p:nvSpPr>
        <p:spPr bwMode="auto">
          <a:xfrm>
            <a:off x="8458200" y="60960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5035F07-C52E-4B24-B3D7-D68CACDAF0D1}"/>
              </a:ext>
            </a:extLst>
          </p:cNvPr>
          <p:cNvSpPr>
            <a:spLocks noChangeArrowheads="1"/>
          </p:cNvSpPr>
          <p:nvPr/>
        </p:nvSpPr>
        <p:spPr bwMode="auto">
          <a:xfrm>
            <a:off x="0" y="228600"/>
            <a:ext cx="91440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Extrait de l’arrêté du 29 septembre 1997, imposant les normes d’hygiène dans la restauration collective à caractère social</a:t>
            </a:r>
            <a:endParaRPr lang="en-US" altLang="fr-FR" sz="2000">
              <a:latin typeface="Comic Sans MS" panose="030F0702030302020204" pitchFamily="66" charset="0"/>
              <a:cs typeface="Times New Roman" panose="02020603050405020304" pitchFamily="18" charset="0"/>
            </a:endParaRPr>
          </a:p>
          <a:p>
            <a:pPr algn="ctr">
              <a:spcBef>
                <a:spcPct val="0"/>
              </a:spcBef>
              <a:buClrTx/>
              <a:buSzTx/>
              <a:buFontTx/>
              <a:buNone/>
            </a:pPr>
            <a:r>
              <a:rPr lang="en-US" altLang="fr-FR" sz="2000">
                <a:latin typeface="Arial" panose="020B0604020202020204" pitchFamily="34" charset="0"/>
                <a:cs typeface="Arial" panose="020B0604020202020204" pitchFamily="34" charset="0"/>
              </a:rPr>
              <a:t> </a:t>
            </a:r>
            <a:endParaRPr lang="en-US" altLang="fr-FR" sz="2000">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2000"/>
          </a:p>
        </p:txBody>
      </p:sp>
      <p:grpSp>
        <p:nvGrpSpPr>
          <p:cNvPr id="131078" name="Group 6">
            <a:extLst>
              <a:ext uri="{FF2B5EF4-FFF2-40B4-BE49-F238E27FC236}">
                <a16:creationId xmlns:a16="http://schemas.microsoft.com/office/drawing/2014/main" id="{29545597-CA8A-4D96-A623-99FD3E41F961}"/>
              </a:ext>
            </a:extLst>
          </p:cNvPr>
          <p:cNvGrpSpPr>
            <a:grpSpLocks/>
          </p:cNvGrpSpPr>
          <p:nvPr/>
        </p:nvGrpSpPr>
        <p:grpSpPr bwMode="auto">
          <a:xfrm>
            <a:off x="457200" y="1219200"/>
            <a:ext cx="8458200" cy="2141538"/>
            <a:chOff x="28" y="403"/>
            <a:chExt cx="5136" cy="1349"/>
          </a:xfrm>
        </p:grpSpPr>
        <p:sp>
          <p:nvSpPr>
            <p:cNvPr id="6149" name="Rectangle 3">
              <a:extLst>
                <a:ext uri="{FF2B5EF4-FFF2-40B4-BE49-F238E27FC236}">
                  <a16:creationId xmlns:a16="http://schemas.microsoft.com/office/drawing/2014/main" id="{20FCB245-096E-48CC-8FC4-11908915F597}"/>
                </a:ext>
              </a:extLst>
            </p:cNvPr>
            <p:cNvSpPr>
              <a:spLocks noChangeArrowheads="1"/>
            </p:cNvSpPr>
            <p:nvPr/>
          </p:nvSpPr>
          <p:spPr bwMode="auto">
            <a:xfrm>
              <a:off x="28" y="403"/>
              <a:ext cx="2495" cy="1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Times New Roman" panose="02020603050405020304" pitchFamily="18" charset="0"/>
                </a:rPr>
                <a:t>CHAPITRE VI : </a:t>
              </a:r>
              <a:r>
                <a:rPr lang="en-US" altLang="fr-FR" sz="1600" b="1">
                  <a:solidFill>
                    <a:srgbClr val="FF0000"/>
                  </a:solidFill>
                  <a:latin typeface="Arial" panose="020B0604020202020204" pitchFamily="34" charset="0"/>
                  <a:cs typeface="Times New Roman" panose="02020603050405020304" pitchFamily="18" charset="0"/>
                </a:rPr>
                <a:t>Dispositions spécifiques relatives aux </a:t>
              </a:r>
              <a:r>
                <a:rPr lang="en-US" altLang="fr-FR" sz="1600" b="1" u="sng">
                  <a:solidFill>
                    <a:srgbClr val="FF0000"/>
                  </a:solidFill>
                  <a:latin typeface="Arial" panose="020B0604020202020204" pitchFamily="34" charset="0"/>
                  <a:cs typeface="Times New Roman" panose="02020603050405020304" pitchFamily="18" charset="0"/>
                </a:rPr>
                <a:t>T</a:t>
              </a:r>
              <a:r>
                <a:rPr lang="en-US" altLang="fr-FR" sz="1600" b="1">
                  <a:solidFill>
                    <a:srgbClr val="FF0000"/>
                  </a:solidFill>
                  <a:latin typeface="Arial" panose="020B0604020202020204" pitchFamily="34" charset="0"/>
                  <a:cs typeface="Times New Roman" panose="02020603050405020304" pitchFamily="18" charset="0"/>
                </a:rPr>
                <a:t>oxi-</a:t>
              </a:r>
              <a:r>
                <a:rPr lang="en-US" altLang="fr-FR" sz="1600" b="1" u="sng">
                  <a:solidFill>
                    <a:srgbClr val="FF0000"/>
                  </a:solidFill>
                  <a:latin typeface="Arial" panose="020B0604020202020204" pitchFamily="34" charset="0"/>
                  <a:cs typeface="Times New Roman" panose="02020603050405020304" pitchFamily="18" charset="0"/>
                </a:rPr>
                <a:t>I</a:t>
              </a:r>
              <a:r>
                <a:rPr lang="en-US" altLang="fr-FR" sz="1600" b="1">
                  <a:solidFill>
                    <a:srgbClr val="FF0000"/>
                  </a:solidFill>
                  <a:latin typeface="Arial" panose="020B0604020202020204" pitchFamily="34" charset="0"/>
                  <a:cs typeface="Times New Roman" panose="02020603050405020304" pitchFamily="18" charset="0"/>
                </a:rPr>
                <a:t>nfections </a:t>
              </a:r>
              <a:r>
                <a:rPr lang="en-US" altLang="fr-FR" sz="1600" b="1" u="sng">
                  <a:solidFill>
                    <a:srgbClr val="FF0000"/>
                  </a:solidFill>
                  <a:latin typeface="Arial" panose="020B0604020202020204" pitchFamily="34" charset="0"/>
                  <a:cs typeface="Times New Roman" panose="02020603050405020304" pitchFamily="18" charset="0"/>
                </a:rPr>
                <a:t>A</a:t>
              </a:r>
              <a:r>
                <a:rPr lang="en-US" altLang="fr-FR" sz="1600" b="1">
                  <a:solidFill>
                    <a:srgbClr val="FF0000"/>
                  </a:solidFill>
                  <a:latin typeface="Arial" panose="020B0604020202020204" pitchFamily="34" charset="0"/>
                  <a:cs typeface="Times New Roman" panose="02020603050405020304" pitchFamily="18" charset="0"/>
                </a:rPr>
                <a:t>limentaires </a:t>
              </a:r>
              <a:r>
                <a:rPr lang="en-US" altLang="fr-FR" sz="1600" b="1" u="sng">
                  <a:solidFill>
                    <a:srgbClr val="FF0000"/>
                  </a:solidFill>
                  <a:latin typeface="Arial" panose="020B0604020202020204" pitchFamily="34" charset="0"/>
                  <a:cs typeface="Times New Roman" panose="02020603050405020304" pitchFamily="18" charset="0"/>
                </a:rPr>
                <a:t>C</a:t>
              </a:r>
              <a:r>
                <a:rPr lang="en-US" altLang="fr-FR" sz="1600" b="1">
                  <a:solidFill>
                    <a:srgbClr val="FF0000"/>
                  </a:solidFill>
                  <a:latin typeface="Arial" panose="020B0604020202020204" pitchFamily="34" charset="0"/>
                  <a:cs typeface="Times New Roman" panose="02020603050405020304" pitchFamily="18" charset="0"/>
                </a:rPr>
                <a:t>ollectives (TIAC*)</a:t>
              </a:r>
              <a:br>
                <a:rPr lang="en-US" altLang="fr-FR" sz="1600" b="1">
                  <a:solidFill>
                    <a:srgbClr val="CCFF33"/>
                  </a:solidFill>
                  <a:latin typeface="Arial" panose="020B0604020202020204" pitchFamily="34" charset="0"/>
                  <a:cs typeface="Times New Roman" panose="02020603050405020304" pitchFamily="18" charset="0"/>
                </a:rPr>
              </a:br>
              <a:endParaRPr lang="en-US" altLang="fr-FR" sz="1600" b="1">
                <a:latin typeface="Arial" panose="020B0604020202020204" pitchFamily="34" charset="0"/>
                <a:cs typeface="Times New Roman" panose="02020603050405020304" pitchFamily="18" charset="0"/>
              </a:endParaRPr>
            </a:p>
            <a:p>
              <a:pPr algn="ctr">
                <a:spcBef>
                  <a:spcPct val="0"/>
                </a:spcBef>
                <a:buClrTx/>
                <a:buSzTx/>
                <a:buFontTx/>
                <a:buNone/>
              </a:pPr>
              <a:r>
                <a:rPr lang="en-US" altLang="fr-FR" sz="1600" b="1">
                  <a:latin typeface="Arial" panose="020B0604020202020204" pitchFamily="34" charset="0"/>
                  <a:cs typeface="Times New Roman" panose="02020603050405020304" pitchFamily="18" charset="0"/>
                </a:rPr>
                <a:t>Article 32</a:t>
              </a:r>
            </a:p>
            <a:p>
              <a:pPr>
                <a:spcBef>
                  <a:spcPct val="0"/>
                </a:spcBef>
                <a:buClrTx/>
                <a:buSzTx/>
                <a:buFontTx/>
                <a:buNone/>
              </a:pPr>
              <a:r>
                <a:rPr lang="en-US" altLang="fr-FR" sz="1600">
                  <a:latin typeface="Arial" panose="020B0604020202020204" pitchFamily="34" charset="0"/>
                  <a:cs typeface="Times New Roman" panose="02020603050405020304" pitchFamily="18" charset="0"/>
                </a:rPr>
                <a:t>Les responsables des établissements mentionnés à l'article ler conservent des plats témoins à la disposition exclusive des services officiels de contrôle. Ces plats témoins sont des échantillons représentatifs des différents plats distribués aux consommateurs, clairement identifiés, prélevés en suffisamment grande quantité pour permettre leur analyse microbiologique et, le cas échéant, chimique, dans les meilleures conditions possibles. Ils doivent être conservés pendant au moins cinq jours, après la dernière présentation au consommateur, dans des conditions non susceptibles de modifier leur qualité microbiologique.</a:t>
              </a:r>
            </a:p>
            <a:p>
              <a:pPr>
                <a:spcBef>
                  <a:spcPct val="0"/>
                </a:spcBef>
                <a:buClrTx/>
                <a:buSzTx/>
                <a:buFontTx/>
                <a:buNone/>
              </a:pPr>
              <a:r>
                <a:rPr lang="en-US" altLang="fr-FR" sz="1600">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600">
                <a:latin typeface="Arial" panose="020B0604020202020204" pitchFamily="34" charset="0"/>
              </a:endParaRPr>
            </a:p>
          </p:txBody>
        </p:sp>
        <p:sp>
          <p:nvSpPr>
            <p:cNvPr id="6150" name="Rectangle 4">
              <a:extLst>
                <a:ext uri="{FF2B5EF4-FFF2-40B4-BE49-F238E27FC236}">
                  <a16:creationId xmlns:a16="http://schemas.microsoft.com/office/drawing/2014/main" id="{08270558-83DE-4688-A941-EEA7C21879E8}"/>
                </a:ext>
              </a:extLst>
            </p:cNvPr>
            <p:cNvSpPr>
              <a:spLocks noChangeArrowheads="1"/>
            </p:cNvSpPr>
            <p:nvPr/>
          </p:nvSpPr>
          <p:spPr bwMode="auto">
            <a:xfrm>
              <a:off x="2523" y="403"/>
              <a:ext cx="178" cy="1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600">
                <a:latin typeface="Arial" panose="020B0604020202020204" pitchFamily="34" charset="0"/>
              </a:endParaRPr>
            </a:p>
          </p:txBody>
        </p:sp>
        <p:sp>
          <p:nvSpPr>
            <p:cNvPr id="6151" name="Rectangle 5">
              <a:extLst>
                <a:ext uri="{FF2B5EF4-FFF2-40B4-BE49-F238E27FC236}">
                  <a16:creationId xmlns:a16="http://schemas.microsoft.com/office/drawing/2014/main" id="{31F33DE2-2B46-46BE-BD26-873D77A0A712}"/>
                </a:ext>
              </a:extLst>
            </p:cNvPr>
            <p:cNvSpPr>
              <a:spLocks noChangeArrowheads="1"/>
            </p:cNvSpPr>
            <p:nvPr/>
          </p:nvSpPr>
          <p:spPr bwMode="auto">
            <a:xfrm>
              <a:off x="2701" y="403"/>
              <a:ext cx="2463" cy="1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Times New Roman" panose="02020603050405020304" pitchFamily="18" charset="0"/>
                </a:rPr>
                <a:t>Article 33 </a:t>
              </a:r>
            </a:p>
            <a:p>
              <a:pPr>
                <a:spcBef>
                  <a:spcPct val="0"/>
                </a:spcBef>
                <a:buClrTx/>
                <a:buSzTx/>
                <a:buFontTx/>
                <a:buNone/>
              </a:pPr>
              <a:r>
                <a:rPr lang="en-US" altLang="fr-FR" sz="1600">
                  <a:latin typeface="Arial" panose="020B0604020202020204" pitchFamily="34" charset="0"/>
                  <a:cs typeface="Times New Roman" panose="02020603050405020304" pitchFamily="18" charset="0"/>
                </a:rPr>
                <a:t>Dès qu'il en a connaissance, le responsable d'un établissement est tenu de signaler au directeur départemental des affaires sanitaires et sociales, conformément au décret n° 86-770 du 10 juin 1986 susvisé, ainsi qu'au directeur des services vétérinaires, toute survenue parmi les consommateurs fréquentant son établissement d'au moins deux cas groupés de symptomatologie similaire qui pourraient être rapportés à une origine alimentaire commune.</a:t>
              </a:r>
            </a:p>
            <a:p>
              <a:pPr>
                <a:spcBef>
                  <a:spcPct val="0"/>
                </a:spcBef>
                <a:buClrTx/>
                <a:buSzTx/>
                <a:buFontTx/>
                <a:buNone/>
              </a:pPr>
              <a:r>
                <a:rPr lang="en-US" altLang="fr-FR" sz="1600">
                  <a:latin typeface="Arial" panose="020B0604020202020204" pitchFamily="34" charset="0"/>
                  <a:cs typeface="Times New Roman" panose="02020603050405020304" pitchFamily="18" charset="0"/>
                </a:rPr>
                <a:t>Afin de faciliter l'enquête des services officiels, le responsable de l'établissement tient à leur disposition les renseignements nécessaires à l'enquête épidémiologique, notamment les menus comprenant les denrées effectivement servies ainsi que les plats témoins des repas ayant précédé la survenue des symptômes.</a:t>
              </a:r>
            </a:p>
            <a:p>
              <a:pPr>
                <a:spcBef>
                  <a:spcPct val="0"/>
                </a:spcBef>
                <a:buClrTx/>
                <a:buSzTx/>
                <a:buFontTx/>
                <a:buNone/>
              </a:pPr>
              <a:r>
                <a:rPr lang="en-US" altLang="fr-FR" sz="1600">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600">
                <a:latin typeface="Arial" panose="020B0604020202020204" pitchFamily="34" charset="0"/>
              </a:endParaRPr>
            </a:p>
          </p:txBody>
        </p:sp>
      </p:grpSp>
      <p:sp>
        <p:nvSpPr>
          <p:cNvPr id="131079" name="AutoShape 7">
            <a:hlinkClick r:id="" action="ppaction://hlinkshowjump?jump=nextslide" highlightClick="1"/>
            <a:extLst>
              <a:ext uri="{FF2B5EF4-FFF2-40B4-BE49-F238E27FC236}">
                <a16:creationId xmlns:a16="http://schemas.microsoft.com/office/drawing/2014/main" id="{0BE1C514-7CE7-4AA2-8080-C2365FF1C35F}"/>
              </a:ext>
            </a:extLst>
          </p:cNvPr>
          <p:cNvSpPr>
            <a:spLocks noChangeArrowheads="1"/>
          </p:cNvSpPr>
          <p:nvPr/>
        </p:nvSpPr>
        <p:spPr bwMode="auto">
          <a:xfrm>
            <a:off x="8686800" y="6324600"/>
            <a:ext cx="228600" cy="3048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checkerboard(across)">
                                      <p:cBhvr>
                                        <p:cTn id="7" dur="500"/>
                                        <p:tgtEl>
                                          <p:spTgt spid="1310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1078"/>
                                        </p:tgtEl>
                                        <p:attrNameLst>
                                          <p:attrName>style.visibility</p:attrName>
                                        </p:attrNameLst>
                                      </p:cBhvr>
                                      <p:to>
                                        <p:strVal val="visible"/>
                                      </p:to>
                                    </p:set>
                                    <p:animEffect transition="in" filter="dissolve">
                                      <p:cBhvr>
                                        <p:cTn id="11" dur="500"/>
                                        <p:tgtEl>
                                          <p:spTgt spid="13107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31079"/>
                                        </p:tgtEl>
                                        <p:attrNameLst>
                                          <p:attrName>style.visibility</p:attrName>
                                        </p:attrNameLst>
                                      </p:cBhvr>
                                      <p:to>
                                        <p:strVal val="visible"/>
                                      </p:to>
                                    </p:set>
                                    <p:animEffect transition="in" filter="dissolve">
                                      <p:cBhvr>
                                        <p:cTn id="15" dur="500"/>
                                        <p:tgtEl>
                                          <p:spTgt spid="13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6C795BD6-C827-4627-A586-B02C1F4E49E8}"/>
              </a:ext>
            </a:extLst>
          </p:cNvPr>
          <p:cNvSpPr txBox="1">
            <a:spLocks noChangeArrowheads="1"/>
          </p:cNvSpPr>
          <p:nvPr/>
        </p:nvSpPr>
        <p:spPr bwMode="auto">
          <a:xfrm>
            <a:off x="381000" y="228600"/>
            <a:ext cx="8458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latin typeface="Comic Sans MS" panose="030F0702030302020204" pitchFamily="66" charset="0"/>
              </a:rPr>
              <a:t>ANALYSES e</a:t>
            </a:r>
            <a:r>
              <a:rPr lang="fr-FR" altLang="fr-FR" sz="2400" b="1">
                <a:latin typeface="Comic Sans MS" panose="030F0702030302020204" pitchFamily="66" charset="0"/>
                <a:cs typeface="Times New Roman" panose="02020603050405020304" pitchFamily="18" charset="0"/>
              </a:rPr>
              <a:t>t INTERPRETATION des RESULTATS</a:t>
            </a:r>
            <a:r>
              <a:rPr lang="fr-FR" altLang="fr-FR" sz="2400" b="1">
                <a:latin typeface="Comic Sans MS" panose="030F0702030302020204" pitchFamily="66" charset="0"/>
              </a:rPr>
              <a:t> </a:t>
            </a:r>
          </a:p>
        </p:txBody>
      </p:sp>
      <p:grpSp>
        <p:nvGrpSpPr>
          <p:cNvPr id="43011" name="Group 3">
            <a:extLst>
              <a:ext uri="{FF2B5EF4-FFF2-40B4-BE49-F238E27FC236}">
                <a16:creationId xmlns:a16="http://schemas.microsoft.com/office/drawing/2014/main" id="{F4F99DD4-2378-43D4-B85F-CFFA8062EE08}"/>
              </a:ext>
            </a:extLst>
          </p:cNvPr>
          <p:cNvGrpSpPr>
            <a:grpSpLocks/>
          </p:cNvGrpSpPr>
          <p:nvPr/>
        </p:nvGrpSpPr>
        <p:grpSpPr bwMode="auto">
          <a:xfrm>
            <a:off x="381000" y="990600"/>
            <a:ext cx="8458200" cy="685800"/>
            <a:chOff x="-3" y="-3"/>
            <a:chExt cx="3820" cy="390"/>
          </a:xfrm>
        </p:grpSpPr>
        <p:grpSp>
          <p:nvGrpSpPr>
            <p:cNvPr id="43048" name="Group 4">
              <a:extLst>
                <a:ext uri="{FF2B5EF4-FFF2-40B4-BE49-F238E27FC236}">
                  <a16:creationId xmlns:a16="http://schemas.microsoft.com/office/drawing/2014/main" id="{6F837116-ADB8-4440-9D7C-2B925D87B1A9}"/>
                </a:ext>
              </a:extLst>
            </p:cNvPr>
            <p:cNvGrpSpPr>
              <a:grpSpLocks/>
            </p:cNvGrpSpPr>
            <p:nvPr/>
          </p:nvGrpSpPr>
          <p:grpSpPr bwMode="auto">
            <a:xfrm>
              <a:off x="0" y="0"/>
              <a:ext cx="3814" cy="384"/>
              <a:chOff x="0" y="0"/>
              <a:chExt cx="3814" cy="384"/>
            </a:xfrm>
          </p:grpSpPr>
          <p:grpSp>
            <p:nvGrpSpPr>
              <p:cNvPr id="43050" name="Group 5">
                <a:extLst>
                  <a:ext uri="{FF2B5EF4-FFF2-40B4-BE49-F238E27FC236}">
                    <a16:creationId xmlns:a16="http://schemas.microsoft.com/office/drawing/2014/main" id="{7909731C-E3D7-4F23-93D6-AD531CD15112}"/>
                  </a:ext>
                </a:extLst>
              </p:cNvPr>
              <p:cNvGrpSpPr>
                <a:grpSpLocks/>
              </p:cNvGrpSpPr>
              <p:nvPr/>
            </p:nvGrpSpPr>
            <p:grpSpPr bwMode="auto">
              <a:xfrm>
                <a:off x="0" y="0"/>
                <a:ext cx="1784" cy="384"/>
                <a:chOff x="0" y="0"/>
                <a:chExt cx="1784" cy="384"/>
              </a:xfrm>
            </p:grpSpPr>
            <p:sp>
              <p:nvSpPr>
                <p:cNvPr id="43054" name="Rectangle 6">
                  <a:extLst>
                    <a:ext uri="{FF2B5EF4-FFF2-40B4-BE49-F238E27FC236}">
                      <a16:creationId xmlns:a16="http://schemas.microsoft.com/office/drawing/2014/main" id="{AA0E6523-5AB5-4DFD-BB50-50E04ABC589F}"/>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Germes à l’origine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3055" name="Rectangle 7">
                  <a:extLst>
                    <a:ext uri="{FF2B5EF4-FFF2-40B4-BE49-F238E27FC236}">
                      <a16:creationId xmlns:a16="http://schemas.microsoft.com/office/drawing/2014/main" id="{9D48CDD3-99C0-4FCA-BF6F-A9B459BEAD1B}"/>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3051" name="Group 8">
                <a:extLst>
                  <a:ext uri="{FF2B5EF4-FFF2-40B4-BE49-F238E27FC236}">
                    <a16:creationId xmlns:a16="http://schemas.microsoft.com/office/drawing/2014/main" id="{ABF90E7C-4314-4E08-9EFF-125F079C0850}"/>
                  </a:ext>
                </a:extLst>
              </p:cNvPr>
              <p:cNvGrpSpPr>
                <a:grpSpLocks/>
              </p:cNvGrpSpPr>
              <p:nvPr/>
            </p:nvGrpSpPr>
            <p:grpSpPr bwMode="auto">
              <a:xfrm>
                <a:off x="1784" y="0"/>
                <a:ext cx="2030" cy="384"/>
                <a:chOff x="1784" y="0"/>
                <a:chExt cx="2030" cy="384"/>
              </a:xfrm>
            </p:grpSpPr>
            <p:sp>
              <p:nvSpPr>
                <p:cNvPr id="43052" name="Rectangle 9">
                  <a:extLst>
                    <a:ext uri="{FF2B5EF4-FFF2-40B4-BE49-F238E27FC236}">
                      <a16:creationId xmlns:a16="http://schemas.microsoft.com/office/drawing/2014/main" id="{E4BA73E8-B6F9-463C-A719-22B0B4B2236E}"/>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Source de contamination</a:t>
                  </a:r>
                  <a:endParaRPr lang="en-US" altLang="fr-FR" sz="2000" b="1"/>
                </a:p>
              </p:txBody>
            </p:sp>
            <p:sp>
              <p:nvSpPr>
                <p:cNvPr id="43053" name="Rectangle 10">
                  <a:extLst>
                    <a:ext uri="{FF2B5EF4-FFF2-40B4-BE49-F238E27FC236}">
                      <a16:creationId xmlns:a16="http://schemas.microsoft.com/office/drawing/2014/main" id="{DAAE65FE-D1C9-4F69-96C8-DE6FD0BDD86C}"/>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3049" name="Rectangle 11">
              <a:extLst>
                <a:ext uri="{FF2B5EF4-FFF2-40B4-BE49-F238E27FC236}">
                  <a16:creationId xmlns:a16="http://schemas.microsoft.com/office/drawing/2014/main" id="{F7B129C9-507A-4C32-9541-1C66551AB3A0}"/>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3012" name="Group 12">
            <a:extLst>
              <a:ext uri="{FF2B5EF4-FFF2-40B4-BE49-F238E27FC236}">
                <a16:creationId xmlns:a16="http://schemas.microsoft.com/office/drawing/2014/main" id="{C12B7F07-25AF-42A3-A2EC-80A2679FEFEC}"/>
              </a:ext>
            </a:extLst>
          </p:cNvPr>
          <p:cNvGrpSpPr>
            <a:grpSpLocks/>
          </p:cNvGrpSpPr>
          <p:nvPr/>
        </p:nvGrpSpPr>
        <p:grpSpPr bwMode="auto">
          <a:xfrm>
            <a:off x="381000" y="3429000"/>
            <a:ext cx="8458200" cy="762000"/>
            <a:chOff x="-3" y="-3"/>
            <a:chExt cx="3820" cy="390"/>
          </a:xfrm>
        </p:grpSpPr>
        <p:grpSp>
          <p:nvGrpSpPr>
            <p:cNvPr id="43040" name="Group 13">
              <a:extLst>
                <a:ext uri="{FF2B5EF4-FFF2-40B4-BE49-F238E27FC236}">
                  <a16:creationId xmlns:a16="http://schemas.microsoft.com/office/drawing/2014/main" id="{41164B07-7AAD-43E9-8D80-39F8A9C42E8C}"/>
                </a:ext>
              </a:extLst>
            </p:cNvPr>
            <p:cNvGrpSpPr>
              <a:grpSpLocks/>
            </p:cNvGrpSpPr>
            <p:nvPr/>
          </p:nvGrpSpPr>
          <p:grpSpPr bwMode="auto">
            <a:xfrm>
              <a:off x="0" y="0"/>
              <a:ext cx="3814" cy="384"/>
              <a:chOff x="0" y="0"/>
              <a:chExt cx="3814" cy="384"/>
            </a:xfrm>
          </p:grpSpPr>
          <p:grpSp>
            <p:nvGrpSpPr>
              <p:cNvPr id="43042" name="Group 14">
                <a:extLst>
                  <a:ext uri="{FF2B5EF4-FFF2-40B4-BE49-F238E27FC236}">
                    <a16:creationId xmlns:a16="http://schemas.microsoft.com/office/drawing/2014/main" id="{9FA32C08-EF20-4813-BD36-A6AA957E15BF}"/>
                  </a:ext>
                </a:extLst>
              </p:cNvPr>
              <p:cNvGrpSpPr>
                <a:grpSpLocks/>
              </p:cNvGrpSpPr>
              <p:nvPr/>
            </p:nvGrpSpPr>
            <p:grpSpPr bwMode="auto">
              <a:xfrm>
                <a:off x="0" y="0"/>
                <a:ext cx="1784" cy="384"/>
                <a:chOff x="0" y="0"/>
                <a:chExt cx="1784" cy="384"/>
              </a:xfrm>
            </p:grpSpPr>
            <p:sp>
              <p:nvSpPr>
                <p:cNvPr id="43046" name="Rectangle 15">
                  <a:extLst>
                    <a:ext uri="{FF2B5EF4-FFF2-40B4-BE49-F238E27FC236}">
                      <a16:creationId xmlns:a16="http://schemas.microsoft.com/office/drawing/2014/main" id="{BF0F7C43-330B-49B7-A44B-B31E7AF3B089}"/>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Causes les plus probables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3047" name="Rectangle 16">
                  <a:extLst>
                    <a:ext uri="{FF2B5EF4-FFF2-40B4-BE49-F238E27FC236}">
                      <a16:creationId xmlns:a16="http://schemas.microsoft.com/office/drawing/2014/main" id="{A2F1FE8E-15A6-4A58-96A8-0A081DD3E43B}"/>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3043" name="Group 17">
                <a:extLst>
                  <a:ext uri="{FF2B5EF4-FFF2-40B4-BE49-F238E27FC236}">
                    <a16:creationId xmlns:a16="http://schemas.microsoft.com/office/drawing/2014/main" id="{5720FE7F-43DB-41BA-A43A-2167516E67E6}"/>
                  </a:ext>
                </a:extLst>
              </p:cNvPr>
              <p:cNvGrpSpPr>
                <a:grpSpLocks/>
              </p:cNvGrpSpPr>
              <p:nvPr/>
            </p:nvGrpSpPr>
            <p:grpSpPr bwMode="auto">
              <a:xfrm>
                <a:off x="1784" y="0"/>
                <a:ext cx="2030" cy="384"/>
                <a:chOff x="1784" y="0"/>
                <a:chExt cx="2030" cy="384"/>
              </a:xfrm>
            </p:grpSpPr>
            <p:sp>
              <p:nvSpPr>
                <p:cNvPr id="43044" name="Rectangle 18">
                  <a:extLst>
                    <a:ext uri="{FF2B5EF4-FFF2-40B4-BE49-F238E27FC236}">
                      <a16:creationId xmlns:a16="http://schemas.microsoft.com/office/drawing/2014/main" id="{8F5A7244-360B-418C-8BE4-C10EF3EC1242}"/>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Mesures de prévention </a:t>
                  </a:r>
                  <a:endParaRPr lang="en-US" altLang="fr-FR" sz="2000" b="1"/>
                </a:p>
                <a:p>
                  <a:pPr algn="ctr" eaLnBrk="1" hangingPunct="1">
                    <a:spcBef>
                      <a:spcPct val="0"/>
                    </a:spcBef>
                    <a:buClrTx/>
                    <a:buSzTx/>
                    <a:buFontTx/>
                    <a:buNone/>
                  </a:pP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3045" name="Rectangle 19">
                  <a:extLst>
                    <a:ext uri="{FF2B5EF4-FFF2-40B4-BE49-F238E27FC236}">
                      <a16:creationId xmlns:a16="http://schemas.microsoft.com/office/drawing/2014/main" id="{00DE481C-6EAB-46D4-BEC6-06A99711EBCB}"/>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3041" name="Rectangle 20">
              <a:extLst>
                <a:ext uri="{FF2B5EF4-FFF2-40B4-BE49-F238E27FC236}">
                  <a16:creationId xmlns:a16="http://schemas.microsoft.com/office/drawing/2014/main" id="{43201E9B-BB33-4B9D-9C6A-3128AF2830A3}"/>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3013" name="Group 21">
            <a:extLst>
              <a:ext uri="{FF2B5EF4-FFF2-40B4-BE49-F238E27FC236}">
                <a16:creationId xmlns:a16="http://schemas.microsoft.com/office/drawing/2014/main" id="{54AE4A4C-B46B-42BD-95AC-EAC2C1C30C24}"/>
              </a:ext>
            </a:extLst>
          </p:cNvPr>
          <p:cNvGrpSpPr>
            <a:grpSpLocks/>
          </p:cNvGrpSpPr>
          <p:nvPr/>
        </p:nvGrpSpPr>
        <p:grpSpPr bwMode="auto">
          <a:xfrm>
            <a:off x="381000" y="1676400"/>
            <a:ext cx="8458200" cy="1600200"/>
            <a:chOff x="-3" y="-3"/>
            <a:chExt cx="3820" cy="754"/>
          </a:xfrm>
        </p:grpSpPr>
        <p:grpSp>
          <p:nvGrpSpPr>
            <p:cNvPr id="43028" name="Group 22">
              <a:extLst>
                <a:ext uri="{FF2B5EF4-FFF2-40B4-BE49-F238E27FC236}">
                  <a16:creationId xmlns:a16="http://schemas.microsoft.com/office/drawing/2014/main" id="{CA2B6540-22CD-4624-A009-3F3B77DA905E}"/>
                </a:ext>
              </a:extLst>
            </p:cNvPr>
            <p:cNvGrpSpPr>
              <a:grpSpLocks/>
            </p:cNvGrpSpPr>
            <p:nvPr/>
          </p:nvGrpSpPr>
          <p:grpSpPr bwMode="auto">
            <a:xfrm>
              <a:off x="0" y="0"/>
              <a:ext cx="3814" cy="748"/>
              <a:chOff x="0" y="0"/>
              <a:chExt cx="3814" cy="748"/>
            </a:xfrm>
          </p:grpSpPr>
          <p:grpSp>
            <p:nvGrpSpPr>
              <p:cNvPr id="43030" name="Group 23">
                <a:extLst>
                  <a:ext uri="{FF2B5EF4-FFF2-40B4-BE49-F238E27FC236}">
                    <a16:creationId xmlns:a16="http://schemas.microsoft.com/office/drawing/2014/main" id="{AACD787D-AC77-4DE2-858E-B5B5F616494F}"/>
                  </a:ext>
                </a:extLst>
              </p:cNvPr>
              <p:cNvGrpSpPr>
                <a:grpSpLocks/>
              </p:cNvGrpSpPr>
              <p:nvPr/>
            </p:nvGrpSpPr>
            <p:grpSpPr bwMode="auto">
              <a:xfrm>
                <a:off x="0" y="0"/>
                <a:ext cx="1784" cy="748"/>
                <a:chOff x="0" y="0"/>
                <a:chExt cx="1784" cy="748"/>
              </a:xfrm>
            </p:grpSpPr>
            <p:sp>
              <p:nvSpPr>
                <p:cNvPr id="43036" name="Rectangle 24">
                  <a:extLst>
                    <a:ext uri="{FF2B5EF4-FFF2-40B4-BE49-F238E27FC236}">
                      <a16:creationId xmlns:a16="http://schemas.microsoft.com/office/drawing/2014/main" id="{820425EE-68B4-4FBD-886B-48FFA6CC7DA5}"/>
                    </a:ext>
                  </a:extLst>
                </p:cNvPr>
                <p:cNvSpPr>
                  <a:spLocks noChangeArrowheads="1"/>
                </p:cNvSpPr>
                <p:nvPr/>
              </p:nvSpPr>
              <p:spPr bwMode="auto">
                <a:xfrm>
                  <a:off x="0" y="0"/>
                  <a:ext cx="1784"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3037" name="Group 25">
                  <a:extLst>
                    <a:ext uri="{FF2B5EF4-FFF2-40B4-BE49-F238E27FC236}">
                      <a16:creationId xmlns:a16="http://schemas.microsoft.com/office/drawing/2014/main" id="{16A14980-7237-4408-BE22-BAF4BBBD92A3}"/>
                    </a:ext>
                  </a:extLst>
                </p:cNvPr>
                <p:cNvGrpSpPr>
                  <a:grpSpLocks/>
                </p:cNvGrpSpPr>
                <p:nvPr/>
              </p:nvGrpSpPr>
              <p:grpSpPr bwMode="auto">
                <a:xfrm>
                  <a:off x="0" y="0"/>
                  <a:ext cx="1784" cy="748"/>
                  <a:chOff x="0" y="0"/>
                  <a:chExt cx="1784" cy="748"/>
                </a:xfrm>
              </p:grpSpPr>
              <p:sp>
                <p:nvSpPr>
                  <p:cNvPr id="43038" name="Rectangle 26">
                    <a:extLst>
                      <a:ext uri="{FF2B5EF4-FFF2-40B4-BE49-F238E27FC236}">
                        <a16:creationId xmlns:a16="http://schemas.microsoft.com/office/drawing/2014/main" id="{63F0296F-7B83-49E4-9068-FB41C6A10A3D}"/>
                      </a:ext>
                    </a:extLst>
                  </p:cNvPr>
                  <p:cNvSpPr>
                    <a:spLocks noChangeArrowheads="1"/>
                  </p:cNvSpPr>
                  <p:nvPr/>
                </p:nvSpPr>
                <p:spPr bwMode="auto">
                  <a:xfrm>
                    <a:off x="28" y="0"/>
                    <a:ext cx="1728"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a:latin typeface="Arial" panose="020B0604020202020204" pitchFamily="34" charset="0"/>
                        <a:cs typeface="Arial" panose="020B0604020202020204" pitchFamily="34" charset="0"/>
                      </a:rPr>
                      <a:t> </a:t>
                    </a:r>
                    <a:r>
                      <a:rPr lang="en-US" altLang="fr-FR" b="1">
                        <a:latin typeface="Arial" panose="020B0604020202020204" pitchFamily="34" charset="0"/>
                        <a:cs typeface="Arial" panose="020B0604020202020204" pitchFamily="34" charset="0"/>
                      </a:rPr>
                      <a:t>Staphylocoques présumés pathogènes</a:t>
                    </a:r>
                    <a:endParaRPr lang="en-US" altLang="fr-FR" b="1">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a:latin typeface="Arial" panose="020B0604020202020204" pitchFamily="34" charset="0"/>
                    </a:endParaRPr>
                  </a:p>
                </p:txBody>
              </p:sp>
              <p:sp>
                <p:nvSpPr>
                  <p:cNvPr id="43039" name="Rectangle 27">
                    <a:extLst>
                      <a:ext uri="{FF2B5EF4-FFF2-40B4-BE49-F238E27FC236}">
                        <a16:creationId xmlns:a16="http://schemas.microsoft.com/office/drawing/2014/main" id="{9ACA2E23-8AC9-42BA-B038-5D178C2CA95D}"/>
                      </a:ext>
                    </a:extLst>
                  </p:cNvPr>
                  <p:cNvSpPr>
                    <a:spLocks noChangeArrowheads="1"/>
                  </p:cNvSpPr>
                  <p:nvPr/>
                </p:nvSpPr>
                <p:spPr bwMode="auto">
                  <a:xfrm>
                    <a:off x="0" y="0"/>
                    <a:ext cx="1784"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3031" name="Group 28">
                <a:extLst>
                  <a:ext uri="{FF2B5EF4-FFF2-40B4-BE49-F238E27FC236}">
                    <a16:creationId xmlns:a16="http://schemas.microsoft.com/office/drawing/2014/main" id="{8FCF3ABD-CC82-4C0F-8CCD-6B8D895FE632}"/>
                  </a:ext>
                </a:extLst>
              </p:cNvPr>
              <p:cNvGrpSpPr>
                <a:grpSpLocks/>
              </p:cNvGrpSpPr>
              <p:nvPr/>
            </p:nvGrpSpPr>
            <p:grpSpPr bwMode="auto">
              <a:xfrm>
                <a:off x="1784" y="0"/>
                <a:ext cx="2030" cy="748"/>
                <a:chOff x="1784" y="0"/>
                <a:chExt cx="2030" cy="748"/>
              </a:xfrm>
            </p:grpSpPr>
            <p:sp>
              <p:nvSpPr>
                <p:cNvPr id="43032" name="Rectangle 29">
                  <a:extLst>
                    <a:ext uri="{FF2B5EF4-FFF2-40B4-BE49-F238E27FC236}">
                      <a16:creationId xmlns:a16="http://schemas.microsoft.com/office/drawing/2014/main" id="{859C60E5-29BE-455A-AD0C-CB7C0A8DFC8F}"/>
                    </a:ext>
                  </a:extLst>
                </p:cNvPr>
                <p:cNvSpPr>
                  <a:spLocks noChangeArrowheads="1"/>
                </p:cNvSpPr>
                <p:nvPr/>
              </p:nvSpPr>
              <p:spPr bwMode="auto">
                <a:xfrm>
                  <a:off x="1784" y="0"/>
                  <a:ext cx="2030"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3033" name="Group 30">
                  <a:extLst>
                    <a:ext uri="{FF2B5EF4-FFF2-40B4-BE49-F238E27FC236}">
                      <a16:creationId xmlns:a16="http://schemas.microsoft.com/office/drawing/2014/main" id="{FF208EF5-6009-4D11-8174-928AF4A6CEE4}"/>
                    </a:ext>
                  </a:extLst>
                </p:cNvPr>
                <p:cNvGrpSpPr>
                  <a:grpSpLocks/>
                </p:cNvGrpSpPr>
                <p:nvPr/>
              </p:nvGrpSpPr>
              <p:grpSpPr bwMode="auto">
                <a:xfrm>
                  <a:off x="1784" y="0"/>
                  <a:ext cx="2030" cy="748"/>
                  <a:chOff x="1784" y="0"/>
                  <a:chExt cx="2030" cy="748"/>
                </a:xfrm>
              </p:grpSpPr>
              <p:sp>
                <p:nvSpPr>
                  <p:cNvPr id="43034" name="Rectangle 31">
                    <a:extLst>
                      <a:ext uri="{FF2B5EF4-FFF2-40B4-BE49-F238E27FC236}">
                        <a16:creationId xmlns:a16="http://schemas.microsoft.com/office/drawing/2014/main" id="{F92E4324-BF43-42EA-870A-0BFC6593E5C5}"/>
                      </a:ext>
                    </a:extLst>
                  </p:cNvPr>
                  <p:cNvSpPr>
                    <a:spLocks noChangeArrowheads="1"/>
                  </p:cNvSpPr>
                  <p:nvPr/>
                </p:nvSpPr>
                <p:spPr bwMode="auto">
                  <a:xfrm>
                    <a:off x="1812" y="0"/>
                    <a:ext cx="1974"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Personnel atteint d’affections cutanée 	purulents (plaie infectée, abcès, panaris, 	furoncle…) ou encore lors de maux de 	gorge, angines, sinusite ou rhinites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Personnel porteur sain : présence dans 	la chevelure  et sur la peau saine. </a:t>
                    </a:r>
                    <a:endParaRPr lang="en-US" altLang="fr-FR" sz="1600">
                      <a:latin typeface="Arial" panose="020B0604020202020204" pitchFamily="34" charset="0"/>
                      <a:cs typeface="Times New Roman" panose="02020603050405020304" pitchFamily="18" charset="0"/>
                    </a:endParaRPr>
                  </a:p>
                </p:txBody>
              </p:sp>
              <p:sp>
                <p:nvSpPr>
                  <p:cNvPr id="43035" name="Rectangle 32">
                    <a:extLst>
                      <a:ext uri="{FF2B5EF4-FFF2-40B4-BE49-F238E27FC236}">
                        <a16:creationId xmlns:a16="http://schemas.microsoft.com/office/drawing/2014/main" id="{5CB17CD9-2888-4DF4-939B-FAB081B535A8}"/>
                      </a:ext>
                    </a:extLst>
                  </p:cNvPr>
                  <p:cNvSpPr>
                    <a:spLocks noChangeArrowheads="1"/>
                  </p:cNvSpPr>
                  <p:nvPr/>
                </p:nvSpPr>
                <p:spPr bwMode="auto">
                  <a:xfrm>
                    <a:off x="1784" y="0"/>
                    <a:ext cx="2030"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3029" name="Rectangle 33">
              <a:extLst>
                <a:ext uri="{FF2B5EF4-FFF2-40B4-BE49-F238E27FC236}">
                  <a16:creationId xmlns:a16="http://schemas.microsoft.com/office/drawing/2014/main" id="{B08FE62E-4DCF-4545-8A98-DA88DA80D801}"/>
                </a:ext>
              </a:extLst>
            </p:cNvPr>
            <p:cNvSpPr>
              <a:spLocks noChangeArrowheads="1"/>
            </p:cNvSpPr>
            <p:nvPr/>
          </p:nvSpPr>
          <p:spPr bwMode="auto">
            <a:xfrm>
              <a:off x="-3" y="-3"/>
              <a:ext cx="3820" cy="75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3014" name="Group 34">
            <a:extLst>
              <a:ext uri="{FF2B5EF4-FFF2-40B4-BE49-F238E27FC236}">
                <a16:creationId xmlns:a16="http://schemas.microsoft.com/office/drawing/2014/main" id="{366E734E-ED70-4E81-851C-9617FF2A4A9E}"/>
              </a:ext>
            </a:extLst>
          </p:cNvPr>
          <p:cNvGrpSpPr>
            <a:grpSpLocks/>
          </p:cNvGrpSpPr>
          <p:nvPr/>
        </p:nvGrpSpPr>
        <p:grpSpPr bwMode="auto">
          <a:xfrm>
            <a:off x="381000" y="4191000"/>
            <a:ext cx="8458200" cy="2057400"/>
            <a:chOff x="-3" y="-3"/>
            <a:chExt cx="3820" cy="754"/>
          </a:xfrm>
        </p:grpSpPr>
        <p:grpSp>
          <p:nvGrpSpPr>
            <p:cNvPr id="43016" name="Group 35">
              <a:extLst>
                <a:ext uri="{FF2B5EF4-FFF2-40B4-BE49-F238E27FC236}">
                  <a16:creationId xmlns:a16="http://schemas.microsoft.com/office/drawing/2014/main" id="{1C01B759-8865-475C-9208-A2CDA370B9FE}"/>
                </a:ext>
              </a:extLst>
            </p:cNvPr>
            <p:cNvGrpSpPr>
              <a:grpSpLocks/>
            </p:cNvGrpSpPr>
            <p:nvPr/>
          </p:nvGrpSpPr>
          <p:grpSpPr bwMode="auto">
            <a:xfrm>
              <a:off x="0" y="0"/>
              <a:ext cx="3814" cy="748"/>
              <a:chOff x="0" y="0"/>
              <a:chExt cx="3814" cy="748"/>
            </a:xfrm>
          </p:grpSpPr>
          <p:grpSp>
            <p:nvGrpSpPr>
              <p:cNvPr id="43018" name="Group 36">
                <a:extLst>
                  <a:ext uri="{FF2B5EF4-FFF2-40B4-BE49-F238E27FC236}">
                    <a16:creationId xmlns:a16="http://schemas.microsoft.com/office/drawing/2014/main" id="{6D089D6C-5E55-4443-8D32-2F826321444D}"/>
                  </a:ext>
                </a:extLst>
              </p:cNvPr>
              <p:cNvGrpSpPr>
                <a:grpSpLocks/>
              </p:cNvGrpSpPr>
              <p:nvPr/>
            </p:nvGrpSpPr>
            <p:grpSpPr bwMode="auto">
              <a:xfrm>
                <a:off x="0" y="0"/>
                <a:ext cx="1784" cy="748"/>
                <a:chOff x="0" y="0"/>
                <a:chExt cx="1784" cy="748"/>
              </a:xfrm>
            </p:grpSpPr>
            <p:sp>
              <p:nvSpPr>
                <p:cNvPr id="43024" name="Rectangle 37">
                  <a:extLst>
                    <a:ext uri="{FF2B5EF4-FFF2-40B4-BE49-F238E27FC236}">
                      <a16:creationId xmlns:a16="http://schemas.microsoft.com/office/drawing/2014/main" id="{55580A1C-1FB5-47EF-A85C-69CF87909ED1}"/>
                    </a:ext>
                  </a:extLst>
                </p:cNvPr>
                <p:cNvSpPr>
                  <a:spLocks noChangeArrowheads="1"/>
                </p:cNvSpPr>
                <p:nvPr/>
              </p:nvSpPr>
              <p:spPr bwMode="auto">
                <a:xfrm>
                  <a:off x="0" y="0"/>
                  <a:ext cx="1784"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3025" name="Group 38">
                  <a:extLst>
                    <a:ext uri="{FF2B5EF4-FFF2-40B4-BE49-F238E27FC236}">
                      <a16:creationId xmlns:a16="http://schemas.microsoft.com/office/drawing/2014/main" id="{6609161A-CF52-4CF4-80E1-B6B8D93E5E90}"/>
                    </a:ext>
                  </a:extLst>
                </p:cNvPr>
                <p:cNvGrpSpPr>
                  <a:grpSpLocks/>
                </p:cNvGrpSpPr>
                <p:nvPr/>
              </p:nvGrpSpPr>
              <p:grpSpPr bwMode="auto">
                <a:xfrm>
                  <a:off x="0" y="0"/>
                  <a:ext cx="1784" cy="748"/>
                  <a:chOff x="0" y="0"/>
                  <a:chExt cx="1784" cy="748"/>
                </a:xfrm>
              </p:grpSpPr>
              <p:sp>
                <p:nvSpPr>
                  <p:cNvPr id="43026" name="Rectangle 39">
                    <a:extLst>
                      <a:ext uri="{FF2B5EF4-FFF2-40B4-BE49-F238E27FC236}">
                        <a16:creationId xmlns:a16="http://schemas.microsoft.com/office/drawing/2014/main" id="{8811C557-394D-4269-A80A-0C1E0125A652}"/>
                      </a:ext>
                    </a:extLst>
                  </p:cNvPr>
                  <p:cNvSpPr>
                    <a:spLocks noChangeArrowheads="1"/>
                  </p:cNvSpPr>
                  <p:nvPr/>
                </p:nvSpPr>
                <p:spPr bwMode="auto">
                  <a:xfrm>
                    <a:off x="28" y="0"/>
                    <a:ext cx="1728"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d’hygiène du personnel</a:t>
                    </a:r>
                  </a:p>
                  <a:p>
                    <a:pPr eaLnBrk="1" hangingPunct="1">
                      <a:spcBef>
                        <a:spcPct val="0"/>
                      </a:spcBef>
                      <a:buClrTx/>
                      <a:buSzTx/>
                      <a:buFontTx/>
                      <a:buNone/>
                    </a:pPr>
                    <a:r>
                      <a:rPr lang="fr-FR" altLang="fr-FR" sz="1600" b="1">
                        <a:latin typeface="Arial" panose="020B0604020202020204" pitchFamily="34" charset="0"/>
                        <a:cs typeface="Times New Roman" panose="02020603050405020304" pitchFamily="18" charset="0"/>
                      </a:rPr>
                      <a:t>* </a:t>
                    </a:r>
                    <a:r>
                      <a:rPr lang="fr-FR" altLang="fr-FR" sz="1600" b="1" u="sng">
                        <a:latin typeface="Arial" panose="020B0604020202020204" pitchFamily="34" charset="0"/>
                        <a:cs typeface="Times New Roman" panose="02020603050405020304" pitchFamily="18" charset="0"/>
                      </a:rPr>
                      <a:t>Portage sain</a:t>
                    </a:r>
                    <a:r>
                      <a:rPr lang="fr-FR" altLang="fr-FR" sz="1600">
                        <a:latin typeface="Arial" panose="020B0604020202020204" pitchFamily="34" charset="0"/>
                        <a:cs typeface="Times New Roman" panose="02020603050405020304" pitchFamily="18" charset="0"/>
                      </a:rPr>
                      <a:t> de staphylocoques présumés pathogènes </a:t>
                    </a:r>
                    <a:endParaRPr lang="en-US" altLang="fr-FR" sz="1600">
                      <a:latin typeface="Arial" panose="020B0604020202020204" pitchFamily="34" charset="0"/>
                      <a:cs typeface="Times New Roman" panose="02020603050405020304" pitchFamily="18" charset="0"/>
                    </a:endParaRPr>
                  </a:p>
                  <a:p>
                    <a:pPr>
                      <a:spcBef>
                        <a:spcPct val="0"/>
                      </a:spcBef>
                      <a:buClrTx/>
                      <a:buSzTx/>
                      <a:buFontTx/>
                      <a:buNone/>
                    </a:pPr>
                    <a:endParaRPr lang="en-US" altLang="fr-FR" sz="1600">
                      <a:latin typeface="Arial" panose="020B0604020202020204" pitchFamily="34" charset="0"/>
                    </a:endParaRPr>
                  </a:p>
                </p:txBody>
              </p:sp>
              <p:sp>
                <p:nvSpPr>
                  <p:cNvPr id="43027" name="Rectangle 40">
                    <a:extLst>
                      <a:ext uri="{FF2B5EF4-FFF2-40B4-BE49-F238E27FC236}">
                        <a16:creationId xmlns:a16="http://schemas.microsoft.com/office/drawing/2014/main" id="{144BBCD6-A06A-4B96-ABDE-92BF6B9423B3}"/>
                      </a:ext>
                    </a:extLst>
                  </p:cNvPr>
                  <p:cNvSpPr>
                    <a:spLocks noChangeArrowheads="1"/>
                  </p:cNvSpPr>
                  <p:nvPr/>
                </p:nvSpPr>
                <p:spPr bwMode="auto">
                  <a:xfrm>
                    <a:off x="0" y="0"/>
                    <a:ext cx="1784"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3019" name="Group 41">
                <a:extLst>
                  <a:ext uri="{FF2B5EF4-FFF2-40B4-BE49-F238E27FC236}">
                    <a16:creationId xmlns:a16="http://schemas.microsoft.com/office/drawing/2014/main" id="{DC4F0FCA-CBFC-4FCA-9E73-F42EECE26A99}"/>
                  </a:ext>
                </a:extLst>
              </p:cNvPr>
              <p:cNvGrpSpPr>
                <a:grpSpLocks/>
              </p:cNvGrpSpPr>
              <p:nvPr/>
            </p:nvGrpSpPr>
            <p:grpSpPr bwMode="auto">
              <a:xfrm>
                <a:off x="1784" y="0"/>
                <a:ext cx="2030" cy="748"/>
                <a:chOff x="1784" y="0"/>
                <a:chExt cx="2030" cy="748"/>
              </a:xfrm>
            </p:grpSpPr>
            <p:sp>
              <p:nvSpPr>
                <p:cNvPr id="43020" name="Rectangle 42">
                  <a:extLst>
                    <a:ext uri="{FF2B5EF4-FFF2-40B4-BE49-F238E27FC236}">
                      <a16:creationId xmlns:a16="http://schemas.microsoft.com/office/drawing/2014/main" id="{994D2F31-1001-488E-A17C-750C959E4EA9}"/>
                    </a:ext>
                  </a:extLst>
                </p:cNvPr>
                <p:cNvSpPr>
                  <a:spLocks noChangeArrowheads="1"/>
                </p:cNvSpPr>
                <p:nvPr/>
              </p:nvSpPr>
              <p:spPr bwMode="auto">
                <a:xfrm>
                  <a:off x="1784" y="0"/>
                  <a:ext cx="2030"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3021" name="Group 43">
                  <a:extLst>
                    <a:ext uri="{FF2B5EF4-FFF2-40B4-BE49-F238E27FC236}">
                      <a16:creationId xmlns:a16="http://schemas.microsoft.com/office/drawing/2014/main" id="{E411DCCB-7F5D-413E-9821-A622A8822EF7}"/>
                    </a:ext>
                  </a:extLst>
                </p:cNvPr>
                <p:cNvGrpSpPr>
                  <a:grpSpLocks/>
                </p:cNvGrpSpPr>
                <p:nvPr/>
              </p:nvGrpSpPr>
              <p:grpSpPr bwMode="auto">
                <a:xfrm>
                  <a:off x="1784" y="0"/>
                  <a:ext cx="2030" cy="748"/>
                  <a:chOff x="1784" y="0"/>
                  <a:chExt cx="2030" cy="748"/>
                </a:xfrm>
              </p:grpSpPr>
              <p:sp>
                <p:nvSpPr>
                  <p:cNvPr id="43022" name="Rectangle 44">
                    <a:extLst>
                      <a:ext uri="{FF2B5EF4-FFF2-40B4-BE49-F238E27FC236}">
                        <a16:creationId xmlns:a16="http://schemas.microsoft.com/office/drawing/2014/main" id="{70A5026C-2EAE-49EE-9F13-48B96F3BF862}"/>
                      </a:ext>
                    </a:extLst>
                  </p:cNvPr>
                  <p:cNvSpPr>
                    <a:spLocks noChangeArrowheads="1"/>
                  </p:cNvSpPr>
                  <p:nvPr/>
                </p:nvSpPr>
                <p:spPr bwMode="auto">
                  <a:xfrm>
                    <a:off x="1812" y="0"/>
                    <a:ext cx="1974" cy="74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Écarter les personnels atteints des 	affections à risques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Porter des coiffes recouvrant toute la 	chevelure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Lavage régulier des main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Faire un suivi de la santé du personnel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Porter des gants et un masque bucco-	nasal</a:t>
                    </a:r>
                    <a:endParaRPr lang="en-US" altLang="fr-FR" sz="160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fr-FR" sz="1600">
                      <a:latin typeface="Arial" panose="020B0604020202020204" pitchFamily="34" charset="0"/>
                      <a:cs typeface="Times New Roman" panose="02020603050405020304" pitchFamily="18" charset="0"/>
                    </a:endParaRPr>
                  </a:p>
                </p:txBody>
              </p:sp>
              <p:sp>
                <p:nvSpPr>
                  <p:cNvPr id="43023" name="Rectangle 45">
                    <a:extLst>
                      <a:ext uri="{FF2B5EF4-FFF2-40B4-BE49-F238E27FC236}">
                        <a16:creationId xmlns:a16="http://schemas.microsoft.com/office/drawing/2014/main" id="{33CA8DA5-3B43-4701-981C-75009C4916BF}"/>
                      </a:ext>
                    </a:extLst>
                  </p:cNvPr>
                  <p:cNvSpPr>
                    <a:spLocks noChangeArrowheads="1"/>
                  </p:cNvSpPr>
                  <p:nvPr/>
                </p:nvSpPr>
                <p:spPr bwMode="auto">
                  <a:xfrm>
                    <a:off x="1784" y="0"/>
                    <a:ext cx="2030"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3017" name="Rectangle 46">
              <a:extLst>
                <a:ext uri="{FF2B5EF4-FFF2-40B4-BE49-F238E27FC236}">
                  <a16:creationId xmlns:a16="http://schemas.microsoft.com/office/drawing/2014/main" id="{1EA7FCE6-60B3-461B-AF14-5ECE86E92E58}"/>
                </a:ext>
              </a:extLst>
            </p:cNvPr>
            <p:cNvSpPr>
              <a:spLocks noChangeArrowheads="1"/>
            </p:cNvSpPr>
            <p:nvPr/>
          </p:nvSpPr>
          <p:spPr bwMode="auto">
            <a:xfrm>
              <a:off x="-3" y="-3"/>
              <a:ext cx="3820" cy="75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43015" name="AutoShape 47">
            <a:hlinkClick r:id="" action="ppaction://hlinkshowjump?jump=nextslide" highlightClick="1"/>
            <a:extLst>
              <a:ext uri="{FF2B5EF4-FFF2-40B4-BE49-F238E27FC236}">
                <a16:creationId xmlns:a16="http://schemas.microsoft.com/office/drawing/2014/main" id="{D7CB810F-0525-4D0D-AE0A-7F59C9486487}"/>
              </a:ext>
            </a:extLst>
          </p:cNvPr>
          <p:cNvSpPr>
            <a:spLocks noChangeArrowheads="1"/>
          </p:cNvSpPr>
          <p:nvPr/>
        </p:nvSpPr>
        <p:spPr bwMode="auto">
          <a:xfrm>
            <a:off x="8458200" y="60960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13ACD123-6087-49A7-A249-657BB95A16BA}"/>
              </a:ext>
            </a:extLst>
          </p:cNvPr>
          <p:cNvSpPr txBox="1">
            <a:spLocks noChangeArrowheads="1"/>
          </p:cNvSpPr>
          <p:nvPr/>
        </p:nvSpPr>
        <p:spPr bwMode="auto">
          <a:xfrm>
            <a:off x="381000" y="228600"/>
            <a:ext cx="8458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fr-FR" altLang="fr-FR" sz="2400" b="1">
                <a:latin typeface="Comic Sans MS" panose="030F0702030302020204" pitchFamily="66" charset="0"/>
              </a:rPr>
              <a:t>ANALYSES e</a:t>
            </a:r>
            <a:r>
              <a:rPr lang="fr-FR" altLang="fr-FR" sz="2400" b="1">
                <a:latin typeface="Comic Sans MS" panose="030F0702030302020204" pitchFamily="66" charset="0"/>
                <a:cs typeface="Times New Roman" panose="02020603050405020304" pitchFamily="18" charset="0"/>
              </a:rPr>
              <a:t>t INTERPRETATION des RESULTATS</a:t>
            </a:r>
            <a:r>
              <a:rPr lang="fr-FR" altLang="fr-FR" sz="2400" b="1">
                <a:latin typeface="Comic Sans MS" panose="030F0702030302020204" pitchFamily="66" charset="0"/>
              </a:rPr>
              <a:t> </a:t>
            </a:r>
          </a:p>
        </p:txBody>
      </p:sp>
      <p:grpSp>
        <p:nvGrpSpPr>
          <p:cNvPr id="44035" name="Group 3">
            <a:extLst>
              <a:ext uri="{FF2B5EF4-FFF2-40B4-BE49-F238E27FC236}">
                <a16:creationId xmlns:a16="http://schemas.microsoft.com/office/drawing/2014/main" id="{F39C0FC0-CAAE-45C3-A680-B0D6ED3DD9CF}"/>
              </a:ext>
            </a:extLst>
          </p:cNvPr>
          <p:cNvGrpSpPr>
            <a:grpSpLocks/>
          </p:cNvGrpSpPr>
          <p:nvPr/>
        </p:nvGrpSpPr>
        <p:grpSpPr bwMode="auto">
          <a:xfrm>
            <a:off x="381000" y="990600"/>
            <a:ext cx="8458200" cy="685800"/>
            <a:chOff x="-3" y="-3"/>
            <a:chExt cx="3820" cy="390"/>
          </a:xfrm>
        </p:grpSpPr>
        <p:grpSp>
          <p:nvGrpSpPr>
            <p:cNvPr id="44072" name="Group 4">
              <a:extLst>
                <a:ext uri="{FF2B5EF4-FFF2-40B4-BE49-F238E27FC236}">
                  <a16:creationId xmlns:a16="http://schemas.microsoft.com/office/drawing/2014/main" id="{08BB6C5A-286E-4E3E-910C-9985E62549FC}"/>
                </a:ext>
              </a:extLst>
            </p:cNvPr>
            <p:cNvGrpSpPr>
              <a:grpSpLocks/>
            </p:cNvGrpSpPr>
            <p:nvPr/>
          </p:nvGrpSpPr>
          <p:grpSpPr bwMode="auto">
            <a:xfrm>
              <a:off x="0" y="0"/>
              <a:ext cx="3814" cy="384"/>
              <a:chOff x="0" y="0"/>
              <a:chExt cx="3814" cy="384"/>
            </a:xfrm>
          </p:grpSpPr>
          <p:grpSp>
            <p:nvGrpSpPr>
              <p:cNvPr id="44074" name="Group 5">
                <a:extLst>
                  <a:ext uri="{FF2B5EF4-FFF2-40B4-BE49-F238E27FC236}">
                    <a16:creationId xmlns:a16="http://schemas.microsoft.com/office/drawing/2014/main" id="{7C11FF14-B4D5-4830-982F-518DF168FF5C}"/>
                  </a:ext>
                </a:extLst>
              </p:cNvPr>
              <p:cNvGrpSpPr>
                <a:grpSpLocks/>
              </p:cNvGrpSpPr>
              <p:nvPr/>
            </p:nvGrpSpPr>
            <p:grpSpPr bwMode="auto">
              <a:xfrm>
                <a:off x="0" y="0"/>
                <a:ext cx="1784" cy="384"/>
                <a:chOff x="0" y="0"/>
                <a:chExt cx="1784" cy="384"/>
              </a:xfrm>
            </p:grpSpPr>
            <p:sp>
              <p:nvSpPr>
                <p:cNvPr id="44078" name="Rectangle 6">
                  <a:extLst>
                    <a:ext uri="{FF2B5EF4-FFF2-40B4-BE49-F238E27FC236}">
                      <a16:creationId xmlns:a16="http://schemas.microsoft.com/office/drawing/2014/main" id="{2F658299-ADBD-4FD9-8574-35B7F38968B6}"/>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Germes à l’origine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4079" name="Rectangle 7">
                  <a:extLst>
                    <a:ext uri="{FF2B5EF4-FFF2-40B4-BE49-F238E27FC236}">
                      <a16:creationId xmlns:a16="http://schemas.microsoft.com/office/drawing/2014/main" id="{132A54A9-1AC3-44F0-9BC7-872D6F54EBED}"/>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4075" name="Group 8">
                <a:extLst>
                  <a:ext uri="{FF2B5EF4-FFF2-40B4-BE49-F238E27FC236}">
                    <a16:creationId xmlns:a16="http://schemas.microsoft.com/office/drawing/2014/main" id="{376BD4F7-F980-4290-9756-CC2C8DEF2629}"/>
                  </a:ext>
                </a:extLst>
              </p:cNvPr>
              <p:cNvGrpSpPr>
                <a:grpSpLocks/>
              </p:cNvGrpSpPr>
              <p:nvPr/>
            </p:nvGrpSpPr>
            <p:grpSpPr bwMode="auto">
              <a:xfrm>
                <a:off x="1784" y="0"/>
                <a:ext cx="2030" cy="384"/>
                <a:chOff x="1784" y="0"/>
                <a:chExt cx="2030" cy="384"/>
              </a:xfrm>
            </p:grpSpPr>
            <p:sp>
              <p:nvSpPr>
                <p:cNvPr id="44076" name="Rectangle 9">
                  <a:extLst>
                    <a:ext uri="{FF2B5EF4-FFF2-40B4-BE49-F238E27FC236}">
                      <a16:creationId xmlns:a16="http://schemas.microsoft.com/office/drawing/2014/main" id="{198B2F1F-1F20-47AF-9F81-640BC3FF2D6B}"/>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Source de contamination</a:t>
                  </a:r>
                  <a:endParaRPr lang="en-US" altLang="fr-FR" sz="2000" b="1"/>
                </a:p>
              </p:txBody>
            </p:sp>
            <p:sp>
              <p:nvSpPr>
                <p:cNvPr id="44077" name="Rectangle 10">
                  <a:extLst>
                    <a:ext uri="{FF2B5EF4-FFF2-40B4-BE49-F238E27FC236}">
                      <a16:creationId xmlns:a16="http://schemas.microsoft.com/office/drawing/2014/main" id="{C7927B29-14B4-4485-9DED-93AB6A06A8B3}"/>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4073" name="Rectangle 11">
              <a:extLst>
                <a:ext uri="{FF2B5EF4-FFF2-40B4-BE49-F238E27FC236}">
                  <a16:creationId xmlns:a16="http://schemas.microsoft.com/office/drawing/2014/main" id="{1EBB8BDE-98C1-4D54-981B-7AD7932389EE}"/>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4036" name="Group 12">
            <a:extLst>
              <a:ext uri="{FF2B5EF4-FFF2-40B4-BE49-F238E27FC236}">
                <a16:creationId xmlns:a16="http://schemas.microsoft.com/office/drawing/2014/main" id="{4178EE57-7D81-4E48-B4C5-DC3E9B265DFB}"/>
              </a:ext>
            </a:extLst>
          </p:cNvPr>
          <p:cNvGrpSpPr>
            <a:grpSpLocks/>
          </p:cNvGrpSpPr>
          <p:nvPr/>
        </p:nvGrpSpPr>
        <p:grpSpPr bwMode="auto">
          <a:xfrm>
            <a:off x="381000" y="3581400"/>
            <a:ext cx="8458200" cy="685800"/>
            <a:chOff x="-3" y="-3"/>
            <a:chExt cx="3820" cy="390"/>
          </a:xfrm>
        </p:grpSpPr>
        <p:grpSp>
          <p:nvGrpSpPr>
            <p:cNvPr id="44064" name="Group 13">
              <a:extLst>
                <a:ext uri="{FF2B5EF4-FFF2-40B4-BE49-F238E27FC236}">
                  <a16:creationId xmlns:a16="http://schemas.microsoft.com/office/drawing/2014/main" id="{CBBD6A1E-8771-457E-A6CA-93B79B02448D}"/>
                </a:ext>
              </a:extLst>
            </p:cNvPr>
            <p:cNvGrpSpPr>
              <a:grpSpLocks/>
            </p:cNvGrpSpPr>
            <p:nvPr/>
          </p:nvGrpSpPr>
          <p:grpSpPr bwMode="auto">
            <a:xfrm>
              <a:off x="0" y="0"/>
              <a:ext cx="3814" cy="384"/>
              <a:chOff x="0" y="0"/>
              <a:chExt cx="3814" cy="384"/>
            </a:xfrm>
          </p:grpSpPr>
          <p:grpSp>
            <p:nvGrpSpPr>
              <p:cNvPr id="44066" name="Group 14">
                <a:extLst>
                  <a:ext uri="{FF2B5EF4-FFF2-40B4-BE49-F238E27FC236}">
                    <a16:creationId xmlns:a16="http://schemas.microsoft.com/office/drawing/2014/main" id="{C48C73CA-C57D-4332-A5F4-FF5350AE1237}"/>
                  </a:ext>
                </a:extLst>
              </p:cNvPr>
              <p:cNvGrpSpPr>
                <a:grpSpLocks/>
              </p:cNvGrpSpPr>
              <p:nvPr/>
            </p:nvGrpSpPr>
            <p:grpSpPr bwMode="auto">
              <a:xfrm>
                <a:off x="0" y="0"/>
                <a:ext cx="1784" cy="384"/>
                <a:chOff x="0" y="0"/>
                <a:chExt cx="1784" cy="384"/>
              </a:xfrm>
            </p:grpSpPr>
            <p:sp>
              <p:nvSpPr>
                <p:cNvPr id="44070" name="Rectangle 15">
                  <a:extLst>
                    <a:ext uri="{FF2B5EF4-FFF2-40B4-BE49-F238E27FC236}">
                      <a16:creationId xmlns:a16="http://schemas.microsoft.com/office/drawing/2014/main" id="{93B31033-AD93-42BF-BE93-1E8FEF7EFC78}"/>
                    </a:ext>
                  </a:extLst>
                </p:cNvPr>
                <p:cNvSpPr>
                  <a:spLocks noChangeArrowheads="1"/>
                </p:cNvSpPr>
                <p:nvPr/>
              </p:nvSpPr>
              <p:spPr bwMode="auto">
                <a:xfrm>
                  <a:off x="28" y="0"/>
                  <a:ext cx="172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Causes les plus probables de la non conformité</a:t>
                  </a: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4071" name="Rectangle 16">
                  <a:extLst>
                    <a:ext uri="{FF2B5EF4-FFF2-40B4-BE49-F238E27FC236}">
                      <a16:creationId xmlns:a16="http://schemas.microsoft.com/office/drawing/2014/main" id="{4F762F89-74A6-456A-81BF-3DAF8664382D}"/>
                    </a:ext>
                  </a:extLst>
                </p:cNvPr>
                <p:cNvSpPr>
                  <a:spLocks noChangeArrowheads="1"/>
                </p:cNvSpPr>
                <p:nvPr/>
              </p:nvSpPr>
              <p:spPr bwMode="auto">
                <a:xfrm>
                  <a:off x="0" y="0"/>
                  <a:ext cx="178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4067" name="Group 17">
                <a:extLst>
                  <a:ext uri="{FF2B5EF4-FFF2-40B4-BE49-F238E27FC236}">
                    <a16:creationId xmlns:a16="http://schemas.microsoft.com/office/drawing/2014/main" id="{23C66FDC-CE68-41C7-9E19-E33A794270D6}"/>
                  </a:ext>
                </a:extLst>
              </p:cNvPr>
              <p:cNvGrpSpPr>
                <a:grpSpLocks/>
              </p:cNvGrpSpPr>
              <p:nvPr/>
            </p:nvGrpSpPr>
            <p:grpSpPr bwMode="auto">
              <a:xfrm>
                <a:off x="1784" y="0"/>
                <a:ext cx="2030" cy="384"/>
                <a:chOff x="1784" y="0"/>
                <a:chExt cx="2030" cy="384"/>
              </a:xfrm>
            </p:grpSpPr>
            <p:sp>
              <p:nvSpPr>
                <p:cNvPr id="44068" name="Rectangle 18">
                  <a:extLst>
                    <a:ext uri="{FF2B5EF4-FFF2-40B4-BE49-F238E27FC236}">
                      <a16:creationId xmlns:a16="http://schemas.microsoft.com/office/drawing/2014/main" id="{BC7C8EBD-29C0-467F-A2BB-1D44EA044C91}"/>
                    </a:ext>
                  </a:extLst>
                </p:cNvPr>
                <p:cNvSpPr>
                  <a:spLocks noChangeArrowheads="1"/>
                </p:cNvSpPr>
                <p:nvPr/>
              </p:nvSpPr>
              <p:spPr bwMode="auto">
                <a:xfrm>
                  <a:off x="1812" y="0"/>
                  <a:ext cx="197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2000" b="1">
                      <a:latin typeface="Arial" panose="020B0604020202020204" pitchFamily="34" charset="0"/>
                      <a:cs typeface="Arial" panose="020B0604020202020204" pitchFamily="34" charset="0"/>
                    </a:rPr>
                    <a:t>Mesures de prévention </a:t>
                  </a:r>
                  <a:endParaRPr lang="en-US" altLang="fr-FR" sz="2000" b="1"/>
                </a:p>
                <a:p>
                  <a:pPr algn="ctr" eaLnBrk="1" hangingPunct="1">
                    <a:spcBef>
                      <a:spcPct val="0"/>
                    </a:spcBef>
                    <a:buClrTx/>
                    <a:buSzTx/>
                    <a:buFontTx/>
                    <a:buNone/>
                  </a:pPr>
                  <a:endParaRPr lang="en-US" altLang="fr-FR" sz="2000" b="1">
                    <a:cs typeface="Times New Roman" panose="02020603050405020304" pitchFamily="18" charset="0"/>
                  </a:endParaRPr>
                </a:p>
                <a:p>
                  <a:pPr algn="ctr">
                    <a:spcBef>
                      <a:spcPct val="0"/>
                    </a:spcBef>
                    <a:buClrTx/>
                    <a:buSzTx/>
                    <a:buFontTx/>
                    <a:buNone/>
                  </a:pPr>
                  <a:endParaRPr lang="en-US" altLang="fr-FR" sz="2000" b="1"/>
                </a:p>
              </p:txBody>
            </p:sp>
            <p:sp>
              <p:nvSpPr>
                <p:cNvPr id="44069" name="Rectangle 19">
                  <a:extLst>
                    <a:ext uri="{FF2B5EF4-FFF2-40B4-BE49-F238E27FC236}">
                      <a16:creationId xmlns:a16="http://schemas.microsoft.com/office/drawing/2014/main" id="{B1F6D706-3016-4E33-AFE0-23C029367F40}"/>
                    </a:ext>
                  </a:extLst>
                </p:cNvPr>
                <p:cNvSpPr>
                  <a:spLocks noChangeArrowheads="1"/>
                </p:cNvSpPr>
                <p:nvPr/>
              </p:nvSpPr>
              <p:spPr bwMode="auto">
                <a:xfrm>
                  <a:off x="1784" y="0"/>
                  <a:ext cx="20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44065" name="Rectangle 20">
              <a:extLst>
                <a:ext uri="{FF2B5EF4-FFF2-40B4-BE49-F238E27FC236}">
                  <a16:creationId xmlns:a16="http://schemas.microsoft.com/office/drawing/2014/main" id="{43DDA7F8-E86F-4220-9BE1-F78C36A50E97}"/>
                </a:ext>
              </a:extLst>
            </p:cNvPr>
            <p:cNvSpPr>
              <a:spLocks noChangeArrowheads="1"/>
            </p:cNvSpPr>
            <p:nvPr/>
          </p:nvSpPr>
          <p:spPr bwMode="auto">
            <a:xfrm>
              <a:off x="-3" y="-3"/>
              <a:ext cx="3820" cy="39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4037" name="Group 21">
            <a:extLst>
              <a:ext uri="{FF2B5EF4-FFF2-40B4-BE49-F238E27FC236}">
                <a16:creationId xmlns:a16="http://schemas.microsoft.com/office/drawing/2014/main" id="{4E1A9B16-67B7-412D-8DC5-4DA7B19A19BC}"/>
              </a:ext>
            </a:extLst>
          </p:cNvPr>
          <p:cNvGrpSpPr>
            <a:grpSpLocks/>
          </p:cNvGrpSpPr>
          <p:nvPr/>
        </p:nvGrpSpPr>
        <p:grpSpPr bwMode="auto">
          <a:xfrm>
            <a:off x="381000" y="1676400"/>
            <a:ext cx="8458200" cy="1828800"/>
            <a:chOff x="-3" y="-3"/>
            <a:chExt cx="3820" cy="984"/>
          </a:xfrm>
        </p:grpSpPr>
        <p:grpSp>
          <p:nvGrpSpPr>
            <p:cNvPr id="44052" name="Group 22">
              <a:extLst>
                <a:ext uri="{FF2B5EF4-FFF2-40B4-BE49-F238E27FC236}">
                  <a16:creationId xmlns:a16="http://schemas.microsoft.com/office/drawing/2014/main" id="{9EF7DDE4-A18F-4F42-918A-FBE86C892DA9}"/>
                </a:ext>
              </a:extLst>
            </p:cNvPr>
            <p:cNvGrpSpPr>
              <a:grpSpLocks/>
            </p:cNvGrpSpPr>
            <p:nvPr/>
          </p:nvGrpSpPr>
          <p:grpSpPr bwMode="auto">
            <a:xfrm>
              <a:off x="0" y="0"/>
              <a:ext cx="3814" cy="978"/>
              <a:chOff x="0" y="0"/>
              <a:chExt cx="3814" cy="978"/>
            </a:xfrm>
          </p:grpSpPr>
          <p:grpSp>
            <p:nvGrpSpPr>
              <p:cNvPr id="44054" name="Group 23">
                <a:extLst>
                  <a:ext uri="{FF2B5EF4-FFF2-40B4-BE49-F238E27FC236}">
                    <a16:creationId xmlns:a16="http://schemas.microsoft.com/office/drawing/2014/main" id="{5828D79E-7D1A-48F8-A0DA-B6FD539B26DE}"/>
                  </a:ext>
                </a:extLst>
              </p:cNvPr>
              <p:cNvGrpSpPr>
                <a:grpSpLocks/>
              </p:cNvGrpSpPr>
              <p:nvPr/>
            </p:nvGrpSpPr>
            <p:grpSpPr bwMode="auto">
              <a:xfrm>
                <a:off x="0" y="0"/>
                <a:ext cx="1784" cy="978"/>
                <a:chOff x="0" y="0"/>
                <a:chExt cx="1784" cy="978"/>
              </a:xfrm>
            </p:grpSpPr>
            <p:sp>
              <p:nvSpPr>
                <p:cNvPr id="44060" name="Rectangle 24">
                  <a:extLst>
                    <a:ext uri="{FF2B5EF4-FFF2-40B4-BE49-F238E27FC236}">
                      <a16:creationId xmlns:a16="http://schemas.microsoft.com/office/drawing/2014/main" id="{5BF11F7A-DE2C-4689-8441-C83001B3FB6B}"/>
                    </a:ext>
                  </a:extLst>
                </p:cNvPr>
                <p:cNvSpPr>
                  <a:spLocks noChangeArrowheads="1"/>
                </p:cNvSpPr>
                <p:nvPr/>
              </p:nvSpPr>
              <p:spPr bwMode="auto">
                <a:xfrm>
                  <a:off x="0" y="0"/>
                  <a:ext cx="1784"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4061" name="Group 25">
                  <a:extLst>
                    <a:ext uri="{FF2B5EF4-FFF2-40B4-BE49-F238E27FC236}">
                      <a16:creationId xmlns:a16="http://schemas.microsoft.com/office/drawing/2014/main" id="{B3EC88AD-083A-4BA9-AFE9-DD29C75DDE64}"/>
                    </a:ext>
                  </a:extLst>
                </p:cNvPr>
                <p:cNvGrpSpPr>
                  <a:grpSpLocks/>
                </p:cNvGrpSpPr>
                <p:nvPr/>
              </p:nvGrpSpPr>
              <p:grpSpPr bwMode="auto">
                <a:xfrm>
                  <a:off x="0" y="0"/>
                  <a:ext cx="1784" cy="978"/>
                  <a:chOff x="0" y="0"/>
                  <a:chExt cx="1784" cy="978"/>
                </a:xfrm>
              </p:grpSpPr>
              <p:sp>
                <p:nvSpPr>
                  <p:cNvPr id="44062" name="Rectangle 26">
                    <a:extLst>
                      <a:ext uri="{FF2B5EF4-FFF2-40B4-BE49-F238E27FC236}">
                        <a16:creationId xmlns:a16="http://schemas.microsoft.com/office/drawing/2014/main" id="{6467A8E8-8087-4923-8244-F5751C83537B}"/>
                      </a:ext>
                    </a:extLst>
                  </p:cNvPr>
                  <p:cNvSpPr>
                    <a:spLocks noChangeArrowheads="1"/>
                  </p:cNvSpPr>
                  <p:nvPr/>
                </p:nvSpPr>
                <p:spPr bwMode="auto">
                  <a:xfrm>
                    <a:off x="28" y="0"/>
                    <a:ext cx="1728"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 </a:t>
                    </a:r>
                  </a:p>
                  <a:p>
                    <a:pPr algn="ctr" eaLnBrk="1" hangingPunct="1">
                      <a:spcBef>
                        <a:spcPct val="0"/>
                      </a:spcBef>
                      <a:buClrTx/>
                      <a:buSzTx/>
                      <a:buFontTx/>
                      <a:buNone/>
                    </a:pPr>
                    <a:endParaRPr lang="en-US" altLang="fr-FR" sz="1600">
                      <a:latin typeface="Arial" panose="020B0604020202020204" pitchFamily="34" charset="0"/>
                      <a:cs typeface="Times New Roman" panose="02020603050405020304" pitchFamily="18" charset="0"/>
                    </a:endParaRPr>
                  </a:p>
                  <a:p>
                    <a:pPr algn="ctr">
                      <a:spcBef>
                        <a:spcPct val="0"/>
                      </a:spcBef>
                      <a:buClrTx/>
                      <a:buSzTx/>
                      <a:buFontTx/>
                      <a:buNone/>
                    </a:pPr>
                    <a:r>
                      <a:rPr lang="en-US" altLang="fr-FR" b="1">
                        <a:latin typeface="Arial" panose="020B0604020202020204" pitchFamily="34" charset="0"/>
                        <a:cs typeface="Arial" panose="020B0604020202020204" pitchFamily="34" charset="0"/>
                      </a:rPr>
                      <a:t> Salmonella</a:t>
                    </a:r>
                    <a:endParaRPr lang="en-US" altLang="fr-FR">
                      <a:latin typeface="Arial" panose="020B0604020202020204" pitchFamily="34" charset="0"/>
                      <a:cs typeface="Times New Roman" panose="02020603050405020304" pitchFamily="18" charset="0"/>
                    </a:endParaRPr>
                  </a:p>
                  <a:p>
                    <a:pPr algn="ctr">
                      <a:spcBef>
                        <a:spcPct val="0"/>
                      </a:spcBef>
                      <a:buClrTx/>
                      <a:buSzTx/>
                      <a:buFontTx/>
                      <a:buNone/>
                    </a:pPr>
                    <a:endParaRPr lang="en-US" altLang="fr-FR" sz="1600">
                      <a:latin typeface="Arial" panose="020B0604020202020204" pitchFamily="34" charset="0"/>
                    </a:endParaRPr>
                  </a:p>
                </p:txBody>
              </p:sp>
              <p:sp>
                <p:nvSpPr>
                  <p:cNvPr id="44063" name="Rectangle 27">
                    <a:extLst>
                      <a:ext uri="{FF2B5EF4-FFF2-40B4-BE49-F238E27FC236}">
                        <a16:creationId xmlns:a16="http://schemas.microsoft.com/office/drawing/2014/main" id="{9F87015A-C27A-42C2-A8E6-BD67DF947D57}"/>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4055" name="Group 28">
                <a:extLst>
                  <a:ext uri="{FF2B5EF4-FFF2-40B4-BE49-F238E27FC236}">
                    <a16:creationId xmlns:a16="http://schemas.microsoft.com/office/drawing/2014/main" id="{86B7DCA5-AE47-4DA1-8BAB-81666B03B539}"/>
                  </a:ext>
                </a:extLst>
              </p:cNvPr>
              <p:cNvGrpSpPr>
                <a:grpSpLocks/>
              </p:cNvGrpSpPr>
              <p:nvPr/>
            </p:nvGrpSpPr>
            <p:grpSpPr bwMode="auto">
              <a:xfrm>
                <a:off x="1784" y="0"/>
                <a:ext cx="2030" cy="978"/>
                <a:chOff x="1784" y="0"/>
                <a:chExt cx="2030" cy="978"/>
              </a:xfrm>
            </p:grpSpPr>
            <p:sp>
              <p:nvSpPr>
                <p:cNvPr id="44056" name="Rectangle 29">
                  <a:extLst>
                    <a:ext uri="{FF2B5EF4-FFF2-40B4-BE49-F238E27FC236}">
                      <a16:creationId xmlns:a16="http://schemas.microsoft.com/office/drawing/2014/main" id="{238DEC35-E4DA-44F9-AA5F-F3C1C6874595}"/>
                    </a:ext>
                  </a:extLst>
                </p:cNvPr>
                <p:cNvSpPr>
                  <a:spLocks noChangeArrowheads="1"/>
                </p:cNvSpPr>
                <p:nvPr/>
              </p:nvSpPr>
              <p:spPr bwMode="auto">
                <a:xfrm>
                  <a:off x="1784" y="0"/>
                  <a:ext cx="2030"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4057" name="Group 30">
                  <a:extLst>
                    <a:ext uri="{FF2B5EF4-FFF2-40B4-BE49-F238E27FC236}">
                      <a16:creationId xmlns:a16="http://schemas.microsoft.com/office/drawing/2014/main" id="{9766F0FA-86C2-4A61-AA1D-3439F86DF93D}"/>
                    </a:ext>
                  </a:extLst>
                </p:cNvPr>
                <p:cNvGrpSpPr>
                  <a:grpSpLocks/>
                </p:cNvGrpSpPr>
                <p:nvPr/>
              </p:nvGrpSpPr>
              <p:grpSpPr bwMode="auto">
                <a:xfrm>
                  <a:off x="1784" y="0"/>
                  <a:ext cx="2030" cy="978"/>
                  <a:chOff x="1784" y="0"/>
                  <a:chExt cx="2030" cy="978"/>
                </a:xfrm>
              </p:grpSpPr>
              <p:sp>
                <p:nvSpPr>
                  <p:cNvPr id="44058" name="Rectangle 31">
                    <a:extLst>
                      <a:ext uri="{FF2B5EF4-FFF2-40B4-BE49-F238E27FC236}">
                        <a16:creationId xmlns:a16="http://schemas.microsoft.com/office/drawing/2014/main" id="{7122E2E9-4FDA-4CFD-BC3A-0288B1416800}"/>
                      </a:ext>
                    </a:extLst>
                  </p:cNvPr>
                  <p:cNvSpPr>
                    <a:spLocks noChangeArrowheads="1"/>
                  </p:cNvSpPr>
                  <p:nvPr/>
                </p:nvSpPr>
                <p:spPr bwMode="auto">
                  <a:xfrm>
                    <a:off x="1812" y="0"/>
                    <a:ext cx="1974"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Contamination initiale de la matière 	première (surtout volailles, œufs)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Faute d’hygiène lors de manipulations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Contaminations croisées par 	l’intermédiaire des manipulations ou des 	surfaces de travail.</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a:t>
                    </a:r>
                    <a:r>
                      <a:rPr lang="fr-FR" altLang="fr-FR" sz="1600" b="1" u="sng">
                        <a:latin typeface="Arial" panose="020B0604020202020204" pitchFamily="34" charset="0"/>
                        <a:cs typeface="Times New Roman" panose="02020603050405020304" pitchFamily="18" charset="0"/>
                      </a:rPr>
                      <a:t>Personnel porteur sain  </a:t>
                    </a:r>
                    <a:endParaRPr lang="en-US" altLang="fr-FR" sz="1600" b="1" u="sng">
                      <a:latin typeface="Arial" panose="020B0604020202020204" pitchFamily="34" charset="0"/>
                      <a:cs typeface="Times New Roman" panose="02020603050405020304" pitchFamily="18" charset="0"/>
                    </a:endParaRPr>
                  </a:p>
                </p:txBody>
              </p:sp>
              <p:sp>
                <p:nvSpPr>
                  <p:cNvPr id="44059" name="Rectangle 32">
                    <a:extLst>
                      <a:ext uri="{FF2B5EF4-FFF2-40B4-BE49-F238E27FC236}">
                        <a16:creationId xmlns:a16="http://schemas.microsoft.com/office/drawing/2014/main" id="{79717ACF-6E49-4461-9A27-5CC6AC61409E}"/>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4053" name="Rectangle 33">
              <a:extLst>
                <a:ext uri="{FF2B5EF4-FFF2-40B4-BE49-F238E27FC236}">
                  <a16:creationId xmlns:a16="http://schemas.microsoft.com/office/drawing/2014/main" id="{918D3C47-A8E1-42DD-90B6-CC0EF223A9B2}"/>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44038" name="Group 34">
            <a:extLst>
              <a:ext uri="{FF2B5EF4-FFF2-40B4-BE49-F238E27FC236}">
                <a16:creationId xmlns:a16="http://schemas.microsoft.com/office/drawing/2014/main" id="{CCCDECB0-929B-4369-8DCE-643753A25436}"/>
              </a:ext>
            </a:extLst>
          </p:cNvPr>
          <p:cNvGrpSpPr>
            <a:grpSpLocks/>
          </p:cNvGrpSpPr>
          <p:nvPr/>
        </p:nvGrpSpPr>
        <p:grpSpPr bwMode="auto">
          <a:xfrm>
            <a:off x="381000" y="4267200"/>
            <a:ext cx="8458200" cy="2362200"/>
            <a:chOff x="-3" y="-3"/>
            <a:chExt cx="3820" cy="984"/>
          </a:xfrm>
        </p:grpSpPr>
        <p:grpSp>
          <p:nvGrpSpPr>
            <p:cNvPr id="44040" name="Group 35">
              <a:extLst>
                <a:ext uri="{FF2B5EF4-FFF2-40B4-BE49-F238E27FC236}">
                  <a16:creationId xmlns:a16="http://schemas.microsoft.com/office/drawing/2014/main" id="{B55863A5-FBEA-4348-961B-6F37472F31AE}"/>
                </a:ext>
              </a:extLst>
            </p:cNvPr>
            <p:cNvGrpSpPr>
              <a:grpSpLocks/>
            </p:cNvGrpSpPr>
            <p:nvPr/>
          </p:nvGrpSpPr>
          <p:grpSpPr bwMode="auto">
            <a:xfrm>
              <a:off x="0" y="0"/>
              <a:ext cx="3814" cy="978"/>
              <a:chOff x="0" y="0"/>
              <a:chExt cx="3814" cy="978"/>
            </a:xfrm>
          </p:grpSpPr>
          <p:grpSp>
            <p:nvGrpSpPr>
              <p:cNvPr id="44042" name="Group 36">
                <a:extLst>
                  <a:ext uri="{FF2B5EF4-FFF2-40B4-BE49-F238E27FC236}">
                    <a16:creationId xmlns:a16="http://schemas.microsoft.com/office/drawing/2014/main" id="{4FB09921-E4F8-4BF6-9D94-B5A482ED6F2A}"/>
                  </a:ext>
                </a:extLst>
              </p:cNvPr>
              <p:cNvGrpSpPr>
                <a:grpSpLocks/>
              </p:cNvGrpSpPr>
              <p:nvPr/>
            </p:nvGrpSpPr>
            <p:grpSpPr bwMode="auto">
              <a:xfrm>
                <a:off x="0" y="0"/>
                <a:ext cx="1784" cy="978"/>
                <a:chOff x="0" y="0"/>
                <a:chExt cx="1784" cy="978"/>
              </a:xfrm>
            </p:grpSpPr>
            <p:sp>
              <p:nvSpPr>
                <p:cNvPr id="44048" name="Rectangle 37">
                  <a:extLst>
                    <a:ext uri="{FF2B5EF4-FFF2-40B4-BE49-F238E27FC236}">
                      <a16:creationId xmlns:a16="http://schemas.microsoft.com/office/drawing/2014/main" id="{54689FFE-5A74-457A-8248-9BBB641572AA}"/>
                    </a:ext>
                  </a:extLst>
                </p:cNvPr>
                <p:cNvSpPr>
                  <a:spLocks noChangeArrowheads="1"/>
                </p:cNvSpPr>
                <p:nvPr/>
              </p:nvSpPr>
              <p:spPr bwMode="auto">
                <a:xfrm>
                  <a:off x="0" y="0"/>
                  <a:ext cx="1784"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4049" name="Group 38">
                  <a:extLst>
                    <a:ext uri="{FF2B5EF4-FFF2-40B4-BE49-F238E27FC236}">
                      <a16:creationId xmlns:a16="http://schemas.microsoft.com/office/drawing/2014/main" id="{31A06DDD-B70C-4121-B80E-F7CA0A38E110}"/>
                    </a:ext>
                  </a:extLst>
                </p:cNvPr>
                <p:cNvGrpSpPr>
                  <a:grpSpLocks/>
                </p:cNvGrpSpPr>
                <p:nvPr/>
              </p:nvGrpSpPr>
              <p:grpSpPr bwMode="auto">
                <a:xfrm>
                  <a:off x="0" y="0"/>
                  <a:ext cx="1784" cy="978"/>
                  <a:chOff x="0" y="0"/>
                  <a:chExt cx="1784" cy="978"/>
                </a:xfrm>
              </p:grpSpPr>
              <p:sp>
                <p:nvSpPr>
                  <p:cNvPr id="44050" name="Rectangle 39">
                    <a:extLst>
                      <a:ext uri="{FF2B5EF4-FFF2-40B4-BE49-F238E27FC236}">
                        <a16:creationId xmlns:a16="http://schemas.microsoft.com/office/drawing/2014/main" id="{25AD98D6-C856-4FC5-B68D-1CBD19B5A9BB}"/>
                      </a:ext>
                    </a:extLst>
                  </p:cNvPr>
                  <p:cNvSpPr>
                    <a:spLocks noChangeArrowheads="1"/>
                  </p:cNvSpPr>
                  <p:nvPr/>
                </p:nvSpPr>
                <p:spPr bwMode="auto">
                  <a:xfrm>
                    <a:off x="28" y="0"/>
                    <a:ext cx="1728"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Matière première contaminée: denrées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d’hygiène du personnel</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Mauvaise séparation des postes de travail</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Porteur sain de salmonelle</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Défauts de désinfection des matériels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Défaut de cuisson </a:t>
                    </a:r>
                    <a:endParaRPr lang="en-US" altLang="fr-FR" sz="1600">
                      <a:latin typeface="Arial" panose="020B0604020202020204" pitchFamily="34" charset="0"/>
                      <a:cs typeface="Times New Roman" panose="02020603050405020304" pitchFamily="18" charset="0"/>
                    </a:endParaRPr>
                  </a:p>
                </p:txBody>
              </p:sp>
              <p:sp>
                <p:nvSpPr>
                  <p:cNvPr id="44051" name="Rectangle 40">
                    <a:extLst>
                      <a:ext uri="{FF2B5EF4-FFF2-40B4-BE49-F238E27FC236}">
                        <a16:creationId xmlns:a16="http://schemas.microsoft.com/office/drawing/2014/main" id="{5ACED8DE-2412-4E28-8586-42D4B27C43D9}"/>
                      </a:ext>
                    </a:extLst>
                  </p:cNvPr>
                  <p:cNvSpPr>
                    <a:spLocks noChangeArrowheads="1"/>
                  </p:cNvSpPr>
                  <p:nvPr/>
                </p:nvSpPr>
                <p:spPr bwMode="auto">
                  <a:xfrm>
                    <a:off x="0" y="0"/>
                    <a:ext cx="1784"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44043" name="Group 41">
                <a:extLst>
                  <a:ext uri="{FF2B5EF4-FFF2-40B4-BE49-F238E27FC236}">
                    <a16:creationId xmlns:a16="http://schemas.microsoft.com/office/drawing/2014/main" id="{1841FEBA-B7B9-41A8-AE0C-BC0BA150F935}"/>
                  </a:ext>
                </a:extLst>
              </p:cNvPr>
              <p:cNvGrpSpPr>
                <a:grpSpLocks/>
              </p:cNvGrpSpPr>
              <p:nvPr/>
            </p:nvGrpSpPr>
            <p:grpSpPr bwMode="auto">
              <a:xfrm>
                <a:off x="1784" y="0"/>
                <a:ext cx="2030" cy="978"/>
                <a:chOff x="1784" y="0"/>
                <a:chExt cx="2030" cy="978"/>
              </a:xfrm>
            </p:grpSpPr>
            <p:sp>
              <p:nvSpPr>
                <p:cNvPr id="44044" name="Rectangle 42">
                  <a:extLst>
                    <a:ext uri="{FF2B5EF4-FFF2-40B4-BE49-F238E27FC236}">
                      <a16:creationId xmlns:a16="http://schemas.microsoft.com/office/drawing/2014/main" id="{807A74C8-DEFC-4BF5-BCE5-6F598297F8EA}"/>
                    </a:ext>
                  </a:extLst>
                </p:cNvPr>
                <p:cNvSpPr>
                  <a:spLocks noChangeArrowheads="1"/>
                </p:cNvSpPr>
                <p:nvPr/>
              </p:nvSpPr>
              <p:spPr bwMode="auto">
                <a:xfrm>
                  <a:off x="1784" y="0"/>
                  <a:ext cx="2030"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44045" name="Group 43">
                  <a:extLst>
                    <a:ext uri="{FF2B5EF4-FFF2-40B4-BE49-F238E27FC236}">
                      <a16:creationId xmlns:a16="http://schemas.microsoft.com/office/drawing/2014/main" id="{353FE229-F3FA-420E-B22B-CE39CDC3B03C}"/>
                    </a:ext>
                  </a:extLst>
                </p:cNvPr>
                <p:cNvGrpSpPr>
                  <a:grpSpLocks/>
                </p:cNvGrpSpPr>
                <p:nvPr/>
              </p:nvGrpSpPr>
              <p:grpSpPr bwMode="auto">
                <a:xfrm>
                  <a:off x="1784" y="0"/>
                  <a:ext cx="2030" cy="978"/>
                  <a:chOff x="1784" y="0"/>
                  <a:chExt cx="2030" cy="978"/>
                </a:xfrm>
              </p:grpSpPr>
              <p:sp>
                <p:nvSpPr>
                  <p:cNvPr id="44046" name="Rectangle 44">
                    <a:extLst>
                      <a:ext uri="{FF2B5EF4-FFF2-40B4-BE49-F238E27FC236}">
                        <a16:creationId xmlns:a16="http://schemas.microsoft.com/office/drawing/2014/main" id="{638BE142-897E-4C09-99BF-A99B1938EEF4}"/>
                      </a:ext>
                    </a:extLst>
                  </p:cNvPr>
                  <p:cNvSpPr>
                    <a:spLocks noChangeArrowheads="1"/>
                  </p:cNvSpPr>
                  <p:nvPr/>
                </p:nvSpPr>
                <p:spPr bwMode="auto">
                  <a:xfrm>
                    <a:off x="1812" y="0"/>
                    <a:ext cx="1974" cy="97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52413">
                      <a:spcBef>
                        <a:spcPct val="20000"/>
                      </a:spcBef>
                      <a:buClr>
                        <a:schemeClr val="accent2"/>
                      </a:buClr>
                      <a:buSzPct val="80000"/>
                      <a:buFont typeface="Wingdings" panose="05000000000000000000" pitchFamily="2" charset="2"/>
                      <a:buChar char="l"/>
                      <a:tabLst>
                        <a:tab pos="252413"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252413"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252413"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252413"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2524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252413" algn="l"/>
                      </a:tabLst>
                      <a:defRPr sz="2000">
                        <a:solidFill>
                          <a:schemeClr val="tx1"/>
                        </a:solidFill>
                        <a:latin typeface="Times New Roman" panose="02020603050405020304" pitchFamily="18" charset="0"/>
                      </a:defRPr>
                    </a:lvl9pPr>
                  </a:lstStyle>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à la qualité des matières premières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Veiller à l’hygiène du personnel (lavage 	des mains…)</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Respecter la séparation des poste de 	travail et la marche en avant</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Faire un suivi de la santé du personnel</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Utiliser des ustensiles parfaitement 	propres	</a:t>
                    </a:r>
                  </a:p>
                  <a:p>
                    <a:pPr eaLnBrk="1" hangingPunct="1">
                      <a:spcBef>
                        <a:spcPct val="0"/>
                      </a:spcBef>
                      <a:buClrTx/>
                      <a:buSzTx/>
                      <a:buFontTx/>
                      <a:buNone/>
                    </a:pPr>
                    <a:r>
                      <a:rPr lang="fr-FR" altLang="fr-FR" sz="1600">
                        <a:latin typeface="Arial" panose="020B0604020202020204" pitchFamily="34" charset="0"/>
                        <a:cs typeface="Times New Roman" panose="02020603050405020304" pitchFamily="18" charset="0"/>
                      </a:rPr>
                      <a:t>	* Respecter les consignes de cuisson </a:t>
                    </a:r>
                    <a:endParaRPr lang="en-US" altLang="fr-FR" sz="1600">
                      <a:latin typeface="Arial" panose="020B0604020202020204" pitchFamily="34" charset="0"/>
                      <a:cs typeface="Times New Roman" panose="02020603050405020304" pitchFamily="18" charset="0"/>
                    </a:endParaRPr>
                  </a:p>
                </p:txBody>
              </p:sp>
              <p:sp>
                <p:nvSpPr>
                  <p:cNvPr id="44047" name="Rectangle 45">
                    <a:extLst>
                      <a:ext uri="{FF2B5EF4-FFF2-40B4-BE49-F238E27FC236}">
                        <a16:creationId xmlns:a16="http://schemas.microsoft.com/office/drawing/2014/main" id="{5F629140-ECEC-4A8E-A1B0-59FBFC4B6D89}"/>
                      </a:ext>
                    </a:extLst>
                  </p:cNvPr>
                  <p:cNvSpPr>
                    <a:spLocks noChangeArrowheads="1"/>
                  </p:cNvSpPr>
                  <p:nvPr/>
                </p:nvSpPr>
                <p:spPr bwMode="auto">
                  <a:xfrm>
                    <a:off x="1784" y="0"/>
                    <a:ext cx="2030" cy="97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sp>
          <p:nvSpPr>
            <p:cNvPr id="44041" name="Rectangle 46">
              <a:extLst>
                <a:ext uri="{FF2B5EF4-FFF2-40B4-BE49-F238E27FC236}">
                  <a16:creationId xmlns:a16="http://schemas.microsoft.com/office/drawing/2014/main" id="{F4984870-EF6B-40DB-A8AE-5E4F44A93EFD}"/>
                </a:ext>
              </a:extLst>
            </p:cNvPr>
            <p:cNvSpPr>
              <a:spLocks noChangeArrowheads="1"/>
            </p:cNvSpPr>
            <p:nvPr/>
          </p:nvSpPr>
          <p:spPr bwMode="auto">
            <a:xfrm>
              <a:off x="-3" y="-3"/>
              <a:ext cx="3820" cy="984"/>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44039" name="AutoShape 47">
            <a:hlinkClick r:id="" action="ppaction://hlinkshowjump?jump=nextslide" highlightClick="1"/>
            <a:extLst>
              <a:ext uri="{FF2B5EF4-FFF2-40B4-BE49-F238E27FC236}">
                <a16:creationId xmlns:a16="http://schemas.microsoft.com/office/drawing/2014/main" id="{A23C84F9-7F1B-460D-BC1A-33B4D3CF38E6}"/>
              </a:ext>
            </a:extLst>
          </p:cNvPr>
          <p:cNvSpPr>
            <a:spLocks noChangeArrowheads="1"/>
          </p:cNvSpPr>
          <p:nvPr/>
        </p:nvSpPr>
        <p:spPr bwMode="auto">
          <a:xfrm>
            <a:off x="83820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A91AED45-FE66-4E0E-BAEE-2B31672BA420}"/>
              </a:ext>
            </a:extLst>
          </p:cNvPr>
          <p:cNvSpPr>
            <a:spLocks noChangeArrowheads="1"/>
          </p:cNvSpPr>
          <p:nvPr/>
        </p:nvSpPr>
        <p:spPr bwMode="auto">
          <a:xfrm>
            <a:off x="3733800" y="396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aphicFrame>
        <p:nvGraphicFramePr>
          <p:cNvPr id="45059" name="Object 16">
            <a:extLst>
              <a:ext uri="{FF2B5EF4-FFF2-40B4-BE49-F238E27FC236}">
                <a16:creationId xmlns:a16="http://schemas.microsoft.com/office/drawing/2014/main" id="{923E6AD1-59D4-4831-B4EB-E8B8438F5F9D}"/>
              </a:ext>
            </a:extLst>
          </p:cNvPr>
          <p:cNvGraphicFramePr>
            <a:graphicFrameLocks noChangeAspect="1"/>
          </p:cNvGraphicFramePr>
          <p:nvPr/>
        </p:nvGraphicFramePr>
        <p:xfrm>
          <a:off x="304800" y="381000"/>
          <a:ext cx="5572125" cy="5715000"/>
        </p:xfrm>
        <a:graphic>
          <a:graphicData uri="http://schemas.openxmlformats.org/presentationml/2006/ole">
            <mc:AlternateContent xmlns:mc="http://schemas.openxmlformats.org/markup-compatibility/2006">
              <mc:Choice xmlns:v="urn:schemas-microsoft-com:vml" Requires="v">
                <p:oleObj spid="_x0000_s45062" name="Image Bitmap" r:id="rId3" imgW="2161905" imgH="2219635" progId="Paint.Picture">
                  <p:embed/>
                </p:oleObj>
              </mc:Choice>
              <mc:Fallback>
                <p:oleObj name="Image Bitmap" r:id="rId3" imgW="2161905" imgH="2219635" progId="Paint.Picture">
                  <p:embed/>
                  <p:pic>
                    <p:nvPicPr>
                      <p:cNvPr id="0" name="Object 16"/>
                      <p:cNvPicPr>
                        <a:picLocks noChangeAspect="1" noChangeArrowheads="1"/>
                      </p:cNvPicPr>
                      <p:nvPr/>
                    </p:nvPicPr>
                    <p:blipFill>
                      <a:blip r:embed="rId4">
                        <a:lum bright="-2000" contrast="48000"/>
                        <a:extLst>
                          <a:ext uri="{28A0092B-C50C-407E-A947-70E740481C1C}">
                            <a14:useLocalDpi xmlns:a14="http://schemas.microsoft.com/office/drawing/2010/main" val="0"/>
                          </a:ext>
                        </a:extLst>
                      </a:blip>
                      <a:srcRect/>
                      <a:stretch>
                        <a:fillRect/>
                      </a:stretch>
                    </p:blipFill>
                    <p:spPr bwMode="auto">
                      <a:xfrm>
                        <a:off x="304800" y="381000"/>
                        <a:ext cx="55721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Text Box 17">
            <a:extLst>
              <a:ext uri="{FF2B5EF4-FFF2-40B4-BE49-F238E27FC236}">
                <a16:creationId xmlns:a16="http://schemas.microsoft.com/office/drawing/2014/main" id="{8E0BCE0C-B85B-4632-BCC0-7D048627CECF}"/>
              </a:ext>
            </a:extLst>
          </p:cNvPr>
          <p:cNvSpPr txBox="1">
            <a:spLocks noChangeArrowheads="1"/>
          </p:cNvSpPr>
          <p:nvPr/>
        </p:nvSpPr>
        <p:spPr bwMode="auto">
          <a:xfrm>
            <a:off x="5867400" y="4267200"/>
            <a:ext cx="36576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fr-FR" altLang="fr-FR" sz="8800">
                <a:latin typeface="Comic Sans MS" panose="030F0702030302020204" pitchFamily="66" charset="0"/>
              </a:rPr>
              <a:t>FIN… </a:t>
            </a:r>
          </a:p>
        </p:txBody>
      </p:sp>
      <p:sp>
        <p:nvSpPr>
          <p:cNvPr id="45061" name="AutoShape 18">
            <a:hlinkClick r:id="" action="ppaction://hlinkshowjump?jump=firstslide" highlightClick="1"/>
            <a:extLst>
              <a:ext uri="{FF2B5EF4-FFF2-40B4-BE49-F238E27FC236}">
                <a16:creationId xmlns:a16="http://schemas.microsoft.com/office/drawing/2014/main" id="{6AB9D927-8FBF-4C25-B18D-169C70746EE3}"/>
              </a:ext>
            </a:extLst>
          </p:cNvPr>
          <p:cNvSpPr>
            <a:spLocks noChangeArrowheads="1"/>
          </p:cNvSpPr>
          <p:nvPr/>
        </p:nvSpPr>
        <p:spPr bwMode="auto">
          <a:xfrm>
            <a:off x="8153400" y="5791200"/>
            <a:ext cx="762000" cy="8382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58C82D02-6171-4EDA-8309-8609240CA3FE}"/>
              </a:ext>
            </a:extLst>
          </p:cNvPr>
          <p:cNvSpPr>
            <a:spLocks noChangeArrowheads="1"/>
          </p:cNvSpPr>
          <p:nvPr/>
        </p:nvSpPr>
        <p:spPr bwMode="auto">
          <a:xfrm>
            <a:off x="2114550" y="2033588"/>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pic>
        <p:nvPicPr>
          <p:cNvPr id="132098" name="Picture 2">
            <a:extLst>
              <a:ext uri="{FF2B5EF4-FFF2-40B4-BE49-F238E27FC236}">
                <a16:creationId xmlns:a16="http://schemas.microsoft.com/office/drawing/2014/main" id="{18F90AEE-4230-43AE-8EAA-F024CB8D6438}"/>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28600" y="457200"/>
            <a:ext cx="85344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AutoShape 5">
            <a:hlinkClick r:id="" action="ppaction://hlinkshowjump?jump=nextslide" highlightClick="1"/>
            <a:extLst>
              <a:ext uri="{FF2B5EF4-FFF2-40B4-BE49-F238E27FC236}">
                <a16:creationId xmlns:a16="http://schemas.microsoft.com/office/drawing/2014/main" id="{D395F88A-3F1C-4A9C-B220-938616EB36A3}"/>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dissolve">
                                      <p:cBhvr>
                                        <p:cTn id="7" dur="500"/>
                                        <p:tgtEl>
                                          <p:spTgt spid="13209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2101"/>
                                        </p:tgtEl>
                                        <p:attrNameLst>
                                          <p:attrName>style.visibility</p:attrName>
                                        </p:attrNameLst>
                                      </p:cBhvr>
                                      <p:to>
                                        <p:strVal val="visible"/>
                                      </p:to>
                                    </p:set>
                                    <p:animEffect transition="in" filter="dissolve">
                                      <p:cBhvr>
                                        <p:cTn id="11" dur="5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ABBDB98-0E80-4DB1-9333-5479DF5ABFF5}"/>
              </a:ext>
            </a:extLst>
          </p:cNvPr>
          <p:cNvSpPr>
            <a:spLocks noChangeArrowheads="1"/>
          </p:cNvSpPr>
          <p:nvPr/>
        </p:nvSpPr>
        <p:spPr bwMode="auto">
          <a:xfrm>
            <a:off x="228600" y="381000"/>
            <a:ext cx="8305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fr-FR" sz="1800" b="1">
                <a:solidFill>
                  <a:schemeClr val="folHlink"/>
                </a:solidFill>
                <a:latin typeface="Arial" panose="020B0604020202020204" pitchFamily="34" charset="0"/>
                <a:cs typeface="Times New Roman" panose="02020603050405020304" pitchFamily="18" charset="0"/>
              </a:rPr>
              <a:t>A l’aide des documents ci-dessus répondre aux questions suivante :</a:t>
            </a:r>
          </a:p>
          <a:p>
            <a:pPr>
              <a:spcBef>
                <a:spcPct val="0"/>
              </a:spcBef>
              <a:buClrTx/>
              <a:buSzTx/>
              <a:buFontTx/>
              <a:buNone/>
            </a:pPr>
            <a:endParaRPr lang="en-US" altLang="fr-FR" sz="1800">
              <a:latin typeface="Arial" panose="020B0604020202020204" pitchFamily="34" charset="0"/>
            </a:endParaRPr>
          </a:p>
        </p:txBody>
      </p:sp>
      <p:sp>
        <p:nvSpPr>
          <p:cNvPr id="133123" name="Text Box 3">
            <a:extLst>
              <a:ext uri="{FF2B5EF4-FFF2-40B4-BE49-F238E27FC236}">
                <a16:creationId xmlns:a16="http://schemas.microsoft.com/office/drawing/2014/main" id="{0AE6B9C7-B7E1-435E-9B4C-8DE979EAD7A8}"/>
              </a:ext>
            </a:extLst>
          </p:cNvPr>
          <p:cNvSpPr txBox="1">
            <a:spLocks noChangeArrowheads="1"/>
          </p:cNvSpPr>
          <p:nvPr/>
        </p:nvSpPr>
        <p:spPr bwMode="auto">
          <a:xfrm>
            <a:off x="228600" y="990600"/>
            <a:ext cx="845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a:spcBef>
                <a:spcPct val="0"/>
              </a:spcBef>
              <a:buClrTx/>
              <a:buSzTx/>
              <a:buFontTx/>
              <a:buNone/>
            </a:pPr>
            <a:r>
              <a:rPr lang="en-US" altLang="fr-FR" sz="1600" b="1">
                <a:solidFill>
                  <a:srgbClr val="CCFF33"/>
                </a:solidFill>
                <a:latin typeface="Arial" panose="020B0604020202020204" pitchFamily="34" charset="0"/>
                <a:cs typeface="Times New Roman" panose="02020603050405020304" pitchFamily="18" charset="0"/>
              </a:rPr>
              <a:t>- En quoi consiste la conservation d’un plat témoin* ?</a:t>
            </a:r>
            <a:r>
              <a:rPr lang="en-US" altLang="fr-FR" sz="1600">
                <a:solidFill>
                  <a:srgbClr val="008000"/>
                </a:solidFill>
                <a:latin typeface="Arial" panose="020B0604020202020204" pitchFamily="34" charset="0"/>
                <a:cs typeface="Times New Roman" panose="02020603050405020304" pitchFamily="18" charset="0"/>
              </a:rPr>
              <a:t> </a:t>
            </a:r>
            <a:endParaRPr lang="fr-FR" altLang="fr-FR" sz="1400">
              <a:solidFill>
                <a:srgbClr val="CCFF33"/>
              </a:solidFill>
              <a:latin typeface="Comic Sans MS" panose="030F0702030302020204" pitchFamily="66" charset="0"/>
            </a:endParaRPr>
          </a:p>
        </p:txBody>
      </p:sp>
      <p:sp>
        <p:nvSpPr>
          <p:cNvPr id="133124" name="Text Box 4">
            <a:extLst>
              <a:ext uri="{FF2B5EF4-FFF2-40B4-BE49-F238E27FC236}">
                <a16:creationId xmlns:a16="http://schemas.microsoft.com/office/drawing/2014/main" id="{0154FB7E-EDA3-41C9-89D6-B57CB1C222D5}"/>
              </a:ext>
            </a:extLst>
          </p:cNvPr>
          <p:cNvSpPr txBox="1">
            <a:spLocks noChangeArrowheads="1"/>
          </p:cNvSpPr>
          <p:nvPr/>
        </p:nvSpPr>
        <p:spPr bwMode="auto">
          <a:xfrm>
            <a:off x="228600" y="2895600"/>
            <a:ext cx="8534400"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a:spcBef>
                <a:spcPct val="0"/>
              </a:spcBef>
              <a:buClrTx/>
              <a:buSzTx/>
              <a:buFontTx/>
              <a:buNone/>
            </a:pPr>
            <a:r>
              <a:rPr lang="en-US" altLang="fr-FR" sz="1600" b="1">
                <a:solidFill>
                  <a:srgbClr val="CCFF33"/>
                </a:solidFill>
                <a:latin typeface="Arial" panose="020B0604020202020204" pitchFamily="34" charset="0"/>
                <a:cs typeface="Times New Roman" panose="02020603050405020304" pitchFamily="18" charset="0"/>
              </a:rPr>
              <a:t>- Qu’est-ce qui permet la suspicion d’une TIAC* ?</a:t>
            </a:r>
            <a:r>
              <a:rPr lang="en-US" altLang="fr-FR" sz="1600">
                <a:solidFill>
                  <a:srgbClr val="CCFF33"/>
                </a:solidFill>
                <a:latin typeface="Arial" panose="020B0604020202020204" pitchFamily="34" charset="0"/>
                <a:cs typeface="Times New Roman" panose="02020603050405020304" pitchFamily="18" charset="0"/>
              </a:rPr>
              <a:t> </a:t>
            </a:r>
          </a:p>
          <a:p>
            <a:pPr algn="ctr">
              <a:spcBef>
                <a:spcPct val="50000"/>
              </a:spcBef>
              <a:buClrTx/>
              <a:buSzTx/>
              <a:buFontTx/>
              <a:buNone/>
            </a:pPr>
            <a:endParaRPr lang="fr-FR" altLang="fr-FR" sz="1400">
              <a:solidFill>
                <a:srgbClr val="CCFF33"/>
              </a:solidFill>
              <a:latin typeface="Comic Sans MS" panose="030F0702030302020204" pitchFamily="66" charset="0"/>
            </a:endParaRPr>
          </a:p>
        </p:txBody>
      </p:sp>
      <p:sp>
        <p:nvSpPr>
          <p:cNvPr id="133125" name="Text Box 5">
            <a:extLst>
              <a:ext uri="{FF2B5EF4-FFF2-40B4-BE49-F238E27FC236}">
                <a16:creationId xmlns:a16="http://schemas.microsoft.com/office/drawing/2014/main" id="{17025626-D85A-4D63-AFDA-C7ACC560C59B}"/>
              </a:ext>
            </a:extLst>
          </p:cNvPr>
          <p:cNvSpPr txBox="1">
            <a:spLocks noChangeArrowheads="1"/>
          </p:cNvSpPr>
          <p:nvPr/>
        </p:nvSpPr>
        <p:spPr bwMode="auto">
          <a:xfrm>
            <a:off x="304800" y="4114800"/>
            <a:ext cx="853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a:spcBef>
                <a:spcPct val="0"/>
              </a:spcBef>
              <a:buClrTx/>
              <a:buSzTx/>
              <a:buFontTx/>
              <a:buNone/>
            </a:pPr>
            <a:r>
              <a:rPr lang="en-US" altLang="fr-FR" sz="1600" b="1">
                <a:solidFill>
                  <a:srgbClr val="CCFF33"/>
                </a:solidFill>
                <a:latin typeface="Arial" panose="020B0604020202020204" pitchFamily="34" charset="0"/>
                <a:cs typeface="Times New Roman" panose="02020603050405020304" pitchFamily="18" charset="0"/>
              </a:rPr>
              <a:t>- Quelles sont les obligations d’un responsable d’établissement face à une suspicion de TIAC ?</a:t>
            </a:r>
            <a:r>
              <a:rPr lang="en-US" altLang="fr-FR" sz="1600">
                <a:solidFill>
                  <a:srgbClr val="008000"/>
                </a:solidFill>
                <a:latin typeface="Arial" panose="020B0604020202020204" pitchFamily="34" charset="0"/>
                <a:cs typeface="Times New Roman" panose="02020603050405020304" pitchFamily="18" charset="0"/>
              </a:rPr>
              <a:t> </a:t>
            </a:r>
            <a:endParaRPr lang="fr-FR" altLang="fr-FR" sz="1400">
              <a:solidFill>
                <a:srgbClr val="CCFF33"/>
              </a:solidFill>
              <a:latin typeface="Comic Sans MS" panose="030F0702030302020204" pitchFamily="66" charset="0"/>
            </a:endParaRPr>
          </a:p>
        </p:txBody>
      </p:sp>
      <p:sp>
        <p:nvSpPr>
          <p:cNvPr id="133126" name="AutoShape 6">
            <a:hlinkClick r:id="" action="ppaction://hlinkshowjump?jump=nextslide" highlightClick="1"/>
            <a:extLst>
              <a:ext uri="{FF2B5EF4-FFF2-40B4-BE49-F238E27FC236}">
                <a16:creationId xmlns:a16="http://schemas.microsoft.com/office/drawing/2014/main" id="{54F489C4-C25E-4EF1-94C2-41D2621C9467}"/>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
        <p:nvSpPr>
          <p:cNvPr id="133127" name="Text Box 7">
            <a:extLst>
              <a:ext uri="{FF2B5EF4-FFF2-40B4-BE49-F238E27FC236}">
                <a16:creationId xmlns:a16="http://schemas.microsoft.com/office/drawing/2014/main" id="{734AEF7A-C73D-48C6-A0FB-EC05E9AC60FA}"/>
              </a:ext>
            </a:extLst>
          </p:cNvPr>
          <p:cNvSpPr txBox="1">
            <a:spLocks noChangeArrowheads="1"/>
          </p:cNvSpPr>
          <p:nvPr/>
        </p:nvSpPr>
        <p:spPr bwMode="auto">
          <a:xfrm>
            <a:off x="304800" y="1295400"/>
            <a:ext cx="8534400" cy="152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fr-FR" sz="1600">
                <a:solidFill>
                  <a:srgbClr val="FF0000"/>
                </a:solidFill>
                <a:latin typeface="Arial" panose="020B0604020202020204" pitchFamily="34" charset="0"/>
                <a:cs typeface="Times New Roman" panose="02020603050405020304" pitchFamily="18" charset="0"/>
              </a:rPr>
              <a:t>Les plats témoins sont des échantillons représentatifs des différents plats distribués aux consommateurs, clairement identifiés, prélevés en suffisamment grande quantité pour permettre leur analyse microbiologique en cas de suspicion de TIAC. conservation 5 jours après la dernière présentation au consommateur, dans des conditions non susceptibles de modifier la qualité de l’aliment.</a:t>
            </a:r>
            <a:endParaRPr lang="en-US" altLang="fr-FR" sz="1600">
              <a:solidFill>
                <a:srgbClr val="CCFF33"/>
              </a:solidFill>
              <a:latin typeface="Arial" panose="020B0604020202020204" pitchFamily="34" charset="0"/>
              <a:cs typeface="Times New Roman" panose="02020603050405020304" pitchFamily="18" charset="0"/>
            </a:endParaRPr>
          </a:p>
          <a:p>
            <a:pPr>
              <a:spcBef>
                <a:spcPct val="0"/>
              </a:spcBef>
              <a:buClrTx/>
              <a:buSzTx/>
              <a:buFontTx/>
              <a:buNone/>
            </a:pPr>
            <a:endParaRPr lang="fr-FR" altLang="fr-FR" sz="1400">
              <a:solidFill>
                <a:srgbClr val="CCFF33"/>
              </a:solidFill>
              <a:latin typeface="Comic Sans MS" panose="030F0702030302020204" pitchFamily="66" charset="0"/>
            </a:endParaRPr>
          </a:p>
        </p:txBody>
      </p:sp>
      <p:sp>
        <p:nvSpPr>
          <p:cNvPr id="133128" name="Text Box 8">
            <a:extLst>
              <a:ext uri="{FF2B5EF4-FFF2-40B4-BE49-F238E27FC236}">
                <a16:creationId xmlns:a16="http://schemas.microsoft.com/office/drawing/2014/main" id="{EF7DBC6C-E190-458F-9810-9D7DC1BDBC13}"/>
              </a:ext>
            </a:extLst>
          </p:cNvPr>
          <p:cNvSpPr txBox="1">
            <a:spLocks noChangeArrowheads="1"/>
          </p:cNvSpPr>
          <p:nvPr/>
        </p:nvSpPr>
        <p:spPr bwMode="auto">
          <a:xfrm>
            <a:off x="304800" y="3276600"/>
            <a:ext cx="853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600">
                <a:solidFill>
                  <a:srgbClr val="FF0000"/>
                </a:solidFill>
                <a:latin typeface="Arial" panose="020B0604020202020204" pitchFamily="34" charset="0"/>
                <a:cs typeface="Times New Roman" panose="02020603050405020304" pitchFamily="18" charset="0"/>
              </a:rPr>
              <a:t>c’est la survenu parmi les clients d’un restaurant d’au moins deux cas groupés de symptomatologie similaire qui pourraient être rapportés à une origine alimentaire commune</a:t>
            </a:r>
            <a:endParaRPr lang="fr-FR" altLang="fr-FR" sz="1600">
              <a:solidFill>
                <a:srgbClr val="FF0000"/>
              </a:solidFill>
              <a:latin typeface="Arial" panose="020B0604020202020204" pitchFamily="34" charset="0"/>
              <a:cs typeface="Times New Roman" panose="02020603050405020304" pitchFamily="18" charset="0"/>
            </a:endParaRPr>
          </a:p>
        </p:txBody>
      </p:sp>
      <p:sp>
        <p:nvSpPr>
          <p:cNvPr id="133129" name="Text Box 9">
            <a:extLst>
              <a:ext uri="{FF2B5EF4-FFF2-40B4-BE49-F238E27FC236}">
                <a16:creationId xmlns:a16="http://schemas.microsoft.com/office/drawing/2014/main" id="{8D2C2481-B9C7-42DC-A170-FADC9E827BE9}"/>
              </a:ext>
            </a:extLst>
          </p:cNvPr>
          <p:cNvSpPr txBox="1">
            <a:spLocks noChangeArrowheads="1"/>
          </p:cNvSpPr>
          <p:nvPr/>
        </p:nvSpPr>
        <p:spPr bwMode="auto">
          <a:xfrm>
            <a:off x="304800" y="4724400"/>
            <a:ext cx="8229600" cy="13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a:spcBef>
                <a:spcPct val="0"/>
              </a:spcBef>
              <a:buClrTx/>
              <a:buSzTx/>
              <a:buFontTx/>
              <a:buNone/>
            </a:pPr>
            <a:r>
              <a:rPr lang="en-US" altLang="fr-FR" sz="1600">
                <a:solidFill>
                  <a:srgbClr val="FF0000"/>
                </a:solidFill>
                <a:latin typeface="Arial" panose="020B0604020202020204" pitchFamily="34" charset="0"/>
                <a:cs typeface="Times New Roman" panose="02020603050405020304" pitchFamily="18" charset="0"/>
              </a:rPr>
              <a:t>prévenir les autorités compétente à savoir la Directeur Départemental des Affaires Sanitaires et Sociales (DDASS</a:t>
            </a:r>
            <a:r>
              <a:rPr lang="en-US" altLang="fr-FR" sz="1600">
                <a:solidFill>
                  <a:srgbClr val="000080"/>
                </a:solidFill>
                <a:latin typeface="Arial" panose="020B0604020202020204" pitchFamily="34" charset="0"/>
                <a:cs typeface="Times New Roman" panose="02020603050405020304" pitchFamily="18" charset="0"/>
              </a:rPr>
              <a:t>*</a:t>
            </a:r>
            <a:r>
              <a:rPr lang="en-US" altLang="fr-FR" sz="1600">
                <a:solidFill>
                  <a:srgbClr val="FF0000"/>
                </a:solidFill>
                <a:latin typeface="Arial" panose="020B0604020202020204" pitchFamily="34" charset="0"/>
                <a:cs typeface="Times New Roman" panose="02020603050405020304" pitchFamily="18" charset="0"/>
              </a:rPr>
              <a:t>) et la Direction Services Vétérinaires (DSV</a:t>
            </a:r>
            <a:r>
              <a:rPr lang="en-US" altLang="fr-FR" sz="1600">
                <a:solidFill>
                  <a:srgbClr val="000080"/>
                </a:solidFill>
                <a:latin typeface="Arial" panose="020B0604020202020204" pitchFamily="34" charset="0"/>
                <a:cs typeface="Times New Roman" panose="02020603050405020304" pitchFamily="18" charset="0"/>
              </a:rPr>
              <a:t>*</a:t>
            </a:r>
            <a:r>
              <a:rPr lang="en-US" altLang="fr-FR" sz="1600">
                <a:solidFill>
                  <a:srgbClr val="FF0000"/>
                </a:solidFill>
                <a:latin typeface="Arial" panose="020B0604020202020204" pitchFamily="34" charset="0"/>
                <a:cs typeface="Times New Roman" panose="02020603050405020304" pitchFamily="18" charset="0"/>
              </a:rPr>
              <a:t>). Rendre disponible les menus comprenant les denrées servies et les plats témoins pour l’investigation.</a:t>
            </a:r>
            <a:endParaRPr lang="en-US" altLang="fr-FR" sz="1600">
              <a:solidFill>
                <a:srgbClr val="CCFF33"/>
              </a:solidFill>
              <a:latin typeface="Arial" panose="020B0604020202020204" pitchFamily="34" charset="0"/>
              <a:cs typeface="Times New Roman" panose="02020603050405020304" pitchFamily="18" charset="0"/>
            </a:endParaRPr>
          </a:p>
          <a:p>
            <a:pPr algn="ctr">
              <a:spcBef>
                <a:spcPct val="5000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ssolve">
                                      <p:cBhvr>
                                        <p:cTn id="7" dur="500"/>
                                        <p:tgtEl>
                                          <p:spTgt spid="13312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23"/>
                                        </p:tgtEl>
                                        <p:attrNameLst>
                                          <p:attrName>style.visibility</p:attrName>
                                        </p:attrNameLst>
                                      </p:cBhvr>
                                      <p:to>
                                        <p:strVal val="visible"/>
                                      </p:to>
                                    </p:set>
                                    <p:animEffect transition="in" filter="dissolve">
                                      <p:cBhvr>
                                        <p:cTn id="11" dur="500"/>
                                        <p:tgtEl>
                                          <p:spTgt spid="1331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3127"/>
                                        </p:tgtEl>
                                        <p:attrNameLst>
                                          <p:attrName>style.visibility</p:attrName>
                                        </p:attrNameLst>
                                      </p:cBhvr>
                                      <p:to>
                                        <p:strVal val="visible"/>
                                      </p:to>
                                    </p:set>
                                    <p:animEffect transition="in" filter="dissolve">
                                      <p:cBhvr>
                                        <p:cTn id="16" dur="500"/>
                                        <p:tgtEl>
                                          <p:spTgt spid="133127"/>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33124"/>
                                        </p:tgtEl>
                                        <p:attrNameLst>
                                          <p:attrName>style.visibility</p:attrName>
                                        </p:attrNameLst>
                                      </p:cBhvr>
                                      <p:to>
                                        <p:strVal val="visible"/>
                                      </p:to>
                                    </p:set>
                                    <p:animEffect transition="in" filter="dissolve">
                                      <p:cBhvr>
                                        <p:cTn id="20" dur="500"/>
                                        <p:tgtEl>
                                          <p:spTgt spid="1331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3128"/>
                                        </p:tgtEl>
                                        <p:attrNameLst>
                                          <p:attrName>style.visibility</p:attrName>
                                        </p:attrNameLst>
                                      </p:cBhvr>
                                      <p:to>
                                        <p:strVal val="visible"/>
                                      </p:to>
                                    </p:set>
                                    <p:animEffect transition="in" filter="dissolve">
                                      <p:cBhvr>
                                        <p:cTn id="25" dur="500"/>
                                        <p:tgtEl>
                                          <p:spTgt spid="13312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33125"/>
                                        </p:tgtEl>
                                        <p:attrNameLst>
                                          <p:attrName>style.visibility</p:attrName>
                                        </p:attrNameLst>
                                      </p:cBhvr>
                                      <p:to>
                                        <p:strVal val="visible"/>
                                      </p:to>
                                    </p:set>
                                    <p:animEffect transition="in" filter="dissolve">
                                      <p:cBhvr>
                                        <p:cTn id="29" dur="500"/>
                                        <p:tgtEl>
                                          <p:spTgt spid="1331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3129"/>
                                        </p:tgtEl>
                                        <p:attrNameLst>
                                          <p:attrName>style.visibility</p:attrName>
                                        </p:attrNameLst>
                                      </p:cBhvr>
                                      <p:to>
                                        <p:strVal val="visible"/>
                                      </p:to>
                                    </p:set>
                                    <p:animEffect transition="in" filter="dissolve">
                                      <p:cBhvr>
                                        <p:cTn id="34" dur="500"/>
                                        <p:tgtEl>
                                          <p:spTgt spid="133129"/>
                                        </p:tgtEl>
                                      </p:cBhvr>
                                    </p:animEffect>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133126"/>
                                        </p:tgtEl>
                                        <p:attrNameLst>
                                          <p:attrName>style.visibility</p:attrName>
                                        </p:attrNameLst>
                                      </p:cBhvr>
                                      <p:to>
                                        <p:strVal val="visible"/>
                                      </p:to>
                                    </p:set>
                                    <p:animEffect transition="in" filter="dissolve">
                                      <p:cBhvr>
                                        <p:cTn id="38" dur="5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3" grpId="0" autoUpdateAnimBg="0"/>
      <p:bldP spid="133124" grpId="0" autoUpdateAnimBg="0"/>
      <p:bldP spid="133125" grpId="0" autoUpdateAnimBg="0"/>
      <p:bldP spid="133127" grpId="0" autoUpdateAnimBg="0"/>
      <p:bldP spid="133128" grpId="0" autoUpdateAnimBg="0"/>
      <p:bldP spid="13312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93B794E-5F9A-4D1C-B718-F15C36E26AC6}"/>
              </a:ext>
            </a:extLst>
          </p:cNvPr>
          <p:cNvSpPr>
            <a:spLocks noGrp="1" noChangeArrowheads="1"/>
          </p:cNvSpPr>
          <p:nvPr>
            <p:ph type="title"/>
          </p:nvPr>
        </p:nvSpPr>
        <p:spPr>
          <a:xfrm>
            <a:off x="609600" y="1828800"/>
            <a:ext cx="7772400" cy="1143000"/>
          </a:xfrm>
        </p:spPr>
        <p:txBody>
          <a:bodyPr/>
          <a:lstStyle/>
          <a:p>
            <a:pPr eaLnBrk="1" hangingPunct="1">
              <a:defRPr/>
            </a:pPr>
            <a:r>
              <a:rPr lang="fr-FR" altLang="fr-FR" b="1">
                <a:solidFill>
                  <a:schemeClr val="hlink"/>
                </a:solidFill>
                <a:cs typeface="Times New Roman" panose="02020603050405020304" pitchFamily="18" charset="0"/>
              </a:rPr>
              <a:t>Les contrôles microbiologiques</a:t>
            </a:r>
            <a:r>
              <a:rPr lang="fr-FR" altLang="fr-FR">
                <a:solidFill>
                  <a:schemeClr val="hlink"/>
                </a:solidFill>
              </a:rPr>
              <a:t> </a:t>
            </a:r>
          </a:p>
        </p:txBody>
      </p:sp>
      <p:sp>
        <p:nvSpPr>
          <p:cNvPr id="134147" name="AutoShape 3">
            <a:hlinkClick r:id="" action="ppaction://hlinkshowjump?jump=nextslide" highlightClick="1"/>
            <a:extLst>
              <a:ext uri="{FF2B5EF4-FFF2-40B4-BE49-F238E27FC236}">
                <a16:creationId xmlns:a16="http://schemas.microsoft.com/office/drawing/2014/main" id="{829FE7D2-706B-4709-808E-0281353ED631}"/>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4147"/>
                                        </p:tgtEl>
                                        <p:attrNameLst>
                                          <p:attrName>style.visibility</p:attrName>
                                        </p:attrNameLst>
                                      </p:cBhvr>
                                      <p:to>
                                        <p:strVal val="visible"/>
                                      </p:to>
                                    </p:set>
                                    <p:animEffect transition="in" filter="dissolve">
                                      <p:cBhvr>
                                        <p:cTn id="11"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A9904D0E-F143-41AA-B68F-0E28AFBDE5CC}"/>
              </a:ext>
            </a:extLst>
          </p:cNvPr>
          <p:cNvSpPr>
            <a:spLocks noChangeArrowheads="1"/>
          </p:cNvSpPr>
          <p:nvPr/>
        </p:nvSpPr>
        <p:spPr bwMode="auto">
          <a:xfrm>
            <a:off x="457200" y="3581400"/>
            <a:ext cx="8153400" cy="253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tabLst>
                <a:tab pos="914400" algn="l"/>
              </a:tabLst>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tabLst>
                <a:tab pos="914400" algn="l"/>
              </a:tabLst>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tabLst>
                <a:tab pos="9144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9144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914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914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914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914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914400" algn="l"/>
              </a:tabLst>
              <a:defRPr sz="2000">
                <a:solidFill>
                  <a:schemeClr val="tx1"/>
                </a:solidFill>
                <a:latin typeface="Times New Roman" panose="02020603050405020304" pitchFamily="18" charset="0"/>
              </a:defRPr>
            </a:lvl9pPr>
          </a:lstStyle>
          <a:p>
            <a:pPr>
              <a:spcBef>
                <a:spcPct val="0"/>
              </a:spcBef>
              <a:buClrTx/>
              <a:buSzTx/>
              <a:buFontTx/>
              <a:buNone/>
            </a:pPr>
            <a:r>
              <a:rPr lang="en-US" altLang="fr-FR" sz="1600">
                <a:latin typeface="Arial" panose="020B0604020202020204" pitchFamily="34" charset="0"/>
                <a:cs typeface="Times New Roman" panose="02020603050405020304" pitchFamily="18" charset="0"/>
              </a:rPr>
              <a:t> </a:t>
            </a:r>
            <a:r>
              <a:rPr lang="en-US" altLang="fr-FR" sz="1600">
                <a:solidFill>
                  <a:srgbClr val="CCFF33"/>
                </a:solidFill>
                <a:latin typeface="Arial" panose="020B0604020202020204" pitchFamily="34" charset="0"/>
                <a:cs typeface="Times New Roman" panose="02020603050405020304" pitchFamily="18" charset="0"/>
              </a:rPr>
              <a:t> </a:t>
            </a:r>
            <a:endParaRPr lang="en-US" altLang="fr-FR" sz="1600">
              <a:latin typeface="Arial" panose="020B0604020202020204" pitchFamily="34" charset="0"/>
              <a:cs typeface="Times New Roman" panose="02020603050405020304" pitchFamily="18" charset="0"/>
            </a:endParaRPr>
          </a:p>
          <a:p>
            <a:pPr>
              <a:spcBef>
                <a:spcPct val="0"/>
              </a:spcBef>
              <a:buClrTx/>
              <a:buSzTx/>
              <a:buFontTx/>
              <a:buNone/>
            </a:pPr>
            <a:r>
              <a:rPr lang="en-US" altLang="fr-FR" sz="1600">
                <a:latin typeface="Arial" panose="020B0604020202020204" pitchFamily="34" charset="0"/>
                <a:cs typeface="Times New Roman" panose="02020603050405020304" pitchFamily="18" charset="0"/>
              </a:rPr>
              <a:t>La réglementation entend par autocontrôle : </a:t>
            </a:r>
            <a:r>
              <a:rPr lang="en-US" altLang="fr-FR" sz="1600" b="1">
                <a:solidFill>
                  <a:srgbClr val="FF0000"/>
                </a:solidFill>
                <a:latin typeface="Arial" panose="020B0604020202020204" pitchFamily="34" charset="0"/>
                <a:cs typeface="Times New Roman" panose="02020603050405020304" pitchFamily="18" charset="0"/>
              </a:rPr>
              <a:t>contrôle réalisé à la demande de l’établissement producteur</a:t>
            </a:r>
          </a:p>
          <a:p>
            <a:pPr algn="just">
              <a:spcBef>
                <a:spcPct val="0"/>
              </a:spcBef>
              <a:buClrTx/>
              <a:buSzTx/>
              <a:buFontTx/>
              <a:buNone/>
            </a:pPr>
            <a:r>
              <a:rPr lang="en-US" altLang="fr-FR" sz="1600">
                <a:latin typeface="Arial" panose="020B0604020202020204" pitchFamily="34" charset="0"/>
                <a:cs typeface="Times New Roman" panose="02020603050405020304" pitchFamily="18" charset="0"/>
              </a:rPr>
              <a:t> </a:t>
            </a:r>
          </a:p>
          <a:p>
            <a:pPr>
              <a:spcBef>
                <a:spcPct val="0"/>
              </a:spcBef>
              <a:buClrTx/>
              <a:buSzTx/>
              <a:buFontTx/>
              <a:buNone/>
            </a:pPr>
            <a:r>
              <a:rPr lang="en-US" altLang="fr-FR" sz="1600">
                <a:latin typeface="Arial" panose="020B0604020202020204" pitchFamily="34" charset="0"/>
                <a:cs typeface="Times New Roman" panose="02020603050405020304" pitchFamily="18" charset="0"/>
              </a:rPr>
              <a:t>Tous établissement artisanal ou industriel est tenu de faire des contrôles</a:t>
            </a:r>
          </a:p>
          <a:p>
            <a:pPr>
              <a:spcBef>
                <a:spcPct val="0"/>
              </a:spcBef>
              <a:buClrTx/>
              <a:buSzTx/>
              <a:buFontTx/>
              <a:buNone/>
            </a:pPr>
            <a:r>
              <a:rPr lang="en-US" altLang="fr-FR" sz="1600">
                <a:latin typeface="Arial" panose="020B0604020202020204" pitchFamily="34" charset="0"/>
                <a:cs typeface="Times New Roman" panose="02020603050405020304" pitchFamily="18" charset="0"/>
              </a:rPr>
              <a:t>Coût d’une analyse microbiologique complète environ 30 à 40 H.T</a:t>
            </a:r>
          </a:p>
          <a:p>
            <a:pPr>
              <a:spcBef>
                <a:spcPct val="0"/>
              </a:spcBef>
              <a:buClrTx/>
              <a:buSzTx/>
              <a:buFontTx/>
              <a:buNone/>
            </a:pPr>
            <a:r>
              <a:rPr lang="en-US" altLang="fr-FR" sz="1600">
                <a:latin typeface="Arial" panose="020B0604020202020204" pitchFamily="34" charset="0"/>
                <a:cs typeface="Times New Roman" panose="02020603050405020304" pitchFamily="18" charset="0"/>
              </a:rPr>
              <a:t>Fréquence et nombres de prélèvements pour analyses microbiologiques en fonction de la taille de l ‘établissement</a:t>
            </a:r>
          </a:p>
          <a:p>
            <a:pPr>
              <a:spcBef>
                <a:spcPct val="0"/>
              </a:spcBef>
              <a:buClrTx/>
              <a:buSzTx/>
              <a:buFontTx/>
              <a:buNone/>
            </a:pPr>
            <a:r>
              <a:rPr lang="en-US" altLang="fr-FR" sz="1600">
                <a:latin typeface="Arial" panose="020B0604020202020204" pitchFamily="34" charset="0"/>
                <a:cs typeface="Times New Roman" panose="02020603050405020304" pitchFamily="18" charset="0"/>
              </a:rPr>
              <a:t> </a:t>
            </a:r>
          </a:p>
          <a:p>
            <a:pPr>
              <a:spcBef>
                <a:spcPct val="0"/>
              </a:spcBef>
              <a:buClrTx/>
              <a:buSzTx/>
              <a:buFontTx/>
              <a:buNone/>
            </a:pPr>
            <a:endParaRPr lang="en-US" altLang="fr-FR" sz="1600">
              <a:latin typeface="Arial" panose="020B0604020202020204" pitchFamily="34" charset="0"/>
            </a:endParaRPr>
          </a:p>
        </p:txBody>
      </p:sp>
      <p:sp>
        <p:nvSpPr>
          <p:cNvPr id="135225" name="Text Box 57">
            <a:extLst>
              <a:ext uri="{FF2B5EF4-FFF2-40B4-BE49-F238E27FC236}">
                <a16:creationId xmlns:a16="http://schemas.microsoft.com/office/drawing/2014/main" id="{9F0DC694-4796-45DE-9822-2B017E1FFBA7}"/>
              </a:ext>
            </a:extLst>
          </p:cNvPr>
          <p:cNvSpPr txBox="1">
            <a:spLocks noChangeArrowheads="1"/>
          </p:cNvSpPr>
          <p:nvPr/>
        </p:nvSpPr>
        <p:spPr bwMode="auto">
          <a:xfrm>
            <a:off x="381000" y="228600"/>
            <a:ext cx="81534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800" b="1">
                <a:solidFill>
                  <a:schemeClr val="folHlink"/>
                </a:solidFill>
                <a:latin typeface="Arial" panose="020B0604020202020204" pitchFamily="34" charset="0"/>
                <a:cs typeface="Arial" panose="020B0604020202020204" pitchFamily="34" charset="0"/>
              </a:rPr>
              <a:t>   </a:t>
            </a:r>
            <a:r>
              <a:rPr lang="en-US" altLang="fr-FR" sz="1800" b="1">
                <a:solidFill>
                  <a:schemeClr val="folHlink"/>
                </a:solidFill>
                <a:latin typeface="Arial" panose="020B0604020202020204" pitchFamily="34" charset="0"/>
                <a:cs typeface="Arial" panose="020B0604020202020204" pitchFamily="34" charset="0"/>
                <a:sym typeface="Wingdings 2" panose="05020102010507070707" pitchFamily="18" charset="2"/>
              </a:rPr>
              <a:t></a:t>
            </a:r>
            <a:r>
              <a:rPr lang="en-US" altLang="fr-FR" sz="1800" b="1">
                <a:solidFill>
                  <a:schemeClr val="folHlink"/>
                </a:solidFill>
                <a:latin typeface="Arial" panose="020B0604020202020204" pitchFamily="34" charset="0"/>
                <a:cs typeface="Arial" panose="020B0604020202020204" pitchFamily="34" charset="0"/>
              </a:rPr>
              <a:t> Origine et fréquence des contrôles</a:t>
            </a:r>
            <a:endParaRPr lang="en-US" altLang="fr-FR" sz="1800">
              <a:solidFill>
                <a:schemeClr val="folHlink"/>
              </a:solidFill>
              <a:latin typeface="Arial" panose="020B0604020202020204" pitchFamily="34" charset="0"/>
              <a:cs typeface="Times New Roman" panose="02020603050405020304" pitchFamily="18" charset="0"/>
            </a:endParaRPr>
          </a:p>
          <a:p>
            <a:pPr algn="ctr">
              <a:spcBef>
                <a:spcPct val="50000"/>
              </a:spcBef>
              <a:buClrTx/>
              <a:buSzTx/>
              <a:buFontTx/>
              <a:buNone/>
            </a:pPr>
            <a:endParaRPr lang="fr-FR" altLang="fr-FR" sz="1400">
              <a:solidFill>
                <a:schemeClr val="folHlink"/>
              </a:solidFill>
              <a:latin typeface="Comic Sans MS" panose="030F0702030302020204" pitchFamily="66" charset="0"/>
            </a:endParaRPr>
          </a:p>
        </p:txBody>
      </p:sp>
      <p:sp>
        <p:nvSpPr>
          <p:cNvPr id="135226" name="Text Box 58">
            <a:extLst>
              <a:ext uri="{FF2B5EF4-FFF2-40B4-BE49-F238E27FC236}">
                <a16:creationId xmlns:a16="http://schemas.microsoft.com/office/drawing/2014/main" id="{3A7C2387-BC7B-499A-A679-78AB154B9213}"/>
              </a:ext>
            </a:extLst>
          </p:cNvPr>
          <p:cNvSpPr txBox="1">
            <a:spLocks noChangeArrowheads="1"/>
          </p:cNvSpPr>
          <p:nvPr/>
        </p:nvSpPr>
        <p:spPr bwMode="auto">
          <a:xfrm>
            <a:off x="304800" y="762000"/>
            <a:ext cx="8610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en-US" altLang="fr-FR" sz="1600">
                <a:latin typeface="Arial" panose="020B0604020202020204" pitchFamily="34" charset="0"/>
                <a:cs typeface="Times New Roman" panose="02020603050405020304" pitchFamily="18" charset="0"/>
              </a:rPr>
              <a:t>- </a:t>
            </a:r>
            <a:r>
              <a:rPr lang="en-US" altLang="fr-FR" sz="1600" b="1">
                <a:latin typeface="Arial" panose="020B0604020202020204" pitchFamily="34" charset="0"/>
                <a:cs typeface="Times New Roman" panose="02020603050405020304" pitchFamily="18" charset="0"/>
              </a:rPr>
              <a:t>A l’</a:t>
            </a:r>
            <a:r>
              <a:rPr lang="en-US" altLang="fr-FR" sz="1600" b="1">
                <a:solidFill>
                  <a:srgbClr val="FF0000"/>
                </a:solidFill>
                <a:latin typeface="Arial" panose="020B0604020202020204" pitchFamily="34" charset="0"/>
                <a:cs typeface="Times New Roman" panose="02020603050405020304" pitchFamily="18" charset="0"/>
              </a:rPr>
              <a:t>improviste</a:t>
            </a:r>
            <a:r>
              <a:rPr lang="en-US" altLang="fr-FR" sz="1600">
                <a:solidFill>
                  <a:srgbClr val="CCFF33"/>
                </a:solidFill>
                <a:latin typeface="Arial" panose="020B0604020202020204" pitchFamily="34" charset="0"/>
                <a:cs typeface="Times New Roman" panose="02020603050405020304" pitchFamily="18" charset="0"/>
              </a:rPr>
              <a:t> : par les services vétérinaires ou la direction de la consommation et la répression des fraudes, à tout instant et en n’importe quel point de la chaîne alimentaire.</a:t>
            </a:r>
            <a:endParaRPr lang="fr-FR" altLang="fr-FR" sz="1600">
              <a:solidFill>
                <a:srgbClr val="CCFF33"/>
              </a:solidFill>
              <a:latin typeface="Arial" panose="020B0604020202020204" pitchFamily="34" charset="0"/>
              <a:cs typeface="Times New Roman" panose="02020603050405020304" pitchFamily="18" charset="0"/>
            </a:endParaRPr>
          </a:p>
        </p:txBody>
      </p:sp>
      <p:sp>
        <p:nvSpPr>
          <p:cNvPr id="135227" name="Text Box 59">
            <a:extLst>
              <a:ext uri="{FF2B5EF4-FFF2-40B4-BE49-F238E27FC236}">
                <a16:creationId xmlns:a16="http://schemas.microsoft.com/office/drawing/2014/main" id="{289CE7E9-33C4-400C-BB99-0BA50CCD68F2}"/>
              </a:ext>
            </a:extLst>
          </p:cNvPr>
          <p:cNvSpPr txBox="1">
            <a:spLocks noChangeArrowheads="1"/>
          </p:cNvSpPr>
          <p:nvPr/>
        </p:nvSpPr>
        <p:spPr bwMode="auto">
          <a:xfrm>
            <a:off x="609600" y="1524000"/>
            <a:ext cx="79248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600">
                <a:latin typeface="Arial" panose="020B0604020202020204" pitchFamily="34" charset="0"/>
                <a:cs typeface="Times New Roman" panose="02020603050405020304" pitchFamily="18" charset="0"/>
              </a:rPr>
              <a:t>- </a:t>
            </a:r>
            <a:r>
              <a:rPr lang="en-US" altLang="fr-FR" sz="1600" b="1">
                <a:latin typeface="Arial" panose="020B0604020202020204" pitchFamily="34" charset="0"/>
                <a:cs typeface="Times New Roman" panose="02020603050405020304" pitchFamily="18" charset="0"/>
              </a:rPr>
              <a:t>En cas de </a:t>
            </a:r>
            <a:r>
              <a:rPr lang="en-US" altLang="fr-FR" sz="1600" b="1">
                <a:solidFill>
                  <a:srgbClr val="FF0000"/>
                </a:solidFill>
                <a:latin typeface="Arial" panose="020B0604020202020204" pitchFamily="34" charset="0"/>
                <a:cs typeface="Times New Roman" panose="02020603050405020304" pitchFamily="18" charset="0"/>
              </a:rPr>
              <a:t>TIAC déclarée</a:t>
            </a:r>
            <a:r>
              <a:rPr lang="en-US" altLang="fr-FR" sz="1600">
                <a:solidFill>
                  <a:srgbClr val="CCFF33"/>
                </a:solidFill>
                <a:latin typeface="Arial" panose="020B0604020202020204" pitchFamily="34" charset="0"/>
                <a:cs typeface="Times New Roman" panose="02020603050405020304" pitchFamily="18" charset="0"/>
              </a:rPr>
              <a:t>, il y a enquête des services vétérinaires : objectif déterminer l’agent causal. EXPERTISE</a:t>
            </a:r>
            <a:br>
              <a:rPr lang="en-US" altLang="fr-FR" sz="1600">
                <a:solidFill>
                  <a:srgbClr val="CCFF33"/>
                </a:solidFill>
                <a:latin typeface="Arial" panose="020B0604020202020204" pitchFamily="34" charset="0"/>
                <a:cs typeface="Times New Roman" panose="02020603050405020304" pitchFamily="18" charset="0"/>
              </a:rPr>
            </a:br>
            <a:endParaRPr lang="fr-FR" altLang="fr-FR" sz="1600">
              <a:solidFill>
                <a:srgbClr val="CCFF33"/>
              </a:solidFill>
              <a:latin typeface="Arial" panose="020B0604020202020204" pitchFamily="34" charset="0"/>
              <a:cs typeface="Times New Roman" panose="02020603050405020304" pitchFamily="18" charset="0"/>
            </a:endParaRPr>
          </a:p>
        </p:txBody>
      </p:sp>
      <p:sp>
        <p:nvSpPr>
          <p:cNvPr id="135228" name="Text Box 60">
            <a:extLst>
              <a:ext uri="{FF2B5EF4-FFF2-40B4-BE49-F238E27FC236}">
                <a16:creationId xmlns:a16="http://schemas.microsoft.com/office/drawing/2014/main" id="{1E0BF9B5-6EAD-418D-9BBE-E0A9A7F2D037}"/>
              </a:ext>
            </a:extLst>
          </p:cNvPr>
          <p:cNvSpPr txBox="1">
            <a:spLocks noChangeArrowheads="1"/>
          </p:cNvSpPr>
          <p:nvPr/>
        </p:nvSpPr>
        <p:spPr bwMode="auto">
          <a:xfrm>
            <a:off x="609600" y="2286000"/>
            <a:ext cx="8001000"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fr-FR" sz="1600">
                <a:latin typeface="Arial" panose="020B0604020202020204" pitchFamily="34" charset="0"/>
                <a:cs typeface="Times New Roman" panose="02020603050405020304" pitchFamily="18" charset="0"/>
              </a:rPr>
              <a:t>- </a:t>
            </a:r>
            <a:r>
              <a:rPr lang="en-US" altLang="fr-FR" sz="1600" b="1">
                <a:latin typeface="Arial" panose="020B0604020202020204" pitchFamily="34" charset="0"/>
                <a:cs typeface="Times New Roman" panose="02020603050405020304" pitchFamily="18" charset="0"/>
              </a:rPr>
              <a:t>Sous forme d’</a:t>
            </a:r>
            <a:r>
              <a:rPr lang="en-US" altLang="fr-FR" sz="1600" b="1">
                <a:solidFill>
                  <a:srgbClr val="FF0000"/>
                </a:solidFill>
                <a:latin typeface="Arial" panose="020B0604020202020204" pitchFamily="34" charset="0"/>
                <a:cs typeface="Times New Roman" panose="02020603050405020304" pitchFamily="18" charset="0"/>
              </a:rPr>
              <a:t>autocontrôles</a:t>
            </a:r>
            <a:r>
              <a:rPr lang="en-US" altLang="fr-FR" sz="1600" b="1">
                <a:solidFill>
                  <a:srgbClr val="000080"/>
                </a:solidFill>
                <a:latin typeface="Arial" panose="020B0604020202020204" pitchFamily="34" charset="0"/>
                <a:cs typeface="Times New Roman" panose="02020603050405020304" pitchFamily="18" charset="0"/>
              </a:rPr>
              <a:t>*</a:t>
            </a:r>
            <a:r>
              <a:rPr lang="en-US" altLang="fr-FR" sz="1600">
                <a:solidFill>
                  <a:srgbClr val="FF0000"/>
                </a:solidFill>
                <a:latin typeface="Arial" panose="020B0604020202020204" pitchFamily="34" charset="0"/>
                <a:cs typeface="Times New Roman" panose="02020603050405020304" pitchFamily="18" charset="0"/>
              </a:rPr>
              <a:t> </a:t>
            </a:r>
            <a:r>
              <a:rPr lang="en-US" altLang="fr-FR" sz="1600">
                <a:solidFill>
                  <a:srgbClr val="CCFF33"/>
                </a:solidFill>
                <a:latin typeface="Arial" panose="020B0604020202020204" pitchFamily="34" charset="0"/>
                <a:cs typeface="Times New Roman" panose="02020603050405020304" pitchFamily="18" charset="0"/>
              </a:rPr>
              <a:t>réguliers par un laboratoire privé (cas de petites structures), ou par un responsable qualité ou un chef de fabrication formé à la microbiologie alimentaire (cas des cuisines centrales…)</a:t>
            </a:r>
            <a:br>
              <a:rPr lang="en-US" altLang="fr-FR" sz="1600">
                <a:solidFill>
                  <a:srgbClr val="CCFF33"/>
                </a:solidFill>
                <a:latin typeface="Arial" panose="020B0604020202020204" pitchFamily="34" charset="0"/>
                <a:cs typeface="Times New Roman" panose="02020603050405020304" pitchFamily="18" charset="0"/>
              </a:rPr>
            </a:br>
            <a:endParaRPr lang="fr-FR" altLang="fr-FR" sz="1600">
              <a:solidFill>
                <a:srgbClr val="CCFF33"/>
              </a:solidFill>
              <a:latin typeface="Arial" panose="020B0604020202020204" pitchFamily="34" charset="0"/>
              <a:cs typeface="Times New Roman" panose="02020603050405020304" pitchFamily="18" charset="0"/>
            </a:endParaRPr>
          </a:p>
        </p:txBody>
      </p:sp>
      <p:sp>
        <p:nvSpPr>
          <p:cNvPr id="135229" name="AutoShape 61">
            <a:hlinkClick r:id="" action="ppaction://hlinkshowjump?jump=nextslide" highlightClick="1"/>
            <a:extLst>
              <a:ext uri="{FF2B5EF4-FFF2-40B4-BE49-F238E27FC236}">
                <a16:creationId xmlns:a16="http://schemas.microsoft.com/office/drawing/2014/main" id="{353C68CF-C604-4BDE-A503-4B0F48ACEE6C}"/>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5225"/>
                                        </p:tgtEl>
                                        <p:attrNameLst>
                                          <p:attrName>style.visibility</p:attrName>
                                        </p:attrNameLst>
                                      </p:cBhvr>
                                      <p:to>
                                        <p:strVal val="visible"/>
                                      </p:to>
                                    </p:set>
                                    <p:animEffect transition="in" filter="dissolve">
                                      <p:cBhvr>
                                        <p:cTn id="7" dur="500"/>
                                        <p:tgtEl>
                                          <p:spTgt spid="1352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5226"/>
                                        </p:tgtEl>
                                        <p:attrNameLst>
                                          <p:attrName>style.visibility</p:attrName>
                                        </p:attrNameLst>
                                      </p:cBhvr>
                                      <p:to>
                                        <p:strVal val="visible"/>
                                      </p:to>
                                    </p:set>
                                    <p:animEffect transition="in" filter="dissolve">
                                      <p:cBhvr>
                                        <p:cTn id="12" dur="500"/>
                                        <p:tgtEl>
                                          <p:spTgt spid="1352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5227"/>
                                        </p:tgtEl>
                                        <p:attrNameLst>
                                          <p:attrName>style.visibility</p:attrName>
                                        </p:attrNameLst>
                                      </p:cBhvr>
                                      <p:to>
                                        <p:strVal val="visible"/>
                                      </p:to>
                                    </p:set>
                                    <p:animEffect transition="in" filter="dissolve">
                                      <p:cBhvr>
                                        <p:cTn id="17" dur="500"/>
                                        <p:tgtEl>
                                          <p:spTgt spid="1352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5228"/>
                                        </p:tgtEl>
                                        <p:attrNameLst>
                                          <p:attrName>style.visibility</p:attrName>
                                        </p:attrNameLst>
                                      </p:cBhvr>
                                      <p:to>
                                        <p:strVal val="visible"/>
                                      </p:to>
                                    </p:set>
                                    <p:animEffect transition="in" filter="dissolve">
                                      <p:cBhvr>
                                        <p:cTn id="22" dur="500"/>
                                        <p:tgtEl>
                                          <p:spTgt spid="135228"/>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35170"/>
                                        </p:tgtEl>
                                        <p:attrNameLst>
                                          <p:attrName>style.visibility</p:attrName>
                                        </p:attrNameLst>
                                      </p:cBhvr>
                                      <p:to>
                                        <p:strVal val="visible"/>
                                      </p:to>
                                    </p:set>
                                    <p:animEffect transition="in" filter="dissolve">
                                      <p:cBhvr>
                                        <p:cTn id="26" dur="500"/>
                                        <p:tgtEl>
                                          <p:spTgt spid="135170"/>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135229"/>
                                        </p:tgtEl>
                                        <p:attrNameLst>
                                          <p:attrName>style.visibility</p:attrName>
                                        </p:attrNameLst>
                                      </p:cBhvr>
                                      <p:to>
                                        <p:strVal val="visible"/>
                                      </p:to>
                                    </p:set>
                                    <p:animEffect transition="in" filter="dissolve">
                                      <p:cBhvr>
                                        <p:cTn id="30" dur="500"/>
                                        <p:tgtEl>
                                          <p:spTgt spid="135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P spid="135225" grpId="0" autoUpdateAnimBg="0"/>
      <p:bldP spid="135226" grpId="0" autoUpdateAnimBg="0"/>
      <p:bldP spid="135227" grpId="0" autoUpdateAnimBg="0"/>
      <p:bldP spid="13522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2">
            <a:extLst>
              <a:ext uri="{FF2B5EF4-FFF2-40B4-BE49-F238E27FC236}">
                <a16:creationId xmlns:a16="http://schemas.microsoft.com/office/drawing/2014/main" id="{E43773B3-39B2-4F57-9BEB-890EA05EE77A}"/>
              </a:ext>
            </a:extLst>
          </p:cNvPr>
          <p:cNvGrpSpPr>
            <a:grpSpLocks/>
          </p:cNvGrpSpPr>
          <p:nvPr/>
        </p:nvGrpSpPr>
        <p:grpSpPr bwMode="auto">
          <a:xfrm>
            <a:off x="838200" y="609600"/>
            <a:ext cx="7620000" cy="5257800"/>
            <a:chOff x="-3" y="1470"/>
            <a:chExt cx="4539" cy="2220"/>
          </a:xfrm>
        </p:grpSpPr>
        <p:grpSp>
          <p:nvGrpSpPr>
            <p:cNvPr id="11268" name="Group 3">
              <a:extLst>
                <a:ext uri="{FF2B5EF4-FFF2-40B4-BE49-F238E27FC236}">
                  <a16:creationId xmlns:a16="http://schemas.microsoft.com/office/drawing/2014/main" id="{B5BACEAD-E7E6-4F21-B0D6-A39408F32DE9}"/>
                </a:ext>
              </a:extLst>
            </p:cNvPr>
            <p:cNvGrpSpPr>
              <a:grpSpLocks/>
            </p:cNvGrpSpPr>
            <p:nvPr/>
          </p:nvGrpSpPr>
          <p:grpSpPr bwMode="auto">
            <a:xfrm>
              <a:off x="0" y="1473"/>
              <a:ext cx="4533" cy="2214"/>
              <a:chOff x="0" y="1473"/>
              <a:chExt cx="4533" cy="2214"/>
            </a:xfrm>
          </p:grpSpPr>
          <p:grpSp>
            <p:nvGrpSpPr>
              <p:cNvPr id="11270" name="Group 4">
                <a:extLst>
                  <a:ext uri="{FF2B5EF4-FFF2-40B4-BE49-F238E27FC236}">
                    <a16:creationId xmlns:a16="http://schemas.microsoft.com/office/drawing/2014/main" id="{4A15CD7D-95DF-4DFB-B1CD-26EE49AE453A}"/>
                  </a:ext>
                </a:extLst>
              </p:cNvPr>
              <p:cNvGrpSpPr>
                <a:grpSpLocks/>
              </p:cNvGrpSpPr>
              <p:nvPr/>
            </p:nvGrpSpPr>
            <p:grpSpPr bwMode="auto">
              <a:xfrm>
                <a:off x="0" y="1473"/>
                <a:ext cx="1511" cy="374"/>
                <a:chOff x="0" y="1473"/>
                <a:chExt cx="1511" cy="374"/>
              </a:xfrm>
            </p:grpSpPr>
            <p:sp>
              <p:nvSpPr>
                <p:cNvPr id="11317" name="Rectangle 5">
                  <a:extLst>
                    <a:ext uri="{FF2B5EF4-FFF2-40B4-BE49-F238E27FC236}">
                      <a16:creationId xmlns:a16="http://schemas.microsoft.com/office/drawing/2014/main" id="{2BF14176-64DD-46CE-9A30-403C266F1D28}"/>
                    </a:ext>
                  </a:extLst>
                </p:cNvPr>
                <p:cNvSpPr>
                  <a:spLocks noChangeArrowheads="1"/>
                </p:cNvSpPr>
                <p:nvPr/>
              </p:nvSpPr>
              <p:spPr bwMode="auto">
                <a:xfrm>
                  <a:off x="0" y="1473"/>
                  <a:ext cx="1511" cy="37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11318" name="Group 6">
                  <a:extLst>
                    <a:ext uri="{FF2B5EF4-FFF2-40B4-BE49-F238E27FC236}">
                      <a16:creationId xmlns:a16="http://schemas.microsoft.com/office/drawing/2014/main" id="{0820B5CC-62D9-4834-BCC9-A0A5F692C2E8}"/>
                    </a:ext>
                  </a:extLst>
                </p:cNvPr>
                <p:cNvGrpSpPr>
                  <a:grpSpLocks/>
                </p:cNvGrpSpPr>
                <p:nvPr/>
              </p:nvGrpSpPr>
              <p:grpSpPr bwMode="auto">
                <a:xfrm>
                  <a:off x="0" y="1473"/>
                  <a:ext cx="1511" cy="374"/>
                  <a:chOff x="0" y="1473"/>
                  <a:chExt cx="1511" cy="374"/>
                </a:xfrm>
              </p:grpSpPr>
              <p:sp>
                <p:nvSpPr>
                  <p:cNvPr id="11319" name="Rectangle 7">
                    <a:extLst>
                      <a:ext uri="{FF2B5EF4-FFF2-40B4-BE49-F238E27FC236}">
                        <a16:creationId xmlns:a16="http://schemas.microsoft.com/office/drawing/2014/main" id="{382A0469-727D-4A28-BD2A-C013AA9ECAD6}"/>
                      </a:ext>
                    </a:extLst>
                  </p:cNvPr>
                  <p:cNvSpPr>
                    <a:spLocks noChangeArrowheads="1"/>
                  </p:cNvSpPr>
                  <p:nvPr/>
                </p:nvSpPr>
                <p:spPr bwMode="auto">
                  <a:xfrm>
                    <a:off x="28" y="1473"/>
                    <a:ext cx="1455" cy="37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Taille de l’établissement</a:t>
                    </a:r>
                    <a:endParaRPr lang="en-US" altLang="fr-FR" sz="1600">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p>
                </p:txBody>
              </p:sp>
              <p:sp>
                <p:nvSpPr>
                  <p:cNvPr id="11320" name="Rectangle 8">
                    <a:extLst>
                      <a:ext uri="{FF2B5EF4-FFF2-40B4-BE49-F238E27FC236}">
                        <a16:creationId xmlns:a16="http://schemas.microsoft.com/office/drawing/2014/main" id="{BE00FC0C-299E-4B99-B718-BD5C3D36F8F0}"/>
                      </a:ext>
                    </a:extLst>
                  </p:cNvPr>
                  <p:cNvSpPr>
                    <a:spLocks noChangeArrowheads="1"/>
                  </p:cNvSpPr>
                  <p:nvPr/>
                </p:nvSpPr>
                <p:spPr bwMode="auto">
                  <a:xfrm>
                    <a:off x="0" y="1473"/>
                    <a:ext cx="1511"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11271" name="Group 9">
                <a:extLst>
                  <a:ext uri="{FF2B5EF4-FFF2-40B4-BE49-F238E27FC236}">
                    <a16:creationId xmlns:a16="http://schemas.microsoft.com/office/drawing/2014/main" id="{A07F7357-31FB-4F19-9DDB-B7E1D5499E52}"/>
                  </a:ext>
                </a:extLst>
              </p:cNvPr>
              <p:cNvGrpSpPr>
                <a:grpSpLocks/>
              </p:cNvGrpSpPr>
              <p:nvPr/>
            </p:nvGrpSpPr>
            <p:grpSpPr bwMode="auto">
              <a:xfrm>
                <a:off x="1511" y="1473"/>
                <a:ext cx="1511" cy="374"/>
                <a:chOff x="1511" y="1473"/>
                <a:chExt cx="1511" cy="374"/>
              </a:xfrm>
            </p:grpSpPr>
            <p:sp>
              <p:nvSpPr>
                <p:cNvPr id="11313" name="Rectangle 10">
                  <a:extLst>
                    <a:ext uri="{FF2B5EF4-FFF2-40B4-BE49-F238E27FC236}">
                      <a16:creationId xmlns:a16="http://schemas.microsoft.com/office/drawing/2014/main" id="{43A509DE-D5CB-409B-92CC-F94A1229BE24}"/>
                    </a:ext>
                  </a:extLst>
                </p:cNvPr>
                <p:cNvSpPr>
                  <a:spLocks noChangeArrowheads="1"/>
                </p:cNvSpPr>
                <p:nvPr/>
              </p:nvSpPr>
              <p:spPr bwMode="auto">
                <a:xfrm>
                  <a:off x="1511" y="1473"/>
                  <a:ext cx="1511" cy="37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11314" name="Group 11">
                  <a:extLst>
                    <a:ext uri="{FF2B5EF4-FFF2-40B4-BE49-F238E27FC236}">
                      <a16:creationId xmlns:a16="http://schemas.microsoft.com/office/drawing/2014/main" id="{E787228B-1F9D-4763-A039-EFBAD417C9BA}"/>
                    </a:ext>
                  </a:extLst>
                </p:cNvPr>
                <p:cNvGrpSpPr>
                  <a:grpSpLocks/>
                </p:cNvGrpSpPr>
                <p:nvPr/>
              </p:nvGrpSpPr>
              <p:grpSpPr bwMode="auto">
                <a:xfrm>
                  <a:off x="1511" y="1473"/>
                  <a:ext cx="1511" cy="374"/>
                  <a:chOff x="1511" y="1473"/>
                  <a:chExt cx="1511" cy="374"/>
                </a:xfrm>
              </p:grpSpPr>
              <p:sp>
                <p:nvSpPr>
                  <p:cNvPr id="11315" name="Rectangle 12">
                    <a:extLst>
                      <a:ext uri="{FF2B5EF4-FFF2-40B4-BE49-F238E27FC236}">
                        <a16:creationId xmlns:a16="http://schemas.microsoft.com/office/drawing/2014/main" id="{924BC637-32DE-4CCB-9D49-C9D8FB880F17}"/>
                      </a:ext>
                    </a:extLst>
                  </p:cNvPr>
                  <p:cNvSpPr>
                    <a:spLocks noChangeArrowheads="1"/>
                  </p:cNvSpPr>
                  <p:nvPr/>
                </p:nvSpPr>
                <p:spPr bwMode="auto">
                  <a:xfrm>
                    <a:off x="1539" y="1473"/>
                    <a:ext cx="1455" cy="37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Nombre de prélèvements</a:t>
                    </a:r>
                    <a:endParaRPr lang="en-US" altLang="fr-FR" sz="1600">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p>
                </p:txBody>
              </p:sp>
              <p:sp>
                <p:nvSpPr>
                  <p:cNvPr id="11316" name="Rectangle 13">
                    <a:extLst>
                      <a:ext uri="{FF2B5EF4-FFF2-40B4-BE49-F238E27FC236}">
                        <a16:creationId xmlns:a16="http://schemas.microsoft.com/office/drawing/2014/main" id="{39385E62-0C02-4BF2-82AB-02709AC3D566}"/>
                      </a:ext>
                    </a:extLst>
                  </p:cNvPr>
                  <p:cNvSpPr>
                    <a:spLocks noChangeArrowheads="1"/>
                  </p:cNvSpPr>
                  <p:nvPr/>
                </p:nvSpPr>
                <p:spPr bwMode="auto">
                  <a:xfrm>
                    <a:off x="1511" y="1473"/>
                    <a:ext cx="1511"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11272" name="Group 14">
                <a:extLst>
                  <a:ext uri="{FF2B5EF4-FFF2-40B4-BE49-F238E27FC236}">
                    <a16:creationId xmlns:a16="http://schemas.microsoft.com/office/drawing/2014/main" id="{34588C1B-0734-4496-9A40-F34E41AC359B}"/>
                  </a:ext>
                </a:extLst>
              </p:cNvPr>
              <p:cNvGrpSpPr>
                <a:grpSpLocks/>
              </p:cNvGrpSpPr>
              <p:nvPr/>
            </p:nvGrpSpPr>
            <p:grpSpPr bwMode="auto">
              <a:xfrm>
                <a:off x="3022" y="1473"/>
                <a:ext cx="1511" cy="374"/>
                <a:chOff x="3022" y="1473"/>
                <a:chExt cx="1511" cy="374"/>
              </a:xfrm>
            </p:grpSpPr>
            <p:sp>
              <p:nvSpPr>
                <p:cNvPr id="11309" name="Rectangle 15">
                  <a:extLst>
                    <a:ext uri="{FF2B5EF4-FFF2-40B4-BE49-F238E27FC236}">
                      <a16:creationId xmlns:a16="http://schemas.microsoft.com/office/drawing/2014/main" id="{E2CE190A-D752-46F2-B842-7D3CB8BBABC7}"/>
                    </a:ext>
                  </a:extLst>
                </p:cNvPr>
                <p:cNvSpPr>
                  <a:spLocks noChangeArrowheads="1"/>
                </p:cNvSpPr>
                <p:nvPr/>
              </p:nvSpPr>
              <p:spPr bwMode="auto">
                <a:xfrm>
                  <a:off x="3022" y="1473"/>
                  <a:ext cx="1511" cy="37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nvGrpSpPr>
                <p:cNvPr id="11310" name="Group 16">
                  <a:extLst>
                    <a:ext uri="{FF2B5EF4-FFF2-40B4-BE49-F238E27FC236}">
                      <a16:creationId xmlns:a16="http://schemas.microsoft.com/office/drawing/2014/main" id="{84180A88-D922-4941-A10C-D0E474FB5C59}"/>
                    </a:ext>
                  </a:extLst>
                </p:cNvPr>
                <p:cNvGrpSpPr>
                  <a:grpSpLocks/>
                </p:cNvGrpSpPr>
                <p:nvPr/>
              </p:nvGrpSpPr>
              <p:grpSpPr bwMode="auto">
                <a:xfrm>
                  <a:off x="3022" y="1473"/>
                  <a:ext cx="1511" cy="374"/>
                  <a:chOff x="3022" y="1473"/>
                  <a:chExt cx="1511" cy="374"/>
                </a:xfrm>
              </p:grpSpPr>
              <p:sp>
                <p:nvSpPr>
                  <p:cNvPr id="11311" name="Rectangle 17">
                    <a:extLst>
                      <a:ext uri="{FF2B5EF4-FFF2-40B4-BE49-F238E27FC236}">
                        <a16:creationId xmlns:a16="http://schemas.microsoft.com/office/drawing/2014/main" id="{954E5F09-5E85-4E2B-8177-5CD294BFE78F}"/>
                      </a:ext>
                    </a:extLst>
                  </p:cNvPr>
                  <p:cNvSpPr>
                    <a:spLocks noChangeArrowheads="1"/>
                  </p:cNvSpPr>
                  <p:nvPr/>
                </p:nvSpPr>
                <p:spPr bwMode="auto">
                  <a:xfrm>
                    <a:off x="3050" y="1473"/>
                    <a:ext cx="1455" cy="374"/>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b="1">
                        <a:latin typeface="Arial" panose="020B0604020202020204" pitchFamily="34" charset="0"/>
                        <a:cs typeface="Arial" panose="020B0604020202020204" pitchFamily="34" charset="0"/>
                      </a:rPr>
                      <a:t>Fréquence de prélèvements</a:t>
                    </a:r>
                    <a:endParaRPr lang="en-US" altLang="fr-FR" sz="1600">
                      <a:latin typeface="Comic Sans MS" panose="030F0702030302020204" pitchFamily="66" charset="0"/>
                      <a:cs typeface="Times New Roman" panose="02020603050405020304" pitchFamily="18" charset="0"/>
                    </a:endParaRPr>
                  </a:p>
                  <a:p>
                    <a:pPr algn="ctr">
                      <a:spcBef>
                        <a:spcPct val="0"/>
                      </a:spcBef>
                      <a:buClrTx/>
                      <a:buSzTx/>
                      <a:buFontTx/>
                      <a:buNone/>
                    </a:pPr>
                    <a:endParaRPr lang="en-US" altLang="fr-FR" sz="1600"/>
                  </a:p>
                </p:txBody>
              </p:sp>
              <p:sp>
                <p:nvSpPr>
                  <p:cNvPr id="11312" name="Rectangle 18">
                    <a:extLst>
                      <a:ext uri="{FF2B5EF4-FFF2-40B4-BE49-F238E27FC236}">
                        <a16:creationId xmlns:a16="http://schemas.microsoft.com/office/drawing/2014/main" id="{27BFBF37-B822-429A-9B1A-87452EE11260}"/>
                      </a:ext>
                    </a:extLst>
                  </p:cNvPr>
                  <p:cNvSpPr>
                    <a:spLocks noChangeArrowheads="1"/>
                  </p:cNvSpPr>
                  <p:nvPr/>
                </p:nvSpPr>
                <p:spPr bwMode="auto">
                  <a:xfrm>
                    <a:off x="3022" y="1473"/>
                    <a:ext cx="1511"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grpSp>
            <p:nvGrpSpPr>
              <p:cNvPr id="11273" name="Group 19">
                <a:extLst>
                  <a:ext uri="{FF2B5EF4-FFF2-40B4-BE49-F238E27FC236}">
                    <a16:creationId xmlns:a16="http://schemas.microsoft.com/office/drawing/2014/main" id="{90DE5D6A-0E17-45B5-B23A-5E23355DFB09}"/>
                  </a:ext>
                </a:extLst>
              </p:cNvPr>
              <p:cNvGrpSpPr>
                <a:grpSpLocks/>
              </p:cNvGrpSpPr>
              <p:nvPr/>
            </p:nvGrpSpPr>
            <p:grpSpPr bwMode="auto">
              <a:xfrm>
                <a:off x="0" y="1847"/>
                <a:ext cx="1511" cy="460"/>
                <a:chOff x="0" y="1847"/>
                <a:chExt cx="1511" cy="460"/>
              </a:xfrm>
            </p:grpSpPr>
            <p:sp>
              <p:nvSpPr>
                <p:cNvPr id="11307" name="Rectangle 20">
                  <a:extLst>
                    <a:ext uri="{FF2B5EF4-FFF2-40B4-BE49-F238E27FC236}">
                      <a16:creationId xmlns:a16="http://schemas.microsoft.com/office/drawing/2014/main" id="{7E5F5256-5423-40A1-B1CD-5ED71713AEBA}"/>
                    </a:ext>
                  </a:extLst>
                </p:cNvPr>
                <p:cNvSpPr>
                  <a:spLocks noChangeArrowheads="1"/>
                </p:cNvSpPr>
                <p:nvPr/>
              </p:nvSpPr>
              <p:spPr bwMode="auto">
                <a:xfrm>
                  <a:off x="28" y="1847"/>
                  <a:ext cx="1455"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Restaurant  &lt;100 couverts/j</a:t>
                  </a:r>
                </a:p>
                <a:p>
                  <a:pPr algn="ctr">
                    <a:spcBef>
                      <a:spcPct val="0"/>
                    </a:spcBef>
                    <a:buClrTx/>
                    <a:buSzTx/>
                    <a:buFontTx/>
                    <a:buNone/>
                  </a:pPr>
                  <a:r>
                    <a:rPr lang="en-US" altLang="fr-FR" sz="1600">
                      <a:cs typeface="Times New Roman" panose="02020603050405020304" pitchFamily="18" charset="0"/>
                    </a:rPr>
                    <a:t>Boutique &lt; de 200 ventes/j</a:t>
                  </a:r>
                </a:p>
                <a:p>
                  <a:pPr algn="ctr">
                    <a:spcBef>
                      <a:spcPct val="0"/>
                    </a:spcBef>
                    <a:buClrTx/>
                    <a:buSzTx/>
                    <a:buFontTx/>
                    <a:buNone/>
                  </a:pPr>
                  <a:endParaRPr lang="en-US" altLang="fr-FR" sz="1600"/>
                </a:p>
              </p:txBody>
            </p:sp>
            <p:sp>
              <p:nvSpPr>
                <p:cNvPr id="11308" name="Rectangle 21">
                  <a:extLst>
                    <a:ext uri="{FF2B5EF4-FFF2-40B4-BE49-F238E27FC236}">
                      <a16:creationId xmlns:a16="http://schemas.microsoft.com/office/drawing/2014/main" id="{845C7A18-49C4-409D-93B6-447897DBDE84}"/>
                    </a:ext>
                  </a:extLst>
                </p:cNvPr>
                <p:cNvSpPr>
                  <a:spLocks noChangeArrowheads="1"/>
                </p:cNvSpPr>
                <p:nvPr/>
              </p:nvSpPr>
              <p:spPr bwMode="auto">
                <a:xfrm>
                  <a:off x="0" y="1847"/>
                  <a:ext cx="1511"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74" name="Group 22">
                <a:extLst>
                  <a:ext uri="{FF2B5EF4-FFF2-40B4-BE49-F238E27FC236}">
                    <a16:creationId xmlns:a16="http://schemas.microsoft.com/office/drawing/2014/main" id="{D4EBB4D6-D9C4-4E7D-9984-EAD5DA22DDF0}"/>
                  </a:ext>
                </a:extLst>
              </p:cNvPr>
              <p:cNvGrpSpPr>
                <a:grpSpLocks/>
              </p:cNvGrpSpPr>
              <p:nvPr/>
            </p:nvGrpSpPr>
            <p:grpSpPr bwMode="auto">
              <a:xfrm>
                <a:off x="1511" y="1847"/>
                <a:ext cx="1511" cy="460"/>
                <a:chOff x="1511" y="1847"/>
                <a:chExt cx="1511" cy="460"/>
              </a:xfrm>
            </p:grpSpPr>
            <p:sp>
              <p:nvSpPr>
                <p:cNvPr id="11305" name="Rectangle 23">
                  <a:extLst>
                    <a:ext uri="{FF2B5EF4-FFF2-40B4-BE49-F238E27FC236}">
                      <a16:creationId xmlns:a16="http://schemas.microsoft.com/office/drawing/2014/main" id="{88BCAD7E-ADA1-4273-AA35-31F7E35A7970}"/>
                    </a:ext>
                  </a:extLst>
                </p:cNvPr>
                <p:cNvSpPr>
                  <a:spLocks noChangeArrowheads="1"/>
                </p:cNvSpPr>
                <p:nvPr/>
              </p:nvSpPr>
              <p:spPr bwMode="auto">
                <a:xfrm>
                  <a:off x="1539" y="1847"/>
                  <a:ext cx="1455"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3</a:t>
                  </a:r>
                </a:p>
                <a:p>
                  <a:pPr algn="ctr">
                    <a:spcBef>
                      <a:spcPct val="0"/>
                    </a:spcBef>
                    <a:buClrTx/>
                    <a:buSzTx/>
                    <a:buFontTx/>
                    <a:buNone/>
                  </a:pPr>
                  <a:endParaRPr lang="en-US" altLang="fr-FR" sz="1600"/>
                </a:p>
              </p:txBody>
            </p:sp>
            <p:sp>
              <p:nvSpPr>
                <p:cNvPr id="11306" name="Rectangle 24">
                  <a:extLst>
                    <a:ext uri="{FF2B5EF4-FFF2-40B4-BE49-F238E27FC236}">
                      <a16:creationId xmlns:a16="http://schemas.microsoft.com/office/drawing/2014/main" id="{6738DD0D-EDDB-4BBC-B31C-C5B45FD6E11F}"/>
                    </a:ext>
                  </a:extLst>
                </p:cNvPr>
                <p:cNvSpPr>
                  <a:spLocks noChangeArrowheads="1"/>
                </p:cNvSpPr>
                <p:nvPr/>
              </p:nvSpPr>
              <p:spPr bwMode="auto">
                <a:xfrm>
                  <a:off x="1511" y="1847"/>
                  <a:ext cx="1511"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75" name="Group 25">
                <a:extLst>
                  <a:ext uri="{FF2B5EF4-FFF2-40B4-BE49-F238E27FC236}">
                    <a16:creationId xmlns:a16="http://schemas.microsoft.com/office/drawing/2014/main" id="{2A1FA337-9914-4DE1-92B7-6B6F63D1E97C}"/>
                  </a:ext>
                </a:extLst>
              </p:cNvPr>
              <p:cNvGrpSpPr>
                <a:grpSpLocks/>
              </p:cNvGrpSpPr>
              <p:nvPr/>
            </p:nvGrpSpPr>
            <p:grpSpPr bwMode="auto">
              <a:xfrm>
                <a:off x="3022" y="1847"/>
                <a:ext cx="1511" cy="460"/>
                <a:chOff x="3022" y="1847"/>
                <a:chExt cx="1511" cy="460"/>
              </a:xfrm>
            </p:grpSpPr>
            <p:sp>
              <p:nvSpPr>
                <p:cNvPr id="11303" name="Rectangle 26">
                  <a:extLst>
                    <a:ext uri="{FF2B5EF4-FFF2-40B4-BE49-F238E27FC236}">
                      <a16:creationId xmlns:a16="http://schemas.microsoft.com/office/drawing/2014/main" id="{24B50184-A054-4968-9295-75E66F49D161}"/>
                    </a:ext>
                  </a:extLst>
                </p:cNvPr>
                <p:cNvSpPr>
                  <a:spLocks noChangeArrowheads="1"/>
                </p:cNvSpPr>
                <p:nvPr/>
              </p:nvSpPr>
              <p:spPr bwMode="auto">
                <a:xfrm>
                  <a:off x="3050" y="1847"/>
                  <a:ext cx="1455"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Tous les trimestres</a:t>
                  </a:r>
                </a:p>
                <a:p>
                  <a:pPr algn="ctr">
                    <a:spcBef>
                      <a:spcPct val="0"/>
                    </a:spcBef>
                    <a:buClrTx/>
                    <a:buSzTx/>
                    <a:buFontTx/>
                    <a:buNone/>
                  </a:pPr>
                  <a:endParaRPr lang="en-US" altLang="fr-FR" sz="1600"/>
                </a:p>
              </p:txBody>
            </p:sp>
            <p:sp>
              <p:nvSpPr>
                <p:cNvPr id="11304" name="Rectangle 27">
                  <a:extLst>
                    <a:ext uri="{FF2B5EF4-FFF2-40B4-BE49-F238E27FC236}">
                      <a16:creationId xmlns:a16="http://schemas.microsoft.com/office/drawing/2014/main" id="{CD6F451D-D815-44AD-995E-5FA69694E347}"/>
                    </a:ext>
                  </a:extLst>
                </p:cNvPr>
                <p:cNvSpPr>
                  <a:spLocks noChangeArrowheads="1"/>
                </p:cNvSpPr>
                <p:nvPr/>
              </p:nvSpPr>
              <p:spPr bwMode="auto">
                <a:xfrm>
                  <a:off x="3022" y="1847"/>
                  <a:ext cx="1511"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76" name="Group 28">
                <a:extLst>
                  <a:ext uri="{FF2B5EF4-FFF2-40B4-BE49-F238E27FC236}">
                    <a16:creationId xmlns:a16="http://schemas.microsoft.com/office/drawing/2014/main" id="{D8C9D0AA-023F-4D3C-8BBB-56FED31291AE}"/>
                  </a:ext>
                </a:extLst>
              </p:cNvPr>
              <p:cNvGrpSpPr>
                <a:grpSpLocks/>
              </p:cNvGrpSpPr>
              <p:nvPr/>
            </p:nvGrpSpPr>
            <p:grpSpPr bwMode="auto">
              <a:xfrm>
                <a:off x="0" y="2307"/>
                <a:ext cx="1511" cy="460"/>
                <a:chOff x="0" y="2307"/>
                <a:chExt cx="1511" cy="460"/>
              </a:xfrm>
            </p:grpSpPr>
            <p:sp>
              <p:nvSpPr>
                <p:cNvPr id="11301" name="Rectangle 29">
                  <a:extLst>
                    <a:ext uri="{FF2B5EF4-FFF2-40B4-BE49-F238E27FC236}">
                      <a16:creationId xmlns:a16="http://schemas.microsoft.com/office/drawing/2014/main" id="{61E0D52C-F84C-4FE6-892E-ED46B4511CC1}"/>
                    </a:ext>
                  </a:extLst>
                </p:cNvPr>
                <p:cNvSpPr>
                  <a:spLocks noChangeArrowheads="1"/>
                </p:cNvSpPr>
                <p:nvPr/>
              </p:nvSpPr>
              <p:spPr bwMode="auto">
                <a:xfrm>
                  <a:off x="28" y="2307"/>
                  <a:ext cx="1455"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Restaurant  100 à 500 couverts/j</a:t>
                  </a:r>
                </a:p>
                <a:p>
                  <a:pPr algn="ctr">
                    <a:spcBef>
                      <a:spcPct val="0"/>
                    </a:spcBef>
                    <a:buClrTx/>
                    <a:buSzTx/>
                    <a:buFontTx/>
                    <a:buNone/>
                  </a:pPr>
                  <a:r>
                    <a:rPr lang="en-US" altLang="fr-FR" sz="1600">
                      <a:cs typeface="Times New Roman" panose="02020603050405020304" pitchFamily="18" charset="0"/>
                    </a:rPr>
                    <a:t>Boutique &lt; de 1 000 ventes/j</a:t>
                  </a:r>
                </a:p>
                <a:p>
                  <a:pPr algn="ctr">
                    <a:spcBef>
                      <a:spcPct val="0"/>
                    </a:spcBef>
                    <a:buClrTx/>
                    <a:buSzTx/>
                    <a:buFontTx/>
                    <a:buNone/>
                  </a:pPr>
                  <a:endParaRPr lang="en-US" altLang="fr-FR" sz="1600"/>
                </a:p>
              </p:txBody>
            </p:sp>
            <p:sp>
              <p:nvSpPr>
                <p:cNvPr id="11302" name="Rectangle 30">
                  <a:extLst>
                    <a:ext uri="{FF2B5EF4-FFF2-40B4-BE49-F238E27FC236}">
                      <a16:creationId xmlns:a16="http://schemas.microsoft.com/office/drawing/2014/main" id="{A10FF7AA-A16E-4B23-BB73-02ED11F5C226}"/>
                    </a:ext>
                  </a:extLst>
                </p:cNvPr>
                <p:cNvSpPr>
                  <a:spLocks noChangeArrowheads="1"/>
                </p:cNvSpPr>
                <p:nvPr/>
              </p:nvSpPr>
              <p:spPr bwMode="auto">
                <a:xfrm>
                  <a:off x="0" y="2307"/>
                  <a:ext cx="1511"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77" name="Group 31">
                <a:extLst>
                  <a:ext uri="{FF2B5EF4-FFF2-40B4-BE49-F238E27FC236}">
                    <a16:creationId xmlns:a16="http://schemas.microsoft.com/office/drawing/2014/main" id="{AFC543D3-1D8B-48C3-A098-A57D9A4E1D4D}"/>
                  </a:ext>
                </a:extLst>
              </p:cNvPr>
              <p:cNvGrpSpPr>
                <a:grpSpLocks/>
              </p:cNvGrpSpPr>
              <p:nvPr/>
            </p:nvGrpSpPr>
            <p:grpSpPr bwMode="auto">
              <a:xfrm>
                <a:off x="1511" y="2307"/>
                <a:ext cx="1511" cy="460"/>
                <a:chOff x="1511" y="2307"/>
                <a:chExt cx="1511" cy="460"/>
              </a:xfrm>
            </p:grpSpPr>
            <p:sp>
              <p:nvSpPr>
                <p:cNvPr id="11299" name="Rectangle 32">
                  <a:extLst>
                    <a:ext uri="{FF2B5EF4-FFF2-40B4-BE49-F238E27FC236}">
                      <a16:creationId xmlns:a16="http://schemas.microsoft.com/office/drawing/2014/main" id="{CC602A9F-3CBA-4FDE-ACB3-756AA77F553E}"/>
                    </a:ext>
                  </a:extLst>
                </p:cNvPr>
                <p:cNvSpPr>
                  <a:spLocks noChangeArrowheads="1"/>
                </p:cNvSpPr>
                <p:nvPr/>
              </p:nvSpPr>
              <p:spPr bwMode="auto">
                <a:xfrm>
                  <a:off x="1539" y="2307"/>
                  <a:ext cx="1455"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3</a:t>
                  </a:r>
                </a:p>
                <a:p>
                  <a:pPr algn="ctr">
                    <a:spcBef>
                      <a:spcPct val="0"/>
                    </a:spcBef>
                    <a:buClrTx/>
                    <a:buSzTx/>
                    <a:buFontTx/>
                    <a:buNone/>
                  </a:pPr>
                  <a:endParaRPr lang="en-US" altLang="fr-FR" sz="1600"/>
                </a:p>
              </p:txBody>
            </p:sp>
            <p:sp>
              <p:nvSpPr>
                <p:cNvPr id="11300" name="Rectangle 33">
                  <a:extLst>
                    <a:ext uri="{FF2B5EF4-FFF2-40B4-BE49-F238E27FC236}">
                      <a16:creationId xmlns:a16="http://schemas.microsoft.com/office/drawing/2014/main" id="{188C92BC-F66D-4A53-97A5-5B77006FEF58}"/>
                    </a:ext>
                  </a:extLst>
                </p:cNvPr>
                <p:cNvSpPr>
                  <a:spLocks noChangeArrowheads="1"/>
                </p:cNvSpPr>
                <p:nvPr/>
              </p:nvSpPr>
              <p:spPr bwMode="auto">
                <a:xfrm>
                  <a:off x="1511" y="2307"/>
                  <a:ext cx="1511"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78" name="Group 34">
                <a:extLst>
                  <a:ext uri="{FF2B5EF4-FFF2-40B4-BE49-F238E27FC236}">
                    <a16:creationId xmlns:a16="http://schemas.microsoft.com/office/drawing/2014/main" id="{B5DD515A-197B-497C-AF8D-9EEF1D9427E3}"/>
                  </a:ext>
                </a:extLst>
              </p:cNvPr>
              <p:cNvGrpSpPr>
                <a:grpSpLocks/>
              </p:cNvGrpSpPr>
              <p:nvPr/>
            </p:nvGrpSpPr>
            <p:grpSpPr bwMode="auto">
              <a:xfrm>
                <a:off x="3022" y="2307"/>
                <a:ext cx="1511" cy="460"/>
                <a:chOff x="3022" y="2307"/>
                <a:chExt cx="1511" cy="460"/>
              </a:xfrm>
            </p:grpSpPr>
            <p:sp>
              <p:nvSpPr>
                <p:cNvPr id="11297" name="Rectangle 35">
                  <a:extLst>
                    <a:ext uri="{FF2B5EF4-FFF2-40B4-BE49-F238E27FC236}">
                      <a16:creationId xmlns:a16="http://schemas.microsoft.com/office/drawing/2014/main" id="{E2611173-B94D-4BF6-80C7-7A6B9398E495}"/>
                    </a:ext>
                  </a:extLst>
                </p:cNvPr>
                <p:cNvSpPr>
                  <a:spLocks noChangeArrowheads="1"/>
                </p:cNvSpPr>
                <p:nvPr/>
              </p:nvSpPr>
              <p:spPr bwMode="auto">
                <a:xfrm>
                  <a:off x="3050" y="2307"/>
                  <a:ext cx="1455"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Tous les mois</a:t>
                  </a:r>
                </a:p>
                <a:p>
                  <a:pPr algn="ctr">
                    <a:spcBef>
                      <a:spcPct val="0"/>
                    </a:spcBef>
                    <a:buClrTx/>
                    <a:buSzTx/>
                    <a:buFontTx/>
                    <a:buNone/>
                  </a:pPr>
                  <a:endParaRPr lang="en-US" altLang="fr-FR" sz="1600"/>
                </a:p>
              </p:txBody>
            </p:sp>
            <p:sp>
              <p:nvSpPr>
                <p:cNvPr id="11298" name="Rectangle 36">
                  <a:extLst>
                    <a:ext uri="{FF2B5EF4-FFF2-40B4-BE49-F238E27FC236}">
                      <a16:creationId xmlns:a16="http://schemas.microsoft.com/office/drawing/2014/main" id="{76AB53A1-8C97-459C-B7C5-776266EF34B4}"/>
                    </a:ext>
                  </a:extLst>
                </p:cNvPr>
                <p:cNvSpPr>
                  <a:spLocks noChangeArrowheads="1"/>
                </p:cNvSpPr>
                <p:nvPr/>
              </p:nvSpPr>
              <p:spPr bwMode="auto">
                <a:xfrm>
                  <a:off x="3022" y="2307"/>
                  <a:ext cx="1511" cy="460"/>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79" name="Group 37">
                <a:extLst>
                  <a:ext uri="{FF2B5EF4-FFF2-40B4-BE49-F238E27FC236}">
                    <a16:creationId xmlns:a16="http://schemas.microsoft.com/office/drawing/2014/main" id="{4E038C46-E024-4922-983E-1D316AC8E1A8}"/>
                  </a:ext>
                </a:extLst>
              </p:cNvPr>
              <p:cNvGrpSpPr>
                <a:grpSpLocks/>
              </p:cNvGrpSpPr>
              <p:nvPr/>
            </p:nvGrpSpPr>
            <p:grpSpPr bwMode="auto">
              <a:xfrm>
                <a:off x="0" y="2767"/>
                <a:ext cx="1511" cy="546"/>
                <a:chOff x="0" y="2767"/>
                <a:chExt cx="1511" cy="546"/>
              </a:xfrm>
            </p:grpSpPr>
            <p:sp>
              <p:nvSpPr>
                <p:cNvPr id="11295" name="Rectangle 38">
                  <a:extLst>
                    <a:ext uri="{FF2B5EF4-FFF2-40B4-BE49-F238E27FC236}">
                      <a16:creationId xmlns:a16="http://schemas.microsoft.com/office/drawing/2014/main" id="{092E7301-A2DF-46D1-B60D-C09DEF17B950}"/>
                    </a:ext>
                  </a:extLst>
                </p:cNvPr>
                <p:cNvSpPr>
                  <a:spLocks noChangeArrowheads="1"/>
                </p:cNvSpPr>
                <p:nvPr/>
              </p:nvSpPr>
              <p:spPr bwMode="auto">
                <a:xfrm>
                  <a:off x="28" y="2767"/>
                  <a:ext cx="1455"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Cuisine centrales, traiteurs organisateurs de réception</a:t>
                  </a:r>
                </a:p>
                <a:p>
                  <a:pPr algn="ctr">
                    <a:spcBef>
                      <a:spcPct val="0"/>
                    </a:spcBef>
                    <a:buClrTx/>
                    <a:buSzTx/>
                    <a:buFontTx/>
                    <a:buNone/>
                  </a:pPr>
                  <a:r>
                    <a:rPr lang="en-US" altLang="fr-FR" sz="1600">
                      <a:cs typeface="Times New Roman" panose="02020603050405020304" pitchFamily="18" charset="0"/>
                    </a:rPr>
                    <a:t>500 à 2 000 couverts/j</a:t>
                  </a:r>
                </a:p>
                <a:p>
                  <a:pPr algn="ctr">
                    <a:spcBef>
                      <a:spcPct val="0"/>
                    </a:spcBef>
                    <a:buClrTx/>
                    <a:buSzTx/>
                    <a:buFontTx/>
                    <a:buNone/>
                  </a:pPr>
                  <a:endParaRPr lang="en-US" altLang="fr-FR" sz="1600"/>
                </a:p>
              </p:txBody>
            </p:sp>
            <p:sp>
              <p:nvSpPr>
                <p:cNvPr id="11296" name="Rectangle 39">
                  <a:extLst>
                    <a:ext uri="{FF2B5EF4-FFF2-40B4-BE49-F238E27FC236}">
                      <a16:creationId xmlns:a16="http://schemas.microsoft.com/office/drawing/2014/main" id="{53545F89-270C-45D5-8C33-660C4A6513EB}"/>
                    </a:ext>
                  </a:extLst>
                </p:cNvPr>
                <p:cNvSpPr>
                  <a:spLocks noChangeArrowheads="1"/>
                </p:cNvSpPr>
                <p:nvPr/>
              </p:nvSpPr>
              <p:spPr bwMode="auto">
                <a:xfrm>
                  <a:off x="0" y="2767"/>
                  <a:ext cx="1511"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80" name="Group 40">
                <a:extLst>
                  <a:ext uri="{FF2B5EF4-FFF2-40B4-BE49-F238E27FC236}">
                    <a16:creationId xmlns:a16="http://schemas.microsoft.com/office/drawing/2014/main" id="{69B7E394-5785-4EAB-84D5-5AAA7F28DFF8}"/>
                  </a:ext>
                </a:extLst>
              </p:cNvPr>
              <p:cNvGrpSpPr>
                <a:grpSpLocks/>
              </p:cNvGrpSpPr>
              <p:nvPr/>
            </p:nvGrpSpPr>
            <p:grpSpPr bwMode="auto">
              <a:xfrm>
                <a:off x="1511" y="2767"/>
                <a:ext cx="1511" cy="546"/>
                <a:chOff x="1511" y="2767"/>
                <a:chExt cx="1511" cy="546"/>
              </a:xfrm>
            </p:grpSpPr>
            <p:sp>
              <p:nvSpPr>
                <p:cNvPr id="11293" name="Rectangle 41">
                  <a:extLst>
                    <a:ext uri="{FF2B5EF4-FFF2-40B4-BE49-F238E27FC236}">
                      <a16:creationId xmlns:a16="http://schemas.microsoft.com/office/drawing/2014/main" id="{606FF16A-8F23-4C51-A746-1B7F314F8B4D}"/>
                    </a:ext>
                  </a:extLst>
                </p:cNvPr>
                <p:cNvSpPr>
                  <a:spLocks noChangeArrowheads="1"/>
                </p:cNvSpPr>
                <p:nvPr/>
              </p:nvSpPr>
              <p:spPr bwMode="auto">
                <a:xfrm>
                  <a:off x="1539" y="2767"/>
                  <a:ext cx="1455"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4</a:t>
                  </a:r>
                </a:p>
                <a:p>
                  <a:pPr algn="ctr">
                    <a:spcBef>
                      <a:spcPct val="0"/>
                    </a:spcBef>
                    <a:buClrTx/>
                    <a:buSzTx/>
                    <a:buFontTx/>
                    <a:buNone/>
                  </a:pPr>
                  <a:endParaRPr lang="en-US" altLang="fr-FR" sz="1600"/>
                </a:p>
              </p:txBody>
            </p:sp>
            <p:sp>
              <p:nvSpPr>
                <p:cNvPr id="11294" name="Rectangle 42">
                  <a:extLst>
                    <a:ext uri="{FF2B5EF4-FFF2-40B4-BE49-F238E27FC236}">
                      <a16:creationId xmlns:a16="http://schemas.microsoft.com/office/drawing/2014/main" id="{8336C489-3562-424E-9F38-D3BFFA05EA06}"/>
                    </a:ext>
                  </a:extLst>
                </p:cNvPr>
                <p:cNvSpPr>
                  <a:spLocks noChangeArrowheads="1"/>
                </p:cNvSpPr>
                <p:nvPr/>
              </p:nvSpPr>
              <p:spPr bwMode="auto">
                <a:xfrm>
                  <a:off x="1511" y="2767"/>
                  <a:ext cx="1511"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81" name="Group 43">
                <a:extLst>
                  <a:ext uri="{FF2B5EF4-FFF2-40B4-BE49-F238E27FC236}">
                    <a16:creationId xmlns:a16="http://schemas.microsoft.com/office/drawing/2014/main" id="{CB155BE9-7FDC-48BD-B7AD-B393F3B9F283}"/>
                  </a:ext>
                </a:extLst>
              </p:cNvPr>
              <p:cNvGrpSpPr>
                <a:grpSpLocks/>
              </p:cNvGrpSpPr>
              <p:nvPr/>
            </p:nvGrpSpPr>
            <p:grpSpPr bwMode="auto">
              <a:xfrm>
                <a:off x="3022" y="2767"/>
                <a:ext cx="1511" cy="546"/>
                <a:chOff x="3022" y="2767"/>
                <a:chExt cx="1511" cy="546"/>
              </a:xfrm>
            </p:grpSpPr>
            <p:sp>
              <p:nvSpPr>
                <p:cNvPr id="11291" name="Rectangle 44">
                  <a:extLst>
                    <a:ext uri="{FF2B5EF4-FFF2-40B4-BE49-F238E27FC236}">
                      <a16:creationId xmlns:a16="http://schemas.microsoft.com/office/drawing/2014/main" id="{CEC7DA6A-2DF0-4481-95F3-F181BFF4FC88}"/>
                    </a:ext>
                  </a:extLst>
                </p:cNvPr>
                <p:cNvSpPr>
                  <a:spLocks noChangeArrowheads="1"/>
                </p:cNvSpPr>
                <p:nvPr/>
              </p:nvSpPr>
              <p:spPr bwMode="auto">
                <a:xfrm>
                  <a:off x="3050" y="2767"/>
                  <a:ext cx="1455" cy="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Tous les mois</a:t>
                  </a:r>
                </a:p>
                <a:p>
                  <a:pPr algn="ctr">
                    <a:spcBef>
                      <a:spcPct val="0"/>
                    </a:spcBef>
                    <a:buClrTx/>
                    <a:buSzTx/>
                    <a:buFontTx/>
                    <a:buNone/>
                  </a:pPr>
                  <a:endParaRPr lang="en-US" altLang="fr-FR" sz="1600"/>
                </a:p>
              </p:txBody>
            </p:sp>
            <p:sp>
              <p:nvSpPr>
                <p:cNvPr id="11292" name="Rectangle 45">
                  <a:extLst>
                    <a:ext uri="{FF2B5EF4-FFF2-40B4-BE49-F238E27FC236}">
                      <a16:creationId xmlns:a16="http://schemas.microsoft.com/office/drawing/2014/main" id="{9063EE2C-9C77-40BB-B5E1-03EC0B937A98}"/>
                    </a:ext>
                  </a:extLst>
                </p:cNvPr>
                <p:cNvSpPr>
                  <a:spLocks noChangeArrowheads="1"/>
                </p:cNvSpPr>
                <p:nvPr/>
              </p:nvSpPr>
              <p:spPr bwMode="auto">
                <a:xfrm>
                  <a:off x="3022" y="2767"/>
                  <a:ext cx="1511" cy="5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82" name="Group 46">
                <a:extLst>
                  <a:ext uri="{FF2B5EF4-FFF2-40B4-BE49-F238E27FC236}">
                    <a16:creationId xmlns:a16="http://schemas.microsoft.com/office/drawing/2014/main" id="{AABD6A6E-E239-41D1-8C9A-3CEB192847F6}"/>
                  </a:ext>
                </a:extLst>
              </p:cNvPr>
              <p:cNvGrpSpPr>
                <a:grpSpLocks/>
              </p:cNvGrpSpPr>
              <p:nvPr/>
            </p:nvGrpSpPr>
            <p:grpSpPr bwMode="auto">
              <a:xfrm>
                <a:off x="0" y="3313"/>
                <a:ext cx="1511" cy="374"/>
                <a:chOff x="0" y="3313"/>
                <a:chExt cx="1511" cy="374"/>
              </a:xfrm>
            </p:grpSpPr>
            <p:sp>
              <p:nvSpPr>
                <p:cNvPr id="11289" name="Rectangle 47">
                  <a:extLst>
                    <a:ext uri="{FF2B5EF4-FFF2-40B4-BE49-F238E27FC236}">
                      <a16:creationId xmlns:a16="http://schemas.microsoft.com/office/drawing/2014/main" id="{E5914C9B-5971-4FB5-AE2F-DE0BDC362A40}"/>
                    </a:ext>
                  </a:extLst>
                </p:cNvPr>
                <p:cNvSpPr>
                  <a:spLocks noChangeArrowheads="1"/>
                </p:cNvSpPr>
                <p:nvPr/>
              </p:nvSpPr>
              <p:spPr bwMode="auto">
                <a:xfrm>
                  <a:off x="28" y="3313"/>
                  <a:ext cx="1455"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Structures de plus de 2 000 repas/j</a:t>
                  </a:r>
                </a:p>
                <a:p>
                  <a:pPr algn="ctr">
                    <a:spcBef>
                      <a:spcPct val="0"/>
                    </a:spcBef>
                    <a:buClrTx/>
                    <a:buSzTx/>
                    <a:buFontTx/>
                    <a:buNone/>
                  </a:pPr>
                  <a:endParaRPr lang="en-US" altLang="fr-FR" sz="1600"/>
                </a:p>
              </p:txBody>
            </p:sp>
            <p:sp>
              <p:nvSpPr>
                <p:cNvPr id="11290" name="Rectangle 48">
                  <a:extLst>
                    <a:ext uri="{FF2B5EF4-FFF2-40B4-BE49-F238E27FC236}">
                      <a16:creationId xmlns:a16="http://schemas.microsoft.com/office/drawing/2014/main" id="{A5A82E44-8572-4504-A27C-D05926E5F5E9}"/>
                    </a:ext>
                  </a:extLst>
                </p:cNvPr>
                <p:cNvSpPr>
                  <a:spLocks noChangeArrowheads="1"/>
                </p:cNvSpPr>
                <p:nvPr/>
              </p:nvSpPr>
              <p:spPr bwMode="auto">
                <a:xfrm>
                  <a:off x="0" y="3313"/>
                  <a:ext cx="1511"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83" name="Group 49">
                <a:extLst>
                  <a:ext uri="{FF2B5EF4-FFF2-40B4-BE49-F238E27FC236}">
                    <a16:creationId xmlns:a16="http://schemas.microsoft.com/office/drawing/2014/main" id="{16B969F4-E42F-4599-846F-8A72B8B15284}"/>
                  </a:ext>
                </a:extLst>
              </p:cNvPr>
              <p:cNvGrpSpPr>
                <a:grpSpLocks/>
              </p:cNvGrpSpPr>
              <p:nvPr/>
            </p:nvGrpSpPr>
            <p:grpSpPr bwMode="auto">
              <a:xfrm>
                <a:off x="1511" y="3313"/>
                <a:ext cx="1511" cy="374"/>
                <a:chOff x="1511" y="3313"/>
                <a:chExt cx="1511" cy="374"/>
              </a:xfrm>
            </p:grpSpPr>
            <p:sp>
              <p:nvSpPr>
                <p:cNvPr id="11287" name="Rectangle 50">
                  <a:extLst>
                    <a:ext uri="{FF2B5EF4-FFF2-40B4-BE49-F238E27FC236}">
                      <a16:creationId xmlns:a16="http://schemas.microsoft.com/office/drawing/2014/main" id="{0C7344FA-D2BF-4ACD-8365-55F6A718D5BC}"/>
                    </a:ext>
                  </a:extLst>
                </p:cNvPr>
                <p:cNvSpPr>
                  <a:spLocks noChangeArrowheads="1"/>
                </p:cNvSpPr>
                <p:nvPr/>
              </p:nvSpPr>
              <p:spPr bwMode="auto">
                <a:xfrm>
                  <a:off x="1539" y="3313"/>
                  <a:ext cx="1455"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3</a:t>
                  </a:r>
                </a:p>
                <a:p>
                  <a:pPr algn="ctr">
                    <a:spcBef>
                      <a:spcPct val="0"/>
                    </a:spcBef>
                    <a:buClrTx/>
                    <a:buSzTx/>
                    <a:buFontTx/>
                    <a:buNone/>
                  </a:pPr>
                  <a:endParaRPr lang="en-US" altLang="fr-FR" sz="1600"/>
                </a:p>
              </p:txBody>
            </p:sp>
            <p:sp>
              <p:nvSpPr>
                <p:cNvPr id="11288" name="Rectangle 51">
                  <a:extLst>
                    <a:ext uri="{FF2B5EF4-FFF2-40B4-BE49-F238E27FC236}">
                      <a16:creationId xmlns:a16="http://schemas.microsoft.com/office/drawing/2014/main" id="{47E42D11-C892-4676-8C51-EFEAA5984B35}"/>
                    </a:ext>
                  </a:extLst>
                </p:cNvPr>
                <p:cNvSpPr>
                  <a:spLocks noChangeArrowheads="1"/>
                </p:cNvSpPr>
                <p:nvPr/>
              </p:nvSpPr>
              <p:spPr bwMode="auto">
                <a:xfrm>
                  <a:off x="1511" y="3313"/>
                  <a:ext cx="1511"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nvGrpSpPr>
              <p:cNvPr id="11284" name="Group 52">
                <a:extLst>
                  <a:ext uri="{FF2B5EF4-FFF2-40B4-BE49-F238E27FC236}">
                    <a16:creationId xmlns:a16="http://schemas.microsoft.com/office/drawing/2014/main" id="{2D6C2520-6F2C-42A5-880D-457CFC8919EF}"/>
                  </a:ext>
                </a:extLst>
              </p:cNvPr>
              <p:cNvGrpSpPr>
                <a:grpSpLocks/>
              </p:cNvGrpSpPr>
              <p:nvPr/>
            </p:nvGrpSpPr>
            <p:grpSpPr bwMode="auto">
              <a:xfrm>
                <a:off x="3022" y="3313"/>
                <a:ext cx="1511" cy="374"/>
                <a:chOff x="3022" y="3313"/>
                <a:chExt cx="1511" cy="374"/>
              </a:xfrm>
            </p:grpSpPr>
            <p:sp>
              <p:nvSpPr>
                <p:cNvPr id="11285" name="Rectangle 53">
                  <a:extLst>
                    <a:ext uri="{FF2B5EF4-FFF2-40B4-BE49-F238E27FC236}">
                      <a16:creationId xmlns:a16="http://schemas.microsoft.com/office/drawing/2014/main" id="{6AC0AB3B-FC29-4760-89B2-10A70FBD91FC}"/>
                    </a:ext>
                  </a:extLst>
                </p:cNvPr>
                <p:cNvSpPr>
                  <a:spLocks noChangeArrowheads="1"/>
                </p:cNvSpPr>
                <p:nvPr/>
              </p:nvSpPr>
              <p:spPr bwMode="auto">
                <a:xfrm>
                  <a:off x="3050" y="3313"/>
                  <a:ext cx="1455"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FF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600">
                      <a:cs typeface="Times New Roman" panose="02020603050405020304" pitchFamily="18" charset="0"/>
                    </a:rPr>
                    <a:t>Tous les 15 jours</a:t>
                  </a:r>
                </a:p>
                <a:p>
                  <a:pPr algn="ctr">
                    <a:spcBef>
                      <a:spcPct val="0"/>
                    </a:spcBef>
                    <a:buClrTx/>
                    <a:buSzTx/>
                    <a:buFontTx/>
                    <a:buNone/>
                  </a:pPr>
                  <a:endParaRPr lang="en-US" altLang="fr-FR" sz="1600"/>
                </a:p>
              </p:txBody>
            </p:sp>
            <p:sp>
              <p:nvSpPr>
                <p:cNvPr id="11286" name="Rectangle 54">
                  <a:extLst>
                    <a:ext uri="{FF2B5EF4-FFF2-40B4-BE49-F238E27FC236}">
                      <a16:creationId xmlns:a16="http://schemas.microsoft.com/office/drawing/2014/main" id="{0D8DE493-B2E7-43A9-B81A-693469ADD83E}"/>
                    </a:ext>
                  </a:extLst>
                </p:cNvPr>
                <p:cNvSpPr>
                  <a:spLocks noChangeArrowheads="1"/>
                </p:cNvSpPr>
                <p:nvPr/>
              </p:nvSpPr>
              <p:spPr bwMode="auto">
                <a:xfrm>
                  <a:off x="3022" y="3313"/>
                  <a:ext cx="1511" cy="374"/>
                </a:xfrm>
                <a:prstGeom prst="rect">
                  <a:avLst/>
                </a:prstGeom>
                <a:noFill/>
                <a:ln w="7">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grpSp>
        <p:sp>
          <p:nvSpPr>
            <p:cNvPr id="11269" name="Rectangle 55">
              <a:extLst>
                <a:ext uri="{FF2B5EF4-FFF2-40B4-BE49-F238E27FC236}">
                  <a16:creationId xmlns:a16="http://schemas.microsoft.com/office/drawing/2014/main" id="{34EFD0AE-8FFA-4CDF-A45E-88F4B57AF818}"/>
                </a:ext>
              </a:extLst>
            </p:cNvPr>
            <p:cNvSpPr>
              <a:spLocks noChangeArrowheads="1"/>
            </p:cNvSpPr>
            <p:nvPr/>
          </p:nvSpPr>
          <p:spPr bwMode="auto">
            <a:xfrm>
              <a:off x="-3" y="1470"/>
              <a:ext cx="4539" cy="222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grpSp>
      <p:sp>
        <p:nvSpPr>
          <p:cNvPr id="136248" name="AutoShape 56">
            <a:hlinkClick r:id="" action="ppaction://hlinkshowjump?jump=nextslide" highlightClick="1"/>
            <a:extLst>
              <a:ext uri="{FF2B5EF4-FFF2-40B4-BE49-F238E27FC236}">
                <a16:creationId xmlns:a16="http://schemas.microsoft.com/office/drawing/2014/main" id="{2EC2AF84-3154-415D-9B66-253AA2E7E02E}"/>
              </a:ext>
            </a:extLst>
          </p:cNvPr>
          <p:cNvSpPr>
            <a:spLocks noChangeArrowheads="1"/>
          </p:cNvSpPr>
          <p:nvPr/>
        </p:nvSpPr>
        <p:spPr bwMode="auto">
          <a:xfrm>
            <a:off x="8458200" y="6172200"/>
            <a:ext cx="457200" cy="457200"/>
          </a:xfrm>
          <a:prstGeom prst="actionButtonForwardNex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endParaRPr lang="fr-FR" altLang="fr-FR" sz="1400">
              <a:solidFill>
                <a:srgbClr val="CCFF33"/>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dissolve">
                                      <p:cBhvr>
                                        <p:cTn id="7" dur="500"/>
                                        <p:tgtEl>
                                          <p:spTgt spid="13619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6248"/>
                                        </p:tgtEl>
                                        <p:attrNameLst>
                                          <p:attrName>style.visibility</p:attrName>
                                        </p:attrNameLst>
                                      </p:cBhvr>
                                      <p:to>
                                        <p:strVal val="visible"/>
                                      </p:to>
                                    </p:set>
                                    <p:animEffect transition="in" filter="dissolve">
                                      <p:cBhvr>
                                        <p:cTn id="11" dur="500"/>
                                        <p:tgtEl>
                                          <p:spTgt spid="136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sor">
  <a:themeElements>
    <a:clrScheme name="">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3399"/>
      </a:hlink>
      <a:folHlink>
        <a:srgbClr val="FFFF00"/>
      </a:folHlink>
    </a:clrScheme>
    <a:fontScheme name="Esso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rgbClr val="CCFF3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1400" b="0" i="0" u="none" strike="noStrike" cap="none" normalizeH="0" baseline="0" smtClean="0">
            <a:ln>
              <a:noFill/>
            </a:ln>
            <a:solidFill>
              <a:srgbClr val="CCFF33"/>
            </a:solidFill>
            <a:effectLst/>
            <a:latin typeface="Comic Sans MS" panose="030F0702030302020204" pitchFamily="66" charset="0"/>
          </a:defRPr>
        </a:defPPr>
      </a:lstStyle>
    </a:spDef>
    <a:lnDef>
      <a:spPr bwMode="auto">
        <a:xfrm>
          <a:off x="0" y="0"/>
          <a:ext cx="1" cy="1"/>
        </a:xfrm>
        <a:custGeom>
          <a:avLst/>
          <a:gdLst/>
          <a:ahLst/>
          <a:cxnLst/>
          <a:rect l="0" t="0" r="0" b="0"/>
          <a:pathLst/>
        </a:custGeom>
        <a:noFill/>
        <a:ln w="9525" cap="flat" cmpd="sng" algn="ctr">
          <a:solidFill>
            <a:srgbClr val="CCFF3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1400" b="0" i="0" u="none" strike="noStrike" cap="none" normalizeH="0" baseline="0" smtClean="0">
            <a:ln>
              <a:noFill/>
            </a:ln>
            <a:solidFill>
              <a:srgbClr val="CCFF33"/>
            </a:solidFill>
            <a:effectLst/>
            <a:latin typeface="Comic Sans MS" panose="030F0702030302020204" pitchFamily="66" charset="0"/>
          </a:defRPr>
        </a:defPPr>
      </a:lstStyle>
    </a:lnDef>
  </a:objectDefaults>
  <a:extraClrSchemeLst>
    <a:extraClrScheme>
      <a:clrScheme name="Essor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Essor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Essor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ssor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Essor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6600CC"/>
    </a:dk2>
    <a:lt2>
      <a:srgbClr val="FFCC66"/>
    </a:lt2>
    <a:accent1>
      <a:srgbClr val="00FFFF"/>
    </a:accent1>
    <a:accent2>
      <a:srgbClr val="3366FF"/>
    </a:accent2>
    <a:accent3>
      <a:srgbClr val="B8AAE2"/>
    </a:accent3>
    <a:accent4>
      <a:srgbClr val="DADADA"/>
    </a:accent4>
    <a:accent5>
      <a:srgbClr val="AAFFFF"/>
    </a:accent5>
    <a:accent6>
      <a:srgbClr val="2D5CE7"/>
    </a:accent6>
    <a:hlink>
      <a:srgbClr val="FF3399"/>
    </a:hlink>
    <a:folHlink>
      <a:srgbClr val="FFFF00"/>
    </a:folHlink>
  </a:clrScheme>
</a:themeOverride>
</file>

<file path=ppt/theme/themeOverride2.xml><?xml version="1.0" encoding="utf-8"?>
<a:themeOverride xmlns:a="http://schemas.openxmlformats.org/drawingml/2006/main">
  <a:clrScheme name="">
    <a:dk1>
      <a:srgbClr val="000000"/>
    </a:dk1>
    <a:lt1>
      <a:srgbClr val="FFFFFF"/>
    </a:lt1>
    <a:dk2>
      <a:srgbClr val="3399FF"/>
    </a:dk2>
    <a:lt2>
      <a:srgbClr val="FFCC66"/>
    </a:lt2>
    <a:accent1>
      <a:srgbClr val="00FFFF"/>
    </a:accent1>
    <a:accent2>
      <a:srgbClr val="3366FF"/>
    </a:accent2>
    <a:accent3>
      <a:srgbClr val="ADCAFF"/>
    </a:accent3>
    <a:accent4>
      <a:srgbClr val="DADADA"/>
    </a:accent4>
    <a:accent5>
      <a:srgbClr val="AAFFFF"/>
    </a:accent5>
    <a:accent6>
      <a:srgbClr val="2D5CE7"/>
    </a:accent6>
    <a:hlink>
      <a:srgbClr val="FF3399"/>
    </a:hlink>
    <a:folHlink>
      <a:srgbClr val="FFFF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Designs\Essor.pot</Template>
  <TotalTime>1334</TotalTime>
  <Words>4379</Words>
  <Application>Microsoft Office PowerPoint</Application>
  <PresentationFormat>Affichage à l'écran (4:3)</PresentationFormat>
  <Paragraphs>566</Paragraphs>
  <Slides>42</Slides>
  <Notes>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42</vt:i4>
      </vt:variant>
    </vt:vector>
  </HeadingPairs>
  <TitlesOfParts>
    <vt:vector size="51" baseType="lpstr">
      <vt:lpstr>Comic Sans MS</vt:lpstr>
      <vt:lpstr>Arial</vt:lpstr>
      <vt:lpstr>Times New Roman</vt:lpstr>
      <vt:lpstr>Wingdings</vt:lpstr>
      <vt:lpstr>Calibri</vt:lpstr>
      <vt:lpstr>Wingdings 2</vt:lpstr>
      <vt:lpstr>Symbol</vt:lpstr>
      <vt:lpstr>Essor</vt:lpstr>
      <vt:lpstr>Image Bitmap</vt:lpstr>
      <vt:lpstr>Présentation PowerPoint</vt:lpstr>
      <vt:lpstr>CONTRÔLES ET CRITERES MICROBIOLOGIQUES  </vt:lpstr>
      <vt:lpstr>Conduite à tenir par un responsable d’unité de restauration en cas de TIAC </vt:lpstr>
      <vt:lpstr>Présentation PowerPoint</vt:lpstr>
      <vt:lpstr>Présentation PowerPoint</vt:lpstr>
      <vt:lpstr>Présentation PowerPoint</vt:lpstr>
      <vt:lpstr>Les contrôles microbiologiques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Cas concret</vt:lpstr>
      <vt:lpstr>- Résultats des analyses bactériologiques (le dénombrement effectué en milieu solide): </vt:lpstr>
      <vt:lpstr>Présentation PowerPoint</vt:lpstr>
      <vt:lpstr>Présentation PowerPoint</vt:lpstr>
      <vt:lpstr>Présentation PowerPoint</vt:lpstr>
      <vt:lpstr>Présentation PowerPoint</vt:lpstr>
      <vt:lpstr>AUTRE EXEMPLE  AVEC UN SEUL ECHANTILLON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stephanie mas</dc:creator>
  <cp:lastModifiedBy>ASUS</cp:lastModifiedBy>
  <cp:revision>281</cp:revision>
  <cp:lastPrinted>1601-01-01T00:00:00Z</cp:lastPrinted>
  <dcterms:created xsi:type="dcterms:W3CDTF">2005-05-14T09:36:46Z</dcterms:created>
  <dcterms:modified xsi:type="dcterms:W3CDTF">2022-05-13T14:25:05Z</dcterms:modified>
</cp:coreProperties>
</file>