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319534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3135759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2174395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2119522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2397607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164888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3074509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1047909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2658884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2457218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7416526-7172-4AAE-85D3-16CCC2A803D3}" type="datetimeFigureOut">
              <a:rPr lang="fr-FR" smtClean="0"/>
              <a:pPr/>
              <a:t>11/05/2022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2162099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416526-7172-4AAE-85D3-16CCC2A803D3}" type="datetimeFigureOut">
              <a:rPr lang="fr-FR" smtClean="0"/>
              <a:pPr/>
              <a:t>11/05/2022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2C834-1D21-4F5F-8B7B-B040429C5622}" type="slidenum">
              <a:rPr lang="fr-FR" smtClean="0"/>
              <a:pPr/>
              <a:t>‹N°›</a:t>
            </a:fld>
            <a:endParaRPr lang="fr-FR"/>
          </a:p>
        </p:txBody>
      </p:sp>
    </p:spTree>
    <p:extLst>
      <p:ext uri="{BB962C8B-B14F-4D97-AF65-F5344CB8AC3E}">
        <p14:creationId xmlns:p14="http://schemas.microsoft.com/office/powerpoint/2010/main" xmlns="" val="625305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745" y="0"/>
            <a:ext cx="9149745" cy="6858000"/>
          </a:xfrm>
          <a:prstGeom prst="rect">
            <a:avLst/>
          </a:prstGeom>
        </p:spPr>
      </p:pic>
      <p:sp>
        <p:nvSpPr>
          <p:cNvPr id="5" name="ZoneTexte 4"/>
          <p:cNvSpPr txBox="1"/>
          <p:nvPr/>
        </p:nvSpPr>
        <p:spPr>
          <a:xfrm>
            <a:off x="2771800" y="764704"/>
            <a:ext cx="3888432" cy="923330"/>
          </a:xfrm>
          <a:prstGeom prst="rect">
            <a:avLst/>
          </a:prstGeom>
          <a:noFill/>
        </p:spPr>
        <p:txBody>
          <a:bodyPr wrap="square" rtlCol="0">
            <a:spAutoFit/>
          </a:bodyPr>
          <a:lstStyle/>
          <a:p>
            <a:pPr algn="ctr" rtl="1"/>
            <a:r>
              <a:rPr lang="ar-DZ" b="1" dirty="0">
                <a:effectLst>
                  <a:outerShdw blurRad="38100" dist="38100" dir="2700000" algn="tl">
                    <a:srgbClr val="000000">
                      <a:alpha val="43137"/>
                    </a:srgbClr>
                  </a:outerShdw>
                </a:effectLst>
              </a:rPr>
              <a:t>الجمهورية الجزائرية الديموقراطية الشعبية </a:t>
            </a:r>
          </a:p>
          <a:p>
            <a:pPr algn="ctr" rtl="1"/>
            <a:r>
              <a:rPr lang="ar-DZ" b="1" dirty="0">
                <a:effectLst>
                  <a:outerShdw blurRad="38100" dist="38100" dir="2700000" algn="tl">
                    <a:srgbClr val="000000">
                      <a:alpha val="43137"/>
                    </a:srgbClr>
                  </a:outerShdw>
                </a:effectLst>
              </a:rPr>
              <a:t>جامعة محمد </a:t>
            </a:r>
            <a:r>
              <a:rPr lang="ar-DZ" b="1" dirty="0" err="1">
                <a:effectLst>
                  <a:outerShdw blurRad="38100" dist="38100" dir="2700000" algn="tl">
                    <a:srgbClr val="000000">
                      <a:alpha val="43137"/>
                    </a:srgbClr>
                  </a:outerShdw>
                </a:effectLst>
              </a:rPr>
              <a:t>خيذر</a:t>
            </a:r>
            <a:endParaRPr lang="ar-DZ" b="1" dirty="0">
              <a:effectLst>
                <a:outerShdw blurRad="38100" dist="38100" dir="2700000" algn="tl">
                  <a:srgbClr val="000000">
                    <a:alpha val="43137"/>
                  </a:srgbClr>
                </a:outerShdw>
              </a:effectLst>
            </a:endParaRPr>
          </a:p>
          <a:p>
            <a:pPr algn="ctr" rtl="1"/>
            <a:r>
              <a:rPr lang="ar-DZ" b="1" dirty="0">
                <a:effectLst>
                  <a:outerShdw blurRad="38100" dist="38100" dir="2700000" algn="tl">
                    <a:srgbClr val="000000">
                      <a:alpha val="43137"/>
                    </a:srgbClr>
                  </a:outerShdw>
                </a:effectLst>
              </a:rPr>
              <a:t>كلية العلوم الاقتصادية و التسيير و العلوم التجارية </a:t>
            </a:r>
          </a:p>
        </p:txBody>
      </p:sp>
      <p:sp>
        <p:nvSpPr>
          <p:cNvPr id="6" name="Hexagone 5"/>
          <p:cNvSpPr/>
          <p:nvPr/>
        </p:nvSpPr>
        <p:spPr>
          <a:xfrm>
            <a:off x="1331640" y="2348880"/>
            <a:ext cx="6336704" cy="1728192"/>
          </a:xfrm>
          <a:prstGeom prst="hexagon">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DZ" sz="3200" b="1" dirty="0">
                <a:effectLst>
                  <a:outerShdw blurRad="38100" dist="38100" dir="2700000" algn="tl">
                    <a:srgbClr val="000000">
                      <a:alpha val="43137"/>
                    </a:srgbClr>
                  </a:outerShdw>
                </a:effectLst>
              </a:rPr>
              <a:t>عنوان البحث </a:t>
            </a:r>
            <a:r>
              <a:rPr lang="fr-FR" sz="3200" b="1" dirty="0">
                <a:effectLst>
                  <a:outerShdw blurRad="38100" dist="38100" dir="2700000" algn="tl">
                    <a:srgbClr val="000000">
                      <a:alpha val="43137"/>
                    </a:srgbClr>
                  </a:outerShdw>
                </a:effectLst>
              </a:rPr>
              <a:t>:</a:t>
            </a:r>
            <a:endParaRPr lang="ar-DZ" sz="3200" b="1" dirty="0">
              <a:effectLst>
                <a:outerShdw blurRad="38100" dist="38100" dir="2700000" algn="tl">
                  <a:srgbClr val="000000">
                    <a:alpha val="43137"/>
                  </a:srgbClr>
                </a:outerShdw>
              </a:effectLst>
            </a:endParaRPr>
          </a:p>
          <a:p>
            <a:pPr algn="ctr"/>
            <a:r>
              <a:rPr lang="ar-DZ" sz="3200" b="1" dirty="0">
                <a:effectLst>
                  <a:outerShdw blurRad="38100" dist="38100" dir="2700000" algn="tl">
                    <a:srgbClr val="000000">
                      <a:alpha val="43137"/>
                    </a:srgbClr>
                  </a:outerShdw>
                </a:effectLst>
              </a:rPr>
              <a:t>الجهات المعنية بحفظ الصحة والسلامة المهنية</a:t>
            </a:r>
          </a:p>
        </p:txBody>
      </p:sp>
      <p:sp>
        <p:nvSpPr>
          <p:cNvPr id="7" name="ZoneTexte 6"/>
          <p:cNvSpPr txBox="1"/>
          <p:nvPr/>
        </p:nvSpPr>
        <p:spPr>
          <a:xfrm>
            <a:off x="6552220" y="4767535"/>
            <a:ext cx="2232248" cy="923330"/>
          </a:xfrm>
          <a:prstGeom prst="rect">
            <a:avLst/>
          </a:prstGeom>
          <a:noFill/>
        </p:spPr>
        <p:txBody>
          <a:bodyPr wrap="square" rtlCol="0">
            <a:spAutoFit/>
          </a:bodyPr>
          <a:lstStyle/>
          <a:p>
            <a:pPr algn="r" rtl="1"/>
            <a:r>
              <a:rPr lang="ar-DZ" b="1" dirty="0">
                <a:effectLst>
                  <a:outerShdw blurRad="38100" dist="38100" dir="2700000" algn="tl">
                    <a:srgbClr val="000000">
                      <a:alpha val="43137"/>
                    </a:srgbClr>
                  </a:outerShdw>
                </a:effectLst>
              </a:rPr>
              <a:t>تحت اشراف الاستاذة </a:t>
            </a:r>
          </a:p>
          <a:p>
            <a:pPr algn="r" rtl="1"/>
            <a:endParaRPr lang="ar-DZ" dirty="0"/>
          </a:p>
          <a:p>
            <a:pPr algn="r" rtl="1"/>
            <a:r>
              <a:rPr lang="ar-DZ" b="1" dirty="0">
                <a:effectLst>
                  <a:outerShdw blurRad="38100" dist="38100" dir="2700000" algn="tl">
                    <a:srgbClr val="000000">
                      <a:alpha val="43137"/>
                    </a:srgbClr>
                  </a:outerShdw>
                </a:effectLst>
              </a:rPr>
              <a:t>داسي وهيبة </a:t>
            </a:r>
            <a:endParaRPr lang="fr-FR" b="1" dirty="0">
              <a:effectLst>
                <a:outerShdw blurRad="38100" dist="38100" dir="2700000" algn="tl">
                  <a:srgbClr val="000000">
                    <a:alpha val="43137"/>
                  </a:srgbClr>
                </a:outerShdw>
              </a:effectLst>
            </a:endParaRPr>
          </a:p>
        </p:txBody>
      </p:sp>
      <p:sp>
        <p:nvSpPr>
          <p:cNvPr id="8" name="ZoneTexte 7"/>
          <p:cNvSpPr txBox="1"/>
          <p:nvPr/>
        </p:nvSpPr>
        <p:spPr>
          <a:xfrm>
            <a:off x="899592" y="4767535"/>
            <a:ext cx="2376264" cy="923330"/>
          </a:xfrm>
          <a:prstGeom prst="rect">
            <a:avLst/>
          </a:prstGeom>
          <a:noFill/>
        </p:spPr>
        <p:txBody>
          <a:bodyPr wrap="square" rtlCol="0">
            <a:spAutoFit/>
          </a:bodyPr>
          <a:lstStyle/>
          <a:p>
            <a:pPr algn="r" rtl="1"/>
            <a:r>
              <a:rPr lang="ar-DZ" b="1" dirty="0">
                <a:effectLst>
                  <a:outerShdw blurRad="38100" dist="38100" dir="2700000" algn="tl">
                    <a:srgbClr val="000000">
                      <a:alpha val="43137"/>
                    </a:srgbClr>
                  </a:outerShdw>
                </a:effectLst>
              </a:rPr>
              <a:t>الطلبة </a:t>
            </a:r>
          </a:p>
          <a:p>
            <a:pPr algn="r" rtl="1"/>
            <a:r>
              <a:rPr lang="ar-DZ" b="1" dirty="0">
                <a:effectLst>
                  <a:outerShdw blurRad="38100" dist="38100" dir="2700000" algn="tl">
                    <a:srgbClr val="000000">
                      <a:alpha val="43137"/>
                    </a:srgbClr>
                  </a:outerShdw>
                </a:effectLst>
              </a:rPr>
              <a:t>عبداللاوي ثريا اخلاص </a:t>
            </a:r>
          </a:p>
          <a:p>
            <a:pPr algn="r" rtl="1"/>
            <a:r>
              <a:rPr lang="ar-DZ" b="1" dirty="0">
                <a:effectLst>
                  <a:outerShdw blurRad="38100" dist="38100" dir="2700000" algn="tl">
                    <a:srgbClr val="000000">
                      <a:alpha val="43137"/>
                    </a:srgbClr>
                  </a:outerShdw>
                </a:effectLst>
              </a:rPr>
              <a:t>طيار سهيلة </a:t>
            </a:r>
            <a:endParaRPr lang="fr-FR" b="1" dirty="0">
              <a:effectLst>
                <a:outerShdw blurRad="38100" dist="38100" dir="2700000" algn="tl">
                  <a:srgbClr val="000000">
                    <a:alpha val="43137"/>
                  </a:srgbClr>
                </a:outerShdw>
              </a:effectLst>
            </a:endParaRPr>
          </a:p>
        </p:txBody>
      </p:sp>
      <p:sp>
        <p:nvSpPr>
          <p:cNvPr id="9" name="ZoneTexte 8"/>
          <p:cNvSpPr txBox="1"/>
          <p:nvPr/>
        </p:nvSpPr>
        <p:spPr>
          <a:xfrm>
            <a:off x="3815916" y="5877272"/>
            <a:ext cx="1800200" cy="369332"/>
          </a:xfrm>
          <a:prstGeom prst="rect">
            <a:avLst/>
          </a:prstGeom>
          <a:noFill/>
        </p:spPr>
        <p:txBody>
          <a:bodyPr wrap="square" rtlCol="0">
            <a:spAutoFit/>
          </a:bodyPr>
          <a:lstStyle/>
          <a:p>
            <a:pPr algn="r" rtl="1"/>
            <a:r>
              <a:rPr lang="ar-DZ" b="1" dirty="0">
                <a:effectLst>
                  <a:outerShdw blurRad="38100" dist="38100" dir="2700000" algn="tl">
                    <a:srgbClr val="000000">
                      <a:alpha val="43137"/>
                    </a:srgbClr>
                  </a:outerShdw>
                </a:effectLst>
              </a:rPr>
              <a:t>2021-2022</a:t>
            </a:r>
            <a:endParaRPr lang="fr-F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374552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99592" y="332656"/>
            <a:ext cx="7534968" cy="4688609"/>
          </a:xfrm>
          <a:prstGeom prst="rect">
            <a:avLst/>
          </a:prstGeom>
        </p:spPr>
      </p:pic>
      <p:pic>
        <p:nvPicPr>
          <p:cNvPr id="5" name="Imag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79512" y="4221088"/>
            <a:ext cx="2286000" cy="2286000"/>
          </a:xfrm>
          <a:prstGeom prst="rect">
            <a:avLst/>
          </a:prstGeom>
        </p:spPr>
      </p:pic>
      <p:pic>
        <p:nvPicPr>
          <p:cNvPr id="6" name="Image 5"/>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6156176" y="4221088"/>
            <a:ext cx="2987824" cy="2636911"/>
          </a:xfrm>
          <a:prstGeom prst="rect">
            <a:avLst/>
          </a:prstGeom>
        </p:spPr>
      </p:pic>
    </p:spTree>
    <p:extLst>
      <p:ext uri="{BB962C8B-B14F-4D97-AF65-F5344CB8AC3E}">
        <p14:creationId xmlns:p14="http://schemas.microsoft.com/office/powerpoint/2010/main" xmlns="" val="1035649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8818" y="0"/>
            <a:ext cx="9125182" cy="6858000"/>
          </a:xfrm>
          <a:prstGeom prst="rect">
            <a:avLst/>
          </a:prstGeom>
        </p:spPr>
      </p:pic>
      <p:sp>
        <p:nvSpPr>
          <p:cNvPr id="5" name="Arrondir un rectangle avec un coin diagonal 4"/>
          <p:cNvSpPr/>
          <p:nvPr/>
        </p:nvSpPr>
        <p:spPr>
          <a:xfrm>
            <a:off x="1475656" y="1628800"/>
            <a:ext cx="5904656" cy="3168352"/>
          </a:xfrm>
          <a:prstGeom prst="round2Diag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خلاصة القول:</a:t>
            </a:r>
          </a:p>
          <a:p>
            <a:pPr algn="ctr"/>
            <a:r>
              <a:rPr lang="ar-DZ" b="1" dirty="0">
                <a:effectLst>
                  <a:outerShdw blurRad="38100" dist="38100" dir="2700000" algn="tl">
                    <a:srgbClr val="000000">
                      <a:alpha val="43137"/>
                    </a:srgbClr>
                  </a:outerShdw>
                </a:effectLst>
              </a:rPr>
              <a:t>- تعتبر السلامة المهنية والاهتمام بها في أي مؤسسة مظهرا من مظاهر التطور الإداري والتخطيط الاقتصادي الناجح، كما </a:t>
            </a:r>
          </a:p>
          <a:p>
            <a:pPr algn="ctr"/>
            <a:r>
              <a:rPr lang="ar-DZ" b="1" dirty="0">
                <a:effectLst>
                  <a:outerShdw blurRad="38100" dist="38100" dir="2700000" algn="tl">
                    <a:srgbClr val="000000">
                      <a:alpha val="43137"/>
                    </a:srgbClr>
                  </a:outerShdw>
                </a:effectLst>
              </a:rPr>
              <a:t>تعتبر انعكاسا للوعي العام والمؤسساتي</a:t>
            </a:r>
          </a:p>
          <a:p>
            <a:pPr algn="ctr"/>
            <a:r>
              <a:rPr lang="ar-DZ" b="1" dirty="0">
                <a:effectLst>
                  <a:outerShdw blurRad="38100" dist="38100" dir="2700000" algn="tl">
                    <a:srgbClr val="000000">
                      <a:alpha val="43137"/>
                    </a:srgbClr>
                  </a:outerShdw>
                </a:effectLst>
              </a:rPr>
              <a:t>- السلامة المهنية بمفهومها الحديث الشامل تعني المحافظة على عناصر الإنتاج الرئيسية، وهي: - الإنسان داخل المؤسسة </a:t>
            </a:r>
          </a:p>
          <a:p>
            <a:pPr algn="ctr"/>
            <a:r>
              <a:rPr lang="ar-DZ" b="1" dirty="0"/>
              <a:t>وخارجها.</a:t>
            </a:r>
            <a:endParaRPr lang="fr-FR" b="1" dirty="0"/>
          </a:p>
        </p:txBody>
      </p:sp>
    </p:spTree>
    <p:extLst>
      <p:ext uri="{BB962C8B-B14F-4D97-AF65-F5344CB8AC3E}">
        <p14:creationId xmlns:p14="http://schemas.microsoft.com/office/powerpoint/2010/main" xmlns="" val="261329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27032"/>
            <a:ext cx="9144000" cy="6858000"/>
          </a:xfrm>
          <a:prstGeom prst="rect">
            <a:avLst/>
          </a:prstGeom>
        </p:spPr>
      </p:pic>
      <p:sp>
        <p:nvSpPr>
          <p:cNvPr id="5" name="Cadre 4"/>
          <p:cNvSpPr/>
          <p:nvPr/>
        </p:nvSpPr>
        <p:spPr>
          <a:xfrm>
            <a:off x="2771800" y="656692"/>
            <a:ext cx="3384376" cy="972108"/>
          </a:xfrm>
          <a:prstGeom prst="fram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3600" b="1" dirty="0">
                <a:solidFill>
                  <a:schemeClr val="tx1"/>
                </a:solidFill>
                <a:effectLst>
                  <a:outerShdw blurRad="38100" dist="38100" dir="2700000" algn="tl">
                    <a:srgbClr val="000000">
                      <a:alpha val="43137"/>
                    </a:srgbClr>
                  </a:outerShdw>
                </a:effectLst>
              </a:rPr>
              <a:t>خطة البحث </a:t>
            </a:r>
            <a:endParaRPr lang="fr-FR" sz="3600" b="1" dirty="0">
              <a:solidFill>
                <a:schemeClr val="tx1"/>
              </a:solidFill>
              <a:effectLst>
                <a:outerShdw blurRad="38100" dist="38100" dir="2700000" algn="tl">
                  <a:srgbClr val="000000">
                    <a:alpha val="43137"/>
                  </a:srgbClr>
                </a:outerShdw>
              </a:effectLst>
            </a:endParaRPr>
          </a:p>
        </p:txBody>
      </p:sp>
      <p:sp>
        <p:nvSpPr>
          <p:cNvPr id="6" name="Arrondir un rectangle avec un coin diagonal 5"/>
          <p:cNvSpPr/>
          <p:nvPr/>
        </p:nvSpPr>
        <p:spPr>
          <a:xfrm>
            <a:off x="1115616" y="2060848"/>
            <a:ext cx="6768752" cy="4176464"/>
          </a:xfrm>
          <a:prstGeom prst="round2Diag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effectLst>
                  <a:outerShdw blurRad="38100" dist="38100" dir="2700000" algn="tl">
                    <a:srgbClr val="000000">
                      <a:alpha val="43137"/>
                    </a:srgbClr>
                  </a:outerShdw>
                </a:effectLst>
              </a:rPr>
              <a:t>المقدمة.</a:t>
            </a:r>
          </a:p>
          <a:p>
            <a:pPr algn="r"/>
            <a:r>
              <a:rPr lang="ar-DZ" b="1" dirty="0">
                <a:effectLst>
                  <a:outerShdw blurRad="38100" dist="38100" dir="2700000" algn="tl">
                    <a:srgbClr val="000000">
                      <a:alpha val="43137"/>
                    </a:srgbClr>
                  </a:outerShdw>
                </a:effectLst>
              </a:rPr>
              <a:t>المبحث الاول ماهيه الصحة والسلامة المهنية .</a:t>
            </a:r>
          </a:p>
          <a:p>
            <a:pPr algn="r"/>
            <a:r>
              <a:rPr lang="ar-DZ" b="1" dirty="0">
                <a:effectLst>
                  <a:outerShdw blurRad="38100" dist="38100" dir="2700000" algn="tl">
                    <a:srgbClr val="000000">
                      <a:alpha val="43137"/>
                    </a:srgbClr>
                  </a:outerShdw>
                </a:effectLst>
              </a:rPr>
              <a:t>المطلب الاول: مفهوم الصحة والسلامة المهنية</a:t>
            </a:r>
          </a:p>
          <a:p>
            <a:pPr algn="r"/>
            <a:r>
              <a:rPr lang="ar-DZ" b="1" dirty="0">
                <a:effectLst>
                  <a:outerShdw blurRad="38100" dist="38100" dir="2700000" algn="tl">
                    <a:srgbClr val="000000">
                      <a:alpha val="43137"/>
                    </a:srgbClr>
                  </a:outerShdw>
                </a:effectLst>
              </a:rPr>
              <a:t> المطلب الثاني :اهداف ومبادئ الصحة والسلامة المهنية </a:t>
            </a:r>
          </a:p>
          <a:p>
            <a:pPr algn="r"/>
            <a:r>
              <a:rPr lang="ar-DZ" b="1" dirty="0">
                <a:effectLst>
                  <a:outerShdw blurRad="38100" dist="38100" dir="2700000" algn="tl">
                    <a:srgbClr val="000000">
                      <a:alpha val="43137"/>
                    </a:srgbClr>
                  </a:outerShdw>
                </a:effectLst>
              </a:rPr>
              <a:t>المطلب الثالث: وسائل تطبيق الصحة والسلامة المهنية.</a:t>
            </a:r>
          </a:p>
          <a:p>
            <a:pPr algn="r"/>
            <a:r>
              <a:rPr lang="ar-DZ" b="1" dirty="0">
                <a:effectLst>
                  <a:outerShdw blurRad="38100" dist="38100" dir="2700000" algn="tl">
                    <a:srgbClr val="000000">
                      <a:alpha val="43137"/>
                    </a:srgbClr>
                  </a:outerShdw>
                </a:effectLst>
              </a:rPr>
              <a:t> المبحث الثاني الأجهزة والهيئات المعنية بحفظ الصحة والسلامة المهنية.</a:t>
            </a:r>
          </a:p>
          <a:p>
            <a:pPr algn="r"/>
            <a:r>
              <a:rPr lang="ar-DZ" b="1" dirty="0">
                <a:effectLst>
                  <a:outerShdw blurRad="38100" dist="38100" dir="2700000" algn="tl">
                    <a:srgbClr val="000000">
                      <a:alpha val="43137"/>
                    </a:srgbClr>
                  </a:outerShdw>
                </a:effectLst>
              </a:rPr>
              <a:t> المطلب الاول: الأجهزة والهيئات الدولية التي تشرف على حفظ الصحة والسلامة المهنية</a:t>
            </a:r>
          </a:p>
          <a:p>
            <a:pPr algn="r"/>
            <a:r>
              <a:rPr lang="ar-DZ" b="1" dirty="0">
                <a:effectLst>
                  <a:outerShdw blurRad="38100" dist="38100" dir="2700000" algn="tl">
                    <a:srgbClr val="000000">
                      <a:alpha val="43137"/>
                    </a:srgbClr>
                  </a:outerShdw>
                </a:effectLst>
              </a:rPr>
              <a:t> المطلب الثاني :الأجهزة والهيئات الوطنية التي تشرف على حفظ الصحة والسلامة المهنية</a:t>
            </a:r>
          </a:p>
          <a:p>
            <a:pPr algn="r" rtl="1"/>
            <a:r>
              <a:rPr lang="ar-DZ" b="1" dirty="0">
                <a:effectLst>
                  <a:outerShdw blurRad="38100" dist="38100" dir="2700000" algn="tl">
                    <a:srgbClr val="000000">
                      <a:alpha val="43137"/>
                    </a:srgbClr>
                  </a:outerShdw>
                </a:effectLst>
              </a:rPr>
              <a:t> المطلب الثالث :الفرق بين </a:t>
            </a:r>
            <a:r>
              <a:rPr lang="fr-FR" b="1" dirty="0">
                <a:effectLst>
                  <a:outerShdw blurRad="38100" dist="38100" dir="2700000" algn="tl">
                    <a:srgbClr val="000000">
                      <a:alpha val="43137"/>
                    </a:srgbClr>
                  </a:outerShdw>
                </a:effectLst>
              </a:rPr>
              <a:t>cans</a:t>
            </a:r>
            <a:r>
              <a:rPr lang="ar-DZ" b="1" dirty="0">
                <a:effectLst>
                  <a:outerShdw blurRad="38100" dist="38100" dir="2700000" algn="tl">
                    <a:srgbClr val="000000">
                      <a:alpha val="43137"/>
                    </a:srgbClr>
                  </a:outerShdw>
                </a:effectLst>
              </a:rPr>
              <a:t>و</a:t>
            </a:r>
            <a:r>
              <a:rPr lang="fr-FR" b="1" dirty="0">
                <a:effectLst>
                  <a:outerShdw blurRad="38100" dist="38100" dir="2700000" algn="tl">
                    <a:srgbClr val="000000">
                      <a:alpha val="43137"/>
                    </a:srgbClr>
                  </a:outerShdw>
                </a:effectLst>
              </a:rPr>
              <a:t>casnos </a:t>
            </a:r>
          </a:p>
          <a:p>
            <a:pPr algn="ctr"/>
            <a:r>
              <a:rPr lang="ar-DZ" b="1" dirty="0">
                <a:effectLst>
                  <a:outerShdw blurRad="38100" dist="38100" dir="2700000" algn="tl">
                    <a:srgbClr val="000000">
                      <a:alpha val="43137"/>
                    </a:srgbClr>
                  </a:outerShdw>
                </a:effectLst>
              </a:rPr>
              <a:t>الخاتمة</a:t>
            </a:r>
            <a:endParaRPr lang="fr-F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072726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92" y="-19784"/>
            <a:ext cx="9108504" cy="6858000"/>
          </a:xfrm>
          <a:prstGeom prst="rect">
            <a:avLst/>
          </a:prstGeom>
        </p:spPr>
      </p:pic>
      <p:sp>
        <p:nvSpPr>
          <p:cNvPr id="6" name="Organigramme : Préparation 5"/>
          <p:cNvSpPr/>
          <p:nvPr/>
        </p:nvSpPr>
        <p:spPr>
          <a:xfrm>
            <a:off x="2915816" y="548680"/>
            <a:ext cx="2808312" cy="1152128"/>
          </a:xfrm>
          <a:prstGeom prst="flowChartPreparation">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800" b="1" dirty="0">
                <a:effectLst>
                  <a:outerShdw blurRad="38100" dist="38100" dir="2700000" algn="tl">
                    <a:srgbClr val="000000">
                      <a:alpha val="43137"/>
                    </a:srgbClr>
                  </a:outerShdw>
                </a:effectLst>
              </a:rPr>
              <a:t>مقدمة </a:t>
            </a:r>
            <a:endParaRPr lang="fr-FR" b="1" dirty="0">
              <a:effectLst>
                <a:outerShdw blurRad="38100" dist="38100" dir="2700000" algn="tl">
                  <a:srgbClr val="000000">
                    <a:alpha val="43137"/>
                  </a:srgbClr>
                </a:outerShdw>
              </a:effectLst>
            </a:endParaRPr>
          </a:p>
        </p:txBody>
      </p:sp>
      <p:sp>
        <p:nvSpPr>
          <p:cNvPr id="7" name="Rectangle à coins arrondis 6"/>
          <p:cNvSpPr/>
          <p:nvPr/>
        </p:nvSpPr>
        <p:spPr>
          <a:xfrm>
            <a:off x="1673540" y="2420888"/>
            <a:ext cx="5760640" cy="36004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000" b="1" dirty="0">
                <a:effectLst>
                  <a:outerShdw blurRad="38100" dist="38100" dir="2700000" algn="tl">
                    <a:srgbClr val="000000">
                      <a:alpha val="43137"/>
                    </a:srgbClr>
                  </a:outerShdw>
                </a:effectLst>
              </a:rPr>
              <a:t>بعد ظهور ما يسمى بثورة صناعية  ازدادت الحوادث ومخاطر و وذلك ما جعلهم  يهتمون بالمجال  السلامة والصحة المهنية ودخل مجال الصحة المهنية في الإطار الهندسي والطبي العملي ومنظمات الدولية والوطنية وأيضًا توجد المؤسسات متخصصة مجال السلامة والصحة المهنية تقوم بدراسة الأخطار مهنية وبيئة العمل. وعليه ماهي المؤسسات وجهات المتخصص في الصحة وسلامة مهنية؟</a:t>
            </a:r>
            <a:endParaRPr lang="fr-FR"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691894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2440" y="0"/>
            <a:ext cx="9111560" cy="6858000"/>
          </a:xfrm>
          <a:prstGeom prst="rect">
            <a:avLst/>
          </a:prstGeom>
        </p:spPr>
      </p:pic>
      <p:sp>
        <p:nvSpPr>
          <p:cNvPr id="5" name="Arrondir un rectangle avec un coin diagonal 4"/>
          <p:cNvSpPr/>
          <p:nvPr/>
        </p:nvSpPr>
        <p:spPr>
          <a:xfrm>
            <a:off x="971600" y="2564904"/>
            <a:ext cx="5112568" cy="3672408"/>
          </a:xfrm>
          <a:prstGeom prst="round2Diag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effectLst>
                  <a:outerShdw blurRad="38100" dist="38100" dir="2700000" algn="tl">
                    <a:srgbClr val="000000">
                      <a:alpha val="43137"/>
                    </a:srgbClr>
                  </a:outerShdw>
                </a:effectLst>
              </a:rPr>
              <a:t>المطلب الاول مفهوم الصحة و السلامة المهنية </a:t>
            </a:r>
          </a:p>
          <a:p>
            <a:pPr algn="ctr"/>
            <a:endParaRPr lang="ar-DZ" b="1" dirty="0">
              <a:effectLst>
                <a:outerShdw blurRad="38100" dist="38100" dir="2700000" algn="tl">
                  <a:srgbClr val="000000">
                    <a:alpha val="43137"/>
                  </a:srgbClr>
                </a:outerShdw>
              </a:effectLst>
            </a:endParaRPr>
          </a:p>
          <a:p>
            <a:pPr algn="ctr"/>
            <a:r>
              <a:rPr lang="ar-DZ" b="1" dirty="0">
                <a:effectLst>
                  <a:outerShdw blurRad="38100" dist="38100" dir="2700000" algn="tl">
                    <a:srgbClr val="000000">
                      <a:alpha val="43137"/>
                    </a:srgbClr>
                  </a:outerShdw>
                </a:effectLst>
              </a:rPr>
              <a:t>الصحة المهنية : هي حماية الموارد البشرية من الامراض الجسدية والنفسية المحتمل الإصابة بها في مكان العمل.</a:t>
            </a:r>
          </a:p>
          <a:p>
            <a:pPr algn="ctr"/>
            <a:endParaRPr lang="ar-DZ" b="1" dirty="0">
              <a:effectLst>
                <a:outerShdw blurRad="38100" dist="38100" dir="2700000" algn="tl">
                  <a:srgbClr val="000000">
                    <a:alpha val="43137"/>
                  </a:srgbClr>
                </a:outerShdw>
              </a:effectLst>
            </a:endParaRPr>
          </a:p>
          <a:p>
            <a:pPr algn="ctr"/>
            <a:r>
              <a:rPr lang="ar-DZ" b="1" dirty="0">
                <a:effectLst>
                  <a:outerShdw blurRad="38100" dist="38100" dir="2700000" algn="tl">
                    <a:srgbClr val="000000">
                      <a:alpha val="43137"/>
                    </a:srgbClr>
                  </a:outerShdw>
                </a:effectLst>
              </a:rPr>
              <a:t>السلامة المهنية هي حماية جميع عناصر الانتاج من الضرر التي تسببه لهم حوادث العمل وفي مقدمة هذه العناصر العنصر البشري.</a:t>
            </a:r>
          </a:p>
          <a:p>
            <a:pPr algn="ctr"/>
            <a:endParaRPr lang="ar-DZ" b="1" dirty="0">
              <a:effectLst>
                <a:outerShdw blurRad="38100" dist="38100" dir="2700000" algn="tl">
                  <a:srgbClr val="000000">
                    <a:alpha val="43137"/>
                  </a:srgbClr>
                </a:outerShdw>
              </a:effectLst>
            </a:endParaRPr>
          </a:p>
          <a:p>
            <a:pPr algn="ctr"/>
            <a:r>
              <a:rPr lang="ar-DZ" b="1" dirty="0">
                <a:effectLst>
                  <a:outerShdw blurRad="38100" dist="38100" dir="2700000" algn="tl">
                    <a:srgbClr val="000000">
                      <a:alpha val="43137"/>
                    </a:srgbClr>
                  </a:outerShdw>
                </a:effectLst>
              </a:rPr>
              <a:t>السلامة والصحة المهنية هي توفير ظروف عمل آمنة ومناسبة لكل من العامل واداة العمل من خلال تقديم خدمات وقائية واحتياطات كفيلة لحماية الفرد من مخاطر العمل.</a:t>
            </a:r>
            <a:endParaRPr lang="fr-FR" b="1" dirty="0">
              <a:effectLst>
                <a:outerShdw blurRad="38100" dist="38100" dir="2700000" algn="tl">
                  <a:srgbClr val="000000">
                    <a:alpha val="43137"/>
                  </a:srgbClr>
                </a:outerShdw>
              </a:effectLst>
            </a:endParaRPr>
          </a:p>
        </p:txBody>
      </p:sp>
      <p:sp>
        <p:nvSpPr>
          <p:cNvPr id="6" name="Cadre 5"/>
          <p:cNvSpPr/>
          <p:nvPr/>
        </p:nvSpPr>
        <p:spPr>
          <a:xfrm>
            <a:off x="3707904" y="764704"/>
            <a:ext cx="4752528" cy="720080"/>
          </a:xfrm>
          <a:prstGeom prst="frame">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DZ" sz="2000" b="1" dirty="0">
                <a:solidFill>
                  <a:schemeClr val="tx1"/>
                </a:solidFill>
                <a:effectLst>
                  <a:outerShdw blurRad="38100" dist="38100" dir="2700000" algn="tl">
                    <a:srgbClr val="000000">
                      <a:alpha val="43137"/>
                    </a:srgbClr>
                  </a:outerShdw>
                </a:effectLst>
              </a:rPr>
              <a:t>المبحث الاول </a:t>
            </a:r>
            <a:r>
              <a:rPr lang="fr-FR" sz="2000" b="1" dirty="0">
                <a:solidFill>
                  <a:schemeClr val="tx1"/>
                </a:solidFill>
                <a:effectLst>
                  <a:outerShdw blurRad="38100" dist="38100" dir="2700000" algn="tl">
                    <a:srgbClr val="000000">
                      <a:alpha val="43137"/>
                    </a:srgbClr>
                  </a:outerShdw>
                </a:effectLst>
              </a:rPr>
              <a:t>:</a:t>
            </a:r>
            <a:r>
              <a:rPr lang="ar-DZ" sz="2000" b="1" dirty="0">
                <a:solidFill>
                  <a:schemeClr val="tx1"/>
                </a:solidFill>
                <a:effectLst>
                  <a:outerShdw blurRad="38100" dist="38100" dir="2700000" algn="tl">
                    <a:srgbClr val="000000">
                      <a:alpha val="43137"/>
                    </a:srgbClr>
                  </a:outerShdw>
                </a:effectLst>
              </a:rPr>
              <a:t> ماهية الصحة و السلامة المهنية </a:t>
            </a:r>
            <a:endParaRPr lang="fr-FR" sz="20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271339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5" name="Parchemin vertical 4"/>
          <p:cNvSpPr/>
          <p:nvPr/>
        </p:nvSpPr>
        <p:spPr>
          <a:xfrm>
            <a:off x="5724128" y="188640"/>
            <a:ext cx="3312368" cy="4320480"/>
          </a:xfrm>
          <a:prstGeom prst="vertic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الاهداف :</a:t>
            </a:r>
          </a:p>
          <a:p>
            <a:pPr algn="ctr"/>
            <a:r>
              <a:rPr lang="ar-DZ" b="1" dirty="0">
                <a:effectLst>
                  <a:outerShdw blurRad="38100" dist="38100" dir="2700000" algn="tl">
                    <a:srgbClr val="000000">
                      <a:alpha val="43137"/>
                    </a:srgbClr>
                  </a:outerShdw>
                </a:effectLst>
              </a:rPr>
              <a:t>_حماية العنصر البشري العامل وكذلك المهارات والخبرات .</a:t>
            </a:r>
          </a:p>
          <a:p>
            <a:pPr algn="ctr"/>
            <a:r>
              <a:rPr lang="ar-DZ" b="1" dirty="0">
                <a:effectLst>
                  <a:outerShdw blurRad="38100" dist="38100" dir="2700000" algn="tl">
                    <a:srgbClr val="000000">
                      <a:alpha val="43137"/>
                    </a:srgbClr>
                  </a:outerShdw>
                </a:effectLst>
              </a:rPr>
              <a:t>_رفع المستوى الفني للعمال عن طريق التدريب المستمر لطريقة العمل الصحية.</a:t>
            </a:r>
          </a:p>
          <a:p>
            <a:pPr algn="ctr"/>
            <a:r>
              <a:rPr lang="ar-DZ" b="1" dirty="0">
                <a:effectLst>
                  <a:outerShdw blurRad="38100" dist="38100" dir="2700000" algn="tl">
                    <a:srgbClr val="000000">
                      <a:alpha val="43137"/>
                    </a:srgbClr>
                  </a:outerShdw>
                </a:effectLst>
              </a:rPr>
              <a:t>_ تحديد طرق الاداء وتسييرها في اقل مجهودات واقل مخاطر.</a:t>
            </a:r>
          </a:p>
          <a:p>
            <a:pPr algn="ctr"/>
            <a:r>
              <a:rPr lang="ar-DZ" b="1" dirty="0">
                <a:effectLst>
                  <a:outerShdw blurRad="38100" dist="38100" dir="2700000" algn="tl">
                    <a:srgbClr val="000000">
                      <a:alpha val="43137"/>
                    </a:srgbClr>
                  </a:outerShdw>
                </a:effectLst>
              </a:rPr>
              <a:t>_ حماية عناصر الانتاج كهدف ملازم لجميع العاملين.</a:t>
            </a:r>
          </a:p>
          <a:p>
            <a:pPr algn="ctr"/>
            <a:r>
              <a:rPr lang="ar-DZ" b="1" dirty="0">
                <a:effectLst>
                  <a:outerShdw blurRad="38100" dist="38100" dir="2700000" algn="tl">
                    <a:srgbClr val="000000">
                      <a:alpha val="43137"/>
                    </a:srgbClr>
                  </a:outerShdw>
                </a:effectLst>
              </a:rPr>
              <a:t>_ منح الثقة في المنشآت الاقتصادية وتشجيعها بالاستمرار.</a:t>
            </a:r>
            <a:endParaRPr lang="fr-FR" b="1" dirty="0">
              <a:effectLst>
                <a:outerShdw blurRad="38100" dist="38100" dir="2700000" algn="tl">
                  <a:srgbClr val="000000">
                    <a:alpha val="43137"/>
                  </a:srgbClr>
                </a:outerShdw>
              </a:effectLst>
            </a:endParaRPr>
          </a:p>
        </p:txBody>
      </p:sp>
      <p:sp>
        <p:nvSpPr>
          <p:cNvPr id="6" name="Rectangle à coins arrondis 5"/>
          <p:cNvSpPr/>
          <p:nvPr/>
        </p:nvSpPr>
        <p:spPr>
          <a:xfrm>
            <a:off x="251520" y="620688"/>
            <a:ext cx="4752528" cy="230425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مبادئ الصحة والسلامة المهنية </a:t>
            </a:r>
          </a:p>
          <a:p>
            <a:pPr algn="ctr"/>
            <a:r>
              <a:rPr lang="ar-DZ" b="1" dirty="0">
                <a:effectLst>
                  <a:outerShdw blurRad="38100" dist="38100" dir="2700000" algn="tl">
                    <a:srgbClr val="000000">
                      <a:alpha val="43137"/>
                    </a:srgbClr>
                  </a:outerShdw>
                </a:effectLst>
              </a:rPr>
              <a:t>1. السلامة هي مسؤوليه أخلاقية</a:t>
            </a:r>
          </a:p>
          <a:p>
            <a:pPr algn="ctr"/>
            <a:r>
              <a:rPr lang="ar-DZ" b="1" dirty="0">
                <a:effectLst>
                  <a:outerShdw blurRad="38100" dist="38100" dir="2700000" algn="tl">
                    <a:srgbClr val="000000">
                      <a:alpha val="43137"/>
                    </a:srgbClr>
                  </a:outerShdw>
                </a:effectLst>
              </a:rPr>
              <a:t>2 .السلامة هي ثقافه التوعية ليست برنامج تدريب فقط</a:t>
            </a:r>
          </a:p>
          <a:p>
            <a:pPr algn="ctr"/>
            <a:r>
              <a:rPr lang="ar-DZ" b="1" dirty="0">
                <a:effectLst>
                  <a:outerShdw blurRad="38100" dist="38100" dir="2700000" algn="tl">
                    <a:srgbClr val="000000">
                      <a:alpha val="43137"/>
                    </a:srgbClr>
                  </a:outerShdw>
                </a:effectLst>
              </a:rPr>
              <a:t>3. السلامة من مسؤوليات الإدارة العليا والادارات الاخرى في المؤسسة</a:t>
            </a:r>
          </a:p>
          <a:p>
            <a:pPr algn="ctr"/>
            <a:r>
              <a:rPr lang="ar-DZ" b="1" dirty="0">
                <a:effectLst>
                  <a:outerShdw blurRad="38100" dist="38100" dir="2700000" algn="tl">
                    <a:srgbClr val="000000">
                      <a:alpha val="43137"/>
                    </a:srgbClr>
                  </a:outerShdw>
                </a:effectLst>
              </a:rPr>
              <a:t>4. تدريب العاملين والموظفين على العمل الامن واجب </a:t>
            </a:r>
          </a:p>
          <a:p>
            <a:pPr algn="ctr"/>
            <a:r>
              <a:rPr lang="ar-DZ" b="1" dirty="0">
                <a:effectLst>
                  <a:outerShdw blurRad="38100" dist="38100" dir="2700000" algn="tl">
                    <a:srgbClr val="000000">
                      <a:alpha val="43137"/>
                    </a:srgbClr>
                  </a:outerShdw>
                </a:effectLst>
              </a:rPr>
              <a:t>5.تحقيق السلامة شرط من شروط العمل 6.حوادث العمل يمكن توقعها</a:t>
            </a:r>
            <a:endParaRPr lang="fr-FR" b="1" dirty="0">
              <a:effectLst>
                <a:outerShdw blurRad="38100" dist="38100" dir="2700000" algn="tl">
                  <a:srgbClr val="000000">
                    <a:alpha val="43137"/>
                  </a:srgbClr>
                </a:outerShdw>
              </a:effectLst>
            </a:endParaRPr>
          </a:p>
        </p:txBody>
      </p:sp>
      <p:sp>
        <p:nvSpPr>
          <p:cNvPr id="7" name="Rectangle à coins arrondis 6"/>
          <p:cNvSpPr/>
          <p:nvPr/>
        </p:nvSpPr>
        <p:spPr>
          <a:xfrm>
            <a:off x="663000" y="3961616"/>
            <a:ext cx="3888432" cy="208823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وسائل تطبيق الصحة والسلامة المهنية </a:t>
            </a:r>
          </a:p>
          <a:p>
            <a:pPr algn="ctr"/>
            <a:r>
              <a:rPr lang="ar-DZ" b="1" dirty="0">
                <a:effectLst>
                  <a:outerShdw blurRad="38100" dist="38100" dir="2700000" algn="tl">
                    <a:srgbClr val="000000">
                      <a:alpha val="43137"/>
                    </a:srgbClr>
                  </a:outerShdw>
                </a:effectLst>
              </a:rPr>
              <a:t>1 التوعية والتثقيف</a:t>
            </a:r>
          </a:p>
          <a:p>
            <a:pPr algn="ctr"/>
            <a:r>
              <a:rPr lang="ar-DZ" b="1" dirty="0">
                <a:effectLst>
                  <a:outerShdw blurRad="38100" dist="38100" dir="2700000" algn="tl">
                    <a:srgbClr val="000000">
                      <a:alpha val="43137"/>
                    </a:srgbClr>
                  </a:outerShdw>
                </a:effectLst>
              </a:rPr>
              <a:t>2 التشريعات الوطنية للصحة والسلامة المهنية </a:t>
            </a:r>
          </a:p>
          <a:p>
            <a:pPr algn="ctr"/>
            <a:r>
              <a:rPr lang="ar-DZ" b="1" dirty="0">
                <a:effectLst>
                  <a:outerShdw blurRad="38100" dist="38100" dir="2700000" algn="tl">
                    <a:srgbClr val="000000">
                      <a:alpha val="43137"/>
                    </a:srgbClr>
                  </a:outerShdw>
                </a:effectLst>
              </a:rPr>
              <a:t>3التدريب</a:t>
            </a:r>
          </a:p>
          <a:p>
            <a:pPr algn="ctr"/>
            <a:r>
              <a:rPr lang="ar-DZ" b="1" dirty="0">
                <a:effectLst>
                  <a:outerShdw blurRad="38100" dist="38100" dir="2700000" algn="tl">
                    <a:srgbClr val="000000">
                      <a:alpha val="43137"/>
                    </a:srgbClr>
                  </a:outerShdw>
                </a:effectLst>
              </a:rPr>
              <a:t>4 التفتيش والمراقبة</a:t>
            </a:r>
            <a:endParaRPr lang="fr-F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881666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0"/>
            <a:ext cx="9144000" cy="6858000"/>
          </a:xfrm>
          <a:prstGeom prst="rect">
            <a:avLst/>
          </a:prstGeom>
        </p:spPr>
      </p:pic>
      <p:sp>
        <p:nvSpPr>
          <p:cNvPr id="5" name="Cadre 4"/>
          <p:cNvSpPr/>
          <p:nvPr/>
        </p:nvSpPr>
        <p:spPr>
          <a:xfrm>
            <a:off x="4582616" y="186016"/>
            <a:ext cx="4320480" cy="936104"/>
          </a:xfrm>
          <a:prstGeom prst="fram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solidFill>
                  <a:schemeClr val="tx1"/>
                </a:solidFill>
                <a:effectLst>
                  <a:outerShdw blurRad="38100" dist="38100" dir="2700000" algn="tl">
                    <a:srgbClr val="000000">
                      <a:alpha val="43137"/>
                    </a:srgbClr>
                  </a:outerShdw>
                </a:effectLst>
              </a:rPr>
              <a:t>المبحث الثاني الأجهزة والهيئات المعنية بحفظ الصحة والسلامة المهنية</a:t>
            </a:r>
            <a:r>
              <a:rPr lang="ar-DZ" dirty="0">
                <a:solidFill>
                  <a:schemeClr val="tx1"/>
                </a:solidFill>
              </a:rPr>
              <a:t> </a:t>
            </a:r>
            <a:endParaRPr lang="fr-FR" dirty="0">
              <a:solidFill>
                <a:schemeClr val="tx1"/>
              </a:solidFill>
            </a:endParaRPr>
          </a:p>
        </p:txBody>
      </p:sp>
      <p:sp>
        <p:nvSpPr>
          <p:cNvPr id="6" name="Rectangle à coins arrondis 5"/>
          <p:cNvSpPr/>
          <p:nvPr/>
        </p:nvSpPr>
        <p:spPr>
          <a:xfrm>
            <a:off x="1072912" y="1846352"/>
            <a:ext cx="6696744" cy="158264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1_منظمة العمل الدولية :</a:t>
            </a:r>
          </a:p>
          <a:p>
            <a:pPr algn="ctr"/>
            <a:r>
              <a:rPr lang="ar-DZ" b="1" dirty="0">
                <a:effectLst>
                  <a:outerShdw blurRad="38100" dist="38100" dir="2700000" algn="tl">
                    <a:srgbClr val="000000">
                      <a:alpha val="43137"/>
                    </a:srgbClr>
                  </a:outerShdw>
                </a:effectLst>
              </a:rPr>
              <a:t>_هي الهيئة الدولية الغير حكومية التابعة لمنظمة الامم المتحدة ٫عملت على الصحة والسلامة المهنية وتتضمن مبادئ وحقوق اساسية في العمل ٫كما كلفت هيئة إشرافيه لمراقبة تطبيق معايير العمل الدولية كما تقوم منظمة العمل الدولية لتنظيم عدة اجتماعات اقليمية في فترات مختلفة من اجل ابلاغ البلدان حول الصحة والسلامة المهنية في العالم </a:t>
            </a:r>
            <a:r>
              <a:rPr lang="ar-DZ" dirty="0"/>
              <a:t>.</a:t>
            </a:r>
            <a:endParaRPr lang="fr-FR" dirty="0"/>
          </a:p>
        </p:txBody>
      </p:sp>
      <p:sp>
        <p:nvSpPr>
          <p:cNvPr id="7" name="Rectangle à coins arrondis 6"/>
          <p:cNvSpPr/>
          <p:nvPr/>
        </p:nvSpPr>
        <p:spPr>
          <a:xfrm>
            <a:off x="1990328" y="3717032"/>
            <a:ext cx="4752528" cy="158417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2_معهد العربي للصحة والسلامة المهنية :</a:t>
            </a:r>
          </a:p>
          <a:p>
            <a:pPr algn="ctr"/>
            <a:r>
              <a:rPr lang="ar-DZ" b="1" dirty="0">
                <a:effectLst>
                  <a:outerShdw blurRad="38100" dist="38100" dir="2700000" algn="tl">
                    <a:srgbClr val="000000">
                      <a:alpha val="43137"/>
                    </a:srgbClr>
                  </a:outerShdw>
                </a:effectLst>
              </a:rPr>
              <a:t>_ هي احدى المؤسسات التنفيذية التابعة لمنظمة العمل العربي تهدف لتعزيز الوعي والاهتمام بالسلامة والصحة المهنية وتطوير المستمر في القدرات التقنية والطبية وتنظيمية للكوادر العاملة في الأجهزة الوطنية للصحة والسلامة المهنية</a:t>
            </a:r>
            <a:endParaRPr lang="fr-FR" b="1" dirty="0">
              <a:effectLst>
                <a:outerShdw blurRad="38100" dist="38100" dir="2700000" algn="tl">
                  <a:srgbClr val="000000">
                    <a:alpha val="43137"/>
                  </a:srgbClr>
                </a:outerShdw>
              </a:effectLst>
            </a:endParaRPr>
          </a:p>
        </p:txBody>
      </p:sp>
      <p:sp>
        <p:nvSpPr>
          <p:cNvPr id="8" name="Rectangle à coins arrondis 7"/>
          <p:cNvSpPr/>
          <p:nvPr/>
        </p:nvSpPr>
        <p:spPr>
          <a:xfrm>
            <a:off x="2656344" y="5589240"/>
            <a:ext cx="3312368" cy="9361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3_شبكة مراكز المعلومات الدولية</a:t>
            </a:r>
            <a:r>
              <a:rPr lang="ar-DZ" b="1" dirty="0">
                <a:effectLst>
                  <a:outerShdw blurRad="38100" dist="38100" dir="2700000" algn="tl">
                    <a:srgbClr val="000000">
                      <a:alpha val="43137"/>
                    </a:srgbClr>
                  </a:outerShdw>
                </a:effectLst>
              </a:rPr>
              <a:t>: _تعتبر احد المراكز الاقليمية المعتمدة من قبل منظمة العمل دولية.</a:t>
            </a:r>
            <a:endParaRPr lang="fr-FR" b="1" dirty="0">
              <a:effectLst>
                <a:outerShdw blurRad="38100" dist="38100" dir="2700000" algn="tl">
                  <a:srgbClr val="000000">
                    <a:alpha val="43137"/>
                  </a:srgbClr>
                </a:outerShdw>
              </a:effectLst>
            </a:endParaRPr>
          </a:p>
        </p:txBody>
      </p:sp>
      <p:sp>
        <p:nvSpPr>
          <p:cNvPr id="9" name="Rectangle 8"/>
          <p:cNvSpPr/>
          <p:nvPr/>
        </p:nvSpPr>
        <p:spPr>
          <a:xfrm>
            <a:off x="1210876" y="1322175"/>
            <a:ext cx="6203304" cy="400110"/>
          </a:xfrm>
          <a:prstGeom prst="rect">
            <a:avLst/>
          </a:prstGeom>
        </p:spPr>
        <p:txBody>
          <a:bodyPr wrap="square">
            <a:spAutoFit/>
          </a:bodyPr>
          <a:lstStyle/>
          <a:p>
            <a:pPr algn="r" rtl="1"/>
            <a:r>
              <a:rPr lang="ar-DZ" sz="2000" b="1" u="sng" dirty="0">
                <a:effectLst>
                  <a:outerShdw blurRad="38100" dist="38100" dir="2700000" algn="tl">
                    <a:srgbClr val="000000">
                      <a:alpha val="43137"/>
                    </a:srgbClr>
                  </a:outerShdw>
                </a:effectLst>
              </a:rPr>
              <a:t>الأجهزة والهيئات الدولية التي تشرف على الصحة والسلامة العاملين</a:t>
            </a:r>
            <a:endParaRPr lang="fr-FR" sz="2000" b="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701480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12" y="0"/>
            <a:ext cx="9140188" cy="6858000"/>
          </a:xfrm>
          <a:prstGeom prst="rect">
            <a:avLst/>
          </a:prstGeom>
        </p:spPr>
      </p:pic>
      <p:sp>
        <p:nvSpPr>
          <p:cNvPr id="2" name="Rectangle à coins arrondis 1"/>
          <p:cNvSpPr/>
          <p:nvPr/>
        </p:nvSpPr>
        <p:spPr>
          <a:xfrm>
            <a:off x="4355976" y="476672"/>
            <a:ext cx="4034354" cy="554461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DZ" b="1" u="sng" dirty="0">
                <a:effectLst>
                  <a:outerShdw blurRad="38100" dist="38100" dir="2700000" algn="tl">
                    <a:srgbClr val="000000">
                      <a:alpha val="43137"/>
                    </a:srgbClr>
                  </a:outerShdw>
                </a:effectLst>
              </a:rPr>
              <a:t>1 وزاره العمل والتشغيل والضمان الاجتماعي : </a:t>
            </a:r>
            <a:r>
              <a:rPr lang="ar-DZ" b="1" dirty="0">
                <a:effectLst>
                  <a:outerShdw blurRad="38100" dist="38100" dir="2700000" algn="tl">
                    <a:srgbClr val="000000">
                      <a:alpha val="43137"/>
                    </a:srgbClr>
                  </a:outerShdw>
                </a:effectLst>
              </a:rPr>
              <a:t>هي الإدارة العمومية الاولى المكلفة بإعداد ونشر الاحكام التنظيمية المتعلقة بحفظ الصحة والسلامة المهنية وتحسين ظروف وبيئه العمل و من مهامها ايضا متابعه جميع المنظمات والهيئات التابعة لها.</a:t>
            </a:r>
            <a:endParaRPr lang="fr-FR" b="1" dirty="0">
              <a:effectLst>
                <a:outerShdw blurRad="38100" dist="38100" dir="2700000" algn="tl">
                  <a:srgbClr val="000000">
                    <a:alpha val="43137"/>
                  </a:srgbClr>
                </a:outerShdw>
              </a:effectLst>
            </a:endParaRPr>
          </a:p>
          <a:p>
            <a:pPr algn="ctr" rtl="1"/>
            <a:r>
              <a:rPr lang="ar-DZ" b="1" u="sng" dirty="0">
                <a:effectLst>
                  <a:outerShdw blurRad="38100" dist="38100" dir="2700000" algn="tl">
                    <a:srgbClr val="000000">
                      <a:alpha val="43137"/>
                    </a:srgbClr>
                  </a:outerShdw>
                </a:effectLst>
              </a:rPr>
              <a:t>2 المفتشية العامة للعمل هي مؤسسه وطنيه </a:t>
            </a:r>
            <a:r>
              <a:rPr lang="ar-DZ" b="1" dirty="0">
                <a:effectLst>
                  <a:outerShdw blurRad="38100" dist="38100" dir="2700000" algn="tl">
                    <a:srgbClr val="000000">
                      <a:alpha val="43137"/>
                    </a:srgbClr>
                  </a:outerShdw>
                </a:effectLst>
              </a:rPr>
              <a:t>تقع تحتوي وصاية الوزارة وزاره العمل والتشغيل والضمان الاجتماعي من مهامها مراقبه تطبيق الاحكام التشريعية المتعلقة بحفظ الصحة والسلامة المهنية ،تقديم المعلومات والارشادات للعمال حول حقوقهم وواجباتهم ، مساعدة العمال والمستخدمين في اعداد اتفاقيات جماعه العمل ،اجراء صلح قصده تقليل من الخلافات ،اعلام الإدارة المركزية العامة بمدى تطبيق الاحكام والنصوص الشرعية واقتراح تدابير وتعديلات،</a:t>
            </a:r>
          </a:p>
          <a:p>
            <a:pPr algn="ctr" rtl="1"/>
            <a:r>
              <a:rPr lang="ar-DZ" b="1" dirty="0">
                <a:effectLst>
                  <a:outerShdw blurRad="38100" dist="38100" dir="2700000" algn="tl">
                    <a:srgbClr val="000000">
                      <a:alpha val="43137"/>
                    </a:srgbClr>
                  </a:outerShdw>
                </a:effectLst>
              </a:rPr>
              <a:t>  تمارس تفتيش لتأكد من ظروف  في اي مكان به عمال اجراء.</a:t>
            </a:r>
            <a:endParaRPr lang="fr-FR" b="1" dirty="0">
              <a:effectLst>
                <a:outerShdw blurRad="38100" dist="38100" dir="2700000" algn="tl">
                  <a:srgbClr val="000000">
                    <a:alpha val="43137"/>
                  </a:srgbClr>
                </a:outerShdw>
              </a:effectLst>
            </a:endParaRPr>
          </a:p>
          <a:p>
            <a:pPr algn="ctr" rtl="1"/>
            <a:endParaRPr lang="fr-FR" dirty="0"/>
          </a:p>
        </p:txBody>
      </p:sp>
      <p:sp>
        <p:nvSpPr>
          <p:cNvPr id="3" name="Rectangle à coins arrondis 2"/>
          <p:cNvSpPr/>
          <p:nvPr/>
        </p:nvSpPr>
        <p:spPr>
          <a:xfrm>
            <a:off x="251520" y="2060848"/>
            <a:ext cx="3888432" cy="446449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3 </a:t>
            </a:r>
            <a:r>
              <a:rPr lang="ar-DZ" b="1" u="sng" dirty="0" err="1">
                <a:effectLst>
                  <a:outerShdw blurRad="38100" dist="38100" dir="2700000" algn="tl">
                    <a:srgbClr val="000000">
                      <a:alpha val="43137"/>
                    </a:srgbClr>
                  </a:outerShdw>
                </a:effectLst>
              </a:rPr>
              <a:t>المنظمه</a:t>
            </a:r>
            <a:r>
              <a:rPr lang="ar-DZ" b="1" u="sng" dirty="0">
                <a:effectLst>
                  <a:outerShdw blurRad="38100" dist="38100" dir="2700000" algn="tl">
                    <a:srgbClr val="000000">
                      <a:alpha val="43137"/>
                    </a:srgbClr>
                  </a:outerShdw>
                </a:effectLst>
              </a:rPr>
              <a:t> الوطنية للوقاية من الأخطار المهنية في نشاطات البناء والاشغال </a:t>
            </a:r>
            <a:r>
              <a:rPr lang="ar-DZ" b="1" u="sng" dirty="0" err="1">
                <a:effectLst>
                  <a:outerShdw blurRad="38100" dist="38100" dir="2700000" algn="tl">
                    <a:srgbClr val="000000">
                      <a:alpha val="43137"/>
                    </a:srgbClr>
                  </a:outerShdw>
                </a:effectLst>
              </a:rPr>
              <a:t>العموميه</a:t>
            </a:r>
            <a:r>
              <a:rPr lang="ar-DZ" b="1" u="sng" dirty="0">
                <a:effectLst>
                  <a:outerShdw blurRad="38100" dist="38100" dir="2700000" algn="tl">
                    <a:srgbClr val="000000">
                      <a:alpha val="43137"/>
                    </a:srgbClr>
                  </a:outerShdw>
                </a:effectLst>
              </a:rPr>
              <a:t> والري:</a:t>
            </a:r>
            <a:r>
              <a:rPr lang="ar-DZ" b="1" dirty="0">
                <a:effectLst>
                  <a:outerShdw blurRad="38100" dist="38100" dir="2700000" algn="tl">
                    <a:srgbClr val="000000">
                      <a:alpha val="43137"/>
                    </a:srgbClr>
                  </a:outerShdw>
                </a:effectLst>
              </a:rPr>
              <a:t> تأسست هذه المنظمة بتاريخ 2 ديسمبر 1954 وجاءت هذه المنظمة لتحسين ظروف العمل والوقاية من حوادث الموجودة في قطاع البناء والاشغال العمومية وكانت تقوم بزيارات فرديه وكذلك زيارات مشتركه مع مفتشيه العمل مهامها دراسة اماكن البناء وكذلك تقديم توعيه حول وسائل البناء وكيف استعمالها للحد من حوادث العمل.</a:t>
            </a:r>
            <a:endParaRPr lang="fr-FR" b="1" dirty="0">
              <a:effectLst>
                <a:outerShdw blurRad="38100" dist="38100" dir="2700000" algn="tl">
                  <a:srgbClr val="000000">
                    <a:alpha val="43137"/>
                  </a:srgbClr>
                </a:outerShdw>
              </a:effectLst>
            </a:endParaRPr>
          </a:p>
        </p:txBody>
      </p:sp>
      <p:sp>
        <p:nvSpPr>
          <p:cNvPr id="5" name="Rectangle 4"/>
          <p:cNvSpPr/>
          <p:nvPr/>
        </p:nvSpPr>
        <p:spPr>
          <a:xfrm>
            <a:off x="3812" y="729570"/>
            <a:ext cx="4572000" cy="707886"/>
          </a:xfrm>
          <a:prstGeom prst="rect">
            <a:avLst/>
          </a:prstGeom>
        </p:spPr>
        <p:txBody>
          <a:bodyPr>
            <a:spAutoFit/>
          </a:bodyPr>
          <a:lstStyle/>
          <a:p>
            <a:pPr algn="ctr" rtl="1"/>
            <a:r>
              <a:rPr lang="ar-DZ" sz="2000" b="1" u="sng" dirty="0">
                <a:effectLst>
                  <a:outerShdw blurRad="38100" dist="38100" dir="2700000" algn="tl">
                    <a:srgbClr val="000000">
                      <a:alpha val="43137"/>
                    </a:srgbClr>
                  </a:outerShdw>
                </a:effectLst>
              </a:rPr>
              <a:t>الجهات والهيئات الوطنية التي تشرف على الصحة والسلامة المهنية.</a:t>
            </a:r>
            <a:endParaRPr lang="fr-FR" sz="2000" b="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150553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Rectangle à coins arrondis 1"/>
          <p:cNvSpPr/>
          <p:nvPr/>
        </p:nvSpPr>
        <p:spPr>
          <a:xfrm>
            <a:off x="5364088" y="476672"/>
            <a:ext cx="3600400" cy="324036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4 المعهد الوطني للوقاية من مخاطر المهنية </a:t>
            </a:r>
            <a:r>
              <a:rPr lang="ar-DZ" b="1" dirty="0">
                <a:effectLst>
                  <a:outerShdw blurRad="38100" dist="38100" dir="2700000" algn="tl">
                    <a:srgbClr val="000000">
                      <a:alpha val="43137"/>
                    </a:srgbClr>
                  </a:outerShdw>
                </a:effectLst>
              </a:rPr>
              <a:t>نشاه هذه المنظمة بموجب امر 29 72 مؤرخ فيه 7جوان 1972 تقع هذه المنظمة تحت وصاية  وزاره العمل والتشغيل والضمان الاجتماعي تمثل هذه المنظمة الجانب التكويني والتوعوي للمورد البشري المتخصصة واجراء تحقيقات حول سبل تحسين ظروف العمل وتقوم بدورات تدريبيه للحد من حوادث العمل</a:t>
            </a:r>
            <a:r>
              <a:rPr lang="ar-DZ" dirty="0"/>
              <a:t>.</a:t>
            </a:r>
            <a:endParaRPr lang="fr-FR" dirty="0"/>
          </a:p>
        </p:txBody>
      </p:sp>
      <p:sp>
        <p:nvSpPr>
          <p:cNvPr id="3" name="Rectangle à coins arrondis 2"/>
          <p:cNvSpPr/>
          <p:nvPr/>
        </p:nvSpPr>
        <p:spPr>
          <a:xfrm>
            <a:off x="611560" y="3380224"/>
            <a:ext cx="4392488" cy="266429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5 مؤسسه طب العمل </a:t>
            </a:r>
            <a:r>
              <a:rPr lang="ar-DZ" b="1" dirty="0">
                <a:effectLst>
                  <a:outerShdw blurRad="38100" dist="38100" dir="2700000" algn="tl">
                    <a:srgbClr val="000000">
                      <a:alpha val="43137"/>
                    </a:srgbClr>
                  </a:outerShdw>
                </a:effectLst>
              </a:rPr>
              <a:t>جاءت هذه المؤسسة لاستكمال مجموعه من الهيئات و والمؤسسات الوطنية الخاصة بالصحة والسلامة المهنية وهي تابعه لوزارة العمل والتشغيل حيث تعد وسيله من وسائل تعزيز قطاع الصحة تتمثل مهامها الأساسية في التكافل الطبي للعاملين من خلال اجراء فحوصات دوريه وكذلك فحوصات مختصه لقصه التأكد من قدره الاصحاب على اداء حيث قامت هذه المؤسسة في سنه 2010 بحوالي 150 زياره لم يزيد 120 مؤسسه</a:t>
            </a:r>
            <a:endParaRPr lang="fr-F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567559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2195" y="0"/>
            <a:ext cx="9244160" cy="6858000"/>
          </a:xfrm>
          <a:prstGeom prst="rect">
            <a:avLst/>
          </a:prstGeom>
        </p:spPr>
      </p:pic>
      <p:sp>
        <p:nvSpPr>
          <p:cNvPr id="5" name="Rectangle à coins arrondis 4"/>
          <p:cNvSpPr/>
          <p:nvPr/>
        </p:nvSpPr>
        <p:spPr>
          <a:xfrm>
            <a:off x="5314585" y="0"/>
            <a:ext cx="3637534" cy="6698646"/>
          </a:xfrm>
          <a:prstGeom prst="roundRect">
            <a:avLst/>
          </a:prstGeom>
          <a:ln>
            <a:solidFill>
              <a:schemeClr val="accent1"/>
            </a:solidFill>
          </a:ln>
        </p:spPr>
        <p:style>
          <a:lnRef idx="1">
            <a:schemeClr val="dk1"/>
          </a:lnRef>
          <a:fillRef idx="2">
            <a:schemeClr val="dk1"/>
          </a:fillRef>
          <a:effectRef idx="1">
            <a:schemeClr val="dk1"/>
          </a:effectRef>
          <a:fontRef idx="minor">
            <a:schemeClr val="dk1"/>
          </a:fontRef>
        </p:style>
        <p:txBody>
          <a:bodyPr rtlCol="0" anchor="ctr"/>
          <a:lstStyle/>
          <a:p>
            <a:pPr algn="ctr"/>
            <a:r>
              <a:rPr lang="ar-DZ" u="sng" dirty="0">
                <a:solidFill>
                  <a:schemeClr val="tx1"/>
                </a:solidFill>
              </a:rPr>
              <a:t>6</a:t>
            </a:r>
            <a:r>
              <a:rPr lang="ar-DZ" u="sng" dirty="0">
                <a:solidFill>
                  <a:schemeClr val="tx1"/>
                </a:solidFill>
                <a:effectLst>
                  <a:outerShdw blurRad="38100" dist="38100" dir="2700000" algn="tl">
                    <a:srgbClr val="000000">
                      <a:alpha val="43137"/>
                    </a:srgbClr>
                  </a:outerShdw>
                </a:effectLst>
              </a:rPr>
              <a:t> الصندوق الوطني للتامين الاجتماعي للعمال الاجراء هي مؤسسه عموميه ذات تسيير خاص تتمتع بالشخصية المعنوية والاستقلالية المالية من مهامها</a:t>
            </a:r>
            <a:r>
              <a:rPr lang="ar-DZ" dirty="0">
                <a:solidFill>
                  <a:schemeClr val="tx1"/>
                </a:solidFill>
                <a:effectLst>
                  <a:outerShdw blurRad="38100" dist="38100" dir="2700000" algn="tl">
                    <a:srgbClr val="000000">
                      <a:alpha val="43137"/>
                    </a:srgbClr>
                  </a:outerShdw>
                </a:effectLst>
              </a:rPr>
              <a:t>: تسيير الاداءات والتأمينات الاجتماعية، تحصيل الاشتراكات ومنح رقم تسجيل وطني للمؤمن لهم اجتماعيا وكذلك اصحاب العمل ،مساهمه في ترقيه السياسة الوقاية من الحوادث، اجراء رقابه طبيه لفائدة المستفيدين ابرام اتفاقيات مع مقدمي العلاج اعلام المستفيدين واصحاب العمل بحقوقهم والتزاماتهم تتكفل بمصاريف العلاج الطبية والأدوية بنسبه٪ 80 الى ٪100 في بعض الحالات </a:t>
            </a:r>
          </a:p>
          <a:p>
            <a:pPr algn="ctr"/>
            <a:r>
              <a:rPr lang="ar-DZ" dirty="0">
                <a:solidFill>
                  <a:schemeClr val="tx1"/>
                </a:solidFill>
                <a:effectLst>
                  <a:outerShdw blurRad="38100" dist="38100" dir="2700000" algn="tl">
                    <a:srgbClr val="000000">
                      <a:alpha val="43137"/>
                    </a:srgbClr>
                  </a:outerShdw>
                </a:effectLst>
              </a:rPr>
              <a:t>،تعويض عن فتره التوقف عن العمل بسبب مرض بنسبه٪ 50 في 15 يوم الاولى الى ان تصل٪ 100 والمدة القصوى للتعويض هي ثلاث </a:t>
            </a:r>
            <a:r>
              <a:rPr lang="ar-DZ">
                <a:solidFill>
                  <a:schemeClr val="tx1"/>
                </a:solidFill>
                <a:effectLst>
                  <a:outerShdw blurRad="38100" dist="38100" dir="2700000" algn="tl">
                    <a:srgbClr val="000000">
                      <a:alpha val="43137"/>
                    </a:srgbClr>
                  </a:outerShdw>
                </a:effectLst>
              </a:rPr>
              <a:t>سنوات</a:t>
            </a:r>
            <a:r>
              <a:rPr lang="ar-DZ">
                <a:effectLst>
                  <a:outerShdw blurRad="38100" dist="38100" dir="2700000" algn="tl">
                    <a:srgbClr val="000000">
                      <a:alpha val="43137"/>
                    </a:srgbClr>
                  </a:outerShdw>
                </a:effectLst>
              </a:rPr>
              <a:t>.</a:t>
            </a:r>
            <a:r>
              <a:rPr lang="ar-EG">
                <a:effectLst>
                  <a:outerShdw blurRad="38100" dist="38100" dir="2700000" algn="tl">
                    <a:srgbClr val="000000">
                      <a:alpha val="43137"/>
                    </a:srgbClr>
                  </a:outerShdw>
                </a:effectLst>
              </a:rPr>
              <a:t> فئات معنية بضمان هم العمال الاجراء مهما كان نشاطهم ،متمهنين طلبة، المعاقين ، مجاهدين بإضافة إلى ذوي حقوق مثل زوجة ،اطفال بنات غير متزوجات وعملات،اصول تحت رعية</a:t>
            </a:r>
            <a:endParaRPr lang="fr-FR" dirty="0">
              <a:effectLst>
                <a:outerShdw blurRad="38100" dist="38100" dir="2700000" algn="tl">
                  <a:srgbClr val="000000">
                    <a:alpha val="43137"/>
                  </a:srgbClr>
                </a:outerShdw>
              </a:effectLst>
            </a:endParaRPr>
          </a:p>
        </p:txBody>
      </p:sp>
      <p:sp>
        <p:nvSpPr>
          <p:cNvPr id="6" name="Rectangle à coins arrondis 5"/>
          <p:cNvSpPr/>
          <p:nvPr/>
        </p:nvSpPr>
        <p:spPr>
          <a:xfrm>
            <a:off x="395536" y="2003336"/>
            <a:ext cx="3816424" cy="338437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u="sng" dirty="0">
                <a:effectLst>
                  <a:outerShdw blurRad="38100" dist="38100" dir="2700000" algn="tl">
                    <a:srgbClr val="000000">
                      <a:alpha val="43137"/>
                    </a:srgbClr>
                  </a:outerShdw>
                </a:effectLst>
              </a:rPr>
              <a:t>7 الصندوق الوطني للضمان الاجتماعي لغير الاجراء </a:t>
            </a:r>
            <a:r>
              <a:rPr lang="ar-DZ" b="1" dirty="0">
                <a:effectLst>
                  <a:outerShdw blurRad="38100" dist="38100" dir="2700000" algn="tl">
                    <a:srgbClr val="000000">
                      <a:alpha val="43137"/>
                    </a:srgbClr>
                  </a:outerShdw>
                </a:effectLst>
              </a:rPr>
              <a:t>هي مؤسسه عموميه تتمتع بالشخصية المعنوية والاستقلالية المالية وتعرف بالطابعة التجاري او بالأعمال الحرة من مهامها تسيير الاداءات العينية والنقدية للتأمينات الاجتماعية للعمال الغير الاجراء، تحصيل ومراقبه اشتراكات ،شروع في تسجيل المؤمنين، تنظيم وتنسيق ممارسات ومراقبه طبيه وكذلك تقوم بأجراء بعض الأنشطة على شكل طابع صحي واجتماعي.</a:t>
            </a:r>
            <a:endParaRPr lang="fr-F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63783683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1057</Words>
  <Application>Microsoft Office PowerPoint</Application>
  <PresentationFormat>Affichage à l'écran (4:3)</PresentationFormat>
  <Paragraphs>72</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dc:creator>
  <cp:lastModifiedBy>hp</cp:lastModifiedBy>
  <cp:revision>15</cp:revision>
  <dcterms:created xsi:type="dcterms:W3CDTF">2022-04-13T15:07:46Z</dcterms:created>
  <dcterms:modified xsi:type="dcterms:W3CDTF">2022-05-11T11:19:07Z</dcterms:modified>
</cp:coreProperties>
</file>