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9"/>
  </p:notesMasterIdLst>
  <p:sldIdLst>
    <p:sldId id="280" r:id="rId2"/>
    <p:sldId id="300" r:id="rId3"/>
    <p:sldId id="297" r:id="rId4"/>
    <p:sldId id="299" r:id="rId5"/>
    <p:sldId id="257" r:id="rId6"/>
    <p:sldId id="259" r:id="rId7"/>
    <p:sldId id="258" r:id="rId8"/>
    <p:sldId id="260" r:id="rId9"/>
    <p:sldId id="261" r:id="rId10"/>
    <p:sldId id="262" r:id="rId11"/>
    <p:sldId id="263" r:id="rId12"/>
    <p:sldId id="264" r:id="rId13"/>
    <p:sldId id="265" r:id="rId14"/>
    <p:sldId id="266" r:id="rId15"/>
    <p:sldId id="301" r:id="rId16"/>
    <p:sldId id="282" r:id="rId17"/>
    <p:sldId id="281" r:id="rId18"/>
    <p:sldId id="283" r:id="rId19"/>
    <p:sldId id="284" r:id="rId20"/>
    <p:sldId id="285" r:id="rId21"/>
    <p:sldId id="286" r:id="rId22"/>
    <p:sldId id="287" r:id="rId23"/>
    <p:sldId id="306" r:id="rId24"/>
    <p:sldId id="305" r:id="rId25"/>
    <p:sldId id="303" r:id="rId26"/>
    <p:sldId id="288" r:id="rId27"/>
    <p:sldId id="302" r:id="rId28"/>
    <p:sldId id="289" r:id="rId29"/>
    <p:sldId id="304" r:id="rId30"/>
    <p:sldId id="290" r:id="rId31"/>
    <p:sldId id="291" r:id="rId32"/>
    <p:sldId id="307" r:id="rId33"/>
    <p:sldId id="292" r:id="rId34"/>
    <p:sldId id="294" r:id="rId35"/>
    <p:sldId id="293" r:id="rId36"/>
    <p:sldId id="295" r:id="rId37"/>
    <p:sldId id="296" r:id="rId3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94075" autoAdjust="0"/>
  </p:normalViewPr>
  <p:slideViewPr>
    <p:cSldViewPr snapToGrid="0">
      <p:cViewPr varScale="1">
        <p:scale>
          <a:sx n="70" d="100"/>
          <a:sy n="70"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Espace réservé de la date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E22607B-5FBE-4ED3-B3A4-28D816AE1981}" type="datetimeFigureOut">
              <a:rPr lang="ar-SA" smtClean="0"/>
              <a:t>09/06/1438</a:t>
            </a:fld>
            <a:endParaRPr lang="ar-S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6" name="Espace réservé du pied de page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Espace réservé du numéro de diapositive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E67968B-554A-44E9-BCC9-A672B5E82B8C}" type="slidenum">
              <a:rPr lang="ar-SA" smtClean="0"/>
              <a:t>‹N°›</a:t>
            </a:fld>
            <a:endParaRPr lang="ar-SA"/>
          </a:p>
        </p:txBody>
      </p:sp>
    </p:spTree>
    <p:extLst>
      <p:ext uri="{BB962C8B-B14F-4D97-AF65-F5344CB8AC3E}">
        <p14:creationId xmlns:p14="http://schemas.microsoft.com/office/powerpoint/2010/main" val="161985546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ar-S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ar-SA"/>
          </a:p>
        </p:txBody>
      </p:sp>
      <p:sp>
        <p:nvSpPr>
          <p:cNvPr id="4" name="Espace réservé de la date 3"/>
          <p:cNvSpPr>
            <a:spLocks noGrp="1"/>
          </p:cNvSpPr>
          <p:nvPr>
            <p:ph type="dt" sz="half" idx="10"/>
          </p:nvPr>
        </p:nvSpPr>
        <p:spPr/>
        <p:txBody>
          <a:bodyPr/>
          <a:lstStyle/>
          <a:p>
            <a:fld id="{E72040B1-E013-4B9E-B0E2-3E1906035260}" type="datetimeFigureOut">
              <a:rPr lang="ar-SA" smtClean="0"/>
              <a:t>09/06/1438</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B3CB58E3-85D7-4F50-A66E-B08DA6417F73}" type="slidenum">
              <a:rPr lang="ar-SA" smtClean="0"/>
              <a:t>‹N°›</a:t>
            </a:fld>
            <a:endParaRPr lang="ar-SA"/>
          </a:p>
        </p:txBody>
      </p:sp>
    </p:spTree>
    <p:extLst>
      <p:ext uri="{BB962C8B-B14F-4D97-AF65-F5344CB8AC3E}">
        <p14:creationId xmlns:p14="http://schemas.microsoft.com/office/powerpoint/2010/main" val="12304646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S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e la date 3"/>
          <p:cNvSpPr>
            <a:spLocks noGrp="1"/>
          </p:cNvSpPr>
          <p:nvPr>
            <p:ph type="dt" sz="half" idx="10"/>
          </p:nvPr>
        </p:nvSpPr>
        <p:spPr/>
        <p:txBody>
          <a:bodyPr/>
          <a:lstStyle/>
          <a:p>
            <a:fld id="{E72040B1-E013-4B9E-B0E2-3E1906035260}" type="datetimeFigureOut">
              <a:rPr lang="ar-SA" smtClean="0"/>
              <a:t>09/06/1438</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B3CB58E3-85D7-4F50-A66E-B08DA6417F73}" type="slidenum">
              <a:rPr lang="ar-SA" smtClean="0"/>
              <a:t>‹N°›</a:t>
            </a:fld>
            <a:endParaRPr lang="ar-SA"/>
          </a:p>
        </p:txBody>
      </p:sp>
    </p:spTree>
    <p:extLst>
      <p:ext uri="{BB962C8B-B14F-4D97-AF65-F5344CB8AC3E}">
        <p14:creationId xmlns:p14="http://schemas.microsoft.com/office/powerpoint/2010/main" val="18894343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ar-S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e la date 3"/>
          <p:cNvSpPr>
            <a:spLocks noGrp="1"/>
          </p:cNvSpPr>
          <p:nvPr>
            <p:ph type="dt" sz="half" idx="10"/>
          </p:nvPr>
        </p:nvSpPr>
        <p:spPr/>
        <p:txBody>
          <a:bodyPr/>
          <a:lstStyle/>
          <a:p>
            <a:fld id="{E72040B1-E013-4B9E-B0E2-3E1906035260}" type="datetimeFigureOut">
              <a:rPr lang="ar-SA" smtClean="0"/>
              <a:t>09/06/1438</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B3CB58E3-85D7-4F50-A66E-B08DA6417F73}" type="slidenum">
              <a:rPr lang="ar-SA" smtClean="0"/>
              <a:t>‹N°›</a:t>
            </a:fld>
            <a:endParaRPr lang="ar-SA"/>
          </a:p>
        </p:txBody>
      </p:sp>
    </p:spTree>
    <p:extLst>
      <p:ext uri="{BB962C8B-B14F-4D97-AF65-F5344CB8AC3E}">
        <p14:creationId xmlns:p14="http://schemas.microsoft.com/office/powerpoint/2010/main" val="14528808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S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e la date 3"/>
          <p:cNvSpPr>
            <a:spLocks noGrp="1"/>
          </p:cNvSpPr>
          <p:nvPr>
            <p:ph type="dt" sz="half" idx="10"/>
          </p:nvPr>
        </p:nvSpPr>
        <p:spPr/>
        <p:txBody>
          <a:bodyPr/>
          <a:lstStyle/>
          <a:p>
            <a:fld id="{E72040B1-E013-4B9E-B0E2-3E1906035260}" type="datetimeFigureOut">
              <a:rPr lang="ar-SA" smtClean="0"/>
              <a:t>09/06/1438</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B3CB58E3-85D7-4F50-A66E-B08DA6417F73}" type="slidenum">
              <a:rPr lang="ar-SA" smtClean="0"/>
              <a:t>‹N°›</a:t>
            </a:fld>
            <a:endParaRPr lang="ar-SA"/>
          </a:p>
        </p:txBody>
      </p:sp>
    </p:spTree>
    <p:extLst>
      <p:ext uri="{BB962C8B-B14F-4D97-AF65-F5344CB8AC3E}">
        <p14:creationId xmlns:p14="http://schemas.microsoft.com/office/powerpoint/2010/main" val="16117014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ar-S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72040B1-E013-4B9E-B0E2-3E1906035260}" type="datetimeFigureOut">
              <a:rPr lang="ar-SA" smtClean="0"/>
              <a:t>09/06/1438</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B3CB58E3-85D7-4F50-A66E-B08DA6417F73}" type="slidenum">
              <a:rPr lang="ar-SA" smtClean="0"/>
              <a:t>‹N°›</a:t>
            </a:fld>
            <a:endParaRPr lang="ar-SA"/>
          </a:p>
        </p:txBody>
      </p:sp>
    </p:spTree>
    <p:extLst>
      <p:ext uri="{BB962C8B-B14F-4D97-AF65-F5344CB8AC3E}">
        <p14:creationId xmlns:p14="http://schemas.microsoft.com/office/powerpoint/2010/main" val="36791221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SA"/>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5" name="Espace réservé de la date 4"/>
          <p:cNvSpPr>
            <a:spLocks noGrp="1"/>
          </p:cNvSpPr>
          <p:nvPr>
            <p:ph type="dt" sz="half" idx="10"/>
          </p:nvPr>
        </p:nvSpPr>
        <p:spPr/>
        <p:txBody>
          <a:bodyPr/>
          <a:lstStyle/>
          <a:p>
            <a:fld id="{E72040B1-E013-4B9E-B0E2-3E1906035260}" type="datetimeFigureOut">
              <a:rPr lang="ar-SA" smtClean="0"/>
              <a:t>09/06/1438</a:t>
            </a:fld>
            <a:endParaRPr lang="ar-SA"/>
          </a:p>
        </p:txBody>
      </p:sp>
      <p:sp>
        <p:nvSpPr>
          <p:cNvPr id="6" name="Espace réservé du pied de page 5"/>
          <p:cNvSpPr>
            <a:spLocks noGrp="1"/>
          </p:cNvSpPr>
          <p:nvPr>
            <p:ph type="ftr" sz="quarter" idx="11"/>
          </p:nvPr>
        </p:nvSpPr>
        <p:spPr/>
        <p:txBody>
          <a:bodyPr/>
          <a:lstStyle/>
          <a:p>
            <a:endParaRPr lang="ar-SA"/>
          </a:p>
        </p:txBody>
      </p:sp>
      <p:sp>
        <p:nvSpPr>
          <p:cNvPr id="7" name="Espace réservé du numéro de diapositive 6"/>
          <p:cNvSpPr>
            <a:spLocks noGrp="1"/>
          </p:cNvSpPr>
          <p:nvPr>
            <p:ph type="sldNum" sz="quarter" idx="12"/>
          </p:nvPr>
        </p:nvSpPr>
        <p:spPr/>
        <p:txBody>
          <a:bodyPr/>
          <a:lstStyle/>
          <a:p>
            <a:fld id="{B3CB58E3-85D7-4F50-A66E-B08DA6417F73}" type="slidenum">
              <a:rPr lang="ar-SA" smtClean="0"/>
              <a:t>‹N°›</a:t>
            </a:fld>
            <a:endParaRPr lang="ar-SA"/>
          </a:p>
        </p:txBody>
      </p:sp>
    </p:spTree>
    <p:extLst>
      <p:ext uri="{BB962C8B-B14F-4D97-AF65-F5344CB8AC3E}">
        <p14:creationId xmlns:p14="http://schemas.microsoft.com/office/powerpoint/2010/main" val="12928479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ar-S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7" name="Espace réservé de la date 6"/>
          <p:cNvSpPr>
            <a:spLocks noGrp="1"/>
          </p:cNvSpPr>
          <p:nvPr>
            <p:ph type="dt" sz="half" idx="10"/>
          </p:nvPr>
        </p:nvSpPr>
        <p:spPr/>
        <p:txBody>
          <a:bodyPr/>
          <a:lstStyle/>
          <a:p>
            <a:fld id="{E72040B1-E013-4B9E-B0E2-3E1906035260}" type="datetimeFigureOut">
              <a:rPr lang="ar-SA" smtClean="0"/>
              <a:t>09/06/1438</a:t>
            </a:fld>
            <a:endParaRPr lang="ar-SA"/>
          </a:p>
        </p:txBody>
      </p:sp>
      <p:sp>
        <p:nvSpPr>
          <p:cNvPr id="8" name="Espace réservé du pied de page 7"/>
          <p:cNvSpPr>
            <a:spLocks noGrp="1"/>
          </p:cNvSpPr>
          <p:nvPr>
            <p:ph type="ftr" sz="quarter" idx="11"/>
          </p:nvPr>
        </p:nvSpPr>
        <p:spPr/>
        <p:txBody>
          <a:bodyPr/>
          <a:lstStyle/>
          <a:p>
            <a:endParaRPr lang="ar-SA"/>
          </a:p>
        </p:txBody>
      </p:sp>
      <p:sp>
        <p:nvSpPr>
          <p:cNvPr id="9" name="Espace réservé du numéro de diapositive 8"/>
          <p:cNvSpPr>
            <a:spLocks noGrp="1"/>
          </p:cNvSpPr>
          <p:nvPr>
            <p:ph type="sldNum" sz="quarter" idx="12"/>
          </p:nvPr>
        </p:nvSpPr>
        <p:spPr/>
        <p:txBody>
          <a:bodyPr/>
          <a:lstStyle/>
          <a:p>
            <a:fld id="{B3CB58E3-85D7-4F50-A66E-B08DA6417F73}" type="slidenum">
              <a:rPr lang="ar-SA" smtClean="0"/>
              <a:t>‹N°›</a:t>
            </a:fld>
            <a:endParaRPr lang="ar-SA"/>
          </a:p>
        </p:txBody>
      </p:sp>
    </p:spTree>
    <p:extLst>
      <p:ext uri="{BB962C8B-B14F-4D97-AF65-F5344CB8AC3E}">
        <p14:creationId xmlns:p14="http://schemas.microsoft.com/office/powerpoint/2010/main" val="4270661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SA"/>
          </a:p>
        </p:txBody>
      </p:sp>
      <p:sp>
        <p:nvSpPr>
          <p:cNvPr id="3" name="Espace réservé de la date 2"/>
          <p:cNvSpPr>
            <a:spLocks noGrp="1"/>
          </p:cNvSpPr>
          <p:nvPr>
            <p:ph type="dt" sz="half" idx="10"/>
          </p:nvPr>
        </p:nvSpPr>
        <p:spPr/>
        <p:txBody>
          <a:bodyPr/>
          <a:lstStyle/>
          <a:p>
            <a:fld id="{E72040B1-E013-4B9E-B0E2-3E1906035260}" type="datetimeFigureOut">
              <a:rPr lang="ar-SA" smtClean="0"/>
              <a:t>09/06/1438</a:t>
            </a:fld>
            <a:endParaRPr lang="ar-SA"/>
          </a:p>
        </p:txBody>
      </p:sp>
      <p:sp>
        <p:nvSpPr>
          <p:cNvPr id="4" name="Espace réservé du pied de page 3"/>
          <p:cNvSpPr>
            <a:spLocks noGrp="1"/>
          </p:cNvSpPr>
          <p:nvPr>
            <p:ph type="ftr" sz="quarter" idx="11"/>
          </p:nvPr>
        </p:nvSpPr>
        <p:spPr/>
        <p:txBody>
          <a:bodyPr/>
          <a:lstStyle/>
          <a:p>
            <a:endParaRPr lang="ar-SA"/>
          </a:p>
        </p:txBody>
      </p:sp>
      <p:sp>
        <p:nvSpPr>
          <p:cNvPr id="5" name="Espace réservé du numéro de diapositive 4"/>
          <p:cNvSpPr>
            <a:spLocks noGrp="1"/>
          </p:cNvSpPr>
          <p:nvPr>
            <p:ph type="sldNum" sz="quarter" idx="12"/>
          </p:nvPr>
        </p:nvSpPr>
        <p:spPr/>
        <p:txBody>
          <a:bodyPr/>
          <a:lstStyle/>
          <a:p>
            <a:fld id="{B3CB58E3-85D7-4F50-A66E-B08DA6417F73}" type="slidenum">
              <a:rPr lang="ar-SA" smtClean="0"/>
              <a:t>‹N°›</a:t>
            </a:fld>
            <a:endParaRPr lang="ar-SA"/>
          </a:p>
        </p:txBody>
      </p:sp>
    </p:spTree>
    <p:extLst>
      <p:ext uri="{BB962C8B-B14F-4D97-AF65-F5344CB8AC3E}">
        <p14:creationId xmlns:p14="http://schemas.microsoft.com/office/powerpoint/2010/main" val="4859782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2040B1-E013-4B9E-B0E2-3E1906035260}" type="datetimeFigureOut">
              <a:rPr lang="ar-SA" smtClean="0"/>
              <a:t>09/06/1438</a:t>
            </a:fld>
            <a:endParaRPr lang="ar-SA"/>
          </a:p>
        </p:txBody>
      </p:sp>
      <p:sp>
        <p:nvSpPr>
          <p:cNvPr id="3" name="Espace réservé du pied de page 2"/>
          <p:cNvSpPr>
            <a:spLocks noGrp="1"/>
          </p:cNvSpPr>
          <p:nvPr>
            <p:ph type="ftr" sz="quarter" idx="11"/>
          </p:nvPr>
        </p:nvSpPr>
        <p:spPr/>
        <p:txBody>
          <a:bodyPr/>
          <a:lstStyle/>
          <a:p>
            <a:endParaRPr lang="ar-SA"/>
          </a:p>
        </p:txBody>
      </p:sp>
      <p:sp>
        <p:nvSpPr>
          <p:cNvPr id="4" name="Espace réservé du numéro de diapositive 3"/>
          <p:cNvSpPr>
            <a:spLocks noGrp="1"/>
          </p:cNvSpPr>
          <p:nvPr>
            <p:ph type="sldNum" sz="quarter" idx="12"/>
          </p:nvPr>
        </p:nvSpPr>
        <p:spPr/>
        <p:txBody>
          <a:bodyPr/>
          <a:lstStyle/>
          <a:p>
            <a:fld id="{B3CB58E3-85D7-4F50-A66E-B08DA6417F73}" type="slidenum">
              <a:rPr lang="ar-SA" smtClean="0"/>
              <a:t>‹N°›</a:t>
            </a:fld>
            <a:endParaRPr lang="ar-SA"/>
          </a:p>
        </p:txBody>
      </p:sp>
    </p:spTree>
    <p:extLst>
      <p:ext uri="{BB962C8B-B14F-4D97-AF65-F5344CB8AC3E}">
        <p14:creationId xmlns:p14="http://schemas.microsoft.com/office/powerpoint/2010/main" val="13622533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ar-S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72040B1-E013-4B9E-B0E2-3E1906035260}" type="datetimeFigureOut">
              <a:rPr lang="ar-SA" smtClean="0"/>
              <a:t>09/06/1438</a:t>
            </a:fld>
            <a:endParaRPr lang="ar-SA"/>
          </a:p>
        </p:txBody>
      </p:sp>
      <p:sp>
        <p:nvSpPr>
          <p:cNvPr id="6" name="Espace réservé du pied de page 5"/>
          <p:cNvSpPr>
            <a:spLocks noGrp="1"/>
          </p:cNvSpPr>
          <p:nvPr>
            <p:ph type="ftr" sz="quarter" idx="11"/>
          </p:nvPr>
        </p:nvSpPr>
        <p:spPr/>
        <p:txBody>
          <a:bodyPr/>
          <a:lstStyle/>
          <a:p>
            <a:endParaRPr lang="ar-SA"/>
          </a:p>
        </p:txBody>
      </p:sp>
      <p:sp>
        <p:nvSpPr>
          <p:cNvPr id="7" name="Espace réservé du numéro de diapositive 6"/>
          <p:cNvSpPr>
            <a:spLocks noGrp="1"/>
          </p:cNvSpPr>
          <p:nvPr>
            <p:ph type="sldNum" sz="quarter" idx="12"/>
          </p:nvPr>
        </p:nvSpPr>
        <p:spPr/>
        <p:txBody>
          <a:bodyPr/>
          <a:lstStyle/>
          <a:p>
            <a:fld id="{B3CB58E3-85D7-4F50-A66E-B08DA6417F73}" type="slidenum">
              <a:rPr lang="ar-SA" smtClean="0"/>
              <a:t>‹N°›</a:t>
            </a:fld>
            <a:endParaRPr lang="ar-SA"/>
          </a:p>
        </p:txBody>
      </p:sp>
    </p:spTree>
    <p:extLst>
      <p:ext uri="{BB962C8B-B14F-4D97-AF65-F5344CB8AC3E}">
        <p14:creationId xmlns:p14="http://schemas.microsoft.com/office/powerpoint/2010/main" val="35361036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ar-S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72040B1-E013-4B9E-B0E2-3E1906035260}" type="datetimeFigureOut">
              <a:rPr lang="ar-SA" smtClean="0"/>
              <a:t>09/06/1438</a:t>
            </a:fld>
            <a:endParaRPr lang="ar-SA"/>
          </a:p>
        </p:txBody>
      </p:sp>
      <p:sp>
        <p:nvSpPr>
          <p:cNvPr id="6" name="Espace réservé du pied de page 5"/>
          <p:cNvSpPr>
            <a:spLocks noGrp="1"/>
          </p:cNvSpPr>
          <p:nvPr>
            <p:ph type="ftr" sz="quarter" idx="11"/>
          </p:nvPr>
        </p:nvSpPr>
        <p:spPr/>
        <p:txBody>
          <a:bodyPr/>
          <a:lstStyle/>
          <a:p>
            <a:endParaRPr lang="ar-SA"/>
          </a:p>
        </p:txBody>
      </p:sp>
      <p:sp>
        <p:nvSpPr>
          <p:cNvPr id="7" name="Espace réservé du numéro de diapositive 6"/>
          <p:cNvSpPr>
            <a:spLocks noGrp="1"/>
          </p:cNvSpPr>
          <p:nvPr>
            <p:ph type="sldNum" sz="quarter" idx="12"/>
          </p:nvPr>
        </p:nvSpPr>
        <p:spPr/>
        <p:txBody>
          <a:bodyPr/>
          <a:lstStyle/>
          <a:p>
            <a:fld id="{B3CB58E3-85D7-4F50-A66E-B08DA6417F73}" type="slidenum">
              <a:rPr lang="ar-SA" smtClean="0"/>
              <a:t>‹N°›</a:t>
            </a:fld>
            <a:endParaRPr lang="ar-SA"/>
          </a:p>
        </p:txBody>
      </p:sp>
    </p:spTree>
    <p:extLst>
      <p:ext uri="{BB962C8B-B14F-4D97-AF65-F5344CB8AC3E}">
        <p14:creationId xmlns:p14="http://schemas.microsoft.com/office/powerpoint/2010/main" val="30587335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fr-FR" smtClean="0"/>
              <a:t>Modifiez le style du titre</a:t>
            </a:r>
            <a:endParaRPr lang="ar-S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e la date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72040B1-E013-4B9E-B0E2-3E1906035260}" type="datetimeFigureOut">
              <a:rPr lang="ar-SA" smtClean="0"/>
              <a:t>09/06/1438</a:t>
            </a:fld>
            <a:endParaRPr lang="ar-S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Espace réservé du numéro de diapositive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3CB58E3-85D7-4F50-A66E-B08DA6417F73}" type="slidenum">
              <a:rPr lang="ar-SA" smtClean="0"/>
              <a:t>‹N°›</a:t>
            </a:fld>
            <a:endParaRPr lang="ar-SA"/>
          </a:p>
        </p:txBody>
      </p:sp>
    </p:spTree>
    <p:extLst>
      <p:ext uri="{BB962C8B-B14F-4D97-AF65-F5344CB8AC3E}">
        <p14:creationId xmlns:p14="http://schemas.microsoft.com/office/powerpoint/2010/main" val="2658106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a:ln w="76200">
            <a:solidFill>
              <a:schemeClr val="tx1"/>
            </a:solidFill>
            <a:prstDash val="lgDashDotDot"/>
          </a:ln>
        </p:spPr>
        <p:txBody>
          <a:bodyPr/>
          <a:lstStyle/>
          <a:p>
            <a:endParaRPr lang="ar-SA" dirty="0" smtClean="0"/>
          </a:p>
          <a:p>
            <a:endParaRPr lang="ar-SA" dirty="0"/>
          </a:p>
        </p:txBody>
      </p:sp>
      <p:sp>
        <p:nvSpPr>
          <p:cNvPr id="2" name="Étoile à 7 branches 1"/>
          <p:cNvSpPr/>
          <p:nvPr/>
        </p:nvSpPr>
        <p:spPr>
          <a:xfrm>
            <a:off x="6426558" y="386366"/>
            <a:ext cx="5486399" cy="6065949"/>
          </a:xfrm>
          <a:prstGeom prst="star7">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7200" b="1" dirty="0" smtClean="0">
                <a:solidFill>
                  <a:srgbClr val="002060"/>
                </a:solidFill>
                <a:latin typeface="Andalus" panose="02020603050405020304" pitchFamily="18" charset="-78"/>
                <a:cs typeface="Andalus" panose="02020603050405020304" pitchFamily="18" charset="-78"/>
              </a:rPr>
              <a:t>المحاضرة الخامسة</a:t>
            </a:r>
            <a:endParaRPr lang="ar-SA" sz="7200" b="1" dirty="0">
              <a:solidFill>
                <a:srgbClr val="002060"/>
              </a:solidFill>
              <a:latin typeface="Andalus" panose="02020603050405020304" pitchFamily="18" charset="-78"/>
              <a:cs typeface="Andalus" panose="02020603050405020304" pitchFamily="18" charset="-78"/>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558" y="154544"/>
            <a:ext cx="6096000" cy="6529589"/>
          </a:xfrm>
          <a:prstGeom prst="rect">
            <a:avLst/>
          </a:prstGeom>
        </p:spPr>
      </p:pic>
    </p:spTree>
    <p:extLst>
      <p:ext uri="{BB962C8B-B14F-4D97-AF65-F5344CB8AC3E}">
        <p14:creationId xmlns:p14="http://schemas.microsoft.com/office/powerpoint/2010/main" val="31740011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p:spPr>
        <p:txBody>
          <a:bodyPr/>
          <a:lstStyle/>
          <a:p>
            <a:endParaRPr lang="ar-SA" dirty="0" smtClean="0"/>
          </a:p>
          <a:p>
            <a:endParaRPr lang="ar-SA" dirty="0"/>
          </a:p>
        </p:txBody>
      </p:sp>
      <p:pic>
        <p:nvPicPr>
          <p:cNvPr id="4" name="صورة 2"/>
          <p:cNvPicPr/>
          <p:nvPr/>
        </p:nvPicPr>
        <p:blipFill>
          <a:blip r:embed="rId3" cstate="print"/>
          <a:srcRect/>
          <a:stretch>
            <a:fillRect/>
          </a:stretch>
        </p:blipFill>
        <p:spPr bwMode="auto">
          <a:xfrm rot="16200000">
            <a:off x="3070746" y="-2279177"/>
            <a:ext cx="6100550" cy="11423176"/>
          </a:xfrm>
          <a:prstGeom prst="rect">
            <a:avLst/>
          </a:prstGeom>
          <a:noFill/>
          <a:ln w="9525">
            <a:noFill/>
            <a:miter lim="800000"/>
            <a:headEnd/>
            <a:tailEnd/>
          </a:ln>
        </p:spPr>
      </p:pic>
    </p:spTree>
    <p:extLst>
      <p:ext uri="{BB962C8B-B14F-4D97-AF65-F5344CB8AC3E}">
        <p14:creationId xmlns:p14="http://schemas.microsoft.com/office/powerpoint/2010/main" val="42818658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p:spPr>
        <p:txBody>
          <a:bodyPr/>
          <a:lstStyle/>
          <a:p>
            <a:endParaRPr lang="ar-SA" dirty="0" smtClean="0"/>
          </a:p>
          <a:p>
            <a:endParaRPr lang="ar-SA" dirty="0"/>
          </a:p>
        </p:txBody>
      </p:sp>
      <p:sp>
        <p:nvSpPr>
          <p:cNvPr id="2" name="Parchemin horizontal 1"/>
          <p:cNvSpPr/>
          <p:nvPr/>
        </p:nvSpPr>
        <p:spPr>
          <a:xfrm>
            <a:off x="703386" y="548639"/>
            <a:ext cx="10902460" cy="5542671"/>
          </a:xfrm>
          <a:prstGeom prst="horizontalScroll">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7200" b="1" dirty="0" smtClean="0">
              <a:solidFill>
                <a:srgbClr val="FF0000"/>
              </a:solidFill>
              <a:latin typeface="Traditional Arabic" panose="02020603050405020304" pitchFamily="18" charset="-78"/>
              <a:cs typeface="Traditional Arabic" panose="02020603050405020304" pitchFamily="18" charset="-78"/>
            </a:endParaRPr>
          </a:p>
          <a:p>
            <a:pPr algn="ctr"/>
            <a:r>
              <a:rPr lang="ar-SA" sz="7200" b="1" dirty="0" smtClean="0">
                <a:solidFill>
                  <a:srgbClr val="FF0000"/>
                </a:solidFill>
                <a:latin typeface="Traditional Arabic" panose="02020603050405020304" pitchFamily="18" charset="-78"/>
                <a:cs typeface="Traditional Arabic" panose="02020603050405020304" pitchFamily="18" charset="-78"/>
              </a:rPr>
              <a:t>كيري-وازا</a:t>
            </a:r>
          </a:p>
          <a:p>
            <a:pPr algn="ctr"/>
            <a:r>
              <a:rPr lang="fr-FR" sz="7200" b="1" dirty="0">
                <a:solidFill>
                  <a:srgbClr val="FF0000"/>
                </a:solidFill>
                <a:latin typeface="Traditional Arabic" panose="02020603050405020304" pitchFamily="18" charset="-78"/>
                <a:cs typeface="Traditional Arabic" panose="02020603050405020304" pitchFamily="18" charset="-78"/>
              </a:rPr>
              <a:t>(GIRI-WAZA)</a:t>
            </a:r>
            <a:endParaRPr lang="en-US" sz="7200" b="1" dirty="0">
              <a:solidFill>
                <a:srgbClr val="FF0000"/>
              </a:solidFill>
              <a:latin typeface="Traditional Arabic" panose="02020603050405020304" pitchFamily="18" charset="-78"/>
              <a:cs typeface="Traditional Arabic" panose="02020603050405020304" pitchFamily="18" charset="-78"/>
            </a:endParaRPr>
          </a:p>
          <a:p>
            <a:pPr algn="ctr"/>
            <a:endParaRPr lang="ar-SA" sz="7200" b="1" dirty="0" smtClean="0">
              <a:solidFill>
                <a:srgbClr val="FF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6797883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33009" y="182680"/>
            <a:ext cx="11784169" cy="6529589"/>
          </a:xfrm>
          <a:blipFill>
            <a:blip r:embed="rId2"/>
            <a:tile tx="0" ty="0" sx="100000" sy="100000" flip="none" algn="tl"/>
          </a:blipFill>
        </p:spPr>
        <p:txBody>
          <a:bodyPr/>
          <a:lstStyle/>
          <a:p>
            <a:endParaRPr lang="ar-SA" dirty="0" smtClean="0"/>
          </a:p>
          <a:p>
            <a:endParaRPr lang="ar-SA" dirty="0"/>
          </a:p>
        </p:txBody>
      </p:sp>
      <p:pic>
        <p:nvPicPr>
          <p:cNvPr id="4" name="صورة 4"/>
          <p:cNvPicPr/>
          <p:nvPr/>
        </p:nvPicPr>
        <p:blipFill>
          <a:blip r:embed="rId3" cstate="print"/>
          <a:srcRect/>
          <a:stretch>
            <a:fillRect/>
          </a:stretch>
        </p:blipFill>
        <p:spPr bwMode="auto">
          <a:xfrm rot="16200000">
            <a:off x="2938697" y="-2319718"/>
            <a:ext cx="6333366" cy="11535510"/>
          </a:xfrm>
          <a:prstGeom prst="rect">
            <a:avLst/>
          </a:prstGeom>
          <a:noFill/>
          <a:ln w="9525">
            <a:noFill/>
            <a:miter lim="800000"/>
            <a:headEnd/>
            <a:tailEnd/>
          </a:ln>
        </p:spPr>
      </p:pic>
    </p:spTree>
    <p:extLst>
      <p:ext uri="{BB962C8B-B14F-4D97-AF65-F5344CB8AC3E}">
        <p14:creationId xmlns:p14="http://schemas.microsoft.com/office/powerpoint/2010/main" val="32855085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6258" y="210816"/>
            <a:ext cx="11784169" cy="6529589"/>
          </a:xfrm>
          <a:blipFill>
            <a:blip r:embed="rId2"/>
            <a:tile tx="0" ty="0" sx="100000" sy="100000" flip="none" algn="tl"/>
          </a:blipFill>
        </p:spPr>
        <p:txBody>
          <a:bodyPr/>
          <a:lstStyle/>
          <a:p>
            <a:endParaRPr lang="ar-SA" dirty="0" smtClean="0"/>
          </a:p>
          <a:p>
            <a:endParaRPr lang="ar-SA" dirty="0"/>
          </a:p>
        </p:txBody>
      </p:sp>
      <p:sp>
        <p:nvSpPr>
          <p:cNvPr id="2" name="Parchemin horizontal 1"/>
          <p:cNvSpPr/>
          <p:nvPr/>
        </p:nvSpPr>
        <p:spPr>
          <a:xfrm>
            <a:off x="858128" y="815926"/>
            <a:ext cx="10480431" cy="5317588"/>
          </a:xfrm>
          <a:prstGeom prst="horizontalScroll">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8800" b="1" dirty="0" smtClean="0">
                <a:solidFill>
                  <a:srgbClr val="FF0000"/>
                </a:solidFill>
                <a:latin typeface="Traditional Arabic" panose="02020603050405020304" pitchFamily="18" charset="-78"/>
                <a:cs typeface="Traditional Arabic" panose="02020603050405020304" pitchFamily="18" charset="-78"/>
              </a:rPr>
              <a:t>داشي-وازا</a:t>
            </a:r>
          </a:p>
          <a:p>
            <a:pPr algn="ctr"/>
            <a:r>
              <a:rPr lang="fr-FR" sz="8800" b="1" dirty="0">
                <a:solidFill>
                  <a:srgbClr val="FF0000"/>
                </a:solidFill>
                <a:latin typeface="Traditional Arabic" panose="02020603050405020304" pitchFamily="18" charset="-78"/>
                <a:cs typeface="Traditional Arabic" panose="02020603050405020304" pitchFamily="18" charset="-78"/>
              </a:rPr>
              <a:t>( DASHI-WAZA)</a:t>
            </a:r>
            <a:endParaRPr lang="ar-SA" sz="8800" b="1" dirty="0">
              <a:solidFill>
                <a:srgbClr val="FF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9843060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p:spPr>
        <p:txBody>
          <a:bodyPr/>
          <a:lstStyle/>
          <a:p>
            <a:endParaRPr lang="ar-SA" dirty="0" smtClean="0"/>
          </a:p>
          <a:p>
            <a:endParaRPr lang="ar-SA" dirty="0"/>
          </a:p>
        </p:txBody>
      </p:sp>
      <p:pic>
        <p:nvPicPr>
          <p:cNvPr id="4" name="صورة 5"/>
          <p:cNvPicPr/>
          <p:nvPr/>
        </p:nvPicPr>
        <p:blipFill>
          <a:blip r:embed="rId3" cstate="print"/>
          <a:srcRect/>
          <a:stretch>
            <a:fillRect/>
          </a:stretch>
        </p:blipFill>
        <p:spPr bwMode="auto">
          <a:xfrm rot="16200000">
            <a:off x="3023767" y="-2292435"/>
            <a:ext cx="6174516" cy="11380763"/>
          </a:xfrm>
          <a:prstGeom prst="rect">
            <a:avLst/>
          </a:prstGeom>
          <a:noFill/>
          <a:ln w="9525">
            <a:noFill/>
            <a:miter lim="800000"/>
            <a:headEnd/>
            <a:tailEnd/>
          </a:ln>
        </p:spPr>
      </p:pic>
    </p:spTree>
    <p:extLst>
      <p:ext uri="{BB962C8B-B14F-4D97-AF65-F5344CB8AC3E}">
        <p14:creationId xmlns:p14="http://schemas.microsoft.com/office/powerpoint/2010/main" val="15818237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3406" y="127250"/>
            <a:ext cx="11784169" cy="6529589"/>
          </a:xfrm>
          <a:blipFill>
            <a:blip r:embed="rId2"/>
            <a:tile tx="0" ty="0" sx="100000" sy="100000" flip="none" algn="tl"/>
          </a:blipFill>
        </p:spPr>
        <p:txBody>
          <a:bodyPr/>
          <a:lstStyle/>
          <a:p>
            <a:endParaRPr lang="ar-SA" dirty="0" smtClean="0"/>
          </a:p>
          <a:p>
            <a:endParaRPr lang="ar-SA" dirty="0"/>
          </a:p>
        </p:txBody>
      </p:sp>
      <p:sp>
        <p:nvSpPr>
          <p:cNvPr id="2" name="Ruban courbé vers le bas 1"/>
          <p:cNvSpPr/>
          <p:nvPr/>
        </p:nvSpPr>
        <p:spPr>
          <a:xfrm>
            <a:off x="545909" y="272955"/>
            <a:ext cx="11259403" cy="6100549"/>
          </a:xfrm>
          <a:prstGeom prst="ellipseRibbon">
            <a:avLst/>
          </a:prstGeom>
          <a:blipFill>
            <a:blip r:embed="rId3"/>
            <a:tile tx="0" ty="0" sx="100000" sy="100000" flip="none" algn="tl"/>
          </a:blipFill>
          <a:ln w="762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8800" b="1" dirty="0">
                <a:solidFill>
                  <a:srgbClr val="FF0000"/>
                </a:solidFill>
                <a:latin typeface="Traditional Arabic" panose="02020603050405020304" pitchFamily="18" charset="-78"/>
                <a:cs typeface="Traditional Arabic" panose="02020603050405020304" pitchFamily="18" charset="-78"/>
              </a:rPr>
              <a:t>مهارات اليدين والقدمين الدفاعية والهجومية</a:t>
            </a:r>
          </a:p>
        </p:txBody>
      </p:sp>
    </p:spTree>
    <p:extLst>
      <p:ext uri="{BB962C8B-B14F-4D97-AF65-F5344CB8AC3E}">
        <p14:creationId xmlns:p14="http://schemas.microsoft.com/office/powerpoint/2010/main" val="9313748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a:ln w="76200">
            <a:solidFill>
              <a:schemeClr val="tx1"/>
            </a:solidFill>
            <a:prstDash val="lgDashDotDot"/>
          </a:ln>
        </p:spPr>
        <p:txBody>
          <a:bodyPr/>
          <a:lstStyle/>
          <a:p>
            <a:endParaRPr lang="ar-SA" dirty="0" smtClean="0"/>
          </a:p>
          <a:p>
            <a:endParaRPr lang="ar-SA" dirty="0"/>
          </a:p>
        </p:txBody>
      </p:sp>
      <p:sp>
        <p:nvSpPr>
          <p:cNvPr id="2" name="Rectangle à coins arrondis 1"/>
          <p:cNvSpPr/>
          <p:nvPr/>
        </p:nvSpPr>
        <p:spPr>
          <a:xfrm>
            <a:off x="413609" y="345548"/>
            <a:ext cx="11394831" cy="6147581"/>
          </a:xfrm>
          <a:prstGeom prst="roundRect">
            <a:avLst/>
          </a:prstGeom>
          <a:blipFill>
            <a:blip r:embed="rId3"/>
            <a:tile tx="0" ty="0" sx="100000" sy="100000" flip="none" algn="tl"/>
          </a:blipFill>
          <a:ln w="762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SA" sz="4400" b="1" dirty="0" err="1" smtClean="0">
                <a:solidFill>
                  <a:schemeClr val="tx1"/>
                </a:solidFill>
                <a:latin typeface="Traditional Arabic" panose="02020603050405020304" pitchFamily="18" charset="-78"/>
                <a:cs typeface="Traditional Arabic" panose="02020603050405020304" pitchFamily="18" charset="-78"/>
              </a:rPr>
              <a:t>تؤكددراسة</a:t>
            </a:r>
            <a:r>
              <a:rPr lang="fr-FR" sz="4400" b="1" u="sng" dirty="0" err="1" smtClean="0">
                <a:solidFill>
                  <a:srgbClr val="FF0000"/>
                </a:solidFill>
                <a:latin typeface="Traditional Arabic" panose="02020603050405020304" pitchFamily="18" charset="-78"/>
                <a:cs typeface="Traditional Arabic" panose="02020603050405020304" pitchFamily="18" charset="-78"/>
              </a:rPr>
              <a:t>MasatoshiNakayama</a:t>
            </a:r>
            <a:r>
              <a:rPr lang="ar-SA" sz="4400" b="1" u="sng" dirty="0" err="1" smtClean="0">
                <a:solidFill>
                  <a:srgbClr val="FF0000"/>
                </a:solidFill>
                <a:latin typeface="Traditional Arabic" panose="02020603050405020304" pitchFamily="18" charset="-78"/>
                <a:cs typeface="Traditional Arabic" panose="02020603050405020304" pitchFamily="18" charset="-78"/>
              </a:rPr>
              <a:t>ناكاياماماساتوشي</a:t>
            </a:r>
            <a:r>
              <a:rPr lang="ar-SA" sz="4400" b="1" u="sng" dirty="0" smtClean="0">
                <a:solidFill>
                  <a:srgbClr val="FF0000"/>
                </a:solidFill>
                <a:latin typeface="Traditional Arabic" panose="02020603050405020304" pitchFamily="18" charset="-78"/>
                <a:cs typeface="Traditional Arabic" panose="02020603050405020304" pitchFamily="18" charset="-78"/>
              </a:rPr>
              <a:t>(1979)</a:t>
            </a:r>
          </a:p>
          <a:p>
            <a:pPr algn="just"/>
            <a:r>
              <a:rPr lang="ar-SA" sz="4400" b="1" dirty="0" smtClean="0">
                <a:solidFill>
                  <a:schemeClr val="tx1"/>
                </a:solidFill>
                <a:latin typeface="Traditional Arabic" panose="02020603050405020304" pitchFamily="18" charset="-78"/>
                <a:cs typeface="Traditional Arabic" panose="02020603050405020304" pitchFamily="18" charset="-78"/>
              </a:rPr>
              <a:t>على </a:t>
            </a:r>
            <a:r>
              <a:rPr lang="ar-SA" sz="4400" b="1" dirty="0">
                <a:solidFill>
                  <a:schemeClr val="tx1"/>
                </a:solidFill>
                <a:latin typeface="Traditional Arabic" panose="02020603050405020304" pitchFamily="18" charset="-78"/>
                <a:cs typeface="Traditional Arabic" panose="02020603050405020304" pitchFamily="18" charset="-78"/>
              </a:rPr>
              <a:t>أن لكمة لاعب الكاراتيه ذو المستوى المتقدم يمكن أن تسير بسرعة </a:t>
            </a:r>
            <a:r>
              <a:rPr lang="ar-SA" sz="4400" b="1" dirty="0" smtClean="0">
                <a:solidFill>
                  <a:schemeClr val="tx1"/>
                </a:solidFill>
                <a:latin typeface="Traditional Arabic" panose="02020603050405020304" pitchFamily="18" charset="-78"/>
                <a:cs typeface="Traditional Arabic" panose="02020603050405020304" pitchFamily="18" charset="-78"/>
              </a:rPr>
              <a:t>قدرها </a:t>
            </a:r>
            <a:r>
              <a:rPr lang="ar-SA" sz="4400" b="1" dirty="0">
                <a:solidFill>
                  <a:schemeClr val="tx1"/>
                </a:solidFill>
                <a:latin typeface="Traditional Arabic" panose="02020603050405020304" pitchFamily="18" charset="-78"/>
                <a:cs typeface="Traditional Arabic" panose="02020603050405020304" pitchFamily="18" charset="-78"/>
              </a:rPr>
              <a:t>٤٣ </a:t>
            </a:r>
            <a:r>
              <a:rPr lang="ar-SA" sz="4400" b="1" dirty="0" smtClean="0">
                <a:solidFill>
                  <a:schemeClr val="tx1"/>
                </a:solidFill>
                <a:latin typeface="Traditional Arabic" panose="02020603050405020304" pitchFamily="18" charset="-78"/>
                <a:cs typeface="Traditional Arabic" panose="02020603050405020304" pitchFamily="18" charset="-78"/>
              </a:rPr>
              <a:t>قدم</a:t>
            </a:r>
            <a:r>
              <a:rPr lang="en-US" sz="4400" b="1" dirty="0" smtClean="0">
                <a:solidFill>
                  <a:schemeClr val="tx1"/>
                </a:solidFill>
                <a:latin typeface="Traditional Arabic" panose="02020603050405020304" pitchFamily="18" charset="-78"/>
                <a:cs typeface="Traditional Arabic" panose="02020603050405020304" pitchFamily="18" charset="-78"/>
              </a:rPr>
              <a:t> </a:t>
            </a:r>
            <a:r>
              <a:rPr lang="en-US" sz="4400" b="1" dirty="0">
                <a:solidFill>
                  <a:schemeClr val="tx1"/>
                </a:solidFill>
                <a:latin typeface="Traditional Arabic" panose="02020603050405020304" pitchFamily="18" charset="-78"/>
                <a:cs typeface="Traditional Arabic" panose="02020603050405020304" pitchFamily="18" charset="-78"/>
              </a:rPr>
              <a:t>/ </a:t>
            </a:r>
            <a:r>
              <a:rPr lang="ar-SA" sz="4400" b="1" dirty="0" err="1" smtClean="0">
                <a:solidFill>
                  <a:schemeClr val="tx1"/>
                </a:solidFill>
                <a:latin typeface="Traditional Arabic" panose="02020603050405020304" pitchFamily="18" charset="-78"/>
                <a:cs typeface="Traditional Arabic" panose="02020603050405020304" pitchFamily="18" charset="-78"/>
              </a:rPr>
              <a:t>ثا</a:t>
            </a:r>
            <a:r>
              <a:rPr lang="ar-SA" sz="4400" b="1" dirty="0" smtClean="0">
                <a:solidFill>
                  <a:schemeClr val="tx1"/>
                </a:solidFill>
                <a:latin typeface="Traditional Arabic" panose="02020603050405020304" pitchFamily="18" charset="-78"/>
                <a:cs typeface="Traditional Arabic" panose="02020603050405020304" pitchFamily="18" charset="-78"/>
              </a:rPr>
              <a:t> </a:t>
            </a:r>
            <a:r>
              <a:rPr lang="ar-SA" sz="4400" b="1" dirty="0">
                <a:solidFill>
                  <a:schemeClr val="tx1"/>
                </a:solidFill>
                <a:latin typeface="Traditional Arabic" panose="02020603050405020304" pitchFamily="18" charset="-78"/>
                <a:cs typeface="Traditional Arabic" panose="02020603050405020304" pitchFamily="18" charset="-78"/>
              </a:rPr>
              <a:t>والتي تكفي هذه لتوليد قوة يمكنها تحطيم ما يعادل1500 </a:t>
            </a:r>
            <a:r>
              <a:rPr lang="ar-SA" sz="4400" b="1" dirty="0" smtClean="0">
                <a:solidFill>
                  <a:schemeClr val="tx1"/>
                </a:solidFill>
                <a:latin typeface="Traditional Arabic" panose="02020603050405020304" pitchFamily="18" charset="-78"/>
                <a:cs typeface="Traditional Arabic" panose="02020603050405020304" pitchFamily="18" charset="-78"/>
              </a:rPr>
              <a:t>رطلا.</a:t>
            </a:r>
            <a:endParaRPr lang="en-US" sz="4400" b="1"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318155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nakay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29" y="81887"/>
            <a:ext cx="11900848" cy="6694226"/>
          </a:xfrm>
          <a:prstGeom prst="rect">
            <a:avLst/>
          </a:prstGeom>
          <a:noFill/>
          <a:ln w="76200">
            <a:solidFill>
              <a:schemeClr val="tx1"/>
            </a:solidFill>
            <a:prstDash val="lgDashDotDo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972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p:spPr>
        <p:txBody>
          <a:bodyPr/>
          <a:lstStyle/>
          <a:p>
            <a:endParaRPr lang="ar-SA" dirty="0" smtClean="0"/>
          </a:p>
          <a:p>
            <a:endParaRPr lang="ar-SA" dirty="0"/>
          </a:p>
        </p:txBody>
      </p:sp>
      <p:sp>
        <p:nvSpPr>
          <p:cNvPr id="2" name="Rectangle à coins arrondis 1"/>
          <p:cNvSpPr/>
          <p:nvPr/>
        </p:nvSpPr>
        <p:spPr>
          <a:xfrm>
            <a:off x="608279" y="345548"/>
            <a:ext cx="11394831" cy="6147581"/>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u="sng" dirty="0">
                <a:solidFill>
                  <a:srgbClr val="FF0000"/>
                </a:solidFill>
                <a:latin typeface="Traditional Arabic" panose="02020603050405020304" pitchFamily="18" charset="-78"/>
                <a:cs typeface="Traditional Arabic" panose="02020603050405020304" pitchFamily="18" charset="-78"/>
              </a:rPr>
              <a:t>أنواع الضربات باليد:</a:t>
            </a:r>
            <a:endParaRPr lang="en-US" sz="5400" b="1" u="sng" dirty="0">
              <a:solidFill>
                <a:srgbClr val="FF0000"/>
              </a:solidFill>
              <a:latin typeface="Traditional Arabic" panose="02020603050405020304" pitchFamily="18" charset="-78"/>
              <a:cs typeface="Traditional Arabic" panose="02020603050405020304" pitchFamily="18" charset="-78"/>
            </a:endParaRPr>
          </a:p>
          <a:p>
            <a:r>
              <a:rPr lang="ar-SA" sz="5400" b="1" dirty="0">
                <a:solidFill>
                  <a:schemeClr val="tx1"/>
                </a:solidFill>
                <a:latin typeface="Traditional Arabic" panose="02020603050405020304" pitchFamily="18" charset="-78"/>
                <a:cs typeface="Traditional Arabic" panose="02020603050405020304" pitchFamily="18" charset="-78"/>
              </a:rPr>
              <a:t>تقسم ضربات اليد إلى ثلاث أقسام </a:t>
            </a:r>
            <a:r>
              <a:rPr lang="ar-SA" sz="5400" b="1" dirty="0" smtClean="0">
                <a:solidFill>
                  <a:schemeClr val="tx1"/>
                </a:solidFill>
                <a:latin typeface="Traditional Arabic" panose="02020603050405020304" pitchFamily="18" charset="-78"/>
                <a:cs typeface="Traditional Arabic" panose="02020603050405020304" pitchFamily="18" charset="-78"/>
              </a:rPr>
              <a:t>وهي:</a:t>
            </a:r>
          </a:p>
          <a:p>
            <a:r>
              <a:rPr lang="ar-SA" sz="5400" b="1" dirty="0" smtClean="0">
                <a:solidFill>
                  <a:schemeClr val="tx1"/>
                </a:solidFill>
                <a:latin typeface="Traditional Arabic" panose="02020603050405020304" pitchFamily="18" charset="-78"/>
                <a:cs typeface="Traditional Arabic" panose="02020603050405020304" pitchFamily="18" charset="-78"/>
              </a:rPr>
              <a:t> 1-الضرب باليدّ:</a:t>
            </a:r>
          </a:p>
          <a:p>
            <a:r>
              <a:rPr lang="ar-SA" sz="5400" b="1" dirty="0" smtClean="0">
                <a:solidFill>
                  <a:schemeClr val="tx1"/>
                </a:solidFill>
                <a:latin typeface="Traditional Arabic" panose="02020603050405020304" pitchFamily="18" charset="-78"/>
                <a:cs typeface="Traditional Arabic" panose="02020603050405020304" pitchFamily="18" charset="-78"/>
              </a:rPr>
              <a:t>  </a:t>
            </a:r>
            <a:r>
              <a:rPr lang="ar-SA" sz="6000" b="1" dirty="0" smtClean="0">
                <a:solidFill>
                  <a:schemeClr val="tx1"/>
                </a:solidFill>
                <a:latin typeface="Traditional Arabic" panose="02020603050405020304" pitchFamily="18" charset="-78"/>
                <a:cs typeface="Traditional Arabic" panose="02020603050405020304" pitchFamily="18" charset="-78"/>
              </a:rPr>
              <a:t>أ</a:t>
            </a:r>
            <a:r>
              <a:rPr lang="ar-SA" sz="5400" b="1" dirty="0" smtClean="0">
                <a:solidFill>
                  <a:schemeClr val="tx1"/>
                </a:solidFill>
                <a:latin typeface="Traditional Arabic" panose="02020603050405020304" pitchFamily="18" charset="-78"/>
                <a:cs typeface="Traditional Arabic" panose="02020603050405020304" pitchFamily="18" charset="-78"/>
              </a:rPr>
              <a:t>-الضرب باليدّ المفتوحة.</a:t>
            </a:r>
          </a:p>
          <a:p>
            <a:r>
              <a:rPr lang="ar-SA" sz="5400" b="1" dirty="0" smtClean="0">
                <a:solidFill>
                  <a:schemeClr val="tx1"/>
                </a:solidFill>
                <a:latin typeface="Traditional Arabic" panose="02020603050405020304" pitchFamily="18" charset="-78"/>
                <a:cs typeface="Traditional Arabic" panose="02020603050405020304" pitchFamily="18" charset="-78"/>
              </a:rPr>
              <a:t>ب-الضرب باليدّ المغلقة(القبضة). </a:t>
            </a:r>
          </a:p>
          <a:p>
            <a:r>
              <a:rPr lang="ar-SA" sz="5400" b="1" dirty="0" smtClean="0">
                <a:solidFill>
                  <a:schemeClr val="tx1"/>
                </a:solidFill>
                <a:latin typeface="Traditional Arabic" panose="02020603050405020304" pitchFamily="18" charset="-78"/>
                <a:cs typeface="Traditional Arabic" panose="02020603050405020304" pitchFamily="18" charset="-78"/>
              </a:rPr>
              <a:t>2-الضرب </a:t>
            </a:r>
            <a:r>
              <a:rPr lang="ar-SA" sz="5400" b="1" dirty="0">
                <a:solidFill>
                  <a:schemeClr val="tx1"/>
                </a:solidFill>
                <a:latin typeface="Traditional Arabic" panose="02020603050405020304" pitchFamily="18" charset="-78"/>
                <a:cs typeface="Traditional Arabic" panose="02020603050405020304" pitchFamily="18" charset="-78"/>
              </a:rPr>
              <a:t>بكف </a:t>
            </a:r>
            <a:r>
              <a:rPr lang="ar-SA" sz="5400" b="1" dirty="0" smtClean="0">
                <a:solidFill>
                  <a:schemeClr val="tx1"/>
                </a:solidFill>
                <a:latin typeface="Traditional Arabic" panose="02020603050405020304" pitchFamily="18" charset="-78"/>
                <a:cs typeface="Traditional Arabic" panose="02020603050405020304" pitchFamily="18" charset="-78"/>
              </a:rPr>
              <a:t>اليد. </a:t>
            </a:r>
          </a:p>
          <a:p>
            <a:r>
              <a:rPr lang="ar-SA" sz="5400" b="1" dirty="0" smtClean="0">
                <a:solidFill>
                  <a:schemeClr val="tx1"/>
                </a:solidFill>
                <a:latin typeface="Traditional Arabic" panose="02020603050405020304" pitchFamily="18" charset="-78"/>
                <a:cs typeface="Traditional Arabic" panose="02020603050405020304" pitchFamily="18" charset="-78"/>
              </a:rPr>
              <a:t>3-الضرب بالكوع. </a:t>
            </a:r>
            <a:endParaRPr lang="ar-SA" sz="6000" b="1" dirty="0" smtClean="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9041543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p:spPr>
        <p:txBody>
          <a:bodyPr/>
          <a:lstStyle/>
          <a:p>
            <a:endParaRPr lang="ar-SA" dirty="0" smtClean="0"/>
          </a:p>
          <a:p>
            <a:endParaRPr lang="ar-SA"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91" y="259308"/>
            <a:ext cx="11477766" cy="6291618"/>
          </a:xfrm>
          <a:prstGeom prst="rect">
            <a:avLst/>
          </a:prstGeom>
          <a:ln w="76200">
            <a:solidFill>
              <a:srgbClr val="FFC000"/>
            </a:solidFill>
            <a:prstDash val="lgDashDotDot"/>
          </a:ln>
        </p:spPr>
      </p:pic>
    </p:spTree>
    <p:extLst>
      <p:ext uri="{BB962C8B-B14F-4D97-AF65-F5344CB8AC3E}">
        <p14:creationId xmlns:p14="http://schemas.microsoft.com/office/powerpoint/2010/main" val="3107829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a:ln w="76200">
            <a:solidFill>
              <a:schemeClr val="tx1"/>
            </a:solidFill>
            <a:prstDash val="lgDashDotDot"/>
          </a:ln>
        </p:spPr>
        <p:txBody>
          <a:bodyPr/>
          <a:lstStyle/>
          <a:p>
            <a:endParaRPr lang="ar-SA" dirty="0" smtClean="0"/>
          </a:p>
          <a:p>
            <a:endParaRPr lang="ar-SA" dirty="0"/>
          </a:p>
        </p:txBody>
      </p:sp>
      <p:sp>
        <p:nvSpPr>
          <p:cNvPr id="2" name="Ruban vers le bas 1"/>
          <p:cNvSpPr/>
          <p:nvPr/>
        </p:nvSpPr>
        <p:spPr>
          <a:xfrm>
            <a:off x="491320" y="586854"/>
            <a:ext cx="10822674" cy="5650173"/>
          </a:xfrm>
          <a:prstGeom prst="ribbon">
            <a:avLst/>
          </a:prstGeom>
          <a:blipFill>
            <a:blip r:embed="rId3"/>
            <a:tile tx="0" ty="0" sx="100000" sy="100000" flip="none" algn="tl"/>
          </a:blipFill>
          <a:ln w="762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8800" b="1" dirty="0">
                <a:solidFill>
                  <a:srgbClr val="FF0000"/>
                </a:solidFill>
                <a:latin typeface="Traditional Arabic" panose="02020603050405020304" pitchFamily="18" charset="-78"/>
                <a:cs typeface="Traditional Arabic" panose="02020603050405020304" pitchFamily="18" charset="-78"/>
              </a:rPr>
              <a:t>الأساليب الفنية الأساسية للكاراتيه</a:t>
            </a:r>
            <a:endParaRPr lang="en-US" sz="8800" dirty="0">
              <a:solidFill>
                <a:srgbClr val="FF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8789949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a:ln w="76200">
            <a:solidFill>
              <a:srgbClr val="00B0F0"/>
            </a:solidFill>
            <a:prstDash val="lgDashDotDot"/>
          </a:ln>
        </p:spPr>
        <p:txBody>
          <a:bodyPr/>
          <a:lstStyle/>
          <a:p>
            <a:endParaRPr lang="ar-SA" dirty="0" smtClean="0"/>
          </a:p>
          <a:p>
            <a:endParaRPr lang="ar-SA" dirty="0"/>
          </a:p>
        </p:txBody>
      </p:sp>
      <p:sp>
        <p:nvSpPr>
          <p:cNvPr id="4" name="Ruban vers le bas 3"/>
          <p:cNvSpPr/>
          <p:nvPr/>
        </p:nvSpPr>
        <p:spPr>
          <a:xfrm>
            <a:off x="1146412" y="477672"/>
            <a:ext cx="9689909" cy="5745707"/>
          </a:xfrm>
          <a:prstGeom prst="ribbon">
            <a:avLst/>
          </a:prstGeom>
          <a:blipFill>
            <a:blip r:embed="rId3"/>
            <a:tile tx="0" ty="0" sx="100000" sy="100000" flip="none" algn="tl"/>
          </a:blipFill>
          <a:ln w="76200">
            <a:solidFill>
              <a:srgbClr val="FFC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1500" b="1" dirty="0">
                <a:solidFill>
                  <a:srgbClr val="FF0000"/>
                </a:solidFill>
                <a:latin typeface="Traditional Arabic" panose="02020603050405020304" pitchFamily="18" charset="-78"/>
                <a:cs typeface="Traditional Arabic" panose="02020603050405020304" pitchFamily="18" charset="-78"/>
              </a:rPr>
              <a:t>تقنيات الضرب </a:t>
            </a:r>
            <a:r>
              <a:rPr lang="ar-SA" sz="11500" b="1" dirty="0" smtClean="0">
                <a:solidFill>
                  <a:srgbClr val="FF0000"/>
                </a:solidFill>
                <a:latin typeface="Traditional Arabic" panose="02020603050405020304" pitchFamily="18" charset="-78"/>
                <a:cs typeface="Traditional Arabic" panose="02020603050405020304" pitchFamily="18" charset="-78"/>
              </a:rPr>
              <a:t>باليدّ</a:t>
            </a:r>
            <a:endParaRPr lang="ar-SA" sz="11500" b="1" dirty="0">
              <a:solidFill>
                <a:srgbClr val="FF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6869612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a:ln w="76200">
            <a:solidFill>
              <a:srgbClr val="00B0F0"/>
            </a:solidFill>
            <a:prstDash val="lgDashDotDot"/>
          </a:ln>
        </p:spPr>
        <p:txBody>
          <a:bodyPr/>
          <a:lstStyle/>
          <a:p>
            <a:endParaRPr lang="ar-SA" dirty="0" smtClean="0"/>
          </a:p>
          <a:p>
            <a:endParaRPr lang="ar-SA" dirty="0"/>
          </a:p>
        </p:txBody>
      </p:sp>
      <p:sp>
        <p:nvSpPr>
          <p:cNvPr id="2" name="Rectangle à coins arrondis 1"/>
          <p:cNvSpPr/>
          <p:nvPr/>
        </p:nvSpPr>
        <p:spPr>
          <a:xfrm>
            <a:off x="413609" y="345548"/>
            <a:ext cx="11394831" cy="6147581"/>
          </a:xfrm>
          <a:prstGeom prst="roundRect">
            <a:avLst/>
          </a:prstGeom>
          <a:blipFill>
            <a:blip r:embed="rId3"/>
            <a:tile tx="0" ty="0" sx="100000" sy="100000" flip="none" algn="tl"/>
          </a:blipFill>
          <a:ln w="76200">
            <a:solidFill>
              <a:srgbClr val="FFC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4400" b="1" dirty="0">
                <a:solidFill>
                  <a:schemeClr val="tx1"/>
                </a:solidFill>
                <a:latin typeface="Traditional Arabic" panose="02020603050405020304" pitchFamily="18" charset="-78"/>
                <a:cs typeface="Traditional Arabic" panose="02020603050405020304" pitchFamily="18" charset="-78"/>
              </a:rPr>
              <a:t>تعتبر اليد من أهم الأسلحة للاعب الكاراتيه والفنون القتالية الأخرى . فقدرة تحكم الإنسان بيده تكون أكثر من الأعضاء الأخرى .</a:t>
            </a:r>
            <a:br>
              <a:rPr lang="ar-SA" sz="4400" b="1" dirty="0">
                <a:solidFill>
                  <a:schemeClr val="tx1"/>
                </a:solidFill>
                <a:latin typeface="Traditional Arabic" panose="02020603050405020304" pitchFamily="18" charset="-78"/>
                <a:cs typeface="Traditional Arabic" panose="02020603050405020304" pitchFamily="18" charset="-78"/>
              </a:rPr>
            </a:br>
            <a:r>
              <a:rPr lang="ar-SA" sz="4400" b="1" dirty="0">
                <a:solidFill>
                  <a:schemeClr val="tx1"/>
                </a:solidFill>
                <a:latin typeface="Traditional Arabic" panose="02020603050405020304" pitchFamily="18" charset="-78"/>
                <a:cs typeface="Traditional Arabic" panose="02020603050405020304" pitchFamily="18" charset="-78"/>
              </a:rPr>
              <a:t>وهناك عدة طرق لتنفيذ الهجوم باليد ، ونستطيع تقسيمها كالتالي</a:t>
            </a:r>
            <a:r>
              <a:rPr lang="ar-SA" sz="4400" b="1" dirty="0" smtClean="0">
                <a:solidFill>
                  <a:schemeClr val="tx1"/>
                </a:solidFill>
                <a:latin typeface="Traditional Arabic" panose="02020603050405020304" pitchFamily="18" charset="-78"/>
                <a:cs typeface="Traditional Arabic" panose="02020603050405020304" pitchFamily="18" charset="-78"/>
              </a:rPr>
              <a:t>:-</a:t>
            </a:r>
            <a:r>
              <a:rPr lang="ar-SA" sz="4400" b="1" u="sng" dirty="0" smtClean="0">
                <a:solidFill>
                  <a:srgbClr val="FF0000"/>
                </a:solidFill>
                <a:latin typeface="Traditional Arabic" panose="02020603050405020304" pitchFamily="18" charset="-78"/>
                <a:cs typeface="Traditional Arabic" panose="02020603050405020304" pitchFamily="18" charset="-78"/>
              </a:rPr>
              <a:t>  1-الهجوم باليدّ المقفلة(القبضة)</a:t>
            </a:r>
            <a:r>
              <a:rPr lang="ar-SA" sz="4400" b="1" dirty="0" smtClean="0">
                <a:solidFill>
                  <a:schemeClr val="tx1"/>
                </a:solidFill>
                <a:latin typeface="Traditional Arabic" panose="02020603050405020304" pitchFamily="18" charset="-78"/>
                <a:cs typeface="Traditional Arabic" panose="02020603050405020304" pitchFamily="18" charset="-78"/>
              </a:rPr>
              <a:t>:</a:t>
            </a:r>
          </a:p>
          <a:p>
            <a:r>
              <a:rPr lang="ar-SA" sz="4400" b="1" dirty="0" smtClean="0">
                <a:solidFill>
                  <a:schemeClr val="tx1"/>
                </a:solidFill>
                <a:latin typeface="Traditional Arabic" panose="02020603050405020304" pitchFamily="18" charset="-78"/>
                <a:cs typeface="Traditional Arabic" panose="02020603050405020304" pitchFamily="18" charset="-78"/>
              </a:rPr>
              <a:t>- </a:t>
            </a:r>
            <a:r>
              <a:rPr lang="ar-SA" sz="4400" b="1" dirty="0">
                <a:solidFill>
                  <a:schemeClr val="tx1"/>
                </a:solidFill>
                <a:latin typeface="Traditional Arabic" panose="02020603050405020304" pitchFamily="18" charset="-78"/>
                <a:cs typeface="Traditional Arabic" panose="02020603050405020304" pitchFamily="18" charset="-78"/>
              </a:rPr>
              <a:t>وعادة ما توجه هذه الضربات للوجه أو للصدر أو للبطن أو لجانب الجسم. </a:t>
            </a:r>
            <a:r>
              <a:rPr lang="ar-SA" sz="4400" b="1" dirty="0" smtClean="0">
                <a:solidFill>
                  <a:schemeClr val="tx1"/>
                </a:solidFill>
                <a:latin typeface="Traditional Arabic" panose="02020603050405020304" pitchFamily="18" charset="-78"/>
                <a:cs typeface="Traditional Arabic" panose="02020603050405020304" pitchFamily="18" charset="-78"/>
              </a:rPr>
              <a:t>وتعتمد </a:t>
            </a:r>
            <a:r>
              <a:rPr lang="ar-SA" sz="4400" b="1" dirty="0">
                <a:solidFill>
                  <a:schemeClr val="tx1"/>
                </a:solidFill>
                <a:latin typeface="Traditional Arabic" panose="02020603050405020304" pitchFamily="18" charset="-78"/>
                <a:cs typeface="Traditional Arabic" panose="02020603050405020304" pitchFamily="18" charset="-78"/>
              </a:rPr>
              <a:t>الضربة على أربع عوامل رئيسية، وهي :</a:t>
            </a:r>
            <a:endParaRPr lang="en-US" sz="4400" b="1"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353084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a:ln w="76200">
            <a:solidFill>
              <a:srgbClr val="FFC000"/>
            </a:solidFill>
            <a:prstDash val="lgDashDotDot"/>
          </a:ln>
        </p:spPr>
        <p:txBody>
          <a:bodyPr/>
          <a:lstStyle/>
          <a:p>
            <a:endParaRPr lang="ar-SA" dirty="0" smtClean="0"/>
          </a:p>
          <a:p>
            <a:endParaRPr lang="ar-SA" dirty="0"/>
          </a:p>
        </p:txBody>
      </p:sp>
      <p:sp>
        <p:nvSpPr>
          <p:cNvPr id="2" name="Rectangle à coins arrondis 1"/>
          <p:cNvSpPr/>
          <p:nvPr/>
        </p:nvSpPr>
        <p:spPr>
          <a:xfrm>
            <a:off x="413609" y="345548"/>
            <a:ext cx="11394831" cy="6147581"/>
          </a:xfrm>
          <a:prstGeom prst="roundRect">
            <a:avLst/>
          </a:prstGeom>
          <a:blipFill>
            <a:blip r:embed="rId3"/>
            <a:tile tx="0" ty="0" sx="100000" sy="100000" flip="none" algn="tl"/>
          </a:blipFill>
          <a:ln w="76200">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200" b="1" u="sng" dirty="0" smtClean="0">
                <a:solidFill>
                  <a:srgbClr val="FF0000"/>
                </a:solidFill>
                <a:latin typeface="Traditional Arabic" panose="02020603050405020304" pitchFamily="18" charset="-78"/>
                <a:cs typeface="Traditional Arabic" panose="02020603050405020304" pitchFamily="18" charset="-78"/>
              </a:rPr>
              <a:t>1-طريقة </a:t>
            </a:r>
            <a:r>
              <a:rPr lang="ar-SA" sz="3200" b="1" u="sng" dirty="0">
                <a:solidFill>
                  <a:srgbClr val="FF0000"/>
                </a:solidFill>
                <a:latin typeface="Traditional Arabic" panose="02020603050405020304" pitchFamily="18" charset="-78"/>
                <a:cs typeface="Traditional Arabic" panose="02020603050405020304" pitchFamily="18" charset="-78"/>
              </a:rPr>
              <a:t>تطبيق الأصابع </a:t>
            </a:r>
            <a:r>
              <a:rPr lang="ar-SA" sz="3200" b="1" u="sng" dirty="0" smtClean="0">
                <a:solidFill>
                  <a:srgbClr val="FF0000"/>
                </a:solidFill>
                <a:latin typeface="Traditional Arabic" panose="02020603050405020304" pitchFamily="18" charset="-78"/>
                <a:cs typeface="Traditional Arabic" panose="02020603050405020304" pitchFamily="18" charset="-78"/>
              </a:rPr>
              <a:t>:</a:t>
            </a:r>
            <a:r>
              <a:rPr lang="ar-SA" sz="3200" b="1" dirty="0">
                <a:solidFill>
                  <a:schemeClr val="tx1"/>
                </a:solidFill>
                <a:latin typeface="Traditional Arabic" panose="02020603050405020304" pitchFamily="18" charset="-78"/>
                <a:cs typeface="Traditional Arabic" panose="02020603050405020304" pitchFamily="18" charset="-78"/>
              </a:rPr>
              <a:t/>
            </a:r>
            <a:br>
              <a:rPr lang="ar-SA" sz="3200" b="1" dirty="0">
                <a:solidFill>
                  <a:schemeClr val="tx1"/>
                </a:solidFill>
                <a:latin typeface="Traditional Arabic" panose="02020603050405020304" pitchFamily="18" charset="-78"/>
                <a:cs typeface="Traditional Arabic" panose="02020603050405020304" pitchFamily="18" charset="-78"/>
              </a:rPr>
            </a:br>
            <a:r>
              <a:rPr lang="ar-SA" sz="3200" b="1" dirty="0">
                <a:solidFill>
                  <a:schemeClr val="tx1"/>
                </a:solidFill>
                <a:latin typeface="Traditional Arabic" panose="02020603050405020304" pitchFamily="18" charset="-78"/>
                <a:cs typeface="Traditional Arabic" panose="02020603050405020304" pitchFamily="18" charset="-78"/>
              </a:rPr>
              <a:t>تثنى الأصابع للداخل  عدا الإبهام وبعد ذلك يُقفل الإبهام على العقلة الثانية من إصبعي الوسطى والسبابة. </a:t>
            </a:r>
            <a:endParaRPr lang="en-US" sz="3200" b="1" dirty="0">
              <a:solidFill>
                <a:schemeClr val="tx1"/>
              </a:solidFill>
              <a:latin typeface="Traditional Arabic" panose="02020603050405020304" pitchFamily="18" charset="-78"/>
              <a:cs typeface="Traditional Arabic" panose="02020603050405020304" pitchFamily="18" charset="-78"/>
            </a:endParaRPr>
          </a:p>
          <a:p>
            <a:r>
              <a:rPr lang="ar-SA" sz="3200" b="1" u="sng" dirty="0" smtClean="0">
                <a:solidFill>
                  <a:srgbClr val="FF0000"/>
                </a:solidFill>
                <a:latin typeface="Traditional Arabic" panose="02020603050405020304" pitchFamily="18" charset="-78"/>
                <a:cs typeface="Traditional Arabic" panose="02020603050405020304" pitchFamily="18" charset="-78"/>
              </a:rPr>
              <a:t>2-المسافة : </a:t>
            </a:r>
            <a:r>
              <a:rPr lang="ar-SA" sz="3200" b="1" dirty="0" smtClean="0">
                <a:solidFill>
                  <a:schemeClr val="tx1"/>
                </a:solidFill>
                <a:latin typeface="Traditional Arabic" panose="02020603050405020304" pitchFamily="18" charset="-78"/>
                <a:cs typeface="Traditional Arabic" panose="02020603050405020304" pitchFamily="18" charset="-78"/>
              </a:rPr>
              <a:t>إذ </a:t>
            </a:r>
            <a:r>
              <a:rPr lang="ar-SA" sz="3200" b="1" dirty="0">
                <a:solidFill>
                  <a:schemeClr val="tx1"/>
                </a:solidFill>
                <a:latin typeface="Traditional Arabic" panose="02020603050405020304" pitchFamily="18" charset="-78"/>
                <a:cs typeface="Traditional Arabic" panose="02020603050405020304" pitchFamily="18" charset="-78"/>
              </a:rPr>
              <a:t>يجب أن تسلك </a:t>
            </a:r>
            <a:r>
              <a:rPr lang="ar-SA" sz="3200" b="1" dirty="0" smtClean="0">
                <a:solidFill>
                  <a:schemeClr val="tx1"/>
                </a:solidFill>
                <a:latin typeface="Traditional Arabic" panose="02020603050405020304" pitchFamily="18" charset="-78"/>
                <a:cs typeface="Traditional Arabic" panose="02020603050405020304" pitchFamily="18" charset="-78"/>
              </a:rPr>
              <a:t>الضربة </a:t>
            </a:r>
            <a:r>
              <a:rPr lang="ar-SA" sz="3200" b="1" dirty="0">
                <a:solidFill>
                  <a:schemeClr val="tx1"/>
                </a:solidFill>
                <a:latin typeface="Traditional Arabic" panose="02020603050405020304" pitchFamily="18" charset="-78"/>
                <a:cs typeface="Traditional Arabic" panose="02020603050405020304" pitchFamily="18" charset="-78"/>
              </a:rPr>
              <a:t>أقصر طريق لبلوغ الهدف وهو طبعاً الخط المستقيم. </a:t>
            </a:r>
            <a:endParaRPr lang="en-US" sz="3200" b="1" dirty="0">
              <a:solidFill>
                <a:schemeClr val="tx1"/>
              </a:solidFill>
              <a:latin typeface="Traditional Arabic" panose="02020603050405020304" pitchFamily="18" charset="-78"/>
              <a:cs typeface="Traditional Arabic" panose="02020603050405020304" pitchFamily="18" charset="-78"/>
            </a:endParaRPr>
          </a:p>
          <a:p>
            <a:r>
              <a:rPr lang="ar-SA" sz="3200" b="1" dirty="0">
                <a:solidFill>
                  <a:schemeClr val="tx1"/>
                </a:solidFill>
                <a:latin typeface="Traditional Arabic" panose="02020603050405020304" pitchFamily="18" charset="-78"/>
                <a:cs typeface="Traditional Arabic" panose="02020603050405020304" pitchFamily="18" charset="-78"/>
              </a:rPr>
              <a:t> </a:t>
            </a:r>
            <a:r>
              <a:rPr lang="ar-SA" sz="3200" b="1" u="sng" dirty="0" smtClean="0">
                <a:solidFill>
                  <a:srgbClr val="FF0000"/>
                </a:solidFill>
                <a:latin typeface="Traditional Arabic" panose="02020603050405020304" pitchFamily="18" charset="-78"/>
                <a:cs typeface="Traditional Arabic" panose="02020603050405020304" pitchFamily="18" charset="-78"/>
              </a:rPr>
              <a:t>3-السرعة : </a:t>
            </a:r>
            <a:r>
              <a:rPr lang="ar-SA" sz="3200" b="1" dirty="0">
                <a:solidFill>
                  <a:schemeClr val="tx1"/>
                </a:solidFill>
                <a:latin typeface="Traditional Arabic" panose="02020603050405020304" pitchFamily="18" charset="-78"/>
                <a:cs typeface="Traditional Arabic" panose="02020603050405020304" pitchFamily="18" charset="-78"/>
              </a:rPr>
              <a:t>فكلما زادت السرعة زاد تأثير فعالية الضربة. كما أن ارتداد اليد الأخرى للخلف يزيد من سرعة الحركة تطبيقاً للنظرية الطبيعية لكل فعل ردة فعل مساوٍ له في القوة معاكس له في الاتجاه. </a:t>
            </a:r>
            <a:endParaRPr lang="en-US" sz="3200" b="1" dirty="0">
              <a:solidFill>
                <a:schemeClr val="tx1"/>
              </a:solidFill>
              <a:latin typeface="Traditional Arabic" panose="02020603050405020304" pitchFamily="18" charset="-78"/>
              <a:cs typeface="Traditional Arabic" panose="02020603050405020304" pitchFamily="18" charset="-78"/>
            </a:endParaRPr>
          </a:p>
          <a:p>
            <a:r>
              <a:rPr lang="ar-SA" sz="3200" b="1" dirty="0">
                <a:solidFill>
                  <a:schemeClr val="tx1"/>
                </a:solidFill>
                <a:latin typeface="Traditional Arabic" panose="02020603050405020304" pitchFamily="18" charset="-78"/>
                <a:cs typeface="Traditional Arabic" panose="02020603050405020304" pitchFamily="18" charset="-78"/>
              </a:rPr>
              <a:t> </a:t>
            </a:r>
            <a:r>
              <a:rPr lang="ar-SA" sz="3200" b="1" u="sng" dirty="0" smtClean="0">
                <a:solidFill>
                  <a:srgbClr val="FF0000"/>
                </a:solidFill>
                <a:latin typeface="Traditional Arabic" panose="02020603050405020304" pitchFamily="18" charset="-78"/>
                <a:cs typeface="Traditional Arabic" panose="02020603050405020304" pitchFamily="18" charset="-78"/>
              </a:rPr>
              <a:t>4-تركيز القوة: </a:t>
            </a:r>
            <a:r>
              <a:rPr lang="ar-SA" sz="3200" b="1" dirty="0">
                <a:solidFill>
                  <a:schemeClr val="tx1"/>
                </a:solidFill>
                <a:latin typeface="Traditional Arabic" panose="02020603050405020304" pitchFamily="18" charset="-78"/>
                <a:cs typeface="Traditional Arabic" panose="02020603050405020304" pitchFamily="18" charset="-78"/>
              </a:rPr>
              <a:t>أي أن تصب جميع حركات الأجزاء المشتركة في الحركة في نقطة واحدة وهي </a:t>
            </a:r>
            <a:r>
              <a:rPr lang="ar-SA" sz="3200" b="1" dirty="0" smtClean="0">
                <a:solidFill>
                  <a:schemeClr val="tx1"/>
                </a:solidFill>
                <a:latin typeface="Traditional Arabic" panose="02020603050405020304" pitchFamily="18" charset="-78"/>
                <a:cs typeface="Traditional Arabic" panose="02020603050405020304" pitchFamily="18" charset="-78"/>
              </a:rPr>
              <a:t>القبضة. </a:t>
            </a:r>
            <a:r>
              <a:rPr lang="ar-SA" sz="3200" b="1" dirty="0">
                <a:solidFill>
                  <a:schemeClr val="tx1"/>
                </a:solidFill>
                <a:latin typeface="Traditional Arabic" panose="02020603050405020304" pitchFamily="18" charset="-78"/>
                <a:cs typeface="Traditional Arabic" panose="02020603050405020304" pitchFamily="18" charset="-78"/>
              </a:rPr>
              <a:t/>
            </a:r>
            <a:br>
              <a:rPr lang="ar-SA" sz="3200" b="1" dirty="0">
                <a:solidFill>
                  <a:schemeClr val="tx1"/>
                </a:solidFill>
                <a:latin typeface="Traditional Arabic" panose="02020603050405020304" pitchFamily="18" charset="-78"/>
                <a:cs typeface="Traditional Arabic" panose="02020603050405020304" pitchFamily="18" charset="-78"/>
              </a:rPr>
            </a:br>
            <a:r>
              <a:rPr lang="ar-SA" sz="3200" b="1" dirty="0">
                <a:solidFill>
                  <a:schemeClr val="tx1"/>
                </a:solidFill>
                <a:latin typeface="Traditional Arabic" panose="02020603050405020304" pitchFamily="18" charset="-78"/>
                <a:cs typeface="Traditional Arabic" panose="02020603050405020304" pitchFamily="18" charset="-78"/>
              </a:rPr>
              <a:t>وتشمل هذه </a:t>
            </a:r>
            <a:r>
              <a:rPr lang="ar-SA" sz="3200" b="1" dirty="0" smtClean="0">
                <a:solidFill>
                  <a:schemeClr val="tx1"/>
                </a:solidFill>
                <a:latin typeface="Traditional Arabic" panose="02020603050405020304" pitchFamily="18" charset="-78"/>
                <a:cs typeface="Traditional Arabic" panose="02020603050405020304" pitchFamily="18" charset="-78"/>
              </a:rPr>
              <a:t>الطريقة(الهجوم بالقبضة) </a:t>
            </a:r>
            <a:r>
              <a:rPr lang="ar-SA" sz="3200" b="1" dirty="0">
                <a:solidFill>
                  <a:schemeClr val="tx1"/>
                </a:solidFill>
                <a:latin typeface="Traditional Arabic" panose="02020603050405020304" pitchFamily="18" charset="-78"/>
                <a:cs typeface="Traditional Arabic" panose="02020603050405020304" pitchFamily="18" charset="-78"/>
              </a:rPr>
              <a:t>جميع اللكمات " </a:t>
            </a:r>
            <a:r>
              <a:rPr lang="ar-SA" sz="3200" b="1" dirty="0" smtClean="0">
                <a:solidFill>
                  <a:schemeClr val="tx1"/>
                </a:solidFill>
                <a:latin typeface="Traditional Arabic" panose="02020603050405020304" pitchFamily="18" charset="-78"/>
                <a:cs typeface="Traditional Arabic" panose="02020603050405020304" pitchFamily="18" charset="-78"/>
              </a:rPr>
              <a:t>تسوكي </a:t>
            </a:r>
            <a:r>
              <a:rPr lang="ar-SA" sz="3200" b="1" dirty="0">
                <a:solidFill>
                  <a:schemeClr val="tx1"/>
                </a:solidFill>
                <a:latin typeface="Traditional Arabic" panose="02020603050405020304" pitchFamily="18" charset="-78"/>
                <a:cs typeface="Traditional Arabic" panose="02020603050405020304" pitchFamily="18" charset="-78"/>
              </a:rPr>
              <a:t>" وضربات ظهر القبضة " كين " وضربات المطرقة " </a:t>
            </a:r>
            <a:r>
              <a:rPr lang="ar-SA" sz="3200" b="1" dirty="0" err="1" smtClean="0">
                <a:solidFill>
                  <a:schemeClr val="tx1"/>
                </a:solidFill>
                <a:latin typeface="Traditional Arabic" panose="02020603050405020304" pitchFamily="18" charset="-78"/>
                <a:cs typeface="Traditional Arabic" panose="02020603050405020304" pitchFamily="18" charset="-78"/>
              </a:rPr>
              <a:t>كينتسو</a:t>
            </a:r>
            <a:r>
              <a:rPr lang="ar-SA" sz="3200" b="1" dirty="0" smtClean="0">
                <a:solidFill>
                  <a:schemeClr val="tx1"/>
                </a:solidFill>
                <a:latin typeface="Traditional Arabic" panose="02020603050405020304" pitchFamily="18" charset="-78"/>
                <a:cs typeface="Traditional Arabic" panose="02020603050405020304" pitchFamily="18" charset="-78"/>
              </a:rPr>
              <a:t>.</a:t>
            </a:r>
            <a:endParaRPr lang="en-US" sz="3200" b="1"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7331334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a:ln w="76200">
            <a:solidFill>
              <a:srgbClr val="00B0F0"/>
            </a:solidFill>
            <a:prstDash val="lgDashDotDot"/>
          </a:ln>
        </p:spPr>
        <p:txBody>
          <a:bodyPr/>
          <a:lstStyle/>
          <a:p>
            <a:endParaRPr lang="ar-SA" dirty="0" smtClean="0"/>
          </a:p>
          <a:p>
            <a:endParaRPr lang="ar-SA" dirty="0"/>
          </a:p>
        </p:txBody>
      </p:sp>
      <p:sp>
        <p:nvSpPr>
          <p:cNvPr id="2" name="Rectangle à coins arrondis 1"/>
          <p:cNvSpPr/>
          <p:nvPr/>
        </p:nvSpPr>
        <p:spPr>
          <a:xfrm>
            <a:off x="856637" y="1474533"/>
            <a:ext cx="10508776" cy="3343702"/>
          </a:xfrm>
          <a:prstGeom prst="roundRect">
            <a:avLst/>
          </a:prstGeom>
          <a:blipFill>
            <a:blip r:embed="rId3"/>
            <a:tile tx="0" ty="0" sx="100000" sy="100000" flip="none" algn="tl"/>
          </a:blipFill>
          <a:ln w="76200">
            <a:solidFill>
              <a:srgbClr val="FFC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u="sng" dirty="0">
                <a:solidFill>
                  <a:srgbClr val="FF0000"/>
                </a:solidFill>
                <a:latin typeface="Traditional Arabic" panose="02020603050405020304" pitchFamily="18" charset="-78"/>
                <a:cs typeface="Traditional Arabic" panose="02020603050405020304" pitchFamily="18" charset="-78"/>
              </a:rPr>
              <a:t>-</a:t>
            </a:r>
            <a:r>
              <a:rPr lang="ar-SA" sz="6000" b="1" u="sng" dirty="0">
                <a:solidFill>
                  <a:srgbClr val="FF0000"/>
                </a:solidFill>
                <a:latin typeface="Traditional Arabic" panose="02020603050405020304" pitchFamily="18" charset="-78"/>
                <a:cs typeface="Traditional Arabic" panose="02020603050405020304" pitchFamily="18" charset="-78"/>
              </a:rPr>
              <a:t>بعض التقنيات عن اللكم باليد المقفلة(القبضة):</a:t>
            </a:r>
          </a:p>
        </p:txBody>
      </p:sp>
    </p:spTree>
    <p:extLst>
      <p:ext uri="{BB962C8B-B14F-4D97-AF65-F5344CB8AC3E}">
        <p14:creationId xmlns:p14="http://schemas.microsoft.com/office/powerpoint/2010/main" val="13405243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p:spPr>
        <p:txBody>
          <a:bodyPr/>
          <a:lstStyle/>
          <a:p>
            <a:endParaRPr lang="ar-SA" dirty="0" smtClean="0"/>
          </a:p>
          <a:p>
            <a:endParaRPr lang="ar-SA" dirty="0"/>
          </a:p>
        </p:txBody>
      </p:sp>
      <p:sp>
        <p:nvSpPr>
          <p:cNvPr id="2" name="Rectangle à coins arrondis 1"/>
          <p:cNvSpPr/>
          <p:nvPr/>
        </p:nvSpPr>
        <p:spPr>
          <a:xfrm>
            <a:off x="413609" y="345548"/>
            <a:ext cx="11394831" cy="6147581"/>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4400" b="1" dirty="0" smtClean="0">
                <a:solidFill>
                  <a:srgbClr val="FF0000"/>
                </a:solidFill>
                <a:latin typeface="Traditional Arabic" panose="02020603050405020304" pitchFamily="18" charset="-78"/>
                <a:cs typeface="Traditional Arabic" panose="02020603050405020304" pitchFamily="18" charset="-78"/>
              </a:rPr>
              <a:t>1-أ</a:t>
            </a:r>
            <a:r>
              <a:rPr lang="ar-SA" sz="4400" b="1" u="sng" dirty="0" smtClean="0">
                <a:solidFill>
                  <a:srgbClr val="FF0000"/>
                </a:solidFill>
                <a:latin typeface="Traditional Arabic" panose="02020603050405020304" pitchFamily="18" charset="-78"/>
                <a:cs typeface="Traditional Arabic" panose="02020603050405020304" pitchFamily="18" charset="-78"/>
              </a:rPr>
              <a:t>وي تسوكي - </a:t>
            </a:r>
            <a:r>
              <a:rPr lang="ar-SA" sz="4400" b="1" u="sng" dirty="0">
                <a:solidFill>
                  <a:srgbClr val="FF0000"/>
                </a:solidFill>
                <a:latin typeface="Traditional Arabic" panose="02020603050405020304" pitchFamily="18" charset="-78"/>
                <a:cs typeface="Traditional Arabic" panose="02020603050405020304" pitchFamily="18" charset="-78"/>
              </a:rPr>
              <a:t>( اللكمة الطويلة  المباشرة بالقبضة</a:t>
            </a:r>
            <a:r>
              <a:rPr lang="ar-SA" sz="4400" b="1" u="sng" dirty="0" smtClean="0">
                <a:solidFill>
                  <a:srgbClr val="FF0000"/>
                </a:solidFill>
                <a:latin typeface="Traditional Arabic" panose="02020603050405020304" pitchFamily="18" charset="-78"/>
                <a:cs typeface="Traditional Arabic" panose="02020603050405020304" pitchFamily="18" charset="-78"/>
              </a:rPr>
              <a:t>):</a:t>
            </a:r>
            <a:r>
              <a:rPr lang="ar-SA" sz="4400" b="1" dirty="0">
                <a:solidFill>
                  <a:schemeClr val="tx1"/>
                </a:solidFill>
                <a:latin typeface="Traditional Arabic" panose="02020603050405020304" pitchFamily="18" charset="-78"/>
                <a:cs typeface="Traditional Arabic" panose="02020603050405020304" pitchFamily="18" charset="-78"/>
              </a:rPr>
              <a:t/>
            </a:r>
            <a:br>
              <a:rPr lang="ar-SA" sz="4400" b="1" dirty="0">
                <a:solidFill>
                  <a:schemeClr val="tx1"/>
                </a:solidFill>
                <a:latin typeface="Traditional Arabic" panose="02020603050405020304" pitchFamily="18" charset="-78"/>
                <a:cs typeface="Traditional Arabic" panose="02020603050405020304" pitchFamily="18" charset="-78"/>
              </a:rPr>
            </a:br>
            <a:r>
              <a:rPr lang="ar-SA" sz="4400" b="1" dirty="0" smtClean="0">
                <a:solidFill>
                  <a:schemeClr val="tx1"/>
                </a:solidFill>
                <a:latin typeface="Traditional Arabic" panose="02020603050405020304" pitchFamily="18" charset="-78"/>
                <a:cs typeface="Traditional Arabic" panose="02020603050405020304" pitchFamily="18" charset="-78"/>
              </a:rPr>
              <a:t>تتميز </a:t>
            </a:r>
            <a:r>
              <a:rPr lang="ar-SA" sz="4400" b="1" dirty="0">
                <a:solidFill>
                  <a:schemeClr val="tx1"/>
                </a:solidFill>
                <a:latin typeface="Traditional Arabic" panose="02020603050405020304" pitchFamily="18" charset="-78"/>
                <a:cs typeface="Traditional Arabic" panose="02020603050405020304" pitchFamily="18" charset="-78"/>
              </a:rPr>
              <a:t>هذه الحركة بمفعولها القوي والمؤثر على الخصم وذلك بانطلاق قبضة اليد المغلقة من جانب الخاصرة وبشكل مستقيم ومباشر مع دورانها 180 درجة إلى الهدف وبأقصى سرعة.</a:t>
            </a:r>
            <a:br>
              <a:rPr lang="ar-SA" sz="4400" b="1" dirty="0">
                <a:solidFill>
                  <a:schemeClr val="tx1"/>
                </a:solidFill>
                <a:latin typeface="Traditional Arabic" panose="02020603050405020304" pitchFamily="18" charset="-78"/>
                <a:cs typeface="Traditional Arabic" panose="02020603050405020304" pitchFamily="18" charset="-78"/>
              </a:rPr>
            </a:br>
            <a:r>
              <a:rPr lang="ar-SA" sz="4400" b="1" dirty="0">
                <a:solidFill>
                  <a:schemeClr val="tx1"/>
                </a:solidFill>
                <a:latin typeface="Traditional Arabic" panose="02020603050405020304" pitchFamily="18" charset="-78"/>
                <a:cs typeface="Traditional Arabic" panose="02020603050405020304" pitchFamily="18" charset="-78"/>
              </a:rPr>
              <a:t>توجه الضربة في الغالب إلى </a:t>
            </a:r>
            <a:r>
              <a:rPr lang="ar-SA" sz="4400" b="1" dirty="0" smtClean="0">
                <a:solidFill>
                  <a:schemeClr val="tx1"/>
                </a:solidFill>
                <a:latin typeface="Traditional Arabic" panose="02020603050405020304" pitchFamily="18" charset="-78"/>
                <a:cs typeface="Traditional Arabic" panose="02020603050405020304" pitchFamily="18" charset="-78"/>
              </a:rPr>
              <a:t>الجزء </a:t>
            </a:r>
            <a:r>
              <a:rPr lang="ar-SA" sz="4400" b="1" dirty="0">
                <a:solidFill>
                  <a:schemeClr val="tx1"/>
                </a:solidFill>
                <a:latin typeface="Traditional Arabic" panose="02020603050405020304" pitchFamily="18" charset="-78"/>
                <a:cs typeface="Traditional Arabic" panose="02020603050405020304" pitchFamily="18" charset="-78"/>
              </a:rPr>
              <a:t>العلوي من الجسم</a:t>
            </a:r>
            <a:r>
              <a:rPr lang="ar-SA" sz="4400" b="1" dirty="0" smtClean="0">
                <a:solidFill>
                  <a:schemeClr val="tx1"/>
                </a:solidFill>
                <a:latin typeface="Traditional Arabic" panose="02020603050405020304" pitchFamily="18" charset="-78"/>
                <a:cs typeface="Traditional Arabic" panose="02020603050405020304" pitchFamily="18" charset="-78"/>
              </a:rPr>
              <a:t>.</a:t>
            </a:r>
            <a:endParaRPr lang="en-US" sz="4400" b="1"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1030582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نتيجة بحث الصور عن ‪ura tsuk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125" y="95535"/>
            <a:ext cx="11900847" cy="6523629"/>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3458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p:spPr>
        <p:txBody>
          <a:bodyPr/>
          <a:lstStyle/>
          <a:p>
            <a:endParaRPr lang="ar-SA" dirty="0" smtClean="0"/>
          </a:p>
          <a:p>
            <a:endParaRPr lang="ar-SA" dirty="0"/>
          </a:p>
        </p:txBody>
      </p:sp>
      <p:sp>
        <p:nvSpPr>
          <p:cNvPr id="2" name="Rectangle à coins arrondis 1"/>
          <p:cNvSpPr/>
          <p:nvPr/>
        </p:nvSpPr>
        <p:spPr>
          <a:xfrm>
            <a:off x="413609" y="345548"/>
            <a:ext cx="11394831" cy="6147581"/>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b="1" u="sng" dirty="0" smtClean="0">
              <a:solidFill>
                <a:srgbClr val="FF0000"/>
              </a:solidFill>
              <a:latin typeface="Traditional Arabic" panose="02020603050405020304" pitchFamily="18" charset="-78"/>
              <a:cs typeface="Traditional Arabic" panose="02020603050405020304" pitchFamily="18" charset="-78"/>
            </a:endParaRPr>
          </a:p>
          <a:p>
            <a:r>
              <a:rPr lang="ar-SA" sz="4800" b="1" u="sng" dirty="0" smtClean="0">
                <a:solidFill>
                  <a:srgbClr val="FF0000"/>
                </a:solidFill>
                <a:latin typeface="Traditional Arabic" panose="02020603050405020304" pitchFamily="18" charset="-78"/>
                <a:cs typeface="Traditional Arabic" panose="02020603050405020304" pitchFamily="18" charset="-78"/>
              </a:rPr>
              <a:t>-ملاحظة: </a:t>
            </a:r>
            <a:r>
              <a:rPr lang="ar-SA" sz="4800" b="1" dirty="0" smtClean="0">
                <a:solidFill>
                  <a:schemeClr val="tx1"/>
                </a:solidFill>
                <a:latin typeface="Traditional Arabic" panose="02020603050405020304" pitchFamily="18" charset="-78"/>
                <a:cs typeface="Traditional Arabic" panose="02020603050405020304" pitchFamily="18" charset="-78"/>
              </a:rPr>
              <a:t>إن </a:t>
            </a:r>
            <a:r>
              <a:rPr lang="ar-SA" sz="4800" b="1" dirty="0">
                <a:solidFill>
                  <a:schemeClr val="tx1"/>
                </a:solidFill>
                <a:latin typeface="Traditional Arabic" panose="02020603050405020304" pitchFamily="18" charset="-78"/>
                <a:cs typeface="Traditional Arabic" panose="02020603050405020304" pitchFamily="18" charset="-78"/>
              </a:rPr>
              <a:t>دوران القبضة يعطي قوة </a:t>
            </a:r>
            <a:r>
              <a:rPr lang="ar-SA" sz="4800" b="1" dirty="0" err="1" smtClean="0">
                <a:solidFill>
                  <a:schemeClr val="tx1"/>
                </a:solidFill>
                <a:latin typeface="Traditional Arabic" panose="02020603050405020304" pitchFamily="18" charset="-78"/>
                <a:cs typeface="Traditional Arabic" panose="02020603050405020304" pitchFamily="18" charset="-78"/>
              </a:rPr>
              <a:t>للكمة.كما</a:t>
            </a:r>
            <a:r>
              <a:rPr lang="ar-SA" sz="4800" b="1" dirty="0" smtClean="0">
                <a:solidFill>
                  <a:schemeClr val="tx1"/>
                </a:solidFill>
                <a:latin typeface="Traditional Arabic" panose="02020603050405020304" pitchFamily="18" charset="-78"/>
                <a:cs typeface="Traditional Arabic" panose="02020603050405020304" pitchFamily="18" charset="-78"/>
              </a:rPr>
              <a:t> </a:t>
            </a:r>
            <a:r>
              <a:rPr lang="ar-SA" sz="4800" b="1" dirty="0">
                <a:solidFill>
                  <a:schemeClr val="tx1"/>
                </a:solidFill>
                <a:latin typeface="Traditional Arabic" panose="02020603050405020304" pitchFamily="18" charset="-78"/>
                <a:cs typeface="Traditional Arabic" panose="02020603050405020304" pitchFamily="18" charset="-78"/>
              </a:rPr>
              <a:t>أن حركة الوسط </a:t>
            </a:r>
            <a:r>
              <a:rPr lang="ar-SA" sz="4800" b="1" dirty="0" err="1">
                <a:solidFill>
                  <a:schemeClr val="tx1"/>
                </a:solidFill>
                <a:latin typeface="Traditional Arabic" panose="02020603050405020304" pitchFamily="18" charset="-78"/>
                <a:cs typeface="Traditional Arabic" panose="02020603050405020304" pitchFamily="18" charset="-78"/>
              </a:rPr>
              <a:t>وإرتداد</a:t>
            </a:r>
            <a:r>
              <a:rPr lang="ar-SA" sz="4800" b="1" dirty="0">
                <a:solidFill>
                  <a:schemeClr val="tx1"/>
                </a:solidFill>
                <a:latin typeface="Traditional Arabic" panose="02020603050405020304" pitchFamily="18" charset="-78"/>
                <a:cs typeface="Traditional Arabic" panose="02020603050405020304" pitchFamily="18" charset="-78"/>
              </a:rPr>
              <a:t> اليد الأخرى لهما فعالية كبيرة في ذلك</a:t>
            </a:r>
            <a:r>
              <a:rPr lang="ar-SA" sz="4800" b="1" dirty="0" smtClean="0">
                <a:solidFill>
                  <a:schemeClr val="tx1"/>
                </a:solidFill>
                <a:latin typeface="Traditional Arabic" panose="02020603050405020304" pitchFamily="18" charset="-78"/>
                <a:cs typeface="Traditional Arabic" panose="02020603050405020304" pitchFamily="18" charset="-78"/>
              </a:rPr>
              <a:t>.</a:t>
            </a:r>
            <a:endParaRPr lang="en-US" sz="4800" b="1" dirty="0">
              <a:solidFill>
                <a:schemeClr val="tx1"/>
              </a:solidFill>
              <a:latin typeface="Traditional Arabic" panose="02020603050405020304" pitchFamily="18" charset="-78"/>
              <a:cs typeface="Traditional Arabic" panose="02020603050405020304" pitchFamily="18" charset="-78"/>
            </a:endParaRPr>
          </a:p>
          <a:p>
            <a:r>
              <a:rPr lang="ar-SA" sz="4800" b="1" dirty="0">
                <a:solidFill>
                  <a:schemeClr val="tx1"/>
                </a:solidFill>
                <a:latin typeface="Traditional Arabic" panose="02020603050405020304" pitchFamily="18" charset="-78"/>
                <a:cs typeface="Traditional Arabic" panose="02020603050405020304" pitchFamily="18" charset="-78"/>
              </a:rPr>
              <a:t>تسمى هذه </a:t>
            </a:r>
            <a:r>
              <a:rPr lang="ar-SA" sz="4800" b="1" dirty="0" smtClean="0">
                <a:solidFill>
                  <a:schemeClr val="tx1"/>
                </a:solidFill>
                <a:latin typeface="Traditional Arabic" panose="02020603050405020304" pitchFamily="18" charset="-78"/>
                <a:cs typeface="Traditional Arabic" panose="02020603050405020304" pitchFamily="18" charset="-78"/>
              </a:rPr>
              <a:t>اللكمة </a:t>
            </a:r>
            <a:r>
              <a:rPr lang="ar-SA" sz="4800" b="1" dirty="0" smtClean="0">
                <a:solidFill>
                  <a:srgbClr val="FF0000"/>
                </a:solidFill>
                <a:latin typeface="Traditional Arabic" panose="02020603050405020304" pitchFamily="18" charset="-78"/>
                <a:cs typeface="Traditional Arabic" panose="02020603050405020304" pitchFamily="18" charset="-78"/>
              </a:rPr>
              <a:t>( </a:t>
            </a:r>
            <a:r>
              <a:rPr lang="ar-SA" sz="4800" b="1" dirty="0">
                <a:solidFill>
                  <a:srgbClr val="FF0000"/>
                </a:solidFill>
                <a:latin typeface="Traditional Arabic" panose="02020603050405020304" pitchFamily="18" charset="-78"/>
                <a:cs typeface="Traditional Arabic" panose="02020603050405020304" pitchFamily="18" charset="-78"/>
              </a:rPr>
              <a:t>أوي </a:t>
            </a:r>
            <a:r>
              <a:rPr lang="ar-SA" sz="4800" b="1" dirty="0" smtClean="0">
                <a:solidFill>
                  <a:srgbClr val="FF0000"/>
                </a:solidFill>
                <a:latin typeface="Traditional Arabic" panose="02020603050405020304" pitchFamily="18" charset="-78"/>
                <a:cs typeface="Traditional Arabic" panose="02020603050405020304" pitchFamily="18" charset="-78"/>
              </a:rPr>
              <a:t>تسوكي ) </a:t>
            </a:r>
            <a:r>
              <a:rPr lang="ar-SA" sz="4800" b="1" dirty="0" smtClean="0">
                <a:solidFill>
                  <a:schemeClr val="tx1"/>
                </a:solidFill>
                <a:latin typeface="Traditional Arabic" panose="02020603050405020304" pitchFamily="18" charset="-78"/>
                <a:cs typeface="Traditional Arabic" panose="02020603050405020304" pitchFamily="18" charset="-78"/>
              </a:rPr>
              <a:t>إذا </a:t>
            </a:r>
            <a:r>
              <a:rPr lang="ar-SA" sz="4800" b="1" dirty="0">
                <a:solidFill>
                  <a:schemeClr val="tx1"/>
                </a:solidFill>
                <a:latin typeface="Traditional Arabic" panose="02020603050405020304" pitchFamily="18" charset="-78"/>
                <a:cs typeface="Traditional Arabic" panose="02020603050405020304" pitchFamily="18" charset="-78"/>
              </a:rPr>
              <a:t>كانت اليد </a:t>
            </a:r>
            <a:r>
              <a:rPr lang="ar-SA" sz="4800" b="1" dirty="0" smtClean="0">
                <a:solidFill>
                  <a:schemeClr val="tx1"/>
                </a:solidFill>
                <a:latin typeface="Traditional Arabic" panose="02020603050405020304" pitchFamily="18" charset="-78"/>
                <a:cs typeface="Traditional Arabic" panose="02020603050405020304" pitchFamily="18" charset="-78"/>
              </a:rPr>
              <a:t>المنفّذة </a:t>
            </a:r>
            <a:r>
              <a:rPr lang="ar-SA" sz="4800" b="1" dirty="0">
                <a:solidFill>
                  <a:schemeClr val="tx1"/>
                </a:solidFill>
                <a:latin typeface="Traditional Arabic" panose="02020603050405020304" pitchFamily="18" charset="-78"/>
                <a:cs typeface="Traditional Arabic" panose="02020603050405020304" pitchFamily="18" charset="-78"/>
              </a:rPr>
              <a:t>توافق قدم المهاجم </a:t>
            </a:r>
            <a:r>
              <a:rPr lang="ar-SA" sz="4800" b="1" dirty="0" err="1" smtClean="0">
                <a:solidFill>
                  <a:schemeClr val="tx1"/>
                </a:solidFill>
                <a:latin typeface="Traditional Arabic" panose="02020603050405020304" pitchFamily="18" charset="-78"/>
                <a:cs typeface="Traditional Arabic" panose="02020603050405020304" pitchFamily="18" charset="-78"/>
              </a:rPr>
              <a:t>الأمامية.وتسمى</a:t>
            </a:r>
            <a:r>
              <a:rPr lang="ar-SA" sz="4800" b="1" dirty="0" smtClean="0">
                <a:solidFill>
                  <a:srgbClr val="FF0000"/>
                </a:solidFill>
                <a:latin typeface="Traditional Arabic" panose="02020603050405020304" pitchFamily="18" charset="-78"/>
                <a:cs typeface="Traditional Arabic" panose="02020603050405020304" pitchFamily="18" charset="-78"/>
              </a:rPr>
              <a:t>( </a:t>
            </a:r>
            <a:r>
              <a:rPr lang="ar-SA" sz="4800" b="1" dirty="0" err="1" smtClean="0">
                <a:solidFill>
                  <a:srgbClr val="FF0000"/>
                </a:solidFill>
                <a:latin typeface="Traditional Arabic" panose="02020603050405020304" pitchFamily="18" charset="-78"/>
                <a:cs typeface="Traditional Arabic" panose="02020603050405020304" pitchFamily="18" charset="-78"/>
              </a:rPr>
              <a:t>جياكو</a:t>
            </a:r>
            <a:r>
              <a:rPr lang="ar-SA" sz="4800" b="1" dirty="0" smtClean="0">
                <a:solidFill>
                  <a:srgbClr val="FF0000"/>
                </a:solidFill>
                <a:latin typeface="Traditional Arabic" panose="02020603050405020304" pitchFamily="18" charset="-78"/>
                <a:cs typeface="Traditional Arabic" panose="02020603050405020304" pitchFamily="18" charset="-78"/>
              </a:rPr>
              <a:t> تسوكي ) </a:t>
            </a:r>
            <a:r>
              <a:rPr lang="ar-SA" sz="4800" b="1" dirty="0" smtClean="0">
                <a:solidFill>
                  <a:schemeClr val="tx1"/>
                </a:solidFill>
                <a:latin typeface="Traditional Arabic" panose="02020603050405020304" pitchFamily="18" charset="-78"/>
                <a:cs typeface="Traditional Arabic" panose="02020603050405020304" pitchFamily="18" charset="-78"/>
              </a:rPr>
              <a:t>إذا </a:t>
            </a:r>
            <a:r>
              <a:rPr lang="ar-SA" sz="4800" b="1" dirty="0">
                <a:solidFill>
                  <a:schemeClr val="tx1"/>
                </a:solidFill>
                <a:latin typeface="Traditional Arabic" panose="02020603050405020304" pitchFamily="18" charset="-78"/>
                <a:cs typeface="Traditional Arabic" panose="02020603050405020304" pitchFamily="18" charset="-78"/>
              </a:rPr>
              <a:t>كانت عكس </a:t>
            </a:r>
            <a:r>
              <a:rPr lang="ar-SA" sz="4800" b="1" dirty="0" err="1" smtClean="0">
                <a:solidFill>
                  <a:schemeClr val="tx1"/>
                </a:solidFill>
                <a:latin typeface="Traditional Arabic" panose="02020603050405020304" pitchFamily="18" charset="-78"/>
                <a:cs typeface="Traditional Arabic" panose="02020603050405020304" pitchFamily="18" charset="-78"/>
              </a:rPr>
              <a:t>ذلك.</a:t>
            </a:r>
            <a:r>
              <a:rPr lang="ar-SA" sz="4800" dirty="0" err="1" smtClean="0">
                <a:latin typeface="Traditional Arabic" panose="02020603050405020304" pitchFamily="18" charset="-78"/>
                <a:cs typeface="Traditional Arabic" panose="02020603050405020304" pitchFamily="18" charset="-78"/>
              </a:rPr>
              <a:t>و</a:t>
            </a:r>
            <a:endParaRPr lang="en-US" sz="4800" dirty="0">
              <a:latin typeface="Traditional Arabic" panose="02020603050405020304" pitchFamily="18" charset="-78"/>
              <a:cs typeface="Traditional Arabic" panose="02020603050405020304" pitchFamily="18" charset="-78"/>
            </a:endParaRPr>
          </a:p>
          <a:p>
            <a:endParaRPr lang="en-US" sz="3200" b="1" u="sng"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362606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نتيجة بحث الصور عن ‪ura tsuk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9182" y="109183"/>
            <a:ext cx="11969087" cy="674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030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p:spPr>
        <p:txBody>
          <a:bodyPr/>
          <a:lstStyle/>
          <a:p>
            <a:endParaRPr lang="ar-SA" dirty="0" smtClean="0"/>
          </a:p>
          <a:p>
            <a:endParaRPr lang="ar-SA" dirty="0"/>
          </a:p>
        </p:txBody>
      </p:sp>
      <p:sp>
        <p:nvSpPr>
          <p:cNvPr id="2" name="Rectangle à coins arrondis 1"/>
          <p:cNvSpPr/>
          <p:nvPr/>
        </p:nvSpPr>
        <p:spPr>
          <a:xfrm>
            <a:off x="413609" y="345548"/>
            <a:ext cx="11394831" cy="6147581"/>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4800" b="1" u="sng" dirty="0" smtClean="0">
                <a:solidFill>
                  <a:srgbClr val="FF0000"/>
                </a:solidFill>
                <a:latin typeface="Traditional Arabic" panose="02020603050405020304" pitchFamily="18" charset="-78"/>
                <a:cs typeface="Traditional Arabic" panose="02020603050405020304" pitchFamily="18" charset="-78"/>
              </a:rPr>
              <a:t>2-كيزامي تسوكي  </a:t>
            </a:r>
            <a:r>
              <a:rPr lang="ar-SA" sz="4800" b="1" u="sng" dirty="0">
                <a:solidFill>
                  <a:srgbClr val="FF0000"/>
                </a:solidFill>
                <a:latin typeface="Traditional Arabic" panose="02020603050405020304" pitchFamily="18" charset="-78"/>
                <a:cs typeface="Traditional Arabic" panose="02020603050405020304" pitchFamily="18" charset="-78"/>
              </a:rPr>
              <a:t>(اللكمة بالقبضة القريبة):-</a:t>
            </a:r>
            <a:r>
              <a:rPr lang="ar-SA" sz="4800" b="1" dirty="0">
                <a:solidFill>
                  <a:schemeClr val="tx1"/>
                </a:solidFill>
                <a:latin typeface="Traditional Arabic" panose="02020603050405020304" pitchFamily="18" charset="-78"/>
                <a:cs typeface="Traditional Arabic" panose="02020603050405020304" pitchFamily="18" charset="-78"/>
              </a:rPr>
              <a:t/>
            </a:r>
            <a:br>
              <a:rPr lang="ar-SA" sz="4800" b="1" dirty="0">
                <a:solidFill>
                  <a:schemeClr val="tx1"/>
                </a:solidFill>
                <a:latin typeface="Traditional Arabic" panose="02020603050405020304" pitchFamily="18" charset="-78"/>
                <a:cs typeface="Traditional Arabic" panose="02020603050405020304" pitchFamily="18" charset="-78"/>
              </a:rPr>
            </a:br>
            <a:r>
              <a:rPr lang="ar-SA" sz="4800" b="1" dirty="0">
                <a:solidFill>
                  <a:schemeClr val="tx1"/>
                </a:solidFill>
                <a:latin typeface="Traditional Arabic" panose="02020603050405020304" pitchFamily="18" charset="-78"/>
                <a:cs typeface="Traditional Arabic" panose="02020603050405020304" pitchFamily="18" charset="-78"/>
              </a:rPr>
              <a:t>غالباً ما تستعمل هذه الحركة لخداع الخصم حيث أنها تتبع بلكمة مباشرة. وتعتبر نوع من اللكمات المباشرة مثل  لكمة أوي </a:t>
            </a:r>
            <a:r>
              <a:rPr lang="ar-SA" sz="4800" b="1" dirty="0" smtClean="0">
                <a:solidFill>
                  <a:schemeClr val="tx1"/>
                </a:solidFill>
                <a:latin typeface="Traditional Arabic" panose="02020603050405020304" pitchFamily="18" charset="-78"/>
                <a:cs typeface="Traditional Arabic" panose="02020603050405020304" pitchFamily="18" charset="-78"/>
              </a:rPr>
              <a:t>تسوكي </a:t>
            </a:r>
            <a:r>
              <a:rPr lang="ar-SA" sz="4800" b="1" dirty="0">
                <a:solidFill>
                  <a:schemeClr val="tx1"/>
                </a:solidFill>
                <a:latin typeface="Traditional Arabic" panose="02020603050405020304" pitchFamily="18" charset="-78"/>
                <a:cs typeface="Traditional Arabic" panose="02020603050405020304" pitchFamily="18" charset="-78"/>
              </a:rPr>
              <a:t>وتعتبر هذه اللكمة أيضاً لكمة دفاعية ولكنها في الغالب تستعمل بغرض إرباك وإخلال توازن الخصم لإتباعه بهجوم أخر.</a:t>
            </a:r>
            <a:endParaRPr lang="en-US" sz="4800" b="1"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4310551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kizami tsuk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3774" y="143301"/>
            <a:ext cx="11832608" cy="6619164"/>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692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a:ln w="76200">
            <a:solidFill>
              <a:schemeClr val="tx1"/>
            </a:solidFill>
            <a:prstDash val="lgDashDotDot"/>
          </a:ln>
        </p:spPr>
        <p:txBody>
          <a:bodyPr/>
          <a:lstStyle/>
          <a:p>
            <a:endParaRPr lang="ar-SA" dirty="0" smtClean="0"/>
          </a:p>
          <a:p>
            <a:endParaRPr lang="ar-SA" dirty="0"/>
          </a:p>
        </p:txBody>
      </p:sp>
      <p:sp>
        <p:nvSpPr>
          <p:cNvPr id="2" name="Rectangle à coins arrondis 1"/>
          <p:cNvSpPr/>
          <p:nvPr/>
        </p:nvSpPr>
        <p:spPr>
          <a:xfrm>
            <a:off x="413609" y="345548"/>
            <a:ext cx="11394831" cy="6147581"/>
          </a:xfrm>
          <a:prstGeom prst="roundRect">
            <a:avLst/>
          </a:prstGeom>
          <a:blipFill>
            <a:blip r:embed="rId3"/>
            <a:tile tx="0" ty="0" sx="100000" sy="100000" flip="none" algn="tl"/>
          </a:blipFill>
          <a:ln w="762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u="sng" dirty="0" smtClean="0">
                <a:solidFill>
                  <a:srgbClr val="FF0000"/>
                </a:solidFill>
                <a:latin typeface="Traditional Arabic" panose="02020603050405020304" pitchFamily="18" charset="-78"/>
                <a:cs typeface="Traditional Arabic" panose="02020603050405020304" pitchFamily="18" charset="-78"/>
              </a:rPr>
              <a:t>أهمية الوضع الصحيح :</a:t>
            </a:r>
          </a:p>
          <a:p>
            <a:pPr algn="ctr"/>
            <a:r>
              <a:rPr lang="ar-SA" sz="2800" b="1" dirty="0">
                <a:solidFill>
                  <a:schemeClr val="tx1"/>
                </a:solidFill>
                <a:latin typeface="Traditional Arabic" panose="02020603050405020304" pitchFamily="18" charset="-78"/>
                <a:cs typeface="Traditional Arabic" panose="02020603050405020304" pitchFamily="18" charset="-78"/>
              </a:rPr>
              <a:t/>
            </a:r>
            <a:br>
              <a:rPr lang="ar-SA" sz="2800" b="1" dirty="0">
                <a:solidFill>
                  <a:schemeClr val="tx1"/>
                </a:solidFill>
                <a:latin typeface="Traditional Arabic" panose="02020603050405020304" pitchFamily="18" charset="-78"/>
                <a:cs typeface="Traditional Arabic" panose="02020603050405020304" pitchFamily="18" charset="-78"/>
              </a:rPr>
            </a:br>
            <a:r>
              <a:rPr lang="ar-SA" sz="2800" b="1" dirty="0">
                <a:solidFill>
                  <a:schemeClr val="tx1"/>
                </a:solidFill>
                <a:latin typeface="Traditional Arabic" panose="02020603050405020304" pitchFamily="18" charset="-78"/>
                <a:cs typeface="Traditional Arabic" panose="02020603050405020304" pitchFamily="18" charset="-78"/>
              </a:rPr>
              <a:t>تتأثر قوة الحركات الهجومية وثبات الحركات الدفاعية وتوازن الجسم بالأوضاع والوقفات الصحيحة تأثيراً مباشراً</a:t>
            </a:r>
            <a:r>
              <a:rPr lang="ar-SA" sz="2800" b="1" dirty="0" smtClean="0">
                <a:solidFill>
                  <a:schemeClr val="tx1"/>
                </a:solidFill>
                <a:latin typeface="Traditional Arabic" panose="02020603050405020304" pitchFamily="18" charset="-78"/>
                <a:cs typeface="Traditional Arabic" panose="02020603050405020304" pitchFamily="18" charset="-78"/>
              </a:rPr>
              <a:t>.</a:t>
            </a:r>
            <a:r>
              <a:rPr lang="ar-SA" sz="2800" b="1" dirty="0">
                <a:solidFill>
                  <a:schemeClr val="tx1"/>
                </a:solidFill>
                <a:latin typeface="Traditional Arabic" panose="02020603050405020304" pitchFamily="18" charset="-78"/>
                <a:cs typeface="Traditional Arabic" panose="02020603050405020304" pitchFamily="18" charset="-78"/>
              </a:rPr>
              <a:t/>
            </a:r>
            <a:br>
              <a:rPr lang="ar-SA" sz="2800" b="1" dirty="0">
                <a:solidFill>
                  <a:schemeClr val="tx1"/>
                </a:solidFill>
                <a:latin typeface="Traditional Arabic" panose="02020603050405020304" pitchFamily="18" charset="-78"/>
                <a:cs typeface="Traditional Arabic" panose="02020603050405020304" pitchFamily="18" charset="-78"/>
              </a:rPr>
            </a:br>
            <a:r>
              <a:rPr lang="ar-SA" sz="2800" b="1" u="sng" dirty="0">
                <a:solidFill>
                  <a:srgbClr val="FF0000"/>
                </a:solidFill>
                <a:latin typeface="Traditional Arabic" panose="02020603050405020304" pitchFamily="18" charset="-78"/>
                <a:cs typeface="Traditional Arabic" panose="02020603050405020304" pitchFamily="18" charset="-78"/>
              </a:rPr>
              <a:t>فيجب مراعاة النقاط التالية للحصول على الوضعية الصحيحة</a:t>
            </a:r>
            <a:r>
              <a:rPr lang="ar-SA" sz="2800" b="1" u="sng" dirty="0" smtClean="0">
                <a:solidFill>
                  <a:srgbClr val="FF0000"/>
                </a:solidFill>
                <a:latin typeface="Traditional Arabic" panose="02020603050405020304" pitchFamily="18" charset="-78"/>
                <a:cs typeface="Traditional Arabic" panose="02020603050405020304" pitchFamily="18" charset="-78"/>
              </a:rPr>
              <a:t>:</a:t>
            </a:r>
          </a:p>
          <a:p>
            <a:endParaRPr lang="en-US" sz="2800" b="1" u="sng" dirty="0">
              <a:solidFill>
                <a:srgbClr val="FF0000"/>
              </a:solidFill>
              <a:latin typeface="Traditional Arabic" panose="02020603050405020304" pitchFamily="18" charset="-78"/>
              <a:cs typeface="Traditional Arabic" panose="02020603050405020304" pitchFamily="18" charset="-78"/>
            </a:endParaRPr>
          </a:p>
          <a:p>
            <a:r>
              <a:rPr lang="ar-SA" sz="2800" b="1" dirty="0" smtClean="0">
                <a:solidFill>
                  <a:schemeClr val="tx1"/>
                </a:solidFill>
                <a:latin typeface="Traditional Arabic" panose="02020603050405020304" pitchFamily="18" charset="-78"/>
                <a:cs typeface="Traditional Arabic" panose="02020603050405020304" pitchFamily="18" charset="-78"/>
              </a:rPr>
              <a:t>يعرّف ويقسّم  </a:t>
            </a:r>
            <a:r>
              <a:rPr lang="ar-SA" sz="2800" b="1" dirty="0">
                <a:solidFill>
                  <a:schemeClr val="tx1"/>
                </a:solidFill>
                <a:latin typeface="Traditional Arabic" panose="02020603050405020304" pitchFamily="18" charset="-78"/>
                <a:cs typeface="Traditional Arabic" panose="02020603050405020304" pitchFamily="18" charset="-78"/>
              </a:rPr>
              <a:t>الكاراتيه الوقفات والأوضاع اعتماداً على الجزء السفلي من الجسم ,فحركة الجسم العلوي يجب أن تكون على قاعدة صلبة وقوية </a:t>
            </a:r>
            <a:r>
              <a:rPr lang="ar-SA" sz="2800" b="1" dirty="0">
                <a:solidFill>
                  <a:schemeClr val="tx1"/>
                </a:solidFill>
                <a:latin typeface="Traditional Arabic" panose="02020603050405020304" pitchFamily="18" charset="-78"/>
                <a:cs typeface="Traditional Arabic" panose="02020603050405020304" pitchFamily="18" charset="-78"/>
              </a:rPr>
              <a:t>،</a:t>
            </a:r>
            <a:r>
              <a:rPr lang="ar-SA" sz="2800" b="1" dirty="0" smtClean="0">
                <a:solidFill>
                  <a:schemeClr val="tx1"/>
                </a:solidFill>
                <a:latin typeface="Traditional Arabic" panose="02020603050405020304" pitchFamily="18" charset="-78"/>
                <a:cs typeface="Traditional Arabic" panose="02020603050405020304" pitchFamily="18" charset="-78"/>
              </a:rPr>
              <a:t>كما </a:t>
            </a:r>
            <a:r>
              <a:rPr lang="ar-SA" sz="2800" b="1" dirty="0">
                <a:solidFill>
                  <a:schemeClr val="tx1"/>
                </a:solidFill>
                <a:latin typeface="Traditional Arabic" panose="02020603050405020304" pitchFamily="18" charset="-78"/>
                <a:cs typeface="Traditional Arabic" panose="02020603050405020304" pitchFamily="18" charset="-78"/>
              </a:rPr>
              <a:t>أن الظهر يجب أن يكون مستقيماً وإن الإخلال بالوضعية الصحيحة للحركة يخل بطبيعة الحال على التوازن ، وبالتالي يؤثر على فعالية الحركة المنشودة. ففي كاراتيه </a:t>
            </a:r>
            <a:r>
              <a:rPr lang="ar-SA" sz="2800" b="1" dirty="0" err="1">
                <a:solidFill>
                  <a:schemeClr val="tx1"/>
                </a:solidFill>
                <a:latin typeface="Traditional Arabic" panose="02020603050405020304" pitchFamily="18" charset="-78"/>
                <a:cs typeface="Traditional Arabic" panose="02020603050405020304" pitchFamily="18" charset="-78"/>
              </a:rPr>
              <a:t>الشوتوكان</a:t>
            </a:r>
            <a:r>
              <a:rPr lang="ar-SA" sz="2800" b="1" dirty="0">
                <a:solidFill>
                  <a:schemeClr val="tx1"/>
                </a:solidFill>
                <a:latin typeface="Traditional Arabic" panose="02020603050405020304" pitchFamily="18" charset="-78"/>
                <a:cs typeface="Traditional Arabic" panose="02020603050405020304" pitchFamily="18" charset="-78"/>
              </a:rPr>
              <a:t> يُركز على دقائق الحركات والأوضاع بشكل </a:t>
            </a:r>
            <a:r>
              <a:rPr lang="ar-SA" sz="2800" b="1" dirty="0" smtClean="0">
                <a:solidFill>
                  <a:schemeClr val="tx1"/>
                </a:solidFill>
                <a:latin typeface="Traditional Arabic" panose="02020603050405020304" pitchFamily="18" charset="-78"/>
                <a:cs typeface="Traditional Arabic" panose="02020603050405020304" pitchFamily="18" charset="-78"/>
              </a:rPr>
              <a:t>كبير:</a:t>
            </a:r>
            <a:endParaRPr lang="en-US" sz="2800" b="1" dirty="0">
              <a:solidFill>
                <a:schemeClr val="tx1"/>
              </a:solidFill>
              <a:latin typeface="Traditional Arabic" panose="02020603050405020304" pitchFamily="18" charset="-78"/>
              <a:cs typeface="Traditional Arabic" panose="02020603050405020304" pitchFamily="18" charset="-78"/>
            </a:endParaRPr>
          </a:p>
          <a:p>
            <a:r>
              <a:rPr lang="ar-SA" sz="2800" b="1" dirty="0">
                <a:solidFill>
                  <a:schemeClr val="tx1"/>
                </a:solidFill>
                <a:latin typeface="Traditional Arabic" panose="02020603050405020304" pitchFamily="18" charset="-78"/>
                <a:cs typeface="Traditional Arabic" panose="02020603050405020304" pitchFamily="18" charset="-78"/>
              </a:rPr>
              <a:t>1.  حركة الوسط يجب أن تكون انسيابية وناعمة تامة . فقوة الحركة تبدأ من حركة الوسط .</a:t>
            </a:r>
            <a:endParaRPr lang="en-US" sz="2800" b="1" dirty="0">
              <a:solidFill>
                <a:schemeClr val="tx1"/>
              </a:solidFill>
              <a:latin typeface="Traditional Arabic" panose="02020603050405020304" pitchFamily="18" charset="-78"/>
              <a:cs typeface="Traditional Arabic" panose="02020603050405020304" pitchFamily="18" charset="-78"/>
            </a:endParaRPr>
          </a:p>
          <a:p>
            <a:r>
              <a:rPr lang="ar-SA" sz="2800" b="1" dirty="0">
                <a:solidFill>
                  <a:schemeClr val="tx1"/>
                </a:solidFill>
                <a:latin typeface="Traditional Arabic" panose="02020603050405020304" pitchFamily="18" charset="-78"/>
                <a:cs typeface="Traditional Arabic" panose="02020603050405020304" pitchFamily="18" charset="-78"/>
              </a:rPr>
              <a:t>2. التحرك باتزان عند تغيير الوضع أو القيام بالخطوة التالية بنفس الوضع .</a:t>
            </a:r>
            <a:endParaRPr lang="en-US" sz="2800" b="1" dirty="0">
              <a:solidFill>
                <a:schemeClr val="tx1"/>
              </a:solidFill>
              <a:latin typeface="Traditional Arabic" panose="02020603050405020304" pitchFamily="18" charset="-78"/>
              <a:cs typeface="Traditional Arabic" panose="02020603050405020304" pitchFamily="18" charset="-78"/>
            </a:endParaRPr>
          </a:p>
          <a:p>
            <a:r>
              <a:rPr lang="ar-SA" sz="2800" b="1" dirty="0">
                <a:solidFill>
                  <a:schemeClr val="tx1"/>
                </a:solidFill>
                <a:latin typeface="Traditional Arabic" panose="02020603050405020304" pitchFamily="18" charset="-78"/>
                <a:cs typeface="Traditional Arabic" panose="02020603050405020304" pitchFamily="18" charset="-78"/>
              </a:rPr>
              <a:t>3.  تناغم حركة العضلات خلال تنفيذ الحركة أو التغيير . </a:t>
            </a:r>
            <a:endParaRPr lang="en-US" sz="2800" b="1" dirty="0">
              <a:solidFill>
                <a:schemeClr val="tx1"/>
              </a:solidFill>
              <a:latin typeface="Traditional Arabic" panose="02020603050405020304" pitchFamily="18" charset="-78"/>
              <a:cs typeface="Traditional Arabic" panose="02020603050405020304" pitchFamily="18" charset="-78"/>
            </a:endParaRPr>
          </a:p>
          <a:p>
            <a:r>
              <a:rPr lang="ar-SA" sz="2800" b="1" dirty="0">
                <a:solidFill>
                  <a:schemeClr val="tx1"/>
                </a:solidFill>
                <a:latin typeface="Traditional Arabic" panose="02020603050405020304" pitchFamily="18" charset="-78"/>
                <a:cs typeface="Traditional Arabic" panose="02020603050405020304" pitchFamily="18" charset="-78"/>
              </a:rPr>
              <a:t>4.  السرعة والتوقيت المناسب. في أداء و تنفيذ أي  حركة صد أو هجوم </a:t>
            </a:r>
            <a:endParaRPr lang="en-US" sz="2800" b="1"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398896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p:spPr>
        <p:txBody>
          <a:bodyPr/>
          <a:lstStyle/>
          <a:p>
            <a:endParaRPr lang="ar-SA" dirty="0" smtClean="0"/>
          </a:p>
          <a:p>
            <a:endParaRPr lang="ar-SA" dirty="0"/>
          </a:p>
        </p:txBody>
      </p:sp>
      <p:sp>
        <p:nvSpPr>
          <p:cNvPr id="2" name="Rectangle à coins arrondis 1"/>
          <p:cNvSpPr/>
          <p:nvPr/>
        </p:nvSpPr>
        <p:spPr>
          <a:xfrm>
            <a:off x="413609" y="345548"/>
            <a:ext cx="11394831" cy="6147581"/>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5400" b="1" u="sng" dirty="0" smtClean="0">
                <a:solidFill>
                  <a:srgbClr val="FF0000"/>
                </a:solidFill>
                <a:latin typeface="Traditional Arabic" panose="02020603050405020304" pitchFamily="18" charset="-78"/>
                <a:cs typeface="Traditional Arabic" panose="02020603050405020304" pitchFamily="18" charset="-78"/>
              </a:rPr>
              <a:t>3-أورا تسوكي </a:t>
            </a:r>
            <a:r>
              <a:rPr lang="ar-SA" sz="5400" b="1" u="sng" dirty="0">
                <a:solidFill>
                  <a:srgbClr val="FF0000"/>
                </a:solidFill>
                <a:latin typeface="Traditional Arabic" panose="02020603050405020304" pitchFamily="18" charset="-78"/>
                <a:cs typeface="Traditional Arabic" panose="02020603050405020304" pitchFamily="18" charset="-78"/>
              </a:rPr>
              <a:t>( اللكمة بالقبضة المقلوبة):-</a:t>
            </a:r>
            <a:r>
              <a:rPr lang="ar-SA" sz="5400" b="1" dirty="0">
                <a:solidFill>
                  <a:schemeClr val="tx1"/>
                </a:solidFill>
                <a:latin typeface="Traditional Arabic" panose="02020603050405020304" pitchFamily="18" charset="-78"/>
                <a:cs typeface="Traditional Arabic" panose="02020603050405020304" pitchFamily="18" charset="-78"/>
              </a:rPr>
              <a:t/>
            </a:r>
            <a:br>
              <a:rPr lang="ar-SA" sz="5400" b="1" dirty="0">
                <a:solidFill>
                  <a:schemeClr val="tx1"/>
                </a:solidFill>
                <a:latin typeface="Traditional Arabic" panose="02020603050405020304" pitchFamily="18" charset="-78"/>
                <a:cs typeface="Traditional Arabic" panose="02020603050405020304" pitchFamily="18" charset="-78"/>
              </a:rPr>
            </a:br>
            <a:r>
              <a:rPr lang="ar-SA" sz="5400" b="1" dirty="0">
                <a:solidFill>
                  <a:schemeClr val="tx1"/>
                </a:solidFill>
                <a:latin typeface="Traditional Arabic" panose="02020603050405020304" pitchFamily="18" charset="-78"/>
                <a:cs typeface="Traditional Arabic" panose="02020603050405020304" pitchFamily="18" charset="-78"/>
              </a:rPr>
              <a:t>تستعمل هذه الحركة الهجومية عندما يكون الخصم قريباً جداً من المهاجم. فتكون اللكمة سريعة وبدون دوران القبضة. وتوجه </a:t>
            </a:r>
            <a:r>
              <a:rPr lang="ar-SA" sz="5400" b="1" dirty="0" smtClean="0">
                <a:solidFill>
                  <a:schemeClr val="tx1"/>
                </a:solidFill>
                <a:latin typeface="Traditional Arabic" panose="02020603050405020304" pitchFamily="18" charset="-78"/>
                <a:cs typeface="Traditional Arabic" panose="02020603050405020304" pitchFamily="18" charset="-78"/>
              </a:rPr>
              <a:t>عادة </a:t>
            </a:r>
            <a:r>
              <a:rPr lang="ar-SA" sz="5400" b="1" dirty="0">
                <a:solidFill>
                  <a:schemeClr val="tx1"/>
                </a:solidFill>
                <a:latin typeface="Traditional Arabic" panose="02020603050405020304" pitchFamily="18" charset="-78"/>
                <a:cs typeface="Traditional Arabic" panose="02020603050405020304" pitchFamily="18" charset="-78"/>
              </a:rPr>
              <a:t>إلى أسفل </a:t>
            </a:r>
            <a:r>
              <a:rPr lang="ar-SA" sz="5400" b="1" dirty="0" smtClean="0">
                <a:solidFill>
                  <a:schemeClr val="tx1"/>
                </a:solidFill>
                <a:latin typeface="Traditional Arabic" panose="02020603050405020304" pitchFamily="18" charset="-78"/>
                <a:cs typeface="Traditional Arabic" panose="02020603050405020304" pitchFamily="18" charset="-78"/>
              </a:rPr>
              <a:t>الذقن </a:t>
            </a:r>
            <a:r>
              <a:rPr lang="ar-SA" sz="5400" b="1" dirty="0">
                <a:solidFill>
                  <a:schemeClr val="tx1"/>
                </a:solidFill>
                <a:latin typeface="Traditional Arabic" panose="02020603050405020304" pitchFamily="18" charset="-78"/>
                <a:cs typeface="Traditional Arabic" panose="02020603050405020304" pitchFamily="18" charset="-78"/>
              </a:rPr>
              <a:t>وعلى جوانب الجسم وفم المعدة. ونجد هذه الضربة في </a:t>
            </a:r>
            <a:r>
              <a:rPr lang="ar-SA" sz="5400" b="1" dirty="0" err="1">
                <a:solidFill>
                  <a:schemeClr val="tx1"/>
                </a:solidFill>
                <a:latin typeface="Traditional Arabic" panose="02020603050405020304" pitchFamily="18" charset="-78"/>
                <a:cs typeface="Traditional Arabic" panose="02020603050405020304" pitchFamily="18" charset="-78"/>
              </a:rPr>
              <a:t>كاتا</a:t>
            </a:r>
            <a:r>
              <a:rPr lang="ar-SA" sz="5400" b="1" dirty="0">
                <a:solidFill>
                  <a:schemeClr val="tx1"/>
                </a:solidFill>
                <a:latin typeface="Traditional Arabic" panose="02020603050405020304" pitchFamily="18" charset="-78"/>
                <a:cs typeface="Traditional Arabic" panose="02020603050405020304" pitchFamily="18" charset="-78"/>
              </a:rPr>
              <a:t> </a:t>
            </a:r>
            <a:r>
              <a:rPr lang="ar-SA" sz="5400" b="1" dirty="0" err="1">
                <a:solidFill>
                  <a:srgbClr val="FF0000"/>
                </a:solidFill>
                <a:latin typeface="Traditional Arabic" panose="02020603050405020304" pitchFamily="18" charset="-78"/>
                <a:cs typeface="Traditional Arabic" panose="02020603050405020304" pitchFamily="18" charset="-78"/>
              </a:rPr>
              <a:t>تيكي</a:t>
            </a:r>
            <a:r>
              <a:rPr lang="ar-SA" sz="5400" b="1" dirty="0">
                <a:solidFill>
                  <a:srgbClr val="FF0000"/>
                </a:solidFill>
                <a:latin typeface="Traditional Arabic" panose="02020603050405020304" pitchFamily="18" charset="-78"/>
                <a:cs typeface="Traditional Arabic" panose="02020603050405020304" pitchFamily="18" charset="-78"/>
              </a:rPr>
              <a:t> </a:t>
            </a:r>
            <a:r>
              <a:rPr lang="ar-SA" sz="5400" b="1" dirty="0" err="1">
                <a:solidFill>
                  <a:srgbClr val="FF0000"/>
                </a:solidFill>
                <a:latin typeface="Traditional Arabic" panose="02020603050405020304" pitchFamily="18" charset="-78"/>
                <a:cs typeface="Traditional Arabic" panose="02020603050405020304" pitchFamily="18" charset="-78"/>
              </a:rPr>
              <a:t>شودان</a:t>
            </a:r>
            <a:r>
              <a:rPr lang="ar-SA" sz="5400" b="1" dirty="0">
                <a:solidFill>
                  <a:srgbClr val="FF0000"/>
                </a:solidFill>
                <a:latin typeface="Traditional Arabic" panose="02020603050405020304" pitchFamily="18" charset="-78"/>
                <a:cs typeface="Traditional Arabic" panose="02020603050405020304" pitchFamily="18" charset="-78"/>
              </a:rPr>
              <a:t> </a:t>
            </a:r>
            <a:r>
              <a:rPr lang="ar-SA" sz="5400" b="1" dirty="0">
                <a:solidFill>
                  <a:schemeClr val="tx1"/>
                </a:solidFill>
                <a:latin typeface="Traditional Arabic" panose="02020603050405020304" pitchFamily="18" charset="-78"/>
                <a:cs typeface="Traditional Arabic" panose="02020603050405020304" pitchFamily="18" charset="-78"/>
              </a:rPr>
              <a:t>على سبيل المثال.</a:t>
            </a:r>
            <a:endParaRPr lang="en-US" sz="5400" b="1"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0995032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نتيجة بحث الصور عن ‪ura tsuk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2830" y="109182"/>
            <a:ext cx="11969086" cy="665328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626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نتيجة بحث الصور عن صور تيكي شود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4" y="95534"/>
            <a:ext cx="11982735" cy="6632812"/>
          </a:xfrm>
          <a:prstGeom prst="rect">
            <a:avLst/>
          </a:prstGeom>
          <a:noFill/>
          <a:ln w="76200">
            <a:solidFill>
              <a:srgbClr val="00B050"/>
            </a:solidFill>
            <a:prstDash val="lgDashDotDo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4922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p:spPr>
        <p:txBody>
          <a:bodyPr/>
          <a:lstStyle/>
          <a:p>
            <a:endParaRPr lang="ar-SA" dirty="0" smtClean="0"/>
          </a:p>
          <a:p>
            <a:endParaRPr lang="ar-SA" dirty="0"/>
          </a:p>
        </p:txBody>
      </p:sp>
      <p:sp>
        <p:nvSpPr>
          <p:cNvPr id="2" name="Rectangle à coins arrondis 1"/>
          <p:cNvSpPr/>
          <p:nvPr/>
        </p:nvSpPr>
        <p:spPr>
          <a:xfrm>
            <a:off x="413609" y="345548"/>
            <a:ext cx="11394831" cy="6147581"/>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u="sng" dirty="0" smtClean="0">
                <a:solidFill>
                  <a:srgbClr val="FF0000"/>
                </a:solidFill>
                <a:latin typeface="Traditional Arabic" panose="02020603050405020304" pitchFamily="18" charset="-78"/>
                <a:cs typeface="Traditional Arabic" panose="02020603050405020304" pitchFamily="18" charset="-78"/>
              </a:rPr>
              <a:t>4</a:t>
            </a:r>
            <a:r>
              <a:rPr lang="ar-SA" sz="4400" b="1" u="sng" dirty="0" smtClean="0">
                <a:solidFill>
                  <a:srgbClr val="FF0000"/>
                </a:solidFill>
                <a:latin typeface="Traditional Arabic" panose="02020603050405020304" pitchFamily="18" charset="-78"/>
                <a:cs typeface="Traditional Arabic" panose="02020603050405020304" pitchFamily="18" charset="-78"/>
              </a:rPr>
              <a:t>-مواشي تسوكي </a:t>
            </a:r>
            <a:r>
              <a:rPr lang="ar-SA" sz="4400" b="1" u="sng" dirty="0">
                <a:solidFill>
                  <a:srgbClr val="FF0000"/>
                </a:solidFill>
                <a:latin typeface="Traditional Arabic" panose="02020603050405020304" pitchFamily="18" charset="-78"/>
                <a:cs typeface="Traditional Arabic" panose="02020603050405020304" pitchFamily="18" charset="-78"/>
              </a:rPr>
              <a:t>( اللكمة النصف الدائرية</a:t>
            </a:r>
            <a:r>
              <a:rPr lang="ar-SA" sz="4400" b="1" u="sng" dirty="0" smtClean="0">
                <a:solidFill>
                  <a:srgbClr val="FF0000"/>
                </a:solidFill>
                <a:latin typeface="Traditional Arabic" panose="02020603050405020304" pitchFamily="18" charset="-78"/>
                <a:cs typeface="Traditional Arabic" panose="02020603050405020304" pitchFamily="18" charset="-78"/>
              </a:rPr>
              <a:t>):</a:t>
            </a:r>
            <a:r>
              <a:rPr lang="ar-SA" sz="4400" b="1" dirty="0">
                <a:solidFill>
                  <a:schemeClr val="tx1"/>
                </a:solidFill>
                <a:latin typeface="Traditional Arabic" panose="02020603050405020304" pitchFamily="18" charset="-78"/>
                <a:cs typeface="Traditional Arabic" panose="02020603050405020304" pitchFamily="18" charset="-78"/>
              </a:rPr>
              <a:t/>
            </a:r>
            <a:br>
              <a:rPr lang="ar-SA" sz="4400" b="1" dirty="0">
                <a:solidFill>
                  <a:schemeClr val="tx1"/>
                </a:solidFill>
                <a:latin typeface="Traditional Arabic" panose="02020603050405020304" pitchFamily="18" charset="-78"/>
                <a:cs typeface="Traditional Arabic" panose="02020603050405020304" pitchFamily="18" charset="-78"/>
              </a:rPr>
            </a:br>
            <a:r>
              <a:rPr lang="ar-SA" sz="4400" b="1" dirty="0">
                <a:solidFill>
                  <a:schemeClr val="tx1"/>
                </a:solidFill>
                <a:latin typeface="Traditional Arabic" panose="02020603050405020304" pitchFamily="18" charset="-78"/>
                <a:cs typeface="Traditional Arabic" panose="02020603050405020304" pitchFamily="18" charset="-78"/>
              </a:rPr>
              <a:t>توجه هذه اللكمة إلى جانب الجسم أو الرأس وتؤدى بتحريك القبضة في مسار نصف دائري من الوسط إلى الهدف وهناك لكمة مشابهة </a:t>
            </a:r>
            <a:r>
              <a:rPr lang="ar-SA" sz="4400" b="1" dirty="0" err="1">
                <a:solidFill>
                  <a:schemeClr val="tx1"/>
                </a:solidFill>
                <a:latin typeface="Traditional Arabic" panose="02020603050405020304" pitchFamily="18" charset="-78"/>
                <a:cs typeface="Traditional Arabic" panose="02020603050405020304" pitchFamily="18" charset="-78"/>
              </a:rPr>
              <a:t>لالمواشي</a:t>
            </a:r>
            <a:r>
              <a:rPr lang="ar-SA" sz="4400" b="1" dirty="0">
                <a:solidFill>
                  <a:schemeClr val="tx1"/>
                </a:solidFill>
                <a:latin typeface="Traditional Arabic" panose="02020603050405020304" pitchFamily="18" charset="-78"/>
                <a:cs typeface="Traditional Arabic" panose="02020603050405020304" pitchFamily="18" charset="-78"/>
              </a:rPr>
              <a:t> </a:t>
            </a:r>
            <a:r>
              <a:rPr lang="ar-SA" sz="4400" b="1" dirty="0" smtClean="0">
                <a:solidFill>
                  <a:schemeClr val="tx1"/>
                </a:solidFill>
                <a:latin typeface="Traditional Arabic" panose="02020603050405020304" pitchFamily="18" charset="-78"/>
                <a:cs typeface="Traditional Arabic" panose="02020603050405020304" pitchFamily="18" charset="-78"/>
              </a:rPr>
              <a:t>تسوكي </a:t>
            </a:r>
            <a:r>
              <a:rPr lang="ar-SA" sz="4400" b="1" dirty="0">
                <a:solidFill>
                  <a:schemeClr val="tx1"/>
                </a:solidFill>
                <a:latin typeface="Traditional Arabic" panose="02020603050405020304" pitchFamily="18" charset="-78"/>
                <a:cs typeface="Traditional Arabic" panose="02020603050405020304" pitchFamily="18" charset="-78"/>
              </a:rPr>
              <a:t>وهي اللكمة </a:t>
            </a:r>
            <a:r>
              <a:rPr lang="ar-SA" sz="4400" b="1" dirty="0" err="1">
                <a:solidFill>
                  <a:schemeClr val="tx1"/>
                </a:solidFill>
                <a:latin typeface="Traditional Arabic" panose="02020603050405020304" pitchFamily="18" charset="-78"/>
                <a:cs typeface="Traditional Arabic" panose="02020603050405020304" pitchFamily="18" charset="-78"/>
              </a:rPr>
              <a:t>الخطافية</a:t>
            </a:r>
            <a:r>
              <a:rPr lang="ar-SA" sz="4400" b="1" dirty="0">
                <a:solidFill>
                  <a:schemeClr val="tx1"/>
                </a:solidFill>
                <a:latin typeface="Traditional Arabic" panose="02020603050405020304" pitchFamily="18" charset="-78"/>
                <a:cs typeface="Traditional Arabic" panose="02020603050405020304" pitchFamily="18" charset="-78"/>
              </a:rPr>
              <a:t> </a:t>
            </a:r>
            <a:r>
              <a:rPr lang="ar-SA" sz="4400" b="1" dirty="0">
                <a:solidFill>
                  <a:srgbClr val="FF0000"/>
                </a:solidFill>
                <a:latin typeface="Traditional Arabic" panose="02020603050405020304" pitchFamily="18" charset="-78"/>
                <a:cs typeface="Traditional Arabic" panose="02020603050405020304" pitchFamily="18" charset="-78"/>
              </a:rPr>
              <a:t>( كياجي </a:t>
            </a:r>
            <a:r>
              <a:rPr lang="ar-SA" sz="4400" b="1" dirty="0" smtClean="0">
                <a:solidFill>
                  <a:srgbClr val="FF0000"/>
                </a:solidFill>
                <a:latin typeface="Traditional Arabic" panose="02020603050405020304" pitchFamily="18" charset="-78"/>
                <a:cs typeface="Traditional Arabic" panose="02020603050405020304" pitchFamily="18" charset="-78"/>
              </a:rPr>
              <a:t>تسوكي </a:t>
            </a:r>
            <a:r>
              <a:rPr lang="ar-SA" sz="4400" b="1" dirty="0">
                <a:solidFill>
                  <a:srgbClr val="FF0000"/>
                </a:solidFill>
                <a:latin typeface="Traditional Arabic" panose="02020603050405020304" pitchFamily="18" charset="-78"/>
                <a:cs typeface="Traditional Arabic" panose="02020603050405020304" pitchFamily="18" charset="-78"/>
              </a:rPr>
              <a:t>) </a:t>
            </a:r>
            <a:r>
              <a:rPr lang="ar-SA" sz="4400" b="1" dirty="0">
                <a:solidFill>
                  <a:schemeClr val="tx1"/>
                </a:solidFill>
                <a:latin typeface="Traditional Arabic" panose="02020603050405020304" pitchFamily="18" charset="-78"/>
                <a:cs typeface="Traditional Arabic" panose="02020603050405020304" pitchFamily="18" charset="-78"/>
              </a:rPr>
              <a:t>ويكون فيها العضد والساعد زاوية قائمة. وتوجه الى الحجاب الحاجز والكليتين </a:t>
            </a:r>
            <a:r>
              <a:rPr lang="ar-SA" sz="4400" b="1" dirty="0" smtClean="0">
                <a:solidFill>
                  <a:schemeClr val="tx1"/>
                </a:solidFill>
                <a:latin typeface="Traditional Arabic" panose="02020603050405020304" pitchFamily="18" charset="-78"/>
                <a:cs typeface="Traditional Arabic" panose="02020603050405020304" pitchFamily="18" charset="-78"/>
              </a:rPr>
              <a:t>والظهر. </a:t>
            </a:r>
            <a:r>
              <a:rPr lang="ar-SA" sz="4400" dirty="0">
                <a:latin typeface="Traditional Arabic" panose="02020603050405020304" pitchFamily="18" charset="-78"/>
                <a:cs typeface="Traditional Arabic" panose="02020603050405020304" pitchFamily="18" charset="-78"/>
              </a:rPr>
              <a:t>.</a:t>
            </a:r>
            <a:endParaRPr lang="en-US" sz="44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2042646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نتيجة بحث الصور عن ‪mawashi tsu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3" y="109182"/>
            <a:ext cx="11928142" cy="6632811"/>
          </a:xfrm>
          <a:prstGeom prst="rect">
            <a:avLst/>
          </a:prstGeom>
          <a:noFill/>
          <a:ln w="76200">
            <a:solidFill>
              <a:schemeClr val="tx1"/>
            </a:solidFill>
            <a:prstDash val="lgDashDotDo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8593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mawashi tsuk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534" y="95534"/>
            <a:ext cx="11941791" cy="6632812"/>
          </a:xfrm>
          <a:prstGeom prst="rect">
            <a:avLst/>
          </a:prstGeom>
          <a:noFill/>
          <a:ln w="76200">
            <a:solidFill>
              <a:schemeClr val="tx1"/>
            </a:solidFill>
            <a:prstDash val="lgDashDotDot"/>
          </a:ln>
        </p:spPr>
      </p:pic>
    </p:spTree>
    <p:extLst>
      <p:ext uri="{BB962C8B-B14F-4D97-AF65-F5344CB8AC3E}">
        <p14:creationId xmlns:p14="http://schemas.microsoft.com/office/powerpoint/2010/main" val="10901863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p:spPr>
        <p:txBody>
          <a:bodyPr/>
          <a:lstStyle/>
          <a:p>
            <a:endParaRPr lang="ar-SA" dirty="0" smtClean="0"/>
          </a:p>
          <a:p>
            <a:endParaRPr lang="ar-SA" dirty="0"/>
          </a:p>
        </p:txBody>
      </p:sp>
      <p:sp>
        <p:nvSpPr>
          <p:cNvPr id="2" name="Rectangle à coins arrondis 1"/>
          <p:cNvSpPr/>
          <p:nvPr/>
        </p:nvSpPr>
        <p:spPr>
          <a:xfrm>
            <a:off x="413609" y="345548"/>
            <a:ext cx="11394831" cy="6147581"/>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dirty="0"/>
          </a:p>
        </p:txBody>
      </p:sp>
      <p:sp>
        <p:nvSpPr>
          <p:cNvPr id="4" name="Espace réservé du contenu 2"/>
          <p:cNvSpPr txBox="1">
            <a:spLocks/>
          </p:cNvSpPr>
          <p:nvPr/>
        </p:nvSpPr>
        <p:spPr>
          <a:xfrm>
            <a:off x="2634785" y="547101"/>
            <a:ext cx="8834907" cy="4802822"/>
          </a:xfrm>
          <a:prstGeom prst="rect">
            <a:avLst/>
          </a:prstGeom>
          <a:solidFill>
            <a:srgbClr val="FFC000"/>
          </a:solidFill>
          <a:ln>
            <a:solidFill>
              <a:srgbClr val="C00000"/>
            </a:solidFill>
          </a:ln>
          <a:scene3d>
            <a:camera prst="perspectiveContrastingRightFacing"/>
            <a:lightRig rig="threePt" dir="t"/>
          </a:scene3d>
        </p:spPr>
        <p:txBody>
          <a:bodyPr vert="horz" lIns="91440" tIns="45720" rIns="91440" bIns="45720" rtlCol="1">
            <a:normAutofit fontScale="925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ar-SA" dirty="0" smtClean="0"/>
          </a:p>
          <a:p>
            <a:r>
              <a:rPr lang="ar-SA" sz="19900" b="1" dirty="0" smtClean="0">
                <a:latin typeface="Aldhabi" panose="01000000000000000000" pitchFamily="2" charset="-78"/>
                <a:cs typeface="Aldhabi" panose="01000000000000000000" pitchFamily="2" charset="-78"/>
              </a:rPr>
              <a:t>شكرا على المتابعة</a:t>
            </a:r>
          </a:p>
          <a:p>
            <a:endParaRPr lang="ar-SA" dirty="0" smtClean="0"/>
          </a:p>
          <a:p>
            <a:endParaRPr lang="ar-SA" dirty="0" smtClean="0"/>
          </a:p>
          <a:p>
            <a:endParaRPr lang="ar-SA" dirty="0" smtClean="0"/>
          </a:p>
          <a:p>
            <a:endParaRPr lang="ar-SA" dirty="0" smtClean="0"/>
          </a:p>
          <a:p>
            <a:endParaRPr lang="ar-SA" dirty="0" smtClean="0"/>
          </a:p>
          <a:p>
            <a:endParaRPr lang="ar-SA" dirty="0"/>
          </a:p>
        </p:txBody>
      </p:sp>
    </p:spTree>
    <p:extLst>
      <p:ext uri="{BB962C8B-B14F-4D97-AF65-F5344CB8AC3E}">
        <p14:creationId xmlns:p14="http://schemas.microsoft.com/office/powerpoint/2010/main" val="367496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p:spPr>
        <p:txBody>
          <a:bodyPr/>
          <a:lstStyle/>
          <a:p>
            <a:endParaRPr lang="ar-SA" dirty="0" smtClean="0"/>
          </a:p>
          <a:p>
            <a:endParaRPr lang="ar-SA" dirty="0"/>
          </a:p>
        </p:txBody>
      </p:sp>
      <p:sp>
        <p:nvSpPr>
          <p:cNvPr id="2" name="Rectangle à coins arrondis 1"/>
          <p:cNvSpPr/>
          <p:nvPr/>
        </p:nvSpPr>
        <p:spPr>
          <a:xfrm>
            <a:off x="413609" y="345548"/>
            <a:ext cx="11394831" cy="6147581"/>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dirty="0"/>
          </a:p>
        </p:txBody>
      </p:sp>
      <p:sp>
        <p:nvSpPr>
          <p:cNvPr id="4" name="Rectangle 3"/>
          <p:cNvSpPr/>
          <p:nvPr/>
        </p:nvSpPr>
        <p:spPr>
          <a:xfrm>
            <a:off x="3662489" y="702579"/>
            <a:ext cx="4819799" cy="78172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endParaRPr lang="ar-DZ" sz="2400" dirty="0" smtClean="0">
              <a:solidFill>
                <a:srgbClr val="0070C0"/>
              </a:solidFill>
              <a:cs typeface="Diwany6 Normal" pitchFamily="2" charset="-78"/>
            </a:endParaRPr>
          </a:p>
          <a:p>
            <a:pPr algn="ctr"/>
            <a:r>
              <a:rPr lang="ar-SA" sz="3600" b="1" dirty="0" smtClean="0">
                <a:solidFill>
                  <a:srgbClr val="FF0000"/>
                </a:solidFill>
                <a:latin typeface="Traditional Arabic" panose="02020603050405020304" pitchFamily="18" charset="-78"/>
                <a:cs typeface="Traditional Arabic" panose="02020603050405020304" pitchFamily="18" charset="-78"/>
              </a:rPr>
              <a:t>مصادر ومراجع</a:t>
            </a:r>
            <a:r>
              <a:rPr lang="ar-DZ" sz="3200" dirty="0" smtClean="0">
                <a:solidFill>
                  <a:srgbClr val="0070C0"/>
                </a:solidFill>
                <a:cs typeface="Diwany6 Normal" pitchFamily="2" charset="-78"/>
              </a:rPr>
              <a:t> </a:t>
            </a:r>
            <a:endParaRPr lang="fr-FR" sz="3200" dirty="0" smtClean="0">
              <a:solidFill>
                <a:srgbClr val="0070C0"/>
              </a:solidFill>
            </a:endParaRPr>
          </a:p>
          <a:p>
            <a:pPr algn="justLow"/>
            <a:endParaRPr lang="ar-DZ" sz="2400" dirty="0" smtClean="0">
              <a:solidFill>
                <a:srgbClr val="0070C0"/>
              </a:solidFill>
              <a:cs typeface="Diwany6 Normal" pitchFamily="2" charset="-78"/>
            </a:endParaRPr>
          </a:p>
        </p:txBody>
      </p:sp>
      <p:sp>
        <p:nvSpPr>
          <p:cNvPr id="5" name="Rectangle 4"/>
          <p:cNvSpPr/>
          <p:nvPr/>
        </p:nvSpPr>
        <p:spPr>
          <a:xfrm>
            <a:off x="1909062" y="1864910"/>
            <a:ext cx="8429684" cy="4012498"/>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3200" dirty="0" smtClean="0">
                <a:solidFill>
                  <a:schemeClr val="tx1"/>
                </a:solidFill>
                <a:latin typeface="Traditional Arabic" panose="02020603050405020304" pitchFamily="18" charset="-78"/>
                <a:cs typeface="Traditional Arabic" panose="02020603050405020304" pitchFamily="18" charset="-78"/>
              </a:rPr>
              <a:t>1-</a:t>
            </a:r>
            <a:r>
              <a:rPr lang="ar-DZ" sz="3200" dirty="0" smtClean="0">
                <a:solidFill>
                  <a:schemeClr val="tx1"/>
                </a:solidFill>
                <a:latin typeface="Traditional Arabic" panose="02020603050405020304" pitchFamily="18" charset="-78"/>
                <a:cs typeface="Traditional Arabic" panose="02020603050405020304" pitchFamily="18" charset="-78"/>
              </a:rPr>
              <a:t>أسامة </a:t>
            </a:r>
            <a:r>
              <a:rPr lang="ar-DZ" sz="3200" dirty="0">
                <a:solidFill>
                  <a:schemeClr val="tx1"/>
                </a:solidFill>
                <a:latin typeface="Traditional Arabic" panose="02020603050405020304" pitchFamily="18" charset="-78"/>
                <a:cs typeface="Traditional Arabic" panose="02020603050405020304" pitchFamily="18" charset="-78"/>
              </a:rPr>
              <a:t>سعيد (1988)</a:t>
            </a:r>
            <a:r>
              <a:rPr lang="ar-DZ" sz="3200" b="1" dirty="0" err="1">
                <a:solidFill>
                  <a:schemeClr val="tx1"/>
                </a:solidFill>
                <a:latin typeface="Traditional Arabic" panose="02020603050405020304" pitchFamily="18" charset="-78"/>
                <a:cs typeface="Traditional Arabic" panose="02020603050405020304" pitchFamily="18" charset="-78"/>
              </a:rPr>
              <a:t>إفهم</a:t>
            </a:r>
            <a:r>
              <a:rPr lang="ar-DZ" sz="3200" b="1" dirty="0">
                <a:solidFill>
                  <a:schemeClr val="tx1"/>
                </a:solidFill>
                <a:latin typeface="Traditional Arabic" panose="02020603050405020304" pitchFamily="18" charset="-78"/>
                <a:cs typeface="Traditional Arabic" panose="02020603050405020304" pitchFamily="18" charset="-78"/>
              </a:rPr>
              <a:t> كل شيء عن </a:t>
            </a:r>
            <a:r>
              <a:rPr lang="ar-DZ" sz="3200" b="1" dirty="0" err="1">
                <a:solidFill>
                  <a:schemeClr val="tx1"/>
                </a:solidFill>
                <a:latin typeface="Traditional Arabic" panose="02020603050405020304" pitchFamily="18" charset="-78"/>
                <a:cs typeface="Traditional Arabic" panose="02020603050405020304" pitchFamily="18" charset="-78"/>
              </a:rPr>
              <a:t>الكراتيه</a:t>
            </a:r>
            <a:r>
              <a:rPr lang="ar-DZ" sz="3200" dirty="0" err="1">
                <a:solidFill>
                  <a:schemeClr val="tx1"/>
                </a:solidFill>
                <a:latin typeface="Traditional Arabic" panose="02020603050405020304" pitchFamily="18" charset="-78"/>
                <a:cs typeface="Traditional Arabic" panose="02020603050405020304" pitchFamily="18" charset="-78"/>
              </a:rPr>
              <a:t>،سوريا</a:t>
            </a:r>
            <a:r>
              <a:rPr lang="ar-DZ" sz="3200" dirty="0">
                <a:solidFill>
                  <a:schemeClr val="tx1"/>
                </a:solidFill>
                <a:latin typeface="Traditional Arabic" panose="02020603050405020304" pitchFamily="18" charset="-78"/>
                <a:cs typeface="Traditional Arabic" panose="02020603050405020304" pitchFamily="18" charset="-78"/>
              </a:rPr>
              <a:t> ،دار الطلائع للنشر.</a:t>
            </a:r>
            <a:endParaRPr lang="en-US" sz="3200" dirty="0">
              <a:solidFill>
                <a:schemeClr val="tx1"/>
              </a:solidFill>
              <a:latin typeface="Traditional Arabic" panose="02020603050405020304" pitchFamily="18" charset="-78"/>
              <a:cs typeface="Traditional Arabic" panose="02020603050405020304" pitchFamily="18" charset="-78"/>
            </a:endParaRPr>
          </a:p>
          <a:p>
            <a:r>
              <a:rPr lang="ar-SA" sz="3200" dirty="0" smtClean="0">
                <a:solidFill>
                  <a:schemeClr val="tx1"/>
                </a:solidFill>
                <a:latin typeface="Traditional Arabic" panose="02020603050405020304" pitchFamily="18" charset="-78"/>
                <a:cs typeface="Traditional Arabic" panose="02020603050405020304" pitchFamily="18" charset="-78"/>
              </a:rPr>
              <a:t>2-</a:t>
            </a:r>
            <a:r>
              <a:rPr lang="ar-DZ" sz="3200" dirty="0" smtClean="0">
                <a:solidFill>
                  <a:schemeClr val="tx1"/>
                </a:solidFill>
                <a:latin typeface="Traditional Arabic" panose="02020603050405020304" pitchFamily="18" charset="-78"/>
                <a:cs typeface="Traditional Arabic" panose="02020603050405020304" pitchFamily="18" charset="-78"/>
              </a:rPr>
              <a:t>أسعد </a:t>
            </a:r>
            <a:r>
              <a:rPr lang="ar-DZ" sz="3200" dirty="0">
                <a:solidFill>
                  <a:schemeClr val="tx1"/>
                </a:solidFill>
                <a:latin typeface="Traditional Arabic" panose="02020603050405020304" pitchFamily="18" charset="-78"/>
                <a:cs typeface="Traditional Arabic" panose="02020603050405020304" pitchFamily="18" charset="-78"/>
              </a:rPr>
              <a:t>سرور (1987) </a:t>
            </a:r>
            <a:r>
              <a:rPr lang="ar-DZ" sz="3200" b="1" dirty="0">
                <a:solidFill>
                  <a:schemeClr val="tx1"/>
                </a:solidFill>
                <a:latin typeface="Traditional Arabic" panose="02020603050405020304" pitchFamily="18" charset="-78"/>
                <a:cs typeface="Traditional Arabic" panose="02020603050405020304" pitchFamily="18" charset="-78"/>
              </a:rPr>
              <a:t>تعلم </a:t>
            </a:r>
            <a:r>
              <a:rPr lang="ar-DZ" sz="3200" b="1" dirty="0" err="1">
                <a:solidFill>
                  <a:schemeClr val="tx1"/>
                </a:solidFill>
                <a:latin typeface="Traditional Arabic" panose="02020603050405020304" pitchFamily="18" charset="-78"/>
                <a:cs typeface="Traditional Arabic" panose="02020603050405020304" pitchFamily="18" charset="-78"/>
              </a:rPr>
              <a:t>الكراتيه</a:t>
            </a:r>
            <a:r>
              <a:rPr lang="ar-DZ" sz="3200" b="1" dirty="0">
                <a:solidFill>
                  <a:schemeClr val="tx1"/>
                </a:solidFill>
                <a:latin typeface="Traditional Arabic" panose="02020603050405020304" pitchFamily="18" charset="-78"/>
                <a:cs typeface="Traditional Arabic" panose="02020603050405020304" pitchFamily="18" charset="-78"/>
              </a:rPr>
              <a:t> ودافع عن </a:t>
            </a:r>
            <a:r>
              <a:rPr lang="ar-DZ" sz="3200" b="1" dirty="0" err="1">
                <a:solidFill>
                  <a:schemeClr val="tx1"/>
                </a:solidFill>
                <a:latin typeface="Traditional Arabic" panose="02020603050405020304" pitchFamily="18" charset="-78"/>
                <a:cs typeface="Traditional Arabic" panose="02020603050405020304" pitchFamily="18" charset="-78"/>
              </a:rPr>
              <a:t>نفسك</a:t>
            </a:r>
            <a:r>
              <a:rPr lang="ar-DZ" sz="3200" dirty="0" err="1">
                <a:solidFill>
                  <a:schemeClr val="tx1"/>
                </a:solidFill>
                <a:latin typeface="Traditional Arabic" panose="02020603050405020304" pitchFamily="18" charset="-78"/>
                <a:cs typeface="Traditional Arabic" panose="02020603050405020304" pitchFamily="18" charset="-78"/>
              </a:rPr>
              <a:t>،بيروت،مكتبة</a:t>
            </a:r>
            <a:r>
              <a:rPr lang="ar-DZ" sz="3200" dirty="0">
                <a:solidFill>
                  <a:schemeClr val="tx1"/>
                </a:solidFill>
                <a:latin typeface="Traditional Arabic" panose="02020603050405020304" pitchFamily="18" charset="-78"/>
                <a:cs typeface="Traditional Arabic" panose="02020603050405020304" pitchFamily="18" charset="-78"/>
              </a:rPr>
              <a:t> الهلال</a:t>
            </a:r>
            <a:endParaRPr lang="en-US" sz="3200" dirty="0">
              <a:solidFill>
                <a:schemeClr val="tx1"/>
              </a:solidFill>
              <a:latin typeface="Traditional Arabic" panose="02020603050405020304" pitchFamily="18" charset="-78"/>
              <a:cs typeface="Traditional Arabic" panose="02020603050405020304" pitchFamily="18" charset="-78"/>
            </a:endParaRPr>
          </a:p>
          <a:p>
            <a:r>
              <a:rPr lang="ar-SA" sz="3200" dirty="0" smtClean="0">
                <a:solidFill>
                  <a:schemeClr val="tx1"/>
                </a:solidFill>
                <a:latin typeface="Traditional Arabic" panose="02020603050405020304" pitchFamily="18" charset="-78"/>
                <a:cs typeface="Traditional Arabic" panose="02020603050405020304" pitchFamily="18" charset="-78"/>
              </a:rPr>
              <a:t>3-</a:t>
            </a:r>
            <a:r>
              <a:rPr lang="ar-DZ" sz="3200" dirty="0" smtClean="0">
                <a:solidFill>
                  <a:schemeClr val="tx1"/>
                </a:solidFill>
                <a:latin typeface="Traditional Arabic" panose="02020603050405020304" pitchFamily="18" charset="-78"/>
                <a:cs typeface="Traditional Arabic" panose="02020603050405020304" pitchFamily="18" charset="-78"/>
              </a:rPr>
              <a:t>حاشي </a:t>
            </a:r>
            <a:r>
              <a:rPr lang="ar-DZ" sz="3200" dirty="0" err="1">
                <a:solidFill>
                  <a:schemeClr val="tx1"/>
                </a:solidFill>
                <a:latin typeface="Traditional Arabic" panose="02020603050405020304" pitchFamily="18" charset="-78"/>
                <a:cs typeface="Traditional Arabic" panose="02020603050405020304" pitchFamily="18" charset="-78"/>
              </a:rPr>
              <a:t>زوبير</a:t>
            </a:r>
            <a:r>
              <a:rPr lang="ar-DZ" sz="3200" dirty="0">
                <a:solidFill>
                  <a:schemeClr val="tx1"/>
                </a:solidFill>
                <a:latin typeface="Traditional Arabic" panose="02020603050405020304" pitchFamily="18" charset="-78"/>
                <a:cs typeface="Traditional Arabic" panose="02020603050405020304" pitchFamily="18" charset="-78"/>
              </a:rPr>
              <a:t> (1998) </a:t>
            </a:r>
            <a:r>
              <a:rPr lang="ar-DZ" sz="3200" b="1" dirty="0">
                <a:solidFill>
                  <a:schemeClr val="tx1"/>
                </a:solidFill>
                <a:latin typeface="Traditional Arabic" panose="02020603050405020304" pitchFamily="18" charset="-78"/>
                <a:cs typeface="Traditional Arabic" panose="02020603050405020304" pitchFamily="18" charset="-78"/>
              </a:rPr>
              <a:t>المتطلبات الفسيولوجية في رياضة </a:t>
            </a:r>
            <a:r>
              <a:rPr lang="ar-DZ" sz="3200" b="1" dirty="0" err="1">
                <a:solidFill>
                  <a:schemeClr val="tx1"/>
                </a:solidFill>
                <a:latin typeface="Traditional Arabic" panose="02020603050405020304" pitchFamily="18" charset="-78"/>
                <a:cs typeface="Traditional Arabic" panose="02020603050405020304" pitchFamily="18" charset="-78"/>
              </a:rPr>
              <a:t>الكراتيه</a:t>
            </a:r>
            <a:r>
              <a:rPr lang="ar-DZ" sz="3200" dirty="0">
                <a:solidFill>
                  <a:schemeClr val="tx1"/>
                </a:solidFill>
                <a:latin typeface="Traditional Arabic" panose="02020603050405020304" pitchFamily="18" charset="-78"/>
                <a:cs typeface="Traditional Arabic" panose="02020603050405020304" pitchFamily="18" charset="-78"/>
              </a:rPr>
              <a:t> (القتال الفعلي).</a:t>
            </a:r>
            <a:endParaRPr lang="en-US" sz="3200" dirty="0">
              <a:solidFill>
                <a:schemeClr val="tx1"/>
              </a:solidFill>
              <a:latin typeface="Traditional Arabic" panose="02020603050405020304" pitchFamily="18" charset="-78"/>
              <a:cs typeface="Traditional Arabic" panose="02020603050405020304" pitchFamily="18" charset="-78"/>
            </a:endParaRPr>
          </a:p>
          <a:p>
            <a:r>
              <a:rPr lang="ar-SA" sz="3200" dirty="0" smtClean="0">
                <a:solidFill>
                  <a:schemeClr val="tx1"/>
                </a:solidFill>
                <a:latin typeface="Traditional Arabic" panose="02020603050405020304" pitchFamily="18" charset="-78"/>
                <a:cs typeface="Traditional Arabic" panose="02020603050405020304" pitchFamily="18" charset="-78"/>
              </a:rPr>
              <a:t>4-</a:t>
            </a:r>
            <a:r>
              <a:rPr lang="ar-DZ" sz="3200" dirty="0" smtClean="0">
                <a:solidFill>
                  <a:schemeClr val="tx1"/>
                </a:solidFill>
                <a:latin typeface="Traditional Arabic" panose="02020603050405020304" pitchFamily="18" charset="-78"/>
                <a:cs typeface="Traditional Arabic" panose="02020603050405020304" pitchFamily="18" charset="-78"/>
              </a:rPr>
              <a:t>مدحت </a:t>
            </a:r>
            <a:r>
              <a:rPr lang="ar-DZ" sz="3200" dirty="0">
                <a:solidFill>
                  <a:schemeClr val="tx1"/>
                </a:solidFill>
                <a:latin typeface="Traditional Arabic" panose="02020603050405020304" pitchFamily="18" charset="-78"/>
                <a:cs typeface="Traditional Arabic" panose="02020603050405020304" pitchFamily="18" charset="-78"/>
              </a:rPr>
              <a:t>يونس (1987)،</a:t>
            </a:r>
            <a:r>
              <a:rPr lang="ar-DZ" sz="3200" b="1" dirty="0">
                <a:solidFill>
                  <a:schemeClr val="tx1"/>
                </a:solidFill>
                <a:latin typeface="Traditional Arabic" panose="02020603050405020304" pitchFamily="18" charset="-78"/>
                <a:cs typeface="Traditional Arabic" panose="02020603050405020304" pitchFamily="18" charset="-78"/>
              </a:rPr>
              <a:t>تعلم فنون </a:t>
            </a:r>
            <a:r>
              <a:rPr lang="ar-DZ" sz="3200" b="1" dirty="0" err="1">
                <a:solidFill>
                  <a:schemeClr val="tx1"/>
                </a:solidFill>
                <a:latin typeface="Traditional Arabic" panose="02020603050405020304" pitchFamily="18" charset="-78"/>
                <a:cs typeface="Traditional Arabic" panose="02020603050405020304" pitchFamily="18" charset="-78"/>
              </a:rPr>
              <a:t>الكراتيه</a:t>
            </a:r>
            <a:r>
              <a:rPr lang="ar-DZ" sz="3200" dirty="0" err="1">
                <a:solidFill>
                  <a:schemeClr val="tx1"/>
                </a:solidFill>
                <a:latin typeface="Traditional Arabic" panose="02020603050405020304" pitchFamily="18" charset="-78"/>
                <a:cs typeface="Traditional Arabic" panose="02020603050405020304" pitchFamily="18" charset="-78"/>
              </a:rPr>
              <a:t>،بيروت</a:t>
            </a:r>
            <a:r>
              <a:rPr lang="ar-DZ" sz="3200" dirty="0">
                <a:solidFill>
                  <a:schemeClr val="tx1"/>
                </a:solidFill>
                <a:latin typeface="Traditional Arabic" panose="02020603050405020304" pitchFamily="18" charset="-78"/>
                <a:cs typeface="Traditional Arabic" panose="02020603050405020304" pitchFamily="18" charset="-78"/>
              </a:rPr>
              <a:t> مكتبة المعارف.</a:t>
            </a:r>
            <a:endParaRPr lang="en-US" sz="3200" dirty="0">
              <a:solidFill>
                <a:schemeClr val="tx1"/>
              </a:solidFill>
              <a:latin typeface="Traditional Arabic" panose="02020603050405020304" pitchFamily="18" charset="-78"/>
              <a:cs typeface="Traditional Arabic" panose="02020603050405020304" pitchFamily="18" charset="-78"/>
            </a:endParaRPr>
          </a:p>
          <a:p>
            <a:r>
              <a:rPr lang="ar-SA" sz="3200" dirty="0" smtClean="0">
                <a:solidFill>
                  <a:schemeClr val="tx1"/>
                </a:solidFill>
                <a:latin typeface="Traditional Arabic" panose="02020603050405020304" pitchFamily="18" charset="-78"/>
                <a:cs typeface="Traditional Arabic" panose="02020603050405020304" pitchFamily="18" charset="-78"/>
              </a:rPr>
              <a:t>5-</a:t>
            </a:r>
            <a:r>
              <a:rPr lang="ar-DZ" sz="3200" dirty="0" smtClean="0">
                <a:solidFill>
                  <a:schemeClr val="tx1"/>
                </a:solidFill>
                <a:latin typeface="Traditional Arabic" panose="02020603050405020304" pitchFamily="18" charset="-78"/>
                <a:cs typeface="Traditional Arabic" panose="02020603050405020304" pitchFamily="18" charset="-78"/>
              </a:rPr>
              <a:t>وجيه </a:t>
            </a:r>
            <a:r>
              <a:rPr lang="ar-DZ" sz="3200" dirty="0">
                <a:solidFill>
                  <a:schemeClr val="tx1"/>
                </a:solidFill>
                <a:latin typeface="Traditional Arabic" panose="02020603050405020304" pitchFamily="18" charset="-78"/>
                <a:cs typeface="Traditional Arabic" panose="02020603050405020304" pitchFamily="18" charset="-78"/>
              </a:rPr>
              <a:t>أحمد </a:t>
            </a:r>
            <a:r>
              <a:rPr lang="ar-DZ" sz="3200" dirty="0" err="1">
                <a:solidFill>
                  <a:schemeClr val="tx1"/>
                </a:solidFill>
                <a:latin typeface="Traditional Arabic" panose="02020603050405020304" pitchFamily="18" charset="-78"/>
                <a:cs typeface="Traditional Arabic" panose="02020603050405020304" pitchFamily="18" charset="-78"/>
              </a:rPr>
              <a:t>سمندي</a:t>
            </a:r>
            <a:r>
              <a:rPr lang="ar-DZ" sz="3200" dirty="0">
                <a:solidFill>
                  <a:schemeClr val="tx1"/>
                </a:solidFill>
                <a:latin typeface="Traditional Arabic" panose="02020603050405020304" pitchFamily="18" charset="-78"/>
                <a:cs typeface="Traditional Arabic" panose="02020603050405020304" pitchFamily="18" charset="-78"/>
              </a:rPr>
              <a:t> (2000) </a:t>
            </a:r>
            <a:r>
              <a:rPr lang="ar-DZ" sz="3200" b="1" dirty="0">
                <a:solidFill>
                  <a:schemeClr val="tx1"/>
                </a:solidFill>
                <a:latin typeface="Traditional Arabic" panose="02020603050405020304" pitchFamily="18" charset="-78"/>
                <a:cs typeface="Traditional Arabic" panose="02020603050405020304" pitchFamily="18" charset="-78"/>
              </a:rPr>
              <a:t>إعداد </a:t>
            </a:r>
            <a:r>
              <a:rPr lang="ar-DZ" sz="3200" b="1" dirty="0" err="1">
                <a:solidFill>
                  <a:schemeClr val="tx1"/>
                </a:solidFill>
                <a:latin typeface="Traditional Arabic" panose="02020603050405020304" pitchFamily="18" charset="-78"/>
                <a:cs typeface="Traditional Arabic" panose="02020603050405020304" pitchFamily="18" charset="-78"/>
              </a:rPr>
              <a:t>الكراتيه</a:t>
            </a:r>
            <a:r>
              <a:rPr lang="ar-DZ" sz="3200" b="1" dirty="0">
                <a:solidFill>
                  <a:schemeClr val="tx1"/>
                </a:solidFill>
                <a:latin typeface="Traditional Arabic" panose="02020603050405020304" pitchFamily="18" charset="-78"/>
                <a:cs typeface="Traditional Arabic" panose="02020603050405020304" pitchFamily="18" charset="-78"/>
              </a:rPr>
              <a:t> </a:t>
            </a:r>
            <a:r>
              <a:rPr lang="ar-DZ" sz="3200" b="1" dirty="0" err="1">
                <a:solidFill>
                  <a:schemeClr val="tx1"/>
                </a:solidFill>
                <a:latin typeface="Traditional Arabic" panose="02020603050405020304" pitchFamily="18" charset="-78"/>
                <a:cs typeface="Traditional Arabic" panose="02020603050405020304" pitchFamily="18" charset="-78"/>
              </a:rPr>
              <a:t>للبطولة</a:t>
            </a:r>
            <a:r>
              <a:rPr lang="ar-DZ" sz="3200" dirty="0" err="1">
                <a:solidFill>
                  <a:schemeClr val="tx1"/>
                </a:solidFill>
                <a:latin typeface="Traditional Arabic" panose="02020603050405020304" pitchFamily="18" charset="-78"/>
                <a:cs typeface="Traditional Arabic" panose="02020603050405020304" pitchFamily="18" charset="-78"/>
              </a:rPr>
              <a:t>،سوريا</a:t>
            </a:r>
            <a:r>
              <a:rPr lang="ar-DZ" sz="3200" dirty="0">
                <a:solidFill>
                  <a:schemeClr val="tx1"/>
                </a:solidFill>
                <a:latin typeface="Traditional Arabic" panose="02020603050405020304" pitchFamily="18" charset="-78"/>
                <a:cs typeface="Traditional Arabic" panose="02020603050405020304" pitchFamily="18" charset="-78"/>
              </a:rPr>
              <a:t> ،مطبعة خطاب </a:t>
            </a:r>
            <a:endParaRPr lang="en-US" sz="3200"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0351095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p:spPr>
        <p:txBody>
          <a:bodyPr/>
          <a:lstStyle/>
          <a:p>
            <a:endParaRPr lang="ar-SA" dirty="0" smtClean="0"/>
          </a:p>
          <a:p>
            <a:endParaRPr lang="ar-SA" dirty="0"/>
          </a:p>
        </p:txBody>
      </p:sp>
      <p:sp>
        <p:nvSpPr>
          <p:cNvPr id="2" name="Rectangle à coins arrondis 1"/>
          <p:cNvSpPr/>
          <p:nvPr/>
        </p:nvSpPr>
        <p:spPr>
          <a:xfrm>
            <a:off x="413609" y="345548"/>
            <a:ext cx="11394831" cy="6147581"/>
          </a:xfrm>
          <a:prstGeom prst="roundRect">
            <a:avLst/>
          </a:prstGeom>
          <a:blipFill>
            <a:blip r:embed="rId3"/>
            <a:tile tx="0" ty="0" sx="100000" sy="100000" flip="none" algn="tl"/>
          </a:blipFill>
          <a:ln w="762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SA" sz="3200" b="1" dirty="0">
                <a:solidFill>
                  <a:schemeClr val="tx1"/>
                </a:solidFill>
                <a:latin typeface="Traditional Arabic" panose="02020603050405020304" pitchFamily="18" charset="-78"/>
                <a:cs typeface="Traditional Arabic" panose="02020603050405020304" pitchFamily="18" charset="-78"/>
              </a:rPr>
              <a:t>تتضمن الأساليب الفنية للكاراتيه </a:t>
            </a:r>
            <a:r>
              <a:rPr lang="ar-SA" sz="3200" b="1" dirty="0" smtClean="0">
                <a:solidFill>
                  <a:schemeClr val="tx1"/>
                </a:solidFill>
                <a:latin typeface="Traditional Arabic" panose="02020603050405020304" pitchFamily="18" charset="-78"/>
                <a:cs typeface="Traditional Arabic" panose="02020603050405020304" pitchFamily="18" charset="-78"/>
              </a:rPr>
              <a:t>الأوضاع: </a:t>
            </a:r>
            <a:r>
              <a:rPr lang="ar-SA" sz="3200" b="1" dirty="0">
                <a:solidFill>
                  <a:schemeClr val="tx1"/>
                </a:solidFill>
                <a:latin typeface="Traditional Arabic" panose="02020603050405020304" pitchFamily="18" charset="-78"/>
                <a:cs typeface="Traditional Arabic" panose="02020603050405020304" pitchFamily="18" charset="-78"/>
              </a:rPr>
              <a:t>أي طرق الوقوف، وطرق الصد والركل واللكم والضرب. </a:t>
            </a:r>
            <a:endParaRPr lang="ar-SA" sz="3200" b="1" dirty="0" smtClean="0">
              <a:solidFill>
                <a:schemeClr val="tx1"/>
              </a:solidFill>
              <a:latin typeface="Traditional Arabic" panose="02020603050405020304" pitchFamily="18" charset="-78"/>
              <a:cs typeface="Traditional Arabic" panose="02020603050405020304" pitchFamily="18" charset="-78"/>
            </a:endParaRPr>
          </a:p>
          <a:p>
            <a:pPr algn="just"/>
            <a:r>
              <a:rPr lang="ar-SA" sz="3200" b="1" u="sng" dirty="0" smtClean="0">
                <a:solidFill>
                  <a:srgbClr val="FF0000"/>
                </a:solidFill>
                <a:latin typeface="Traditional Arabic" panose="02020603050405020304" pitchFamily="18" charset="-78"/>
                <a:cs typeface="Traditional Arabic" panose="02020603050405020304" pitchFamily="18" charset="-78"/>
              </a:rPr>
              <a:t>تتضمن </a:t>
            </a:r>
            <a:r>
              <a:rPr lang="ar-SA" sz="3200" b="1" u="sng" dirty="0">
                <a:solidFill>
                  <a:srgbClr val="FF0000"/>
                </a:solidFill>
                <a:latin typeface="Traditional Arabic" panose="02020603050405020304" pitchFamily="18" charset="-78"/>
                <a:cs typeface="Traditional Arabic" panose="02020603050405020304" pitchFamily="18" charset="-78"/>
              </a:rPr>
              <a:t>الأوضاع</a:t>
            </a:r>
            <a:r>
              <a:rPr lang="ar-SA" sz="3200" b="1" dirty="0">
                <a:solidFill>
                  <a:srgbClr val="FF0000"/>
                </a:solidFill>
                <a:latin typeface="Traditional Arabic" panose="02020603050405020304" pitchFamily="18" charset="-78"/>
                <a:cs typeface="Traditional Arabic" panose="02020603050405020304" pitchFamily="18" charset="-78"/>
              </a:rPr>
              <a:t>: </a:t>
            </a:r>
            <a:r>
              <a:rPr lang="ar-SA" sz="3200" b="1" dirty="0" smtClean="0">
                <a:solidFill>
                  <a:srgbClr val="FF0000"/>
                </a:solidFill>
                <a:latin typeface="Traditional Arabic" panose="02020603050405020304" pitchFamily="18" charset="-78"/>
                <a:cs typeface="Traditional Arabic" panose="02020603050405020304" pitchFamily="18" charset="-78"/>
              </a:rPr>
              <a:t>   </a:t>
            </a:r>
            <a:r>
              <a:rPr lang="ar-SA" sz="3200" b="1" dirty="0" smtClean="0">
                <a:solidFill>
                  <a:schemeClr val="tx1"/>
                </a:solidFill>
                <a:latin typeface="Traditional Arabic" panose="02020603050405020304" pitchFamily="18" charset="-78"/>
                <a:cs typeface="Traditional Arabic" panose="02020603050405020304" pitchFamily="18" charset="-78"/>
              </a:rPr>
              <a:t>الوضع الخلفي</a:t>
            </a:r>
            <a:r>
              <a:rPr lang="ar-SA" sz="3200" b="1" dirty="0">
                <a:solidFill>
                  <a:schemeClr val="tx1"/>
                </a:solidFill>
                <a:latin typeface="Traditional Arabic" panose="02020603050405020304" pitchFamily="18" charset="-78"/>
                <a:cs typeface="Traditional Arabic" panose="02020603050405020304" pitchFamily="18" charset="-78"/>
              </a:rPr>
              <a:t> </a:t>
            </a:r>
            <a:r>
              <a:rPr lang="ar-SA" sz="3200" b="1" dirty="0" smtClean="0">
                <a:solidFill>
                  <a:schemeClr val="tx1"/>
                </a:solidFill>
                <a:latin typeface="Traditional Arabic" panose="02020603050405020304" pitchFamily="18" charset="-78"/>
                <a:cs typeface="Traditional Arabic" panose="02020603050405020304" pitchFamily="18" charset="-78"/>
              </a:rPr>
              <a:t>، </a:t>
            </a:r>
            <a:r>
              <a:rPr lang="ar-SA" sz="3200" b="1" dirty="0">
                <a:solidFill>
                  <a:schemeClr val="tx1"/>
                </a:solidFill>
                <a:latin typeface="Traditional Arabic" panose="02020603050405020304" pitchFamily="18" charset="-78"/>
                <a:cs typeface="Traditional Arabic" panose="02020603050405020304" pitchFamily="18" charset="-78"/>
              </a:rPr>
              <a:t>الوضع الأمامي </a:t>
            </a:r>
            <a:r>
              <a:rPr lang="ar-SA" sz="3200" b="1" dirty="0" smtClean="0">
                <a:solidFill>
                  <a:schemeClr val="tx1"/>
                </a:solidFill>
                <a:latin typeface="Traditional Arabic" panose="02020603050405020304" pitchFamily="18" charset="-78"/>
                <a:cs typeface="Traditional Arabic" panose="02020603050405020304" pitchFamily="18" charset="-78"/>
              </a:rPr>
              <a:t>و وضع الفارس.</a:t>
            </a:r>
          </a:p>
          <a:p>
            <a:pPr algn="just"/>
            <a:r>
              <a:rPr lang="ar-SA" sz="3200" b="1" u="sng" dirty="0" smtClean="0">
                <a:solidFill>
                  <a:srgbClr val="FF0000"/>
                </a:solidFill>
                <a:latin typeface="Traditional Arabic" panose="02020603050405020304" pitchFamily="18" charset="-78"/>
                <a:cs typeface="Traditional Arabic" panose="02020603050405020304" pitchFamily="18" charset="-78"/>
              </a:rPr>
              <a:t>تتضمن </a:t>
            </a:r>
            <a:r>
              <a:rPr lang="ar-SA" sz="3200" b="1" u="sng" dirty="0">
                <a:solidFill>
                  <a:srgbClr val="FF0000"/>
                </a:solidFill>
                <a:latin typeface="Traditional Arabic" panose="02020603050405020304" pitchFamily="18" charset="-78"/>
                <a:cs typeface="Traditional Arabic" panose="02020603050405020304" pitchFamily="18" charset="-78"/>
              </a:rPr>
              <a:t>الأساليب الفنية للركل</a:t>
            </a:r>
            <a:r>
              <a:rPr lang="ar-SA" sz="3200" b="1" dirty="0">
                <a:solidFill>
                  <a:schemeClr val="tx1"/>
                </a:solidFill>
                <a:latin typeface="Traditional Arabic" panose="02020603050405020304" pitchFamily="18" charset="-78"/>
                <a:cs typeface="Traditional Arabic" panose="02020603050405020304" pitchFamily="18" charset="-78"/>
              </a:rPr>
              <a:t>: الركلة الأمامية، الركلة الدائرية، الركلة الخطافية، الركلة </a:t>
            </a:r>
            <a:r>
              <a:rPr lang="ar-SA" sz="3200" b="1" dirty="0" smtClean="0">
                <a:solidFill>
                  <a:schemeClr val="tx1"/>
                </a:solidFill>
                <a:latin typeface="Traditional Arabic" panose="02020603050405020304" pitchFamily="18" charset="-78"/>
                <a:cs typeface="Traditional Arabic" panose="02020603050405020304" pitchFamily="18" charset="-78"/>
              </a:rPr>
              <a:t>الجانبية. </a:t>
            </a:r>
            <a:r>
              <a:rPr lang="ar-SA" sz="3200" b="1" u="sng" dirty="0" smtClean="0">
                <a:solidFill>
                  <a:srgbClr val="FF0000"/>
                </a:solidFill>
                <a:latin typeface="Traditional Arabic" panose="02020603050405020304" pitchFamily="18" charset="-78"/>
                <a:cs typeface="Traditional Arabic" panose="02020603050405020304" pitchFamily="18" charset="-78"/>
              </a:rPr>
              <a:t>يتضمن اللكم</a:t>
            </a:r>
            <a:r>
              <a:rPr lang="ar-SA" sz="3200" b="1" dirty="0" smtClean="0">
                <a:solidFill>
                  <a:schemeClr val="tx1"/>
                </a:solidFill>
                <a:latin typeface="Traditional Arabic" panose="02020603050405020304" pitchFamily="18" charset="-78"/>
                <a:cs typeface="Traditional Arabic" panose="02020603050405020304" pitchFamily="18" charset="-78"/>
              </a:rPr>
              <a:t>: </a:t>
            </a:r>
            <a:r>
              <a:rPr lang="ar-SA" sz="3200" b="1" dirty="0">
                <a:solidFill>
                  <a:schemeClr val="tx1"/>
                </a:solidFill>
                <a:latin typeface="Traditional Arabic" panose="02020603050405020304" pitchFamily="18" charset="-78"/>
                <a:cs typeface="Traditional Arabic" panose="02020603050405020304" pitchFamily="18" charset="-78"/>
              </a:rPr>
              <a:t>الضربات بمفاصل أو عقد الأصبعين الأوليين في اليد (السبابة والوسطى). كما تستخدم في الضرب أجزاء أخرى من اليد، فعلى سبيل المثال، تستخدم حافة اليد المفتوحة في توجيه ضربة سيف اليد. ويتدرب الطلاب على مثل هذه الأساليب غالبًا وفق نماذج معدة </a:t>
            </a:r>
            <a:r>
              <a:rPr lang="ar-SA" sz="3200" b="1" dirty="0" smtClean="0">
                <a:solidFill>
                  <a:schemeClr val="tx1"/>
                </a:solidFill>
                <a:latin typeface="Traditional Arabic" panose="02020603050405020304" pitchFamily="18" charset="-78"/>
                <a:cs typeface="Traditional Arabic" panose="02020603050405020304" pitchFamily="18" charset="-78"/>
              </a:rPr>
              <a:t>مسبقًا. ويؤدي </a:t>
            </a:r>
            <a:r>
              <a:rPr lang="ar-SA" sz="3200" b="1" dirty="0">
                <a:solidFill>
                  <a:schemeClr val="tx1"/>
                </a:solidFill>
                <a:latin typeface="Traditional Arabic" panose="02020603050405020304" pitchFamily="18" charset="-78"/>
                <a:cs typeface="Traditional Arabic" panose="02020603050405020304" pitchFamily="18" charset="-78"/>
              </a:rPr>
              <a:t>الصوت دورًا مهمًا في هذه </a:t>
            </a:r>
            <a:r>
              <a:rPr lang="ar-SA" sz="3200" b="1" dirty="0" smtClean="0">
                <a:solidFill>
                  <a:schemeClr val="tx1"/>
                </a:solidFill>
                <a:latin typeface="Traditional Arabic" panose="02020603050405020304" pitchFamily="18" charset="-78"/>
                <a:cs typeface="Traditional Arabic" panose="02020603050405020304" pitchFamily="18" charset="-78"/>
              </a:rPr>
              <a:t>الرياضة. </a:t>
            </a:r>
            <a:r>
              <a:rPr lang="ar-SA" sz="3200" b="1" dirty="0">
                <a:solidFill>
                  <a:schemeClr val="tx1"/>
                </a:solidFill>
                <a:latin typeface="Traditional Arabic" panose="02020603050405020304" pitchFamily="18" charset="-78"/>
                <a:cs typeface="Traditional Arabic" panose="02020603050405020304" pitchFamily="18" charset="-78"/>
              </a:rPr>
              <a:t>فغالبًا ما يصرخ المهاجم </a:t>
            </a:r>
            <a:r>
              <a:rPr lang="ar-SA" sz="3200" b="1" dirty="0" smtClean="0">
                <a:solidFill>
                  <a:schemeClr val="tx1"/>
                </a:solidFill>
                <a:latin typeface="Traditional Arabic" panose="02020603050405020304" pitchFamily="18" charset="-78"/>
                <a:cs typeface="Traditional Arabic" panose="02020603050405020304" pitchFamily="18" charset="-78"/>
              </a:rPr>
              <a:t> </a:t>
            </a:r>
            <a:r>
              <a:rPr lang="ar-SA" sz="3200" b="1" dirty="0">
                <a:solidFill>
                  <a:schemeClr val="tx1"/>
                </a:solidFill>
                <a:latin typeface="Traditional Arabic" panose="02020603050405020304" pitchFamily="18" charset="-78"/>
                <a:cs typeface="Traditional Arabic" panose="02020603050405020304" pitchFamily="18" charset="-78"/>
              </a:rPr>
              <a:t>ليضع أقصى قوته في الضربة، وتنطلق هذه الصرخة بإخراج الهواء من الرئتين وبشد عضلات البطن، وأحيانًا يصرخ المهاجم قبل تسديد الضربات ليرّوع الخصم.</a:t>
            </a:r>
            <a:endParaRPr lang="en-US" sz="3200" b="1"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4575195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p:spPr>
        <p:txBody>
          <a:bodyPr/>
          <a:lstStyle/>
          <a:p>
            <a:endParaRPr lang="ar-SA" smtClean="0"/>
          </a:p>
          <a:p>
            <a:endParaRPr lang="ar-SA" dirty="0"/>
          </a:p>
        </p:txBody>
      </p:sp>
      <p:sp>
        <p:nvSpPr>
          <p:cNvPr id="2" name="Rectangle à coins arrondis 1"/>
          <p:cNvSpPr/>
          <p:nvPr/>
        </p:nvSpPr>
        <p:spPr>
          <a:xfrm>
            <a:off x="412124" y="360608"/>
            <a:ext cx="11462197" cy="606595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chemeClr val="tx1"/>
                </a:solidFill>
                <a:latin typeface="Traditional Arabic" panose="02020603050405020304" pitchFamily="18" charset="-78"/>
                <a:cs typeface="Traditional Arabic" panose="02020603050405020304" pitchFamily="18" charset="-78"/>
              </a:rPr>
              <a:t>نذكر </a:t>
            </a:r>
            <a:r>
              <a:rPr lang="ar-SA" sz="3600" b="1" dirty="0">
                <a:solidFill>
                  <a:schemeClr val="tx1"/>
                </a:solidFill>
                <a:latin typeface="Traditional Arabic" panose="02020603050405020304" pitchFamily="18" charset="-78"/>
                <a:cs typeface="Traditional Arabic" panose="02020603050405020304" pitchFamily="18" charset="-78"/>
              </a:rPr>
              <a:t>من هذه </a:t>
            </a:r>
            <a:r>
              <a:rPr lang="ar-SA" sz="3600" b="1" dirty="0" smtClean="0">
                <a:solidFill>
                  <a:schemeClr val="tx1"/>
                </a:solidFill>
                <a:latin typeface="Traditional Arabic" panose="02020603050405020304" pitchFamily="18" charset="-78"/>
                <a:cs typeface="Traditional Arabic" panose="02020603050405020304" pitchFamily="18" charset="-78"/>
              </a:rPr>
              <a:t>الأساليب الفنّية الأساسية </a:t>
            </a:r>
            <a:r>
              <a:rPr lang="ar-SA" sz="3600" b="1" dirty="0">
                <a:solidFill>
                  <a:schemeClr val="tx1"/>
                </a:solidFill>
                <a:latin typeface="Traditional Arabic" panose="02020603050405020304" pitchFamily="18" charset="-78"/>
                <a:cs typeface="Traditional Arabic" panose="02020603050405020304" pitchFamily="18" charset="-78"/>
              </a:rPr>
              <a:t>ما يلي</a:t>
            </a:r>
            <a:r>
              <a:rPr lang="fr-FR" sz="3600" b="1" dirty="0">
                <a:solidFill>
                  <a:schemeClr val="tx1"/>
                </a:solidFill>
                <a:latin typeface="Traditional Arabic" panose="02020603050405020304" pitchFamily="18" charset="-78"/>
                <a:cs typeface="Traditional Arabic" panose="02020603050405020304" pitchFamily="18" charset="-78"/>
              </a:rPr>
              <a:t> </a:t>
            </a:r>
            <a:r>
              <a:rPr lang="fr-FR" sz="3600" b="1" dirty="0">
                <a:solidFill>
                  <a:srgbClr val="002060"/>
                </a:solidFill>
                <a:latin typeface="Traditional Arabic" panose="02020603050405020304" pitchFamily="18" charset="-78"/>
                <a:cs typeface="Traditional Arabic" panose="02020603050405020304" pitchFamily="18" charset="-78"/>
              </a:rPr>
              <a:t>:</a:t>
            </a:r>
            <a:endParaRPr lang="en-US" sz="3600" b="1" dirty="0">
              <a:solidFill>
                <a:srgbClr val="002060"/>
              </a:solidFill>
              <a:latin typeface="Traditional Arabic" panose="02020603050405020304" pitchFamily="18" charset="-78"/>
              <a:cs typeface="Traditional Arabic" panose="02020603050405020304" pitchFamily="18" charset="-78"/>
            </a:endParaRPr>
          </a:p>
          <a:p>
            <a:r>
              <a:rPr lang="fr-FR" sz="3600" b="1" dirty="0">
                <a:solidFill>
                  <a:schemeClr val="tx1"/>
                </a:solidFill>
                <a:latin typeface="Traditional Arabic" panose="02020603050405020304" pitchFamily="18" charset="-78"/>
                <a:cs typeface="Traditional Arabic" panose="02020603050405020304" pitchFamily="18" charset="-78"/>
              </a:rPr>
              <a:t> *-</a:t>
            </a:r>
            <a:r>
              <a:rPr lang="ar-SA" sz="3600" b="1" dirty="0">
                <a:solidFill>
                  <a:schemeClr val="tx1"/>
                </a:solidFill>
                <a:latin typeface="Traditional Arabic" panose="02020603050405020304" pitchFamily="18" charset="-78"/>
                <a:cs typeface="Traditional Arabic" panose="02020603050405020304" pitchFamily="18" charset="-78"/>
              </a:rPr>
              <a:t>تسوكي</a:t>
            </a:r>
            <a:r>
              <a:rPr lang="fr-FR" sz="3600" b="1" dirty="0">
                <a:solidFill>
                  <a:schemeClr val="tx1"/>
                </a:solidFill>
                <a:latin typeface="Traditional Arabic" panose="02020603050405020304" pitchFamily="18" charset="-78"/>
                <a:cs typeface="Traditional Arabic" panose="02020603050405020304" pitchFamily="18" charset="-78"/>
              </a:rPr>
              <a:t>- </a:t>
            </a:r>
            <a:r>
              <a:rPr lang="ar-SA" sz="3600" b="1" dirty="0">
                <a:solidFill>
                  <a:schemeClr val="tx1"/>
                </a:solidFill>
                <a:latin typeface="Traditional Arabic" panose="02020603050405020304" pitchFamily="18" charset="-78"/>
                <a:cs typeface="Traditional Arabic" panose="02020603050405020304" pitchFamily="18" charset="-78"/>
              </a:rPr>
              <a:t>وازا </a:t>
            </a:r>
            <a:r>
              <a:rPr lang="fr-FR" sz="3600" b="1" dirty="0">
                <a:solidFill>
                  <a:srgbClr val="FF0000"/>
                </a:solidFill>
                <a:latin typeface="Traditional Arabic" panose="02020603050405020304" pitchFamily="18" charset="-78"/>
                <a:cs typeface="Traditional Arabic" panose="02020603050405020304" pitchFamily="18" charset="-78"/>
              </a:rPr>
              <a:t>(TSUKI-WAZA)</a:t>
            </a:r>
            <a:endParaRPr lang="en-US" sz="3600" b="1" dirty="0">
              <a:solidFill>
                <a:srgbClr val="FF0000"/>
              </a:solidFill>
              <a:latin typeface="Traditional Arabic" panose="02020603050405020304" pitchFamily="18" charset="-78"/>
              <a:cs typeface="Traditional Arabic" panose="02020603050405020304" pitchFamily="18" charset="-78"/>
            </a:endParaRPr>
          </a:p>
          <a:p>
            <a:r>
              <a:rPr lang="ar-SA" sz="3600" b="1" dirty="0">
                <a:solidFill>
                  <a:schemeClr val="tx1"/>
                </a:solidFill>
                <a:latin typeface="Traditional Arabic" panose="02020603050405020304" pitchFamily="18" charset="-78"/>
                <a:cs typeface="Traditional Arabic" panose="02020603050405020304" pitchFamily="18" charset="-78"/>
              </a:rPr>
              <a:t>وهي الضربات الهجومية المستخدمة باليد، والموجه أساسا </a:t>
            </a:r>
            <a:r>
              <a:rPr lang="ar-SA" sz="3600" b="1" dirty="0" smtClean="0">
                <a:solidFill>
                  <a:schemeClr val="tx1"/>
                </a:solidFill>
                <a:latin typeface="Traditional Arabic" panose="02020603050405020304" pitchFamily="18" charset="-78"/>
                <a:cs typeface="Traditional Arabic" panose="02020603050405020304" pitchFamily="18" charset="-78"/>
              </a:rPr>
              <a:t>للخصم</a:t>
            </a:r>
            <a:r>
              <a:rPr lang="fr-FR" sz="3600" b="1" dirty="0" smtClean="0">
                <a:solidFill>
                  <a:srgbClr val="002060"/>
                </a:solidFill>
                <a:latin typeface="Traditional Arabic" panose="02020603050405020304" pitchFamily="18" charset="-78"/>
                <a:cs typeface="Traditional Arabic" panose="02020603050405020304" pitchFamily="18" charset="-78"/>
              </a:rPr>
              <a:t>.</a:t>
            </a:r>
            <a:endParaRPr lang="en-US" sz="3600" b="1" dirty="0">
              <a:solidFill>
                <a:srgbClr val="002060"/>
              </a:solidFill>
              <a:latin typeface="Traditional Arabic" panose="02020603050405020304" pitchFamily="18" charset="-78"/>
              <a:cs typeface="Traditional Arabic" panose="02020603050405020304" pitchFamily="18" charset="-78"/>
            </a:endParaRPr>
          </a:p>
          <a:p>
            <a:r>
              <a:rPr lang="fr-FR" sz="3600" b="1" dirty="0">
                <a:solidFill>
                  <a:schemeClr val="tx1"/>
                </a:solidFill>
                <a:latin typeface="Traditional Arabic" panose="02020603050405020304" pitchFamily="18" charset="-78"/>
                <a:cs typeface="Traditional Arabic" panose="02020603050405020304" pitchFamily="18" charset="-78"/>
              </a:rPr>
              <a:t> *- </a:t>
            </a:r>
            <a:r>
              <a:rPr lang="ar-SA" sz="3600" b="1" dirty="0">
                <a:solidFill>
                  <a:schemeClr val="tx1"/>
                </a:solidFill>
                <a:latin typeface="Traditional Arabic" panose="02020603050405020304" pitchFamily="18" charset="-78"/>
                <a:cs typeface="Traditional Arabic" panose="02020603050405020304" pitchFamily="18" charset="-78"/>
              </a:rPr>
              <a:t>داشي</a:t>
            </a:r>
            <a:r>
              <a:rPr lang="fr-FR" sz="3600" b="1" dirty="0">
                <a:solidFill>
                  <a:schemeClr val="tx1"/>
                </a:solidFill>
                <a:latin typeface="Traditional Arabic" panose="02020603050405020304" pitchFamily="18" charset="-78"/>
                <a:cs typeface="Traditional Arabic" panose="02020603050405020304" pitchFamily="18" charset="-78"/>
              </a:rPr>
              <a:t>- </a:t>
            </a:r>
            <a:r>
              <a:rPr lang="ar-SA" sz="3600" b="1" dirty="0">
                <a:solidFill>
                  <a:schemeClr val="tx1"/>
                </a:solidFill>
                <a:latin typeface="Traditional Arabic" panose="02020603050405020304" pitchFamily="18" charset="-78"/>
                <a:cs typeface="Traditional Arabic" panose="02020603050405020304" pitchFamily="18" charset="-78"/>
              </a:rPr>
              <a:t>وازا </a:t>
            </a:r>
            <a:r>
              <a:rPr lang="fr-FR" sz="3600" b="1" dirty="0">
                <a:solidFill>
                  <a:srgbClr val="FF0000"/>
                </a:solidFill>
                <a:latin typeface="Traditional Arabic" panose="02020603050405020304" pitchFamily="18" charset="-78"/>
                <a:cs typeface="Traditional Arabic" panose="02020603050405020304" pitchFamily="18" charset="-78"/>
              </a:rPr>
              <a:t>( DASHI-WAZA)</a:t>
            </a:r>
            <a:endParaRPr lang="en-US" sz="3600" b="1" dirty="0">
              <a:solidFill>
                <a:srgbClr val="FF0000"/>
              </a:solidFill>
              <a:latin typeface="Traditional Arabic" panose="02020603050405020304" pitchFamily="18" charset="-78"/>
              <a:cs typeface="Traditional Arabic" panose="02020603050405020304" pitchFamily="18" charset="-78"/>
            </a:endParaRPr>
          </a:p>
          <a:p>
            <a:r>
              <a:rPr lang="ar-SA" sz="3600" b="1" dirty="0">
                <a:solidFill>
                  <a:schemeClr val="tx1"/>
                </a:solidFill>
                <a:latin typeface="Traditional Arabic" panose="02020603050405020304" pitchFamily="18" charset="-78"/>
                <a:cs typeface="Traditional Arabic" panose="02020603050405020304" pitchFamily="18" charset="-78"/>
              </a:rPr>
              <a:t>وهي الوضعيات </a:t>
            </a:r>
            <a:r>
              <a:rPr lang="ar-SA" sz="3600" b="1" dirty="0" err="1">
                <a:solidFill>
                  <a:schemeClr val="tx1"/>
                </a:solidFill>
                <a:latin typeface="Traditional Arabic" panose="02020603050405020304" pitchFamily="18" charset="-78"/>
                <a:cs typeface="Traditional Arabic" panose="02020603050405020304" pitchFamily="18" charset="-78"/>
              </a:rPr>
              <a:t>الإرتكازية</a:t>
            </a:r>
            <a:r>
              <a:rPr lang="ar-SA" sz="3600" b="1" dirty="0">
                <a:solidFill>
                  <a:schemeClr val="tx1"/>
                </a:solidFill>
                <a:latin typeface="Traditional Arabic" panose="02020603050405020304" pitchFamily="18" charset="-78"/>
                <a:cs typeface="Traditional Arabic" panose="02020603050405020304" pitchFamily="18" charset="-78"/>
              </a:rPr>
              <a:t> التي يعتمد عليها الرياضي،ليتحرك وفقها منفذا هجوماته، أو دفاعاته المختلفة</a:t>
            </a:r>
            <a:r>
              <a:rPr lang="fr-FR" sz="3600" b="1" dirty="0">
                <a:solidFill>
                  <a:srgbClr val="002060"/>
                </a:solidFill>
                <a:latin typeface="Traditional Arabic" panose="02020603050405020304" pitchFamily="18" charset="-78"/>
                <a:cs typeface="Traditional Arabic" panose="02020603050405020304" pitchFamily="18" charset="-78"/>
              </a:rPr>
              <a:t>.</a:t>
            </a:r>
            <a:endParaRPr lang="en-US" sz="3600" b="1" dirty="0">
              <a:solidFill>
                <a:srgbClr val="002060"/>
              </a:solidFill>
              <a:latin typeface="Traditional Arabic" panose="02020603050405020304" pitchFamily="18" charset="-78"/>
              <a:cs typeface="Traditional Arabic" panose="02020603050405020304" pitchFamily="18" charset="-78"/>
            </a:endParaRPr>
          </a:p>
          <a:p>
            <a:r>
              <a:rPr lang="fr-FR" sz="3600" b="1" dirty="0">
                <a:solidFill>
                  <a:schemeClr val="tx1"/>
                </a:solidFill>
                <a:latin typeface="Traditional Arabic" panose="02020603050405020304" pitchFamily="18" charset="-78"/>
                <a:cs typeface="Traditional Arabic" panose="02020603050405020304" pitchFamily="18" charset="-78"/>
              </a:rPr>
              <a:t> *- </a:t>
            </a:r>
            <a:r>
              <a:rPr lang="ar-SA" sz="3600" b="1" dirty="0" smtClean="0">
                <a:solidFill>
                  <a:schemeClr val="tx1"/>
                </a:solidFill>
                <a:latin typeface="Traditional Arabic" panose="02020603050405020304" pitchFamily="18" charset="-78"/>
                <a:cs typeface="Traditional Arabic" panose="02020603050405020304" pitchFamily="18" charset="-78"/>
              </a:rPr>
              <a:t>قيري</a:t>
            </a:r>
            <a:r>
              <a:rPr lang="fr-FR" sz="3600" b="1" dirty="0">
                <a:solidFill>
                  <a:schemeClr val="tx1"/>
                </a:solidFill>
                <a:latin typeface="Traditional Arabic" panose="02020603050405020304" pitchFamily="18" charset="-78"/>
                <a:cs typeface="Traditional Arabic" panose="02020603050405020304" pitchFamily="18" charset="-78"/>
              </a:rPr>
              <a:t>- </a:t>
            </a:r>
            <a:r>
              <a:rPr lang="ar-SA" sz="3600" b="1" dirty="0">
                <a:solidFill>
                  <a:schemeClr val="tx1"/>
                </a:solidFill>
                <a:latin typeface="Traditional Arabic" panose="02020603050405020304" pitchFamily="18" charset="-78"/>
                <a:cs typeface="Traditional Arabic" panose="02020603050405020304" pitchFamily="18" charset="-78"/>
              </a:rPr>
              <a:t>وازا </a:t>
            </a:r>
            <a:r>
              <a:rPr lang="fr-FR" sz="3600" b="1" dirty="0">
                <a:solidFill>
                  <a:srgbClr val="FF0000"/>
                </a:solidFill>
                <a:latin typeface="Traditional Arabic" panose="02020603050405020304" pitchFamily="18" charset="-78"/>
                <a:cs typeface="Traditional Arabic" panose="02020603050405020304" pitchFamily="18" charset="-78"/>
              </a:rPr>
              <a:t>(GIRI-WAZA)</a:t>
            </a:r>
            <a:endParaRPr lang="en-US" sz="3600" b="1" dirty="0">
              <a:solidFill>
                <a:srgbClr val="FF0000"/>
              </a:solidFill>
              <a:latin typeface="Traditional Arabic" panose="02020603050405020304" pitchFamily="18" charset="-78"/>
              <a:cs typeface="Traditional Arabic" panose="02020603050405020304" pitchFamily="18" charset="-78"/>
            </a:endParaRPr>
          </a:p>
          <a:p>
            <a:r>
              <a:rPr lang="ar-SA" sz="3600" b="1" dirty="0">
                <a:solidFill>
                  <a:schemeClr val="tx1"/>
                </a:solidFill>
                <a:latin typeface="Traditional Arabic" panose="02020603050405020304" pitchFamily="18" charset="-78"/>
                <a:cs typeface="Traditional Arabic" panose="02020603050405020304" pitchFamily="18" charset="-78"/>
              </a:rPr>
              <a:t>وهي الضربات المنفذة بالرجل سواء كانت هجومية أو دفاعية</a:t>
            </a:r>
            <a:r>
              <a:rPr lang="fr-FR" sz="3600" b="1" dirty="0">
                <a:solidFill>
                  <a:srgbClr val="002060"/>
                </a:solidFill>
                <a:latin typeface="Traditional Arabic" panose="02020603050405020304" pitchFamily="18" charset="-78"/>
                <a:cs typeface="Traditional Arabic" panose="02020603050405020304" pitchFamily="18" charset="-78"/>
              </a:rPr>
              <a:t>.</a:t>
            </a:r>
            <a:endParaRPr lang="en-US" sz="3600" b="1" dirty="0">
              <a:solidFill>
                <a:srgbClr val="002060"/>
              </a:solidFill>
              <a:latin typeface="Traditional Arabic" panose="02020603050405020304" pitchFamily="18" charset="-78"/>
              <a:cs typeface="Traditional Arabic" panose="02020603050405020304" pitchFamily="18" charset="-78"/>
            </a:endParaRPr>
          </a:p>
          <a:p>
            <a:r>
              <a:rPr lang="fr-FR" sz="3600" b="1" dirty="0">
                <a:solidFill>
                  <a:srgbClr val="002060"/>
                </a:solidFill>
                <a:latin typeface="Traditional Arabic" panose="02020603050405020304" pitchFamily="18" charset="-78"/>
                <a:cs typeface="Traditional Arabic" panose="02020603050405020304" pitchFamily="18" charset="-78"/>
              </a:rPr>
              <a:t> </a:t>
            </a:r>
            <a:r>
              <a:rPr lang="fr-FR" sz="3600" b="1" dirty="0">
                <a:solidFill>
                  <a:schemeClr val="tx1"/>
                </a:solidFill>
                <a:latin typeface="Traditional Arabic" panose="02020603050405020304" pitchFamily="18" charset="-78"/>
                <a:cs typeface="Traditional Arabic" panose="02020603050405020304" pitchFamily="18" charset="-78"/>
              </a:rPr>
              <a:t>* </a:t>
            </a:r>
            <a:r>
              <a:rPr lang="ar-SA" sz="3600" b="1" dirty="0">
                <a:solidFill>
                  <a:schemeClr val="tx1"/>
                </a:solidFill>
                <a:latin typeface="Traditional Arabic" panose="02020603050405020304" pitchFamily="18" charset="-78"/>
                <a:cs typeface="Traditional Arabic" panose="02020603050405020304" pitchFamily="18" charset="-78"/>
              </a:rPr>
              <a:t>يوكي</a:t>
            </a:r>
            <a:r>
              <a:rPr lang="fr-FR" sz="3600" b="1" dirty="0">
                <a:solidFill>
                  <a:schemeClr val="tx1"/>
                </a:solidFill>
                <a:latin typeface="Traditional Arabic" panose="02020603050405020304" pitchFamily="18" charset="-78"/>
                <a:cs typeface="Traditional Arabic" panose="02020603050405020304" pitchFamily="18" charset="-78"/>
              </a:rPr>
              <a:t>- </a:t>
            </a:r>
            <a:r>
              <a:rPr lang="ar-SA" sz="3600" b="1" dirty="0">
                <a:solidFill>
                  <a:schemeClr val="tx1"/>
                </a:solidFill>
                <a:latin typeface="Traditional Arabic" panose="02020603050405020304" pitchFamily="18" charset="-78"/>
                <a:cs typeface="Traditional Arabic" panose="02020603050405020304" pitchFamily="18" charset="-78"/>
              </a:rPr>
              <a:t>واز </a:t>
            </a:r>
            <a:r>
              <a:rPr lang="fr-FR" sz="3600" b="1" dirty="0">
                <a:solidFill>
                  <a:srgbClr val="FF0000"/>
                </a:solidFill>
                <a:latin typeface="Traditional Arabic" panose="02020603050405020304" pitchFamily="18" charset="-78"/>
                <a:cs typeface="Traditional Arabic" panose="02020603050405020304" pitchFamily="18" charset="-78"/>
              </a:rPr>
              <a:t>(UKI-WAZA)</a:t>
            </a:r>
            <a:endParaRPr lang="en-US" sz="3600" b="1" dirty="0">
              <a:solidFill>
                <a:srgbClr val="FF0000"/>
              </a:solidFill>
              <a:latin typeface="Traditional Arabic" panose="02020603050405020304" pitchFamily="18" charset="-78"/>
              <a:cs typeface="Traditional Arabic" panose="02020603050405020304" pitchFamily="18" charset="-78"/>
            </a:endParaRPr>
          </a:p>
          <a:p>
            <a:r>
              <a:rPr lang="ar-SA" sz="3600" b="1" dirty="0">
                <a:solidFill>
                  <a:schemeClr val="tx1"/>
                </a:solidFill>
                <a:latin typeface="Traditional Arabic" panose="02020603050405020304" pitchFamily="18" charset="-78"/>
                <a:cs typeface="Traditional Arabic" panose="02020603050405020304" pitchFamily="18" charset="-78"/>
              </a:rPr>
              <a:t>وهي الحركات الدفاعية المنفذة باليد، لصد هجومات </a:t>
            </a:r>
            <a:r>
              <a:rPr lang="ar-SA" sz="3600" b="1" dirty="0" smtClean="0">
                <a:solidFill>
                  <a:schemeClr val="tx1"/>
                </a:solidFill>
                <a:latin typeface="Traditional Arabic" panose="02020603050405020304" pitchFamily="18" charset="-78"/>
                <a:cs typeface="Traditional Arabic" panose="02020603050405020304" pitchFamily="18" charset="-78"/>
              </a:rPr>
              <a:t>الخصم</a:t>
            </a:r>
            <a:endParaRPr lang="ar-SA" sz="3600" b="1"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4977861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p:spPr>
        <p:txBody>
          <a:bodyPr/>
          <a:lstStyle/>
          <a:p>
            <a:endParaRPr lang="ar-SA" dirty="0" smtClean="0"/>
          </a:p>
          <a:p>
            <a:endParaRPr lang="ar-SA" dirty="0"/>
          </a:p>
        </p:txBody>
      </p:sp>
      <p:sp>
        <p:nvSpPr>
          <p:cNvPr id="2" name="Parchemin horizontal 1"/>
          <p:cNvSpPr/>
          <p:nvPr/>
        </p:nvSpPr>
        <p:spPr>
          <a:xfrm>
            <a:off x="996287" y="1296537"/>
            <a:ext cx="10454185" cy="4626591"/>
          </a:xfrm>
          <a:prstGeom prst="horizontalScroll">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6000" b="1" dirty="0" smtClean="0">
              <a:solidFill>
                <a:srgbClr val="FF0000"/>
              </a:solidFill>
              <a:latin typeface="Traditional Arabic" panose="02020603050405020304" pitchFamily="18" charset="-78"/>
              <a:cs typeface="Traditional Arabic" panose="02020603050405020304" pitchFamily="18" charset="-78"/>
            </a:endParaRPr>
          </a:p>
          <a:p>
            <a:pPr algn="ctr"/>
            <a:endParaRPr lang="ar-SA" sz="6000" b="1" dirty="0">
              <a:solidFill>
                <a:srgbClr val="FF0000"/>
              </a:solidFill>
              <a:latin typeface="Traditional Arabic" panose="02020603050405020304" pitchFamily="18" charset="-78"/>
              <a:cs typeface="Traditional Arabic" panose="02020603050405020304" pitchFamily="18" charset="-78"/>
            </a:endParaRPr>
          </a:p>
          <a:p>
            <a:pPr algn="ctr"/>
            <a:r>
              <a:rPr lang="ar-SA" sz="7200" b="1" dirty="0" smtClean="0">
                <a:solidFill>
                  <a:srgbClr val="FF0000"/>
                </a:solidFill>
                <a:latin typeface="Traditional Arabic" panose="02020603050405020304" pitchFamily="18" charset="-78"/>
                <a:cs typeface="Traditional Arabic" panose="02020603050405020304" pitchFamily="18" charset="-78"/>
              </a:rPr>
              <a:t>تسوكي- وازا</a:t>
            </a:r>
          </a:p>
          <a:p>
            <a:pPr algn="ctr"/>
            <a:r>
              <a:rPr lang="fr-FR" sz="7200" b="1" dirty="0" smtClean="0">
                <a:solidFill>
                  <a:srgbClr val="FF0000"/>
                </a:solidFill>
                <a:latin typeface="Traditional Arabic" panose="02020603050405020304" pitchFamily="18" charset="-78"/>
                <a:cs typeface="Traditional Arabic" panose="02020603050405020304" pitchFamily="18" charset="-78"/>
              </a:rPr>
              <a:t>(</a:t>
            </a:r>
            <a:r>
              <a:rPr lang="fr-FR" sz="7200" b="1" dirty="0">
                <a:solidFill>
                  <a:srgbClr val="FF0000"/>
                </a:solidFill>
                <a:latin typeface="Traditional Arabic" panose="02020603050405020304" pitchFamily="18" charset="-78"/>
                <a:cs typeface="Traditional Arabic" panose="02020603050405020304" pitchFamily="18" charset="-78"/>
              </a:rPr>
              <a:t>TSUKI-WAZA)</a:t>
            </a:r>
            <a:endParaRPr lang="en-US" sz="7200" b="1" dirty="0">
              <a:solidFill>
                <a:srgbClr val="FF0000"/>
              </a:solidFill>
              <a:latin typeface="Traditional Arabic" panose="02020603050405020304" pitchFamily="18" charset="-78"/>
              <a:cs typeface="Traditional Arabic" panose="02020603050405020304" pitchFamily="18" charset="-78"/>
            </a:endParaRPr>
          </a:p>
          <a:p>
            <a:pPr algn="ctr"/>
            <a:endParaRPr lang="ar-SA" sz="9600" b="1" dirty="0">
              <a:solidFill>
                <a:srgbClr val="FF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5894593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8941" y="154545"/>
            <a:ext cx="11784169" cy="6529589"/>
          </a:xfrm>
          <a:blipFill>
            <a:blip r:embed="rId2"/>
            <a:tile tx="0" ty="0" sx="100000" sy="100000" flip="none" algn="tl"/>
          </a:blipFill>
        </p:spPr>
        <p:txBody>
          <a:bodyPr/>
          <a:lstStyle/>
          <a:p>
            <a:endParaRPr lang="ar-SA" dirty="0" smtClean="0"/>
          </a:p>
          <a:p>
            <a:endParaRPr lang="ar-SA" dirty="0"/>
          </a:p>
        </p:txBody>
      </p:sp>
      <p:pic>
        <p:nvPicPr>
          <p:cNvPr id="4" name="صورة 1"/>
          <p:cNvPicPr/>
          <p:nvPr/>
        </p:nvPicPr>
        <p:blipFill>
          <a:blip r:embed="rId3" cstate="print"/>
          <a:srcRect/>
          <a:stretch>
            <a:fillRect/>
          </a:stretch>
        </p:blipFill>
        <p:spPr bwMode="auto">
          <a:xfrm rot="16200000">
            <a:off x="3020098" y="-2324637"/>
            <a:ext cx="6168980" cy="11487955"/>
          </a:xfrm>
          <a:prstGeom prst="rect">
            <a:avLst/>
          </a:prstGeom>
          <a:noFill/>
          <a:ln w="9525">
            <a:noFill/>
            <a:miter lim="800000"/>
            <a:headEnd/>
            <a:tailEnd/>
          </a:ln>
        </p:spPr>
      </p:pic>
    </p:spTree>
    <p:extLst>
      <p:ext uri="{BB962C8B-B14F-4D97-AF65-F5344CB8AC3E}">
        <p14:creationId xmlns:p14="http://schemas.microsoft.com/office/powerpoint/2010/main" val="41904130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1646" y="99953"/>
            <a:ext cx="11784169" cy="6529589"/>
          </a:xfrm>
          <a:blipFill>
            <a:blip r:embed="rId2"/>
            <a:tile tx="0" ty="0" sx="100000" sy="100000" flip="none" algn="tl"/>
          </a:blipFill>
        </p:spPr>
        <p:txBody>
          <a:bodyPr/>
          <a:lstStyle/>
          <a:p>
            <a:endParaRPr lang="ar-SA" dirty="0" smtClean="0"/>
          </a:p>
          <a:p>
            <a:endParaRPr lang="ar-SA" dirty="0"/>
          </a:p>
        </p:txBody>
      </p:sp>
      <p:sp>
        <p:nvSpPr>
          <p:cNvPr id="2" name="Parchemin horizontal 1"/>
          <p:cNvSpPr/>
          <p:nvPr/>
        </p:nvSpPr>
        <p:spPr>
          <a:xfrm>
            <a:off x="1201003" y="805218"/>
            <a:ext cx="10290412" cy="5240740"/>
          </a:xfrm>
          <a:prstGeom prst="horizontalScroll">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9600" b="1" dirty="0" smtClean="0">
              <a:solidFill>
                <a:srgbClr val="FF0000"/>
              </a:solidFill>
              <a:latin typeface="Traditional Arabic" panose="02020603050405020304" pitchFamily="18" charset="-78"/>
              <a:cs typeface="Traditional Arabic" panose="02020603050405020304" pitchFamily="18" charset="-78"/>
            </a:endParaRPr>
          </a:p>
          <a:p>
            <a:pPr algn="ctr"/>
            <a:r>
              <a:rPr lang="ar-SA" sz="9600" b="1" dirty="0" smtClean="0">
                <a:solidFill>
                  <a:srgbClr val="FF0000"/>
                </a:solidFill>
                <a:latin typeface="Traditional Arabic" panose="02020603050405020304" pitchFamily="18" charset="-78"/>
                <a:cs typeface="Traditional Arabic" panose="02020603050405020304" pitchFamily="18" charset="-78"/>
              </a:rPr>
              <a:t>يوكي- وازا</a:t>
            </a:r>
          </a:p>
          <a:p>
            <a:pPr algn="ctr"/>
            <a:r>
              <a:rPr lang="fr-FR" sz="9600" b="1" dirty="0">
                <a:solidFill>
                  <a:srgbClr val="FF0000"/>
                </a:solidFill>
                <a:latin typeface="Traditional Arabic" panose="02020603050405020304" pitchFamily="18" charset="-78"/>
                <a:cs typeface="Traditional Arabic" panose="02020603050405020304" pitchFamily="18" charset="-78"/>
              </a:rPr>
              <a:t>(UKI-WAZA)</a:t>
            </a:r>
            <a:endParaRPr lang="en-US" sz="9600" b="1" dirty="0">
              <a:solidFill>
                <a:srgbClr val="FF0000"/>
              </a:solidFill>
              <a:latin typeface="Traditional Arabic" panose="02020603050405020304" pitchFamily="18" charset="-78"/>
              <a:cs typeface="Traditional Arabic" panose="02020603050405020304" pitchFamily="18" charset="-78"/>
            </a:endParaRPr>
          </a:p>
          <a:p>
            <a:pPr algn="ctr"/>
            <a:endParaRPr lang="ar-SA" sz="9600" b="1" dirty="0" smtClean="0">
              <a:solidFill>
                <a:srgbClr val="FF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566024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7998" y="140898"/>
            <a:ext cx="11784169" cy="6529589"/>
          </a:xfrm>
          <a:blipFill>
            <a:blip r:embed="rId2"/>
            <a:tile tx="0" ty="0" sx="100000" sy="100000" flip="none" algn="tl"/>
          </a:blipFill>
        </p:spPr>
        <p:txBody>
          <a:bodyPr/>
          <a:lstStyle/>
          <a:p>
            <a:endParaRPr lang="ar-SA" dirty="0" smtClean="0"/>
          </a:p>
          <a:p>
            <a:endParaRPr lang="ar-SA" dirty="0"/>
          </a:p>
        </p:txBody>
      </p:sp>
      <p:pic>
        <p:nvPicPr>
          <p:cNvPr id="4" name="صورة 3"/>
          <p:cNvPicPr/>
          <p:nvPr/>
        </p:nvPicPr>
        <p:blipFill>
          <a:blip r:embed="rId3" cstate="print"/>
          <a:srcRect/>
          <a:stretch>
            <a:fillRect/>
          </a:stretch>
        </p:blipFill>
        <p:spPr bwMode="auto">
          <a:xfrm rot="16200000">
            <a:off x="3014570" y="-2291238"/>
            <a:ext cx="6168787" cy="11379061"/>
          </a:xfrm>
          <a:prstGeom prst="rect">
            <a:avLst/>
          </a:prstGeom>
          <a:noFill/>
          <a:ln w="9525">
            <a:noFill/>
            <a:miter lim="800000"/>
            <a:headEnd/>
            <a:tailEnd/>
          </a:ln>
        </p:spPr>
      </p:pic>
    </p:spTree>
    <p:extLst>
      <p:ext uri="{BB962C8B-B14F-4D97-AF65-F5344CB8AC3E}">
        <p14:creationId xmlns:p14="http://schemas.microsoft.com/office/powerpoint/2010/main" val="10263883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3213</TotalTime>
  <Words>493</Words>
  <Application>Microsoft Office PowerPoint</Application>
  <PresentationFormat>Grand écran</PresentationFormat>
  <Paragraphs>72</Paragraphs>
  <Slides>37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37</vt:i4>
      </vt:variant>
    </vt:vector>
  </HeadingPairs>
  <TitlesOfParts>
    <vt:vector size="46" baseType="lpstr">
      <vt:lpstr>Aldhabi</vt:lpstr>
      <vt:lpstr>Andalus</vt:lpstr>
      <vt:lpstr>Arial</vt:lpstr>
      <vt:lpstr>Calibri</vt:lpstr>
      <vt:lpstr>Calibri Light</vt:lpstr>
      <vt:lpstr>Diwany6 Normal</vt:lpstr>
      <vt:lpstr>Times New Roman</vt:lpstr>
      <vt:lpstr>Traditional Arabic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 Ali</dc:creator>
  <cp:lastModifiedBy>Ben Ali</cp:lastModifiedBy>
  <cp:revision>103</cp:revision>
  <dcterms:created xsi:type="dcterms:W3CDTF">2017-02-26T16:40:51Z</dcterms:created>
  <dcterms:modified xsi:type="dcterms:W3CDTF">2017-03-07T17:40:17Z</dcterms:modified>
</cp:coreProperties>
</file>