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8" r:id="rId2"/>
    <p:sldId id="288" r:id="rId3"/>
    <p:sldId id="286" r:id="rId4"/>
    <p:sldId id="287" r:id="rId5"/>
    <p:sldId id="289" r:id="rId6"/>
    <p:sldId id="260" r:id="rId7"/>
    <p:sldId id="261" r:id="rId8"/>
    <p:sldId id="262" r:id="rId9"/>
    <p:sldId id="272" r:id="rId10"/>
    <p:sldId id="278" r:id="rId11"/>
    <p:sldId id="266" r:id="rId12"/>
    <p:sldId id="268" r:id="rId13"/>
    <p:sldId id="269"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5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8A441D-0F18-44AC-B6F5-86D1F849F18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99520114-D9F0-4460-A6B3-1F1098F8B1C4}">
      <dgm:prSet phldrT="[Texte]" custT="1"/>
      <dgm:spPr/>
      <dgm:t>
        <a:bodyPr/>
        <a:lstStyle/>
        <a:p>
          <a:pPr algn="r" rtl="1"/>
          <a:r>
            <a:rPr lang="ar-SA" sz="2600" dirty="0" smtClean="0"/>
            <a:t>ما ميز منهج الاستشرافي الفرنسي ربطه بالتخطيط الاقتصادي والاجتماعي</a:t>
          </a:r>
          <a:endParaRPr lang="fr-FR" sz="2600" dirty="0"/>
        </a:p>
      </dgm:t>
    </dgm:pt>
    <dgm:pt modelId="{277D8C91-26E8-4456-86D9-1C6EFB316532}" type="parTrans" cxnId="{3183F4C5-887D-4185-AA87-F8E1D6D01767}">
      <dgm:prSet/>
      <dgm:spPr/>
      <dgm:t>
        <a:bodyPr/>
        <a:lstStyle/>
        <a:p>
          <a:endParaRPr lang="fr-FR"/>
        </a:p>
      </dgm:t>
    </dgm:pt>
    <dgm:pt modelId="{3A613A4E-E9B1-4B85-89D1-FE16A37D880D}" type="sibTrans" cxnId="{3183F4C5-887D-4185-AA87-F8E1D6D01767}">
      <dgm:prSet/>
      <dgm:spPr/>
      <dgm:t>
        <a:bodyPr/>
        <a:lstStyle/>
        <a:p>
          <a:endParaRPr lang="fr-FR"/>
        </a:p>
      </dgm:t>
    </dgm:pt>
    <dgm:pt modelId="{F3315A97-60D4-46D4-8A48-7673108B9075}">
      <dgm:prSet phldrT="[Texte]" custT="1"/>
      <dgm:spPr/>
      <dgm:t>
        <a:bodyPr/>
        <a:lstStyle/>
        <a:p>
          <a:pPr algn="r" rtl="1"/>
          <a:r>
            <a:rPr lang="ar-SA" sz="2600" dirty="0" smtClean="0"/>
            <a:t>مشروع كان لا يملك أي منهج أو أسلوب واضح المعالم</a:t>
          </a:r>
          <a:r>
            <a:rPr lang="ar-DZ" sz="2600" dirty="0" smtClean="0"/>
            <a:t>مبني على أسس غير علمية</a:t>
          </a:r>
          <a:endParaRPr lang="fr-FR" sz="2600" dirty="0"/>
        </a:p>
      </dgm:t>
    </dgm:pt>
    <dgm:pt modelId="{6FBF1A2A-63D0-4FA4-89DE-F780EF57B68B}" type="parTrans" cxnId="{A14DB51F-29B3-46A0-9386-60D235247F2A}">
      <dgm:prSet/>
      <dgm:spPr/>
      <dgm:t>
        <a:bodyPr/>
        <a:lstStyle/>
        <a:p>
          <a:endParaRPr lang="fr-FR"/>
        </a:p>
      </dgm:t>
    </dgm:pt>
    <dgm:pt modelId="{B6A49121-A769-4AA4-BD05-9EFF1933458D}" type="sibTrans" cxnId="{A14DB51F-29B3-46A0-9386-60D235247F2A}">
      <dgm:prSet/>
      <dgm:spPr/>
      <dgm:t>
        <a:bodyPr/>
        <a:lstStyle/>
        <a:p>
          <a:endParaRPr lang="fr-FR"/>
        </a:p>
      </dgm:t>
    </dgm:pt>
    <dgm:pt modelId="{70A23C36-41D4-48D3-9B53-5E7FCFB27F60}">
      <dgm:prSet phldrT="[Texte]" custT="1"/>
      <dgm:spPr/>
      <dgm:t>
        <a:bodyPr/>
        <a:lstStyle/>
        <a:p>
          <a:pPr algn="r" rtl="1"/>
          <a:r>
            <a:rPr lang="ar-DZ" sz="2600" dirty="0" smtClean="0"/>
            <a:t>1963 تم تبني منهج السيناريوهات مشروع </a:t>
          </a:r>
          <a:r>
            <a:rPr lang="ar-DZ" sz="2600" dirty="0" err="1" smtClean="0"/>
            <a:t>داتار</a:t>
          </a:r>
          <a:r>
            <a:rPr lang="ar-DZ" sz="2600" dirty="0" smtClean="0"/>
            <a:t> </a:t>
          </a:r>
          <a:r>
            <a:rPr lang="ar-SA" sz="2600" dirty="0" smtClean="0"/>
            <a:t>وكان الهدف من دراساتهم هو "تغيير العالم" من خلال إعادة تصميم الإقليم أصبح منهج الاستشراف الفرنسي مبني على أسس علمية.</a:t>
          </a:r>
          <a:r>
            <a:rPr lang="ar-DZ" sz="2600" dirty="0" smtClean="0"/>
            <a:t> </a:t>
          </a:r>
          <a:endParaRPr lang="fr-FR" sz="2600" dirty="0"/>
        </a:p>
      </dgm:t>
    </dgm:pt>
    <dgm:pt modelId="{23A62E27-7FBC-4283-B77F-DDEEAEB54720}" type="parTrans" cxnId="{D4CC8804-DC8D-49EB-8FDB-1CC0A052B57E}">
      <dgm:prSet/>
      <dgm:spPr/>
      <dgm:t>
        <a:bodyPr/>
        <a:lstStyle/>
        <a:p>
          <a:endParaRPr lang="fr-FR"/>
        </a:p>
      </dgm:t>
    </dgm:pt>
    <dgm:pt modelId="{21EC908D-EF67-4E63-B3E9-BBA5A4774CF7}" type="sibTrans" cxnId="{D4CC8804-DC8D-49EB-8FDB-1CC0A052B57E}">
      <dgm:prSet/>
      <dgm:spPr/>
      <dgm:t>
        <a:bodyPr/>
        <a:lstStyle/>
        <a:p>
          <a:endParaRPr lang="fr-FR"/>
        </a:p>
      </dgm:t>
    </dgm:pt>
    <dgm:pt modelId="{846E0985-2122-4809-A301-28B8CE8F19F1}">
      <dgm:prSet phldrT="[Texte]" custT="1"/>
      <dgm:spPr/>
      <dgm:t>
        <a:bodyPr/>
        <a:lstStyle/>
        <a:p>
          <a:pPr algn="r" rtl="1"/>
          <a:r>
            <a:rPr lang="ar-SA" sz="2600" dirty="0" smtClean="0"/>
            <a:t>مشابهة نوعا لما حدث في الو.م.إ، ظهر الاستشراف في فرنسا لخدمة احتياجات الدولة</a:t>
          </a:r>
          <a:endParaRPr lang="fr-FR" sz="2600" dirty="0"/>
        </a:p>
      </dgm:t>
    </dgm:pt>
    <dgm:pt modelId="{0C1D59EB-B75F-4E93-9231-4BBE044593ED}">
      <dgm:prSet phldrT="[Texte]" custT="1"/>
      <dgm:spPr/>
      <dgm:t>
        <a:bodyPr/>
        <a:lstStyle/>
        <a:p>
          <a:r>
            <a:rPr lang="ar-SA" sz="2400" b="1" dirty="0" smtClean="0"/>
            <a:t>في فرنسا</a:t>
          </a:r>
          <a:r>
            <a:rPr lang="ar-SA" sz="2400" dirty="0" smtClean="0"/>
            <a:t> </a:t>
          </a:r>
          <a:endParaRPr lang="fr-FR" sz="2400" dirty="0"/>
        </a:p>
      </dgm:t>
    </dgm:pt>
    <dgm:pt modelId="{0CF608E3-5C73-49CC-B71D-06BC5636C6F9}" type="sibTrans" cxnId="{55D2CEB2-5F39-475E-BA44-7EC767E2F33B}">
      <dgm:prSet/>
      <dgm:spPr/>
      <dgm:t>
        <a:bodyPr/>
        <a:lstStyle/>
        <a:p>
          <a:endParaRPr lang="fr-FR"/>
        </a:p>
      </dgm:t>
    </dgm:pt>
    <dgm:pt modelId="{FD820A61-1671-4FBF-83F3-8EEEF2BB5337}" type="parTrans" cxnId="{55D2CEB2-5F39-475E-BA44-7EC767E2F33B}">
      <dgm:prSet/>
      <dgm:spPr/>
      <dgm:t>
        <a:bodyPr/>
        <a:lstStyle/>
        <a:p>
          <a:endParaRPr lang="fr-FR"/>
        </a:p>
      </dgm:t>
    </dgm:pt>
    <dgm:pt modelId="{9651D28A-16D8-4505-8EB6-3CA864D92A0B}" type="sibTrans" cxnId="{2001B7F8-5049-4243-90BF-DE40AA2A09F6}">
      <dgm:prSet/>
      <dgm:spPr/>
      <dgm:t>
        <a:bodyPr/>
        <a:lstStyle/>
        <a:p>
          <a:endParaRPr lang="fr-FR"/>
        </a:p>
      </dgm:t>
    </dgm:pt>
    <dgm:pt modelId="{61D78273-C354-498A-89BF-6E6BD0798A9B}" type="parTrans" cxnId="{2001B7F8-5049-4243-90BF-DE40AA2A09F6}">
      <dgm:prSet/>
      <dgm:spPr/>
      <dgm:t>
        <a:bodyPr/>
        <a:lstStyle/>
        <a:p>
          <a:endParaRPr lang="fr-FR"/>
        </a:p>
      </dgm:t>
    </dgm:pt>
    <dgm:pt modelId="{12316585-AE77-4637-8723-EBB997B46768}" type="pres">
      <dgm:prSet presAssocID="{488A441D-0F18-44AC-B6F5-86D1F849F187}" presName="Name0" presStyleCnt="0">
        <dgm:presLayoutVars>
          <dgm:dir/>
          <dgm:animLvl val="lvl"/>
          <dgm:resizeHandles val="exact"/>
        </dgm:presLayoutVars>
      </dgm:prSet>
      <dgm:spPr/>
      <dgm:t>
        <a:bodyPr/>
        <a:lstStyle/>
        <a:p>
          <a:endParaRPr lang="fr-FR"/>
        </a:p>
      </dgm:t>
    </dgm:pt>
    <dgm:pt modelId="{E205CE26-1CEE-46A6-B7EC-3CEDD1E6CD27}" type="pres">
      <dgm:prSet presAssocID="{0C1D59EB-B75F-4E93-9231-4BBE044593ED}" presName="composite" presStyleCnt="0"/>
      <dgm:spPr/>
    </dgm:pt>
    <dgm:pt modelId="{51B6B279-135B-4D1C-845C-49C6628150A0}" type="pres">
      <dgm:prSet presAssocID="{0C1D59EB-B75F-4E93-9231-4BBE044593ED}" presName="parTx" presStyleLbl="alignNode1" presStyleIdx="0" presStyleCnt="1" custAng="10800000" custFlipVert="1" custScaleX="118957" custScaleY="100000" custLinFactY="-26958" custLinFactNeighborX="-3384" custLinFactNeighborY="-100000">
        <dgm:presLayoutVars>
          <dgm:chMax val="0"/>
          <dgm:chPref val="0"/>
          <dgm:bulletEnabled val="1"/>
        </dgm:presLayoutVars>
      </dgm:prSet>
      <dgm:spPr/>
      <dgm:t>
        <a:bodyPr/>
        <a:lstStyle/>
        <a:p>
          <a:endParaRPr lang="fr-FR"/>
        </a:p>
      </dgm:t>
    </dgm:pt>
    <dgm:pt modelId="{AC835712-0555-41FE-A0CF-2DE3307E1507}" type="pres">
      <dgm:prSet presAssocID="{0C1D59EB-B75F-4E93-9231-4BBE044593ED}" presName="desTx" presStyleLbl="alignAccFollowNode1" presStyleIdx="0" presStyleCnt="1" custScaleX="164167" custScaleY="72730" custLinFactNeighborX="-99" custLinFactNeighborY="-73104">
        <dgm:presLayoutVars>
          <dgm:bulletEnabled val="1"/>
        </dgm:presLayoutVars>
      </dgm:prSet>
      <dgm:spPr/>
      <dgm:t>
        <a:bodyPr/>
        <a:lstStyle/>
        <a:p>
          <a:endParaRPr lang="fr-FR"/>
        </a:p>
      </dgm:t>
    </dgm:pt>
  </dgm:ptLst>
  <dgm:cxnLst>
    <dgm:cxn modelId="{A14DB51F-29B3-46A0-9386-60D235247F2A}" srcId="{0C1D59EB-B75F-4E93-9231-4BBE044593ED}" destId="{F3315A97-60D4-46D4-8A48-7673108B9075}" srcOrd="2" destOrd="0" parTransId="{6FBF1A2A-63D0-4FA4-89DE-F780EF57B68B}" sibTransId="{B6A49121-A769-4AA4-BD05-9EFF1933458D}"/>
    <dgm:cxn modelId="{3183F4C5-887D-4185-AA87-F8E1D6D01767}" srcId="{0C1D59EB-B75F-4E93-9231-4BBE044593ED}" destId="{99520114-D9F0-4460-A6B3-1F1098F8B1C4}" srcOrd="1" destOrd="0" parTransId="{277D8C91-26E8-4456-86D9-1C6EFB316532}" sibTransId="{3A613A4E-E9B1-4B85-89D1-FE16A37D880D}"/>
    <dgm:cxn modelId="{39554045-A087-4F73-BAAF-11993BED4961}" type="presOf" srcId="{846E0985-2122-4809-A301-28B8CE8F19F1}" destId="{AC835712-0555-41FE-A0CF-2DE3307E1507}" srcOrd="0" destOrd="0" presId="urn:microsoft.com/office/officeart/2005/8/layout/hList1"/>
    <dgm:cxn modelId="{55D2CEB2-5F39-475E-BA44-7EC767E2F33B}" srcId="{488A441D-0F18-44AC-B6F5-86D1F849F187}" destId="{0C1D59EB-B75F-4E93-9231-4BBE044593ED}" srcOrd="0" destOrd="0" parTransId="{FD820A61-1671-4FBF-83F3-8EEEF2BB5337}" sibTransId="{0CF608E3-5C73-49CC-B71D-06BC5636C6F9}"/>
    <dgm:cxn modelId="{D4CC8804-DC8D-49EB-8FDB-1CC0A052B57E}" srcId="{0C1D59EB-B75F-4E93-9231-4BBE044593ED}" destId="{70A23C36-41D4-48D3-9B53-5E7FCFB27F60}" srcOrd="3" destOrd="0" parTransId="{23A62E27-7FBC-4283-B77F-DDEEAEB54720}" sibTransId="{21EC908D-EF67-4E63-B3E9-BBA5A4774CF7}"/>
    <dgm:cxn modelId="{2001B7F8-5049-4243-90BF-DE40AA2A09F6}" srcId="{0C1D59EB-B75F-4E93-9231-4BBE044593ED}" destId="{846E0985-2122-4809-A301-28B8CE8F19F1}" srcOrd="0" destOrd="0" parTransId="{61D78273-C354-498A-89BF-6E6BD0798A9B}" sibTransId="{9651D28A-16D8-4505-8EB6-3CA864D92A0B}"/>
    <dgm:cxn modelId="{7F267876-0575-4B18-A7E3-DAFC5BA41FCB}" type="presOf" srcId="{488A441D-0F18-44AC-B6F5-86D1F849F187}" destId="{12316585-AE77-4637-8723-EBB997B46768}" srcOrd="0" destOrd="0" presId="urn:microsoft.com/office/officeart/2005/8/layout/hList1"/>
    <dgm:cxn modelId="{1F4CD66C-3000-413E-94D6-B3ED6F54EA22}" type="presOf" srcId="{0C1D59EB-B75F-4E93-9231-4BBE044593ED}" destId="{51B6B279-135B-4D1C-845C-49C6628150A0}" srcOrd="0" destOrd="0" presId="urn:microsoft.com/office/officeart/2005/8/layout/hList1"/>
    <dgm:cxn modelId="{519163CF-DF12-4BDD-BEF6-AA45DE332A4B}" type="presOf" srcId="{70A23C36-41D4-48D3-9B53-5E7FCFB27F60}" destId="{AC835712-0555-41FE-A0CF-2DE3307E1507}" srcOrd="0" destOrd="3" presId="urn:microsoft.com/office/officeart/2005/8/layout/hList1"/>
    <dgm:cxn modelId="{F04A3DE9-C8D2-4F4D-AB5E-4A67345BEA77}" type="presOf" srcId="{99520114-D9F0-4460-A6B3-1F1098F8B1C4}" destId="{AC835712-0555-41FE-A0CF-2DE3307E1507}" srcOrd="0" destOrd="1" presId="urn:microsoft.com/office/officeart/2005/8/layout/hList1"/>
    <dgm:cxn modelId="{253AD937-DDEA-45D8-9D03-DF641F067CEA}" type="presOf" srcId="{F3315A97-60D4-46D4-8A48-7673108B9075}" destId="{AC835712-0555-41FE-A0CF-2DE3307E1507}" srcOrd="0" destOrd="2" presId="urn:microsoft.com/office/officeart/2005/8/layout/hList1"/>
    <dgm:cxn modelId="{921372A0-9AC6-4332-A710-E1A7394C1B16}" type="presParOf" srcId="{12316585-AE77-4637-8723-EBB997B46768}" destId="{E205CE26-1CEE-46A6-B7EC-3CEDD1E6CD27}" srcOrd="0" destOrd="0" presId="urn:microsoft.com/office/officeart/2005/8/layout/hList1"/>
    <dgm:cxn modelId="{94C91528-10B6-4BC9-A358-599FC4ADE27D}" type="presParOf" srcId="{E205CE26-1CEE-46A6-B7EC-3CEDD1E6CD27}" destId="{51B6B279-135B-4D1C-845C-49C6628150A0}" srcOrd="0" destOrd="0" presId="urn:microsoft.com/office/officeart/2005/8/layout/hList1"/>
    <dgm:cxn modelId="{5AE3119A-CA20-439B-9EAE-E7C30570CB40}" type="presParOf" srcId="{E205CE26-1CEE-46A6-B7EC-3CEDD1E6CD27}" destId="{AC835712-0555-41FE-A0CF-2DE3307E1507}" srcOrd="1" destOrd="0" presId="urn:microsoft.com/office/officeart/2005/8/layout/hList1"/>
  </dgm:cxnLst>
  <dgm:bg/>
  <dgm:whole/>
</dgm:dataModel>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EBAEA76B-385A-4046-983E-5DA30AC34A4D}" type="datetimeFigureOut">
              <a:rPr lang="fr-FR" smtClean="0"/>
              <a:pPr/>
              <a:t>17/02/2021</a:t>
            </a:fld>
            <a:endParaRPr lang="fr-FR"/>
          </a:p>
        </p:txBody>
      </p:sp>
      <p:sp>
        <p:nvSpPr>
          <p:cNvPr id="19" name="عنصر نائب للتذييل 18"/>
          <p:cNvSpPr>
            <a:spLocks noGrp="1"/>
          </p:cNvSpPr>
          <p:nvPr>
            <p:ph type="ftr" sz="quarter" idx="11"/>
          </p:nvPr>
        </p:nvSpPr>
        <p:spPr/>
        <p:txBody>
          <a:bodyPr/>
          <a:lstStyle/>
          <a:p>
            <a:endParaRPr lang="fr-FR"/>
          </a:p>
        </p:txBody>
      </p:sp>
      <p:sp>
        <p:nvSpPr>
          <p:cNvPr id="27" name="عنصر نائب لرقم الشريحة 26"/>
          <p:cNvSpPr>
            <a:spLocks noGrp="1"/>
          </p:cNvSpPr>
          <p:nvPr>
            <p:ph type="sldNum" sz="quarter" idx="12"/>
          </p:nvPr>
        </p:nvSpPr>
        <p:spPr/>
        <p:txBody>
          <a:bodyPr/>
          <a:lstStyle/>
          <a:p>
            <a:fld id="{B46D8031-6B4A-4786-97CF-4CDDD9F4442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BAEA76B-385A-4046-983E-5DA30AC34A4D}" type="datetimeFigureOut">
              <a:rPr lang="fr-FR" smtClean="0"/>
              <a:pPr/>
              <a:t>17/02/2021</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B46D8031-6B4A-4786-97CF-4CDDD9F4442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BAEA76B-385A-4046-983E-5DA30AC34A4D}" type="datetimeFigureOut">
              <a:rPr lang="fr-FR" smtClean="0"/>
              <a:pPr/>
              <a:t>17/02/2021</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B46D8031-6B4A-4786-97CF-4CDDD9F4442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BAEA76B-385A-4046-983E-5DA30AC34A4D}" type="datetimeFigureOut">
              <a:rPr lang="fr-FR" smtClean="0"/>
              <a:pPr/>
              <a:t>17/02/2021</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B46D8031-6B4A-4786-97CF-4CDDD9F4442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BAEA76B-385A-4046-983E-5DA30AC34A4D}" type="datetimeFigureOut">
              <a:rPr lang="fr-FR" smtClean="0"/>
              <a:pPr/>
              <a:t>17/02/2021</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B46D8031-6B4A-4786-97CF-4CDDD9F4442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EBAEA76B-385A-4046-983E-5DA30AC34A4D}" type="datetimeFigureOut">
              <a:rPr lang="fr-FR" smtClean="0"/>
              <a:pPr/>
              <a:t>17/02/2021</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B46D8031-6B4A-4786-97CF-4CDDD9F4442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EBAEA76B-385A-4046-983E-5DA30AC34A4D}" type="datetimeFigureOut">
              <a:rPr lang="fr-FR" smtClean="0"/>
              <a:pPr/>
              <a:t>17/02/2021</a:t>
            </a:fld>
            <a:endParaRPr lang="fr-FR"/>
          </a:p>
        </p:txBody>
      </p:sp>
      <p:sp>
        <p:nvSpPr>
          <p:cNvPr id="8" name="عنصر نائب للتذييل 7"/>
          <p:cNvSpPr>
            <a:spLocks noGrp="1"/>
          </p:cNvSpPr>
          <p:nvPr>
            <p:ph type="ftr" sz="quarter" idx="11"/>
          </p:nvPr>
        </p:nvSpPr>
        <p:spPr/>
        <p:txBody>
          <a:bodyPr/>
          <a:lstStyle/>
          <a:p>
            <a:endParaRPr lang="fr-FR"/>
          </a:p>
        </p:txBody>
      </p:sp>
      <p:sp>
        <p:nvSpPr>
          <p:cNvPr id="9" name="عنصر نائب لرقم الشريحة 8"/>
          <p:cNvSpPr>
            <a:spLocks noGrp="1"/>
          </p:cNvSpPr>
          <p:nvPr>
            <p:ph type="sldNum" sz="quarter" idx="12"/>
          </p:nvPr>
        </p:nvSpPr>
        <p:spPr/>
        <p:txBody>
          <a:bodyPr/>
          <a:lstStyle/>
          <a:p>
            <a:fld id="{B46D8031-6B4A-4786-97CF-4CDDD9F4442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EBAEA76B-385A-4046-983E-5DA30AC34A4D}" type="datetimeFigureOut">
              <a:rPr lang="fr-FR" smtClean="0"/>
              <a:pPr/>
              <a:t>17/02/2021</a:t>
            </a:fld>
            <a:endParaRPr lang="fr-FR"/>
          </a:p>
        </p:txBody>
      </p:sp>
      <p:sp>
        <p:nvSpPr>
          <p:cNvPr id="4" name="عنصر نائب للتذييل 3"/>
          <p:cNvSpPr>
            <a:spLocks noGrp="1"/>
          </p:cNvSpPr>
          <p:nvPr>
            <p:ph type="ftr" sz="quarter" idx="11"/>
          </p:nvPr>
        </p:nvSpPr>
        <p:spPr/>
        <p:txBody>
          <a:bodyPr/>
          <a:lstStyle/>
          <a:p>
            <a:endParaRPr lang="fr-FR"/>
          </a:p>
        </p:txBody>
      </p:sp>
      <p:sp>
        <p:nvSpPr>
          <p:cNvPr id="5" name="عنصر نائب لرقم الشريحة 4"/>
          <p:cNvSpPr>
            <a:spLocks noGrp="1"/>
          </p:cNvSpPr>
          <p:nvPr>
            <p:ph type="sldNum" sz="quarter" idx="12"/>
          </p:nvPr>
        </p:nvSpPr>
        <p:spPr/>
        <p:txBody>
          <a:bodyPr/>
          <a:lstStyle/>
          <a:p>
            <a:fld id="{B46D8031-6B4A-4786-97CF-4CDDD9F4442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BAEA76B-385A-4046-983E-5DA30AC34A4D}" type="datetimeFigureOut">
              <a:rPr lang="fr-FR" smtClean="0"/>
              <a:pPr/>
              <a:t>17/02/2021</a:t>
            </a:fld>
            <a:endParaRPr lang="fr-FR"/>
          </a:p>
        </p:txBody>
      </p:sp>
      <p:sp>
        <p:nvSpPr>
          <p:cNvPr id="3" name="عنصر نائب للتذييل 2"/>
          <p:cNvSpPr>
            <a:spLocks noGrp="1"/>
          </p:cNvSpPr>
          <p:nvPr>
            <p:ph type="ftr" sz="quarter" idx="11"/>
          </p:nvPr>
        </p:nvSpPr>
        <p:spPr/>
        <p:txBody>
          <a:bodyPr/>
          <a:lstStyle/>
          <a:p>
            <a:endParaRPr lang="fr-FR"/>
          </a:p>
        </p:txBody>
      </p:sp>
      <p:sp>
        <p:nvSpPr>
          <p:cNvPr id="4" name="عنصر نائب لرقم الشريحة 3"/>
          <p:cNvSpPr>
            <a:spLocks noGrp="1"/>
          </p:cNvSpPr>
          <p:nvPr>
            <p:ph type="sldNum" sz="quarter" idx="12"/>
          </p:nvPr>
        </p:nvSpPr>
        <p:spPr/>
        <p:txBody>
          <a:bodyPr/>
          <a:lstStyle/>
          <a:p>
            <a:fld id="{B46D8031-6B4A-4786-97CF-4CDDD9F4442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EBAEA76B-385A-4046-983E-5DA30AC34A4D}" type="datetimeFigureOut">
              <a:rPr lang="fr-FR" smtClean="0"/>
              <a:pPr/>
              <a:t>17/02/2021</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B46D8031-6B4A-4786-97CF-4CDDD9F4442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BAEA76B-385A-4046-983E-5DA30AC34A4D}" type="datetimeFigureOut">
              <a:rPr lang="fr-FR" smtClean="0"/>
              <a:pPr/>
              <a:t>17/02/2021</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a:xfrm>
            <a:off x="8077200" y="6356350"/>
            <a:ext cx="609600" cy="365125"/>
          </a:xfrm>
        </p:spPr>
        <p:txBody>
          <a:bodyPr/>
          <a:lstStyle/>
          <a:p>
            <a:fld id="{B46D8031-6B4A-4786-97CF-4CDDD9F44429}" type="slidenum">
              <a:rPr lang="fr-FR" smtClean="0"/>
              <a:pPr/>
              <a:t>‹N°›</a:t>
            </a:fld>
            <a:endParaRPr lang="fr-FR"/>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BAEA76B-385A-4046-983E-5DA30AC34A4D}" type="datetimeFigureOut">
              <a:rPr lang="fr-FR" smtClean="0"/>
              <a:pPr/>
              <a:t>17/02/2021</a:t>
            </a:fld>
            <a:endParaRPr lang="fr-FR"/>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46D8031-6B4A-4786-97CF-4CDDD9F44429}" type="slidenum">
              <a:rPr lang="fr-FR" smtClean="0"/>
              <a:pPr/>
              <a:t>‹N°›</a:t>
            </a:fld>
            <a:endParaRPr lang="fr-FR"/>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1857364"/>
            <a:ext cx="8229600" cy="1143000"/>
          </a:xfrm>
        </p:spPr>
        <p:txBody>
          <a:bodyPr>
            <a:normAutofit fontScale="90000"/>
          </a:bodyPr>
          <a:lstStyle/>
          <a:p>
            <a:pPr algn="ctr" rtl="1"/>
            <a:r>
              <a:rPr lang="fr-FR" sz="4000" b="1" dirty="0" smtClean="0"/>
              <a:t/>
            </a:r>
            <a:br>
              <a:rPr lang="fr-FR" sz="4000" b="1" dirty="0" smtClean="0"/>
            </a:br>
            <a:r>
              <a:rPr lang="ar-DZ" sz="4000" b="1" dirty="0" smtClean="0"/>
              <a:t>محاضرة 7 – استشراف المهن والكفاءات </a:t>
            </a:r>
            <a:br>
              <a:rPr lang="ar-DZ" sz="4000" b="1" dirty="0" smtClean="0"/>
            </a:br>
            <a:r>
              <a:rPr lang="ar-DZ" sz="4000" b="1" dirty="0" smtClean="0"/>
              <a:t/>
            </a:r>
            <a:br>
              <a:rPr lang="ar-DZ" sz="4000" b="1" dirty="0" smtClean="0"/>
            </a:br>
            <a:r>
              <a:rPr lang="ar-DZ" sz="4000" b="1" dirty="0" smtClean="0"/>
              <a:t/>
            </a:r>
            <a:br>
              <a:rPr lang="ar-DZ" sz="4000" b="1" dirty="0" smtClean="0"/>
            </a:br>
            <a:r>
              <a:rPr lang="ar-DZ" sz="4000" b="1" dirty="0" smtClean="0"/>
              <a:t>تطور </a:t>
            </a:r>
            <a:r>
              <a:rPr lang="ar-DZ" sz="4000" b="1" dirty="0" smtClean="0"/>
              <a:t>استشراف المهن والكفاءات</a:t>
            </a:r>
            <a:endParaRPr lang="fr-FR" sz="4000" dirty="0">
              <a:latin typeface="Arial" pitchFamily="34" charset="0"/>
              <a:cs typeface="Arial" pitchFamily="34" charset="0"/>
            </a:endParaRPr>
          </a:p>
        </p:txBody>
      </p:sp>
      <p:sp>
        <p:nvSpPr>
          <p:cNvPr id="3" name="عنصر نائب للمحتوى 2"/>
          <p:cNvSpPr>
            <a:spLocks noGrp="1"/>
          </p:cNvSpPr>
          <p:nvPr>
            <p:ph idx="1"/>
          </p:nvPr>
        </p:nvSpPr>
        <p:spPr>
          <a:xfrm>
            <a:off x="214282" y="3292778"/>
            <a:ext cx="8643998" cy="3565222"/>
          </a:xfrm>
        </p:spPr>
        <p:txBody>
          <a:bodyPr>
            <a:noAutofit/>
          </a:bodyPr>
          <a:lstStyle/>
          <a:p>
            <a:pPr algn="r" rtl="1"/>
            <a:r>
              <a:rPr lang="ar-SA" sz="2800" b="1" dirty="0" smtClean="0">
                <a:latin typeface="Arial" pitchFamily="34" charset="0"/>
                <a:cs typeface="Arial" pitchFamily="34" charset="0"/>
              </a:rPr>
              <a:t>إن </a:t>
            </a:r>
            <a:r>
              <a:rPr lang="ar-SA" sz="2800" dirty="0" smtClean="0">
                <a:latin typeface="Arial" pitchFamily="34" charset="0"/>
                <a:cs typeface="Arial" pitchFamily="34" charset="0"/>
              </a:rPr>
              <a:t>الاهتمام بالمستقبل يعتبر شيئا مميزا ظهر منذ فجر التاريخ، </a:t>
            </a:r>
            <a:r>
              <a:rPr lang="ar-SA" sz="2800" dirty="0" err="1" smtClean="0">
                <a:latin typeface="Arial" pitchFamily="34" charset="0"/>
                <a:cs typeface="Arial" pitchFamily="34" charset="0"/>
              </a:rPr>
              <a:t>و</a:t>
            </a:r>
            <a:r>
              <a:rPr lang="ar-SA" sz="2800" dirty="0" smtClean="0">
                <a:latin typeface="Arial" pitchFamily="34" charset="0"/>
                <a:cs typeface="Arial" pitchFamily="34" charset="0"/>
              </a:rPr>
              <a:t> لقد كان للمفكرين دور كبير</a:t>
            </a:r>
            <a:r>
              <a:rPr lang="ar-DZ" sz="2800" dirty="0" smtClean="0">
                <a:latin typeface="Arial" pitchFamily="34" charset="0"/>
                <a:cs typeface="Arial" pitchFamily="34" charset="0"/>
              </a:rPr>
              <a:t> </a:t>
            </a:r>
            <a:r>
              <a:rPr lang="ar-SA" sz="2800" dirty="0" smtClean="0">
                <a:latin typeface="Arial" pitchFamily="34" charset="0"/>
                <a:cs typeface="Arial" pitchFamily="34" charset="0"/>
              </a:rPr>
              <a:t>في الماضي في إعلان شأن التفكير في المستقبل،غير أن الاهتمام العملي بالدراسات المستقبلية للمهن والكفاءات  كعلم كان في أوائل القرن العشرين، ولقد مرت هذه الدراسات بمراحل، اعتمد فيها في كل مرحلة من هذه المراحل على أسس فكرية ونظرية </a:t>
            </a:r>
            <a:r>
              <a:rPr lang="ar-SA" sz="2800" dirty="0" smtClean="0">
                <a:latin typeface="Arial" pitchFamily="34" charset="0"/>
                <a:cs typeface="Arial" pitchFamily="34" charset="0"/>
              </a:rPr>
              <a:t>ومنهجية</a:t>
            </a:r>
            <a:r>
              <a:rPr lang="ar-DZ" sz="2800" dirty="0" smtClean="0">
                <a:latin typeface="Arial" pitchFamily="34" charset="0"/>
                <a:cs typeface="Arial" pitchFamily="34" charset="0"/>
              </a:rPr>
              <a:t> مختلفة </a:t>
            </a:r>
            <a:r>
              <a:rPr lang="ar-SA" sz="2800" dirty="0" smtClean="0">
                <a:latin typeface="Arial" pitchFamily="34" charset="0"/>
                <a:cs typeface="Arial" pitchFamily="34" charset="0"/>
              </a:rPr>
              <a:t>. </a:t>
            </a:r>
            <a:endParaRPr lang="fr-F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867524"/>
          </a:xfrm>
        </p:spPr>
        <p:txBody>
          <a:bodyPr>
            <a:normAutofit/>
          </a:bodyPr>
          <a:lstStyle/>
          <a:p>
            <a:pPr algn="r" rtl="1"/>
            <a:r>
              <a:rPr lang="ar-SA" sz="4000" b="1" dirty="0" smtClean="0"/>
              <a:t>أهداف استشراف المهن والكفاءات</a:t>
            </a:r>
            <a:r>
              <a:rPr lang="ar-SA" sz="4000" dirty="0" smtClean="0"/>
              <a:t> : </a:t>
            </a:r>
            <a:endParaRPr lang="fr-FR" sz="4000" dirty="0">
              <a:latin typeface="Arial" pitchFamily="34" charset="0"/>
              <a:cs typeface="Arial" pitchFamily="34" charset="0"/>
            </a:endParaRPr>
          </a:p>
        </p:txBody>
      </p:sp>
      <p:sp>
        <p:nvSpPr>
          <p:cNvPr id="3" name="عنصر نائب للمحتوى 2"/>
          <p:cNvSpPr>
            <a:spLocks noGrp="1"/>
          </p:cNvSpPr>
          <p:nvPr>
            <p:ph idx="1"/>
          </p:nvPr>
        </p:nvSpPr>
        <p:spPr>
          <a:xfrm>
            <a:off x="457200" y="1714488"/>
            <a:ext cx="8229600" cy="4610112"/>
          </a:xfrm>
        </p:spPr>
        <p:txBody>
          <a:bodyPr/>
          <a:lstStyle/>
          <a:p>
            <a:pPr algn="r" rtl="1"/>
            <a:r>
              <a:rPr lang="ar-SA" sz="3600" dirty="0" smtClean="0">
                <a:latin typeface="Arial" pitchFamily="34" charset="0"/>
                <a:cs typeface="Arial" pitchFamily="34" charset="0"/>
              </a:rPr>
              <a:t>- إن الهدف الأساسي لاستشراف المهن والكفاءات هو تأسيس مرصد المهن , والذي يهتم بتحليل وضعيات العمل الواقعية , والمنفذة ويسعى إلى تحقيق ثلاثة أهداف : </a:t>
            </a:r>
            <a:endParaRPr lang="fr-FR" sz="3600" dirty="0" smtClean="0">
              <a:latin typeface="Arial" pitchFamily="34" charset="0"/>
              <a:cs typeface="Arial" pitchFamily="34" charset="0"/>
            </a:endParaRPr>
          </a:p>
          <a:p>
            <a:pPr algn="r" rtl="1"/>
            <a:r>
              <a:rPr lang="ar-SA" sz="3600" dirty="0" smtClean="0">
                <a:latin typeface="Arial" pitchFamily="34" charset="0"/>
                <a:cs typeface="Arial" pitchFamily="34" charset="0"/>
              </a:rPr>
              <a:t>- الحصول على </a:t>
            </a:r>
            <a:r>
              <a:rPr lang="ar-SA" sz="3600" dirty="0" smtClean="0">
                <a:solidFill>
                  <a:srgbClr val="FF0000"/>
                </a:solidFill>
                <a:latin typeface="Arial" pitchFamily="34" charset="0"/>
                <a:cs typeface="Arial" pitchFamily="34" charset="0"/>
              </a:rPr>
              <a:t>أفضل المعارف حول المهن , بناء منهجية ولغة مشتركة</a:t>
            </a:r>
            <a:r>
              <a:rPr lang="ar-SA" sz="3600" dirty="0" smtClean="0">
                <a:latin typeface="Arial" pitchFamily="34" charset="0"/>
                <a:cs typeface="Arial" pitchFamily="34" charset="0"/>
              </a:rPr>
              <a:t> , </a:t>
            </a:r>
            <a:r>
              <a:rPr lang="ar-SA" sz="3600" dirty="0" smtClean="0">
                <a:solidFill>
                  <a:srgbClr val="FF0000"/>
                </a:solidFill>
                <a:latin typeface="Arial" pitchFamily="34" charset="0"/>
                <a:cs typeface="Arial" pitchFamily="34" charset="0"/>
              </a:rPr>
              <a:t>تقييم آثار التغيرات التكنولوجية والتنظيمية على الكفاءات المطلوبة </a:t>
            </a:r>
            <a:r>
              <a:rPr lang="ar-SA" dirty="0" smtClean="0"/>
              <a:t>.</a:t>
            </a:r>
            <a:endParaRPr lang="fr-F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1533508"/>
            <a:ext cx="8229600" cy="5324492"/>
          </a:xfrm>
        </p:spPr>
        <p:txBody>
          <a:bodyPr>
            <a:normAutofit/>
          </a:bodyPr>
          <a:lstStyle/>
          <a:p>
            <a:pPr algn="r" rtl="1"/>
            <a:r>
              <a:rPr lang="fr-FR" sz="2400" b="1" dirty="0" smtClean="0"/>
              <a:t>- </a:t>
            </a:r>
            <a:r>
              <a:rPr lang="fr-FR" sz="2400" b="1" dirty="0" smtClean="0">
                <a:latin typeface="Arial" pitchFamily="34" charset="0"/>
                <a:cs typeface="Arial" pitchFamily="34" charset="0"/>
              </a:rPr>
              <a:t> </a:t>
            </a:r>
            <a:r>
              <a:rPr lang="ar-SA" sz="2400" b="1" dirty="0" smtClean="0">
                <a:latin typeface="Arial" pitchFamily="34" charset="0"/>
                <a:cs typeface="Arial" pitchFamily="34" charset="0"/>
              </a:rPr>
              <a:t>مبدأ الاستمرارية</a:t>
            </a:r>
            <a:r>
              <a:rPr lang="ar-SA" sz="2400" dirty="0" smtClean="0">
                <a:latin typeface="Arial" pitchFamily="34" charset="0"/>
                <a:cs typeface="Arial" pitchFamily="34" charset="0"/>
              </a:rPr>
              <a:t> : وهو توقع المستقبل امتدادا للحاضر، أي استمرارية الحوادث من الماضي للحاضر للمستقبل .</a:t>
            </a:r>
            <a:endParaRPr lang="fr-FR" sz="2400" dirty="0" smtClean="0">
              <a:latin typeface="Arial" pitchFamily="34" charset="0"/>
              <a:cs typeface="Arial" pitchFamily="34" charset="0"/>
            </a:endParaRPr>
          </a:p>
          <a:p>
            <a:pPr algn="r" rtl="1"/>
            <a:r>
              <a:rPr lang="ar-SA" sz="2400" dirty="0" smtClean="0">
                <a:latin typeface="Arial" pitchFamily="34" charset="0"/>
                <a:cs typeface="Arial" pitchFamily="34" charset="0"/>
              </a:rPr>
              <a:t> </a:t>
            </a:r>
            <a:r>
              <a:rPr lang="ar-SA" sz="2400" b="1" dirty="0" smtClean="0">
                <a:latin typeface="Arial" pitchFamily="34" charset="0"/>
                <a:cs typeface="Arial" pitchFamily="34" charset="0"/>
              </a:rPr>
              <a:t>- مبدأ التماثل</a:t>
            </a:r>
            <a:r>
              <a:rPr lang="ar-SA" sz="2400" dirty="0" smtClean="0">
                <a:latin typeface="Arial" pitchFamily="34" charset="0"/>
                <a:cs typeface="Arial" pitchFamily="34" charset="0"/>
              </a:rPr>
              <a:t> :  وهو توقع أن تتكرر بعض أنماط الحوادث كما هي من وقت لآخر . </a:t>
            </a:r>
            <a:endParaRPr lang="fr-FR" sz="2400" dirty="0" smtClean="0">
              <a:latin typeface="Arial" pitchFamily="34" charset="0"/>
              <a:cs typeface="Arial" pitchFamily="34" charset="0"/>
            </a:endParaRPr>
          </a:p>
          <a:p>
            <a:pPr algn="r" rtl="1"/>
            <a:r>
              <a:rPr lang="ar-SA" sz="2400" b="1" dirty="0" smtClean="0">
                <a:latin typeface="Arial" pitchFamily="34" charset="0"/>
                <a:cs typeface="Arial" pitchFamily="34" charset="0"/>
              </a:rPr>
              <a:t>- مبدأ التراكم :</a:t>
            </a:r>
            <a:r>
              <a:rPr lang="ar-SA" sz="2400" dirty="0" smtClean="0">
                <a:latin typeface="Arial" pitchFamily="34" charset="0"/>
                <a:cs typeface="Arial" pitchFamily="34" charset="0"/>
              </a:rPr>
              <a:t>  وهو تراكم نفس الأحكام على نفس الوقائع، مع اختلاف الأشخاص لمدد تتفاوت تاريخيا</a:t>
            </a:r>
            <a:r>
              <a:rPr lang="fr-FR" sz="2400" dirty="0" smtClean="0">
                <a:latin typeface="Arial" pitchFamily="34" charset="0"/>
                <a:cs typeface="Arial" pitchFamily="34" charset="0"/>
              </a:rPr>
              <a:t>.</a:t>
            </a:r>
            <a:endParaRPr lang="ar-DZ" sz="2400" dirty="0" smtClean="0">
              <a:latin typeface="Arial" pitchFamily="34" charset="0"/>
              <a:cs typeface="Arial" pitchFamily="34" charset="0"/>
            </a:endParaRPr>
          </a:p>
          <a:p>
            <a:pPr algn="r" rtl="1"/>
            <a:r>
              <a:rPr lang="ar-SA" sz="2400" b="1" dirty="0" smtClean="0">
                <a:latin typeface="Arial" pitchFamily="34" charset="0"/>
                <a:cs typeface="Arial" pitchFamily="34" charset="0"/>
              </a:rPr>
              <a:t>استخلاص العبرة من </a:t>
            </a:r>
            <a:r>
              <a:rPr lang="ar-SA" sz="2400" b="1" dirty="0" smtClean="0">
                <a:latin typeface="Arial" pitchFamily="34" charset="0"/>
                <a:cs typeface="Arial" pitchFamily="34" charset="0"/>
              </a:rPr>
              <a:t>الماضي</a:t>
            </a:r>
            <a:r>
              <a:rPr lang="ar-SA" sz="2400" dirty="0" smtClean="0">
                <a:latin typeface="Arial" pitchFamily="34" charset="0"/>
                <a:cs typeface="Arial" pitchFamily="34" charset="0"/>
              </a:rPr>
              <a:t>. </a:t>
            </a:r>
            <a:endParaRPr lang="fr-FR" sz="2400" dirty="0" smtClean="0">
              <a:latin typeface="Arial" pitchFamily="34" charset="0"/>
              <a:cs typeface="Arial" pitchFamily="34" charset="0"/>
            </a:endParaRPr>
          </a:p>
          <a:p>
            <a:pPr algn="r" rtl="1"/>
            <a:r>
              <a:rPr lang="ar-SA" sz="2400" b="1" dirty="0" smtClean="0">
                <a:latin typeface="Arial" pitchFamily="34" charset="0"/>
                <a:cs typeface="Arial" pitchFamily="34" charset="0"/>
              </a:rPr>
              <a:t>- مبدأ </a:t>
            </a:r>
            <a:r>
              <a:rPr lang="ar-DZ" sz="2400" b="1" dirty="0" smtClean="0">
                <a:latin typeface="Arial" pitchFamily="34" charset="0"/>
                <a:cs typeface="Arial" pitchFamily="34" charset="0"/>
              </a:rPr>
              <a:t>التوقع </a:t>
            </a:r>
            <a:r>
              <a:rPr lang="ar-SA" sz="2400" b="1" dirty="0" smtClean="0">
                <a:latin typeface="Arial" pitchFamily="34" charset="0"/>
                <a:cs typeface="Arial" pitchFamily="34" charset="0"/>
              </a:rPr>
              <a:t>بالمستقبل:</a:t>
            </a:r>
            <a:r>
              <a:rPr lang="ar-SA" sz="2400" dirty="0" smtClean="0">
                <a:latin typeface="Arial" pitchFamily="34" charset="0"/>
                <a:cs typeface="Arial" pitchFamily="34" charset="0"/>
              </a:rPr>
              <a:t>  المستقبل عدد من </a:t>
            </a:r>
            <a:r>
              <a:rPr lang="ar-DZ" sz="2400" dirty="0" smtClean="0">
                <a:latin typeface="Arial" pitchFamily="34" charset="0"/>
                <a:cs typeface="Arial" pitchFamily="34" charset="0"/>
              </a:rPr>
              <a:t>التوقعات </a:t>
            </a:r>
            <a:r>
              <a:rPr lang="ar-SA" sz="2400" dirty="0" smtClean="0">
                <a:latin typeface="Arial" pitchFamily="34" charset="0"/>
                <a:cs typeface="Arial" pitchFamily="34" charset="0"/>
              </a:rPr>
              <a:t>التي </a:t>
            </a:r>
            <a:r>
              <a:rPr lang="ar-SA" sz="2400" dirty="0" smtClean="0">
                <a:latin typeface="Arial" pitchFamily="34" charset="0"/>
                <a:cs typeface="Arial" pitchFamily="34" charset="0"/>
              </a:rPr>
              <a:t>تبدأ من نقطة الحاضر ثم تتفاوت فيما بينها عبر الزمن ،  فالمستقبل شيء يمكن </a:t>
            </a:r>
            <a:r>
              <a:rPr lang="ar-DZ" sz="2400" dirty="0" smtClean="0">
                <a:latin typeface="Arial" pitchFamily="34" charset="0"/>
                <a:cs typeface="Arial" pitchFamily="34" charset="0"/>
              </a:rPr>
              <a:t>توقعه </a:t>
            </a:r>
            <a:r>
              <a:rPr lang="ar-SA" sz="2400" dirty="0" smtClean="0">
                <a:latin typeface="Arial" pitchFamily="34" charset="0"/>
                <a:cs typeface="Arial" pitchFamily="34" charset="0"/>
              </a:rPr>
              <a:t>وتحديده بدرجة تختلف من بلد متقدم إلى بلد نام بحكم ما يتوفر لها من معطيات . </a:t>
            </a:r>
            <a:endParaRPr lang="fr-FR" sz="2400" dirty="0" smtClean="0">
              <a:latin typeface="Arial" pitchFamily="34" charset="0"/>
              <a:cs typeface="Arial" pitchFamily="34" charset="0"/>
            </a:endParaRPr>
          </a:p>
          <a:p>
            <a:pPr algn="r" rtl="1"/>
            <a:endParaRPr lang="fr-FR" sz="2400" dirty="0" smtClean="0">
              <a:latin typeface="Arial" pitchFamily="34" charset="0"/>
              <a:cs typeface="Arial" pitchFamily="34" charset="0"/>
            </a:endParaRPr>
          </a:p>
        </p:txBody>
      </p:sp>
      <p:sp>
        <p:nvSpPr>
          <p:cNvPr id="4" name="Rectangle 3"/>
          <p:cNvSpPr/>
          <p:nvPr/>
        </p:nvSpPr>
        <p:spPr>
          <a:xfrm>
            <a:off x="1142976" y="357166"/>
            <a:ext cx="7000924" cy="1200329"/>
          </a:xfrm>
          <a:prstGeom prst="rect">
            <a:avLst/>
          </a:prstGeom>
        </p:spPr>
        <p:txBody>
          <a:bodyPr wrap="square">
            <a:spAutoFit/>
          </a:bodyPr>
          <a:lstStyle/>
          <a:p>
            <a:pPr algn="r" rtl="1"/>
            <a:r>
              <a:rPr lang="ar-DZ" sz="2400" b="1" dirty="0" smtClean="0">
                <a:latin typeface="Arial" pitchFamily="34" charset="0"/>
                <a:cs typeface="Arial" pitchFamily="34" charset="0"/>
              </a:rPr>
              <a:t>مبادئ </a:t>
            </a:r>
            <a:r>
              <a:rPr lang="ar-SA" sz="2400" b="1" dirty="0" smtClean="0">
                <a:latin typeface="Arial" pitchFamily="34" charset="0"/>
                <a:cs typeface="Arial" pitchFamily="34" charset="0"/>
              </a:rPr>
              <a:t>الاستشراف </a:t>
            </a:r>
            <a:endParaRPr lang="fr-FR" sz="2400" dirty="0" smtClean="0">
              <a:latin typeface="Arial" pitchFamily="34" charset="0"/>
              <a:cs typeface="Arial" pitchFamily="34" charset="0"/>
            </a:endParaRPr>
          </a:p>
          <a:p>
            <a:pPr algn="r" rtl="1"/>
            <a:r>
              <a:rPr lang="ar-SA" sz="2400" dirty="0" smtClean="0">
                <a:latin typeface="Arial" pitchFamily="34" charset="0"/>
                <a:cs typeface="Arial" pitchFamily="34" charset="0"/>
              </a:rPr>
              <a:t>هناك مجموعة من المبادئ التي تقوم عليها الدراسات الاستشرافية، تتمثل أهمها فيما يلي</a:t>
            </a:r>
            <a:r>
              <a:rPr lang="ar-DZ" sz="2400" dirty="0" smtClean="0">
                <a:latin typeface="Arial" pitchFamily="34" charset="0"/>
                <a:cs typeface="Arial" pitchFamily="34" charset="0"/>
              </a:rPr>
              <a:t> :</a:t>
            </a:r>
            <a:r>
              <a:rPr lang="ar-SA" sz="2400" dirty="0" smtClean="0"/>
              <a:t> </a:t>
            </a:r>
            <a:endParaRPr lang="fr-F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rtl="1"/>
            <a:r>
              <a:rPr lang="ar-DZ" sz="4000" b="1" dirty="0" smtClean="0">
                <a:latin typeface="Arial" pitchFamily="34" charset="0"/>
                <a:cs typeface="Arial" pitchFamily="34" charset="0"/>
              </a:rPr>
              <a:t> طرق بناء الإستشراف</a:t>
            </a:r>
            <a:r>
              <a:rPr lang="fr-FR" sz="4000" dirty="0" smtClean="0">
                <a:latin typeface="Arial" pitchFamily="34" charset="0"/>
                <a:cs typeface="Arial" pitchFamily="34" charset="0"/>
              </a:rPr>
              <a:t/>
            </a:r>
            <a:br>
              <a:rPr lang="fr-FR" sz="4000" dirty="0" smtClean="0">
                <a:latin typeface="Arial" pitchFamily="34" charset="0"/>
                <a:cs typeface="Arial" pitchFamily="34" charset="0"/>
              </a:rPr>
            </a:br>
            <a:endParaRPr lang="fr-FR" sz="4000" dirty="0">
              <a:latin typeface="Arial" pitchFamily="34" charset="0"/>
              <a:ea typeface="Arial Unicode MS" pitchFamily="34" charset="-128"/>
              <a:cs typeface="Arial" pitchFamily="34" charset="0"/>
            </a:endParaRPr>
          </a:p>
        </p:txBody>
      </p:sp>
      <p:sp>
        <p:nvSpPr>
          <p:cNvPr id="3" name="عنصر نائب للمحتوى 2"/>
          <p:cNvSpPr>
            <a:spLocks noGrp="1"/>
          </p:cNvSpPr>
          <p:nvPr>
            <p:ph idx="1"/>
          </p:nvPr>
        </p:nvSpPr>
        <p:spPr>
          <a:xfrm>
            <a:off x="428596" y="1428736"/>
            <a:ext cx="8229600" cy="4389120"/>
          </a:xfrm>
        </p:spPr>
        <p:txBody>
          <a:bodyPr>
            <a:noAutofit/>
          </a:bodyPr>
          <a:lstStyle/>
          <a:p>
            <a:pPr algn="r" rtl="1"/>
            <a:r>
              <a:rPr lang="ar-SA" sz="2400" dirty="0" smtClean="0"/>
              <a:t>1</a:t>
            </a:r>
            <a:r>
              <a:rPr lang="ar-SA" sz="2400" b="1" dirty="0" smtClean="0"/>
              <a:t>-  نماذج المحاكاة</a:t>
            </a:r>
            <a:r>
              <a:rPr lang="ar-SA" sz="2400" dirty="0" smtClean="0"/>
              <a:t>  </a:t>
            </a:r>
            <a:endParaRPr lang="fr-FR" sz="2400" dirty="0" smtClean="0"/>
          </a:p>
          <a:p>
            <a:pPr algn="r" rtl="1"/>
            <a:r>
              <a:rPr lang="ar-SA" sz="2400" dirty="0" smtClean="0"/>
              <a:t>و نعني </a:t>
            </a:r>
            <a:r>
              <a:rPr lang="ar-SA" sz="2400" dirty="0" err="1" smtClean="0"/>
              <a:t>بها</a:t>
            </a:r>
            <a:r>
              <a:rPr lang="ar-SA" sz="2400" dirty="0" smtClean="0"/>
              <a:t> استخدام نموذج في نظام معين وتحديد المتغيرات التي تشكل نموذج الظاهرة مع افتراض سلسلة من الروابط بين هذه المتغيرات . </a:t>
            </a:r>
            <a:endParaRPr lang="fr-FR" sz="2400" dirty="0" smtClean="0"/>
          </a:p>
          <a:p>
            <a:pPr algn="r" rtl="1"/>
            <a:r>
              <a:rPr lang="ar-SA" sz="2400" dirty="0" smtClean="0"/>
              <a:t>2- </a:t>
            </a:r>
            <a:r>
              <a:rPr lang="ar-SA" sz="2400" b="1" dirty="0" smtClean="0"/>
              <a:t>طريقة السيناريوهات</a:t>
            </a:r>
            <a:r>
              <a:rPr lang="fr-FR" sz="2400" b="1" dirty="0" smtClean="0"/>
              <a:t>: </a:t>
            </a:r>
            <a:endParaRPr lang="fr-FR" sz="2400" dirty="0" smtClean="0"/>
          </a:p>
          <a:p>
            <a:pPr algn="r" rtl="1"/>
            <a:r>
              <a:rPr lang="ar-SA" sz="2400" dirty="0" smtClean="0"/>
              <a:t>إن طريقة السيناريوهات هي وصف لوضع مستقبلي ممكن أو مرغوب فيه ، مع توضيح الملامح المسار أو المسارات التي يمكن أن تؤدي إلى هذا الوضع المستقبلي، وذلك انطلاقا من وضع معين</a:t>
            </a:r>
            <a:r>
              <a:rPr lang="fr-FR" sz="2400" dirty="0" smtClean="0"/>
              <a:t>.  </a:t>
            </a:r>
            <a:r>
              <a:rPr lang="ar-SA" sz="2400" dirty="0" smtClean="0"/>
              <a:t>وتوجد السيناريوهات في أشكال مختلفة ذات استخدامات متنوعة </a:t>
            </a:r>
            <a:r>
              <a:rPr lang="ar-SA" sz="2400" dirty="0" err="1" smtClean="0"/>
              <a:t>و</a:t>
            </a:r>
            <a:r>
              <a:rPr lang="ar-SA" sz="2400" dirty="0" smtClean="0"/>
              <a:t> الأصل في تعدد السيناريوهات هو ما يحيط بالمستقبل من احتمالات</a:t>
            </a:r>
            <a:r>
              <a:rPr lang="fr-FR" sz="2400" dirty="0" smtClean="0"/>
              <a:t>. </a:t>
            </a:r>
            <a:endParaRPr lang="fr-F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928670"/>
            <a:ext cx="8329642" cy="4572032"/>
          </a:xfrm>
        </p:spPr>
        <p:txBody>
          <a:bodyPr>
            <a:noAutofit/>
          </a:bodyPr>
          <a:lstStyle/>
          <a:p>
            <a:pPr algn="r" rtl="1"/>
            <a:r>
              <a:rPr lang="ar-SA" sz="2800" dirty="0" smtClean="0"/>
              <a:t>3- </a:t>
            </a:r>
            <a:r>
              <a:rPr lang="ar-SA" sz="2800" b="1" dirty="0" smtClean="0"/>
              <a:t>طريقة دلفي </a:t>
            </a:r>
            <a:r>
              <a:rPr lang="fr-FR" sz="2800" b="1" dirty="0" smtClean="0"/>
              <a:t>: </a:t>
            </a:r>
            <a:endParaRPr lang="fr-FR" sz="2800" dirty="0" smtClean="0"/>
          </a:p>
          <a:p>
            <a:pPr algn="r" rtl="1"/>
            <a:r>
              <a:rPr lang="ar-SA" sz="2800" dirty="0" smtClean="0"/>
              <a:t>إن طريقة دلفي عبارة عن منهج مصمم بطريقة علمية لاستطلاع رأي مجموعة من الخبراء حول موضوع الدراسة، واستطلاع الرأي يتم من خلال عمل مناقشة غير مباشرة بين الخبراء بشرط أن كلا منهم لا يعرف شخصية الأعضاء الآخرين </a:t>
            </a:r>
            <a:r>
              <a:rPr lang="ar-SA" sz="2800" dirty="0" err="1" smtClean="0"/>
              <a:t>و</a:t>
            </a:r>
            <a:r>
              <a:rPr lang="ar-SA" sz="2800" dirty="0" smtClean="0"/>
              <a:t> إنما يعرف فقط آرائهم </a:t>
            </a:r>
            <a:r>
              <a:rPr lang="ar-SA" sz="2800" dirty="0" err="1" smtClean="0"/>
              <a:t>و</a:t>
            </a:r>
            <a:r>
              <a:rPr lang="ar-SA" sz="2800" dirty="0" smtClean="0"/>
              <a:t> يتم هذا في أكثر من دورة للوصول إلى النتيجة التي يطمح الباحث في الوصول إليها. و تتناول طريقة دلفي أراء الخبراء من خلال مجموعة من </a:t>
            </a:r>
            <a:r>
              <a:rPr lang="ar-DZ" sz="2800" dirty="0" smtClean="0"/>
              <a:t>ا</a:t>
            </a:r>
            <a:r>
              <a:rPr lang="ar-SA" sz="2800" dirty="0" smtClean="0"/>
              <a:t>لاستبيانات . </a:t>
            </a:r>
            <a:endParaRPr lang="fr-FR" sz="2800" dirty="0" smtClean="0"/>
          </a:p>
          <a:p>
            <a:pPr algn="r" rtl="1"/>
            <a:endParaRPr lang="fr-F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574506" y="786264"/>
            <a:ext cx="7215238" cy="1183004"/>
            <a:chOff x="5274975" y="142876"/>
            <a:chExt cx="2954624" cy="1183004"/>
          </a:xfrm>
        </p:grpSpPr>
        <p:sp>
          <p:nvSpPr>
            <p:cNvPr id="8" name="Rectangle 7"/>
            <p:cNvSpPr/>
            <p:nvPr/>
          </p:nvSpPr>
          <p:spPr>
            <a:xfrm>
              <a:off x="5274975" y="142876"/>
              <a:ext cx="2954624" cy="1183004"/>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Rectangle 8"/>
            <p:cNvSpPr/>
            <p:nvPr/>
          </p:nvSpPr>
          <p:spPr>
            <a:xfrm>
              <a:off x="5274975" y="142876"/>
              <a:ext cx="2954624" cy="11830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4912" tIns="105664" rIns="184912" bIns="105664" numCol="1" spcCol="1270" anchor="ctr" anchorCtr="0">
              <a:noAutofit/>
            </a:bodyPr>
            <a:lstStyle/>
            <a:p>
              <a:pPr lvl="0" algn="just" defTabSz="1155700" rtl="1">
                <a:lnSpc>
                  <a:spcPct val="90000"/>
                </a:lnSpc>
                <a:spcBef>
                  <a:spcPct val="0"/>
                </a:spcBef>
                <a:spcAft>
                  <a:spcPct val="35000"/>
                </a:spcAft>
              </a:pPr>
              <a:r>
                <a:rPr lang="ar-SA" sz="2600" b="1" kern="1200" dirty="0" smtClean="0"/>
                <a:t>في الولايات المتحدة الأمريكية</a:t>
              </a:r>
              <a:r>
                <a:rPr lang="ar-SA" sz="2600" kern="1200" dirty="0" smtClean="0"/>
                <a:t> </a:t>
              </a:r>
              <a:endParaRPr lang="fr-FR" sz="2600" kern="1200" dirty="0"/>
            </a:p>
          </p:txBody>
        </p:sp>
      </p:grpSp>
      <p:grpSp>
        <p:nvGrpSpPr>
          <p:cNvPr id="5" name="Groupe 4"/>
          <p:cNvGrpSpPr/>
          <p:nvPr/>
        </p:nvGrpSpPr>
        <p:grpSpPr>
          <a:xfrm>
            <a:off x="571472" y="2827439"/>
            <a:ext cx="7215238" cy="3244297"/>
            <a:chOff x="5271941" y="2184051"/>
            <a:chExt cx="2954624" cy="3244297"/>
          </a:xfrm>
        </p:grpSpPr>
        <p:sp>
          <p:nvSpPr>
            <p:cNvPr id="6" name="Rectangle 5"/>
            <p:cNvSpPr/>
            <p:nvPr/>
          </p:nvSpPr>
          <p:spPr>
            <a:xfrm>
              <a:off x="5271941" y="2184051"/>
              <a:ext cx="2954624" cy="3244297"/>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7" name="Rectangle 6"/>
            <p:cNvSpPr/>
            <p:nvPr/>
          </p:nvSpPr>
          <p:spPr>
            <a:xfrm>
              <a:off x="5271941" y="2184051"/>
              <a:ext cx="2954624" cy="324429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8684" tIns="138684" rIns="184912" bIns="208026" numCol="1" spcCol="1270" anchor="t" anchorCtr="0">
              <a:noAutofit/>
            </a:bodyPr>
            <a:lstStyle/>
            <a:p>
              <a:pPr marL="228600" lvl="1" indent="-228600" algn="just" defTabSz="1155700" rtl="1">
                <a:lnSpc>
                  <a:spcPct val="90000"/>
                </a:lnSpc>
                <a:spcBef>
                  <a:spcPct val="0"/>
                </a:spcBef>
                <a:spcAft>
                  <a:spcPct val="15000"/>
                </a:spcAft>
                <a:buChar char="••"/>
              </a:pPr>
              <a:r>
                <a:rPr lang="ar-SA" sz="3000" kern="1200" dirty="0" smtClean="0">
                  <a:cs typeface="+mj-cs"/>
                </a:rPr>
                <a:t>نهاية الحرب العالمية الثانية وبداية الحرب الباردة</a:t>
              </a:r>
              <a:endParaRPr lang="fr-FR" sz="3000" kern="1200" dirty="0">
                <a:cs typeface="+mj-cs"/>
              </a:endParaRPr>
            </a:p>
            <a:p>
              <a:pPr marL="228600" lvl="1" indent="-228600" algn="just" defTabSz="1155700" rtl="1">
                <a:lnSpc>
                  <a:spcPct val="90000"/>
                </a:lnSpc>
                <a:spcBef>
                  <a:spcPct val="0"/>
                </a:spcBef>
                <a:spcAft>
                  <a:spcPct val="15000"/>
                </a:spcAft>
                <a:buChar char="••"/>
              </a:pPr>
              <a:r>
                <a:rPr lang="ar-DZ" sz="3000" kern="1200" dirty="0" smtClean="0">
                  <a:cs typeface="+mj-cs"/>
                </a:rPr>
                <a:t>تركيز العلماء على تطوير التكنولوجيا الحربية .</a:t>
              </a:r>
              <a:endParaRPr lang="fr-FR" sz="3000" kern="1200" dirty="0">
                <a:cs typeface="+mj-cs"/>
              </a:endParaRPr>
            </a:p>
            <a:p>
              <a:pPr marL="228600" lvl="1" indent="-228600" algn="just" defTabSz="1155700" rtl="1">
                <a:lnSpc>
                  <a:spcPct val="90000"/>
                </a:lnSpc>
                <a:spcBef>
                  <a:spcPct val="0"/>
                </a:spcBef>
                <a:spcAft>
                  <a:spcPct val="15000"/>
                </a:spcAft>
                <a:buChar char="••"/>
              </a:pPr>
              <a:r>
                <a:rPr lang="ar-DZ" sz="3000" kern="1200" dirty="0" smtClean="0">
                  <a:cs typeface="+mj-cs"/>
                </a:rPr>
                <a:t>بناء قاعدة للاستشراف</a:t>
              </a:r>
              <a:endParaRPr lang="fr-FR" sz="3000" kern="1200" dirty="0">
                <a:cs typeface="+mj-cs"/>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500034" y="428604"/>
          <a:ext cx="8229600" cy="6429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428728" y="481757"/>
            <a:ext cx="6429420" cy="545651"/>
            <a:chOff x="6767" y="267454"/>
            <a:chExt cx="2378868" cy="545651"/>
          </a:xfrm>
        </p:grpSpPr>
        <p:sp>
          <p:nvSpPr>
            <p:cNvPr id="8" name="Rectangle 7"/>
            <p:cNvSpPr/>
            <p:nvPr/>
          </p:nvSpPr>
          <p:spPr>
            <a:xfrm>
              <a:off x="6767" y="267454"/>
              <a:ext cx="2378868" cy="545651"/>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Rectangle 8"/>
            <p:cNvSpPr/>
            <p:nvPr/>
          </p:nvSpPr>
          <p:spPr>
            <a:xfrm>
              <a:off x="6767" y="267454"/>
              <a:ext cx="2378868" cy="5456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ar-DZ" sz="3000" kern="1200" dirty="0" smtClean="0"/>
                <a:t>في اليابان</a:t>
              </a:r>
              <a:endParaRPr lang="fr-FR" sz="3000" kern="1200" dirty="0"/>
            </a:p>
          </p:txBody>
        </p:sp>
      </p:grpSp>
      <p:grpSp>
        <p:nvGrpSpPr>
          <p:cNvPr id="5" name="Groupe 4"/>
          <p:cNvGrpSpPr/>
          <p:nvPr/>
        </p:nvGrpSpPr>
        <p:grpSpPr>
          <a:xfrm>
            <a:off x="500035" y="1027408"/>
            <a:ext cx="8358245" cy="5348835"/>
            <a:chOff x="-336847" y="813105"/>
            <a:chExt cx="2722482" cy="5348835"/>
          </a:xfrm>
        </p:grpSpPr>
        <p:sp>
          <p:nvSpPr>
            <p:cNvPr id="6" name="Rectangle 5"/>
            <p:cNvSpPr/>
            <p:nvPr/>
          </p:nvSpPr>
          <p:spPr>
            <a:xfrm>
              <a:off x="6767" y="813105"/>
              <a:ext cx="2378868" cy="5348835"/>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7" name="Rectangle 6"/>
            <p:cNvSpPr/>
            <p:nvPr/>
          </p:nvSpPr>
          <p:spPr>
            <a:xfrm>
              <a:off x="-336847" y="813105"/>
              <a:ext cx="2722482" cy="534883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0010" tIns="80010" rIns="106680" bIns="120015" numCol="1" spcCol="1270" anchor="t" anchorCtr="0">
              <a:noAutofit/>
            </a:bodyPr>
            <a:lstStyle/>
            <a:p>
              <a:pPr marL="114300" lvl="1" indent="-114300" algn="just" defTabSz="666750" rtl="1">
                <a:lnSpc>
                  <a:spcPct val="90000"/>
                </a:lnSpc>
                <a:spcBef>
                  <a:spcPct val="0"/>
                </a:spcBef>
                <a:spcAft>
                  <a:spcPct val="15000"/>
                </a:spcAft>
                <a:buChar char="••"/>
              </a:pPr>
              <a:r>
                <a:rPr lang="ar-SA" sz="3000" kern="1200" dirty="0" smtClean="0">
                  <a:cs typeface="+mj-cs"/>
                </a:rPr>
                <a:t>والاستشراف أخذ مكانة مهمة في اليابان لدى كل من الإدارات العمومية والمؤسسات</a:t>
              </a:r>
              <a:endParaRPr lang="fr-FR" sz="3000" kern="1200" dirty="0">
                <a:cs typeface="+mj-cs"/>
              </a:endParaRPr>
            </a:p>
            <a:p>
              <a:pPr marL="114300" lvl="1" indent="-114300" algn="just" defTabSz="666750" rtl="1">
                <a:lnSpc>
                  <a:spcPct val="90000"/>
                </a:lnSpc>
                <a:spcBef>
                  <a:spcPct val="0"/>
                </a:spcBef>
                <a:spcAft>
                  <a:spcPct val="15000"/>
                </a:spcAft>
                <a:buChar char="••"/>
              </a:pPr>
              <a:r>
                <a:rPr lang="ar-DZ" sz="3000" kern="1200" dirty="0" smtClean="0">
                  <a:cs typeface="+mj-cs"/>
                </a:rPr>
                <a:t>يعتمد على منهج بعد النظر في مختلف الجوانب </a:t>
              </a:r>
              <a:endParaRPr lang="fr-FR" sz="3000" kern="1200" dirty="0">
                <a:cs typeface="+mj-cs"/>
              </a:endParaRPr>
            </a:p>
            <a:p>
              <a:pPr marL="114300" lvl="1" indent="-114300" algn="just" defTabSz="666750" rtl="1">
                <a:lnSpc>
                  <a:spcPct val="90000"/>
                </a:lnSpc>
                <a:spcBef>
                  <a:spcPct val="0"/>
                </a:spcBef>
                <a:spcAft>
                  <a:spcPct val="15000"/>
                </a:spcAft>
                <a:buChar char="••"/>
              </a:pPr>
              <a:r>
                <a:rPr lang="ar-DZ" sz="3000" kern="1200" dirty="0" smtClean="0">
                  <a:cs typeface="+mj-cs"/>
                </a:rPr>
                <a:t>يوفقون بين التخطيط القريب المتوسط </a:t>
              </a:r>
              <a:r>
                <a:rPr lang="ar-DZ" sz="3000" kern="1200" dirty="0" smtClean="0">
                  <a:cs typeface="+mj-cs"/>
                </a:rPr>
                <a:t>والبعيد </a:t>
              </a:r>
              <a:r>
                <a:rPr lang="ar-DZ" sz="3000" kern="1200" dirty="0" smtClean="0">
                  <a:cs typeface="+mj-cs"/>
                </a:rPr>
                <a:t>في </a:t>
              </a:r>
              <a:r>
                <a:rPr lang="ar-DZ" sz="3000" kern="1200" dirty="0" err="1" smtClean="0">
                  <a:cs typeface="+mj-cs"/>
                </a:rPr>
                <a:t>اعادة</a:t>
              </a:r>
              <a:r>
                <a:rPr lang="ar-DZ" sz="3000" kern="1200" dirty="0" smtClean="0">
                  <a:cs typeface="+mj-cs"/>
                </a:rPr>
                <a:t> بناء اليابان بعد الحرب العالمية الثانية</a:t>
              </a:r>
            </a:p>
            <a:p>
              <a:pPr marL="114300" lvl="1" indent="-114300" algn="just" defTabSz="666750" rtl="1">
                <a:lnSpc>
                  <a:spcPct val="90000"/>
                </a:lnSpc>
                <a:spcBef>
                  <a:spcPct val="0"/>
                </a:spcBef>
                <a:spcAft>
                  <a:spcPct val="15000"/>
                </a:spcAft>
              </a:pPr>
              <a:r>
                <a:rPr lang="ar-DZ" sz="3000" dirty="0" smtClean="0">
                  <a:cs typeface="+mj-cs"/>
                </a:rPr>
                <a:t>.</a:t>
              </a:r>
              <a:r>
                <a:rPr lang="ar-SA" sz="3000" dirty="0" smtClean="0">
                  <a:cs typeface="+mj-cs"/>
                </a:rPr>
                <a:t>الهيئات والمؤسسات اليابانية المختلفة تستعين بخدمات "مراكز التفكير </a:t>
              </a:r>
              <a:r>
                <a:rPr lang="ar-DZ" sz="3000" dirty="0" smtClean="0">
                  <a:cs typeface="+mj-cs"/>
                </a:rPr>
                <a:t>. مثل </a:t>
              </a:r>
              <a:r>
                <a:rPr lang="ar-SA" sz="3000" dirty="0" smtClean="0">
                  <a:cs typeface="+mj-cs"/>
                </a:rPr>
                <a:t>"معهد البحث </a:t>
              </a:r>
              <a:r>
                <a:rPr lang="ar-SA" sz="3000" dirty="0" err="1" smtClean="0">
                  <a:cs typeface="+mj-cs"/>
                </a:rPr>
                <a:t>نوميرا</a:t>
              </a:r>
              <a:r>
                <a:rPr lang="fr-FR" sz="3000" dirty="0" smtClean="0">
                  <a:cs typeface="+mj-cs"/>
                </a:rPr>
                <a:t> Institute </a:t>
              </a:r>
              <a:r>
                <a:rPr lang="fr-FR" sz="3000" dirty="0" err="1" smtClean="0">
                  <a:cs typeface="+mj-cs"/>
                </a:rPr>
                <a:t>Research</a:t>
              </a:r>
              <a:r>
                <a:rPr lang="fr-FR" sz="3000" dirty="0" smtClean="0">
                  <a:cs typeface="+mj-cs"/>
                </a:rPr>
                <a:t> Nomura « </a:t>
              </a:r>
              <a:r>
                <a:rPr lang="ar-SA" sz="3000" dirty="0" smtClean="0">
                  <a:cs typeface="+mj-cs"/>
                </a:rPr>
                <a:t>، تأسس هذا المركز سنة </a:t>
              </a:r>
              <a:r>
                <a:rPr lang="fr-FR" sz="3000" dirty="0" smtClean="0">
                  <a:cs typeface="+mj-cs"/>
                </a:rPr>
                <a:t>1965 </a:t>
              </a:r>
              <a:r>
                <a:rPr lang="ar-SA" sz="3000" dirty="0" smtClean="0">
                  <a:cs typeface="+mj-cs"/>
                </a:rPr>
                <a:t>م، وهو مكتب دراسات متخصص في معالجة المعلومات</a:t>
              </a:r>
              <a:r>
                <a:rPr lang="ar-DZ" sz="3000" dirty="0" smtClean="0">
                  <a:cs typeface="+mj-cs"/>
                </a:rPr>
                <a:t>.</a:t>
              </a:r>
            </a:p>
            <a:p>
              <a:pPr marL="114300" lvl="1" indent="-114300" algn="just" defTabSz="666750" rtl="1">
                <a:lnSpc>
                  <a:spcPct val="90000"/>
                </a:lnSpc>
                <a:spcBef>
                  <a:spcPct val="0"/>
                </a:spcBef>
                <a:spcAft>
                  <a:spcPct val="15000"/>
                </a:spcAft>
              </a:pPr>
              <a:r>
                <a:rPr lang="ar-DZ" sz="3000" dirty="0" smtClean="0">
                  <a:cs typeface="+mj-cs"/>
                </a:rPr>
                <a:t>كذلك </a:t>
              </a:r>
              <a:r>
                <a:rPr lang="ar-SA" sz="3000" dirty="0" smtClean="0">
                  <a:cs typeface="+mj-cs"/>
                </a:rPr>
                <a:t>معهد تكنولوجيات المستقبل ويقوم بتحليل أثر تطور التكنولوجيات الممكنة أو </a:t>
              </a:r>
              <a:r>
                <a:rPr lang="ar-SA" sz="3000" dirty="0" smtClean="0">
                  <a:cs typeface="+mj-cs"/>
                </a:rPr>
                <a:t>المحتملة</a:t>
              </a:r>
              <a:r>
                <a:rPr lang="ar-DZ" sz="3000" dirty="0" smtClean="0">
                  <a:cs typeface="+mj-cs"/>
                </a:rPr>
                <a:t> على مختلف القطاعات في اليابان .</a:t>
              </a:r>
              <a:endParaRPr lang="ar-DZ" sz="3000" dirty="0" smtClean="0">
                <a:cs typeface="+mj-cs"/>
              </a:endParaRPr>
            </a:p>
            <a:p>
              <a:pPr marL="114300" lvl="1" indent="-114300" algn="just" defTabSz="666750" rtl="1">
                <a:lnSpc>
                  <a:spcPct val="90000"/>
                </a:lnSpc>
                <a:spcBef>
                  <a:spcPct val="0"/>
                </a:spcBef>
                <a:spcAft>
                  <a:spcPct val="15000"/>
                </a:spcAft>
                <a:buChar char="••"/>
              </a:pPr>
              <a:endParaRPr lang="fr-FR" sz="3000" kern="1200" dirty="0">
                <a:cs typeface="+mj-cs"/>
              </a:endParaRPr>
            </a:p>
            <a:p>
              <a:pPr marL="114300" lvl="1" indent="-114300" algn="just" defTabSz="666750">
                <a:lnSpc>
                  <a:spcPct val="90000"/>
                </a:lnSpc>
                <a:spcBef>
                  <a:spcPct val="0"/>
                </a:spcBef>
                <a:spcAft>
                  <a:spcPct val="15000"/>
                </a:spcAft>
                <a:buChar char="••"/>
              </a:pPr>
              <a:endParaRPr lang="fr-FR" sz="3000" kern="1200" dirty="0">
                <a:cs typeface="+mj-cs"/>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0"/>
            <a:ext cx="8229600" cy="714356"/>
          </a:xfrm>
        </p:spPr>
        <p:txBody>
          <a:bodyPr>
            <a:normAutofit fontScale="90000"/>
          </a:bodyPr>
          <a:lstStyle/>
          <a:p>
            <a:pPr algn="ctr"/>
            <a:r>
              <a:rPr lang="ar-DZ" dirty="0" smtClean="0"/>
              <a:t>الاستشراف من منظور </a:t>
            </a:r>
            <a:r>
              <a:rPr lang="ar-DZ" dirty="0" err="1" smtClean="0"/>
              <a:t>اسلامي</a:t>
            </a:r>
            <a:endParaRPr lang="fr-FR" dirty="0"/>
          </a:p>
        </p:txBody>
      </p:sp>
      <p:pic>
        <p:nvPicPr>
          <p:cNvPr id="1027" name="Picture 3"/>
          <p:cNvPicPr>
            <a:picLocks noChangeAspect="1" noChangeArrowheads="1"/>
          </p:cNvPicPr>
          <p:nvPr/>
        </p:nvPicPr>
        <p:blipFill>
          <a:blip r:embed="rId2"/>
          <a:srcRect l="37549" t="42187" r="8984" b="27952"/>
          <a:stretch>
            <a:fillRect/>
          </a:stretch>
        </p:blipFill>
        <p:spPr bwMode="auto">
          <a:xfrm>
            <a:off x="1" y="1071546"/>
            <a:ext cx="8611616" cy="4500594"/>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42910" y="1000108"/>
            <a:ext cx="8229600" cy="4000528"/>
          </a:xfrm>
        </p:spPr>
        <p:txBody>
          <a:bodyPr>
            <a:normAutofit/>
          </a:bodyPr>
          <a:lstStyle/>
          <a:p>
            <a:pPr algn="r" rtl="1"/>
            <a:r>
              <a:rPr lang="ar-SA" sz="3600" b="1" dirty="0" smtClean="0">
                <a:latin typeface="Arial" pitchFamily="34" charset="0"/>
                <a:cs typeface="Arial" pitchFamily="34" charset="0"/>
              </a:rPr>
              <a:t>مفهوم الاستشراف </a:t>
            </a:r>
            <a:r>
              <a:rPr lang="fr-FR" sz="3600" b="1" dirty="0" smtClean="0">
                <a:latin typeface="Arial" pitchFamily="34" charset="0"/>
                <a:cs typeface="Arial" pitchFamily="34" charset="0"/>
              </a:rPr>
              <a:t>:</a:t>
            </a:r>
            <a:r>
              <a:rPr lang="fr-FR" sz="3600" dirty="0" smtClean="0">
                <a:latin typeface="Arial" pitchFamily="34" charset="0"/>
                <a:cs typeface="Arial" pitchFamily="34" charset="0"/>
              </a:rPr>
              <a:t/>
            </a:r>
            <a:br>
              <a:rPr lang="fr-FR" sz="3600" dirty="0" smtClean="0">
                <a:latin typeface="Arial" pitchFamily="34" charset="0"/>
                <a:cs typeface="Arial" pitchFamily="34" charset="0"/>
              </a:rPr>
            </a:br>
            <a:r>
              <a:rPr lang="fr-FR" sz="3600" b="1" dirty="0" smtClean="0">
                <a:latin typeface="Arial" pitchFamily="34" charset="0"/>
                <a:cs typeface="Arial" pitchFamily="34" charset="0"/>
              </a:rPr>
              <a:t>- </a:t>
            </a:r>
            <a:r>
              <a:rPr lang="ar-SA" sz="3600" b="1" dirty="0" smtClean="0">
                <a:latin typeface="Arial" pitchFamily="34" charset="0"/>
                <a:cs typeface="Arial" pitchFamily="34" charset="0"/>
              </a:rPr>
              <a:t>المعنى اللغوي للاستشراف</a:t>
            </a:r>
            <a:r>
              <a:rPr lang="ar-SA" sz="3600" dirty="0" smtClean="0">
                <a:latin typeface="Arial" pitchFamily="34" charset="0"/>
                <a:cs typeface="Arial" pitchFamily="34" charset="0"/>
              </a:rPr>
              <a:t> :  يحمل في مضمونه معاني النظر إلى الشيء البعيد ومحاولة التعرف عليه، واتخاذ السبل التي توصل إلى ذلك بدقة كالصعود إلى مكان مرتفع يتيح فرصة أكبر للاستطلاع</a:t>
            </a:r>
            <a:r>
              <a:rPr lang="fr-FR" sz="3600" dirty="0" smtClean="0">
                <a:latin typeface="Arial" pitchFamily="34" charset="0"/>
                <a:cs typeface="Arial" pitchFamily="34" charset="0"/>
              </a:rPr>
              <a:t>. </a:t>
            </a:r>
            <a:endParaRPr lang="fr-FR" sz="3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14422"/>
            <a:ext cx="8229600" cy="5110178"/>
          </a:xfrm>
        </p:spPr>
        <p:txBody>
          <a:bodyPr>
            <a:normAutofit/>
          </a:bodyPr>
          <a:lstStyle/>
          <a:p>
            <a:pPr algn="r" rtl="1"/>
            <a:r>
              <a:rPr lang="fr-FR" sz="3200" b="1" dirty="0" smtClean="0">
                <a:cs typeface="+mj-cs"/>
              </a:rPr>
              <a:t>-  </a:t>
            </a:r>
            <a:r>
              <a:rPr lang="ar-SA" sz="3200" b="1" dirty="0" smtClean="0">
                <a:cs typeface="+mj-cs"/>
              </a:rPr>
              <a:t>أما اصطلاحا، فإن الاستشراف</a:t>
            </a:r>
            <a:r>
              <a:rPr lang="ar-SA" sz="3200" dirty="0" smtClean="0">
                <a:cs typeface="+mj-cs"/>
              </a:rPr>
              <a:t> : عبارة عن محاولة لاستكشاف المستقبل وفق الأهداف المخططة، باستخدام أساليب كمية تعتمد على قراءة أرقام الحاضر والماضي، أو أساليب كيفية تستنتج أدلتها من الآراء الشخصية القارئة لمجرى الأحداث . </a:t>
            </a:r>
            <a:endParaRPr lang="ar-DZ" sz="3200" dirty="0" smtClean="0">
              <a:cs typeface="+mj-cs"/>
            </a:endParaRPr>
          </a:p>
          <a:p>
            <a:pPr algn="r" rtl="1"/>
            <a:r>
              <a:rPr lang="ar-SA" sz="3200" dirty="0" smtClean="0">
                <a:cs typeface="+mj-cs"/>
              </a:rPr>
              <a:t>كذلك يمكن تعريفه </a:t>
            </a:r>
            <a:r>
              <a:rPr lang="ar-DZ" sz="3200" dirty="0" smtClean="0">
                <a:cs typeface="+mj-cs"/>
              </a:rPr>
              <a:t>هو استباق يستعد للفعل ،ينير العمل الحاضر على ضوء المستقبلات الممكنة </a:t>
            </a:r>
            <a:r>
              <a:rPr lang="ar-DZ" sz="3200" dirty="0" err="1" smtClean="0">
                <a:cs typeface="+mj-cs"/>
              </a:rPr>
              <a:t>و</a:t>
            </a:r>
            <a:r>
              <a:rPr lang="ar-DZ" sz="3200" dirty="0" smtClean="0">
                <a:cs typeface="+mj-cs"/>
              </a:rPr>
              <a:t> المأمولة</a:t>
            </a:r>
            <a:endParaRPr lang="fr-FR" sz="3200" dirty="0">
              <a:latin typeface="Arial" pitchFamily="34" charset="0"/>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0"/>
            <a:ext cx="8229600" cy="938962"/>
          </a:xfrm>
        </p:spPr>
        <p:txBody>
          <a:bodyPr>
            <a:normAutofit/>
          </a:bodyPr>
          <a:lstStyle/>
          <a:p>
            <a:pPr algn="r" rtl="1"/>
            <a:r>
              <a:rPr lang="ar-DZ" sz="4400" b="1" dirty="0" smtClean="0"/>
              <a:t>ومنه نستنج ان </a:t>
            </a:r>
            <a:endParaRPr lang="fr-FR" sz="4400" dirty="0">
              <a:latin typeface="Arial" pitchFamily="34" charset="0"/>
              <a:cs typeface="Arial" pitchFamily="34" charset="0"/>
            </a:endParaRPr>
          </a:p>
        </p:txBody>
      </p:sp>
      <p:sp>
        <p:nvSpPr>
          <p:cNvPr id="4" name="Espace réservé du contenu 3"/>
          <p:cNvSpPr>
            <a:spLocks noGrp="1"/>
          </p:cNvSpPr>
          <p:nvPr>
            <p:ph idx="1"/>
          </p:nvPr>
        </p:nvSpPr>
        <p:spPr>
          <a:xfrm>
            <a:off x="357158" y="785794"/>
            <a:ext cx="8472518" cy="4389120"/>
          </a:xfrm>
        </p:spPr>
        <p:txBody>
          <a:bodyPr>
            <a:noAutofit/>
          </a:bodyPr>
          <a:lstStyle/>
          <a:p>
            <a:pPr lvl="0" algn="r" rtl="1"/>
            <a:r>
              <a:rPr lang="ar-SA" sz="2800" dirty="0" smtClean="0">
                <a:cs typeface="+mj-cs"/>
              </a:rPr>
              <a:t>الاستشراف يتطلب وجود الذهن الواعي والخيال الابتكاري وما يحمله من إبداعات لرسم الصور وتحديد المخاطر المتوقعة التي تهدد المنظمة قبل حدوثها وما هي الفرص التي ستحصل عليها في المدى البعيد.</a:t>
            </a:r>
            <a:endParaRPr lang="fr-FR" sz="2800" dirty="0" smtClean="0">
              <a:cs typeface="+mj-cs"/>
            </a:endParaRPr>
          </a:p>
          <a:p>
            <a:pPr lvl="0" algn="r" rtl="1"/>
            <a:r>
              <a:rPr lang="ar-SA" sz="2800" dirty="0" smtClean="0">
                <a:cs typeface="+mj-cs"/>
              </a:rPr>
              <a:t>تحقيق النجاح من خلال الاستشراف المستقبلي يعتمد على الابتكار والتقييم الاستراتيجي والتشكيل ألاستباقي للمستقبل، كون المستشرف قادرا على </a:t>
            </a:r>
            <a:r>
              <a:rPr lang="ar-SA" sz="2800" dirty="0" err="1" smtClean="0">
                <a:cs typeface="+mj-cs"/>
              </a:rPr>
              <a:t>اعطاء</a:t>
            </a:r>
            <a:r>
              <a:rPr lang="ar-SA" sz="2800" dirty="0" smtClean="0">
                <a:cs typeface="+mj-cs"/>
              </a:rPr>
              <a:t> بدائل واحتمالات المستقبل المتوقعة في مجال ما ثم يقوم متخذ القرار اختيار احد البدائل في حين ان المخطط الاستراتيجي مهمته وضع خطة لتحقيق ذلك المستقبل.</a:t>
            </a:r>
            <a:endParaRPr lang="fr-FR" sz="2800" dirty="0" smtClean="0">
              <a:cs typeface="+mj-cs"/>
            </a:endParaRPr>
          </a:p>
          <a:p>
            <a:pPr algn="r" rtl="1"/>
            <a:r>
              <a:rPr lang="ar-SA" sz="2800" dirty="0" smtClean="0">
                <a:cs typeface="+mj-cs"/>
              </a:rPr>
              <a:t>وهناك من يرى أن الاستشراف هو محصلة لكل من: </a:t>
            </a:r>
            <a:r>
              <a:rPr lang="ar-SA" sz="2800" b="1" dirty="0" smtClean="0">
                <a:cs typeface="+mj-cs"/>
              </a:rPr>
              <a:t>التوقع، الاستباق، اليقظة الوظيفية الوظيفية، </a:t>
            </a:r>
            <a:r>
              <a:rPr lang="ar-SA" sz="2800" b="1" dirty="0" smtClean="0">
                <a:cs typeface="+mj-cs"/>
              </a:rPr>
              <a:t>التخطيط</a:t>
            </a:r>
            <a:r>
              <a:rPr lang="ar-DZ" sz="2800" b="1" dirty="0" smtClean="0">
                <a:cs typeface="+mj-cs"/>
              </a:rPr>
              <a:t> الاستراتيجي</a:t>
            </a:r>
            <a:r>
              <a:rPr lang="ar-SA" sz="2800" b="1" dirty="0" smtClean="0">
                <a:cs typeface="+mj-cs"/>
              </a:rPr>
              <a:t>.</a:t>
            </a:r>
            <a:endParaRPr lang="fr-FR" sz="2800" dirty="0">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867524"/>
          </a:xfrm>
        </p:spPr>
        <p:txBody>
          <a:bodyPr>
            <a:normAutofit fontScale="90000"/>
          </a:bodyPr>
          <a:lstStyle/>
          <a:p>
            <a:pPr algn="r" rtl="1"/>
            <a:r>
              <a:rPr lang="ar-SA" sz="4900" b="1" dirty="0" smtClean="0"/>
              <a:t>مفهوم استشراف المهن والكفاءات </a:t>
            </a:r>
            <a:r>
              <a:rPr lang="ar-DZ" sz="4900" b="1" dirty="0" smtClean="0"/>
              <a:t/>
            </a:r>
            <a:br>
              <a:rPr lang="ar-DZ" sz="4900" b="1" dirty="0" smtClean="0"/>
            </a:br>
            <a:r>
              <a:rPr lang="ar-SA" sz="4900" b="1" dirty="0" smtClean="0"/>
              <a:t> </a:t>
            </a:r>
            <a:endParaRPr lang="fr-FR" sz="4000" dirty="0">
              <a:latin typeface="Arial" pitchFamily="34" charset="0"/>
              <a:cs typeface="Arial" pitchFamily="34" charset="0"/>
            </a:endParaRPr>
          </a:p>
        </p:txBody>
      </p:sp>
      <p:sp>
        <p:nvSpPr>
          <p:cNvPr id="3" name="عنصر نائب للمحتوى 2"/>
          <p:cNvSpPr>
            <a:spLocks noGrp="1"/>
          </p:cNvSpPr>
          <p:nvPr>
            <p:ph idx="1"/>
          </p:nvPr>
        </p:nvSpPr>
        <p:spPr>
          <a:xfrm>
            <a:off x="571472" y="1285860"/>
            <a:ext cx="8229600" cy="4389120"/>
          </a:xfrm>
        </p:spPr>
        <p:txBody>
          <a:bodyPr>
            <a:noAutofit/>
          </a:bodyPr>
          <a:lstStyle/>
          <a:p>
            <a:pPr algn="just" rtl="1"/>
            <a:r>
              <a:rPr lang="ar-SA" dirty="0" smtClean="0">
                <a:latin typeface="Arial" pitchFamily="34" charset="0"/>
                <a:cs typeface="Arial" pitchFamily="34" charset="0"/>
              </a:rPr>
              <a:t>هو مقاربة استباقية لتوقع المستقبل الممكن من حيث الكفاءات والأنشطة ومن حيث مسؤوليات المهنة , </a:t>
            </a:r>
            <a:r>
              <a:rPr lang="ar-SA" dirty="0" smtClean="0">
                <a:solidFill>
                  <a:srgbClr val="FF0000"/>
                </a:solidFill>
                <a:latin typeface="Arial" pitchFamily="34" charset="0"/>
                <a:cs typeface="Arial" pitchFamily="34" charset="0"/>
              </a:rPr>
              <a:t>فهو يسمح بتصور المعارف الممكنة والمؤهلات والخبرة المهنية والسلوكيات </a:t>
            </a:r>
            <a:r>
              <a:rPr lang="ar-SA" dirty="0" smtClean="0">
                <a:solidFill>
                  <a:srgbClr val="FF0000"/>
                </a:solidFill>
                <a:latin typeface="Arial" pitchFamily="34" charset="0"/>
                <a:cs typeface="Arial" pitchFamily="34" charset="0"/>
              </a:rPr>
              <a:t>والمواقف</a:t>
            </a:r>
            <a:r>
              <a:rPr lang="ar-DZ" dirty="0" smtClean="0">
                <a:solidFill>
                  <a:srgbClr val="FF0000"/>
                </a:solidFill>
                <a:latin typeface="Arial" pitchFamily="34" charset="0"/>
                <a:cs typeface="Arial" pitchFamily="34" charset="0"/>
              </a:rPr>
              <a:t> (تحديد الوظائف الحساسة )</a:t>
            </a:r>
            <a:r>
              <a:rPr lang="ar-SA" dirty="0" smtClean="0">
                <a:solidFill>
                  <a:srgbClr val="FF0000"/>
                </a:solidFill>
                <a:latin typeface="Arial" pitchFamily="34" charset="0"/>
                <a:cs typeface="Arial" pitchFamily="34" charset="0"/>
              </a:rPr>
              <a:t> </a:t>
            </a:r>
            <a:r>
              <a:rPr lang="ar-SA" dirty="0" smtClean="0">
                <a:latin typeface="Arial" pitchFamily="34" charset="0"/>
                <a:cs typeface="Arial" pitchFamily="34" charset="0"/>
              </a:rPr>
              <a:t>التي من شأنها أن تكون غدا قادرة على خدمة الفرد والمنظمة , كما أنه يتطلب بناء مشترك من قبل الفاعلين أو خبراء في تحليل المهن ومعرفة المصير الممكن لها , إذ أنه يتضمن التفكير في المهن الفردية وفي تنظيم العمل . </a:t>
            </a:r>
            <a:endParaRPr lang="ar-DZ" dirty="0" smtClean="0">
              <a:latin typeface="Arial" pitchFamily="34" charset="0"/>
              <a:cs typeface="Arial" pitchFamily="34" charset="0"/>
            </a:endParaRPr>
          </a:p>
          <a:p>
            <a:pPr algn="r" rtl="1"/>
            <a:r>
              <a:rPr lang="ar-SA" dirty="0" smtClean="0">
                <a:latin typeface="Arial" pitchFamily="34" charset="0"/>
                <a:cs typeface="Arial" pitchFamily="34" charset="0"/>
              </a:rPr>
              <a:t>كما عرف على انه القدرة والسرعة على اكتشاف التغيرات المتعلقة بمستقبل الموارد البشرية في المنظمة</a:t>
            </a:r>
            <a:endParaRPr lang="fr-F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290</TotalTime>
  <Words>829</Words>
  <Application>Microsoft Office PowerPoint</Application>
  <PresentationFormat>Affichage à l'écran (4:3)</PresentationFormat>
  <Paragraphs>45</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تدفق</vt:lpstr>
      <vt:lpstr> محاضرة 7 – استشراف المهن والكفاءات    تطور استشراف المهن والكفاءات</vt:lpstr>
      <vt:lpstr>Diapositive 2</vt:lpstr>
      <vt:lpstr>Diapositive 3</vt:lpstr>
      <vt:lpstr>Diapositive 4</vt:lpstr>
      <vt:lpstr>الاستشراف من منظور اسلامي</vt:lpstr>
      <vt:lpstr>Diapositive 6</vt:lpstr>
      <vt:lpstr>Diapositive 7</vt:lpstr>
      <vt:lpstr>ومنه نستنج ان </vt:lpstr>
      <vt:lpstr>مفهوم استشراف المهن والكفاءات   </vt:lpstr>
      <vt:lpstr>أهداف استشراف المهن والكفاءات : </vt:lpstr>
      <vt:lpstr>Diapositive 11</vt:lpstr>
      <vt:lpstr> طرق بناء الإستشراف </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إستشراف المهن والكفاءات</dc:title>
  <dc:creator>BM</dc:creator>
  <cp:lastModifiedBy>pc</cp:lastModifiedBy>
  <cp:revision>41</cp:revision>
  <dcterms:created xsi:type="dcterms:W3CDTF">2018-12-09T23:04:18Z</dcterms:created>
  <dcterms:modified xsi:type="dcterms:W3CDTF">2021-02-17T08:36:44Z</dcterms:modified>
</cp:coreProperties>
</file>