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t>07/11/2021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الثالثة _______   2021/11/08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مالية وتجارة دولية 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الثاني: نشأة </a:t>
            </a:r>
            <a:r>
              <a:rPr kumimoji="0" lang="ar-DZ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والاتجاهات المفسرة لها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11257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أولاً: نشأة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النشأة وفق الاتجاه الاقتصادي: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 ما هو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تأثير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الأنشطة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على الاقتصاد ؟  ”</a:t>
            </a: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تركزت الأبحاث حول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                         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” ماذا يمكن </a:t>
            </a:r>
            <a:r>
              <a:rPr lang="ar-DZ" sz="2400" b="1" dirty="0" err="1" smtClean="0">
                <a:latin typeface="Sakkal Majalla" pitchFamily="2" charset="-78"/>
                <a:cs typeface="Sakkal Majalla" pitchFamily="2" charset="-78"/>
              </a:rPr>
              <a:t>للمقاولاتية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والمقاول أن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يقدمانه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للاقتصاد ؟”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A. Marchal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           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الـــــمقاول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...       تزامن مع ظهور المؤسسات الكبيرة</a:t>
            </a: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أين تحول الاقتصاد من الاعتماد على الحرف                   الاعتماد على المؤسسات الكبيرة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   _ أي العمال بأنفسهم	_	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  _أي بالمقاولين الرأسماليين _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6215074" y="2308582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101826" y="2165706"/>
            <a:ext cx="200023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715272" y="3143248"/>
            <a:ext cx="1386818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6858016" y="3286124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86446" y="3000372"/>
            <a:ext cx="100013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s 14"/>
          <p:cNvSpPr/>
          <p:nvPr/>
        </p:nvSpPr>
        <p:spPr>
          <a:xfrm>
            <a:off x="1928794" y="3071810"/>
            <a:ext cx="3357586" cy="642942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4214842" y="4071942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rot="5400000">
            <a:off x="4393437" y="460772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500430" y="4857760"/>
            <a:ext cx="2286016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3676853" y="5000636"/>
            <a:ext cx="20088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يتطلب رجال ذوي</a:t>
            </a:r>
          </a:p>
          <a:p>
            <a:pPr algn="ct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طاقات كبيرة</a:t>
            </a:r>
            <a:endParaRPr lang="fr-FR" sz="2800" b="1" u="sng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gal 20"/>
          <p:cNvSpPr/>
          <p:nvPr/>
        </p:nvSpPr>
        <p:spPr>
          <a:xfrm>
            <a:off x="4286280" y="5715016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2876" y="6143644"/>
            <a:ext cx="8929718" cy="5714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لتسيير الإنتاج بطريقة تؤدي إلى جعل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الجهد المبذول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يقدم أحسن نتيجة ممكنة لإشباع الحاجات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6"/>
            <a:ext cx="8786842" cy="6715124"/>
          </a:xfrm>
        </p:spPr>
        <p:txBody>
          <a:bodyPr anchor="t">
            <a:normAutofit/>
          </a:bodyPr>
          <a:lstStyle/>
          <a:p>
            <a:pPr marL="514350" indent="-514350"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/>
            <a:r>
              <a:rPr lang="fr-FR" sz="32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 </a:t>
            </a:r>
          </a:p>
          <a:p>
            <a:pPr marL="514350" indent="-514350"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				      فـــكَّـــــــر</a:t>
            </a:r>
          </a:p>
          <a:p>
            <a:pPr marL="514350" indent="-514350"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وفي إطار  فكرة  ”الجهد المبذول“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	   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   J. Schumpeter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وظيفة المقاول = البحث عن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الــتــــغــــــيـــــير</a:t>
            </a:r>
            <a:endParaRPr lang="ar-DZ" sz="24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5214942" y="1428736"/>
            <a:ext cx="64294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040764" y="1214422"/>
            <a:ext cx="1571604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42372" y="1285860"/>
            <a:ext cx="160113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428860" y="2428868"/>
            <a:ext cx="4143404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s 14"/>
          <p:cNvSpPr/>
          <p:nvPr/>
        </p:nvSpPr>
        <p:spPr>
          <a:xfrm>
            <a:off x="2214546" y="3500438"/>
            <a:ext cx="4429156" cy="2428892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منتج جديد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طرق جديدة للإنتاج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قنوات توزيع جديدة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مصادر جديدة للمواد الأولية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إنشاء تنظيمات جديدة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406" y="928670"/>
            <a:ext cx="3214710" cy="14287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وجوب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استغلال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مختلف الطاقات والموارد المتاحة والعمل على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اكتشاف واستغلال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الفرص الجديدة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Flèche droite rayée 22"/>
          <p:cNvSpPr/>
          <p:nvPr/>
        </p:nvSpPr>
        <p:spPr>
          <a:xfrm rot="5400000">
            <a:off x="4089794" y="2125257"/>
            <a:ext cx="571503" cy="464346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courbée vers la droite 25"/>
          <p:cNvSpPr/>
          <p:nvPr/>
        </p:nvSpPr>
        <p:spPr>
          <a:xfrm>
            <a:off x="1214414" y="2857496"/>
            <a:ext cx="714380" cy="1643074"/>
          </a:xfrm>
          <a:prstGeom prst="curv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النشأة وفق اتجاه خصائص الأفراد: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من هو الــــــــــــــــمقــــــــــــــــــــــاول ؟   وما الذي يميزه عن الآخرين؟  ولما يصبح مقــــــاولاً  ؟ ..</a:t>
            </a: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لماذا يقوم بإنشاء مؤسسته الخاصة  ؟  ”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</a:t>
            </a:r>
          </a:p>
          <a:p>
            <a:pPr algn="r" rtl="1"/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D. </a:t>
            </a:r>
            <a:r>
              <a:rPr lang="fr-FR" sz="2400" b="1" dirty="0" err="1" smtClean="0">
                <a:latin typeface="Sakkal Majalla" pitchFamily="2" charset="-78"/>
                <a:cs typeface="Sakkal Majalla" pitchFamily="2" charset="-78"/>
              </a:rPr>
              <a:t>Mclleland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	      المقاول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الحاجة إلى :	 الإنجاز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التفوق                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								          تحقيق الهدف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399396" y="4000504"/>
            <a:ext cx="152966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000760" y="2428868"/>
            <a:ext cx="1000132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5214974" y="2571744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786050" y="2428868"/>
            <a:ext cx="785818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2786050" y="3214686"/>
            <a:ext cx="785818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ccolade ouvrante 24"/>
          <p:cNvSpPr/>
          <p:nvPr/>
        </p:nvSpPr>
        <p:spPr>
          <a:xfrm>
            <a:off x="1857356" y="2571744"/>
            <a:ext cx="357190" cy="20002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57190" y="2786058"/>
            <a:ext cx="1357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البحث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عن المواقف التي تمكنه من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رفع التحدي</a:t>
            </a:r>
            <a:endParaRPr lang="fr-FR" sz="2400" b="1" u="sng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7614370" y="2428868"/>
            <a:ext cx="152966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gauche 28"/>
          <p:cNvSpPr/>
          <p:nvPr/>
        </p:nvSpPr>
        <p:spPr>
          <a:xfrm>
            <a:off x="7072330" y="2643182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النشأة وفق سير النشاط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ما الذي يحدث فعلاً في العملية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؟  ”</a:t>
            </a: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W.B.Gartner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      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سير عملية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إنشاء مؤسسة جديدة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يقوم </a:t>
            </a:r>
            <a:r>
              <a:rPr lang="ar-DZ" sz="2400" b="1" u="sng" dirty="0" err="1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المقاول فعلاً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714744" y="2285992"/>
            <a:ext cx="3214710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3143240" y="2571744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572396" y="2428868"/>
            <a:ext cx="1428728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>
            <a:off x="7000892" y="2643182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0034" y="2357430"/>
            <a:ext cx="2571768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857488" y="4357694"/>
            <a:ext cx="4000528" cy="1643074"/>
          </a:xfrm>
          <a:prstGeom prst="rect">
            <a:avLst/>
          </a:pr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المحيط			      الفرد</a:t>
            </a:r>
          </a:p>
          <a:p>
            <a:pPr algn="r" rtl="1"/>
            <a:endParaRPr lang="ar-DZ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المؤسسة			سير العملية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Flèche droite rayée 14"/>
          <p:cNvSpPr/>
          <p:nvPr/>
        </p:nvSpPr>
        <p:spPr>
          <a:xfrm rot="5400000">
            <a:off x="4661298" y="3696893"/>
            <a:ext cx="571503" cy="464346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8204" y="-24"/>
            <a:ext cx="8077200" cy="744658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ثانياً: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الإتجاهات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المفسرة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للمقاولاتية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كظاهرة تنظيمية: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W.B.Gartner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لفهم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:	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	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مع الأخذ بــأنه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4000496" y="2285992"/>
            <a:ext cx="114300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214546" y="4071942"/>
            <a:ext cx="4929190" cy="92869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ينتقل </a:t>
            </a:r>
            <a:r>
              <a:rPr lang="ar-DZ" sz="2400" b="1" dirty="0" err="1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بالمقاولاتية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من مجرد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فكرة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إلى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إنشاء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منظمة وفق مسار منظم ومدروس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86412" y="1428736"/>
            <a:ext cx="1714480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دراسة العملية التي تؤدي إلى ظهور المؤسسات الجديدة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43108" y="1428736"/>
            <a:ext cx="1785950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تنتج المؤسسة من التأثير المتبادل بين عوامل مختلفة كالأفكار والخبرات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Flèche droite rayée 23"/>
          <p:cNvSpPr/>
          <p:nvPr/>
        </p:nvSpPr>
        <p:spPr>
          <a:xfrm rot="10990531">
            <a:off x="1510194" y="2147682"/>
            <a:ext cx="436852" cy="374139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142844" y="1955061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المؤسسة هي منظمة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42844" y="3240945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نسق تنظيمي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Double flèche verticale 27"/>
          <p:cNvSpPr/>
          <p:nvPr/>
        </p:nvSpPr>
        <p:spPr>
          <a:xfrm>
            <a:off x="714348" y="2714620"/>
            <a:ext cx="357190" cy="571504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courbée vers la droite 28"/>
          <p:cNvSpPr/>
          <p:nvPr/>
        </p:nvSpPr>
        <p:spPr>
          <a:xfrm rot="19654405">
            <a:off x="711559" y="3793444"/>
            <a:ext cx="655847" cy="1246109"/>
          </a:xfrm>
          <a:prstGeom prst="curv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استغلال للفرص: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r>
              <a:rPr lang="fr-FR" sz="3600" b="1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P.Drucker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قدرة المقاول على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استشعار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وجود الفرص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استغلالها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”</a:t>
            </a: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		</a:t>
            </a: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86644" y="3071810"/>
            <a:ext cx="1643042" cy="7858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مصادر الفرص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10800000">
            <a:off x="6215074" y="242886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0800000">
            <a:off x="6229822" y="357187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14282" y="2202412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في الأسواق غير المكتشفة بسبب عدم وجود التكنولوجيا اللازمة لتلبية الحاجات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14282" y="3286124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الناتجة عن تغير العوامل الخارجية</a:t>
            </a:r>
            <a:endParaRPr lang="fr-FR" sz="2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42844" y="4324657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الناتجة عن الابتكارات والمعارف</a:t>
            </a:r>
            <a:endParaRPr lang="fr-FR" sz="2400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10800000">
            <a:off x="6215075" y="4570419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5857884" y="3500438"/>
            <a:ext cx="21431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5719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بين الفرد وخلق القيمة: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r>
              <a:rPr lang="fr-FR" sz="3600" b="1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P.Drucker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29322" y="2000240"/>
            <a:ext cx="2643206" cy="135732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الفرد : </a:t>
            </a:r>
          </a:p>
          <a:p>
            <a:pPr algn="ctr" rtl="1"/>
            <a:endParaRPr lang="ar-DZ" sz="8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يحدد عناصر الإنتاج ليخلق القيمة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2976" y="2000240"/>
            <a:ext cx="2643174" cy="135732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خلق القيمة:</a:t>
            </a:r>
          </a:p>
          <a:p>
            <a:pPr algn="ctr"/>
            <a:r>
              <a:rPr lang="ar-DZ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من خلال المشروع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Flèche droite rayée 12"/>
          <p:cNvSpPr/>
          <p:nvPr/>
        </p:nvSpPr>
        <p:spPr>
          <a:xfrm rot="5400000">
            <a:off x="4496451" y="3218798"/>
            <a:ext cx="722603" cy="571503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Double flèche horizontale 16"/>
          <p:cNvSpPr/>
          <p:nvPr/>
        </p:nvSpPr>
        <p:spPr>
          <a:xfrm>
            <a:off x="4143372" y="2428868"/>
            <a:ext cx="1428760" cy="500066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500430" y="4000504"/>
            <a:ext cx="2643174" cy="107157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يرتبط الفرد بمشروعه ويحتل لديه مكانة مهمة في حياته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00496" y="5857892"/>
            <a:ext cx="1643074" cy="64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يكرس نفسه له</a:t>
            </a:r>
          </a:p>
        </p:txBody>
      </p:sp>
      <p:sp>
        <p:nvSpPr>
          <p:cNvPr id="25" name="Flèche droite rayée 24"/>
          <p:cNvSpPr/>
          <p:nvPr/>
        </p:nvSpPr>
        <p:spPr>
          <a:xfrm rot="5400000">
            <a:off x="4567888" y="5282277"/>
            <a:ext cx="579727" cy="571503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157</TotalTime>
  <Words>225</Words>
  <Application>Microsoft Office PowerPoint</Application>
  <PresentationFormat>Affichage à l'écran (4:3)</PresentationFormat>
  <Paragraphs>100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Module</vt:lpstr>
      <vt:lpstr>مقياس المقاولاتية  ______المحاضرة الثالثة _______   2021/11/08 </vt:lpstr>
      <vt:lpstr>أولاً: نشأة المقاولاتية</vt:lpstr>
      <vt:lpstr>Diapositive 3</vt:lpstr>
      <vt:lpstr>Diapositive 4</vt:lpstr>
      <vt:lpstr>Diapositive 5</vt:lpstr>
      <vt:lpstr>ثانياً: الإتجاهات المفسرة للمقاولاتية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21</cp:revision>
  <dcterms:created xsi:type="dcterms:W3CDTF">2021-11-07T21:46:55Z</dcterms:created>
  <dcterms:modified xsi:type="dcterms:W3CDTF">2021-11-08T00:24:03Z</dcterms:modified>
</cp:coreProperties>
</file>