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8A109F-F10D-4EFB-B7F3-62FBCC6413DB}" type="datetimeFigureOut">
              <a:rPr lang="fr-FR" smtClean="0"/>
              <a:t>18/04/2022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50921-BA57-45CB-A450-6FB5DB64F5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2314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9ADB389B-1D9E-48B8-8115-C05CB6B90814}" type="datetimeFigureOut">
              <a:rPr lang="fr-FR" smtClean="0"/>
              <a:t>18/04/2022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5B870748-7CD9-4667-9B09-EA7683F4D4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50877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389B-1D9E-48B8-8115-C05CB6B90814}" type="datetimeFigureOut">
              <a:rPr lang="fr-FR" smtClean="0"/>
              <a:t>18/04/2022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70748-7CD9-4667-9B09-EA7683F4D4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390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389B-1D9E-48B8-8115-C05CB6B90814}" type="datetimeFigureOut">
              <a:rPr lang="fr-FR" smtClean="0"/>
              <a:t>18/04/2022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70748-7CD9-4667-9B09-EA7683F4D4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7483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389B-1D9E-48B8-8115-C05CB6B90814}" type="datetimeFigureOut">
              <a:rPr lang="fr-FR" smtClean="0"/>
              <a:t>18/04/2022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70748-7CD9-4667-9B09-EA7683F4D4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2877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389B-1D9E-48B8-8115-C05CB6B90814}" type="datetimeFigureOut">
              <a:rPr lang="fr-FR" smtClean="0"/>
              <a:t>18/04/2022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70748-7CD9-4667-9B09-EA7683F4D4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9730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389B-1D9E-48B8-8115-C05CB6B90814}" type="datetimeFigureOut">
              <a:rPr lang="fr-FR" smtClean="0"/>
              <a:t>18/04/2022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70748-7CD9-4667-9B09-EA7683F4D4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0812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389B-1D9E-48B8-8115-C05CB6B90814}" type="datetimeFigureOut">
              <a:rPr lang="fr-FR" smtClean="0"/>
              <a:t>18/04/2022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70748-7CD9-4667-9B09-EA7683F4D4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1460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389B-1D9E-48B8-8115-C05CB6B90814}" type="datetimeFigureOut">
              <a:rPr lang="fr-FR" smtClean="0"/>
              <a:t>18/04/2022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70748-7CD9-4667-9B09-EA7683F4D44F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108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389B-1D9E-48B8-8115-C05CB6B90814}" type="datetimeFigureOut">
              <a:rPr lang="fr-FR" smtClean="0"/>
              <a:t>18/04/2022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70748-7CD9-4667-9B09-EA7683F4D4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551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389B-1D9E-48B8-8115-C05CB6B90814}" type="datetimeFigureOut">
              <a:rPr lang="fr-FR" smtClean="0"/>
              <a:t>18/04/2022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70748-7CD9-4667-9B09-EA7683F4D4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9946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389B-1D9E-48B8-8115-C05CB6B90814}" type="datetimeFigureOut">
              <a:rPr lang="fr-FR" smtClean="0"/>
              <a:t>18/04/2022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70748-7CD9-4667-9B09-EA7683F4D4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7829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389B-1D9E-48B8-8115-C05CB6B90814}" type="datetimeFigureOut">
              <a:rPr lang="fr-FR" smtClean="0"/>
              <a:t>18/04/2022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70748-7CD9-4667-9B09-EA7683F4D4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2523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389B-1D9E-48B8-8115-C05CB6B90814}" type="datetimeFigureOut">
              <a:rPr lang="fr-FR" smtClean="0"/>
              <a:t>18/04/2022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70748-7CD9-4667-9B09-EA7683F4D4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5678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389B-1D9E-48B8-8115-C05CB6B90814}" type="datetimeFigureOut">
              <a:rPr lang="fr-FR" smtClean="0"/>
              <a:t>18/04/2022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70748-7CD9-4667-9B09-EA7683F4D4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9070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389B-1D9E-48B8-8115-C05CB6B90814}" type="datetimeFigureOut">
              <a:rPr lang="fr-FR" smtClean="0"/>
              <a:t>18/04/2022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70748-7CD9-4667-9B09-EA7683F4D4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0246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389B-1D9E-48B8-8115-C05CB6B90814}" type="datetimeFigureOut">
              <a:rPr lang="fr-FR" smtClean="0"/>
              <a:t>18/04/2022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70748-7CD9-4667-9B09-EA7683F4D4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1465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389B-1D9E-48B8-8115-C05CB6B90814}" type="datetimeFigureOut">
              <a:rPr lang="fr-FR" smtClean="0"/>
              <a:t>18/04/2022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70748-7CD9-4667-9B09-EA7683F4D4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1592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ADB389B-1D9E-48B8-8115-C05CB6B90814}" type="datetimeFigureOut">
              <a:rPr lang="fr-FR" smtClean="0"/>
              <a:t>18/04/2022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870748-7CD9-4667-9B09-EA7683F4D4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23856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1491" y="1964267"/>
            <a:ext cx="9968634" cy="2421464"/>
          </a:xfrm>
        </p:spPr>
        <p:txBody>
          <a:bodyPr>
            <a:noAutofit/>
          </a:bodyPr>
          <a:lstStyle/>
          <a:p>
            <a:pPr rtl="1"/>
            <a:r>
              <a:rPr lang="ar-DZ" sz="8000" dirty="0" smtClean="0"/>
              <a:t>العمل التطبيقي </a:t>
            </a:r>
            <a:r>
              <a:rPr lang="ar-DZ" sz="8000" dirty="0" smtClean="0"/>
              <a:t>رقم</a:t>
            </a:r>
            <a:r>
              <a:rPr lang="fr-FR" sz="8000" dirty="0" smtClean="0"/>
              <a:t> 04</a:t>
            </a:r>
            <a:r>
              <a:rPr lang="fr-FR" sz="8000" dirty="0" smtClean="0"/>
              <a:t> </a:t>
            </a:r>
            <a:r>
              <a:rPr lang="ar-DZ" sz="8000" dirty="0" smtClean="0"/>
              <a:t/>
            </a:r>
            <a:br>
              <a:rPr lang="ar-DZ" sz="8000" dirty="0" smtClean="0"/>
            </a:br>
            <a:endParaRPr lang="fr-FR" sz="8000" dirty="0"/>
          </a:p>
        </p:txBody>
      </p:sp>
    </p:spTree>
    <p:extLst>
      <p:ext uri="{BB962C8B-B14F-4D97-AF65-F5344CB8AC3E}">
        <p14:creationId xmlns:p14="http://schemas.microsoft.com/office/powerpoint/2010/main" val="226711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314476"/>
              </p:ext>
            </p:extLst>
          </p:nvPr>
        </p:nvGraphicFramePr>
        <p:xfrm>
          <a:off x="96981" y="290939"/>
          <a:ext cx="11901055" cy="5957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08141">
                  <a:extLst>
                    <a:ext uri="{9D8B030D-6E8A-4147-A177-3AD203B41FA5}">
                      <a16:colId xmlns:a16="http://schemas.microsoft.com/office/drawing/2014/main" xmlns="" val="748319565"/>
                    </a:ext>
                  </a:extLst>
                </a:gridCol>
                <a:gridCol w="2808141">
                  <a:extLst>
                    <a:ext uri="{9D8B030D-6E8A-4147-A177-3AD203B41FA5}">
                      <a16:colId xmlns:a16="http://schemas.microsoft.com/office/drawing/2014/main" xmlns="" val="3806931070"/>
                    </a:ext>
                  </a:extLst>
                </a:gridCol>
                <a:gridCol w="2808141">
                  <a:extLst>
                    <a:ext uri="{9D8B030D-6E8A-4147-A177-3AD203B41FA5}">
                      <a16:colId xmlns:a16="http://schemas.microsoft.com/office/drawing/2014/main" xmlns="" val="903638919"/>
                    </a:ext>
                  </a:extLst>
                </a:gridCol>
                <a:gridCol w="1738316">
                  <a:extLst>
                    <a:ext uri="{9D8B030D-6E8A-4147-A177-3AD203B41FA5}">
                      <a16:colId xmlns:a16="http://schemas.microsoft.com/office/drawing/2014/main" xmlns="" val="2951065878"/>
                    </a:ext>
                  </a:extLst>
                </a:gridCol>
                <a:gridCol w="1738316">
                  <a:extLst>
                    <a:ext uri="{9D8B030D-6E8A-4147-A177-3AD203B41FA5}">
                      <a16:colId xmlns:a16="http://schemas.microsoft.com/office/drawing/2014/main" xmlns="" val="1621810619"/>
                    </a:ext>
                  </a:extLst>
                </a:gridCol>
              </a:tblGrid>
              <a:tr h="661940">
                <a:tc gridSpan="5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Corrélations</a:t>
                      </a:r>
                      <a:endParaRPr lang="fr-FR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27160119"/>
                  </a:ext>
                </a:extLst>
              </a:tr>
              <a:tr h="661940">
                <a:tc gridSpan="3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 </a:t>
                      </a:r>
                      <a:endParaRPr lang="fr-FR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MATH</a:t>
                      </a:r>
                      <a:endParaRPr lang="fr-FR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STATISTIQUE</a:t>
                      </a:r>
                      <a:endParaRPr lang="fr-FR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889276421"/>
                  </a:ext>
                </a:extLst>
              </a:tr>
              <a:tr h="661940">
                <a:tc rowSpan="6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Rho de Spearman</a:t>
                      </a:r>
                      <a:endParaRPr lang="fr-FR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MATH</a:t>
                      </a:r>
                      <a:endParaRPr lang="fr-FR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Coefficient de corrélation</a:t>
                      </a:r>
                      <a:endParaRPr lang="fr-FR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1,000</a:t>
                      </a:r>
                      <a:endParaRPr lang="fr-FR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,667</a:t>
                      </a:r>
                      <a:r>
                        <a:rPr lang="fr-FR" sz="2400" baseline="30000">
                          <a:effectLst/>
                        </a:rPr>
                        <a:t>*</a:t>
                      </a:r>
                      <a:endParaRPr lang="fr-FR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782503651"/>
                  </a:ext>
                </a:extLst>
              </a:tr>
              <a:tr h="6619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Sig. (unilatérale)</a:t>
                      </a:r>
                      <a:endParaRPr lang="fr-FR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.</a:t>
                      </a:r>
                      <a:endParaRPr lang="fr-FR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,035</a:t>
                      </a:r>
                      <a:endParaRPr lang="fr-FR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43823825"/>
                  </a:ext>
                </a:extLst>
              </a:tr>
              <a:tr h="6619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N</a:t>
                      </a:r>
                      <a:endParaRPr lang="fr-FR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8</a:t>
                      </a:r>
                      <a:endParaRPr lang="fr-FR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8</a:t>
                      </a:r>
                      <a:endParaRPr lang="fr-FR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2066204"/>
                  </a:ext>
                </a:extLst>
              </a:tr>
              <a:tr h="6619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STATISTIQUE</a:t>
                      </a:r>
                      <a:endParaRPr lang="fr-FR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Coefficient de corrélation</a:t>
                      </a:r>
                      <a:endParaRPr lang="fr-FR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,667</a:t>
                      </a:r>
                      <a:r>
                        <a:rPr lang="fr-FR" sz="2400" baseline="30000">
                          <a:effectLst/>
                        </a:rPr>
                        <a:t>*</a:t>
                      </a:r>
                      <a:endParaRPr lang="fr-FR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1,000</a:t>
                      </a:r>
                      <a:endParaRPr lang="fr-FR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525580349"/>
                  </a:ext>
                </a:extLst>
              </a:tr>
              <a:tr h="6619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Sig. (unilatérale)</a:t>
                      </a:r>
                      <a:endParaRPr lang="fr-FR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,035</a:t>
                      </a:r>
                      <a:endParaRPr lang="fr-FR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.</a:t>
                      </a:r>
                      <a:endParaRPr lang="fr-FR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776483511"/>
                  </a:ext>
                </a:extLst>
              </a:tr>
              <a:tr h="6619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N</a:t>
                      </a:r>
                      <a:endParaRPr lang="fr-FR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8</a:t>
                      </a:r>
                      <a:endParaRPr lang="fr-FR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8</a:t>
                      </a:r>
                      <a:endParaRPr lang="fr-FR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534684184"/>
                  </a:ext>
                </a:extLst>
              </a:tr>
              <a:tr h="661940">
                <a:tc gridSpan="5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*. La corrélation est significative au niveau 0,05 (unilatéral).</a:t>
                      </a:r>
                      <a:endParaRPr lang="fr-FR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8427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111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66253" y="426862"/>
            <a:ext cx="12011890" cy="621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4000" b="1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قراءة النتائج:</a:t>
            </a:r>
            <a:endParaRPr lang="fr-FR" sz="4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DZ" sz="4000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تم تحديد العلاقة من خلال معامل سبرمان بما ان المتغيرات نوعية </a:t>
            </a:r>
            <a:endParaRPr lang="fr-FR" sz="4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DZ" sz="4000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لدينا :</a:t>
            </a:r>
            <a:r>
              <a:rPr lang="fr-FR" sz="4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smtClean="0">
                <a:solidFill>
                  <a:srgbClr val="FF0000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fr-FR" sz="4400" b="1" dirty="0" err="1" smtClean="0">
                <a:solidFill>
                  <a:srgbClr val="FF0000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sig</a:t>
            </a:r>
            <a:r>
              <a:rPr lang="ar-DZ" sz="4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 </a:t>
            </a:r>
            <a:r>
              <a:rPr lang="ar-SA" sz="4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 </a:t>
            </a:r>
            <a:r>
              <a:rPr lang="ar-SA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منه نرفض فرضية العدم </a:t>
            </a:r>
            <a:r>
              <a:rPr lang="fr-FR" sz="4400" b="1" dirty="0">
                <a:solidFill>
                  <a:srgbClr val="FF0000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fr-FR" sz="4400" b="1" baseline="-25000" dirty="0">
                <a:solidFill>
                  <a:srgbClr val="FF0000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0 </a:t>
            </a:r>
            <a:r>
              <a:rPr lang="ar-DZ" sz="4400" b="1" baseline="-25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</a:t>
            </a:r>
            <a:r>
              <a:rPr lang="ar-DZ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عند مستوى معنوية 0.05= </a:t>
            </a:r>
            <a:r>
              <a:rPr lang="ar-DZ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</a:t>
            </a:r>
            <a:r>
              <a:rPr lang="ar-DZ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</a:t>
            </a:r>
            <a:r>
              <a:rPr lang="ar-DZ" sz="4000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 من خلال الجدول نستنتج و جود ارتباط قوي متوسط بين المتغيرين عند مستوى معنوية </a:t>
            </a:r>
            <a:r>
              <a:rPr lang="fr-FR" sz="4000" dirty="0" smtClean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0,05</a:t>
            </a:r>
            <a:r>
              <a:rPr lang="ar-DZ" sz="4000" dirty="0" smtClean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endParaRPr lang="fr-FR" sz="4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DZ" sz="4000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عندما تكون معطيات التمرين نوعية و تم ايجاد انه لايوجد ارتباط بين المتغيرات من خلال معامل سبرمان نلجأ الى اختبار برسون و اذا وجدنا علاقة من خلال برسون نفسر علاقة الارتباط من خلال برسون في المتغيرات النوعية.</a:t>
            </a:r>
            <a:endParaRPr lang="fr-F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96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38545" y="504425"/>
            <a:ext cx="1187334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DZ" sz="3600" b="1" dirty="0" smtClean="0"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التمرين </a:t>
            </a:r>
            <a:r>
              <a:rPr lang="ar-DZ" sz="3600" b="1" dirty="0" smtClean="0"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01: </a:t>
            </a:r>
            <a:r>
              <a:rPr lang="ar-DZ" sz="3600" b="1" dirty="0"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ا</a:t>
            </a:r>
            <a:r>
              <a:rPr kumimoji="0" lang="ar-DZ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درس </a:t>
            </a:r>
            <a:r>
              <a:rPr kumimoji="0" lang="ar-DZ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العلاقة بين الصادرات و الميزان التجاري خلال الفترة (2000-2014) عند مستوى معنوية 0.01</a:t>
            </a:r>
            <a:endParaRPr kumimoji="0" lang="ar-DZ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implified Arabic" pitchFamily="18" charset="-78"/>
              <a:cs typeface="Simplified Arabic" pitchFamily="18" charset="-78"/>
            </a:endParaRPr>
          </a:p>
        </p:txBody>
      </p:sp>
      <p:graphicFrame>
        <p:nvGraphicFramePr>
          <p:cNvPr id="6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454711"/>
              </p:ext>
            </p:extLst>
          </p:nvPr>
        </p:nvGraphicFramePr>
        <p:xfrm>
          <a:off x="48937" y="2341417"/>
          <a:ext cx="12143064" cy="4255936"/>
        </p:xfrm>
        <a:graphic>
          <a:graphicData uri="http://schemas.openxmlformats.org/drawingml/2006/table">
            <a:tbl>
              <a:tblPr/>
              <a:tblGrid>
                <a:gridCol w="20593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41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41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41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41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416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4416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4416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4416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4416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44164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44164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644164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644164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644164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1065453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85118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FFFF00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Année</a:t>
                      </a:r>
                      <a:endParaRPr lang="fr-FR" sz="1800" b="1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2000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2001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2002</a:t>
                      </a:r>
                      <a:endParaRPr lang="fr-F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2003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2004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2005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2006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2007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2008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2009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2010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2011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2012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2013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2014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159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FFFF00"/>
                          </a:solidFill>
                          <a:latin typeface="Arial"/>
                          <a:ea typeface="Times New Roman"/>
                          <a:cs typeface="Arial"/>
                        </a:rPr>
                        <a:t>Importations</a:t>
                      </a:r>
                      <a:endParaRPr lang="fr-FR" sz="1800" b="1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9173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9940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12009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13534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18308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21456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21456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27631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39479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39294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40473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47247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50376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54852</a:t>
                      </a:r>
                      <a:endParaRPr lang="fr-F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33 058</a:t>
                      </a:r>
                      <a:endParaRPr lang="fr-F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248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solidFill>
                            <a:srgbClr val="FFFF00"/>
                          </a:solidFill>
                          <a:latin typeface="Arial"/>
                          <a:ea typeface="Times New Roman"/>
                          <a:cs typeface="Arial"/>
                        </a:rPr>
                        <a:t>Exportations</a:t>
                      </a:r>
                      <a:endParaRPr lang="fr-FR" sz="1800" b="1">
                        <a:solidFill>
                          <a:srgbClr val="FFFF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22031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19132</a:t>
                      </a:r>
                      <a:endParaRPr lang="fr-F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18825</a:t>
                      </a:r>
                      <a:endParaRPr lang="fr-F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24612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32083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46001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54613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60163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79298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45194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57053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73489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71866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65917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95 662</a:t>
                      </a:r>
                      <a:endParaRPr lang="fr-F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6386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FFFF00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Balance commerciale</a:t>
                      </a:r>
                      <a:endParaRPr lang="fr-FR" sz="1800" b="1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12858</a:t>
                      </a:r>
                      <a:endParaRPr lang="fr-F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9192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6816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11078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13775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24545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33157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32532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39819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5900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16580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26242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21490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11065</a:t>
                      </a:r>
                      <a:endParaRPr lang="fr-F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62 604</a:t>
                      </a:r>
                      <a:endParaRPr lang="fr-F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557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r="48389" b="21875"/>
          <a:stretch>
            <a:fillRect/>
          </a:stretch>
        </p:blipFill>
        <p:spPr bwMode="auto">
          <a:xfrm>
            <a:off x="0" y="0"/>
            <a:ext cx="5223164" cy="4391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t="2438" r="35245" b="22610"/>
          <a:stretch>
            <a:fillRect/>
          </a:stretch>
        </p:blipFill>
        <p:spPr bwMode="auto">
          <a:xfrm>
            <a:off x="5929745" y="27384"/>
            <a:ext cx="5015345" cy="436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369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8068" t="29156" r="33577" b="13751"/>
          <a:stretch>
            <a:fillRect/>
          </a:stretch>
        </p:blipFill>
        <p:spPr bwMode="auto">
          <a:xfrm>
            <a:off x="0" y="0"/>
            <a:ext cx="123028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796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32509"/>
            <a:ext cx="12067309" cy="6373091"/>
          </a:xfrm>
        </p:spPr>
        <p:txBody>
          <a:bodyPr>
            <a:noAutofit/>
          </a:bodyPr>
          <a:lstStyle/>
          <a:p>
            <a:pPr marL="0" lvl="0" indent="0" algn="r" defTabSz="914400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sz="4400" b="1" dirty="0">
                <a:solidFill>
                  <a:srgbClr val="FFFF00"/>
                </a:solidFill>
                <a:latin typeface="Calibri" pitchFamily="34" charset="0"/>
                <a:ea typeface="Calibri" pitchFamily="34" charset="0"/>
              </a:rPr>
              <a:t>قراءة النتائج:</a:t>
            </a:r>
            <a:endParaRPr lang="fr-FR" sz="4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4400" b="1" dirty="0">
                <a:latin typeface="Calibri" pitchFamily="34" charset="0"/>
                <a:ea typeface="Calibri" pitchFamily="34" charset="0"/>
              </a:rPr>
              <a:t>تظهر نتائج التحليل الإحصائي في شكل مصفوفة ارتباط حيث أن معامل الارتباط بين</a:t>
            </a:r>
            <a:r>
              <a:rPr lang="ar-DZ" sz="4400" b="1" dirty="0">
                <a:latin typeface="Calibri" pitchFamily="34" charset="0"/>
                <a:ea typeface="Calibri" pitchFamily="34" charset="0"/>
              </a:rPr>
              <a:t> متغير</a:t>
            </a:r>
            <a:r>
              <a:rPr lang="ar-SA" sz="4400" b="1" dirty="0">
                <a:latin typeface="Calibri" pitchFamily="34" charset="0"/>
                <a:ea typeface="Calibri" pitchFamily="34" charset="0"/>
              </a:rPr>
              <a:t> </a:t>
            </a:r>
            <a:r>
              <a:rPr lang="fr-FR" sz="44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4400" b="1" dirty="0" err="1">
                <a:latin typeface="Calibri" pitchFamily="34" charset="0"/>
                <a:ea typeface="Calibri" pitchFamily="34" charset="0"/>
                <a:cs typeface="Arial" pitchFamily="34" charset="0"/>
              </a:rPr>
              <a:t>balance_comerciale</a:t>
            </a:r>
            <a:r>
              <a:rPr lang="ar-SA" sz="4400" b="1" dirty="0">
                <a:latin typeface="Calibri" pitchFamily="34" charset="0"/>
                <a:ea typeface="Calibri" pitchFamily="34" charset="0"/>
              </a:rPr>
              <a:t>و متغير </a:t>
            </a:r>
            <a:r>
              <a:rPr lang="fr-FR" sz="44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Exportations</a:t>
            </a:r>
            <a:r>
              <a:rPr lang="ar-DZ" sz="4400" b="1" dirty="0">
                <a:latin typeface="Calibri" pitchFamily="34" charset="0"/>
                <a:ea typeface="Calibri" pitchFamily="34" charset="0"/>
              </a:rPr>
              <a:t> </a:t>
            </a:r>
            <a:r>
              <a:rPr lang="ar-SA" sz="4400" b="1" dirty="0">
                <a:latin typeface="Calibri" pitchFamily="34" charset="0"/>
                <a:ea typeface="Calibri" pitchFamily="34" charset="0"/>
              </a:rPr>
              <a:t>قد بلغ </a:t>
            </a:r>
            <a:r>
              <a:rPr lang="fr-FR" sz="60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0.780</a:t>
            </a:r>
            <a:r>
              <a:rPr lang="ar-DZ" sz="4400" b="1" dirty="0">
                <a:latin typeface="Calibri" pitchFamily="34" charset="0"/>
                <a:ea typeface="Calibri" pitchFamily="34" charset="0"/>
              </a:rPr>
              <a:t> </a:t>
            </a:r>
            <a:r>
              <a:rPr lang="ar-SA" sz="4400" b="1" dirty="0">
                <a:latin typeface="Calibri" pitchFamily="34" charset="0"/>
                <a:ea typeface="Calibri" pitchFamily="34" charset="0"/>
              </a:rPr>
              <a:t>و بما ان </a:t>
            </a:r>
            <a:r>
              <a:rPr lang="ar-DZ" sz="4400" b="1" dirty="0">
                <a:latin typeface="Calibri" pitchFamily="34" charset="0"/>
                <a:ea typeface="Calibri" pitchFamily="34" charset="0"/>
              </a:rPr>
              <a:t>:</a:t>
            </a:r>
            <a:r>
              <a:rPr lang="fr-FR" sz="4400" b="1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5400" b="1" dirty="0" err="1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Sig</a:t>
            </a:r>
            <a:r>
              <a:rPr lang="en-US" sz="54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lang="fr-FR" sz="54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&lt;  </a:t>
            </a:r>
            <a:r>
              <a:rPr lang="el-GR" sz="5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α</a:t>
            </a:r>
            <a:r>
              <a:rPr lang="ar-SA" sz="54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</a:rPr>
              <a:t> </a:t>
            </a:r>
            <a:r>
              <a:rPr lang="ar-SA" sz="4400" b="1" dirty="0" smtClean="0">
                <a:latin typeface="Calibri" pitchFamily="34" charset="0"/>
                <a:ea typeface="Calibri" pitchFamily="34" charset="0"/>
              </a:rPr>
              <a:t>نرفض </a:t>
            </a:r>
            <a:r>
              <a:rPr lang="ar-SA" sz="4400" b="1" dirty="0">
                <a:latin typeface="Calibri" pitchFamily="34" charset="0"/>
                <a:ea typeface="Calibri" pitchFamily="34" charset="0"/>
              </a:rPr>
              <a:t>فرضية العدم </a:t>
            </a:r>
            <a:r>
              <a:rPr lang="fr-FR" sz="44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H</a:t>
            </a:r>
            <a:r>
              <a:rPr lang="fr-FR" sz="4400" b="1" baseline="-30000" dirty="0">
                <a:latin typeface="Calibri" pitchFamily="34" charset="0"/>
                <a:ea typeface="Calibri" pitchFamily="34" charset="0"/>
                <a:cs typeface="Arial" pitchFamily="34" charset="0"/>
              </a:rPr>
              <a:t>0 </a:t>
            </a:r>
            <a:r>
              <a:rPr lang="ar-DZ" sz="4400" b="1" baseline="-30000" dirty="0">
                <a:latin typeface="Calibri" pitchFamily="34" charset="0"/>
                <a:ea typeface="Calibri" pitchFamily="34" charset="0"/>
              </a:rPr>
              <a:t>   </a:t>
            </a:r>
            <a:r>
              <a:rPr lang="ar-DZ" sz="4400" b="1" dirty="0">
                <a:latin typeface="Calibri" pitchFamily="34" charset="0"/>
                <a:ea typeface="Calibri" pitchFamily="34" charset="0"/>
              </a:rPr>
              <a:t>و نقبل الفرضية البديلة </a:t>
            </a:r>
            <a:r>
              <a:rPr lang="fr-FR" sz="44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H</a:t>
            </a:r>
            <a:r>
              <a:rPr lang="en-US" sz="4400" b="1" baseline="-30000" dirty="0">
                <a:latin typeface="Calibri" pitchFamily="34" charset="0"/>
                <a:ea typeface="Calibri" pitchFamily="34" charset="0"/>
                <a:cs typeface="Arial" pitchFamily="34" charset="0"/>
              </a:rPr>
              <a:t>1</a:t>
            </a:r>
            <a:r>
              <a:rPr lang="fr-FR" sz="4400" b="1" baseline="-30000" dirty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DZ" sz="4400" b="1" dirty="0">
                <a:latin typeface="Calibri" pitchFamily="34" charset="0"/>
                <a:ea typeface="Calibri" pitchFamily="34" charset="0"/>
              </a:rPr>
              <a:t>مما يدل على أن لمعامل الارتباط دلالة إحصائية (يعني وجود علاقة ارتباط معنوية )عند مستوى معنوية 0,01= </a:t>
            </a:r>
            <a:r>
              <a:rPr lang="el-GR" sz="4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α</a:t>
            </a:r>
            <a:r>
              <a:rPr lang="ar-DZ" sz="4400" b="1" dirty="0">
                <a:latin typeface="Calibri" pitchFamily="34" charset="0"/>
                <a:ea typeface="Calibri" pitchFamily="34" charset="0"/>
              </a:rPr>
              <a:t>  و حجم العينة </a:t>
            </a:r>
            <a:r>
              <a:rPr lang="fr-FR" sz="44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 15</a:t>
            </a:r>
            <a:r>
              <a:rPr lang="ar-DZ" sz="4400" b="1" dirty="0">
                <a:latin typeface="Calibri" pitchFamily="34" charset="0"/>
                <a:ea typeface="Calibri" pitchFamily="34" charset="0"/>
              </a:rPr>
              <a:t>ومنه وجود ارتباط موجب قوي.</a:t>
            </a:r>
            <a:endParaRPr lang="ar-DZ" sz="4400" b="1" dirty="0">
              <a:latin typeface="Arial" pitchFamily="34" charset="0"/>
            </a:endParaRPr>
          </a:p>
          <a:p>
            <a:pPr algn="r"/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413441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5850" r="20236" b="49188"/>
          <a:stretch>
            <a:fillRect/>
          </a:stretch>
        </p:blipFill>
        <p:spPr bwMode="auto">
          <a:xfrm>
            <a:off x="-1" y="-1"/>
            <a:ext cx="11097491" cy="381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32768" t="33266" r="31656" b="40156"/>
          <a:stretch>
            <a:fillRect/>
          </a:stretch>
        </p:blipFill>
        <p:spPr bwMode="auto">
          <a:xfrm>
            <a:off x="0" y="4221088"/>
            <a:ext cx="11097490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181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7512" t="8485" r="27462" b="13751"/>
          <a:stretch>
            <a:fillRect/>
          </a:stretch>
        </p:blipFill>
        <p:spPr bwMode="auto">
          <a:xfrm>
            <a:off x="0" y="0"/>
            <a:ext cx="1234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942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r="53033" b="22610"/>
          <a:stretch>
            <a:fillRect/>
          </a:stretch>
        </p:blipFill>
        <p:spPr bwMode="auto">
          <a:xfrm>
            <a:off x="0" y="0"/>
            <a:ext cx="12192000" cy="6664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885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5373936"/>
              </p:ext>
            </p:extLst>
          </p:nvPr>
        </p:nvGraphicFramePr>
        <p:xfrm>
          <a:off x="138546" y="2286000"/>
          <a:ext cx="11748654" cy="33065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70958">
                  <a:extLst>
                    <a:ext uri="{9D8B030D-6E8A-4147-A177-3AD203B41FA5}">
                      <a16:colId xmlns:a16="http://schemas.microsoft.com/office/drawing/2014/main" xmlns="" val="4230964561"/>
                    </a:ext>
                  </a:extLst>
                </a:gridCol>
                <a:gridCol w="772212">
                  <a:extLst>
                    <a:ext uri="{9D8B030D-6E8A-4147-A177-3AD203B41FA5}">
                      <a16:colId xmlns:a16="http://schemas.microsoft.com/office/drawing/2014/main" xmlns="" val="1012113220"/>
                    </a:ext>
                  </a:extLst>
                </a:gridCol>
                <a:gridCol w="772212">
                  <a:extLst>
                    <a:ext uri="{9D8B030D-6E8A-4147-A177-3AD203B41FA5}">
                      <a16:colId xmlns:a16="http://schemas.microsoft.com/office/drawing/2014/main" xmlns="" val="700041951"/>
                    </a:ext>
                  </a:extLst>
                </a:gridCol>
                <a:gridCol w="772212">
                  <a:extLst>
                    <a:ext uri="{9D8B030D-6E8A-4147-A177-3AD203B41FA5}">
                      <a16:colId xmlns:a16="http://schemas.microsoft.com/office/drawing/2014/main" xmlns="" val="953745528"/>
                    </a:ext>
                  </a:extLst>
                </a:gridCol>
                <a:gridCol w="772212">
                  <a:extLst>
                    <a:ext uri="{9D8B030D-6E8A-4147-A177-3AD203B41FA5}">
                      <a16:colId xmlns:a16="http://schemas.microsoft.com/office/drawing/2014/main" xmlns="" val="842067097"/>
                    </a:ext>
                  </a:extLst>
                </a:gridCol>
                <a:gridCol w="772212">
                  <a:extLst>
                    <a:ext uri="{9D8B030D-6E8A-4147-A177-3AD203B41FA5}">
                      <a16:colId xmlns:a16="http://schemas.microsoft.com/office/drawing/2014/main" xmlns="" val="1814255336"/>
                    </a:ext>
                  </a:extLst>
                </a:gridCol>
                <a:gridCol w="772212">
                  <a:extLst>
                    <a:ext uri="{9D8B030D-6E8A-4147-A177-3AD203B41FA5}">
                      <a16:colId xmlns:a16="http://schemas.microsoft.com/office/drawing/2014/main" xmlns="" val="3605461805"/>
                    </a:ext>
                  </a:extLst>
                </a:gridCol>
                <a:gridCol w="772212">
                  <a:extLst>
                    <a:ext uri="{9D8B030D-6E8A-4147-A177-3AD203B41FA5}">
                      <a16:colId xmlns:a16="http://schemas.microsoft.com/office/drawing/2014/main" xmlns="" val="2083891908"/>
                    </a:ext>
                  </a:extLst>
                </a:gridCol>
                <a:gridCol w="772212">
                  <a:extLst>
                    <a:ext uri="{9D8B030D-6E8A-4147-A177-3AD203B41FA5}">
                      <a16:colId xmlns:a16="http://schemas.microsoft.com/office/drawing/2014/main" xmlns="" val="739620717"/>
                    </a:ext>
                  </a:extLst>
                </a:gridCol>
              </a:tblGrid>
              <a:tr h="1653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600">
                          <a:effectLst/>
                        </a:rPr>
                        <a:t>MATH</a:t>
                      </a:r>
                      <a:endParaRPr lang="fr-FR" sz="5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600" dirty="0">
                          <a:effectLst/>
                        </a:rPr>
                        <a:t>2</a:t>
                      </a:r>
                      <a:endParaRPr lang="fr-FR" sz="5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600">
                          <a:effectLst/>
                        </a:rPr>
                        <a:t>3</a:t>
                      </a:r>
                      <a:endParaRPr lang="fr-FR" sz="5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600">
                          <a:effectLst/>
                        </a:rPr>
                        <a:t>4</a:t>
                      </a:r>
                      <a:endParaRPr lang="fr-FR" sz="5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600">
                          <a:effectLst/>
                        </a:rPr>
                        <a:t>3</a:t>
                      </a:r>
                      <a:endParaRPr lang="fr-FR" sz="5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600">
                          <a:effectLst/>
                        </a:rPr>
                        <a:t>1</a:t>
                      </a:r>
                      <a:endParaRPr lang="fr-FR" sz="5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600">
                          <a:effectLst/>
                        </a:rPr>
                        <a:t>2</a:t>
                      </a:r>
                      <a:endParaRPr lang="fr-FR" sz="5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600">
                          <a:effectLst/>
                        </a:rPr>
                        <a:t>1</a:t>
                      </a:r>
                      <a:endParaRPr lang="fr-FR" sz="5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600">
                          <a:effectLst/>
                        </a:rPr>
                        <a:t>4</a:t>
                      </a:r>
                      <a:endParaRPr lang="fr-FR" sz="5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79811502"/>
                  </a:ext>
                </a:extLst>
              </a:tr>
              <a:tr h="1653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600" dirty="0">
                          <a:effectLst/>
                        </a:rPr>
                        <a:t>STATISTIQUE</a:t>
                      </a:r>
                      <a:endParaRPr lang="fr-FR" sz="5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600">
                          <a:effectLst/>
                        </a:rPr>
                        <a:t>1</a:t>
                      </a:r>
                      <a:endParaRPr lang="fr-FR" sz="5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600">
                          <a:effectLst/>
                        </a:rPr>
                        <a:t>1</a:t>
                      </a:r>
                      <a:endParaRPr lang="fr-FR" sz="5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600">
                          <a:effectLst/>
                        </a:rPr>
                        <a:t>4</a:t>
                      </a:r>
                      <a:endParaRPr lang="fr-FR" sz="5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600">
                          <a:effectLst/>
                        </a:rPr>
                        <a:t>4</a:t>
                      </a:r>
                      <a:endParaRPr lang="fr-FR" sz="5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600">
                          <a:effectLst/>
                        </a:rPr>
                        <a:t>2</a:t>
                      </a:r>
                      <a:endParaRPr lang="fr-FR" sz="5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600">
                          <a:effectLst/>
                        </a:rPr>
                        <a:t>3</a:t>
                      </a:r>
                      <a:endParaRPr lang="fr-FR" sz="5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600">
                          <a:effectLst/>
                        </a:rPr>
                        <a:t>1</a:t>
                      </a:r>
                      <a:endParaRPr lang="fr-FR" sz="5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600" dirty="0">
                          <a:effectLst/>
                        </a:rPr>
                        <a:t>4</a:t>
                      </a:r>
                      <a:endParaRPr lang="fr-FR" sz="5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6332023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3855" y="261192"/>
            <a:ext cx="1205345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altLang="fr-F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+mj-cs"/>
              </a:rPr>
              <a:t>التمرين </a:t>
            </a:r>
            <a:r>
              <a:rPr kumimoji="0" lang="fr-FR" altLang="fr-F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+mj-cs"/>
              </a:rPr>
              <a:t>02</a:t>
            </a:r>
            <a:r>
              <a:rPr kumimoji="0" lang="ar-DZ" altLang="fr-F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+mj-cs"/>
              </a:rPr>
              <a:t>: ادرس العلاقة بين تقدير مقياس الاحصاء ومقياس الرياضيات عند مستوى معنوية 0.05</a:t>
            </a:r>
            <a:endParaRPr kumimoji="0" lang="fr-FR" altLang="fr-FR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aditional Arabic" panose="02020603050405020304" pitchFamily="18" charset="-78"/>
              <a:ea typeface="Calibri" panose="020F0502020204030204" pitchFamily="34" charset="0"/>
              <a:cs typeface="+mj-cs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+mj-cs"/>
              </a:rPr>
              <a:t>1 :excellent   2 : très bien   3 :bien   4 :moyenne    5 : faible</a:t>
            </a:r>
            <a:r>
              <a:rPr kumimoji="0" lang="fr-FR" altLang="fr-F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+mj-cs"/>
              </a:rPr>
              <a:t> </a:t>
            </a:r>
            <a:endParaRPr kumimoji="0" lang="fr-FR" altLang="fr-FR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3621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36</TotalTime>
  <Words>338</Words>
  <Application>Microsoft Office PowerPoint</Application>
  <PresentationFormat>Grand écran</PresentationFormat>
  <Paragraphs>118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Simplified Arabic</vt:lpstr>
      <vt:lpstr>Times New Roman</vt:lpstr>
      <vt:lpstr>Traditional Arabic</vt:lpstr>
      <vt:lpstr>Celestial</vt:lpstr>
      <vt:lpstr>العمل التطبيقي رقم 04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العمل التطبيقي رقم 01 </dc:title>
  <dc:creator>DJELLAB Khalil</dc:creator>
  <cp:lastModifiedBy>PRO</cp:lastModifiedBy>
  <cp:revision>8</cp:revision>
  <dcterms:created xsi:type="dcterms:W3CDTF">2021-03-27T21:10:08Z</dcterms:created>
  <dcterms:modified xsi:type="dcterms:W3CDTF">2022-04-18T21:42:43Z</dcterms:modified>
</cp:coreProperties>
</file>