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FB8F666-E7C4-4550-B490-AEA13DFDC804}" type="datetimeFigureOut">
              <a:rPr lang="fr-FR" smtClean="0"/>
              <a:pPr/>
              <a:t>12/01/2011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4C9C9-83D3-4097-9249-FDF94CA3574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8F666-E7C4-4550-B490-AEA13DFDC804}" type="datetimeFigureOut">
              <a:rPr lang="fr-FR" smtClean="0"/>
              <a:pPr/>
              <a:t>12/01/2011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4C9C9-83D3-4097-9249-FDF94CA3574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285729"/>
            <a:ext cx="7672414" cy="1928825"/>
          </a:xfrm>
        </p:spPr>
        <p:txBody>
          <a:bodyPr>
            <a:normAutofit/>
          </a:bodyPr>
          <a:lstStyle/>
          <a:p>
            <a:r>
              <a:rPr lang="ar-SA" sz="2400" dirty="0" smtClean="0"/>
              <a:t>الجمهورية الجزائرية الديمقراطية الشعبية وزارة التعليم العالي والبحث العلمي </a:t>
            </a:r>
            <a:br>
              <a:rPr lang="ar-SA" sz="2400" dirty="0" smtClean="0"/>
            </a:br>
            <a:r>
              <a:rPr lang="ar-SA" sz="2400" dirty="0" smtClean="0"/>
              <a:t>جامعة محمد خيضر بسكرة </a:t>
            </a:r>
            <a:br>
              <a:rPr lang="ar-SA" sz="2400" dirty="0" smtClean="0"/>
            </a:br>
            <a:r>
              <a:rPr lang="ar-SA" sz="2400" dirty="0" smtClean="0"/>
              <a:t>كلية العلوم الاقتصادية والتجارية ولوم التسيير </a:t>
            </a:r>
            <a:br>
              <a:rPr lang="ar-SA" sz="2400" dirty="0" smtClean="0"/>
            </a:br>
            <a:r>
              <a:rPr lang="ar-SA" sz="2400" dirty="0" smtClean="0"/>
              <a:t>تخصص إدارة الموارد البشرية </a:t>
            </a:r>
            <a:endParaRPr lang="fr-FR" sz="2400" dirty="0"/>
          </a:p>
        </p:txBody>
      </p:sp>
      <p:sp>
        <p:nvSpPr>
          <p:cNvPr id="3" name="Sous-titre 2"/>
          <p:cNvSpPr>
            <a:spLocks noGrp="1"/>
          </p:cNvSpPr>
          <p:nvPr>
            <p:ph type="subTitle" idx="1"/>
          </p:nvPr>
        </p:nvSpPr>
        <p:spPr/>
        <p:txBody>
          <a:bodyPr>
            <a:normAutofit fontScale="70000" lnSpcReduction="20000"/>
          </a:bodyPr>
          <a:lstStyle/>
          <a:p>
            <a:r>
              <a:rPr lang="ar-SA" b="1" i="1" dirty="0" smtClean="0">
                <a:solidFill>
                  <a:schemeClr val="tx1"/>
                </a:solidFill>
              </a:rPr>
              <a:t>من إعداد الطالبات</a:t>
            </a:r>
          </a:p>
          <a:p>
            <a:r>
              <a:rPr lang="ar-SA" dirty="0" smtClean="0">
                <a:solidFill>
                  <a:schemeClr val="tx1"/>
                </a:solidFill>
              </a:rPr>
              <a:t> </a:t>
            </a:r>
            <a:r>
              <a:rPr lang="ar-SA" sz="2400" b="1" i="1" dirty="0" smtClean="0">
                <a:solidFill>
                  <a:schemeClr val="tx1"/>
                </a:solidFill>
              </a:rPr>
              <a:t>جنان حليمة </a:t>
            </a:r>
          </a:p>
          <a:p>
            <a:r>
              <a:rPr lang="ar-SA" sz="2400" b="1" i="1" dirty="0" smtClean="0">
                <a:solidFill>
                  <a:schemeClr val="tx1"/>
                </a:solidFill>
              </a:rPr>
              <a:t>كوثر مصمودي </a:t>
            </a:r>
          </a:p>
          <a:p>
            <a:r>
              <a:rPr lang="ar-SA" sz="2400" b="1" i="1" dirty="0" smtClean="0">
                <a:solidFill>
                  <a:schemeClr val="tx1"/>
                </a:solidFill>
              </a:rPr>
              <a:t>أسمهان مهني </a:t>
            </a:r>
          </a:p>
          <a:p>
            <a:r>
              <a:rPr lang="ar-SA" sz="2400" b="1" i="1" dirty="0" smtClean="0">
                <a:solidFill>
                  <a:schemeClr val="tx1"/>
                </a:solidFill>
              </a:rPr>
              <a:t>الفوج 7</a:t>
            </a:r>
            <a:r>
              <a:rPr lang="ar-SA" sz="2400" dirty="0" smtClean="0">
                <a:solidFill>
                  <a:schemeClr val="tx1"/>
                </a:solidFill>
              </a:rPr>
              <a:t> </a:t>
            </a:r>
          </a:p>
          <a:p>
            <a:pPr algn="l"/>
            <a:r>
              <a:rPr lang="ar-SA" sz="2400" i="1" dirty="0" smtClean="0">
                <a:solidFill>
                  <a:schemeClr val="tx2"/>
                </a:solidFill>
              </a:rPr>
              <a:t>السنة الدراسية 2021\2022</a:t>
            </a:r>
            <a:endParaRPr lang="fr-FR" i="1" dirty="0">
              <a:solidFill>
                <a:schemeClr val="tx2"/>
              </a:solidFill>
            </a:endParaRPr>
          </a:p>
        </p:txBody>
      </p:sp>
      <p:sp>
        <p:nvSpPr>
          <p:cNvPr id="4" name="Parchemin horizontal 3"/>
          <p:cNvSpPr/>
          <p:nvPr/>
        </p:nvSpPr>
        <p:spPr>
          <a:xfrm>
            <a:off x="1714480" y="1928802"/>
            <a:ext cx="5857884" cy="200026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smtClean="0">
                <a:solidFill>
                  <a:schemeClr val="accent2">
                    <a:lumMod val="75000"/>
                  </a:schemeClr>
                </a:solidFill>
              </a:rPr>
              <a:t>جودة الحياة الوظيفية </a:t>
            </a:r>
            <a:endParaRPr lang="fr-FR" sz="3200" dirty="0">
              <a:solidFill>
                <a:schemeClr val="accent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ar-SA" sz="2800" b="1" i="1" dirty="0" smtClean="0"/>
              <a:t>المشاركة في اتخاذ القرار </a:t>
            </a:r>
            <a:r>
              <a:rPr lang="ar-SA" sz="2000" dirty="0" smtClean="0"/>
              <a:t>إتاحة الفرصة للعاملين في اتخاذ القرارات والتي تؤدي لرفع روح المعنوية لديهم وتعزيز انتماءاتهم للمؤسسة من خلال شعورهم بأنهم شركاء حقيقيون في اتخاذ القرار وصنعه </a:t>
            </a:r>
          </a:p>
          <a:p>
            <a:pPr>
              <a:buNone/>
            </a:pPr>
            <a:r>
              <a:rPr lang="ar-SA" sz="2400" b="1" i="1" dirty="0" smtClean="0"/>
              <a:t>الأمان والاستقرار الوظيفي  </a:t>
            </a:r>
            <a:r>
              <a:rPr lang="ar-SA" sz="2000" dirty="0" smtClean="0"/>
              <a:t>يعتبر الأمان والاستقرار الوظيفي من العوامل الهامة التي تؤدي إلى الشعور بالراحة والاستقرار والانتماء لبيئة العمل </a:t>
            </a:r>
            <a:r>
              <a:rPr lang="ar-SA" sz="2400" b="1" i="1" dirty="0" smtClean="0"/>
              <a:t> </a:t>
            </a:r>
            <a:endParaRPr lang="fr-FR" sz="24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i="1" dirty="0" smtClean="0">
                <a:solidFill>
                  <a:schemeClr val="accent4"/>
                </a:solidFill>
              </a:rPr>
              <a:t>المبحث الثاني أبعاد ومعايير وأهمية جودة الحياة الوظيفية</a:t>
            </a:r>
            <a:r>
              <a:rPr lang="ar-SA" dirty="0" smtClean="0"/>
              <a:t> </a:t>
            </a:r>
            <a:endParaRPr lang="fr-FR" dirty="0"/>
          </a:p>
        </p:txBody>
      </p:sp>
      <p:sp>
        <p:nvSpPr>
          <p:cNvPr id="3" name="Espace réservé du contenu 2"/>
          <p:cNvSpPr>
            <a:spLocks noGrp="1"/>
          </p:cNvSpPr>
          <p:nvPr>
            <p:ph idx="1"/>
          </p:nvPr>
        </p:nvSpPr>
        <p:spPr>
          <a:xfrm>
            <a:off x="500034" y="1643050"/>
            <a:ext cx="8229600" cy="4525963"/>
          </a:xfrm>
        </p:spPr>
        <p:txBody>
          <a:bodyPr>
            <a:normAutofit fontScale="92500" lnSpcReduction="20000"/>
          </a:bodyPr>
          <a:lstStyle/>
          <a:p>
            <a:pPr algn="ctr">
              <a:buNone/>
            </a:pPr>
            <a:r>
              <a:rPr lang="ar-SA" dirty="0" smtClean="0"/>
              <a:t>ا</a:t>
            </a:r>
            <a:r>
              <a:rPr lang="ar-SA" b="1" i="1" dirty="0" smtClean="0">
                <a:solidFill>
                  <a:srgbClr val="FF0000"/>
                </a:solidFill>
              </a:rPr>
              <a:t>لمطلب الأول أبعاد جودة الحياة الوظيفية</a:t>
            </a:r>
            <a:r>
              <a:rPr lang="ar-SA" dirty="0" smtClean="0"/>
              <a:t> </a:t>
            </a:r>
          </a:p>
          <a:p>
            <a:pPr algn="r">
              <a:buNone/>
            </a:pPr>
            <a:r>
              <a:rPr lang="ar-SA" sz="2000" dirty="0" smtClean="0"/>
              <a:t>تعددت أبعاد جودة الحياة الوظيفية باختلاف الظروف السابقة في ذلك الوقت ويمكن استعراض بضها فيما يلي </a:t>
            </a:r>
          </a:p>
          <a:p>
            <a:pPr algn="r">
              <a:buNone/>
            </a:pPr>
            <a:r>
              <a:rPr lang="fr-FR" sz="2000" i="1" dirty="0" smtClean="0">
                <a:solidFill>
                  <a:schemeClr val="tx2"/>
                </a:solidFill>
              </a:rPr>
              <a:t>Ahmad et Salavat </a:t>
            </a:r>
          </a:p>
          <a:p>
            <a:pPr algn="r">
              <a:buNone/>
            </a:pPr>
            <a:r>
              <a:rPr lang="ar-SA" sz="2000" dirty="0" smtClean="0"/>
              <a:t>  يرى أن أبعاد جودة الحياة الوظيفية تتمثل في الأمان الوظيفي والنظام الأفضل للمكافآت والأجور العادلة والعلاقات الاجتماعية </a:t>
            </a:r>
            <a:endParaRPr lang="fr-FR" sz="2000" dirty="0" smtClean="0"/>
          </a:p>
          <a:p>
            <a:pPr algn="r">
              <a:buNone/>
            </a:pPr>
            <a:r>
              <a:rPr lang="ar-SA" sz="2000" dirty="0" smtClean="0"/>
              <a:t>أما بالنسبة لبحثنا فسيتم التركيز على الأبعاد التي يرى الطالب أنها تفيد دراسته وهي على النحو التالي </a:t>
            </a:r>
          </a:p>
          <a:p>
            <a:pPr algn="r">
              <a:buNone/>
            </a:pPr>
            <a:r>
              <a:rPr lang="ar-SA" sz="2000" b="1" i="1" dirty="0" smtClean="0">
                <a:solidFill>
                  <a:schemeClr val="accent1">
                    <a:lumMod val="75000"/>
                  </a:schemeClr>
                </a:solidFill>
              </a:rPr>
              <a:t>التكوين والتعلم </a:t>
            </a:r>
            <a:r>
              <a:rPr lang="ar-SA" sz="2000" dirty="0" smtClean="0"/>
              <a:t>التكوين هو تلك الجهود الهادفة إلى تزويد الموظف بالمعلومات والمعارف التي تكسبه مهارة في أداء عمله أما التعلم عبارة عن تغير ثابت في السلوك والذي يحدث نتيجة التجربة والخبرة  </a:t>
            </a:r>
          </a:p>
          <a:p>
            <a:pPr algn="r">
              <a:buNone/>
            </a:pPr>
            <a:r>
              <a:rPr lang="ar-SA" sz="2000" b="1" i="1" dirty="0" smtClean="0">
                <a:solidFill>
                  <a:schemeClr val="accent1">
                    <a:lumMod val="75000"/>
                  </a:schemeClr>
                </a:solidFill>
              </a:rPr>
              <a:t>الصحة والسلامة المهنية </a:t>
            </a:r>
            <a:r>
              <a:rPr lang="ar-SA" sz="2000" dirty="0" smtClean="0"/>
              <a:t>من المهم أن يشعر الفرد بالأمان والسلامة في بيئة عمله لذا من الضروري على المؤسسات أن تهتم بصحة وسلامة موظفيها وأمنهم واستقرارهم</a:t>
            </a:r>
          </a:p>
          <a:p>
            <a:pPr algn="r">
              <a:buNone/>
            </a:pPr>
            <a:r>
              <a:rPr lang="ar-SA" sz="2000" b="1" i="1" dirty="0" smtClean="0">
                <a:solidFill>
                  <a:schemeClr val="accent1">
                    <a:lumMod val="75000"/>
                  </a:schemeClr>
                </a:solidFill>
              </a:rPr>
              <a:t>الأمن والاستقرار الوظيفي </a:t>
            </a:r>
            <a:r>
              <a:rPr lang="ar-SA" sz="2000" dirty="0" smtClean="0"/>
              <a:t>مجموعة الضمانات والمنافع الوظيفية التي يتطلبها العاملون مثلا الأمن من فقدان الوظيفة </a:t>
            </a:r>
          </a:p>
          <a:p>
            <a:pPr algn="r">
              <a:buNone/>
            </a:pPr>
            <a:r>
              <a:rPr lang="ar-SA" sz="2000" b="1" i="1" dirty="0" smtClean="0">
                <a:solidFill>
                  <a:schemeClr val="accent1">
                    <a:lumMod val="75000"/>
                  </a:schemeClr>
                </a:solidFill>
              </a:rPr>
              <a:t>فرق العمل </a:t>
            </a:r>
            <a:r>
              <a:rPr lang="ar-SA" sz="2000" dirty="0" smtClean="0"/>
              <a:t>مجموعة من الأفراد نظمت بشكل جيد لتحقيق هدف معين ويعتمدون على بعضهم البعض </a:t>
            </a:r>
          </a:p>
          <a:p>
            <a:pPr algn="r">
              <a:buNone/>
            </a:pPr>
            <a:r>
              <a:rPr lang="ar-SA" sz="2000" b="1" i="1" dirty="0" smtClean="0">
                <a:solidFill>
                  <a:schemeClr val="accent1">
                    <a:lumMod val="75000"/>
                  </a:schemeClr>
                </a:solidFill>
              </a:rPr>
              <a:t>الترقية والتقدم الوظيفي </a:t>
            </a:r>
            <a:r>
              <a:rPr lang="ar-SA" sz="2000" dirty="0" smtClean="0"/>
              <a:t>هي من أهم القرارات التي تتخذ في المؤسسات وهي إعادة تعيين الفرد في وظيفة ذات مرتب أعلى من وظيفته الحالية وهي من الحوافز المادية والمعنوية </a:t>
            </a:r>
            <a:r>
              <a:rPr lang="ar-SA" sz="2000" b="1" i="1" dirty="0" smtClean="0">
                <a:solidFill>
                  <a:schemeClr val="accent1">
                    <a:lumMod val="75000"/>
                  </a:schemeClr>
                </a:solidFill>
              </a:rPr>
              <a:t> </a:t>
            </a:r>
          </a:p>
          <a:p>
            <a:pPr algn="r">
              <a:buNone/>
            </a:pPr>
            <a:endParaRPr lang="ar-SA" sz="2000" dirty="0" smtClean="0"/>
          </a:p>
          <a:p>
            <a:pPr algn="r">
              <a:buNone/>
            </a:pPr>
            <a:endParaRPr lang="ar-SA" sz="2000" b="1" i="1" dirty="0" smtClean="0">
              <a:solidFill>
                <a:schemeClr val="accent1">
                  <a:lumMod val="75000"/>
                </a:schemeClr>
              </a:solidFill>
            </a:endParaRPr>
          </a:p>
          <a:p>
            <a:pPr algn="r">
              <a:buNone/>
            </a:pPr>
            <a:endParaRPr lang="fr-F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i="1" dirty="0" smtClean="0">
                <a:solidFill>
                  <a:srgbClr val="C00000"/>
                </a:solidFill>
              </a:rPr>
              <a:t>المطلب الثاني معايير جودة الحياة الوظيفية </a:t>
            </a:r>
            <a:endParaRPr lang="fr-FR" b="1" i="1" dirty="0">
              <a:solidFill>
                <a:srgbClr val="C00000"/>
              </a:solidFill>
            </a:endParaRPr>
          </a:p>
        </p:txBody>
      </p:sp>
      <p:sp>
        <p:nvSpPr>
          <p:cNvPr id="3" name="Espace réservé du contenu 2"/>
          <p:cNvSpPr>
            <a:spLocks noGrp="1"/>
          </p:cNvSpPr>
          <p:nvPr>
            <p:ph idx="1"/>
          </p:nvPr>
        </p:nvSpPr>
        <p:spPr/>
        <p:txBody>
          <a:bodyPr/>
          <a:lstStyle/>
          <a:p>
            <a:pPr marL="514350" indent="-514350" algn="r">
              <a:buNone/>
            </a:pPr>
            <a:r>
              <a:rPr lang="ar-SA" dirty="0" smtClean="0"/>
              <a:t>مدى توافر ظروف عمل صحية وآمنة</a:t>
            </a:r>
          </a:p>
          <a:p>
            <a:pPr marL="514350" indent="-514350" algn="r">
              <a:buNone/>
            </a:pPr>
            <a:r>
              <a:rPr lang="ar-SA" dirty="0" smtClean="0"/>
              <a:t>الفرص المتاحة لاستخدام وتنمية قدرات العاملين </a:t>
            </a:r>
          </a:p>
          <a:p>
            <a:pPr marL="514350" indent="-514350" algn="r">
              <a:buNone/>
            </a:pPr>
            <a:r>
              <a:rPr lang="ar-SA" dirty="0" smtClean="0"/>
              <a:t>حقوق العاملين الدستورية في المنظمة مثل الخصوصية والمساواة والتعبير</a:t>
            </a:r>
          </a:p>
          <a:p>
            <a:pPr marL="514350" indent="-514350" algn="r">
              <a:buNone/>
            </a:pPr>
            <a:r>
              <a:rPr lang="ar-SA" dirty="0" smtClean="0"/>
              <a:t>أهمية التزام المنظمة بمسؤولياتها الاجتماعية </a:t>
            </a:r>
          </a:p>
          <a:p>
            <a:pPr marL="514350" indent="-514350" algn="r">
              <a:buNone/>
            </a:pPr>
            <a:r>
              <a:rPr lang="ar-SA" dirty="0" smtClean="0"/>
              <a:t>الفرص المتاحة في المستقبل للنمو والأمان الوظيفي وتحقيق  الأمان الوظيفي للعاملين </a:t>
            </a:r>
          </a:p>
          <a:p>
            <a:pPr marL="514350" indent="-514350" algn="r">
              <a:buNone/>
            </a:pPr>
            <a:r>
              <a:rPr lang="ar-SA" dirty="0" smtClean="0"/>
              <a:t>التكامل الاجتماعي في عمل المنظمة     </a:t>
            </a:r>
          </a:p>
          <a:p>
            <a:pPr marL="514350" indent="-514350" algn="r">
              <a:buNone/>
            </a:pPr>
            <a:endParaRPr lang="ar-SA"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i="1" dirty="0" smtClean="0">
                <a:solidFill>
                  <a:srgbClr val="FF0000"/>
                </a:solidFill>
              </a:rPr>
              <a:t>المطلب الثالث أهمية جودة الحياة الوظيفية </a:t>
            </a:r>
            <a:endParaRPr lang="fr-FR" b="1" i="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ar-SA" dirty="0" smtClean="0"/>
              <a:t>تحقق أهداف المؤسسة والعاملين وهو ما يزيد من مستوى الولاء والانتماء والثقة بالمؤسسة </a:t>
            </a:r>
          </a:p>
          <a:p>
            <a:r>
              <a:rPr lang="ar-SA" dirty="0" smtClean="0"/>
              <a:t>تهيئ المناخ التنظيمي الذي تسود فيه روح التعاون والعلاقات الاجتماعية بين العاملين وتبادل الخبرات والمعرفة </a:t>
            </a:r>
          </a:p>
          <a:p>
            <a:pPr>
              <a:buNone/>
            </a:pPr>
            <a:r>
              <a:rPr lang="ar-SA" dirty="0" smtClean="0"/>
              <a:t>فيما بينهم  </a:t>
            </a:r>
          </a:p>
          <a:p>
            <a:r>
              <a:rPr lang="ar-SA" dirty="0" smtClean="0"/>
              <a:t>تهيئة ظروف عمل مناسبة وأكثر إنسانية </a:t>
            </a:r>
          </a:p>
          <a:p>
            <a:r>
              <a:rPr lang="ar-SA" dirty="0" smtClean="0"/>
              <a:t>أحد المتغيرات الهامة والداعمة لكفاءة الأداء </a:t>
            </a:r>
          </a:p>
          <a:p>
            <a:r>
              <a:rPr lang="ar-SA" dirty="0" smtClean="0"/>
              <a:t>أحد العناصر الهامة المؤثرة على دافعة الأفراد</a:t>
            </a:r>
          </a:p>
          <a:p>
            <a:r>
              <a:rPr lang="ar-SA" dirty="0" smtClean="0"/>
              <a:t>أنها تعكس اهتمام قيادات المنظمة بمشاعر العاملين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i="1" dirty="0" smtClean="0">
                <a:solidFill>
                  <a:schemeClr val="accent4"/>
                </a:solidFill>
              </a:rPr>
              <a:t>المبحث الثالث عوامل نجاح جودة الحياة الوظيفية ومعوقاتها</a:t>
            </a:r>
            <a:r>
              <a:rPr lang="ar-SA" dirty="0" smtClean="0"/>
              <a:t> </a:t>
            </a:r>
            <a:endParaRPr lang="fr-FR" dirty="0"/>
          </a:p>
        </p:txBody>
      </p:sp>
      <p:sp>
        <p:nvSpPr>
          <p:cNvPr id="3" name="Espace réservé du contenu 2"/>
          <p:cNvSpPr>
            <a:spLocks noGrp="1"/>
          </p:cNvSpPr>
          <p:nvPr>
            <p:ph idx="1"/>
          </p:nvPr>
        </p:nvSpPr>
        <p:spPr>
          <a:xfrm>
            <a:off x="642910" y="1643050"/>
            <a:ext cx="8229600" cy="4525963"/>
          </a:xfrm>
        </p:spPr>
        <p:txBody>
          <a:bodyPr/>
          <a:lstStyle/>
          <a:p>
            <a:pPr algn="ctr">
              <a:buNone/>
            </a:pPr>
            <a:r>
              <a:rPr lang="ar-SA" b="1" i="1" dirty="0" smtClean="0">
                <a:solidFill>
                  <a:srgbClr val="FF0000"/>
                </a:solidFill>
              </a:rPr>
              <a:t>المطلب الأول عوامل نجاح جودة الحياة الوظيفية</a:t>
            </a:r>
          </a:p>
          <a:p>
            <a:pPr algn="r">
              <a:buNone/>
            </a:pPr>
            <a:r>
              <a:rPr lang="ar-SA" sz="2800" i="1" dirty="0" smtClean="0">
                <a:solidFill>
                  <a:schemeClr val="tx2">
                    <a:lumMod val="60000"/>
                    <a:lumOff val="40000"/>
                  </a:schemeClr>
                </a:solidFill>
              </a:rPr>
              <a:t>نظام الاتصالات </a:t>
            </a:r>
            <a:r>
              <a:rPr lang="ar-SA" sz="2000" dirty="0" smtClean="0"/>
              <a:t>تعتبر المؤسسة بيئة حيوية لمختلف الأنشطة الاتصالية الرسمية وترف بأنها تبادل المعلومات الرسمية الخاصة بالمؤسسة وهي مجموعة الأنشطة الاتصالية التي تحدث داخل المؤسسة من خلال العلاقات الرسمية وغير الرسمية التي تحدث ضمن محيط المنظمة </a:t>
            </a:r>
          </a:p>
          <a:p>
            <a:pPr algn="r">
              <a:buNone/>
            </a:pPr>
            <a:r>
              <a:rPr lang="ar-SA" sz="2000" b="1" i="1" dirty="0" smtClean="0">
                <a:solidFill>
                  <a:schemeClr val="tx2">
                    <a:lumMod val="60000"/>
                    <a:lumOff val="40000"/>
                  </a:schemeClr>
                </a:solidFill>
              </a:rPr>
              <a:t>نظم المقترحات  </a:t>
            </a:r>
            <a:r>
              <a:rPr lang="ar-SA" sz="2000" dirty="0" smtClean="0"/>
              <a:t>إن جودة حياة العمل الجديدة وبرامج مشاركة العاملين تفترض أن العاملين لديهم أفكار جديدة وأن مسؤولية الإدارة هي متابعة </a:t>
            </a:r>
            <a:r>
              <a:rPr lang="ar-SA" sz="2000" dirty="0" err="1" smtClean="0"/>
              <a:t>و</a:t>
            </a:r>
            <a:r>
              <a:rPr lang="ar-SA" sz="2000" dirty="0" smtClean="0"/>
              <a:t> تطبيق هذه الأفكار </a:t>
            </a:r>
          </a:p>
          <a:p>
            <a:pPr algn="r">
              <a:buNone/>
            </a:pPr>
            <a:r>
              <a:rPr lang="ar-SA" sz="2000" b="1" i="1" dirty="0" err="1" smtClean="0">
                <a:solidFill>
                  <a:schemeClr val="tx2">
                    <a:lumMod val="60000"/>
                    <a:lumOff val="40000"/>
                  </a:schemeClr>
                </a:solidFill>
              </a:rPr>
              <a:t>مجهودات</a:t>
            </a:r>
            <a:r>
              <a:rPr lang="ar-SA" sz="2000" b="1" i="1" dirty="0" smtClean="0">
                <a:solidFill>
                  <a:schemeClr val="tx2">
                    <a:lumMod val="60000"/>
                    <a:lumOff val="40000"/>
                  </a:schemeClr>
                </a:solidFill>
              </a:rPr>
              <a:t> المنظمة </a:t>
            </a:r>
            <a:r>
              <a:rPr lang="ar-SA" sz="2800" b="1" i="1" dirty="0" smtClean="0">
                <a:solidFill>
                  <a:schemeClr val="tx2">
                    <a:lumMod val="60000"/>
                    <a:lumOff val="40000"/>
                  </a:schemeClr>
                </a:solidFill>
              </a:rPr>
              <a:t> </a:t>
            </a:r>
            <a:r>
              <a:rPr lang="ar-SA" sz="2000" dirty="0" smtClean="0"/>
              <a:t>إن جهود المنظمة عامل ضروري لنجاح جودة الحياة الوظيفية وذلك من خلال الاستخدام الأمثل لقدراتها التنظيمية والإدارية لتسيير وترشيد سبل أهداف العاملين والمنظمة </a:t>
            </a:r>
            <a:endParaRPr lang="fr-FR" sz="2800" b="1" i="1" dirty="0">
              <a:solidFill>
                <a:schemeClr val="tx2">
                  <a:lumMod val="60000"/>
                  <a:lumOff val="4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i="1" dirty="0" smtClean="0">
                <a:solidFill>
                  <a:srgbClr val="FF0000"/>
                </a:solidFill>
              </a:rPr>
              <a:t>المطلب الثاني معوقات تطبيق جودة الحياة الوظيفية </a:t>
            </a:r>
            <a:endParaRPr lang="fr-FR" b="1" i="1" dirty="0">
              <a:solidFill>
                <a:srgbClr val="FF0000"/>
              </a:solidFill>
            </a:endParaRPr>
          </a:p>
        </p:txBody>
      </p:sp>
      <p:sp>
        <p:nvSpPr>
          <p:cNvPr id="3" name="Espace réservé du contenu 2"/>
          <p:cNvSpPr>
            <a:spLocks noGrp="1"/>
          </p:cNvSpPr>
          <p:nvPr>
            <p:ph idx="1"/>
          </p:nvPr>
        </p:nvSpPr>
        <p:spPr/>
        <p:txBody>
          <a:bodyPr/>
          <a:lstStyle/>
          <a:p>
            <a:r>
              <a:rPr lang="ar-SA" dirty="0" smtClean="0"/>
              <a:t>ضعف ثقافة المنظمة والتي تصنف جودة الحياة الوظيفية كفلسفة ثانوية أي غير أساسية وذلك راجع إلى الإدارة العليا لنقص التوعية والمركزية </a:t>
            </a:r>
          </a:p>
          <a:p>
            <a:r>
              <a:rPr lang="ar-SA" dirty="0" smtClean="0"/>
              <a:t>ارتفاع تكلفة توفير بيئة مناسبة ومحفزة للعمل </a:t>
            </a:r>
          </a:p>
          <a:p>
            <a:r>
              <a:rPr lang="ar-SA" dirty="0" smtClean="0"/>
              <a:t>عدم التوافق بين فلسفة جودة الحياة الوظيفية وتعلم الأفراد وذلك لافتقادهم للتدريب والتطوير</a:t>
            </a:r>
          </a:p>
          <a:p>
            <a:r>
              <a:rPr lang="ar-SA" dirty="0" smtClean="0"/>
              <a:t>هياكل تنظيمية معقدة وقيادة تقليدية غير داعمة للفلسفة الجديدة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i="1" dirty="0" smtClean="0">
                <a:solidFill>
                  <a:srgbClr val="C00000"/>
                </a:solidFill>
              </a:rPr>
              <a:t>قائمة المراجع </a:t>
            </a:r>
            <a:endParaRPr lang="fr-FR" i="1"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pPr algn="r">
              <a:buNone/>
            </a:pPr>
            <a:r>
              <a:rPr lang="ar-SA" sz="2000" dirty="0" smtClean="0"/>
              <a:t>قرشيي محمد مجلة العلوم الإنسانية .جودة الحياة الوظيفية على الأداء الوظيفي .دراسة لكلية العلوم الإنسانية والتكنولوجيا بجامعة بسكرة 2018 </a:t>
            </a:r>
          </a:p>
          <a:p>
            <a:pPr algn="r">
              <a:buNone/>
            </a:pPr>
            <a:r>
              <a:rPr lang="ar-SA" sz="2000" dirty="0" smtClean="0"/>
              <a:t>حرزا لله .عبد الحفيظ. مذكرة مقدمة كجزء من متطلبات نيل شهادة </a:t>
            </a:r>
            <a:r>
              <a:rPr lang="ar-SA" sz="2000" dirty="0" err="1" smtClean="0"/>
              <a:t>الماستر</a:t>
            </a:r>
            <a:r>
              <a:rPr lang="ar-SA" sz="2000" dirty="0" smtClean="0"/>
              <a:t> في علوم التسيير إدارة الموارد البشرية جامعة محمد خيضر بسكرة 2018</a:t>
            </a:r>
          </a:p>
          <a:p>
            <a:pPr algn="r">
              <a:buNone/>
            </a:pPr>
            <a:r>
              <a:rPr lang="ar-SA" sz="2000" dirty="0" smtClean="0"/>
              <a:t>صالحي زينب .مذكرة مقدمة لاستكمال متطلبات شهادة </a:t>
            </a:r>
            <a:r>
              <a:rPr lang="ar-SA" sz="2000" dirty="0" err="1" smtClean="0"/>
              <a:t>الماستر</a:t>
            </a:r>
            <a:r>
              <a:rPr lang="ar-SA" sz="2000" dirty="0" smtClean="0"/>
              <a:t> أكاديمي .تخصص علم النفس وتنظيم جودة الحياة الوظيفية بور قلة . جامعة قاصدي مربح .2017\2018</a:t>
            </a:r>
          </a:p>
          <a:p>
            <a:pPr algn="r">
              <a:buNone/>
            </a:pPr>
            <a:r>
              <a:rPr lang="ar-SA" sz="2000" dirty="0" smtClean="0"/>
              <a:t>دكتور عزة جلال مصطفى نصر .مجلة الإدارة التربوية .تحسين جودة الحياة الوظيفية لقيادة مدارس التعليم العام بمصر 2020</a:t>
            </a:r>
          </a:p>
          <a:p>
            <a:pPr algn="r">
              <a:buNone/>
            </a:pPr>
            <a:r>
              <a:rPr lang="ar-SA" sz="2000" dirty="0" smtClean="0"/>
              <a:t>د.عادل محمد عبد الرحمان. أبعاد جودة الحياة الوظيفية والالتزام التنظيمي في القطاع الحكومي .قسم الإدارة العامة جمهورية مصر .جامعة الدول العربية 2013 </a:t>
            </a:r>
            <a:r>
              <a:rPr lang="ar-SA" sz="2000" dirty="0" err="1" smtClean="0"/>
              <a:t>ص</a:t>
            </a:r>
            <a:r>
              <a:rPr lang="ar-SA" sz="2000" dirty="0" smtClean="0"/>
              <a:t> 14 </a:t>
            </a:r>
          </a:p>
          <a:p>
            <a:pPr algn="r">
              <a:buNone/>
            </a:pPr>
            <a:r>
              <a:rPr lang="ar-SA" sz="2000" dirty="0" smtClean="0"/>
              <a:t>فوزية داهم .جودة الحياة الوظيفية وعلاقتها بالأفكار اللاعقلانية .مذكرة مكملة لنيل شهادة </a:t>
            </a:r>
            <a:r>
              <a:rPr lang="ar-SA" sz="2000" dirty="0" err="1" smtClean="0"/>
              <a:t>الماستر</a:t>
            </a:r>
            <a:r>
              <a:rPr lang="ar-SA" sz="2000" dirty="0" smtClean="0"/>
              <a:t> في علوم التربية تخصص إرشاد وتوجيه جامعة الشهيد </a:t>
            </a:r>
            <a:r>
              <a:rPr lang="ar-SA" sz="2000" dirty="0" err="1" smtClean="0"/>
              <a:t>حمه</a:t>
            </a:r>
            <a:r>
              <a:rPr lang="ar-SA" sz="2000" dirty="0" smtClean="0"/>
              <a:t> لخضر 2014ص21</a:t>
            </a:r>
          </a:p>
          <a:p>
            <a:pPr algn="r">
              <a:buNone/>
            </a:pPr>
            <a:r>
              <a:rPr lang="ar-SA" sz="2000" dirty="0" smtClean="0"/>
              <a:t>عبد الكريم بن خالد .مباركي بحفص 2015ص123</a:t>
            </a:r>
          </a:p>
          <a:p>
            <a:pPr algn="r">
              <a:buNone/>
            </a:pPr>
            <a:r>
              <a:rPr lang="ar-SA" sz="2000" dirty="0" smtClean="0"/>
              <a:t>د. عادل </a:t>
            </a:r>
            <a:r>
              <a:rPr lang="ar-SA" sz="2000" dirty="0" err="1" smtClean="0"/>
              <a:t>بومجان</a:t>
            </a:r>
            <a:r>
              <a:rPr lang="ar-SA" sz="2000" dirty="0" smtClean="0"/>
              <a:t>  .أقطي جوهرة .جودة الحياة الوظيفية وأثرها على الأداء الوظيفي .دراسة كلية العلوم والتكنولوجيا جامعة محمد خيضر بسكرة مجلة العلوم الإنسانية   </a:t>
            </a:r>
            <a:endParaRPr lang="fr-F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i="1" dirty="0" smtClean="0">
                <a:solidFill>
                  <a:schemeClr val="accent2">
                    <a:lumMod val="75000"/>
                  </a:schemeClr>
                </a:solidFill>
              </a:rPr>
              <a:t>خطة البحث </a:t>
            </a:r>
            <a:endParaRPr lang="fr-FR" i="1" dirty="0">
              <a:solidFill>
                <a:schemeClr val="accent2">
                  <a:lumMod val="75000"/>
                </a:schemeClr>
              </a:solidFill>
            </a:endParaRPr>
          </a:p>
        </p:txBody>
      </p:sp>
      <p:sp>
        <p:nvSpPr>
          <p:cNvPr id="3" name="Espace réservé du contenu 2"/>
          <p:cNvSpPr>
            <a:spLocks noGrp="1"/>
          </p:cNvSpPr>
          <p:nvPr>
            <p:ph idx="1"/>
          </p:nvPr>
        </p:nvSpPr>
        <p:spPr/>
        <p:txBody>
          <a:bodyPr>
            <a:normAutofit fontScale="70000" lnSpcReduction="20000"/>
          </a:bodyPr>
          <a:lstStyle/>
          <a:p>
            <a:pPr algn="r"/>
            <a:r>
              <a:rPr lang="ar-SA" dirty="0" smtClean="0"/>
              <a:t>مقدمة </a:t>
            </a:r>
          </a:p>
          <a:p>
            <a:pPr algn="r"/>
            <a:r>
              <a:rPr lang="ar-SA" b="1" i="1" dirty="0" smtClean="0">
                <a:solidFill>
                  <a:schemeClr val="accent2"/>
                </a:solidFill>
              </a:rPr>
              <a:t>المبحث الأول </a:t>
            </a:r>
            <a:r>
              <a:rPr lang="ar-SA" dirty="0" smtClean="0"/>
              <a:t>ماهية جودة الحياة الوظيفية ونشأتها </a:t>
            </a:r>
          </a:p>
          <a:p>
            <a:pPr algn="r"/>
            <a:r>
              <a:rPr lang="ar-SA" b="1" i="1" dirty="0"/>
              <a:t> </a:t>
            </a:r>
            <a:r>
              <a:rPr lang="ar-SA" b="1" i="1" dirty="0" smtClean="0"/>
              <a:t>المطلب الأول  </a:t>
            </a:r>
            <a:r>
              <a:rPr lang="ar-SA" sz="2800" dirty="0" smtClean="0"/>
              <a:t>مفهوم جودة الحياة الوظيفية</a:t>
            </a:r>
          </a:p>
          <a:p>
            <a:pPr algn="r"/>
            <a:r>
              <a:rPr lang="ar-SA" b="1" i="1" dirty="0" smtClean="0"/>
              <a:t>المطلب الثاني </a:t>
            </a:r>
            <a:r>
              <a:rPr lang="ar-SA" sz="2800" dirty="0" smtClean="0"/>
              <a:t>نشأة وتطور جودة الحياة الوظيفية </a:t>
            </a:r>
          </a:p>
          <a:p>
            <a:pPr algn="r"/>
            <a:r>
              <a:rPr lang="ar-SA" b="1" i="1" dirty="0" smtClean="0"/>
              <a:t>   المطلب الثالث  </a:t>
            </a:r>
            <a:r>
              <a:rPr lang="ar-SA" sz="2800" dirty="0" smtClean="0"/>
              <a:t>أهداف وعناصر جودة الحياة الوظيفية </a:t>
            </a:r>
          </a:p>
          <a:p>
            <a:pPr algn="r"/>
            <a:r>
              <a:rPr lang="ar-SA" sz="2800" b="1" i="1" dirty="0" smtClean="0">
                <a:solidFill>
                  <a:srgbClr val="C00000"/>
                </a:solidFill>
              </a:rPr>
              <a:t>المبحث الثاني  </a:t>
            </a:r>
            <a:r>
              <a:rPr lang="ar-SA" sz="2800" dirty="0" smtClean="0"/>
              <a:t>أبعاد ومعايير وأهمية جودة الحياة الوظيفية </a:t>
            </a:r>
          </a:p>
          <a:p>
            <a:pPr algn="r"/>
            <a:r>
              <a:rPr lang="ar-SA" sz="2800" b="1" i="1" dirty="0" smtClean="0"/>
              <a:t>ا</a:t>
            </a:r>
            <a:r>
              <a:rPr lang="ar-SA" b="1" i="1" dirty="0" smtClean="0"/>
              <a:t>لمطلب الأول </a:t>
            </a:r>
            <a:r>
              <a:rPr lang="ar-SA" sz="2800" dirty="0" smtClean="0"/>
              <a:t>أبعاد ومعايير وأهمية  جودة الحياة الوظيفية </a:t>
            </a:r>
          </a:p>
          <a:p>
            <a:pPr algn="r"/>
            <a:r>
              <a:rPr lang="ar-SA" sz="3400" b="1" i="1" dirty="0" smtClean="0"/>
              <a:t>المطلب الثاني </a:t>
            </a:r>
            <a:r>
              <a:rPr lang="ar-SA" sz="2800" dirty="0" smtClean="0"/>
              <a:t>معايير جودة الحياة الوظيفية  </a:t>
            </a:r>
          </a:p>
          <a:p>
            <a:pPr algn="r"/>
            <a:r>
              <a:rPr lang="ar-SA" sz="3400" b="1" i="1" dirty="0" smtClean="0"/>
              <a:t>المطلب الثالث </a:t>
            </a:r>
            <a:r>
              <a:rPr lang="ar-SA" sz="2800" dirty="0" smtClean="0"/>
              <a:t>أهمية جودة الحياة الوظيفية</a:t>
            </a:r>
          </a:p>
          <a:p>
            <a:pPr algn="r"/>
            <a:r>
              <a:rPr lang="ar-SA" sz="3400" b="1" i="1" dirty="0" smtClean="0">
                <a:solidFill>
                  <a:srgbClr val="C00000"/>
                </a:solidFill>
              </a:rPr>
              <a:t>المبحث الثالث </a:t>
            </a:r>
            <a:r>
              <a:rPr lang="ar-SA" sz="2800" dirty="0" smtClean="0"/>
              <a:t>عوامل جودة الحياة الوظيفية ومعوقاتها </a:t>
            </a:r>
          </a:p>
          <a:p>
            <a:pPr algn="r"/>
            <a:r>
              <a:rPr lang="ar-SA" sz="3400" b="1" i="1" dirty="0" smtClean="0"/>
              <a:t>المطلب الأول </a:t>
            </a:r>
            <a:r>
              <a:rPr lang="ar-SA" sz="2800" dirty="0" smtClean="0"/>
              <a:t>عوامل جودة الحياة الوظيفية </a:t>
            </a:r>
          </a:p>
          <a:p>
            <a:pPr algn="r"/>
            <a:r>
              <a:rPr lang="ar-SA" sz="3400" b="1" i="1" dirty="0" smtClean="0"/>
              <a:t>المطلب الثاني </a:t>
            </a:r>
            <a:r>
              <a:rPr lang="ar-SA" sz="2800" dirty="0" smtClean="0"/>
              <a:t>معوقات جودة الحياة الوظيفية </a:t>
            </a:r>
          </a:p>
          <a:p>
            <a:pPr algn="r"/>
            <a:r>
              <a:rPr lang="ar-SA" sz="2800" b="1" i="1" dirty="0" smtClean="0"/>
              <a:t>خاتمة  </a:t>
            </a:r>
            <a:endParaRPr lang="fr-FR" b="1"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i="1" dirty="0" smtClean="0">
                <a:solidFill>
                  <a:schemeClr val="accent2">
                    <a:lumMod val="75000"/>
                  </a:schemeClr>
                </a:solidFill>
              </a:rPr>
              <a:t>مقدمة </a:t>
            </a:r>
            <a:endParaRPr lang="fr-FR" b="1" i="1" dirty="0">
              <a:solidFill>
                <a:schemeClr val="accent2">
                  <a:lumMod val="75000"/>
                </a:schemeClr>
              </a:solidFill>
            </a:endParaRPr>
          </a:p>
        </p:txBody>
      </p:sp>
      <p:sp>
        <p:nvSpPr>
          <p:cNvPr id="3" name="Espace réservé du contenu 2"/>
          <p:cNvSpPr>
            <a:spLocks noGrp="1"/>
          </p:cNvSpPr>
          <p:nvPr>
            <p:ph idx="1"/>
          </p:nvPr>
        </p:nvSpPr>
        <p:spPr/>
        <p:txBody>
          <a:bodyPr/>
          <a:lstStyle/>
          <a:p>
            <a:pPr>
              <a:buNone/>
            </a:pPr>
            <a:r>
              <a:rPr lang="ar-SA" dirty="0" smtClean="0"/>
              <a:t>مصطلح جودة الحياة الوظيفية ذكر في نهاية الستينات من القرن العشرين للتأكيد على جودة الحياة في مكان العمل إضافة إلى ذلك فان جودة الحياة الوظيفية تمثل الأفعال والممارسات التي تقوم </a:t>
            </a:r>
            <a:r>
              <a:rPr lang="ar-SA" dirty="0" err="1" smtClean="0"/>
              <a:t>بها</a:t>
            </a:r>
            <a:r>
              <a:rPr lang="ar-SA" dirty="0" smtClean="0"/>
              <a:t> الإدارة العليا من أجل إرضاء العاملين لديها وإسعادهم وزيادة شعورهم بالثقة والاطمئنان في حياتهم الوظيفية والأسرية وانطلاقا من كل ما سبق سنتطرق في بحثنا معرفة ماهية جودة الحياة الوظيفية  </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74638"/>
            <a:ext cx="8186766" cy="1143000"/>
          </a:xfrm>
        </p:spPr>
        <p:txBody>
          <a:bodyPr>
            <a:normAutofit/>
          </a:bodyPr>
          <a:lstStyle/>
          <a:p>
            <a:r>
              <a:rPr lang="ar-SA" sz="2400" b="1" i="1" dirty="0" smtClean="0">
                <a:solidFill>
                  <a:schemeClr val="accent4"/>
                </a:solidFill>
              </a:rPr>
              <a:t>المبحث الأول ماهية جودة الحياة الوظيفية </a:t>
            </a:r>
            <a:endParaRPr lang="fr-FR" sz="2400" b="1" i="1" dirty="0">
              <a:solidFill>
                <a:schemeClr val="accent4"/>
              </a:solidFill>
            </a:endParaRPr>
          </a:p>
        </p:txBody>
      </p:sp>
      <p:sp>
        <p:nvSpPr>
          <p:cNvPr id="3" name="Espace réservé du contenu 2"/>
          <p:cNvSpPr>
            <a:spLocks noGrp="1"/>
          </p:cNvSpPr>
          <p:nvPr>
            <p:ph idx="1"/>
          </p:nvPr>
        </p:nvSpPr>
        <p:spPr>
          <a:xfrm>
            <a:off x="642910" y="1571612"/>
            <a:ext cx="8229600" cy="4525963"/>
          </a:xfrm>
        </p:spPr>
        <p:txBody>
          <a:bodyPr>
            <a:normAutofit fontScale="92500" lnSpcReduction="10000"/>
          </a:bodyPr>
          <a:lstStyle/>
          <a:p>
            <a:pPr algn="r">
              <a:buNone/>
            </a:pPr>
            <a:r>
              <a:rPr lang="ar-SA" sz="3000" b="1" i="1" dirty="0" smtClean="0">
                <a:solidFill>
                  <a:srgbClr val="C00000"/>
                </a:solidFill>
              </a:rPr>
              <a:t>المطلب الأول </a:t>
            </a:r>
            <a:r>
              <a:rPr lang="ar-SA" sz="3000" dirty="0" smtClean="0">
                <a:solidFill>
                  <a:srgbClr val="C00000"/>
                </a:solidFill>
              </a:rPr>
              <a:t>مفهوم جودة الحياة الوظيفية </a:t>
            </a:r>
          </a:p>
          <a:p>
            <a:pPr algn="r">
              <a:buNone/>
            </a:pPr>
            <a:r>
              <a:rPr lang="ar-SA" sz="2600" b="1" i="1" dirty="0" smtClean="0">
                <a:solidFill>
                  <a:schemeClr val="accent2">
                    <a:lumMod val="60000"/>
                    <a:lumOff val="40000"/>
                  </a:schemeClr>
                </a:solidFill>
              </a:rPr>
              <a:t>أولا مفهوم الجودة </a:t>
            </a:r>
          </a:p>
          <a:p>
            <a:pPr algn="r">
              <a:buNone/>
            </a:pPr>
            <a:r>
              <a:rPr lang="ar-SA" sz="2400" dirty="0" smtClean="0"/>
              <a:t>الوفاء بالمتطلبات انعدام العيوب وتنفيذ العمل بصورة صحيحة من أول مرة وكل مرة </a:t>
            </a:r>
          </a:p>
          <a:p>
            <a:pPr algn="r">
              <a:buNone/>
            </a:pPr>
            <a:r>
              <a:rPr lang="ar-SA" sz="2400" dirty="0" smtClean="0"/>
              <a:t>الجودة هي المطابقة لمواصفات ومعايير مخططات تضعها المؤسسة فيكون </a:t>
            </a:r>
            <a:r>
              <a:rPr lang="ar-SA" sz="2400" dirty="0" err="1" smtClean="0"/>
              <a:t>المنتوج</a:t>
            </a:r>
            <a:r>
              <a:rPr lang="ar-SA" sz="2400" dirty="0" smtClean="0"/>
              <a:t> </a:t>
            </a:r>
          </a:p>
          <a:p>
            <a:pPr algn="r">
              <a:buNone/>
            </a:pPr>
            <a:r>
              <a:rPr lang="ar-SA" sz="2400" dirty="0" smtClean="0"/>
              <a:t>ذو جودة إذا كان يمثل لهذه المجموعة من القواعد والمواصفات الفنية </a:t>
            </a:r>
          </a:p>
          <a:p>
            <a:pPr algn="r">
              <a:buNone/>
            </a:pPr>
            <a:r>
              <a:rPr lang="ar-SA" sz="2600" b="1" i="1" dirty="0" smtClean="0">
                <a:solidFill>
                  <a:schemeClr val="accent2">
                    <a:lumMod val="60000"/>
                    <a:lumOff val="40000"/>
                  </a:schemeClr>
                </a:solidFill>
              </a:rPr>
              <a:t>ثانيا تعريف جودة الحياة </a:t>
            </a:r>
          </a:p>
          <a:p>
            <a:pPr algn="r">
              <a:buNone/>
            </a:pPr>
            <a:r>
              <a:rPr lang="ar-SA" sz="2400" dirty="0" smtClean="0"/>
              <a:t>يرى </a:t>
            </a:r>
            <a:r>
              <a:rPr lang="ar-SA" sz="2400" dirty="0" err="1" smtClean="0"/>
              <a:t>ليتوين</a:t>
            </a:r>
            <a:r>
              <a:rPr lang="ar-SA" sz="2400" dirty="0" smtClean="0"/>
              <a:t> أن جودة الحياة لا تقتصر على تدليل الصعاب والتصدي للعقبات والأمور السلبية فقط بل تتعدى إلى تنمية النواحي الايجابية </a:t>
            </a:r>
          </a:p>
          <a:p>
            <a:pPr algn="r">
              <a:buNone/>
            </a:pPr>
            <a:r>
              <a:rPr lang="ar-SA" sz="2400" dirty="0" smtClean="0"/>
              <a:t>وهي درجة </a:t>
            </a:r>
            <a:r>
              <a:rPr lang="ar-SA" sz="2400" dirty="0" err="1" smtClean="0"/>
              <a:t>الرضى</a:t>
            </a:r>
            <a:r>
              <a:rPr lang="ar-SA" sz="2400" dirty="0" smtClean="0"/>
              <a:t>  أو عدم الرضي التي يشعر </a:t>
            </a:r>
            <a:r>
              <a:rPr lang="ar-SA" sz="2400" dirty="0" err="1" smtClean="0"/>
              <a:t>بها</a:t>
            </a:r>
            <a:r>
              <a:rPr lang="ar-SA" sz="2400" dirty="0" smtClean="0"/>
              <a:t> الفرد اتجاه المظاهر المختلفة في الحياة ومدى سعادته بالوجود الإنساني وتشمل الاهتمام بالخبرات الشخصية لمواقف الحياة كما أنها تشمل على عوامل داخلية ترتبط بأفكار الفرد حول حياته وعوامل خارجية كتلك التي تقيس سلوكيات الاتصال الاجتماعي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ar-SA" b="1" i="1" dirty="0" smtClean="0">
                <a:solidFill>
                  <a:schemeClr val="accent2">
                    <a:lumMod val="60000"/>
                    <a:lumOff val="40000"/>
                  </a:schemeClr>
                </a:solidFill>
              </a:rPr>
              <a:t>ثالثا مفهوم جودة الحياة الوظيفية </a:t>
            </a:r>
          </a:p>
          <a:p>
            <a:pPr algn="ctr">
              <a:buFont typeface="Wingdings" pitchFamily="2" charset="2"/>
              <a:buChar char="§"/>
            </a:pPr>
            <a:r>
              <a:rPr lang="ar-SA" sz="2400" dirty="0" smtClean="0"/>
              <a:t>تعني توفير  ظروف عمل جيدة وإشراف جيد ومرتبات ومكافأة مادية ومعنوية قدر من الاهتمام والتحدي بالوظيفة وتتحقق جودة الحياة الوظيفية من خلال فلسفة علاقات العاملين التي تشجع استخدام جهود جودة الحياة الوظيفية  لإعطاء العاملين فرص أكبر للتأثير على وظائفهم </a:t>
            </a:r>
            <a:endParaRPr lang="ar-SA" sz="2400" dirty="0"/>
          </a:p>
          <a:p>
            <a:pPr algn="ctr">
              <a:buFont typeface="Wingdings" pitchFamily="2" charset="2"/>
              <a:buChar char="§"/>
            </a:pPr>
            <a:r>
              <a:rPr lang="ar-SA" sz="2400" dirty="0" smtClean="0"/>
              <a:t>تعتبر جودة  الحياة الوظيفية على إنها توقعات الموظفين اتجاه منظمات العمل من حيث العدالة والأجور والتعويضات ووجود بيئة أمنة وصحية وتنمية القدرات </a:t>
            </a:r>
          </a:p>
          <a:p>
            <a:pPr algn="ctr">
              <a:buNone/>
            </a:pPr>
            <a:r>
              <a:rPr lang="ar-SA" sz="2400" dirty="0" smtClean="0"/>
              <a:t>البشرية  ووجود الاستقرار والأمان الوظيفي </a:t>
            </a:r>
          </a:p>
          <a:p>
            <a:pPr algn="ctr">
              <a:buFont typeface="Wingdings" pitchFamily="2" charset="2"/>
              <a:buChar char="§"/>
            </a:pPr>
            <a:r>
              <a:rPr lang="ar-SA" sz="2400" dirty="0" smtClean="0"/>
              <a:t>عرفها </a:t>
            </a:r>
            <a:r>
              <a:rPr lang="ar-SA" sz="2400" dirty="0" err="1" smtClean="0"/>
              <a:t>اشتيوي</a:t>
            </a:r>
            <a:r>
              <a:rPr lang="ar-SA" sz="2400" dirty="0" smtClean="0"/>
              <a:t> أنها حالة رضا العاملين اتجاه ما توفره المؤسسة من بيئة عمل مادية ومعنوية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3200" b="1" i="1" dirty="0" smtClean="0">
                <a:solidFill>
                  <a:srgbClr val="FF0000"/>
                </a:solidFill>
              </a:rPr>
              <a:t>المطلب الثاني نشأة وتطور جودة الحياة الوظيفية </a:t>
            </a:r>
            <a:endParaRPr lang="fr-FR" sz="3200" b="1" i="1" dirty="0">
              <a:solidFill>
                <a:srgbClr val="FF0000"/>
              </a:solidFill>
            </a:endParaRPr>
          </a:p>
        </p:txBody>
      </p:sp>
      <p:sp>
        <p:nvSpPr>
          <p:cNvPr id="3" name="Espace réservé du contenu 2"/>
          <p:cNvSpPr>
            <a:spLocks noGrp="1"/>
          </p:cNvSpPr>
          <p:nvPr>
            <p:ph idx="1"/>
          </p:nvPr>
        </p:nvSpPr>
        <p:spPr/>
        <p:txBody>
          <a:bodyPr>
            <a:normAutofit/>
          </a:bodyPr>
          <a:lstStyle/>
          <a:p>
            <a:r>
              <a:rPr lang="ar-SA" sz="2800" b="1" i="1" dirty="0" smtClean="0"/>
              <a:t>المرحلة الأولى نهاية الستينات </a:t>
            </a:r>
            <a:r>
              <a:rPr lang="ar-SA" sz="2400" dirty="0" smtClean="0"/>
              <a:t>ظهر مصطلح جودة الحياة الوظيفية في نهاية الستينيات للتأكيد على جودة الحياة في مكان العمل وكان التركيز على هذا المفهوم في الولايات المتحدة الأمريكية </a:t>
            </a:r>
            <a:r>
              <a:rPr lang="ar-SA" sz="2400" dirty="0" err="1" smtClean="0"/>
              <a:t>ينص</a:t>
            </a:r>
            <a:r>
              <a:rPr lang="ar-SA" sz="2400" dirty="0" smtClean="0"/>
              <a:t> على أثر التوظف </a:t>
            </a:r>
            <a:r>
              <a:rPr lang="ar-SA" sz="2400" dirty="0"/>
              <a:t>ع</a:t>
            </a:r>
            <a:r>
              <a:rPr lang="ar-SA" sz="2400" dirty="0" smtClean="0"/>
              <a:t>لى صحة العامل والتعرف على الطرق التي تجود من أداء الفرد أثناء العمل </a:t>
            </a:r>
          </a:p>
          <a:p>
            <a:r>
              <a:rPr lang="ar-SA" sz="2800" b="1" i="1" dirty="0" smtClean="0"/>
              <a:t>المرحلة الثانية أواخر السبعينات بداية الثمانينات </a:t>
            </a:r>
            <a:r>
              <a:rPr lang="ar-SA" sz="2400" dirty="0" smtClean="0"/>
              <a:t>في أواخر السبعينيات توقفت برامج جودة الحياة الوظيفية وانخفض الاهتمام </a:t>
            </a:r>
            <a:r>
              <a:rPr lang="ar-SA" sz="2400" dirty="0" err="1" smtClean="0"/>
              <a:t>بها</a:t>
            </a:r>
            <a:r>
              <a:rPr lang="ar-SA" sz="2400" dirty="0" smtClean="0"/>
              <a:t> وكان ذلك راجعا إلى عوامل عديدة منها زيادة معدلات التضخم وأيضا زيادة أزمة الطاقة وزيادة حدة المنافسة الخارجية للشركات وبالتالي انخفض الاهتمام برضا العمال عن وظائفهم وحياتهم الوظيفية حيث بقي تطبيق برامج جودة الحياة الوظيفية في إحدى الشركات الأمريكية في حين أظهرت نتائج متقدمة انخفاض نسبة الغياب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a:buFont typeface="Wingdings" pitchFamily="2" charset="2"/>
              <a:buChar char="Ø"/>
            </a:pPr>
            <a:r>
              <a:rPr lang="ar-SA" b="1" i="1" dirty="0" smtClean="0"/>
              <a:t>المرحلة الثالثة منتصف الثمانيات حتى </a:t>
            </a:r>
            <a:r>
              <a:rPr lang="ar-SA" b="1" dirty="0" smtClean="0"/>
              <a:t>الآن</a:t>
            </a:r>
            <a:r>
              <a:rPr lang="ar-SA" b="1" i="1" dirty="0" smtClean="0"/>
              <a:t> </a:t>
            </a:r>
            <a:r>
              <a:rPr lang="ar-SA" sz="2400" dirty="0" smtClean="0"/>
              <a:t>شهدت منتصف الثمانينات من القرن العشرين الاهتمام مرة أخرى ببرامج جودة الحياة الوظيفية ويرجع ذلك إلى </a:t>
            </a:r>
          </a:p>
          <a:p>
            <a:pPr algn="r">
              <a:buFont typeface="Wingdings" pitchFamily="2" charset="2"/>
              <a:buChar char="Ø"/>
            </a:pPr>
            <a:r>
              <a:rPr lang="ar-SA" sz="2400" dirty="0" smtClean="0"/>
              <a:t>التأكد أن ولاء والتزام العاملين في أمريكا انخفض بكثير عن غير في باقي دول العالم </a:t>
            </a:r>
          </a:p>
          <a:p>
            <a:pPr algn="r">
              <a:buFont typeface="Wingdings" pitchFamily="2" charset="2"/>
              <a:buChar char="Ø"/>
            </a:pPr>
            <a:r>
              <a:rPr lang="ar-SA" sz="2400" dirty="0" smtClean="0"/>
              <a:t>ضعف الموقف التنافسي للشركات الأمريكية على المستوى </a:t>
            </a:r>
            <a:r>
              <a:rPr lang="ar-SA" b="1" i="1" dirty="0" smtClean="0"/>
              <a:t> </a:t>
            </a:r>
            <a:r>
              <a:rPr lang="ar-SA" sz="2400" dirty="0" smtClean="0"/>
              <a:t>الدولي خاصة أمام الشركات اليابانية </a:t>
            </a:r>
            <a:r>
              <a:rPr lang="ar-SA" b="1" i="1" dirty="0" smtClean="0"/>
              <a:t> </a:t>
            </a:r>
            <a:endParaRPr lang="fr-FR"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0"/>
            <a:ext cx="8229600" cy="1143000"/>
          </a:xfrm>
        </p:spPr>
        <p:txBody>
          <a:bodyPr>
            <a:normAutofit fontScale="90000"/>
          </a:bodyPr>
          <a:lstStyle/>
          <a:p>
            <a:r>
              <a:rPr lang="ar-SA" b="1" i="1" dirty="0" smtClean="0">
                <a:solidFill>
                  <a:srgbClr val="FF0000"/>
                </a:solidFill>
              </a:rPr>
              <a:t>المطلب الثالث أهداف وعناصر جودة الحياة الوظيفية  </a:t>
            </a:r>
            <a:endParaRPr lang="fr-FR" b="1" i="1" dirty="0">
              <a:solidFill>
                <a:srgbClr val="FF0000"/>
              </a:solidFill>
            </a:endParaRPr>
          </a:p>
        </p:txBody>
      </p:sp>
      <p:sp>
        <p:nvSpPr>
          <p:cNvPr id="3" name="Espace réservé du contenu 2"/>
          <p:cNvSpPr>
            <a:spLocks noGrp="1"/>
          </p:cNvSpPr>
          <p:nvPr>
            <p:ph idx="1"/>
          </p:nvPr>
        </p:nvSpPr>
        <p:spPr/>
        <p:txBody>
          <a:bodyPr/>
          <a:lstStyle/>
          <a:p>
            <a:pPr algn="ctr">
              <a:buNone/>
            </a:pPr>
            <a:r>
              <a:rPr lang="ar-SA" b="1" i="1" dirty="0" smtClean="0">
                <a:solidFill>
                  <a:schemeClr val="accent2">
                    <a:lumMod val="60000"/>
                    <a:lumOff val="40000"/>
                  </a:schemeClr>
                </a:solidFill>
              </a:rPr>
              <a:t>أهداف جودة الحياة الوظيفية </a:t>
            </a:r>
            <a:endParaRPr lang="ar-SA" b="1" i="1" dirty="0">
              <a:solidFill>
                <a:schemeClr val="accent2">
                  <a:lumMod val="60000"/>
                  <a:lumOff val="40000"/>
                </a:schemeClr>
              </a:solidFill>
            </a:endParaRPr>
          </a:p>
          <a:p>
            <a:pPr algn="r">
              <a:buNone/>
            </a:pPr>
            <a:r>
              <a:rPr lang="ar-SA" sz="2400" b="1" i="1" dirty="0" smtClean="0"/>
              <a:t>زيادة ثقة العاملين </a:t>
            </a:r>
          </a:p>
          <a:p>
            <a:pPr algn="r">
              <a:buNone/>
            </a:pPr>
            <a:r>
              <a:rPr lang="ar-SA" sz="2400" b="1" i="1" dirty="0" smtClean="0"/>
              <a:t>المشاركة في حل المشاكل </a:t>
            </a:r>
          </a:p>
          <a:p>
            <a:pPr algn="r">
              <a:buNone/>
            </a:pPr>
            <a:r>
              <a:rPr lang="ar-SA" sz="2400" b="1" i="1" dirty="0" smtClean="0"/>
              <a:t>زيادة الرضا الوظيفي </a:t>
            </a:r>
          </a:p>
          <a:p>
            <a:pPr algn="r">
              <a:buNone/>
            </a:pPr>
            <a:r>
              <a:rPr lang="ar-SA" sz="2400" b="1" i="1" dirty="0" smtClean="0"/>
              <a:t>زيادة الفاعلية التنظيمية </a:t>
            </a:r>
          </a:p>
          <a:p>
            <a:pPr algn="r">
              <a:buNone/>
            </a:pPr>
            <a:r>
              <a:rPr lang="ar-SA" sz="2400" b="1" i="1" dirty="0" smtClean="0"/>
              <a:t>تقليل معدل دوران العمل </a:t>
            </a:r>
          </a:p>
          <a:p>
            <a:pPr algn="r">
              <a:buNone/>
            </a:pPr>
            <a:r>
              <a:rPr lang="ar-SA" sz="2400" b="1" i="1" dirty="0" smtClean="0"/>
              <a:t>تحقيق أهداف المؤسسة </a:t>
            </a:r>
          </a:p>
          <a:p>
            <a:pPr algn="r">
              <a:buNone/>
            </a:pPr>
            <a:r>
              <a:rPr lang="ar-SA" sz="2400" b="1" i="1" dirty="0" smtClean="0"/>
              <a:t>توفير ظروف عمل محسنة ومطورة من وجهة نظر العاملين </a:t>
            </a:r>
          </a:p>
          <a:p>
            <a:pPr algn="r">
              <a:buNone/>
            </a:pPr>
            <a:endParaRPr lang="ar-SA" sz="2400" b="1"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SA" b="1" i="1" dirty="0" smtClean="0">
                <a:solidFill>
                  <a:schemeClr val="accent2">
                    <a:lumMod val="60000"/>
                    <a:lumOff val="40000"/>
                  </a:schemeClr>
                </a:solidFill>
              </a:rPr>
              <a:t>عناصر جودة الحياة الوظيفية </a:t>
            </a:r>
            <a:endParaRPr lang="fr-FR" b="1" i="1" dirty="0">
              <a:solidFill>
                <a:schemeClr val="accent2">
                  <a:lumMod val="60000"/>
                  <a:lumOff val="40000"/>
                </a:schemeClr>
              </a:solidFill>
            </a:endParaRPr>
          </a:p>
        </p:txBody>
      </p:sp>
      <p:sp>
        <p:nvSpPr>
          <p:cNvPr id="3" name="Espace réservé du contenu 2"/>
          <p:cNvSpPr>
            <a:spLocks noGrp="1"/>
          </p:cNvSpPr>
          <p:nvPr>
            <p:ph idx="1"/>
          </p:nvPr>
        </p:nvSpPr>
        <p:spPr/>
        <p:txBody>
          <a:bodyPr>
            <a:normAutofit fontScale="70000" lnSpcReduction="20000"/>
          </a:bodyPr>
          <a:lstStyle/>
          <a:p>
            <a:r>
              <a:rPr lang="ar-SA" sz="2800" b="1" i="1" dirty="0" smtClean="0"/>
              <a:t>ظروف العمل المالية </a:t>
            </a:r>
            <a:r>
              <a:rPr lang="ar-SA" sz="2400" dirty="0" smtClean="0"/>
              <a:t>يعد العنصر البشري المحور الأساسي للإنتاج في مواقع العمل المختلفة فالأجهزة والأدوات والآلات الضخمة مهما بلغت درجة تطورها ستبقى لا تعمل مالا يتوافر العقل البشري الذي يحركها </a:t>
            </a:r>
            <a:r>
              <a:rPr lang="ar-SA" b="1" i="1" dirty="0" smtClean="0"/>
              <a:t> </a:t>
            </a:r>
            <a:endParaRPr lang="ar-SA" sz="2400" b="1" i="1" dirty="0"/>
          </a:p>
          <a:p>
            <a:r>
              <a:rPr lang="ar-SA" sz="2400" b="1" i="1" dirty="0" smtClean="0"/>
              <a:t>التوازن بين الحياة والعمل  </a:t>
            </a:r>
            <a:r>
              <a:rPr lang="ar-SA" sz="2400" dirty="0" smtClean="0"/>
              <a:t>يعتبر التوازن بين الحياة الشخصية للموظف وحياته الوظيفية أهم وأكبر التحديات التي تواجه كل من أصحاب العمل والموظفين </a:t>
            </a:r>
          </a:p>
          <a:p>
            <a:pPr>
              <a:buNone/>
            </a:pPr>
            <a:r>
              <a:rPr lang="ar-SA" sz="2400" dirty="0" smtClean="0"/>
              <a:t>وتحتاج إلى تبني إستراتيجية مميزة خاصة بالتوازن بين العمل والحياة</a:t>
            </a:r>
          </a:p>
          <a:p>
            <a:pPr>
              <a:buNone/>
            </a:pPr>
            <a:r>
              <a:rPr lang="ar-SA" sz="2400" dirty="0" smtClean="0"/>
              <a:t>من أهم البرامج التي يمكن تطبيقها لتحقيق التوازن بين الحياة والعمل </a:t>
            </a:r>
          </a:p>
          <a:p>
            <a:pPr>
              <a:buNone/>
            </a:pPr>
            <a:r>
              <a:rPr lang="ar-SA" sz="2400" dirty="0" smtClean="0"/>
              <a:t>1 برامج الإذن بالغياب </a:t>
            </a:r>
          </a:p>
          <a:p>
            <a:pPr>
              <a:buNone/>
            </a:pPr>
            <a:r>
              <a:rPr lang="ar-SA" sz="2400" dirty="0" smtClean="0"/>
              <a:t>2 وجود برامج المساعدة التعليمية لدعم وتطوير الموظفين نحو الحصول على شهادات ومؤهلات تعليمية في المستقبل</a:t>
            </a:r>
          </a:p>
          <a:p>
            <a:pPr>
              <a:buNone/>
            </a:pPr>
            <a:r>
              <a:rPr lang="ar-SA" sz="2600" b="1" i="1" dirty="0" smtClean="0"/>
              <a:t>الأجور والمكافآت </a:t>
            </a:r>
            <a:r>
              <a:rPr lang="ar-SA" sz="2400" dirty="0" smtClean="0"/>
              <a:t>شعور الفرد بعدالة ما يتلقاه من أجر أو راتب يعتبر حافز في زيادة الالتزام بمهام وأعباء العمل المكلف </a:t>
            </a:r>
            <a:r>
              <a:rPr lang="ar-SA" sz="2400" dirty="0" err="1" smtClean="0"/>
              <a:t>بها</a:t>
            </a:r>
            <a:r>
              <a:rPr lang="ar-SA" sz="2400" dirty="0" smtClean="0"/>
              <a:t> </a:t>
            </a:r>
          </a:p>
          <a:p>
            <a:pPr>
              <a:buNone/>
            </a:pPr>
            <a:r>
              <a:rPr lang="ar-SA" sz="2400" dirty="0" smtClean="0"/>
              <a:t>  </a:t>
            </a:r>
            <a:endParaRPr lang="fr-FR" sz="2400" dirty="0" smtClean="0"/>
          </a:p>
          <a:p>
            <a:pPr>
              <a:buNone/>
            </a:pPr>
            <a:r>
              <a:rPr lang="ar-SA" sz="2400" dirty="0" smtClean="0"/>
              <a:t>  </a:t>
            </a:r>
            <a:r>
              <a:rPr lang="ar-SA" sz="2800" b="1" i="1" dirty="0" smtClean="0"/>
              <a:t>العدل والمساواة </a:t>
            </a:r>
            <a:r>
              <a:rPr lang="ar-SA" sz="2400" dirty="0" smtClean="0"/>
              <a:t>تقوم على فرض أساسي مفاده أن الأفراد العاملين يميلون إلى الحكم على العدالة من خلال مقارنة </a:t>
            </a:r>
            <a:r>
              <a:rPr lang="ar-SA" sz="2400" dirty="0" err="1" smtClean="0"/>
              <a:t>مدخلاتهم</a:t>
            </a:r>
            <a:r>
              <a:rPr lang="ar-SA" sz="2400" dirty="0" smtClean="0"/>
              <a:t> إلى المخرجات التي يستلمونها ومقارنة نسبة </a:t>
            </a:r>
            <a:r>
              <a:rPr lang="ar-SA" sz="2400" dirty="0" err="1" smtClean="0"/>
              <a:t>المدخلات</a:t>
            </a:r>
            <a:r>
              <a:rPr lang="ar-SA" sz="2400" dirty="0" smtClean="0"/>
              <a:t> الخاصة بهم مع زملائهم الآخرين وفقا لهذا يشعر الفرد بالرضا عندما يتساوى المعدن ويسود الشعور بالظلم والتوتر عندما لا يتساويان </a:t>
            </a:r>
            <a:endParaRPr lang="ar-SA" sz="2800" b="1" i="1" dirty="0" smtClean="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1423</Words>
  <Application>Microsoft Office PowerPoint</Application>
  <PresentationFormat>Affichage à l'écran (4:3)</PresentationFormat>
  <Paragraphs>111</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الجمهورية الجزائرية الديمقراطية الشعبية وزارة التعليم العالي والبحث العلمي  جامعة محمد خيضر بسكرة  كلية العلوم الاقتصادية والتجارية ولوم التسيير  تخصص إدارة الموارد البشرية </vt:lpstr>
      <vt:lpstr>خطة البحث </vt:lpstr>
      <vt:lpstr>مقدمة </vt:lpstr>
      <vt:lpstr>المبحث الأول ماهية جودة الحياة الوظيفية </vt:lpstr>
      <vt:lpstr>Diapositive 5</vt:lpstr>
      <vt:lpstr>المطلب الثاني نشأة وتطور جودة الحياة الوظيفية </vt:lpstr>
      <vt:lpstr>Diapositive 7</vt:lpstr>
      <vt:lpstr>المطلب الثالث أهداف وعناصر جودة الحياة الوظيفية  </vt:lpstr>
      <vt:lpstr>عناصر جودة الحياة الوظيفية </vt:lpstr>
      <vt:lpstr>Diapositive 10</vt:lpstr>
      <vt:lpstr>المبحث الثاني أبعاد ومعايير وأهمية جودة الحياة الوظيفية </vt:lpstr>
      <vt:lpstr>المطلب الثاني معايير جودة الحياة الوظيفية </vt:lpstr>
      <vt:lpstr>المطلب الثالث أهمية جودة الحياة الوظيفية </vt:lpstr>
      <vt:lpstr>المبحث الثالث عوامل نجاح جودة الحياة الوظيفية ومعوقاتها </vt:lpstr>
      <vt:lpstr>المطلب الثاني معوقات تطبيق جودة الحياة الوظيفية </vt:lpstr>
      <vt:lpstr>قائمة المراجع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والبحث العلمي  جامعة محمد خيضر بسكرة  كلية العلوم الاقتصادية والتجارية ولوم التسيير  تخصص ادارة الموارد البشرية</dc:title>
  <dc:creator>EYE-TECH</dc:creator>
  <cp:lastModifiedBy>EYE-TECH</cp:lastModifiedBy>
  <cp:revision>41</cp:revision>
  <dcterms:created xsi:type="dcterms:W3CDTF">2021-12-08T17:04:58Z</dcterms:created>
  <dcterms:modified xsi:type="dcterms:W3CDTF">2011-01-12T03:03:55Z</dcterms:modified>
</cp:coreProperties>
</file>