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1"/>
  </p:notesMasterIdLst>
  <p:sldIdLst>
    <p:sldId id="286" r:id="rId2"/>
    <p:sldId id="269" r:id="rId3"/>
    <p:sldId id="270" r:id="rId4"/>
    <p:sldId id="268" r:id="rId5"/>
    <p:sldId id="271" r:id="rId6"/>
    <p:sldId id="272" r:id="rId7"/>
    <p:sldId id="273" r:id="rId8"/>
    <p:sldId id="275" r:id="rId9"/>
    <p:sldId id="276" r:id="rId10"/>
    <p:sldId id="258" r:id="rId11"/>
    <p:sldId id="259" r:id="rId12"/>
    <p:sldId id="260" r:id="rId13"/>
    <p:sldId id="261" r:id="rId14"/>
    <p:sldId id="285" r:id="rId15"/>
    <p:sldId id="262" r:id="rId16"/>
    <p:sldId id="274" r:id="rId17"/>
    <p:sldId id="278" r:id="rId18"/>
    <p:sldId id="279" r:id="rId19"/>
    <p:sldId id="277" r:id="rId20"/>
    <p:sldId id="280" r:id="rId21"/>
    <p:sldId id="281" r:id="rId22"/>
    <p:sldId id="282" r:id="rId23"/>
    <p:sldId id="283" r:id="rId24"/>
    <p:sldId id="284" r:id="rId25"/>
    <p:sldId id="263" r:id="rId26"/>
    <p:sldId id="264" r:id="rId27"/>
    <p:sldId id="267" r:id="rId28"/>
    <p:sldId id="265" r:id="rId29"/>
    <p:sldId id="266" r:id="rId3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456"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5D48B2-8B1B-4288-B9A5-8AAB5DB79779}" type="datetimeFigureOut">
              <a:rPr lang="fr-FR" smtClean="0"/>
              <a:pPr/>
              <a:t>02/12/2020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552165-70CE-468D-9F47-D62FB6E3FB3B}" type="slidenum">
              <a:rPr lang="fr-FR" smtClean="0"/>
              <a:pPr/>
              <a:t>‹#›</a:t>
            </a:fld>
            <a:endParaRPr lang="fr-FR"/>
          </a:p>
        </p:txBody>
      </p:sp>
    </p:spTree>
    <p:extLst>
      <p:ext uri="{BB962C8B-B14F-4D97-AF65-F5344CB8AC3E}">
        <p14:creationId xmlns:p14="http://schemas.microsoft.com/office/powerpoint/2010/main" val="2113884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7552165-70CE-468D-9F47-D62FB6E3FB3B}" type="slidenum">
              <a:rPr lang="fr-FR" smtClean="0"/>
              <a:pPr/>
              <a:t>25</a:t>
            </a:fld>
            <a:endParaRPr lang="fr-FR"/>
          </a:p>
        </p:txBody>
      </p:sp>
    </p:spTree>
    <p:extLst>
      <p:ext uri="{BB962C8B-B14F-4D97-AF65-F5344CB8AC3E}">
        <p14:creationId xmlns:p14="http://schemas.microsoft.com/office/powerpoint/2010/main" val="973027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ight Triangle 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1089484" y="1730403"/>
            <a:ext cx="7531497" cy="1204306"/>
          </a:xfrm>
        </p:spPr>
        <p:txBody>
          <a:bodyPr bIns="9144" anchor="b"/>
          <a:lstStyle>
            <a:lvl1pPr>
              <a:defRPr sz="3200"/>
            </a:lvl1pPr>
          </a:lstStyle>
          <a:p>
            <a:r>
              <a:rPr lang="fr-FR"/>
              <a:t>Modifiez le style du titre</a:t>
            </a:r>
            <a:endParaRPr lang="en-US" dirty="0"/>
          </a:p>
        </p:txBody>
      </p:sp>
      <p:sp>
        <p:nvSpPr>
          <p:cNvPr id="3" name="Subtitle 2"/>
          <p:cNvSpPr>
            <a:spLocks noGrp="1"/>
          </p:cNvSpPr>
          <p:nvPr>
            <p:ph type="subTitle" idx="1"/>
          </p:nvPr>
        </p:nvSpPr>
        <p:spPr>
          <a:xfrm rot="19140000">
            <a:off x="1616370" y="2470926"/>
            <a:ext cx="8681508"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a:t>Modifiez le style des sous-titres du masque</a:t>
            </a:r>
            <a:endParaRPr lang="en-US" dirty="0"/>
          </a:p>
        </p:txBody>
      </p:sp>
      <p:sp>
        <p:nvSpPr>
          <p:cNvPr id="4" name="Date Placeholder 3"/>
          <p:cNvSpPr>
            <a:spLocks noGrp="1"/>
          </p:cNvSpPr>
          <p:nvPr>
            <p:ph type="dt" sz="half" idx="10"/>
          </p:nvPr>
        </p:nvSpPr>
        <p:spPr/>
        <p:txBody>
          <a:bodyPr/>
          <a:lstStyle/>
          <a:p>
            <a:fld id="{7D085A08-5D3F-4FFB-A445-330D3CB21D20}" type="datetimeFigureOut">
              <a:rPr lang="fr-FR" smtClean="0"/>
              <a:pPr/>
              <a:t>02/12/2020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0DC5B32-1368-46D7-8FE9-1EC03043C401}"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7D085A08-5D3F-4FFB-A445-330D3CB21D20}" type="datetimeFigureOut">
              <a:rPr lang="fr-FR" smtClean="0"/>
              <a:pPr/>
              <a:t>02/12/2020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0DC5B32-1368-46D7-8FE9-1EC03043C401}"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4678362"/>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09600" y="274639"/>
            <a:ext cx="8026400" cy="4678362"/>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7D085A08-5D3F-4FFB-A445-330D3CB21D20}" type="datetimeFigureOut">
              <a:rPr lang="fr-FR" smtClean="0"/>
              <a:pPr/>
              <a:t>02/12/2020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0DC5B32-1368-46D7-8FE9-1EC03043C401}"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D085A08-5D3F-4FFB-A445-330D3CB21D20}" type="datetimeFigureOut">
              <a:rPr lang="fr-FR" smtClean="0"/>
              <a:pPr/>
              <a:t>02/12/2020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0DC5B32-1368-46D7-8FE9-1EC03043C401}"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 y="2647950"/>
            <a:ext cx="4762500"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1092532" y="1726738"/>
            <a:ext cx="7534656"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a:t>Modifiez le style du titre</a:t>
            </a:r>
            <a:endParaRPr lang="en-US" dirty="0"/>
          </a:p>
        </p:txBody>
      </p:sp>
      <p:sp>
        <p:nvSpPr>
          <p:cNvPr id="3" name="Text Placeholder 2"/>
          <p:cNvSpPr>
            <a:spLocks noGrp="1"/>
          </p:cNvSpPr>
          <p:nvPr>
            <p:ph type="body" idx="1"/>
          </p:nvPr>
        </p:nvSpPr>
        <p:spPr>
          <a:xfrm rot="19140000">
            <a:off x="1621536" y="2468304"/>
            <a:ext cx="8680704"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a:t>Modifiez les styles du texte du masque</a:t>
            </a:r>
          </a:p>
        </p:txBody>
      </p:sp>
      <p:sp>
        <p:nvSpPr>
          <p:cNvPr id="4" name="Date Placeholder 3"/>
          <p:cNvSpPr>
            <a:spLocks noGrp="1"/>
          </p:cNvSpPr>
          <p:nvPr>
            <p:ph type="dt" sz="half" idx="10"/>
          </p:nvPr>
        </p:nvSpPr>
        <p:spPr/>
        <p:txBody>
          <a:bodyPr/>
          <a:lstStyle/>
          <a:p>
            <a:fld id="{7D085A08-5D3F-4FFB-A445-330D3CB21D20}" type="datetimeFigureOut">
              <a:rPr lang="fr-FR" smtClean="0"/>
              <a:pPr/>
              <a:t>02/12/2020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0DC5B32-1368-46D7-8FE9-1EC03043C401}"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97280"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66688"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D085A08-5D3F-4FFB-A445-330D3CB21D20}" type="datetimeFigureOut">
              <a:rPr lang="fr-FR" smtClean="0"/>
              <a:pPr/>
              <a:t>02/12/2020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0DC5B32-1368-46D7-8FE9-1EC03043C401}" type="slidenum">
              <a:rPr lang="fr-FR" smtClean="0"/>
              <a:pPr/>
              <a:t>‹#›</a:t>
            </a:fld>
            <a:endParaRPr lang="fr-FR"/>
          </a:p>
        </p:txBody>
      </p:sp>
      <p:sp>
        <p:nvSpPr>
          <p:cNvPr id="8" name="Title 7"/>
          <p:cNvSpPr>
            <a:spLocks noGrp="1"/>
          </p:cNvSpPr>
          <p:nvPr>
            <p:ph type="title"/>
          </p:nvPr>
        </p:nvSpPr>
        <p:spPr/>
        <p:txBody>
          <a:bodyPr/>
          <a:lstStyle/>
          <a:p>
            <a:r>
              <a:rPr lang="fr-FR"/>
              <a:t>Modifiez le style du titre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1097280"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a:t>Modifiez les styles du texte du masque</a:t>
            </a:r>
          </a:p>
        </p:txBody>
      </p:sp>
      <p:sp>
        <p:nvSpPr>
          <p:cNvPr id="4" name="Content Placeholder 3"/>
          <p:cNvSpPr>
            <a:spLocks noGrp="1"/>
          </p:cNvSpPr>
          <p:nvPr>
            <p:ph sz="half" idx="2"/>
          </p:nvPr>
        </p:nvSpPr>
        <p:spPr>
          <a:xfrm>
            <a:off x="1092200"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66688"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a:t>Modifiez les styles du texte du masque</a:t>
            </a:r>
          </a:p>
        </p:txBody>
      </p:sp>
      <p:sp>
        <p:nvSpPr>
          <p:cNvPr id="6" name="Content Placeholder 5"/>
          <p:cNvSpPr>
            <a:spLocks noGrp="1"/>
          </p:cNvSpPr>
          <p:nvPr>
            <p:ph sz="quarter" idx="4"/>
          </p:nvPr>
        </p:nvSpPr>
        <p:spPr>
          <a:xfrm>
            <a:off x="6266688"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D085A08-5D3F-4FFB-A445-330D3CB21D20}" type="datetimeFigureOut">
              <a:rPr lang="fr-FR" smtClean="0"/>
              <a:pPr/>
              <a:t>02/12/2020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0DC5B32-1368-46D7-8FE9-1EC03043C401}"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7D085A08-5D3F-4FFB-A445-330D3CB21D20}" type="datetimeFigureOut">
              <a:rPr lang="fr-FR" smtClean="0"/>
              <a:pPr/>
              <a:t>02/12/2020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0DC5B32-1368-46D7-8FE9-1EC03043C401}"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085A08-5D3F-4FFB-A445-330D3CB21D20}" type="datetimeFigureOut">
              <a:rPr lang="fr-FR" smtClean="0"/>
              <a:pPr/>
              <a:t>02/12/2020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0DC5B32-1368-46D7-8FE9-1EC03043C401}"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Right Triangle 1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1720852" y="-1720850"/>
            <a:ext cx="6858000" cy="10299704"/>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1046573" y="1576104"/>
            <a:ext cx="694944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a:t>Modifiez le style du titre</a:t>
            </a:r>
            <a:endParaRPr lang="en-US" dirty="0"/>
          </a:p>
        </p:txBody>
      </p:sp>
      <p:sp>
        <p:nvSpPr>
          <p:cNvPr id="3" name="Content Placeholder 2"/>
          <p:cNvSpPr>
            <a:spLocks noGrp="1"/>
          </p:cNvSpPr>
          <p:nvPr>
            <p:ph idx="1"/>
          </p:nvPr>
        </p:nvSpPr>
        <p:spPr>
          <a:xfrm>
            <a:off x="6332737" y="2618913"/>
            <a:ext cx="507703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rot="19140000">
            <a:off x="1730605" y="2253385"/>
            <a:ext cx="7726347"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fr-FR"/>
              <a:t>Modifiez les styles du texte du masque</a:t>
            </a:r>
          </a:p>
        </p:txBody>
      </p:sp>
      <p:sp>
        <p:nvSpPr>
          <p:cNvPr id="5" name="Date Placeholder 4"/>
          <p:cNvSpPr>
            <a:spLocks noGrp="1"/>
          </p:cNvSpPr>
          <p:nvPr>
            <p:ph type="dt" sz="half" idx="10"/>
          </p:nvPr>
        </p:nvSpPr>
        <p:spPr/>
        <p:txBody>
          <a:bodyPr/>
          <a:lstStyle/>
          <a:p>
            <a:fld id="{7D085A08-5D3F-4FFB-A445-330D3CB21D20}" type="datetimeFigureOut">
              <a:rPr lang="fr-FR" smtClean="0"/>
              <a:pPr/>
              <a:t>02/12/2020</a:t>
            </a:fld>
            <a:endParaRPr lang="fr-F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0DC5B32-1368-46D7-8FE9-1EC03043C401}"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705101" y="0"/>
            <a:ext cx="9486900"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fr-FR"/>
              <a:t>Cliquez sur l'icône pour ajouter une image</a:t>
            </a:r>
            <a:endParaRPr lang="en-US" dirty="0"/>
          </a:p>
        </p:txBody>
      </p:sp>
      <p:sp>
        <p:nvSpPr>
          <p:cNvPr id="9" name="Right Triangle 8"/>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 y="5048250"/>
            <a:ext cx="4762500"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94929" y="1717501"/>
            <a:ext cx="7315200" cy="867444"/>
          </a:xfrm>
        </p:spPr>
        <p:txBody>
          <a:bodyPr anchor="b"/>
          <a:lstStyle>
            <a:lvl1pPr algn="l">
              <a:defRPr sz="2800" b="0">
                <a:latin typeface="+mj-lt"/>
              </a:defRPr>
            </a:lvl1pPr>
          </a:lstStyle>
          <a:p>
            <a:r>
              <a:rPr lang="fr-FR"/>
              <a:t>Modifiez le style du titre</a:t>
            </a:r>
            <a:endParaRPr lang="en-US" dirty="0"/>
          </a:p>
        </p:txBody>
      </p:sp>
      <p:sp>
        <p:nvSpPr>
          <p:cNvPr id="4" name="Text Placeholder 3"/>
          <p:cNvSpPr>
            <a:spLocks noGrp="1"/>
          </p:cNvSpPr>
          <p:nvPr>
            <p:ph type="body" sz="half" idx="2"/>
          </p:nvPr>
        </p:nvSpPr>
        <p:spPr>
          <a:xfrm rot="19140000">
            <a:off x="1524639" y="2180529"/>
            <a:ext cx="8128727"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7D085A08-5D3F-4FFB-A445-330D3CB21D20}" type="datetimeFigureOut">
              <a:rPr lang="fr-FR" smtClean="0"/>
              <a:pPr/>
              <a:t>02/12/2020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0DC5B32-1368-46D7-8FE9-1EC03043C401}"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3175" y="5050633"/>
            <a:ext cx="4765676"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3173" y="5051293"/>
            <a:ext cx="12195173"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97280" y="365760"/>
            <a:ext cx="10027920" cy="548640"/>
          </a:xfrm>
          <a:prstGeom prst="rect">
            <a:avLst/>
          </a:prstGeom>
        </p:spPr>
        <p:txBody>
          <a:bodyPr vert="horz" lIns="91440" tIns="45720" rIns="91440" bIns="45720" rtlCol="0" anchor="ctr">
            <a:noAutofit/>
          </a:bodyPr>
          <a:lstStyle/>
          <a:p>
            <a:r>
              <a:rPr lang="fr-FR"/>
              <a:t>Modifiez le style du titre</a:t>
            </a:r>
            <a:endParaRPr lang="en-US" dirty="0"/>
          </a:p>
        </p:txBody>
      </p:sp>
      <p:sp>
        <p:nvSpPr>
          <p:cNvPr id="3" name="Text Placeholder 2"/>
          <p:cNvSpPr>
            <a:spLocks noGrp="1"/>
          </p:cNvSpPr>
          <p:nvPr>
            <p:ph type="body" idx="1"/>
          </p:nvPr>
        </p:nvSpPr>
        <p:spPr>
          <a:xfrm>
            <a:off x="1097280" y="1100629"/>
            <a:ext cx="10027920" cy="3579849"/>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19140000">
            <a:off x="268224" y="5870448"/>
            <a:ext cx="2901696" cy="201168"/>
          </a:xfrm>
          <a:prstGeom prst="rect">
            <a:avLst/>
          </a:prstGeom>
        </p:spPr>
        <p:txBody>
          <a:bodyPr vert="horz" lIns="91440" tIns="45720" rIns="91440" bIns="45720" rtlCol="0" anchor="ctr"/>
          <a:lstStyle>
            <a:lvl1pPr algn="l">
              <a:defRPr sz="1200">
                <a:solidFill>
                  <a:srgbClr val="FFFFFF"/>
                </a:solidFill>
              </a:defRPr>
            </a:lvl1pPr>
          </a:lstStyle>
          <a:p>
            <a:fld id="{7D085A08-5D3F-4FFB-A445-330D3CB21D20}" type="datetimeFigureOut">
              <a:rPr lang="fr-FR" smtClean="0"/>
              <a:pPr/>
              <a:t>02/12/2020</a:t>
            </a:fld>
            <a:endParaRPr lang="fr-FR"/>
          </a:p>
        </p:txBody>
      </p:sp>
      <p:sp>
        <p:nvSpPr>
          <p:cNvPr id="5" name="Footer Placeholder 4"/>
          <p:cNvSpPr>
            <a:spLocks noGrp="1"/>
          </p:cNvSpPr>
          <p:nvPr>
            <p:ph type="ftr" sz="quarter" idx="3"/>
          </p:nvPr>
        </p:nvSpPr>
        <p:spPr>
          <a:xfrm>
            <a:off x="4690019" y="6285122"/>
            <a:ext cx="62992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fr-FR"/>
          </a:p>
        </p:txBody>
      </p:sp>
      <p:sp>
        <p:nvSpPr>
          <p:cNvPr id="6" name="Slide Number Placeholder 5"/>
          <p:cNvSpPr>
            <a:spLocks noGrp="1"/>
          </p:cNvSpPr>
          <p:nvPr>
            <p:ph type="sldNum" sz="quarter" idx="4"/>
          </p:nvPr>
        </p:nvSpPr>
        <p:spPr>
          <a:xfrm>
            <a:off x="11201384" y="6170822"/>
            <a:ext cx="67056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0DC5B32-1368-46D7-8FE9-1EC03043C401}"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34148" y="2181483"/>
            <a:ext cx="11791950" cy="707886"/>
          </a:xfrm>
          <a:prstGeom prst="rect">
            <a:avLst/>
          </a:prstGeom>
          <a:noFill/>
        </p:spPr>
        <p:txBody>
          <a:bodyPr wrap="square" rtlCol="0">
            <a:spAutoFit/>
          </a:bodyPr>
          <a:lstStyle/>
          <a:p>
            <a:pPr algn="ctr"/>
            <a:r>
              <a:rPr lang="ar-DZ" sz="4000" dirty="0">
                <a:cs typeface="Al-Rashed Sayidty" panose="00000700000000000000" pitchFamily="2" charset="-78"/>
              </a:rPr>
              <a:t>تكاليف الاموال المستخدمة في التمويل</a:t>
            </a:r>
            <a:endParaRPr lang="fr-FR" sz="8000" dirty="0">
              <a:cs typeface="Al-Rashed Sayidty" panose="00000700000000000000" pitchFamily="2" charset="-78"/>
            </a:endParaRPr>
          </a:p>
        </p:txBody>
      </p:sp>
      <p:sp>
        <p:nvSpPr>
          <p:cNvPr id="3" name="Titre 1">
            <a:extLst>
              <a:ext uri="{FF2B5EF4-FFF2-40B4-BE49-F238E27FC236}">
                <a16:creationId xmlns:a16="http://schemas.microsoft.com/office/drawing/2014/main" id="{E62C95B6-D377-4D91-9E24-416E3AB2DAB0}"/>
              </a:ext>
            </a:extLst>
          </p:cNvPr>
          <p:cNvSpPr txBox="1">
            <a:spLocks/>
          </p:cNvSpPr>
          <p:nvPr/>
        </p:nvSpPr>
        <p:spPr>
          <a:xfrm>
            <a:off x="3454326" y="124105"/>
            <a:ext cx="5529549" cy="1325563"/>
          </a:xfrm>
          <a:prstGeom prst="rect">
            <a:avLst/>
          </a:prstGeom>
          <a:effectLst/>
        </p:spPr>
        <p:txBody>
          <a:bodyPr vert="horz" lIns="91440" tIns="45720" rIns="91440" bIns="45720" rtlCol="0" anchor="b">
            <a:noAutofit/>
          </a:bodyPr>
          <a:lstStyle>
            <a:lvl1pPr algn="ctr" defTabSz="457200" rtl="0" eaLnBrk="1" latinLnBrk="0" hangingPunct="1">
              <a:spcBef>
                <a:spcPct val="0"/>
              </a:spcBef>
              <a:buNone/>
              <a:defRPr sz="5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ar-DZ" sz="2400" dirty="0">
                <a:solidFill>
                  <a:srgbClr val="212121">
                    <a:lumMod val="60000"/>
                    <a:lumOff val="40000"/>
                  </a:srgbClr>
                </a:solidFill>
                <a:latin typeface="Garamond"/>
                <a:cs typeface="Al-Rashed Sayidty" panose="00000700000000000000" pitchFamily="2" charset="-78"/>
              </a:rPr>
              <a:t>الجمهورية الجزائرية الديمقراطية الشعبية</a:t>
            </a:r>
            <a:br>
              <a:rPr lang="ar-DZ" sz="2400" dirty="0">
                <a:solidFill>
                  <a:srgbClr val="212121">
                    <a:lumMod val="60000"/>
                    <a:lumOff val="40000"/>
                  </a:srgbClr>
                </a:solidFill>
                <a:latin typeface="Garamond"/>
                <a:cs typeface="Al-Rashed Sayidty" panose="00000700000000000000" pitchFamily="2" charset="-78"/>
              </a:rPr>
            </a:br>
            <a:r>
              <a:rPr lang="ar-DZ" sz="2400" dirty="0">
                <a:solidFill>
                  <a:srgbClr val="212121">
                    <a:lumMod val="60000"/>
                    <a:lumOff val="40000"/>
                  </a:srgbClr>
                </a:solidFill>
                <a:latin typeface="Garamond"/>
                <a:cs typeface="Al-Rashed Sayidty" panose="00000700000000000000" pitchFamily="2" charset="-78"/>
              </a:rPr>
              <a:t>وزارة التعليم العالي والبحث العلمي</a:t>
            </a:r>
            <a:endParaRPr lang="fr-FR" sz="2400" dirty="0">
              <a:solidFill>
                <a:srgbClr val="212121">
                  <a:lumMod val="60000"/>
                  <a:lumOff val="40000"/>
                </a:srgbClr>
              </a:solidFill>
              <a:latin typeface="Garamond"/>
              <a:cs typeface="Al-Rashed Sayidty" panose="00000700000000000000" pitchFamily="2" charset="-78"/>
            </a:endParaRPr>
          </a:p>
        </p:txBody>
      </p:sp>
      <p:sp>
        <p:nvSpPr>
          <p:cNvPr id="4" name="TextBox 3">
            <a:extLst>
              <a:ext uri="{FF2B5EF4-FFF2-40B4-BE49-F238E27FC236}">
                <a16:creationId xmlns:a16="http://schemas.microsoft.com/office/drawing/2014/main" id="{736A0571-A3DA-490A-B6D1-CBD5C6D407A8}"/>
              </a:ext>
            </a:extLst>
          </p:cNvPr>
          <p:cNvSpPr txBox="1"/>
          <p:nvPr/>
        </p:nvSpPr>
        <p:spPr>
          <a:xfrm>
            <a:off x="3817193" y="3876091"/>
            <a:ext cx="3850784" cy="923330"/>
          </a:xfrm>
          <a:prstGeom prst="rect">
            <a:avLst/>
          </a:prstGeom>
          <a:noFill/>
        </p:spPr>
        <p:txBody>
          <a:bodyPr wrap="square" rtlCol="0">
            <a:spAutoFit/>
          </a:bodyPr>
          <a:lstStyle/>
          <a:p>
            <a:pPr algn="r" rtl="1"/>
            <a:r>
              <a:rPr lang="ar-DZ" dirty="0">
                <a:cs typeface="Al-Rashed Sayidty" panose="00000700000000000000" pitchFamily="2" charset="-78"/>
              </a:rPr>
              <a:t>موجه لطلبة السنة أولى ماستر أكاديمي</a:t>
            </a:r>
          </a:p>
          <a:p>
            <a:pPr algn="ctr" rtl="1"/>
            <a:r>
              <a:rPr lang="ar-DZ" dirty="0">
                <a:cs typeface="Al-Rashed Sayidty" panose="00000700000000000000" pitchFamily="2" charset="-78"/>
              </a:rPr>
              <a:t>اقتصاد وتسيير المؤسسة</a:t>
            </a:r>
          </a:p>
          <a:p>
            <a:pPr algn="ctr" rtl="1"/>
            <a:r>
              <a:rPr lang="ar-DZ" dirty="0"/>
              <a:t>2020/2021</a:t>
            </a:r>
            <a:endParaRPr lang="fr-FR" dirty="0"/>
          </a:p>
        </p:txBody>
      </p:sp>
      <p:sp>
        <p:nvSpPr>
          <p:cNvPr id="5" name="ZoneTexte 7">
            <a:extLst>
              <a:ext uri="{FF2B5EF4-FFF2-40B4-BE49-F238E27FC236}">
                <a16:creationId xmlns:a16="http://schemas.microsoft.com/office/drawing/2014/main" id="{149CC180-DA16-4915-B024-AD7740C10B9F}"/>
              </a:ext>
            </a:extLst>
          </p:cNvPr>
          <p:cNvSpPr txBox="1"/>
          <p:nvPr/>
        </p:nvSpPr>
        <p:spPr>
          <a:xfrm>
            <a:off x="8983875" y="5865888"/>
            <a:ext cx="3208125" cy="523220"/>
          </a:xfrm>
          <a:prstGeom prst="rect">
            <a:avLst/>
          </a:prstGeom>
          <a:noFill/>
        </p:spPr>
        <p:txBody>
          <a:bodyPr wrap="square" rtlCol="0">
            <a:spAutoFit/>
          </a:bodyPr>
          <a:lstStyle/>
          <a:p>
            <a:pPr algn="r" rtl="1"/>
            <a:r>
              <a:rPr lang="ar-DZ" sz="2800" dirty="0">
                <a:cs typeface="Al-Rashed Sayidty" panose="00000700000000000000" pitchFamily="2" charset="-78"/>
              </a:rPr>
              <a:t>الاستاذ: عقبة نصيرة</a:t>
            </a:r>
          </a:p>
        </p:txBody>
      </p:sp>
    </p:spTree>
    <p:extLst>
      <p:ext uri="{BB962C8B-B14F-4D97-AF65-F5344CB8AC3E}">
        <p14:creationId xmlns:p14="http://schemas.microsoft.com/office/powerpoint/2010/main" val="3558392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48342" y="1640114"/>
            <a:ext cx="11625943" cy="2554545"/>
          </a:xfrm>
          <a:prstGeom prst="rect">
            <a:avLst/>
          </a:prstGeom>
          <a:noFill/>
        </p:spPr>
        <p:txBody>
          <a:bodyPr wrap="square" rtlCol="0">
            <a:spAutoFit/>
          </a:bodyPr>
          <a:lstStyle/>
          <a:p>
            <a:pPr algn="r" rtl="1"/>
            <a:r>
              <a:rPr lang="ar-DZ" sz="4000" dirty="0"/>
              <a:t>تلجأ المنظمات عموماً إلى مصادر التمويل القصيرة الأجل كمصدر لتمويل الاحتياجات الضرورية الطارئة ، وتختص هذه الأموال بالأصول التي تمتاز بسرعة دورانها ، للتمكين من سداد هذه الديون المستحقة غالباً خلال عام واحد . </a:t>
            </a:r>
            <a:endParaRPr lang="fr-FR" sz="4000" dirty="0"/>
          </a:p>
        </p:txBody>
      </p:sp>
      <p:sp>
        <p:nvSpPr>
          <p:cNvPr id="3" name="ZoneTexte 2"/>
          <p:cNvSpPr txBox="1"/>
          <p:nvPr/>
        </p:nvSpPr>
        <p:spPr>
          <a:xfrm>
            <a:off x="3497941" y="449942"/>
            <a:ext cx="5326744" cy="923330"/>
          </a:xfrm>
          <a:prstGeom prst="rect">
            <a:avLst/>
          </a:prstGeom>
          <a:noFill/>
        </p:spPr>
        <p:txBody>
          <a:bodyPr wrap="square" rtlCol="0">
            <a:spAutoFit/>
          </a:bodyPr>
          <a:lstStyle/>
          <a:p>
            <a:pPr algn="ctr" rtl="1"/>
            <a:r>
              <a:rPr lang="ar-DZ" sz="5400" dirty="0">
                <a:solidFill>
                  <a:srgbClr val="0070C0"/>
                </a:solidFill>
              </a:rPr>
              <a:t>قروض</a:t>
            </a:r>
            <a:r>
              <a:rPr lang="ar-DZ" sz="5400" dirty="0"/>
              <a:t> </a:t>
            </a:r>
            <a:r>
              <a:rPr lang="ar-DZ" sz="5400" dirty="0">
                <a:solidFill>
                  <a:srgbClr val="0070C0"/>
                </a:solidFill>
              </a:rPr>
              <a:t>قصيرة</a:t>
            </a:r>
            <a:r>
              <a:rPr lang="ar-DZ" sz="5400" dirty="0"/>
              <a:t> </a:t>
            </a:r>
            <a:r>
              <a:rPr lang="ar-DZ" sz="5400" dirty="0">
                <a:solidFill>
                  <a:srgbClr val="0070C0"/>
                </a:solidFill>
              </a:rPr>
              <a:t>الاجل</a:t>
            </a:r>
            <a:endParaRPr lang="fr-FR" sz="5400" dirty="0">
              <a:solidFill>
                <a:srgbClr val="0070C0"/>
              </a:solidFill>
            </a:endParaRPr>
          </a:p>
        </p:txBody>
      </p:sp>
      <p:cxnSp>
        <p:nvCxnSpPr>
          <p:cNvPr id="15" name="Connecteur droit avec flèche 14"/>
          <p:cNvCxnSpPr>
            <a:stCxn id="2" idx="2"/>
          </p:cNvCxnSpPr>
          <p:nvPr/>
        </p:nvCxnSpPr>
        <p:spPr>
          <a:xfrm flipH="1">
            <a:off x="4339771" y="4194659"/>
            <a:ext cx="1821543" cy="94339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a:stCxn id="2" idx="2"/>
          </p:cNvCxnSpPr>
          <p:nvPr/>
        </p:nvCxnSpPr>
        <p:spPr>
          <a:xfrm>
            <a:off x="6161314" y="4194659"/>
            <a:ext cx="1865086" cy="87082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1803400" y="5529943"/>
            <a:ext cx="3519713" cy="769441"/>
          </a:xfrm>
          <a:prstGeom prst="rect">
            <a:avLst/>
          </a:prstGeom>
          <a:noFill/>
        </p:spPr>
        <p:txBody>
          <a:bodyPr wrap="square" rtlCol="0">
            <a:spAutoFit/>
          </a:bodyPr>
          <a:lstStyle/>
          <a:p>
            <a:pPr algn="l" rtl="1"/>
            <a:r>
              <a:rPr lang="ar-DZ" sz="4400" dirty="0"/>
              <a:t>الائتمان المصرفي</a:t>
            </a:r>
            <a:endParaRPr lang="fr-FR" sz="4400" dirty="0"/>
          </a:p>
        </p:txBody>
      </p:sp>
      <p:sp>
        <p:nvSpPr>
          <p:cNvPr id="20" name="ZoneTexte 19"/>
          <p:cNvSpPr txBox="1"/>
          <p:nvPr/>
        </p:nvSpPr>
        <p:spPr>
          <a:xfrm>
            <a:off x="7017656" y="5515429"/>
            <a:ext cx="3614058" cy="769441"/>
          </a:xfrm>
          <a:prstGeom prst="rect">
            <a:avLst/>
          </a:prstGeom>
          <a:noFill/>
        </p:spPr>
        <p:txBody>
          <a:bodyPr wrap="square" rtlCol="0">
            <a:spAutoFit/>
          </a:bodyPr>
          <a:lstStyle/>
          <a:p>
            <a:pPr algn="r" rtl="1"/>
            <a:r>
              <a:rPr lang="ar-DZ" sz="4400" dirty="0"/>
              <a:t>الائتمان التجاري</a:t>
            </a:r>
            <a:endParaRPr lang="fr-FR" sz="4400" dirty="0"/>
          </a:p>
        </p:txBody>
      </p:sp>
    </p:spTree>
    <p:extLst>
      <p:ext uri="{BB962C8B-B14F-4D97-AF65-F5344CB8AC3E}">
        <p14:creationId xmlns:p14="http://schemas.microsoft.com/office/powerpoint/2010/main" val="3184650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ppt_x"/>
                                          </p:val>
                                        </p:tav>
                                        <p:tav tm="100000">
                                          <p:val>
                                            <p:strVal val="#ppt_x"/>
                                          </p:val>
                                        </p:tav>
                                      </p:tavLst>
                                    </p:anim>
                                    <p:anim calcmode="lin" valueType="num">
                                      <p:cBhvr additive="base">
                                        <p:cTn id="16" dur="500" fill="hold"/>
                                        <p:tgtEl>
                                          <p:spTgt spid="18"/>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fade">
                                      <p:cBhvr>
                                        <p:cTn id="3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9" grpId="0"/>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1886" y="275771"/>
            <a:ext cx="11684000" cy="769441"/>
          </a:xfrm>
          <a:prstGeom prst="rect">
            <a:avLst/>
          </a:prstGeom>
          <a:noFill/>
        </p:spPr>
        <p:txBody>
          <a:bodyPr wrap="square" rtlCol="0">
            <a:spAutoFit/>
          </a:bodyPr>
          <a:lstStyle/>
          <a:p>
            <a:pPr algn="ctr" rtl="1"/>
            <a:r>
              <a:rPr lang="ar-DZ" sz="4400" dirty="0">
                <a:solidFill>
                  <a:schemeClr val="accent6">
                    <a:lumMod val="75000"/>
                  </a:schemeClr>
                </a:solidFill>
              </a:rPr>
              <a:t>الائتمان التجاري :</a:t>
            </a:r>
            <a:endParaRPr lang="fr-FR" sz="4400" dirty="0">
              <a:solidFill>
                <a:schemeClr val="accent6">
                  <a:lumMod val="75000"/>
                </a:schemeClr>
              </a:solidFill>
            </a:endParaRPr>
          </a:p>
        </p:txBody>
      </p:sp>
      <p:sp>
        <p:nvSpPr>
          <p:cNvPr id="3" name="ZoneTexte 2"/>
          <p:cNvSpPr txBox="1"/>
          <p:nvPr/>
        </p:nvSpPr>
        <p:spPr>
          <a:xfrm>
            <a:off x="391886" y="1538514"/>
            <a:ext cx="11509828" cy="4832092"/>
          </a:xfrm>
          <a:prstGeom prst="rect">
            <a:avLst/>
          </a:prstGeom>
          <a:noFill/>
        </p:spPr>
        <p:txBody>
          <a:bodyPr wrap="square" rtlCol="0">
            <a:spAutoFit/>
          </a:bodyPr>
          <a:lstStyle/>
          <a:p>
            <a:pPr algn="r" rtl="1"/>
            <a:r>
              <a:rPr lang="ar-DZ" sz="4400" dirty="0"/>
              <a:t>يعتبر الائتمان التجاري شكلاً من أشكال التمويل قصير الأجل الذى تحصل عليه المنشأة من الموردين ، ويتمثل هذا النوع من التمويل </a:t>
            </a:r>
            <a:r>
              <a:rPr lang="ar-DZ" sz="4400" dirty="0" err="1"/>
              <a:t>فى</a:t>
            </a:r>
            <a:r>
              <a:rPr lang="ar-DZ" sz="4400" dirty="0"/>
              <a:t> قيمة المشتريات الآجلة للسلع </a:t>
            </a:r>
            <a:r>
              <a:rPr lang="ar-DZ" sz="4400" dirty="0" err="1"/>
              <a:t>التى</a:t>
            </a:r>
            <a:r>
              <a:rPr lang="ar-DZ" sz="4400" dirty="0"/>
              <a:t> تتاجر فيها ، أو تستخدمها المنشأة </a:t>
            </a:r>
            <a:r>
              <a:rPr lang="ar-DZ" sz="4400" dirty="0" err="1"/>
              <a:t>فى</a:t>
            </a:r>
            <a:r>
              <a:rPr lang="ar-DZ" sz="4400" dirty="0"/>
              <a:t> العملية الصناعية . ويعد الائتمان التجاري من أهم مصادر التمويل قصيرة الأجل </a:t>
            </a:r>
            <a:r>
              <a:rPr lang="ar-DZ" sz="4400" dirty="0" err="1"/>
              <a:t>التى</a:t>
            </a:r>
            <a:r>
              <a:rPr lang="ar-DZ" sz="4400" dirty="0"/>
              <a:t> تعتمد عليه المنشآت بدرجة أكبر من اعتمادها على الائتمان المصرفي ، أو غيره من المصادر الأخرى القصيرة الأجل . </a:t>
            </a:r>
          </a:p>
        </p:txBody>
      </p:sp>
    </p:spTree>
    <p:extLst>
      <p:ext uri="{BB962C8B-B14F-4D97-AF65-F5344CB8AC3E}">
        <p14:creationId xmlns:p14="http://schemas.microsoft.com/office/powerpoint/2010/main" val="965795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7714" y="522514"/>
            <a:ext cx="12409714" cy="1446550"/>
          </a:xfrm>
          <a:prstGeom prst="rect">
            <a:avLst/>
          </a:prstGeom>
          <a:noFill/>
        </p:spPr>
        <p:txBody>
          <a:bodyPr wrap="square" rtlCol="0">
            <a:spAutoFit/>
          </a:bodyPr>
          <a:lstStyle/>
          <a:p>
            <a:pPr algn="r" rtl="1"/>
            <a:r>
              <a:rPr lang="ar-DZ" sz="4400" dirty="0"/>
              <a:t> </a:t>
            </a:r>
            <a:r>
              <a:rPr lang="ar-DZ" sz="4400" dirty="0">
                <a:solidFill>
                  <a:srgbClr val="FF0000"/>
                </a:solidFill>
              </a:rPr>
              <a:t>-</a:t>
            </a:r>
            <a:r>
              <a:rPr lang="ar-DZ" sz="4400" dirty="0"/>
              <a:t>  تشير تكلفة الائتمان التجاري إلى مقدار الخصم المسموح به للمشترى للاستفادة منه لو أنه قام بالدفع نقداً</a:t>
            </a:r>
            <a:endParaRPr lang="fr-FR" sz="4400" dirty="0"/>
          </a:p>
        </p:txBody>
      </p:sp>
      <p:sp>
        <p:nvSpPr>
          <p:cNvPr id="4" name="ZoneTexte 3"/>
          <p:cNvSpPr txBox="1"/>
          <p:nvPr/>
        </p:nvSpPr>
        <p:spPr>
          <a:xfrm>
            <a:off x="232229" y="2467429"/>
            <a:ext cx="11742057" cy="1446550"/>
          </a:xfrm>
          <a:prstGeom prst="rect">
            <a:avLst/>
          </a:prstGeom>
          <a:noFill/>
        </p:spPr>
        <p:txBody>
          <a:bodyPr wrap="square" rtlCol="0">
            <a:spAutoFit/>
          </a:bodyPr>
          <a:lstStyle/>
          <a:p>
            <a:pPr algn="r" rtl="1"/>
            <a:r>
              <a:rPr lang="ar-DZ" sz="4400" dirty="0">
                <a:solidFill>
                  <a:srgbClr val="FF0000"/>
                </a:solidFill>
              </a:rPr>
              <a:t>-</a:t>
            </a:r>
            <a:r>
              <a:rPr lang="ar-DZ" sz="4400" dirty="0"/>
              <a:t>  ولم يؤجل السداد إلى ما بعد الفترة الزمنية التي ينبغي السداد خلالها من أجل أن يستفيد بالخصم</a:t>
            </a:r>
            <a:endParaRPr lang="fr-FR" sz="4400" dirty="0"/>
          </a:p>
        </p:txBody>
      </p:sp>
      <p:sp>
        <p:nvSpPr>
          <p:cNvPr id="5" name="ZoneTexte 4"/>
          <p:cNvSpPr txBox="1"/>
          <p:nvPr/>
        </p:nvSpPr>
        <p:spPr>
          <a:xfrm>
            <a:off x="304800" y="4180114"/>
            <a:ext cx="11669486" cy="2123658"/>
          </a:xfrm>
          <a:prstGeom prst="rect">
            <a:avLst/>
          </a:prstGeom>
          <a:noFill/>
        </p:spPr>
        <p:txBody>
          <a:bodyPr wrap="square" rtlCol="0">
            <a:spAutoFit/>
          </a:bodyPr>
          <a:lstStyle/>
          <a:p>
            <a:pPr algn="r" rtl="1"/>
            <a:r>
              <a:rPr lang="ar-DZ" sz="4400" dirty="0">
                <a:solidFill>
                  <a:srgbClr val="FF0000"/>
                </a:solidFill>
              </a:rPr>
              <a:t>-</a:t>
            </a:r>
            <a:r>
              <a:rPr lang="ar-DZ" sz="4400" dirty="0"/>
              <a:t>  ولذلك فإن مقدار هذا الخصم يعتبر تكلفة للتمويل بالائتمان التجاري خلال الفترة المحددة ، وهى مهلة السداد والتي تتراوح ما بين 20 إلى 35 يوماً في أغلب الأحوال </a:t>
            </a:r>
            <a:endParaRPr lang="fr-FR" sz="4400" dirty="0"/>
          </a:p>
        </p:txBody>
      </p:sp>
    </p:spTree>
    <p:extLst>
      <p:ext uri="{BB962C8B-B14F-4D97-AF65-F5344CB8AC3E}">
        <p14:creationId xmlns:p14="http://schemas.microsoft.com/office/powerpoint/2010/main" val="3785545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0" end="0"/>
                                            </p:txEl>
                                          </p:spTgt>
                                        </p:tgtEl>
                                        <p:attrNameLst>
                                          <p:attrName>style.visibility</p:attrName>
                                        </p:attrNameLst>
                                      </p:cBhvr>
                                      <p:to>
                                        <p:strVal val="visible"/>
                                      </p:to>
                                    </p:set>
                                    <p:animEffect transition="in" filter="fade">
                                      <p:cBhvr>
                                        <p:cTn id="21" dur="1000"/>
                                        <p:tgtEl>
                                          <p:spTgt spid="5">
                                            <p:txEl>
                                              <p:pRg st="0" end="0"/>
                                            </p:txEl>
                                          </p:spTgt>
                                        </p:tgtEl>
                                      </p:cBhvr>
                                    </p:animEffect>
                                    <p:anim calcmode="lin" valueType="num">
                                      <p:cBhvr>
                                        <p:cTn id="22"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36686" y="101600"/>
            <a:ext cx="4862286" cy="923330"/>
          </a:xfrm>
          <a:prstGeom prst="rect">
            <a:avLst/>
          </a:prstGeom>
          <a:noFill/>
        </p:spPr>
        <p:txBody>
          <a:bodyPr wrap="square" rtlCol="0">
            <a:spAutoFit/>
          </a:bodyPr>
          <a:lstStyle/>
          <a:p>
            <a:pPr algn="ctr" rtl="1"/>
            <a:r>
              <a:rPr lang="ar-DZ" sz="5400" dirty="0"/>
              <a:t>الائتمان المصرفي :</a:t>
            </a:r>
            <a:endParaRPr lang="fr-FR" sz="5400" dirty="0"/>
          </a:p>
        </p:txBody>
      </p:sp>
      <p:sp>
        <p:nvSpPr>
          <p:cNvPr id="3" name="ZoneTexte 2"/>
          <p:cNvSpPr txBox="1"/>
          <p:nvPr/>
        </p:nvSpPr>
        <p:spPr>
          <a:xfrm>
            <a:off x="464457" y="1242644"/>
            <a:ext cx="11727543" cy="1938992"/>
          </a:xfrm>
          <a:prstGeom prst="rect">
            <a:avLst/>
          </a:prstGeom>
          <a:noFill/>
        </p:spPr>
        <p:txBody>
          <a:bodyPr wrap="square" rtlCol="0">
            <a:spAutoFit/>
          </a:bodyPr>
          <a:lstStyle/>
          <a:p>
            <a:pPr algn="ctr" rtl="1"/>
            <a:r>
              <a:rPr lang="ar-DZ" sz="4000" dirty="0"/>
              <a:t>يشير </a:t>
            </a:r>
            <a:r>
              <a:rPr lang="ar-DZ" sz="4000" dirty="0" err="1"/>
              <a:t>الإئتمان</a:t>
            </a:r>
            <a:r>
              <a:rPr lang="ar-DZ" sz="4000" dirty="0"/>
              <a:t> </a:t>
            </a:r>
            <a:r>
              <a:rPr lang="ar-DZ" sz="4000" dirty="0" err="1"/>
              <a:t>المصرفى</a:t>
            </a:r>
            <a:r>
              <a:rPr lang="ar-DZ" sz="4000" dirty="0"/>
              <a:t> إلى القروض قصيرة الأجل </a:t>
            </a:r>
            <a:r>
              <a:rPr lang="ar-DZ" sz="4000" dirty="0" err="1"/>
              <a:t>التى</a:t>
            </a:r>
            <a:r>
              <a:rPr lang="ar-DZ" sz="4000" dirty="0"/>
              <a:t> تحصل عليها المنشأة من البنوك ، وتأتى أولوية </a:t>
            </a:r>
            <a:r>
              <a:rPr lang="ar-DZ" sz="4000" dirty="0" err="1"/>
              <a:t>إعتماد</a:t>
            </a:r>
            <a:r>
              <a:rPr lang="ar-DZ" sz="4000" dirty="0"/>
              <a:t> المنشآت عليه كمصدر للتمويل </a:t>
            </a:r>
            <a:r>
              <a:rPr lang="ar-DZ" sz="4000" dirty="0" err="1"/>
              <a:t>فى</a:t>
            </a:r>
            <a:r>
              <a:rPr lang="ar-DZ" sz="4000" dirty="0"/>
              <a:t> المرتبة الثانية بعد </a:t>
            </a:r>
            <a:r>
              <a:rPr lang="ar-DZ" sz="4000" dirty="0" err="1"/>
              <a:t>الإئتمان</a:t>
            </a:r>
            <a:r>
              <a:rPr lang="ar-DZ" sz="4000" dirty="0"/>
              <a:t> </a:t>
            </a:r>
            <a:r>
              <a:rPr lang="ar-DZ" sz="4000" dirty="0" err="1"/>
              <a:t>التجارى</a:t>
            </a:r>
            <a:r>
              <a:rPr lang="ar-DZ" sz="4000" dirty="0"/>
              <a:t> .</a:t>
            </a:r>
          </a:p>
        </p:txBody>
      </p:sp>
      <p:sp>
        <p:nvSpPr>
          <p:cNvPr id="4" name="ZoneTexte 3"/>
          <p:cNvSpPr txBox="1"/>
          <p:nvPr/>
        </p:nvSpPr>
        <p:spPr>
          <a:xfrm>
            <a:off x="464457" y="3399350"/>
            <a:ext cx="11292114" cy="3170099"/>
          </a:xfrm>
          <a:prstGeom prst="rect">
            <a:avLst/>
          </a:prstGeom>
          <a:noFill/>
        </p:spPr>
        <p:txBody>
          <a:bodyPr wrap="square" rtlCol="0">
            <a:spAutoFit/>
          </a:bodyPr>
          <a:lstStyle/>
          <a:p>
            <a:pPr algn="r" rtl="1"/>
            <a:r>
              <a:rPr lang="ar-DZ" sz="4000" dirty="0"/>
              <a:t>ومن مزايا هذا النوع من التمويل أنه أقل تكلفة من الائتمان </a:t>
            </a:r>
            <a:r>
              <a:rPr lang="ar-DZ" sz="4000" dirty="0" err="1"/>
              <a:t>التجارى</a:t>
            </a:r>
            <a:r>
              <a:rPr lang="ar-DZ" sz="4000" dirty="0"/>
              <a:t> </a:t>
            </a:r>
            <a:r>
              <a:rPr lang="ar-DZ" sz="4000" dirty="0" err="1"/>
              <a:t>فى</a:t>
            </a:r>
            <a:r>
              <a:rPr lang="ar-DZ" sz="4000" dirty="0"/>
              <a:t> حالة عدم استفادة المنشأة من الخصم ، كما أنه مصدر لتمويل الأصول الثابتة للمنشأة </a:t>
            </a:r>
            <a:r>
              <a:rPr lang="ar-DZ" sz="4000" dirty="0" err="1"/>
              <a:t>التى</a:t>
            </a:r>
            <a:r>
              <a:rPr lang="ar-DZ" sz="4000" dirty="0"/>
              <a:t> تعانى من مشكلات </a:t>
            </a:r>
            <a:r>
              <a:rPr lang="ar-DZ" sz="4000" dirty="0" err="1"/>
              <a:t>فى</a:t>
            </a:r>
            <a:r>
              <a:rPr lang="ar-DZ" sz="4000" dirty="0"/>
              <a:t> تمويل هذه الأصول من المصادر الطويلة الأجل ، هذا علاوة على أنه أكثر مرونة من الائتمان </a:t>
            </a:r>
            <a:r>
              <a:rPr lang="ar-DZ" sz="4000" dirty="0" err="1"/>
              <a:t>التجارى</a:t>
            </a:r>
            <a:r>
              <a:rPr lang="ar-DZ" sz="4000" dirty="0"/>
              <a:t> لكونه </a:t>
            </a:r>
            <a:r>
              <a:rPr lang="ar-DZ" sz="4000" dirty="0" err="1"/>
              <a:t>فى</a:t>
            </a:r>
            <a:r>
              <a:rPr lang="ar-DZ" sz="4000" dirty="0"/>
              <a:t> صورة نقدية . </a:t>
            </a:r>
          </a:p>
        </p:txBody>
      </p:sp>
    </p:spTree>
    <p:extLst>
      <p:ext uri="{BB962C8B-B14F-4D97-AF65-F5344CB8AC3E}">
        <p14:creationId xmlns:p14="http://schemas.microsoft.com/office/powerpoint/2010/main" val="1303900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3429000" y="876300"/>
            <a:ext cx="5962650" cy="474345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7200" dirty="0">
                <a:solidFill>
                  <a:schemeClr val="accent6">
                    <a:lumMod val="50000"/>
                  </a:schemeClr>
                </a:solidFill>
              </a:rPr>
              <a:t>تكلفة الأموال الخاصة</a:t>
            </a:r>
            <a:endParaRPr lang="fr-FR" sz="7200" dirty="0">
              <a:solidFill>
                <a:schemeClr val="accent6">
                  <a:lumMod val="50000"/>
                </a:schemeClr>
              </a:solidFill>
            </a:endParaRPr>
          </a:p>
        </p:txBody>
      </p:sp>
    </p:spTree>
    <p:extLst>
      <p:ext uri="{BB962C8B-B14F-4D97-AF65-F5344CB8AC3E}">
        <p14:creationId xmlns:p14="http://schemas.microsoft.com/office/powerpoint/2010/main" val="1075012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449943"/>
            <a:ext cx="12192000" cy="830997"/>
          </a:xfrm>
          <a:prstGeom prst="rect">
            <a:avLst/>
          </a:prstGeom>
          <a:noFill/>
        </p:spPr>
        <p:txBody>
          <a:bodyPr wrap="square" rtlCol="0">
            <a:spAutoFit/>
          </a:bodyPr>
          <a:lstStyle/>
          <a:p>
            <a:pPr algn="ctr" rtl="1"/>
            <a:r>
              <a:rPr lang="ar-DZ" sz="4800" dirty="0">
                <a:solidFill>
                  <a:schemeClr val="accent4">
                    <a:lumMod val="40000"/>
                    <a:lumOff val="60000"/>
                  </a:schemeClr>
                </a:solidFill>
              </a:rPr>
              <a:t>تكلفة الأموال الخاصة</a:t>
            </a:r>
            <a:r>
              <a:rPr lang="ar-DZ" sz="4800" dirty="0"/>
              <a:t>:</a:t>
            </a:r>
            <a:endParaRPr lang="fr-FR" sz="4800" dirty="0"/>
          </a:p>
        </p:txBody>
      </p:sp>
      <p:sp>
        <p:nvSpPr>
          <p:cNvPr id="3" name="ZoneTexte 2"/>
          <p:cNvSpPr txBox="1"/>
          <p:nvPr/>
        </p:nvSpPr>
        <p:spPr>
          <a:xfrm>
            <a:off x="65314" y="1494971"/>
            <a:ext cx="12061371" cy="3785652"/>
          </a:xfrm>
          <a:prstGeom prst="rect">
            <a:avLst/>
          </a:prstGeom>
          <a:noFill/>
        </p:spPr>
        <p:txBody>
          <a:bodyPr wrap="square" rtlCol="0">
            <a:spAutoFit/>
          </a:bodyPr>
          <a:lstStyle/>
          <a:p>
            <a:pPr algn="r" rtl="1"/>
            <a:r>
              <a:rPr lang="ar-DZ" sz="4000" dirty="0"/>
              <a:t>تعتبر الأموال الخاصة من أهم المصادر المالية التي تعتمد عليها المؤسسة في تمويل استثماراتها باعتبار أنها تقلل من المخاطر المالية.</a:t>
            </a:r>
          </a:p>
          <a:p>
            <a:pPr algn="r" rtl="1"/>
            <a:r>
              <a:rPr lang="ar-DZ" sz="4000" dirty="0"/>
              <a:t>  واستغلال هذه الموارد لا يكون مجانا بل يترتب عليه دفع في نهاية كل دورة مالية حصص مالية من الأرباح المحققة للمساهمين فتقدير تكلفة الأموال الخاصة أمر صعب نظرا لصعوبة تقدير الأرباح المستقبلية لأن هذه الأخيرة يعتمد عليها في حساب تكلفة الأموال الخاصة . </a:t>
            </a:r>
            <a:endParaRPr lang="fr-FR" sz="4000" dirty="0"/>
          </a:p>
        </p:txBody>
      </p:sp>
    </p:spTree>
    <p:extLst>
      <p:ext uri="{BB962C8B-B14F-4D97-AF65-F5344CB8AC3E}">
        <p14:creationId xmlns:p14="http://schemas.microsoft.com/office/powerpoint/2010/main" val="515685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7126514" y="478971"/>
            <a:ext cx="4441372" cy="7837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3600" dirty="0">
                <a:solidFill>
                  <a:schemeClr val="tx1"/>
                </a:solidFill>
              </a:rPr>
              <a:t>تكلفة الأسهم العادية</a:t>
            </a:r>
            <a:endParaRPr lang="fr-FR" sz="3600" dirty="0">
              <a:solidFill>
                <a:schemeClr val="tx1"/>
              </a:solidFill>
            </a:endParaRPr>
          </a:p>
        </p:txBody>
      </p:sp>
      <p:sp>
        <p:nvSpPr>
          <p:cNvPr id="3" name="ZoneTexte 2"/>
          <p:cNvSpPr txBox="1"/>
          <p:nvPr/>
        </p:nvSpPr>
        <p:spPr>
          <a:xfrm>
            <a:off x="464457" y="290286"/>
            <a:ext cx="6386286" cy="1077218"/>
          </a:xfrm>
          <a:prstGeom prst="rect">
            <a:avLst/>
          </a:prstGeom>
          <a:noFill/>
        </p:spPr>
        <p:txBody>
          <a:bodyPr wrap="square" rtlCol="0">
            <a:spAutoFit/>
          </a:bodyPr>
          <a:lstStyle/>
          <a:p>
            <a:pPr algn="r" rtl="1"/>
            <a:r>
              <a:rPr lang="ar-DZ" sz="3200" dirty="0"/>
              <a:t>هناك </a:t>
            </a:r>
            <a:r>
              <a:rPr lang="ar-DZ" sz="3200" dirty="0" err="1"/>
              <a:t>إختلاف</a:t>
            </a:r>
            <a:r>
              <a:rPr lang="ar-DZ" sz="3200" dirty="0"/>
              <a:t> كبير في قيم الأسهم، حيث أن للسهم قيمة إسمية </a:t>
            </a:r>
            <a:r>
              <a:rPr lang="ar-DZ" sz="3200" dirty="0" err="1"/>
              <a:t>أصدربها</a:t>
            </a:r>
            <a:endParaRPr lang="fr-FR" sz="3200" dirty="0"/>
          </a:p>
        </p:txBody>
      </p:sp>
      <p:sp>
        <p:nvSpPr>
          <p:cNvPr id="4" name="ZoneTexte 3"/>
          <p:cNvSpPr txBox="1"/>
          <p:nvPr/>
        </p:nvSpPr>
        <p:spPr>
          <a:xfrm>
            <a:off x="464456" y="2162629"/>
            <a:ext cx="11509829" cy="2062103"/>
          </a:xfrm>
          <a:prstGeom prst="rect">
            <a:avLst/>
          </a:prstGeom>
          <a:noFill/>
        </p:spPr>
        <p:txBody>
          <a:bodyPr wrap="square" rtlCol="0">
            <a:spAutoFit/>
          </a:bodyPr>
          <a:lstStyle/>
          <a:p>
            <a:pPr algn="r" rtl="1"/>
            <a:r>
              <a:rPr lang="ar-DZ" sz="3200" dirty="0"/>
              <a:t> هناك العديد من القيم التي تتكون نتيجة للظروف </a:t>
            </a:r>
            <a:r>
              <a:rPr lang="ar-DZ" sz="3200" dirty="0" err="1"/>
              <a:t>الإقتصادية</a:t>
            </a:r>
            <a:r>
              <a:rPr lang="ar-DZ" sz="3200" dirty="0"/>
              <a:t> و التاريخية و القانونية و المحاسبية فللسهم قيمة سوقية، قيمة دفتر </a:t>
            </a:r>
            <a:r>
              <a:rPr lang="ar-DZ" sz="3200" dirty="0" err="1"/>
              <a:t>ية</a:t>
            </a:r>
            <a:r>
              <a:rPr lang="ar-DZ" sz="3200" dirty="0"/>
              <a:t>..إلخ، هذا ما يؤدي إلى </a:t>
            </a:r>
            <a:r>
              <a:rPr lang="ar-DZ" sz="3200" dirty="0" err="1"/>
              <a:t>إختلاف</a:t>
            </a:r>
            <a:r>
              <a:rPr lang="ar-DZ" sz="3200" dirty="0"/>
              <a:t> كلفة التمويل بالأسهم العادية من مؤسسة إلى أخرى، و كذلك يكون </a:t>
            </a:r>
            <a:r>
              <a:rPr lang="ar-DZ" sz="3200" dirty="0" err="1"/>
              <a:t>الإختلاف</a:t>
            </a:r>
            <a:r>
              <a:rPr lang="ar-DZ" sz="3200" dirty="0"/>
              <a:t> بين كلفة التمويل بالأسهم مقارنة بمصادر التمويل المتاحة</a:t>
            </a:r>
            <a:endParaRPr lang="fr-FR" sz="3200" dirty="0"/>
          </a:p>
        </p:txBody>
      </p:sp>
      <p:sp>
        <p:nvSpPr>
          <p:cNvPr id="5" name="ZoneTexte 4"/>
          <p:cNvSpPr txBox="1"/>
          <p:nvPr/>
        </p:nvSpPr>
        <p:spPr>
          <a:xfrm>
            <a:off x="2757714" y="4717143"/>
            <a:ext cx="9202057" cy="1569660"/>
          </a:xfrm>
          <a:prstGeom prst="rect">
            <a:avLst/>
          </a:prstGeom>
          <a:noFill/>
        </p:spPr>
        <p:txBody>
          <a:bodyPr wrap="square" rtlCol="0">
            <a:spAutoFit/>
          </a:bodyPr>
          <a:lstStyle/>
          <a:p>
            <a:pPr algn="r" rtl="1"/>
            <a:r>
              <a:rPr lang="ar-DZ" sz="3200" dirty="0"/>
              <a:t>تتم احتساب تكلفة السهم العادي في حالتين</a:t>
            </a:r>
          </a:p>
          <a:p>
            <a:pPr algn="r" rtl="1"/>
            <a:r>
              <a:rPr lang="ar-DZ" sz="3200" dirty="0"/>
              <a:t>       ا= اذا كانت توزيعاته ثابتة</a:t>
            </a:r>
          </a:p>
          <a:p>
            <a:pPr algn="r" rtl="1"/>
            <a:r>
              <a:rPr lang="ar-DZ" sz="3200" dirty="0"/>
              <a:t>    ب  = تنمو بمعدل ثابت:</a:t>
            </a:r>
            <a:endParaRPr lang="fr-FR" sz="3200" dirty="0"/>
          </a:p>
        </p:txBody>
      </p:sp>
    </p:spTree>
    <p:extLst>
      <p:ext uri="{BB962C8B-B14F-4D97-AF65-F5344CB8AC3E}">
        <p14:creationId xmlns:p14="http://schemas.microsoft.com/office/powerpoint/2010/main" val="493483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arn(inVertical)">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7791450" y="247650"/>
            <a:ext cx="4038600" cy="194310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1"/>
            <a:r>
              <a:rPr lang="ar-DZ" sz="4800" dirty="0">
                <a:solidFill>
                  <a:schemeClr val="tx1"/>
                </a:solidFill>
              </a:rPr>
              <a:t>توزيعاته ثابتة</a:t>
            </a:r>
          </a:p>
        </p:txBody>
      </p:sp>
      <p:sp>
        <p:nvSpPr>
          <p:cNvPr id="3" name="Rectangle à coins arrondis 2"/>
          <p:cNvSpPr/>
          <p:nvPr/>
        </p:nvSpPr>
        <p:spPr>
          <a:xfrm>
            <a:off x="838200" y="247650"/>
            <a:ext cx="6953250" cy="22860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4000" dirty="0">
                <a:solidFill>
                  <a:schemeClr val="tx1"/>
                </a:solidFill>
              </a:rPr>
              <a:t>                  سعر السهم =</a:t>
            </a:r>
          </a:p>
          <a:p>
            <a:pPr algn="r" rtl="1"/>
            <a:r>
              <a:rPr lang="ar-DZ" sz="4000" dirty="0">
                <a:solidFill>
                  <a:schemeClr val="tx1"/>
                </a:solidFill>
              </a:rPr>
              <a:t>         الارباح الموزعة السنوية</a:t>
            </a:r>
          </a:p>
          <a:p>
            <a:pPr algn="r" rtl="1"/>
            <a:r>
              <a:rPr lang="ar-DZ" sz="4000" dirty="0">
                <a:solidFill>
                  <a:schemeClr val="tx1"/>
                </a:solidFill>
              </a:rPr>
              <a:t>                       \</a:t>
            </a:r>
          </a:p>
          <a:p>
            <a:pPr algn="r" rtl="1"/>
            <a:r>
              <a:rPr lang="ar-DZ" sz="4000" dirty="0">
                <a:solidFill>
                  <a:schemeClr val="tx1"/>
                </a:solidFill>
              </a:rPr>
              <a:t>            معدل العائد المطلوب</a:t>
            </a:r>
            <a:endParaRPr lang="fr-FR" sz="4000" dirty="0">
              <a:solidFill>
                <a:schemeClr val="tx1"/>
              </a:solidFill>
            </a:endParaRPr>
          </a:p>
        </p:txBody>
      </p:sp>
      <p:sp>
        <p:nvSpPr>
          <p:cNvPr id="4" name="Rectangle à coins arrondis 3"/>
          <p:cNvSpPr/>
          <p:nvPr/>
        </p:nvSpPr>
        <p:spPr>
          <a:xfrm>
            <a:off x="0" y="2533650"/>
            <a:ext cx="8153400" cy="2228850"/>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4400" dirty="0">
                <a:solidFill>
                  <a:schemeClr val="tx1"/>
                </a:solidFill>
              </a:rPr>
              <a:t>تكلفة السهم العادي = الارباح الموزعة السنوية \ سعر السهم </a:t>
            </a:r>
            <a:endParaRPr lang="fr-FR" sz="4400" dirty="0">
              <a:solidFill>
                <a:schemeClr val="tx1"/>
              </a:solidFill>
            </a:endParaRPr>
          </a:p>
        </p:txBody>
      </p:sp>
    </p:spTree>
    <p:extLst>
      <p:ext uri="{BB962C8B-B14F-4D97-AF65-F5344CB8AC3E}">
        <p14:creationId xmlns:p14="http://schemas.microsoft.com/office/powerpoint/2010/main" val="272165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81000" y="19050"/>
            <a:ext cx="11315700" cy="3785652"/>
          </a:xfrm>
          <a:prstGeom prst="rect">
            <a:avLst/>
          </a:prstGeom>
          <a:noFill/>
        </p:spPr>
        <p:txBody>
          <a:bodyPr wrap="square" rtlCol="0">
            <a:spAutoFit/>
          </a:bodyPr>
          <a:lstStyle/>
          <a:p>
            <a:pPr algn="r" rtl="1"/>
            <a:r>
              <a:rPr lang="ar-DZ" sz="4800" dirty="0"/>
              <a:t>مثال </a:t>
            </a:r>
          </a:p>
          <a:p>
            <a:pPr algn="r" rtl="1"/>
            <a:r>
              <a:rPr lang="ar-DZ" sz="4800" dirty="0"/>
              <a:t>   اذا كان سهم شركة طيران الجنوب يباع في السوق بسعر ‌‌‌20 د وكانت الشركة تتبع </a:t>
            </a:r>
            <a:r>
              <a:rPr lang="ar-DZ" sz="4800" dirty="0">
                <a:solidFill>
                  <a:srgbClr val="FF0000"/>
                </a:solidFill>
              </a:rPr>
              <a:t>سياسة توزيع ارباح ثابتة </a:t>
            </a:r>
            <a:r>
              <a:rPr lang="ar-DZ" sz="4800" dirty="0"/>
              <a:t>بحيث تبلغ توزيعات السهم الواحد 1.75 سنويا </a:t>
            </a:r>
          </a:p>
          <a:p>
            <a:pPr algn="r" rtl="1"/>
            <a:r>
              <a:rPr lang="ar-DZ" sz="4800" dirty="0"/>
              <a:t>     احسب تكلفة السهم العادي على الشركة ؟</a:t>
            </a:r>
            <a:endParaRPr lang="fr-FR" sz="4800" dirty="0"/>
          </a:p>
        </p:txBody>
      </p:sp>
      <p:sp>
        <p:nvSpPr>
          <p:cNvPr id="4" name="ZoneTexte 3"/>
          <p:cNvSpPr txBox="1"/>
          <p:nvPr/>
        </p:nvSpPr>
        <p:spPr>
          <a:xfrm>
            <a:off x="952500" y="4362450"/>
            <a:ext cx="10267950" cy="707886"/>
          </a:xfrm>
          <a:prstGeom prst="rect">
            <a:avLst/>
          </a:prstGeom>
          <a:noFill/>
        </p:spPr>
        <p:txBody>
          <a:bodyPr wrap="square" rtlCol="0">
            <a:spAutoFit/>
          </a:bodyPr>
          <a:lstStyle/>
          <a:p>
            <a:pPr algn="r" rtl="1"/>
            <a:r>
              <a:rPr lang="ar-DZ" sz="4000" dirty="0"/>
              <a:t>1.75\20=8.75 بالمئة</a:t>
            </a:r>
            <a:endParaRPr lang="fr-FR" sz="4000" dirty="0"/>
          </a:p>
        </p:txBody>
      </p:sp>
    </p:spTree>
    <p:extLst>
      <p:ext uri="{BB962C8B-B14F-4D97-AF65-F5344CB8AC3E}">
        <p14:creationId xmlns:p14="http://schemas.microsoft.com/office/powerpoint/2010/main" val="2345250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80">
                                          <p:stCondLst>
                                            <p:cond delay="0"/>
                                          </p:stCondLst>
                                        </p:cTn>
                                        <p:tgtEl>
                                          <p:spTgt spid="4"/>
                                        </p:tgtEl>
                                      </p:cBhvr>
                                    </p:animEffect>
                                    <p:anim calcmode="lin" valueType="num">
                                      <p:cBhvr>
                                        <p:cTn id="1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7" dur="26">
                                          <p:stCondLst>
                                            <p:cond delay="650"/>
                                          </p:stCondLst>
                                        </p:cTn>
                                        <p:tgtEl>
                                          <p:spTgt spid="4"/>
                                        </p:tgtEl>
                                      </p:cBhvr>
                                      <p:to x="100000" y="60000"/>
                                    </p:animScale>
                                    <p:animScale>
                                      <p:cBhvr>
                                        <p:cTn id="18" dur="166" decel="50000">
                                          <p:stCondLst>
                                            <p:cond delay="676"/>
                                          </p:stCondLst>
                                        </p:cTn>
                                        <p:tgtEl>
                                          <p:spTgt spid="4"/>
                                        </p:tgtEl>
                                      </p:cBhvr>
                                      <p:to x="100000" y="100000"/>
                                    </p:animScale>
                                    <p:animScale>
                                      <p:cBhvr>
                                        <p:cTn id="19" dur="26">
                                          <p:stCondLst>
                                            <p:cond delay="1312"/>
                                          </p:stCondLst>
                                        </p:cTn>
                                        <p:tgtEl>
                                          <p:spTgt spid="4"/>
                                        </p:tgtEl>
                                      </p:cBhvr>
                                      <p:to x="100000" y="80000"/>
                                    </p:animScale>
                                    <p:animScale>
                                      <p:cBhvr>
                                        <p:cTn id="20" dur="166" decel="50000">
                                          <p:stCondLst>
                                            <p:cond delay="1338"/>
                                          </p:stCondLst>
                                        </p:cTn>
                                        <p:tgtEl>
                                          <p:spTgt spid="4"/>
                                        </p:tgtEl>
                                      </p:cBhvr>
                                      <p:to x="100000" y="100000"/>
                                    </p:animScale>
                                    <p:animScale>
                                      <p:cBhvr>
                                        <p:cTn id="21" dur="26">
                                          <p:stCondLst>
                                            <p:cond delay="1642"/>
                                          </p:stCondLst>
                                        </p:cTn>
                                        <p:tgtEl>
                                          <p:spTgt spid="4"/>
                                        </p:tgtEl>
                                      </p:cBhvr>
                                      <p:to x="100000" y="90000"/>
                                    </p:animScale>
                                    <p:animScale>
                                      <p:cBhvr>
                                        <p:cTn id="22" dur="166" decel="50000">
                                          <p:stCondLst>
                                            <p:cond delay="1668"/>
                                          </p:stCondLst>
                                        </p:cTn>
                                        <p:tgtEl>
                                          <p:spTgt spid="4"/>
                                        </p:tgtEl>
                                      </p:cBhvr>
                                      <p:to x="100000" y="100000"/>
                                    </p:animScale>
                                    <p:animScale>
                                      <p:cBhvr>
                                        <p:cTn id="23" dur="26">
                                          <p:stCondLst>
                                            <p:cond delay="1808"/>
                                          </p:stCondLst>
                                        </p:cTn>
                                        <p:tgtEl>
                                          <p:spTgt spid="4"/>
                                        </p:tgtEl>
                                      </p:cBhvr>
                                      <p:to x="100000" y="95000"/>
                                    </p:animScale>
                                    <p:animScale>
                                      <p:cBhvr>
                                        <p:cTn id="24"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llipse 4"/>
          <p:cNvSpPr/>
          <p:nvPr/>
        </p:nvSpPr>
        <p:spPr>
          <a:xfrm>
            <a:off x="8134350" y="457200"/>
            <a:ext cx="3790950" cy="171450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400" dirty="0">
                <a:solidFill>
                  <a:schemeClr val="tx1"/>
                </a:solidFill>
              </a:rPr>
              <a:t>تنمو بمعدل ثابت</a:t>
            </a:r>
          </a:p>
        </p:txBody>
      </p:sp>
      <p:sp>
        <p:nvSpPr>
          <p:cNvPr id="6" name="Rectangle à coins arrondis 5"/>
          <p:cNvSpPr/>
          <p:nvPr/>
        </p:nvSpPr>
        <p:spPr>
          <a:xfrm>
            <a:off x="457200" y="228600"/>
            <a:ext cx="6781800" cy="21717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4400" dirty="0">
                <a:solidFill>
                  <a:srgbClr val="FF0000"/>
                </a:solidFill>
              </a:rPr>
              <a:t>سعر السهم</a:t>
            </a:r>
            <a:r>
              <a:rPr lang="ar-DZ" sz="4400" dirty="0">
                <a:solidFill>
                  <a:schemeClr val="tx1"/>
                </a:solidFill>
              </a:rPr>
              <a:t>= (الارباح الموزعة       \معدل العائد المطلوب)- </a:t>
            </a:r>
            <a:r>
              <a:rPr lang="ar-DZ" sz="4400" dirty="0">
                <a:solidFill>
                  <a:schemeClr val="accent2">
                    <a:lumMod val="60000"/>
                    <a:lumOff val="40000"/>
                  </a:schemeClr>
                </a:solidFill>
              </a:rPr>
              <a:t>معدل نمو التوزيعات</a:t>
            </a:r>
            <a:endParaRPr lang="fr-FR" sz="4400" dirty="0">
              <a:solidFill>
                <a:schemeClr val="tx1"/>
              </a:solidFill>
            </a:endParaRPr>
          </a:p>
        </p:txBody>
      </p:sp>
      <p:sp>
        <p:nvSpPr>
          <p:cNvPr id="8" name="Rectangle à coins arrondis 7"/>
          <p:cNvSpPr/>
          <p:nvPr/>
        </p:nvSpPr>
        <p:spPr>
          <a:xfrm>
            <a:off x="0" y="2400300"/>
            <a:ext cx="8896350" cy="16002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sz="4400" dirty="0">
                <a:solidFill>
                  <a:schemeClr val="tx1"/>
                </a:solidFill>
              </a:rPr>
              <a:t>تكلفة السهم= (</a:t>
            </a:r>
            <a:r>
              <a:rPr lang="ar-DZ" sz="4400" dirty="0">
                <a:solidFill>
                  <a:schemeClr val="accent6"/>
                </a:solidFill>
              </a:rPr>
              <a:t>الارباح الموزعة السنوية</a:t>
            </a:r>
            <a:r>
              <a:rPr lang="ar-DZ" sz="4400" dirty="0">
                <a:solidFill>
                  <a:schemeClr val="tx1"/>
                </a:solidFill>
              </a:rPr>
              <a:t>\ </a:t>
            </a:r>
            <a:r>
              <a:rPr lang="ar-DZ" sz="4400" dirty="0">
                <a:solidFill>
                  <a:srgbClr val="FF0000"/>
                </a:solidFill>
              </a:rPr>
              <a:t>سعر   السهم)+ </a:t>
            </a:r>
            <a:r>
              <a:rPr lang="ar-DZ" sz="4400" dirty="0">
                <a:solidFill>
                  <a:schemeClr val="accent2">
                    <a:lumMod val="60000"/>
                    <a:lumOff val="40000"/>
                  </a:schemeClr>
                </a:solidFill>
              </a:rPr>
              <a:t>معدل نمو التوزيعات</a:t>
            </a:r>
            <a:r>
              <a:rPr lang="ar-DZ" sz="4400" dirty="0">
                <a:solidFill>
                  <a:srgbClr val="FF0000"/>
                </a:solidFill>
              </a:rPr>
              <a:t>)</a:t>
            </a:r>
            <a:endParaRPr lang="fr-FR" sz="4400" dirty="0">
              <a:solidFill>
                <a:srgbClr val="FF0000"/>
              </a:solidFill>
            </a:endParaRPr>
          </a:p>
        </p:txBody>
      </p:sp>
      <p:cxnSp>
        <p:nvCxnSpPr>
          <p:cNvPr id="10" name="Connecteur droit avec flèche 9"/>
          <p:cNvCxnSpPr>
            <a:stCxn id="5" idx="2"/>
            <a:endCxn id="6" idx="3"/>
          </p:cNvCxnSpPr>
          <p:nvPr/>
        </p:nvCxnSpPr>
        <p:spPr>
          <a:xfrm flipH="1">
            <a:off x="7239000" y="1314450"/>
            <a:ext cx="895350" cy="0"/>
          </a:xfrm>
          <a:prstGeom prst="straightConnector1">
            <a:avLst/>
          </a:prstGeom>
          <a:ln w="76200">
            <a:solidFill>
              <a:schemeClr val="tx2"/>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1545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cstate="print"/>
          <a:stretch>
            <a:fillRect/>
          </a:stretch>
        </p:blipFill>
        <p:spPr>
          <a:xfrm>
            <a:off x="-217714" y="1524000"/>
            <a:ext cx="12409714" cy="2365829"/>
          </a:xfrm>
          <a:prstGeom prst="rect">
            <a:avLst/>
          </a:prstGeom>
        </p:spPr>
      </p:pic>
      <p:pic>
        <p:nvPicPr>
          <p:cNvPr id="3" name="Image 2"/>
          <p:cNvPicPr>
            <a:picLocks noChangeAspect="1"/>
          </p:cNvPicPr>
          <p:nvPr/>
        </p:nvPicPr>
        <p:blipFill>
          <a:blip r:embed="rId3" cstate="print"/>
          <a:stretch>
            <a:fillRect/>
          </a:stretch>
        </p:blipFill>
        <p:spPr>
          <a:xfrm>
            <a:off x="0" y="4093029"/>
            <a:ext cx="12192000" cy="2503714"/>
          </a:xfrm>
          <a:prstGeom prst="rect">
            <a:avLst/>
          </a:prstGeom>
        </p:spPr>
      </p:pic>
      <p:sp>
        <p:nvSpPr>
          <p:cNvPr id="4" name="ZoneTexte 3"/>
          <p:cNvSpPr txBox="1"/>
          <p:nvPr/>
        </p:nvSpPr>
        <p:spPr>
          <a:xfrm>
            <a:off x="2002971" y="145143"/>
            <a:ext cx="9855200" cy="769441"/>
          </a:xfrm>
          <a:prstGeom prst="rect">
            <a:avLst/>
          </a:prstGeom>
          <a:noFill/>
        </p:spPr>
        <p:txBody>
          <a:bodyPr wrap="square" rtlCol="0">
            <a:spAutoFit/>
          </a:bodyPr>
          <a:lstStyle/>
          <a:p>
            <a:pPr algn="ctr" rtl="1"/>
            <a:r>
              <a:rPr lang="ar-DZ" sz="4400" dirty="0">
                <a:solidFill>
                  <a:srgbClr val="7030A0"/>
                </a:solidFill>
              </a:rPr>
              <a:t>تعريف تكلفة الاموال</a:t>
            </a:r>
            <a:endParaRPr lang="fr-FR" sz="4400" dirty="0">
              <a:solidFill>
                <a:srgbClr val="7030A0"/>
              </a:solidFill>
            </a:endParaRPr>
          </a:p>
        </p:txBody>
      </p:sp>
    </p:spTree>
    <p:extLst>
      <p:ext uri="{BB962C8B-B14F-4D97-AF65-F5344CB8AC3E}">
        <p14:creationId xmlns:p14="http://schemas.microsoft.com/office/powerpoint/2010/main" val="413762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80">
                                          <p:stCondLst>
                                            <p:cond delay="0"/>
                                          </p:stCondLst>
                                        </p:cTn>
                                        <p:tgtEl>
                                          <p:spTgt spid="2"/>
                                        </p:tgtEl>
                                      </p:cBhvr>
                                    </p:animEffect>
                                    <p:anim calcmode="lin" valueType="num">
                                      <p:cBhvr>
                                        <p:cTn id="15"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0" dur="26">
                                          <p:stCondLst>
                                            <p:cond delay="650"/>
                                          </p:stCondLst>
                                        </p:cTn>
                                        <p:tgtEl>
                                          <p:spTgt spid="2"/>
                                        </p:tgtEl>
                                      </p:cBhvr>
                                      <p:to x="100000" y="60000"/>
                                    </p:animScale>
                                    <p:animScale>
                                      <p:cBhvr>
                                        <p:cTn id="21" dur="166" decel="50000">
                                          <p:stCondLst>
                                            <p:cond delay="676"/>
                                          </p:stCondLst>
                                        </p:cTn>
                                        <p:tgtEl>
                                          <p:spTgt spid="2"/>
                                        </p:tgtEl>
                                      </p:cBhvr>
                                      <p:to x="100000" y="100000"/>
                                    </p:animScale>
                                    <p:animScale>
                                      <p:cBhvr>
                                        <p:cTn id="22" dur="26">
                                          <p:stCondLst>
                                            <p:cond delay="1312"/>
                                          </p:stCondLst>
                                        </p:cTn>
                                        <p:tgtEl>
                                          <p:spTgt spid="2"/>
                                        </p:tgtEl>
                                      </p:cBhvr>
                                      <p:to x="100000" y="80000"/>
                                    </p:animScale>
                                    <p:animScale>
                                      <p:cBhvr>
                                        <p:cTn id="23" dur="166" decel="50000">
                                          <p:stCondLst>
                                            <p:cond delay="1338"/>
                                          </p:stCondLst>
                                        </p:cTn>
                                        <p:tgtEl>
                                          <p:spTgt spid="2"/>
                                        </p:tgtEl>
                                      </p:cBhvr>
                                      <p:to x="100000" y="100000"/>
                                    </p:animScale>
                                    <p:animScale>
                                      <p:cBhvr>
                                        <p:cTn id="24" dur="26">
                                          <p:stCondLst>
                                            <p:cond delay="1642"/>
                                          </p:stCondLst>
                                        </p:cTn>
                                        <p:tgtEl>
                                          <p:spTgt spid="2"/>
                                        </p:tgtEl>
                                      </p:cBhvr>
                                      <p:to x="100000" y="90000"/>
                                    </p:animScale>
                                    <p:animScale>
                                      <p:cBhvr>
                                        <p:cTn id="25" dur="166" decel="50000">
                                          <p:stCondLst>
                                            <p:cond delay="1668"/>
                                          </p:stCondLst>
                                        </p:cTn>
                                        <p:tgtEl>
                                          <p:spTgt spid="2"/>
                                        </p:tgtEl>
                                      </p:cBhvr>
                                      <p:to x="100000" y="100000"/>
                                    </p:animScale>
                                    <p:animScale>
                                      <p:cBhvr>
                                        <p:cTn id="26" dur="26">
                                          <p:stCondLst>
                                            <p:cond delay="1808"/>
                                          </p:stCondLst>
                                        </p:cTn>
                                        <p:tgtEl>
                                          <p:spTgt spid="2"/>
                                        </p:tgtEl>
                                      </p:cBhvr>
                                      <p:to x="100000" y="95000"/>
                                    </p:animScale>
                                    <p:animScale>
                                      <p:cBhvr>
                                        <p:cTn id="27" dur="166" decel="50000">
                                          <p:stCondLst>
                                            <p:cond delay="1834"/>
                                          </p:stCondLst>
                                        </p:cTn>
                                        <p:tgtEl>
                                          <p:spTgt spid="2"/>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wipe(down)">
                                      <p:cBhvr>
                                        <p:cTn id="32" dur="580">
                                          <p:stCondLst>
                                            <p:cond delay="0"/>
                                          </p:stCondLst>
                                        </p:cTn>
                                        <p:tgtEl>
                                          <p:spTgt spid="3"/>
                                        </p:tgtEl>
                                      </p:cBhvr>
                                    </p:animEffect>
                                    <p:anim calcmode="lin" valueType="num">
                                      <p:cBhvr>
                                        <p:cTn id="33"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38" dur="26">
                                          <p:stCondLst>
                                            <p:cond delay="650"/>
                                          </p:stCondLst>
                                        </p:cTn>
                                        <p:tgtEl>
                                          <p:spTgt spid="3"/>
                                        </p:tgtEl>
                                      </p:cBhvr>
                                      <p:to x="100000" y="60000"/>
                                    </p:animScale>
                                    <p:animScale>
                                      <p:cBhvr>
                                        <p:cTn id="39" dur="166" decel="50000">
                                          <p:stCondLst>
                                            <p:cond delay="676"/>
                                          </p:stCondLst>
                                        </p:cTn>
                                        <p:tgtEl>
                                          <p:spTgt spid="3"/>
                                        </p:tgtEl>
                                      </p:cBhvr>
                                      <p:to x="100000" y="100000"/>
                                    </p:animScale>
                                    <p:animScale>
                                      <p:cBhvr>
                                        <p:cTn id="40" dur="26">
                                          <p:stCondLst>
                                            <p:cond delay="1312"/>
                                          </p:stCondLst>
                                        </p:cTn>
                                        <p:tgtEl>
                                          <p:spTgt spid="3"/>
                                        </p:tgtEl>
                                      </p:cBhvr>
                                      <p:to x="100000" y="80000"/>
                                    </p:animScale>
                                    <p:animScale>
                                      <p:cBhvr>
                                        <p:cTn id="41" dur="166" decel="50000">
                                          <p:stCondLst>
                                            <p:cond delay="1338"/>
                                          </p:stCondLst>
                                        </p:cTn>
                                        <p:tgtEl>
                                          <p:spTgt spid="3"/>
                                        </p:tgtEl>
                                      </p:cBhvr>
                                      <p:to x="100000" y="100000"/>
                                    </p:animScale>
                                    <p:animScale>
                                      <p:cBhvr>
                                        <p:cTn id="42" dur="26">
                                          <p:stCondLst>
                                            <p:cond delay="1642"/>
                                          </p:stCondLst>
                                        </p:cTn>
                                        <p:tgtEl>
                                          <p:spTgt spid="3"/>
                                        </p:tgtEl>
                                      </p:cBhvr>
                                      <p:to x="100000" y="90000"/>
                                    </p:animScale>
                                    <p:animScale>
                                      <p:cBhvr>
                                        <p:cTn id="43" dur="166" decel="50000">
                                          <p:stCondLst>
                                            <p:cond delay="1668"/>
                                          </p:stCondLst>
                                        </p:cTn>
                                        <p:tgtEl>
                                          <p:spTgt spid="3"/>
                                        </p:tgtEl>
                                      </p:cBhvr>
                                      <p:to x="100000" y="100000"/>
                                    </p:animScale>
                                    <p:animScale>
                                      <p:cBhvr>
                                        <p:cTn id="44" dur="26">
                                          <p:stCondLst>
                                            <p:cond delay="1808"/>
                                          </p:stCondLst>
                                        </p:cTn>
                                        <p:tgtEl>
                                          <p:spTgt spid="3"/>
                                        </p:tgtEl>
                                      </p:cBhvr>
                                      <p:to x="100000" y="95000"/>
                                    </p:animScale>
                                    <p:animScale>
                                      <p:cBhvr>
                                        <p:cTn id="45"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90500" y="590550"/>
            <a:ext cx="11620500" cy="3477875"/>
          </a:xfrm>
          <a:prstGeom prst="rect">
            <a:avLst/>
          </a:prstGeom>
          <a:noFill/>
        </p:spPr>
        <p:txBody>
          <a:bodyPr wrap="square" rtlCol="0">
            <a:spAutoFit/>
          </a:bodyPr>
          <a:lstStyle/>
          <a:p>
            <a:pPr algn="r" rtl="1"/>
            <a:r>
              <a:rPr lang="ar-DZ" sz="4400" dirty="0"/>
              <a:t>مثال </a:t>
            </a:r>
          </a:p>
          <a:p>
            <a:pPr algn="r" rtl="1"/>
            <a:r>
              <a:rPr lang="ar-DZ" sz="4400" dirty="0"/>
              <a:t> كان سهم البنك الصناعي يباع في السوق بسعر 22د وكان البنك يتبع </a:t>
            </a:r>
            <a:r>
              <a:rPr lang="ar-DZ" sz="4400" dirty="0">
                <a:solidFill>
                  <a:srgbClr val="FF0000"/>
                </a:solidFill>
              </a:rPr>
              <a:t>سياسة توزيع ارباح تنمو سنويا</a:t>
            </a:r>
            <a:r>
              <a:rPr lang="ar-DZ" sz="4400" dirty="0"/>
              <a:t> بمعدل ارباح 4 بالمئة </a:t>
            </a:r>
          </a:p>
          <a:p>
            <a:pPr algn="r" rtl="1"/>
            <a:r>
              <a:rPr lang="ar-DZ" sz="4400" dirty="0"/>
              <a:t>فاذا بلغت توزيعات السهم الواحد 1.6 د في السنة </a:t>
            </a:r>
          </a:p>
          <a:p>
            <a:pPr algn="r" rtl="1"/>
            <a:r>
              <a:rPr lang="ar-DZ" sz="4400" dirty="0"/>
              <a:t>احسب تكلفة السهم</a:t>
            </a:r>
            <a:endParaRPr lang="fr-FR" sz="4400" dirty="0"/>
          </a:p>
        </p:txBody>
      </p:sp>
      <p:sp>
        <p:nvSpPr>
          <p:cNvPr id="3" name="ZoneTexte 2"/>
          <p:cNvSpPr txBox="1"/>
          <p:nvPr/>
        </p:nvSpPr>
        <p:spPr>
          <a:xfrm>
            <a:off x="762000" y="4210050"/>
            <a:ext cx="10439400" cy="769441"/>
          </a:xfrm>
          <a:prstGeom prst="rect">
            <a:avLst/>
          </a:prstGeom>
          <a:noFill/>
        </p:spPr>
        <p:txBody>
          <a:bodyPr wrap="square" rtlCol="0">
            <a:spAutoFit/>
          </a:bodyPr>
          <a:lstStyle/>
          <a:p>
            <a:pPr algn="r" rtl="1"/>
            <a:r>
              <a:rPr lang="ar-DZ" sz="4400" dirty="0"/>
              <a:t>(1.60\22)+4 بالمئة=11.3</a:t>
            </a:r>
            <a:endParaRPr lang="fr-FR" sz="4400" dirty="0"/>
          </a:p>
        </p:txBody>
      </p:sp>
    </p:spTree>
    <p:extLst>
      <p:ext uri="{BB962C8B-B14F-4D97-AF65-F5344CB8AC3E}">
        <p14:creationId xmlns:p14="http://schemas.microsoft.com/office/powerpoint/2010/main" val="435488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6629400" y="342900"/>
            <a:ext cx="5562600" cy="16954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4400" dirty="0">
                <a:solidFill>
                  <a:schemeClr val="tx1"/>
                </a:solidFill>
              </a:rPr>
              <a:t>تكلفة الاسهم الممتازة</a:t>
            </a:r>
            <a:endParaRPr lang="fr-FR" sz="4400" dirty="0">
              <a:solidFill>
                <a:schemeClr val="tx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50" y="2531353"/>
            <a:ext cx="11525249" cy="10690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600450"/>
            <a:ext cx="12191999" cy="1400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489972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99840"/>
            <a:ext cx="12192000" cy="24767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à coins arrondis 1"/>
          <p:cNvSpPr/>
          <p:nvPr/>
        </p:nvSpPr>
        <p:spPr>
          <a:xfrm>
            <a:off x="552450" y="3238500"/>
            <a:ext cx="11182350" cy="2781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4800" dirty="0"/>
              <a:t>تكلفة السهم الممتاز =نصيب السهم </a:t>
            </a:r>
            <a:r>
              <a:rPr lang="ar-DZ" sz="4800" dirty="0" err="1"/>
              <a:t>الممتازمن</a:t>
            </a:r>
            <a:r>
              <a:rPr lang="ar-DZ" sz="4800" dirty="0"/>
              <a:t> الارباح الموزعة\متحصلات بيع </a:t>
            </a:r>
            <a:r>
              <a:rPr lang="ar-DZ" sz="4800"/>
              <a:t>السهم الممتاز</a:t>
            </a:r>
            <a:endParaRPr lang="fr-FR" sz="4800"/>
          </a:p>
        </p:txBody>
      </p:sp>
    </p:spTree>
    <p:extLst>
      <p:ext uri="{BB962C8B-B14F-4D97-AF65-F5344CB8AC3E}">
        <p14:creationId xmlns:p14="http://schemas.microsoft.com/office/powerpoint/2010/main" val="25701811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52400"/>
            <a:ext cx="11982450" cy="2554545"/>
          </a:xfrm>
          <a:prstGeom prst="rect">
            <a:avLst/>
          </a:prstGeom>
          <a:noFill/>
        </p:spPr>
        <p:txBody>
          <a:bodyPr wrap="square" rtlCol="0">
            <a:spAutoFit/>
          </a:bodyPr>
          <a:lstStyle/>
          <a:p>
            <a:pPr algn="r" rtl="1"/>
            <a:r>
              <a:rPr lang="ar-DZ" sz="3200" dirty="0"/>
              <a:t>مثال </a:t>
            </a:r>
          </a:p>
          <a:p>
            <a:pPr algn="r" rtl="1"/>
            <a:r>
              <a:rPr lang="ar-DZ" sz="3200" dirty="0"/>
              <a:t>اصدرت شركة الصناعات المعدنية اسهما ممتازة تحمل ربحا سنويا </a:t>
            </a:r>
            <a:r>
              <a:rPr lang="ar-DZ" sz="3200" dirty="0" err="1"/>
              <a:t>سنويا</a:t>
            </a:r>
            <a:r>
              <a:rPr lang="ar-DZ" sz="3200" dirty="0"/>
              <a:t> مقداره 10 بالمئة  وكانت القيمة للسهم الممتاز 100</a:t>
            </a:r>
          </a:p>
          <a:p>
            <a:pPr algn="r" rtl="1"/>
            <a:r>
              <a:rPr lang="ar-DZ" sz="3200" dirty="0"/>
              <a:t> فاذا كانت المنشاة قد تكبدت مصاريف اصدار وتسويق و بيع بلغت قيمتها للسهم الواحد 8 د </a:t>
            </a:r>
          </a:p>
          <a:p>
            <a:pPr algn="r" rtl="1"/>
            <a:r>
              <a:rPr lang="ar-DZ" sz="3200" dirty="0"/>
              <a:t>        احسب تكلفة السهم الممتاز </a:t>
            </a:r>
            <a:endParaRPr lang="fr-FR" sz="3200" dirty="0"/>
          </a:p>
        </p:txBody>
      </p:sp>
      <p:sp>
        <p:nvSpPr>
          <p:cNvPr id="4" name="ZoneTexte 3"/>
          <p:cNvSpPr txBox="1"/>
          <p:nvPr/>
        </p:nvSpPr>
        <p:spPr>
          <a:xfrm>
            <a:off x="285750" y="3105150"/>
            <a:ext cx="11696700" cy="646331"/>
          </a:xfrm>
          <a:prstGeom prst="rect">
            <a:avLst/>
          </a:prstGeom>
          <a:noFill/>
        </p:spPr>
        <p:txBody>
          <a:bodyPr wrap="square" rtlCol="0">
            <a:spAutoFit/>
          </a:bodyPr>
          <a:lstStyle/>
          <a:p>
            <a:pPr algn="r" rtl="1"/>
            <a:r>
              <a:rPr lang="ar-DZ" sz="3600" dirty="0"/>
              <a:t>نصيب السهم الممتاز على الارباح الموزعة   100ّفي 10 بالمئة =10</a:t>
            </a:r>
            <a:endParaRPr lang="fr-FR" sz="3600" dirty="0"/>
          </a:p>
        </p:txBody>
      </p:sp>
      <p:sp>
        <p:nvSpPr>
          <p:cNvPr id="6" name="ZoneTexte 5"/>
          <p:cNvSpPr txBox="1"/>
          <p:nvPr/>
        </p:nvSpPr>
        <p:spPr>
          <a:xfrm>
            <a:off x="285750" y="4183618"/>
            <a:ext cx="11696700" cy="523220"/>
          </a:xfrm>
          <a:prstGeom prst="rect">
            <a:avLst/>
          </a:prstGeom>
          <a:noFill/>
        </p:spPr>
        <p:txBody>
          <a:bodyPr wrap="square" rtlCol="0">
            <a:spAutoFit/>
          </a:bodyPr>
          <a:lstStyle/>
          <a:p>
            <a:pPr algn="r"/>
            <a:r>
              <a:rPr lang="ar-DZ" sz="2800" dirty="0"/>
              <a:t>متحصلات بيع السهم  الممتاز 100-8=92</a:t>
            </a:r>
            <a:endParaRPr lang="fr-FR" sz="2800" dirty="0"/>
          </a:p>
        </p:txBody>
      </p:sp>
      <p:sp>
        <p:nvSpPr>
          <p:cNvPr id="7" name="ZoneTexte 6"/>
          <p:cNvSpPr txBox="1"/>
          <p:nvPr/>
        </p:nvSpPr>
        <p:spPr>
          <a:xfrm>
            <a:off x="590550" y="5448300"/>
            <a:ext cx="10953750" cy="707886"/>
          </a:xfrm>
          <a:prstGeom prst="rect">
            <a:avLst/>
          </a:prstGeom>
          <a:noFill/>
        </p:spPr>
        <p:txBody>
          <a:bodyPr wrap="square" rtlCol="0">
            <a:spAutoFit/>
          </a:bodyPr>
          <a:lstStyle/>
          <a:p>
            <a:pPr algn="r"/>
            <a:r>
              <a:rPr lang="ar-DZ" sz="4000" dirty="0"/>
              <a:t>تكلفة السهم الممتاز =10\92=0.1086</a:t>
            </a:r>
            <a:endParaRPr lang="fr-FR" sz="4000" dirty="0"/>
          </a:p>
        </p:txBody>
      </p:sp>
    </p:spTree>
    <p:extLst>
      <p:ext uri="{BB962C8B-B14F-4D97-AF65-F5344CB8AC3E}">
        <p14:creationId xmlns:p14="http://schemas.microsoft.com/office/powerpoint/2010/main" val="1149355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2038350" y="552450"/>
            <a:ext cx="8782050" cy="445770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7200" dirty="0">
                <a:solidFill>
                  <a:schemeClr val="accent6">
                    <a:lumMod val="50000"/>
                  </a:schemeClr>
                </a:solidFill>
              </a:rPr>
              <a:t>تكلفة التمويل الذاتي</a:t>
            </a:r>
            <a:endParaRPr lang="fr-FR" sz="7200" dirty="0">
              <a:solidFill>
                <a:schemeClr val="accent6">
                  <a:lumMod val="50000"/>
                </a:schemeClr>
              </a:solidFill>
            </a:endParaRPr>
          </a:p>
        </p:txBody>
      </p:sp>
    </p:spTree>
    <p:extLst>
      <p:ext uri="{BB962C8B-B14F-4D97-AF65-F5344CB8AC3E}">
        <p14:creationId xmlns:p14="http://schemas.microsoft.com/office/powerpoint/2010/main" val="23740686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12056" y="232228"/>
            <a:ext cx="11524343" cy="769441"/>
          </a:xfrm>
          <a:prstGeom prst="rect">
            <a:avLst/>
          </a:prstGeom>
          <a:noFill/>
        </p:spPr>
        <p:txBody>
          <a:bodyPr wrap="square" rtlCol="0">
            <a:spAutoFit/>
          </a:bodyPr>
          <a:lstStyle/>
          <a:p>
            <a:pPr algn="ctr" rtl="1"/>
            <a:r>
              <a:rPr lang="ar-DZ" sz="4400" dirty="0"/>
              <a:t> </a:t>
            </a:r>
            <a:r>
              <a:rPr lang="ar-DZ" sz="4400" dirty="0">
                <a:solidFill>
                  <a:schemeClr val="accent2">
                    <a:lumMod val="75000"/>
                  </a:schemeClr>
                </a:solidFill>
              </a:rPr>
              <a:t>تكلفة التمويل الذاتي.</a:t>
            </a:r>
            <a:endParaRPr lang="fr-FR" sz="4400" dirty="0">
              <a:solidFill>
                <a:schemeClr val="accent2">
                  <a:lumMod val="75000"/>
                </a:schemeClr>
              </a:solidFill>
            </a:endParaRPr>
          </a:p>
        </p:txBody>
      </p:sp>
      <p:sp>
        <p:nvSpPr>
          <p:cNvPr id="3" name="ZoneTexte 2"/>
          <p:cNvSpPr txBox="1"/>
          <p:nvPr/>
        </p:nvSpPr>
        <p:spPr>
          <a:xfrm>
            <a:off x="159655" y="1436914"/>
            <a:ext cx="11829143" cy="1938992"/>
          </a:xfrm>
          <a:prstGeom prst="rect">
            <a:avLst/>
          </a:prstGeom>
          <a:noFill/>
        </p:spPr>
        <p:txBody>
          <a:bodyPr wrap="square" rtlCol="0">
            <a:spAutoFit/>
          </a:bodyPr>
          <a:lstStyle/>
          <a:p>
            <a:pPr algn="r" rtl="1"/>
            <a:r>
              <a:rPr lang="ar-DZ" sz="4000" dirty="0"/>
              <a:t>يعتبر التمويل الذاتي أهم مورد داخلي للمؤسسة، فهو مكمل أساسي و ضروري لكل عمليات الاقتراض ، فقد </a:t>
            </a:r>
            <a:r>
              <a:rPr lang="ar-DZ" sz="4000" dirty="0">
                <a:solidFill>
                  <a:srgbClr val="FF0000"/>
                </a:solidFill>
              </a:rPr>
              <a:t>يجنب المؤسسة عمليات الاستدانة </a:t>
            </a:r>
            <a:r>
              <a:rPr lang="ar-DZ" sz="4000" dirty="0"/>
              <a:t>بطريقة مبالغ فيها و هذا بالاستخدام الفعال للموارد الداخلية لها.</a:t>
            </a:r>
            <a:endParaRPr lang="fr-FR" sz="4000" dirty="0"/>
          </a:p>
        </p:txBody>
      </p:sp>
    </p:spTree>
    <p:extLst>
      <p:ext uri="{BB962C8B-B14F-4D97-AF65-F5344CB8AC3E}">
        <p14:creationId xmlns:p14="http://schemas.microsoft.com/office/powerpoint/2010/main" val="1204864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09600" y="174171"/>
            <a:ext cx="11480800" cy="1323439"/>
          </a:xfrm>
          <a:prstGeom prst="rect">
            <a:avLst/>
          </a:prstGeom>
          <a:noFill/>
        </p:spPr>
        <p:txBody>
          <a:bodyPr wrap="square" rtlCol="0">
            <a:spAutoFit/>
          </a:bodyPr>
          <a:lstStyle/>
          <a:p>
            <a:pPr algn="r" rtl="1"/>
            <a:r>
              <a:rPr lang="ar-DZ" sz="4000" dirty="0"/>
              <a:t>يبدو في بعض الأحيان، بأن التمويل الذاتي يملك مظهراً مجانياً، كون المؤسسة لا تدفع عنه فوائد</a:t>
            </a:r>
          </a:p>
        </p:txBody>
      </p:sp>
      <p:sp>
        <p:nvSpPr>
          <p:cNvPr id="3" name="ZoneTexte 2"/>
          <p:cNvSpPr txBox="1"/>
          <p:nvPr/>
        </p:nvSpPr>
        <p:spPr>
          <a:xfrm>
            <a:off x="362857" y="2133600"/>
            <a:ext cx="11538857" cy="1323439"/>
          </a:xfrm>
          <a:prstGeom prst="rect">
            <a:avLst/>
          </a:prstGeom>
          <a:noFill/>
        </p:spPr>
        <p:txBody>
          <a:bodyPr wrap="square" rtlCol="0">
            <a:spAutoFit/>
          </a:bodyPr>
          <a:lstStyle/>
          <a:p>
            <a:pPr algn="r" rtl="1"/>
            <a:r>
              <a:rPr lang="ar-DZ" sz="4000" dirty="0"/>
              <a:t>لكن في الحقيقة عكس ذلك، إذ أن للتمويل الذاتي تكلفة ضمنية تتمثل في تكلفة الفرصة الضائعة</a:t>
            </a:r>
          </a:p>
        </p:txBody>
      </p:sp>
      <p:sp>
        <p:nvSpPr>
          <p:cNvPr id="4" name="ZoneTexte 3"/>
          <p:cNvSpPr txBox="1"/>
          <p:nvPr/>
        </p:nvSpPr>
        <p:spPr>
          <a:xfrm>
            <a:off x="188686" y="3715657"/>
            <a:ext cx="12049033" cy="1323439"/>
          </a:xfrm>
          <a:prstGeom prst="rect">
            <a:avLst/>
          </a:prstGeom>
          <a:noFill/>
        </p:spPr>
        <p:txBody>
          <a:bodyPr wrap="square" rtlCol="0">
            <a:spAutoFit/>
          </a:bodyPr>
          <a:lstStyle/>
          <a:p>
            <a:pPr algn="r" rtl="1"/>
            <a:r>
              <a:rPr lang="ar-DZ" sz="4000" dirty="0"/>
              <a:t> هي تمثل القيمة المتوقعة من قبل المستثمرين عند تقرير الاستثمار في مشروع معين</a:t>
            </a:r>
            <a:endParaRPr lang="fr-FR" sz="4000" dirty="0"/>
          </a:p>
        </p:txBody>
      </p:sp>
    </p:spTree>
    <p:extLst>
      <p:ext uri="{BB962C8B-B14F-4D97-AF65-F5344CB8AC3E}">
        <p14:creationId xmlns:p14="http://schemas.microsoft.com/office/powerpoint/2010/main" val="3235806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88686" y="391886"/>
            <a:ext cx="11858171" cy="1323439"/>
          </a:xfrm>
          <a:prstGeom prst="rect">
            <a:avLst/>
          </a:prstGeom>
          <a:noFill/>
        </p:spPr>
        <p:txBody>
          <a:bodyPr wrap="square" rtlCol="0">
            <a:spAutoFit/>
          </a:bodyPr>
          <a:lstStyle/>
          <a:p>
            <a:pPr algn="r" rtl="1"/>
            <a:r>
              <a:rPr lang="ar-DZ" sz="4000" dirty="0"/>
              <a:t>لأجل التمكن من تحديد تكلفة التمويل الذاتي لابد من حساب تكلفة كل من </a:t>
            </a:r>
            <a:r>
              <a:rPr lang="ar-DZ" sz="4000" dirty="0" err="1"/>
              <a:t>الإهتلاكات</a:t>
            </a:r>
            <a:r>
              <a:rPr lang="ar-DZ" sz="4000" dirty="0"/>
              <a:t> و </a:t>
            </a:r>
            <a:r>
              <a:rPr lang="ar-DZ" sz="4000" dirty="0" err="1"/>
              <a:t>المؤونات</a:t>
            </a:r>
            <a:r>
              <a:rPr lang="ar-DZ" sz="4000" dirty="0"/>
              <a:t>، الأرباح غير الموزعة.</a:t>
            </a:r>
          </a:p>
        </p:txBody>
      </p:sp>
      <p:sp>
        <p:nvSpPr>
          <p:cNvPr id="6" name="ZoneTexte 5"/>
          <p:cNvSpPr txBox="1"/>
          <p:nvPr/>
        </p:nvSpPr>
        <p:spPr>
          <a:xfrm>
            <a:off x="188687" y="3004457"/>
            <a:ext cx="5588000" cy="646331"/>
          </a:xfrm>
          <a:prstGeom prst="rect">
            <a:avLst/>
          </a:prstGeom>
          <a:noFill/>
        </p:spPr>
        <p:txBody>
          <a:bodyPr wrap="square" rtlCol="0">
            <a:spAutoFit/>
          </a:bodyPr>
          <a:lstStyle/>
          <a:p>
            <a:pPr algn="r" rtl="1"/>
            <a:r>
              <a:rPr lang="ar-DZ" sz="3600" dirty="0"/>
              <a:t> </a:t>
            </a:r>
            <a:endParaRPr lang="fr-FR" sz="3600" dirty="0"/>
          </a:p>
        </p:txBody>
      </p:sp>
    </p:spTree>
    <p:extLst>
      <p:ext uri="{BB962C8B-B14F-4D97-AF65-F5344CB8AC3E}">
        <p14:creationId xmlns:p14="http://schemas.microsoft.com/office/powerpoint/2010/main" val="2884180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6139543" y="409376"/>
            <a:ext cx="5849257" cy="707886"/>
          </a:xfrm>
          <a:prstGeom prst="rect">
            <a:avLst/>
          </a:prstGeom>
          <a:noFill/>
        </p:spPr>
        <p:txBody>
          <a:bodyPr wrap="square" rtlCol="0">
            <a:spAutoFit/>
          </a:bodyPr>
          <a:lstStyle/>
          <a:p>
            <a:pPr algn="r" rtl="1"/>
            <a:r>
              <a:rPr lang="ar-DZ" sz="4000" dirty="0">
                <a:solidFill>
                  <a:schemeClr val="accent1">
                    <a:lumMod val="75000"/>
                  </a:schemeClr>
                </a:solidFill>
              </a:rPr>
              <a:t>أولاً : تكلفة </a:t>
            </a:r>
            <a:r>
              <a:rPr lang="ar-DZ" sz="4000" dirty="0" err="1">
                <a:solidFill>
                  <a:schemeClr val="accent1">
                    <a:lumMod val="75000"/>
                  </a:schemeClr>
                </a:solidFill>
              </a:rPr>
              <a:t>الإهتلاكات</a:t>
            </a:r>
            <a:r>
              <a:rPr lang="ar-DZ" sz="4000" dirty="0">
                <a:solidFill>
                  <a:schemeClr val="accent1">
                    <a:lumMod val="75000"/>
                  </a:schemeClr>
                </a:solidFill>
              </a:rPr>
              <a:t> و </a:t>
            </a:r>
            <a:r>
              <a:rPr lang="ar-DZ" sz="4000" dirty="0" err="1">
                <a:solidFill>
                  <a:schemeClr val="accent1">
                    <a:lumMod val="75000"/>
                  </a:schemeClr>
                </a:solidFill>
              </a:rPr>
              <a:t>المؤونات</a:t>
            </a:r>
            <a:endParaRPr lang="ar-DZ" sz="4000" dirty="0">
              <a:solidFill>
                <a:schemeClr val="accent1">
                  <a:lumMod val="75000"/>
                </a:schemeClr>
              </a:solidFill>
            </a:endParaRPr>
          </a:p>
        </p:txBody>
      </p:sp>
      <p:sp>
        <p:nvSpPr>
          <p:cNvPr id="4" name="ZoneTexte 3"/>
          <p:cNvSpPr txBox="1"/>
          <p:nvPr/>
        </p:nvSpPr>
        <p:spPr>
          <a:xfrm>
            <a:off x="6422571" y="1117262"/>
            <a:ext cx="5283200" cy="3416320"/>
          </a:xfrm>
          <a:prstGeom prst="rect">
            <a:avLst/>
          </a:prstGeom>
          <a:noFill/>
        </p:spPr>
        <p:txBody>
          <a:bodyPr wrap="square" rtlCol="0">
            <a:spAutoFit/>
          </a:bodyPr>
          <a:lstStyle/>
          <a:p>
            <a:pPr algn="r" rtl="1"/>
            <a:r>
              <a:rPr lang="ar-DZ" sz="3600" dirty="0"/>
              <a:t>إن حساب تكلفة </a:t>
            </a:r>
            <a:r>
              <a:rPr lang="ar-DZ" sz="3600" dirty="0" err="1"/>
              <a:t>الإهتلاكات</a:t>
            </a:r>
            <a:r>
              <a:rPr lang="ar-DZ" sz="3600" dirty="0"/>
              <a:t> </a:t>
            </a:r>
            <a:r>
              <a:rPr lang="ar-DZ" sz="3600" dirty="0">
                <a:solidFill>
                  <a:srgbClr val="FF0000"/>
                </a:solidFill>
              </a:rPr>
              <a:t>يرتبط بأسلوب </a:t>
            </a:r>
            <a:r>
              <a:rPr lang="ar-DZ" sz="3600" dirty="0" err="1">
                <a:solidFill>
                  <a:srgbClr val="FF0000"/>
                </a:solidFill>
              </a:rPr>
              <a:t>الإهتلاك</a:t>
            </a:r>
            <a:r>
              <a:rPr lang="ar-DZ" sz="3600" dirty="0">
                <a:solidFill>
                  <a:srgbClr val="FF0000"/>
                </a:solidFill>
              </a:rPr>
              <a:t> نفسه</a:t>
            </a:r>
            <a:r>
              <a:rPr lang="ar-DZ" sz="3600" dirty="0"/>
              <a:t>، لأن تعدد أساليب </a:t>
            </a:r>
            <a:r>
              <a:rPr lang="ar-DZ" sz="3600" dirty="0" err="1"/>
              <a:t>الإهتلاكات</a:t>
            </a:r>
            <a:r>
              <a:rPr lang="ar-DZ" sz="3600" dirty="0"/>
              <a:t> يمكن أن يترتب عنه تولد مصادر تمويلية في فترات مختلفة و بكميات مختلفة، و هذا بإدخال مفهوم الفرصة الضائعة</a:t>
            </a:r>
            <a:endParaRPr lang="fr-FR" sz="3600" dirty="0"/>
          </a:p>
        </p:txBody>
      </p:sp>
      <p:sp>
        <p:nvSpPr>
          <p:cNvPr id="5" name="ZoneTexte 4"/>
          <p:cNvSpPr txBox="1"/>
          <p:nvPr/>
        </p:nvSpPr>
        <p:spPr>
          <a:xfrm>
            <a:off x="188686" y="409376"/>
            <a:ext cx="5399313" cy="707886"/>
          </a:xfrm>
          <a:prstGeom prst="rect">
            <a:avLst/>
          </a:prstGeom>
          <a:noFill/>
        </p:spPr>
        <p:txBody>
          <a:bodyPr wrap="square" rtlCol="0">
            <a:spAutoFit/>
          </a:bodyPr>
          <a:lstStyle/>
          <a:p>
            <a:pPr algn="r" rtl="1"/>
            <a:r>
              <a:rPr lang="ar-DZ" sz="4000" dirty="0">
                <a:solidFill>
                  <a:schemeClr val="accent6">
                    <a:lumMod val="75000"/>
                  </a:schemeClr>
                </a:solidFill>
              </a:rPr>
              <a:t>ثانيا: تكلفة الأموال المحتجزة</a:t>
            </a:r>
            <a:endParaRPr lang="fr-FR" sz="4000" dirty="0">
              <a:solidFill>
                <a:schemeClr val="accent6">
                  <a:lumMod val="75000"/>
                </a:schemeClr>
              </a:solidFill>
            </a:endParaRPr>
          </a:p>
        </p:txBody>
      </p:sp>
      <p:sp>
        <p:nvSpPr>
          <p:cNvPr id="6" name="ZoneTexte 5"/>
          <p:cNvSpPr txBox="1"/>
          <p:nvPr/>
        </p:nvSpPr>
        <p:spPr>
          <a:xfrm>
            <a:off x="0" y="1117262"/>
            <a:ext cx="5588000" cy="3416320"/>
          </a:xfrm>
          <a:prstGeom prst="rect">
            <a:avLst/>
          </a:prstGeom>
          <a:noFill/>
        </p:spPr>
        <p:txBody>
          <a:bodyPr wrap="square" rtlCol="0">
            <a:spAutoFit/>
          </a:bodyPr>
          <a:lstStyle/>
          <a:p>
            <a:pPr algn="r" rtl="1"/>
            <a:r>
              <a:rPr lang="ar-DZ" sz="3600" dirty="0"/>
              <a:t>تأتي تكلفة الأموال المحتجزة من وجهة نظر حملة الأسهم في المؤسسة ممثلة في </a:t>
            </a:r>
            <a:r>
              <a:rPr lang="ar-DZ" sz="3600" dirty="0">
                <a:solidFill>
                  <a:srgbClr val="FF0000"/>
                </a:solidFill>
              </a:rPr>
              <a:t>مقدار العائد الذي كان من الممكن الحصول عليه في حالة توزيع هذه الأرباح</a:t>
            </a:r>
            <a:r>
              <a:rPr lang="ar-DZ" sz="3600" dirty="0"/>
              <a:t>، و قيام حملة الأسهم باستثمارها في استثمارات بديلة </a:t>
            </a:r>
            <a:endParaRPr lang="fr-FR" sz="3600" dirty="0"/>
          </a:p>
        </p:txBody>
      </p:sp>
      <p:sp>
        <p:nvSpPr>
          <p:cNvPr id="7" name="Forme libre 6"/>
          <p:cNvSpPr/>
          <p:nvPr/>
        </p:nvSpPr>
        <p:spPr>
          <a:xfrm>
            <a:off x="5926256" y="203200"/>
            <a:ext cx="287877" cy="5268686"/>
          </a:xfrm>
          <a:custGeom>
            <a:avLst/>
            <a:gdLst>
              <a:gd name="connsiteX0" fmla="*/ 39115 w 287877"/>
              <a:gd name="connsiteY0" fmla="*/ 0 h 5268686"/>
              <a:gd name="connsiteX1" fmla="*/ 39115 w 287877"/>
              <a:gd name="connsiteY1" fmla="*/ 986971 h 5268686"/>
              <a:gd name="connsiteX2" fmla="*/ 53630 w 287877"/>
              <a:gd name="connsiteY2" fmla="*/ 1074057 h 5268686"/>
              <a:gd name="connsiteX3" fmla="*/ 68144 w 287877"/>
              <a:gd name="connsiteY3" fmla="*/ 1219200 h 5268686"/>
              <a:gd name="connsiteX4" fmla="*/ 82658 w 287877"/>
              <a:gd name="connsiteY4" fmla="*/ 1306286 h 5268686"/>
              <a:gd name="connsiteX5" fmla="*/ 111687 w 287877"/>
              <a:gd name="connsiteY5" fmla="*/ 1509486 h 5268686"/>
              <a:gd name="connsiteX6" fmla="*/ 126201 w 287877"/>
              <a:gd name="connsiteY6" fmla="*/ 1582057 h 5268686"/>
              <a:gd name="connsiteX7" fmla="*/ 140715 w 287877"/>
              <a:gd name="connsiteY7" fmla="*/ 1698171 h 5268686"/>
              <a:gd name="connsiteX8" fmla="*/ 184258 w 287877"/>
              <a:gd name="connsiteY8" fmla="*/ 1973943 h 5268686"/>
              <a:gd name="connsiteX9" fmla="*/ 227801 w 287877"/>
              <a:gd name="connsiteY9" fmla="*/ 3135086 h 5268686"/>
              <a:gd name="connsiteX10" fmla="*/ 256830 w 287877"/>
              <a:gd name="connsiteY10" fmla="*/ 3236686 h 5268686"/>
              <a:gd name="connsiteX11" fmla="*/ 271344 w 287877"/>
              <a:gd name="connsiteY11" fmla="*/ 3599543 h 5268686"/>
              <a:gd name="connsiteX12" fmla="*/ 285858 w 287877"/>
              <a:gd name="connsiteY12" fmla="*/ 3701143 h 5268686"/>
              <a:gd name="connsiteX13" fmla="*/ 285858 w 287877"/>
              <a:gd name="connsiteY13" fmla="*/ 5268686 h 5268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87877" h="5268686">
                <a:moveTo>
                  <a:pt x="39115" y="0"/>
                </a:moveTo>
                <a:cubicBezTo>
                  <a:pt x="-34312" y="367138"/>
                  <a:pt x="13454" y="101682"/>
                  <a:pt x="39115" y="986971"/>
                </a:cubicBezTo>
                <a:cubicBezTo>
                  <a:pt x="39968" y="1016388"/>
                  <a:pt x="49980" y="1044855"/>
                  <a:pt x="53630" y="1074057"/>
                </a:cubicBezTo>
                <a:cubicBezTo>
                  <a:pt x="59661" y="1122304"/>
                  <a:pt x="62113" y="1170953"/>
                  <a:pt x="68144" y="1219200"/>
                </a:cubicBezTo>
                <a:cubicBezTo>
                  <a:pt x="71794" y="1248402"/>
                  <a:pt x="78292" y="1277183"/>
                  <a:pt x="82658" y="1306286"/>
                </a:cubicBezTo>
                <a:cubicBezTo>
                  <a:pt x="92808" y="1373950"/>
                  <a:pt x="101016" y="1441902"/>
                  <a:pt x="111687" y="1509486"/>
                </a:cubicBezTo>
                <a:cubicBezTo>
                  <a:pt x="115535" y="1533854"/>
                  <a:pt x="122450" y="1557674"/>
                  <a:pt x="126201" y="1582057"/>
                </a:cubicBezTo>
                <a:cubicBezTo>
                  <a:pt x="132132" y="1620609"/>
                  <a:pt x="135560" y="1659507"/>
                  <a:pt x="140715" y="1698171"/>
                </a:cubicBezTo>
                <a:cubicBezTo>
                  <a:pt x="155936" y="1812330"/>
                  <a:pt x="162712" y="1844665"/>
                  <a:pt x="184258" y="1973943"/>
                </a:cubicBezTo>
                <a:cubicBezTo>
                  <a:pt x="192002" y="2516007"/>
                  <a:pt x="133439" y="2734044"/>
                  <a:pt x="227801" y="3135086"/>
                </a:cubicBezTo>
                <a:cubicBezTo>
                  <a:pt x="235868" y="3169372"/>
                  <a:pt x="247154" y="3202819"/>
                  <a:pt x="256830" y="3236686"/>
                </a:cubicBezTo>
                <a:cubicBezTo>
                  <a:pt x="261668" y="3357638"/>
                  <a:pt x="263793" y="3478730"/>
                  <a:pt x="271344" y="3599543"/>
                </a:cubicBezTo>
                <a:cubicBezTo>
                  <a:pt x="273478" y="3633687"/>
                  <a:pt x="285561" y="3666934"/>
                  <a:pt x="285858" y="3701143"/>
                </a:cubicBezTo>
                <a:cubicBezTo>
                  <a:pt x="290401" y="4223638"/>
                  <a:pt x="285858" y="4746172"/>
                  <a:pt x="285858" y="5268686"/>
                </a:cubicBez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20765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ppt_x"/>
                                          </p:val>
                                        </p:tav>
                                        <p:tav tm="100000">
                                          <p:val>
                                            <p:strVal val="#ppt_x"/>
                                          </p:val>
                                        </p:tav>
                                      </p:tavLst>
                                    </p:anim>
                                    <p:anim calcmode="lin" valueType="num">
                                      <p:cBhvr additive="base">
                                        <p:cTn id="1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1000"/>
                                        <p:tgtEl>
                                          <p:spTgt spid="4"/>
                                        </p:tgtEl>
                                      </p:cBhvr>
                                    </p:animEffect>
                                    <p:anim calcmode="lin" valueType="num">
                                      <p:cBhvr>
                                        <p:cTn id="28" dur="1000" fill="hold"/>
                                        <p:tgtEl>
                                          <p:spTgt spid="4"/>
                                        </p:tgtEl>
                                        <p:attrNameLst>
                                          <p:attrName>ppt_x</p:attrName>
                                        </p:attrNameLst>
                                      </p:cBhvr>
                                      <p:tavLst>
                                        <p:tav tm="0">
                                          <p:val>
                                            <p:strVal val="#ppt_x"/>
                                          </p:val>
                                        </p:tav>
                                        <p:tav tm="100000">
                                          <p:val>
                                            <p:strVal val="#ppt_x"/>
                                          </p:val>
                                        </p:tav>
                                      </p:tavLst>
                                    </p:anim>
                                    <p:anim calcmode="lin" valueType="num">
                                      <p:cBhvr>
                                        <p:cTn id="2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1000"/>
                                        <p:tgtEl>
                                          <p:spTgt spid="6"/>
                                        </p:tgtEl>
                                      </p:cBhvr>
                                    </p:animEffect>
                                    <p:anim calcmode="lin" valueType="num">
                                      <p:cBhvr>
                                        <p:cTn id="35" dur="1000" fill="hold"/>
                                        <p:tgtEl>
                                          <p:spTgt spid="6"/>
                                        </p:tgtEl>
                                        <p:attrNameLst>
                                          <p:attrName>ppt_x</p:attrName>
                                        </p:attrNameLst>
                                      </p:cBhvr>
                                      <p:tavLst>
                                        <p:tav tm="0">
                                          <p:val>
                                            <p:strVal val="#ppt_x"/>
                                          </p:val>
                                        </p:tav>
                                        <p:tav tm="100000">
                                          <p:val>
                                            <p:strVal val="#ppt_x"/>
                                          </p:val>
                                        </p:tav>
                                      </p:tavLst>
                                    </p:anim>
                                    <p:anim calcmode="lin" valueType="num">
                                      <p:cBhvr>
                                        <p:cTn id="3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3029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96686" y="406400"/>
            <a:ext cx="11117943" cy="1446550"/>
          </a:xfrm>
          <a:prstGeom prst="rect">
            <a:avLst/>
          </a:prstGeom>
          <a:noFill/>
        </p:spPr>
        <p:txBody>
          <a:bodyPr wrap="square" rtlCol="0">
            <a:spAutoFit/>
          </a:bodyPr>
          <a:lstStyle/>
          <a:p>
            <a:pPr algn="ctr" rtl="1"/>
            <a:r>
              <a:rPr lang="ar-DZ" sz="4400" dirty="0">
                <a:solidFill>
                  <a:srgbClr val="92D050"/>
                </a:solidFill>
              </a:rPr>
              <a:t> العوامل المؤثرة في اختلاف التكاليف</a:t>
            </a:r>
          </a:p>
          <a:p>
            <a:pPr algn="ctr" rtl="1"/>
            <a:endParaRPr lang="fr-FR" sz="4400" dirty="0"/>
          </a:p>
        </p:txBody>
      </p:sp>
      <p:sp>
        <p:nvSpPr>
          <p:cNvPr id="3" name="Ellipse 2"/>
          <p:cNvSpPr/>
          <p:nvPr/>
        </p:nvSpPr>
        <p:spPr>
          <a:xfrm>
            <a:off x="6843486" y="1556627"/>
            <a:ext cx="5007429" cy="81280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 </a:t>
            </a:r>
            <a:r>
              <a:rPr lang="ar-DZ" sz="2800" dirty="0">
                <a:solidFill>
                  <a:schemeClr val="tx1"/>
                </a:solidFill>
              </a:rPr>
              <a:t>العوامل الخاصة بكل عنصر</a:t>
            </a:r>
            <a:endParaRPr lang="fr-FR" sz="2800" dirty="0">
              <a:solidFill>
                <a:schemeClr val="tx1"/>
              </a:solidFill>
            </a:endParaRPr>
          </a:p>
        </p:txBody>
      </p:sp>
      <p:sp>
        <p:nvSpPr>
          <p:cNvPr id="4" name="Rectangle à coins arrondis 3"/>
          <p:cNvSpPr/>
          <p:nvPr/>
        </p:nvSpPr>
        <p:spPr>
          <a:xfrm>
            <a:off x="6705601" y="2394857"/>
            <a:ext cx="5283200" cy="4223657"/>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a:solidFill>
                  <a:schemeClr val="tx1"/>
                </a:solidFill>
              </a:rPr>
              <a:t>نظرا للخصائص المميزة لكل مصدر و أيضا الحقوق التي يتمتع بها فان درجة المخاطرة التي يتعرض لها تكون أيضا مختلفة و متفاوتة. فالمقرضين يعتبرون أقل تعرفا للمخاطر من جملة الأسهم فلهم الحق في الحصول على العوائد الدورية بصرف النظر الى تحقيق المنشأة للربح أو عدمه . كما أن لهم الأولوية في الحصول على مستحقاتهم في حالة تصفية الشركة أو افلاسها</a:t>
            </a:r>
            <a:endParaRPr lang="fr-FR" sz="2800" dirty="0">
              <a:solidFill>
                <a:schemeClr val="tx1"/>
              </a:solidFill>
            </a:endParaRPr>
          </a:p>
        </p:txBody>
      </p:sp>
      <p:sp>
        <p:nvSpPr>
          <p:cNvPr id="5" name="Ellipse 4"/>
          <p:cNvSpPr/>
          <p:nvPr/>
        </p:nvSpPr>
        <p:spPr>
          <a:xfrm>
            <a:off x="406399" y="1318360"/>
            <a:ext cx="3889830" cy="75474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a:solidFill>
                  <a:schemeClr val="tx1"/>
                </a:solidFill>
              </a:rPr>
              <a:t>العوامل المرتبطة بقرار المنشأة</a:t>
            </a:r>
            <a:endParaRPr lang="fr-FR" sz="2800" dirty="0">
              <a:solidFill>
                <a:schemeClr val="tx1"/>
              </a:solidFill>
            </a:endParaRPr>
          </a:p>
        </p:txBody>
      </p:sp>
      <p:sp>
        <p:nvSpPr>
          <p:cNvPr id="7" name="Rectangle à coins arrondis 6"/>
          <p:cNvSpPr/>
          <p:nvPr/>
        </p:nvSpPr>
        <p:spPr>
          <a:xfrm>
            <a:off x="188685" y="2073103"/>
            <a:ext cx="4325258" cy="454541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a:solidFill>
                  <a:schemeClr val="tx1"/>
                </a:solidFill>
              </a:rPr>
              <a:t>تختلف تكلفة الأموال وفقا للقرار الذي يحدد العناصر المكونة لهذا الهيكل و أيضا نسبة كل عنصر فيه فقد تعتمد المنشأة في تمويلها على الاقتراض و الأسهم العادية فقط في تمويلها لاستثماراتها أو قد تحدد نسبة مستهدفة لكل عنصر داخل هذا الخليط</a:t>
            </a:r>
            <a:endParaRPr lang="fr-FR" sz="2800" dirty="0">
              <a:solidFill>
                <a:schemeClr val="tx1"/>
              </a:solidFill>
            </a:endParaRPr>
          </a:p>
        </p:txBody>
      </p:sp>
    </p:spTree>
    <p:extLst>
      <p:ext uri="{BB962C8B-B14F-4D97-AF65-F5344CB8AC3E}">
        <p14:creationId xmlns:p14="http://schemas.microsoft.com/office/powerpoint/2010/main" val="920697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anim calcmode="lin" valueType="num">
                                      <p:cBhvr>
                                        <p:cTn id="32" dur="1000" fill="hold"/>
                                        <p:tgtEl>
                                          <p:spTgt spid="7"/>
                                        </p:tgtEl>
                                        <p:attrNameLst>
                                          <p:attrName>ppt_x</p:attrName>
                                        </p:attrNameLst>
                                      </p:cBhvr>
                                      <p:tavLst>
                                        <p:tav tm="0">
                                          <p:val>
                                            <p:strVal val="#ppt_x"/>
                                          </p:val>
                                        </p:tav>
                                        <p:tav tm="100000">
                                          <p:val>
                                            <p:strVal val="#ppt_x"/>
                                          </p:val>
                                        </p:tav>
                                      </p:tavLst>
                                    </p:anim>
                                    <p:anim calcmode="lin" valueType="num">
                                      <p:cBhvr>
                                        <p:cTn id="3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6114" y="348343"/>
            <a:ext cx="12308114" cy="707886"/>
          </a:xfrm>
          <a:prstGeom prst="rect">
            <a:avLst/>
          </a:prstGeom>
          <a:noFill/>
        </p:spPr>
        <p:txBody>
          <a:bodyPr wrap="square" rtlCol="0">
            <a:spAutoFit/>
          </a:bodyPr>
          <a:lstStyle/>
          <a:p>
            <a:pPr algn="r" rtl="1"/>
            <a:endParaRPr lang="fr-FR" sz="4000" dirty="0"/>
          </a:p>
        </p:txBody>
      </p:sp>
      <p:sp>
        <p:nvSpPr>
          <p:cNvPr id="3" name="Rectangle à coins arrondis 2"/>
          <p:cNvSpPr/>
          <p:nvPr/>
        </p:nvSpPr>
        <p:spPr>
          <a:xfrm>
            <a:off x="2786743" y="78168"/>
            <a:ext cx="7576457" cy="12192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dirty="0">
                <a:solidFill>
                  <a:schemeClr val="tx1"/>
                </a:solidFill>
              </a:rPr>
              <a:t>اهمية حساب تكاليف الاموال</a:t>
            </a:r>
            <a:endParaRPr lang="fr-FR" sz="4000" dirty="0">
              <a:solidFill>
                <a:schemeClr val="tx1"/>
              </a:solidFill>
            </a:endParaRPr>
          </a:p>
        </p:txBody>
      </p:sp>
      <p:sp>
        <p:nvSpPr>
          <p:cNvPr id="4" name="ZoneTexte 3"/>
          <p:cNvSpPr txBox="1"/>
          <p:nvPr/>
        </p:nvSpPr>
        <p:spPr>
          <a:xfrm>
            <a:off x="203200" y="1744683"/>
            <a:ext cx="11814629" cy="1754326"/>
          </a:xfrm>
          <a:prstGeom prst="rect">
            <a:avLst/>
          </a:prstGeom>
          <a:noFill/>
        </p:spPr>
        <p:txBody>
          <a:bodyPr wrap="square" rtlCol="0">
            <a:spAutoFit/>
          </a:bodyPr>
          <a:lstStyle/>
          <a:p>
            <a:pPr algn="ctr" rtl="1"/>
            <a:r>
              <a:rPr lang="ar-DZ" sz="3600" dirty="0"/>
              <a:t>     </a:t>
            </a:r>
            <a:r>
              <a:rPr lang="ar-DZ" sz="3600" dirty="0">
                <a:cs typeface="Al-Mothnna" pitchFamily="2" charset="-78"/>
              </a:rPr>
              <a:t>حساب تكلفة كل عنصر  من عناصر الأصول يساعد الإدارة المالية في </a:t>
            </a:r>
            <a:r>
              <a:rPr lang="ar-DZ" sz="3600" dirty="0" err="1">
                <a:cs typeface="Al-Mothnna" pitchFamily="2" charset="-78"/>
              </a:rPr>
              <a:t>إتخاذ</a:t>
            </a:r>
            <a:r>
              <a:rPr lang="ar-DZ" sz="3600" dirty="0">
                <a:cs typeface="Al-Mothnna" pitchFamily="2" charset="-78"/>
              </a:rPr>
              <a:t> القرار المتعلق </a:t>
            </a:r>
            <a:r>
              <a:rPr lang="ar-DZ" sz="3600" dirty="0" err="1">
                <a:cs typeface="Al-Mothnna" pitchFamily="2" charset="-78"/>
              </a:rPr>
              <a:t>بإختيار</a:t>
            </a:r>
            <a:r>
              <a:rPr lang="ar-DZ" sz="3600" dirty="0">
                <a:cs typeface="Al-Mothnna" pitchFamily="2" charset="-78"/>
              </a:rPr>
              <a:t> أنسب تلك المصادر من خلال التكلفة.</a:t>
            </a:r>
            <a:endParaRPr lang="fr-FR" sz="3600" dirty="0">
              <a:cs typeface="Al-Mothnna" pitchFamily="2" charset="-78"/>
            </a:endParaRPr>
          </a:p>
        </p:txBody>
      </p:sp>
      <p:sp>
        <p:nvSpPr>
          <p:cNvPr id="5" name="ZoneTexte 4"/>
          <p:cNvSpPr txBox="1"/>
          <p:nvPr/>
        </p:nvSpPr>
        <p:spPr>
          <a:xfrm>
            <a:off x="0" y="3561944"/>
            <a:ext cx="12017829" cy="1200329"/>
          </a:xfrm>
          <a:prstGeom prst="rect">
            <a:avLst/>
          </a:prstGeom>
          <a:noFill/>
        </p:spPr>
        <p:txBody>
          <a:bodyPr wrap="square" rtlCol="0">
            <a:spAutoFit/>
          </a:bodyPr>
          <a:lstStyle/>
          <a:p>
            <a:pPr algn="ctr" rtl="1"/>
            <a:r>
              <a:rPr lang="ar-DZ" sz="3600" dirty="0">
                <a:cs typeface="Al-Mothnna" pitchFamily="2" charset="-78"/>
              </a:rPr>
              <a:t>تستخدم تكلفة التمويل للمفاضلة بين المشروعات </a:t>
            </a:r>
            <a:r>
              <a:rPr lang="ar-DZ" sz="3600" dirty="0" err="1">
                <a:cs typeface="Al-Mothnna" pitchFamily="2" charset="-78"/>
              </a:rPr>
              <a:t>الإستثمارية</a:t>
            </a:r>
            <a:r>
              <a:rPr lang="ar-DZ" sz="3600" dirty="0">
                <a:cs typeface="Al-Mothnna" pitchFamily="2" charset="-78"/>
              </a:rPr>
              <a:t> الممكن أن تستخدم فيها الأموال</a:t>
            </a:r>
            <a:endParaRPr lang="fr-FR" sz="3600" dirty="0">
              <a:cs typeface="Al-Mothnna" pitchFamily="2" charset="-78"/>
            </a:endParaRPr>
          </a:p>
        </p:txBody>
      </p:sp>
      <p:sp>
        <p:nvSpPr>
          <p:cNvPr id="6" name="ZoneTexte 5"/>
          <p:cNvSpPr txBox="1"/>
          <p:nvPr/>
        </p:nvSpPr>
        <p:spPr>
          <a:xfrm>
            <a:off x="94343" y="4690919"/>
            <a:ext cx="11887200" cy="1754326"/>
          </a:xfrm>
          <a:prstGeom prst="rect">
            <a:avLst/>
          </a:prstGeom>
          <a:noFill/>
        </p:spPr>
        <p:txBody>
          <a:bodyPr wrap="square" rtlCol="0">
            <a:spAutoFit/>
          </a:bodyPr>
          <a:lstStyle/>
          <a:p>
            <a:pPr algn="ctr" rtl="1"/>
            <a:r>
              <a:rPr lang="ar-DZ" sz="3600" dirty="0">
                <a:cs typeface="Al-Mothnna" pitchFamily="2" charset="-78"/>
              </a:rPr>
              <a:t>أن تعظيم قيمة المؤسسة كهدف إستراتيجي للإدارة المالية يستلزم أن تكون تكلفة جميع العناصر التي تشكل مدخلات للمؤسسة من ضمنها الأموال  الخاصة  بحدودها الدنيا</a:t>
            </a:r>
            <a:endParaRPr lang="fr-FR" sz="3600" dirty="0">
              <a:cs typeface="Al-Mothnna" pitchFamily="2" charset="-78"/>
            </a:endParaRPr>
          </a:p>
        </p:txBody>
      </p:sp>
    </p:spTree>
    <p:extLst>
      <p:ext uri="{BB962C8B-B14F-4D97-AF65-F5344CB8AC3E}">
        <p14:creationId xmlns:p14="http://schemas.microsoft.com/office/powerpoint/2010/main" val="3792678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fade">
                                      <p:cBhvr>
                                        <p:cTn id="20" dur="1000"/>
                                        <p:tgtEl>
                                          <p:spTgt spid="5">
                                            <p:txEl>
                                              <p:pRg st="0" end="0"/>
                                            </p:txEl>
                                          </p:spTgt>
                                        </p:tgtEl>
                                      </p:cBhvr>
                                    </p:animEffect>
                                    <p:anim calcmode="lin" valueType="num">
                                      <p:cBhvr>
                                        <p:cTn id="21"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fade">
                                      <p:cBhvr>
                                        <p:cTn id="27" dur="1000"/>
                                        <p:tgtEl>
                                          <p:spTgt spid="6">
                                            <p:txEl>
                                              <p:pRg st="0" end="0"/>
                                            </p:txEl>
                                          </p:spTgt>
                                        </p:tgtEl>
                                      </p:cBhvr>
                                    </p:animEffect>
                                    <p:anim calcmode="lin" valueType="num">
                                      <p:cBhvr>
                                        <p:cTn id="2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8621486" y="348343"/>
            <a:ext cx="3410857" cy="88537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3200" dirty="0">
                <a:solidFill>
                  <a:schemeClr val="tx1"/>
                </a:solidFill>
              </a:rPr>
              <a:t>تكلفة الإقراض الخارجي</a:t>
            </a:r>
            <a:endParaRPr lang="fr-FR" sz="3200" dirty="0">
              <a:solidFill>
                <a:schemeClr val="tx1"/>
              </a:solidFill>
            </a:endParaRPr>
          </a:p>
        </p:txBody>
      </p:sp>
      <p:cxnSp>
        <p:nvCxnSpPr>
          <p:cNvPr id="5" name="Connecteur droit 4"/>
          <p:cNvCxnSpPr>
            <a:stCxn id="3" idx="1"/>
          </p:cNvCxnSpPr>
          <p:nvPr/>
        </p:nvCxnSpPr>
        <p:spPr>
          <a:xfrm flipH="1" flipV="1">
            <a:off x="7881257" y="783771"/>
            <a:ext cx="740229" cy="7258"/>
          </a:xfrm>
          <a:prstGeom prst="line">
            <a:avLst/>
          </a:prstGeom>
          <a:ln w="76200">
            <a:solidFill>
              <a:schemeClr val="tx1"/>
            </a:solidFill>
          </a:ln>
        </p:spPr>
        <p:style>
          <a:lnRef idx="3">
            <a:schemeClr val="dk1"/>
          </a:lnRef>
          <a:fillRef idx="0">
            <a:schemeClr val="dk1"/>
          </a:fillRef>
          <a:effectRef idx="2">
            <a:schemeClr val="dk1"/>
          </a:effectRef>
          <a:fontRef idx="minor">
            <a:schemeClr val="tx1"/>
          </a:fontRef>
        </p:style>
      </p:cxnSp>
      <p:cxnSp>
        <p:nvCxnSpPr>
          <p:cNvPr id="7" name="Connecteur droit 6"/>
          <p:cNvCxnSpPr/>
          <p:nvPr/>
        </p:nvCxnSpPr>
        <p:spPr>
          <a:xfrm>
            <a:off x="7866743" y="217714"/>
            <a:ext cx="14514" cy="1161143"/>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flipH="1">
            <a:off x="7170057" y="246743"/>
            <a:ext cx="711200"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flipH="1">
            <a:off x="7170057" y="849086"/>
            <a:ext cx="682172"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flipH="1">
            <a:off x="7300686" y="1393371"/>
            <a:ext cx="580571" cy="14515"/>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2380343" y="-45645"/>
            <a:ext cx="4789714" cy="584775"/>
          </a:xfrm>
          <a:prstGeom prst="rect">
            <a:avLst/>
          </a:prstGeom>
          <a:noFill/>
        </p:spPr>
        <p:txBody>
          <a:bodyPr wrap="square" rtlCol="0">
            <a:spAutoFit/>
          </a:bodyPr>
          <a:lstStyle/>
          <a:p>
            <a:pPr algn="r" rtl="1"/>
            <a:r>
              <a:rPr lang="ar-DZ" sz="3200" dirty="0"/>
              <a:t>قروض طويلة الاجل</a:t>
            </a:r>
            <a:endParaRPr lang="fr-FR" sz="3200" dirty="0"/>
          </a:p>
        </p:txBody>
      </p:sp>
      <p:sp>
        <p:nvSpPr>
          <p:cNvPr id="18" name="ZoneTexte 17"/>
          <p:cNvSpPr txBox="1"/>
          <p:nvPr/>
        </p:nvSpPr>
        <p:spPr>
          <a:xfrm>
            <a:off x="4049486" y="552593"/>
            <a:ext cx="3120571" cy="584775"/>
          </a:xfrm>
          <a:prstGeom prst="rect">
            <a:avLst/>
          </a:prstGeom>
          <a:noFill/>
        </p:spPr>
        <p:txBody>
          <a:bodyPr wrap="square" rtlCol="0">
            <a:spAutoFit/>
          </a:bodyPr>
          <a:lstStyle/>
          <a:p>
            <a:pPr algn="r" rtl="1"/>
            <a:r>
              <a:rPr lang="ar-DZ" sz="3200" dirty="0"/>
              <a:t>قروض قصيرة الاجل</a:t>
            </a:r>
            <a:endParaRPr lang="fr-FR" sz="3200" dirty="0"/>
          </a:p>
        </p:txBody>
      </p:sp>
      <p:sp>
        <p:nvSpPr>
          <p:cNvPr id="19" name="ZoneTexte 18"/>
          <p:cNvSpPr txBox="1"/>
          <p:nvPr/>
        </p:nvSpPr>
        <p:spPr>
          <a:xfrm>
            <a:off x="4499428" y="1165346"/>
            <a:ext cx="2627086" cy="584775"/>
          </a:xfrm>
          <a:prstGeom prst="rect">
            <a:avLst/>
          </a:prstGeom>
          <a:noFill/>
        </p:spPr>
        <p:txBody>
          <a:bodyPr wrap="square" rtlCol="0">
            <a:spAutoFit/>
          </a:bodyPr>
          <a:lstStyle/>
          <a:p>
            <a:pPr algn="r" rtl="1"/>
            <a:r>
              <a:rPr lang="ar-DZ" sz="3200" dirty="0"/>
              <a:t>سندات</a:t>
            </a:r>
            <a:endParaRPr lang="fr-FR" sz="3200" dirty="0"/>
          </a:p>
        </p:txBody>
      </p:sp>
      <p:sp>
        <p:nvSpPr>
          <p:cNvPr id="20" name="Rectangle à coins arrondis 19"/>
          <p:cNvSpPr/>
          <p:nvPr/>
        </p:nvSpPr>
        <p:spPr>
          <a:xfrm>
            <a:off x="8621487" y="2380343"/>
            <a:ext cx="3363686" cy="783772"/>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1"/>
            <a:r>
              <a:rPr lang="ar-DZ" sz="3200" dirty="0">
                <a:solidFill>
                  <a:schemeClr val="tx1"/>
                </a:solidFill>
              </a:rPr>
              <a:t>تكلفة الأموال الخاصة</a:t>
            </a:r>
            <a:endParaRPr lang="fr-FR" sz="3200" dirty="0">
              <a:solidFill>
                <a:schemeClr val="tx1"/>
              </a:solidFill>
            </a:endParaRPr>
          </a:p>
        </p:txBody>
      </p:sp>
      <p:cxnSp>
        <p:nvCxnSpPr>
          <p:cNvPr id="22" name="Connecteur droit 21"/>
          <p:cNvCxnSpPr>
            <a:stCxn id="20" idx="1"/>
          </p:cNvCxnSpPr>
          <p:nvPr/>
        </p:nvCxnSpPr>
        <p:spPr>
          <a:xfrm flipH="1">
            <a:off x="8026402" y="2772229"/>
            <a:ext cx="595085" cy="30933"/>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a:off x="8011886" y="2380343"/>
            <a:ext cx="0" cy="78377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p:nvPr/>
        </p:nvCxnSpPr>
        <p:spPr>
          <a:xfrm flipH="1">
            <a:off x="7300686" y="2380343"/>
            <a:ext cx="696685"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flipH="1">
            <a:off x="7300686" y="3164115"/>
            <a:ext cx="711202"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4263575" y="2172561"/>
            <a:ext cx="2917371" cy="584775"/>
          </a:xfrm>
          <a:prstGeom prst="rect">
            <a:avLst/>
          </a:prstGeom>
          <a:noFill/>
        </p:spPr>
        <p:txBody>
          <a:bodyPr wrap="square" rtlCol="0">
            <a:spAutoFit/>
          </a:bodyPr>
          <a:lstStyle/>
          <a:p>
            <a:pPr algn="r" rtl="1"/>
            <a:r>
              <a:rPr lang="ar-DZ" sz="3200" dirty="0"/>
              <a:t>اسهم عادية</a:t>
            </a:r>
            <a:endParaRPr lang="fr-FR" sz="3200" dirty="0"/>
          </a:p>
        </p:txBody>
      </p:sp>
      <p:sp>
        <p:nvSpPr>
          <p:cNvPr id="34" name="ZoneTexte 33"/>
          <p:cNvSpPr txBox="1"/>
          <p:nvPr/>
        </p:nvSpPr>
        <p:spPr>
          <a:xfrm>
            <a:off x="5638801" y="2803162"/>
            <a:ext cx="2017485" cy="584775"/>
          </a:xfrm>
          <a:prstGeom prst="rect">
            <a:avLst/>
          </a:prstGeom>
          <a:noFill/>
        </p:spPr>
        <p:txBody>
          <a:bodyPr wrap="square" rtlCol="0">
            <a:spAutoFit/>
          </a:bodyPr>
          <a:lstStyle/>
          <a:p>
            <a:r>
              <a:rPr lang="ar-DZ" sz="3200" dirty="0"/>
              <a:t>اسهم ممتازة</a:t>
            </a:r>
            <a:endParaRPr lang="fr-FR" sz="3200" dirty="0"/>
          </a:p>
        </p:txBody>
      </p:sp>
      <p:sp>
        <p:nvSpPr>
          <p:cNvPr id="35" name="Rectangle à coins arrondis 34"/>
          <p:cNvSpPr/>
          <p:nvPr/>
        </p:nvSpPr>
        <p:spPr>
          <a:xfrm>
            <a:off x="8723087" y="4405266"/>
            <a:ext cx="3410857" cy="83457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3200" dirty="0">
                <a:solidFill>
                  <a:schemeClr val="tx1"/>
                </a:solidFill>
              </a:rPr>
              <a:t>تكلفة التمويل الذاتي</a:t>
            </a:r>
            <a:endParaRPr lang="fr-FR" sz="3200" dirty="0">
              <a:solidFill>
                <a:schemeClr val="tx1"/>
              </a:solidFill>
            </a:endParaRPr>
          </a:p>
        </p:txBody>
      </p:sp>
      <p:cxnSp>
        <p:nvCxnSpPr>
          <p:cNvPr id="40" name="Connecteur droit 39"/>
          <p:cNvCxnSpPr>
            <a:stCxn id="35" idx="1"/>
          </p:cNvCxnSpPr>
          <p:nvPr/>
        </p:nvCxnSpPr>
        <p:spPr>
          <a:xfrm flipH="1">
            <a:off x="8026402" y="4822552"/>
            <a:ext cx="696685"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Connecteur droit 43"/>
          <p:cNvCxnSpPr/>
          <p:nvPr/>
        </p:nvCxnSpPr>
        <p:spPr>
          <a:xfrm>
            <a:off x="7997371" y="4310743"/>
            <a:ext cx="29031" cy="83457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Connecteur droit avec flèche 46"/>
          <p:cNvCxnSpPr/>
          <p:nvPr/>
        </p:nvCxnSpPr>
        <p:spPr>
          <a:xfrm flipH="1">
            <a:off x="7300686" y="4310743"/>
            <a:ext cx="711200"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Connecteur droit avec flèche 48"/>
          <p:cNvCxnSpPr/>
          <p:nvPr/>
        </p:nvCxnSpPr>
        <p:spPr>
          <a:xfrm flipH="1">
            <a:off x="7300686" y="5145315"/>
            <a:ext cx="725717"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ZoneTexte 50"/>
          <p:cNvSpPr txBox="1"/>
          <p:nvPr/>
        </p:nvSpPr>
        <p:spPr>
          <a:xfrm>
            <a:off x="4484915" y="4054262"/>
            <a:ext cx="3367314" cy="584775"/>
          </a:xfrm>
          <a:prstGeom prst="rect">
            <a:avLst/>
          </a:prstGeom>
          <a:noFill/>
        </p:spPr>
        <p:txBody>
          <a:bodyPr wrap="square" rtlCol="0">
            <a:spAutoFit/>
          </a:bodyPr>
          <a:lstStyle/>
          <a:p>
            <a:r>
              <a:rPr lang="ar-DZ" sz="3200" dirty="0" err="1"/>
              <a:t>اهتلاكات</a:t>
            </a:r>
            <a:r>
              <a:rPr lang="ar-DZ" sz="3200" dirty="0"/>
              <a:t> و </a:t>
            </a:r>
            <a:r>
              <a:rPr lang="ar-DZ" sz="3200" dirty="0" err="1"/>
              <a:t>مؤونات</a:t>
            </a:r>
            <a:endParaRPr lang="fr-FR" sz="3200" dirty="0"/>
          </a:p>
        </p:txBody>
      </p:sp>
      <p:sp>
        <p:nvSpPr>
          <p:cNvPr id="52" name="ZoneTexte 51"/>
          <p:cNvSpPr txBox="1"/>
          <p:nvPr/>
        </p:nvSpPr>
        <p:spPr>
          <a:xfrm>
            <a:off x="4891314" y="4861891"/>
            <a:ext cx="3077028" cy="584775"/>
          </a:xfrm>
          <a:prstGeom prst="rect">
            <a:avLst/>
          </a:prstGeom>
          <a:noFill/>
        </p:spPr>
        <p:txBody>
          <a:bodyPr wrap="square" rtlCol="0">
            <a:spAutoFit/>
          </a:bodyPr>
          <a:lstStyle/>
          <a:p>
            <a:r>
              <a:rPr lang="ar-DZ" sz="3200" dirty="0"/>
              <a:t>أموال محتجزة </a:t>
            </a:r>
          </a:p>
        </p:txBody>
      </p:sp>
      <p:sp>
        <p:nvSpPr>
          <p:cNvPr id="67" name="ZoneTexte 66"/>
          <p:cNvSpPr txBox="1"/>
          <p:nvPr/>
        </p:nvSpPr>
        <p:spPr>
          <a:xfrm>
            <a:off x="0" y="4054262"/>
            <a:ext cx="4263575" cy="523220"/>
          </a:xfrm>
          <a:prstGeom prst="rect">
            <a:avLst/>
          </a:prstGeom>
          <a:noFill/>
        </p:spPr>
        <p:txBody>
          <a:bodyPr wrap="square" rtlCol="0">
            <a:spAutoFit/>
          </a:bodyPr>
          <a:lstStyle/>
          <a:p>
            <a:pPr algn="r" rtl="1"/>
            <a:r>
              <a:rPr lang="ar-DZ" sz="2800" dirty="0"/>
              <a:t>الأموال المستوردة من أصول ثابتة</a:t>
            </a:r>
            <a:endParaRPr lang="fr-FR" sz="2800" dirty="0"/>
          </a:p>
        </p:txBody>
      </p:sp>
      <p:sp>
        <p:nvSpPr>
          <p:cNvPr id="68" name="ZoneTexte 67"/>
          <p:cNvSpPr txBox="1"/>
          <p:nvPr/>
        </p:nvSpPr>
        <p:spPr>
          <a:xfrm>
            <a:off x="399144" y="4923446"/>
            <a:ext cx="4368800" cy="523220"/>
          </a:xfrm>
          <a:prstGeom prst="rect">
            <a:avLst/>
          </a:prstGeom>
          <a:noFill/>
        </p:spPr>
        <p:txBody>
          <a:bodyPr wrap="square" rtlCol="0">
            <a:spAutoFit/>
          </a:bodyPr>
          <a:lstStyle/>
          <a:p>
            <a:r>
              <a:rPr lang="ar-DZ" sz="2800" dirty="0"/>
              <a:t>أرباح غير موزعة+ الاحتياطات</a:t>
            </a:r>
            <a:endParaRPr lang="fr-FR" sz="2800" dirty="0"/>
          </a:p>
        </p:txBody>
      </p:sp>
    </p:spTree>
    <p:extLst>
      <p:ext uri="{BB962C8B-B14F-4D97-AF65-F5344CB8AC3E}">
        <p14:creationId xmlns:p14="http://schemas.microsoft.com/office/powerpoint/2010/main" val="3586841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500" fill="hold"/>
                                        <p:tgtEl>
                                          <p:spTgt spid="35"/>
                                        </p:tgtEl>
                                        <p:attrNameLst>
                                          <p:attrName>ppt_x</p:attrName>
                                        </p:attrNameLst>
                                      </p:cBhvr>
                                      <p:tavLst>
                                        <p:tav tm="0">
                                          <p:val>
                                            <p:strVal val="#ppt_x"/>
                                          </p:val>
                                        </p:tav>
                                        <p:tav tm="100000">
                                          <p:val>
                                            <p:strVal val="#ppt_x"/>
                                          </p:val>
                                        </p:tav>
                                      </p:tavLst>
                                    </p:anim>
                                    <p:anim calcmode="lin" valueType="num">
                                      <p:cBhvr additive="base">
                                        <p:cTn id="20"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fade">
                                      <p:cBhvr>
                                        <p:cTn id="47" dur="1000"/>
                                        <p:tgtEl>
                                          <p:spTgt spid="22"/>
                                        </p:tgtEl>
                                      </p:cBhvr>
                                    </p:animEffect>
                                    <p:anim calcmode="lin" valueType="num">
                                      <p:cBhvr>
                                        <p:cTn id="48" dur="1000" fill="hold"/>
                                        <p:tgtEl>
                                          <p:spTgt spid="22"/>
                                        </p:tgtEl>
                                        <p:attrNameLst>
                                          <p:attrName>ppt_x</p:attrName>
                                        </p:attrNameLst>
                                      </p:cBhvr>
                                      <p:tavLst>
                                        <p:tav tm="0">
                                          <p:val>
                                            <p:strVal val="#ppt_x"/>
                                          </p:val>
                                        </p:tav>
                                        <p:tav tm="100000">
                                          <p:val>
                                            <p:strVal val="#ppt_x"/>
                                          </p:val>
                                        </p:tav>
                                      </p:tavLst>
                                    </p:anim>
                                    <p:anim calcmode="lin" valueType="num">
                                      <p:cBhvr>
                                        <p:cTn id="49" dur="1000" fill="hold"/>
                                        <p:tgtEl>
                                          <p:spTgt spid="22"/>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fade">
                                      <p:cBhvr>
                                        <p:cTn id="52" dur="1000"/>
                                        <p:tgtEl>
                                          <p:spTgt spid="28"/>
                                        </p:tgtEl>
                                      </p:cBhvr>
                                    </p:animEffect>
                                    <p:anim calcmode="lin" valueType="num">
                                      <p:cBhvr>
                                        <p:cTn id="53" dur="1000" fill="hold"/>
                                        <p:tgtEl>
                                          <p:spTgt spid="28"/>
                                        </p:tgtEl>
                                        <p:attrNameLst>
                                          <p:attrName>ppt_x</p:attrName>
                                        </p:attrNameLst>
                                      </p:cBhvr>
                                      <p:tavLst>
                                        <p:tav tm="0">
                                          <p:val>
                                            <p:strVal val="#ppt_x"/>
                                          </p:val>
                                        </p:tav>
                                        <p:tav tm="100000">
                                          <p:val>
                                            <p:strVal val="#ppt_x"/>
                                          </p:val>
                                        </p:tav>
                                      </p:tavLst>
                                    </p:anim>
                                    <p:anim calcmode="lin" valueType="num">
                                      <p:cBhvr>
                                        <p:cTn id="54" dur="1000" fill="hold"/>
                                        <p:tgtEl>
                                          <p:spTgt spid="28"/>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fade">
                                      <p:cBhvr>
                                        <p:cTn id="62" dur="1000"/>
                                        <p:tgtEl>
                                          <p:spTgt spid="24"/>
                                        </p:tgtEl>
                                      </p:cBhvr>
                                    </p:animEffect>
                                    <p:anim calcmode="lin" valueType="num">
                                      <p:cBhvr>
                                        <p:cTn id="63" dur="1000" fill="hold"/>
                                        <p:tgtEl>
                                          <p:spTgt spid="24"/>
                                        </p:tgtEl>
                                        <p:attrNameLst>
                                          <p:attrName>ppt_x</p:attrName>
                                        </p:attrNameLst>
                                      </p:cBhvr>
                                      <p:tavLst>
                                        <p:tav tm="0">
                                          <p:val>
                                            <p:strVal val="#ppt_x"/>
                                          </p:val>
                                        </p:tav>
                                        <p:tav tm="100000">
                                          <p:val>
                                            <p:strVal val="#ppt_x"/>
                                          </p:val>
                                        </p:tav>
                                      </p:tavLst>
                                    </p:anim>
                                    <p:anim calcmode="lin" valueType="num">
                                      <p:cBhvr>
                                        <p:cTn id="6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3"/>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4"/>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40"/>
                                        </p:tgtEl>
                                        <p:attrNameLst>
                                          <p:attrName>style.visibility</p:attrName>
                                        </p:attrNameLst>
                                      </p:cBhvr>
                                      <p:to>
                                        <p:strVal val="visible"/>
                                      </p:to>
                                    </p:set>
                                    <p:animEffect transition="in" filter="fade">
                                      <p:cBhvr>
                                        <p:cTn id="77" dur="1000"/>
                                        <p:tgtEl>
                                          <p:spTgt spid="40"/>
                                        </p:tgtEl>
                                      </p:cBhvr>
                                    </p:animEffect>
                                    <p:anim calcmode="lin" valueType="num">
                                      <p:cBhvr>
                                        <p:cTn id="78" dur="1000" fill="hold"/>
                                        <p:tgtEl>
                                          <p:spTgt spid="40"/>
                                        </p:tgtEl>
                                        <p:attrNameLst>
                                          <p:attrName>ppt_x</p:attrName>
                                        </p:attrNameLst>
                                      </p:cBhvr>
                                      <p:tavLst>
                                        <p:tav tm="0">
                                          <p:val>
                                            <p:strVal val="#ppt_x"/>
                                          </p:val>
                                        </p:tav>
                                        <p:tav tm="100000">
                                          <p:val>
                                            <p:strVal val="#ppt_x"/>
                                          </p:val>
                                        </p:tav>
                                      </p:tavLst>
                                    </p:anim>
                                    <p:anim calcmode="lin" valueType="num">
                                      <p:cBhvr>
                                        <p:cTn id="79" dur="1000" fill="hold"/>
                                        <p:tgtEl>
                                          <p:spTgt spid="40"/>
                                        </p:tgtEl>
                                        <p:attrNameLst>
                                          <p:attrName>ppt_y</p:attrName>
                                        </p:attrNameLst>
                                      </p:cBhvr>
                                      <p:tavLst>
                                        <p:tav tm="0">
                                          <p:val>
                                            <p:strVal val="#ppt_y+.1"/>
                                          </p:val>
                                        </p:tav>
                                        <p:tav tm="100000">
                                          <p:val>
                                            <p:strVal val="#ppt_y"/>
                                          </p:val>
                                        </p:tav>
                                      </p:tavLst>
                                    </p:anim>
                                  </p:childTnLst>
                                </p:cTn>
                              </p:par>
                              <p:par>
                                <p:cTn id="80" presetID="42" presetClass="entr" presetSubtype="0" fill="hold" nodeType="withEffect">
                                  <p:stCondLst>
                                    <p:cond delay="0"/>
                                  </p:stCondLst>
                                  <p:childTnLst>
                                    <p:set>
                                      <p:cBhvr>
                                        <p:cTn id="81" dur="1" fill="hold">
                                          <p:stCondLst>
                                            <p:cond delay="0"/>
                                          </p:stCondLst>
                                        </p:cTn>
                                        <p:tgtEl>
                                          <p:spTgt spid="44"/>
                                        </p:tgtEl>
                                        <p:attrNameLst>
                                          <p:attrName>style.visibility</p:attrName>
                                        </p:attrNameLst>
                                      </p:cBhvr>
                                      <p:to>
                                        <p:strVal val="visible"/>
                                      </p:to>
                                    </p:set>
                                    <p:animEffect transition="in" filter="fade">
                                      <p:cBhvr>
                                        <p:cTn id="82" dur="1000"/>
                                        <p:tgtEl>
                                          <p:spTgt spid="44"/>
                                        </p:tgtEl>
                                      </p:cBhvr>
                                    </p:animEffect>
                                    <p:anim calcmode="lin" valueType="num">
                                      <p:cBhvr>
                                        <p:cTn id="83" dur="1000" fill="hold"/>
                                        <p:tgtEl>
                                          <p:spTgt spid="44"/>
                                        </p:tgtEl>
                                        <p:attrNameLst>
                                          <p:attrName>ppt_x</p:attrName>
                                        </p:attrNameLst>
                                      </p:cBhvr>
                                      <p:tavLst>
                                        <p:tav tm="0">
                                          <p:val>
                                            <p:strVal val="#ppt_x"/>
                                          </p:val>
                                        </p:tav>
                                        <p:tav tm="100000">
                                          <p:val>
                                            <p:strVal val="#ppt_x"/>
                                          </p:val>
                                        </p:tav>
                                      </p:tavLst>
                                    </p:anim>
                                    <p:anim calcmode="lin" valueType="num">
                                      <p:cBhvr>
                                        <p:cTn id="84" dur="1000" fill="hold"/>
                                        <p:tgtEl>
                                          <p:spTgt spid="44"/>
                                        </p:tgtEl>
                                        <p:attrNameLst>
                                          <p:attrName>ppt_y</p:attrName>
                                        </p:attrNameLst>
                                      </p:cBhvr>
                                      <p:tavLst>
                                        <p:tav tm="0">
                                          <p:val>
                                            <p:strVal val="#ppt_y+.1"/>
                                          </p:val>
                                        </p:tav>
                                        <p:tav tm="100000">
                                          <p:val>
                                            <p:strVal val="#ppt_y"/>
                                          </p:val>
                                        </p:tav>
                                      </p:tavLst>
                                    </p:anim>
                                  </p:childTnLst>
                                </p:cTn>
                              </p:par>
                              <p:par>
                                <p:cTn id="85" presetID="42" presetClass="entr" presetSubtype="0" fill="hold" nodeType="withEffect">
                                  <p:stCondLst>
                                    <p:cond delay="0"/>
                                  </p:stCondLst>
                                  <p:childTnLst>
                                    <p:set>
                                      <p:cBhvr>
                                        <p:cTn id="86" dur="1" fill="hold">
                                          <p:stCondLst>
                                            <p:cond delay="0"/>
                                          </p:stCondLst>
                                        </p:cTn>
                                        <p:tgtEl>
                                          <p:spTgt spid="47"/>
                                        </p:tgtEl>
                                        <p:attrNameLst>
                                          <p:attrName>style.visibility</p:attrName>
                                        </p:attrNameLst>
                                      </p:cBhvr>
                                      <p:to>
                                        <p:strVal val="visible"/>
                                      </p:to>
                                    </p:set>
                                    <p:animEffect transition="in" filter="fade">
                                      <p:cBhvr>
                                        <p:cTn id="87" dur="1000"/>
                                        <p:tgtEl>
                                          <p:spTgt spid="47"/>
                                        </p:tgtEl>
                                      </p:cBhvr>
                                    </p:animEffect>
                                    <p:anim calcmode="lin" valueType="num">
                                      <p:cBhvr>
                                        <p:cTn id="88" dur="1000" fill="hold"/>
                                        <p:tgtEl>
                                          <p:spTgt spid="47"/>
                                        </p:tgtEl>
                                        <p:attrNameLst>
                                          <p:attrName>ppt_x</p:attrName>
                                        </p:attrNameLst>
                                      </p:cBhvr>
                                      <p:tavLst>
                                        <p:tav tm="0">
                                          <p:val>
                                            <p:strVal val="#ppt_x"/>
                                          </p:val>
                                        </p:tav>
                                        <p:tav tm="100000">
                                          <p:val>
                                            <p:strVal val="#ppt_x"/>
                                          </p:val>
                                        </p:tav>
                                      </p:tavLst>
                                    </p:anim>
                                    <p:anim calcmode="lin" valueType="num">
                                      <p:cBhvr>
                                        <p:cTn id="89" dur="1000" fill="hold"/>
                                        <p:tgtEl>
                                          <p:spTgt spid="47"/>
                                        </p:tgtEl>
                                        <p:attrNameLst>
                                          <p:attrName>ppt_y</p:attrName>
                                        </p:attrNameLst>
                                      </p:cBhvr>
                                      <p:tavLst>
                                        <p:tav tm="0">
                                          <p:val>
                                            <p:strVal val="#ppt_y+.1"/>
                                          </p:val>
                                        </p:tav>
                                        <p:tav tm="100000">
                                          <p:val>
                                            <p:strVal val="#ppt_y"/>
                                          </p:val>
                                        </p:tav>
                                      </p:tavLst>
                                    </p:anim>
                                  </p:childTnLst>
                                </p:cTn>
                              </p:par>
                              <p:par>
                                <p:cTn id="90" presetID="42" presetClass="entr" presetSubtype="0" fill="hold" nodeType="withEffect">
                                  <p:stCondLst>
                                    <p:cond delay="0"/>
                                  </p:stCondLst>
                                  <p:childTnLst>
                                    <p:set>
                                      <p:cBhvr>
                                        <p:cTn id="91" dur="1" fill="hold">
                                          <p:stCondLst>
                                            <p:cond delay="0"/>
                                          </p:stCondLst>
                                        </p:cTn>
                                        <p:tgtEl>
                                          <p:spTgt spid="49"/>
                                        </p:tgtEl>
                                        <p:attrNameLst>
                                          <p:attrName>style.visibility</p:attrName>
                                        </p:attrNameLst>
                                      </p:cBhvr>
                                      <p:to>
                                        <p:strVal val="visible"/>
                                      </p:to>
                                    </p:set>
                                    <p:animEffect transition="in" filter="fade">
                                      <p:cBhvr>
                                        <p:cTn id="92" dur="1000"/>
                                        <p:tgtEl>
                                          <p:spTgt spid="49"/>
                                        </p:tgtEl>
                                      </p:cBhvr>
                                    </p:animEffect>
                                    <p:anim calcmode="lin" valueType="num">
                                      <p:cBhvr>
                                        <p:cTn id="93" dur="1000" fill="hold"/>
                                        <p:tgtEl>
                                          <p:spTgt spid="49"/>
                                        </p:tgtEl>
                                        <p:attrNameLst>
                                          <p:attrName>ppt_x</p:attrName>
                                        </p:attrNameLst>
                                      </p:cBhvr>
                                      <p:tavLst>
                                        <p:tav tm="0">
                                          <p:val>
                                            <p:strVal val="#ppt_x"/>
                                          </p:val>
                                        </p:tav>
                                        <p:tav tm="100000">
                                          <p:val>
                                            <p:strVal val="#ppt_x"/>
                                          </p:val>
                                        </p:tav>
                                      </p:tavLst>
                                    </p:anim>
                                    <p:anim calcmode="lin" valueType="num">
                                      <p:cBhvr>
                                        <p:cTn id="94"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51"/>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52"/>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0" presetClass="entr" presetSubtype="0" fill="hold" grpId="0" nodeType="clickEffect">
                                  <p:stCondLst>
                                    <p:cond delay="0"/>
                                  </p:stCondLst>
                                  <p:childTnLst>
                                    <p:set>
                                      <p:cBhvr>
                                        <p:cTn id="104" dur="1" fill="hold">
                                          <p:stCondLst>
                                            <p:cond delay="0"/>
                                          </p:stCondLst>
                                        </p:cTn>
                                        <p:tgtEl>
                                          <p:spTgt spid="67"/>
                                        </p:tgtEl>
                                        <p:attrNameLst>
                                          <p:attrName>style.visibility</p:attrName>
                                        </p:attrNameLst>
                                      </p:cBhvr>
                                      <p:to>
                                        <p:strVal val="visible"/>
                                      </p:to>
                                    </p:set>
                                    <p:animEffect transition="in" filter="fade">
                                      <p:cBhvr>
                                        <p:cTn id="105" dur="500"/>
                                        <p:tgtEl>
                                          <p:spTgt spid="67"/>
                                        </p:tgtEl>
                                      </p:cBhvr>
                                    </p:animEffect>
                                  </p:childTnLst>
                                </p:cTn>
                              </p:par>
                            </p:childTnLst>
                          </p:cTn>
                        </p:par>
                      </p:childTnLst>
                    </p:cTn>
                  </p:par>
                  <p:par>
                    <p:cTn id="106" fill="hold">
                      <p:stCondLst>
                        <p:cond delay="indefinite"/>
                      </p:stCondLst>
                      <p:childTnLst>
                        <p:par>
                          <p:cTn id="107" fill="hold">
                            <p:stCondLst>
                              <p:cond delay="0"/>
                            </p:stCondLst>
                            <p:childTnLst>
                              <p:par>
                                <p:cTn id="108" presetID="10" presetClass="entr" presetSubtype="0" fill="hold" nodeType="clickEffect">
                                  <p:stCondLst>
                                    <p:cond delay="0"/>
                                  </p:stCondLst>
                                  <p:childTnLst>
                                    <p:set>
                                      <p:cBhvr>
                                        <p:cTn id="109" dur="1" fill="hold">
                                          <p:stCondLst>
                                            <p:cond delay="0"/>
                                          </p:stCondLst>
                                        </p:cTn>
                                        <p:tgtEl>
                                          <p:spTgt spid="68">
                                            <p:txEl>
                                              <p:pRg st="0" end="0"/>
                                            </p:txEl>
                                          </p:spTgt>
                                        </p:tgtEl>
                                        <p:attrNameLst>
                                          <p:attrName>style.visibility</p:attrName>
                                        </p:attrNameLst>
                                      </p:cBhvr>
                                      <p:to>
                                        <p:strVal val="visible"/>
                                      </p:to>
                                    </p:set>
                                    <p:animEffect transition="in" filter="fade">
                                      <p:cBhvr>
                                        <p:cTn id="110" dur="500"/>
                                        <p:tgtEl>
                                          <p:spTgt spid="6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7" grpId="0"/>
      <p:bldP spid="18" grpId="0"/>
      <p:bldP spid="20" grpId="0" animBg="1"/>
      <p:bldP spid="33" grpId="0"/>
      <p:bldP spid="34" grpId="0"/>
      <p:bldP spid="35" grpId="0" animBg="1"/>
      <p:bldP spid="51" grpId="0"/>
      <p:bldP spid="52" grpId="0"/>
      <p:bldP spid="6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2032000" y="478971"/>
            <a:ext cx="7736114" cy="4601029"/>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7200" dirty="0">
                <a:solidFill>
                  <a:schemeClr val="tx1"/>
                </a:solidFill>
              </a:rPr>
              <a:t>تكلفة الإقراض الخارجي</a:t>
            </a:r>
            <a:endParaRPr lang="fr-FR" sz="7200" dirty="0">
              <a:solidFill>
                <a:schemeClr val="tx1"/>
              </a:solidFill>
            </a:endParaRPr>
          </a:p>
        </p:txBody>
      </p:sp>
    </p:spTree>
    <p:extLst>
      <p:ext uri="{BB962C8B-B14F-4D97-AF65-F5344CB8AC3E}">
        <p14:creationId xmlns:p14="http://schemas.microsoft.com/office/powerpoint/2010/main" val="3058648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66750" y="666750"/>
            <a:ext cx="10991850" cy="830997"/>
          </a:xfrm>
          <a:prstGeom prst="rect">
            <a:avLst/>
          </a:prstGeom>
          <a:noFill/>
        </p:spPr>
        <p:txBody>
          <a:bodyPr wrap="square" rtlCol="0">
            <a:spAutoFit/>
          </a:bodyPr>
          <a:lstStyle/>
          <a:p>
            <a:pPr algn="ctr" rtl="1"/>
            <a:r>
              <a:rPr lang="ar-DZ" sz="4800" dirty="0">
                <a:solidFill>
                  <a:schemeClr val="accent5">
                    <a:lumMod val="75000"/>
                  </a:schemeClr>
                </a:solidFill>
              </a:rPr>
              <a:t>القروض طويلة الاجل  </a:t>
            </a:r>
            <a:endParaRPr lang="fr-FR" sz="4800" dirty="0">
              <a:solidFill>
                <a:schemeClr val="accent5">
                  <a:lumMod val="75000"/>
                </a:schemeClr>
              </a:solidFill>
            </a:endParaRPr>
          </a:p>
        </p:txBody>
      </p:sp>
      <p:sp>
        <p:nvSpPr>
          <p:cNvPr id="3" name="ZoneTexte 2"/>
          <p:cNvSpPr txBox="1"/>
          <p:nvPr/>
        </p:nvSpPr>
        <p:spPr>
          <a:xfrm>
            <a:off x="400050" y="1962150"/>
            <a:ext cx="11106150" cy="1323439"/>
          </a:xfrm>
          <a:prstGeom prst="rect">
            <a:avLst/>
          </a:prstGeom>
          <a:noFill/>
        </p:spPr>
        <p:txBody>
          <a:bodyPr wrap="square" rtlCol="0">
            <a:spAutoFit/>
          </a:bodyPr>
          <a:lstStyle/>
          <a:p>
            <a:pPr algn="r" rtl="1"/>
            <a:r>
              <a:rPr lang="ar-DZ" sz="4000" dirty="0"/>
              <a:t>تتمثل تكلفة الاقتراض في المعدل الفصلي للفائدة الذي تدفعه المنشأة للمقرض</a:t>
            </a:r>
            <a:endParaRPr lang="fr-FR" sz="4000" dirty="0"/>
          </a:p>
        </p:txBody>
      </p:sp>
      <p:sp>
        <p:nvSpPr>
          <p:cNvPr id="4" name="ZoneTexte 3"/>
          <p:cNvSpPr txBox="1"/>
          <p:nvPr/>
        </p:nvSpPr>
        <p:spPr>
          <a:xfrm>
            <a:off x="400050" y="3285589"/>
            <a:ext cx="11449050" cy="1323439"/>
          </a:xfrm>
          <a:prstGeom prst="rect">
            <a:avLst/>
          </a:prstGeom>
          <a:noFill/>
          <a:ln>
            <a:solidFill>
              <a:schemeClr val="bg1"/>
            </a:solidFill>
          </a:ln>
        </p:spPr>
        <p:txBody>
          <a:bodyPr wrap="square" rtlCol="0">
            <a:spAutoFit/>
          </a:bodyPr>
          <a:lstStyle/>
          <a:p>
            <a:pPr algn="r" rtl="1"/>
            <a:r>
              <a:rPr lang="ar-DZ" sz="4000" dirty="0"/>
              <a:t>المنشأة تحقق من وراء هذه الفوائد </a:t>
            </a:r>
            <a:r>
              <a:rPr lang="ar-DZ" sz="4000" dirty="0">
                <a:solidFill>
                  <a:srgbClr val="FF0000"/>
                </a:solidFill>
              </a:rPr>
              <a:t>وفورات ضريبية </a:t>
            </a:r>
            <a:r>
              <a:rPr lang="ar-DZ" sz="4000" dirty="0"/>
              <a:t>تتمثل في مقدار الفائدة مضروبا في معدل الضريبة . </a:t>
            </a:r>
            <a:endParaRPr lang="fr-FR" sz="4000" dirty="0"/>
          </a:p>
        </p:txBody>
      </p:sp>
      <p:sp>
        <p:nvSpPr>
          <p:cNvPr id="7" name="Ellipse 6"/>
          <p:cNvSpPr/>
          <p:nvPr/>
        </p:nvSpPr>
        <p:spPr>
          <a:xfrm>
            <a:off x="2533650" y="4800600"/>
            <a:ext cx="7562850" cy="1524000"/>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3600" dirty="0">
                <a:solidFill>
                  <a:schemeClr val="tx1"/>
                </a:solidFill>
              </a:rPr>
              <a:t>مقدار تلك الفائدة </a:t>
            </a:r>
            <a:r>
              <a:rPr lang="fr-FR" sz="3600" dirty="0">
                <a:solidFill>
                  <a:schemeClr val="tx1"/>
                </a:solidFill>
              </a:rPr>
              <a:t>*</a:t>
            </a:r>
            <a:r>
              <a:rPr lang="ar-DZ" sz="3600" dirty="0">
                <a:solidFill>
                  <a:schemeClr val="tx1"/>
                </a:solidFill>
              </a:rPr>
              <a:t>معدل الضريبة</a:t>
            </a:r>
            <a:endParaRPr lang="fr-FR" sz="3600" dirty="0">
              <a:solidFill>
                <a:schemeClr val="tx1"/>
              </a:solidFill>
            </a:endParaRPr>
          </a:p>
        </p:txBody>
      </p:sp>
    </p:spTree>
    <p:extLst>
      <p:ext uri="{BB962C8B-B14F-4D97-AF65-F5344CB8AC3E}">
        <p14:creationId xmlns:p14="http://schemas.microsoft.com/office/powerpoint/2010/main" val="2330504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42950" y="514350"/>
            <a:ext cx="11449050" cy="1754326"/>
          </a:xfrm>
          <a:prstGeom prst="rect">
            <a:avLst/>
          </a:prstGeom>
          <a:noFill/>
        </p:spPr>
        <p:txBody>
          <a:bodyPr wrap="square" rtlCol="0">
            <a:spAutoFit/>
          </a:bodyPr>
          <a:lstStyle/>
          <a:p>
            <a:pPr algn="r" rtl="1"/>
            <a:r>
              <a:rPr lang="ar-DZ" sz="3600" dirty="0"/>
              <a:t>وعليه  </a:t>
            </a:r>
            <a:endParaRPr lang="fr-FR" sz="3600" dirty="0"/>
          </a:p>
          <a:p>
            <a:pPr algn="r" rtl="1"/>
            <a:endParaRPr lang="fr-FR" sz="3600" dirty="0"/>
          </a:p>
          <a:p>
            <a:pPr algn="r" rtl="1"/>
            <a:endParaRPr lang="fr-FR" sz="3600" dirty="0"/>
          </a:p>
        </p:txBody>
      </p:sp>
      <p:sp>
        <p:nvSpPr>
          <p:cNvPr id="3" name="Ellipse 2"/>
          <p:cNvSpPr/>
          <p:nvPr/>
        </p:nvSpPr>
        <p:spPr>
          <a:xfrm>
            <a:off x="0" y="1562100"/>
            <a:ext cx="12192000" cy="354330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5400" dirty="0"/>
              <a:t> </a:t>
            </a:r>
            <a:r>
              <a:rPr lang="ar-DZ" sz="5400" dirty="0">
                <a:solidFill>
                  <a:schemeClr val="tx1"/>
                </a:solidFill>
              </a:rPr>
              <a:t>معدل الفائدة الفعلي = </a:t>
            </a:r>
            <a:endParaRPr lang="fr-FR" sz="5400" dirty="0">
              <a:solidFill>
                <a:schemeClr val="tx1"/>
              </a:solidFill>
            </a:endParaRPr>
          </a:p>
          <a:p>
            <a:pPr algn="ctr"/>
            <a:r>
              <a:rPr lang="ar-DZ" sz="5400" dirty="0">
                <a:solidFill>
                  <a:schemeClr val="tx1"/>
                </a:solidFill>
              </a:rPr>
              <a:t>معدل الفائدة قبل الضريبة</a:t>
            </a:r>
            <a:endParaRPr lang="fr-FR" sz="5400" dirty="0">
              <a:solidFill>
                <a:schemeClr val="tx1"/>
              </a:solidFill>
            </a:endParaRPr>
          </a:p>
          <a:p>
            <a:pPr algn="ctr"/>
            <a:r>
              <a:rPr lang="ar-DZ" sz="5400" dirty="0">
                <a:solidFill>
                  <a:schemeClr val="tx1"/>
                </a:solidFill>
              </a:rPr>
              <a:t>_ </a:t>
            </a:r>
            <a:endParaRPr lang="fr-FR" sz="5400" dirty="0">
              <a:solidFill>
                <a:schemeClr val="tx1"/>
              </a:solidFill>
            </a:endParaRPr>
          </a:p>
          <a:p>
            <a:pPr algn="ctr"/>
            <a:r>
              <a:rPr lang="ar-DZ" sz="5400" dirty="0" err="1">
                <a:solidFill>
                  <a:schemeClr val="tx1"/>
                </a:solidFill>
              </a:rPr>
              <a:t>الوفورات</a:t>
            </a:r>
            <a:r>
              <a:rPr lang="ar-DZ" sz="5400" dirty="0">
                <a:solidFill>
                  <a:schemeClr val="tx1"/>
                </a:solidFill>
              </a:rPr>
              <a:t> الضريبية </a:t>
            </a:r>
            <a:endParaRPr lang="fr-FR" sz="5400" dirty="0">
              <a:solidFill>
                <a:schemeClr val="tx1"/>
              </a:solidFill>
            </a:endParaRPr>
          </a:p>
        </p:txBody>
      </p:sp>
    </p:spTree>
    <p:extLst>
      <p:ext uri="{BB962C8B-B14F-4D97-AF65-F5344CB8AC3E}">
        <p14:creationId xmlns:p14="http://schemas.microsoft.com/office/powerpoint/2010/main" val="3241319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71450" y="628650"/>
            <a:ext cx="12020550" cy="769441"/>
          </a:xfrm>
          <a:prstGeom prst="rect">
            <a:avLst/>
          </a:prstGeom>
          <a:noFill/>
        </p:spPr>
        <p:txBody>
          <a:bodyPr wrap="square" rtlCol="0">
            <a:spAutoFit/>
          </a:bodyPr>
          <a:lstStyle/>
          <a:p>
            <a:pPr algn="r" rtl="1"/>
            <a:r>
              <a:rPr lang="fr-FR" sz="4400" dirty="0"/>
              <a:t>       </a:t>
            </a:r>
            <a:r>
              <a:rPr lang="ar-DZ" sz="4400" dirty="0"/>
              <a:t>يمكن تعريف تكلفة الاقتراض طويل الأجل بأنه</a:t>
            </a:r>
            <a:r>
              <a:rPr lang="fr-FR" sz="4400" dirty="0"/>
              <a:t>:</a:t>
            </a:r>
          </a:p>
        </p:txBody>
      </p:sp>
      <p:sp>
        <p:nvSpPr>
          <p:cNvPr id="3" name="ZoneTexte 2"/>
          <p:cNvSpPr txBox="1"/>
          <p:nvPr/>
        </p:nvSpPr>
        <p:spPr>
          <a:xfrm>
            <a:off x="171450" y="2190750"/>
            <a:ext cx="11201400" cy="1446550"/>
          </a:xfrm>
          <a:prstGeom prst="rect">
            <a:avLst/>
          </a:prstGeom>
          <a:noFill/>
        </p:spPr>
        <p:txBody>
          <a:bodyPr wrap="square" rtlCol="0">
            <a:spAutoFit/>
          </a:bodyPr>
          <a:lstStyle/>
          <a:p>
            <a:pPr algn="r" rtl="1"/>
            <a:r>
              <a:rPr lang="ar-DZ" sz="4400" dirty="0"/>
              <a:t>التكاليف بعد الضرائب الواجب مواجهتها للحصول على الأموال من وسيلة الاقتراض </a:t>
            </a:r>
            <a:endParaRPr lang="fr-FR" sz="4400" dirty="0"/>
          </a:p>
        </p:txBody>
      </p:sp>
    </p:spTree>
    <p:extLst>
      <p:ext uri="{BB962C8B-B14F-4D97-AF65-F5344CB8AC3E}">
        <p14:creationId xmlns:p14="http://schemas.microsoft.com/office/powerpoint/2010/main" val="2088526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Angles</Template>
  <TotalTime>1089</TotalTime>
  <Words>1151</Words>
  <Application>Microsoft Office PowerPoint</Application>
  <PresentationFormat>Widescreen</PresentationFormat>
  <Paragraphs>102</Paragraphs>
  <Slides>29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Franklin Gothic Book</vt:lpstr>
      <vt:lpstr>Franklin Gothic Medium</vt:lpstr>
      <vt:lpstr>Garamond</vt:lpstr>
      <vt:lpstr>Wingdings</vt:lpstr>
      <vt:lpstr>Angles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RAHEM</dc:creator>
  <cp:lastModifiedBy>admin</cp:lastModifiedBy>
  <cp:revision>70</cp:revision>
  <dcterms:created xsi:type="dcterms:W3CDTF">2018-12-05T17:13:27Z</dcterms:created>
  <dcterms:modified xsi:type="dcterms:W3CDTF">2020-12-02T13:40:57Z</dcterms:modified>
</cp:coreProperties>
</file>