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9" r:id="rId11"/>
    <p:sldId id="288" r:id="rId12"/>
    <p:sldId id="290" r:id="rId13"/>
    <p:sldId id="265" r:id="rId14"/>
    <p:sldId id="266" r:id="rId15"/>
    <p:sldId id="267" r:id="rId16"/>
    <p:sldId id="268" r:id="rId17"/>
    <p:sldId id="269" r:id="rId18"/>
    <p:sldId id="270" r:id="rId19"/>
    <p:sldId id="294" r:id="rId20"/>
    <p:sldId id="271" r:id="rId21"/>
    <p:sldId id="293" r:id="rId22"/>
    <p:sldId id="272" r:id="rId23"/>
    <p:sldId id="273" r:id="rId24"/>
    <p:sldId id="274" r:id="rId25"/>
    <p:sldId id="275" r:id="rId26"/>
    <p:sldId id="276" r:id="rId27"/>
    <p:sldId id="298" r:id="rId28"/>
    <p:sldId id="299" r:id="rId29"/>
    <p:sldId id="300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95" r:id="rId41"/>
    <p:sldId id="296" r:id="rId42"/>
    <p:sldId id="297" r:id="rId43"/>
    <p:sldId id="287" r:id="rId44"/>
    <p:sldId id="291" r:id="rId45"/>
    <p:sldId id="292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mmmmmm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39CC-6FC9-41D5-9289-F3D71A9F7049}" type="datetimeFigureOut">
              <a:rPr lang="fr-FR" smtClean="0"/>
              <a:t>28/12/2021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5F284-DC3B-4B67-8114-BA8C0C71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8023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mmmmmm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6865D-643B-4852-91AF-9F25066E92CF}" type="datetimeFigureOut">
              <a:rPr lang="fr-FR" smtClean="0"/>
              <a:t>28/12/2021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C48F-4333-4EEC-99AD-15DD0AD58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6393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83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05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1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RP-TLC:Reversed-phase Thin Layer Chromatography </a:t>
            </a:r>
          </a:p>
          <a:p>
            <a:r>
              <a:rPr lang="fr-FR" dirty="0" smtClean="0"/>
              <a:t>FTIR, spectromètre Infrarouge à transformée de Fourier, IR-TF, Fourier transform infrared (FTIR) spectroscopy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311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2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86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96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9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37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0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49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42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39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4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0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12/01/2021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Chapitre II: Principaux types de la taxonomie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997-B297-488C-9CB4-27EA6A8D0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30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9" y="2339182"/>
            <a:ext cx="7705725" cy="2179637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6600"/>
            </a:solidFill>
          </a:ln>
        </p:spPr>
        <p:txBody>
          <a:bodyPr lIns="36000" tIns="36000" rIns="36000" bIns="36000" rtlCol="0">
            <a:spAutoFit/>
          </a:bodyPr>
          <a:lstStyle/>
          <a:p>
            <a:pPr marL="18288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Module :  SYSTEMATIQUE DES PROCARYOTES</a:t>
            </a:r>
            <a:br>
              <a:rPr lang="fr-FR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fr-FR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(Bactéries et </a:t>
            </a:r>
            <a:r>
              <a:rPr lang="fr-FR" sz="32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Archaea</a:t>
            </a:r>
            <a:r>
              <a:rPr lang="fr-FR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fr-FR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us-titre 5"/>
          <p:cNvSpPr>
            <a:spLocks noGrp="1"/>
          </p:cNvSpPr>
          <p:nvPr>
            <p:ph type="subTitle" idx="1"/>
          </p:nvPr>
        </p:nvSpPr>
        <p:spPr>
          <a:xfrm>
            <a:off x="4810568" y="4471690"/>
            <a:ext cx="4238929" cy="169491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Niveau : licence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Chargé de module : 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BENKADDOUR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Bachir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Maître-assistant 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Spécialité microbiologie</a:t>
            </a: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1518070" y="303531"/>
            <a:ext cx="6107863" cy="79470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République Algérienne Démocratique et Populaire</a:t>
            </a:r>
          </a:p>
          <a:p>
            <a:pPr algn="ctr">
              <a:spcAft>
                <a:spcPts val="0"/>
              </a:spcAft>
              <a:defRPr/>
            </a:pP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Ministère de l’enseignement Supérieur et de la Recherche Scientifique</a:t>
            </a:r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1504951" y="1125539"/>
            <a:ext cx="6134100" cy="928687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Université Mohamed </a:t>
            </a:r>
            <a:r>
              <a:rPr lang="fr-FR" sz="1600" dirty="0" err="1">
                <a:latin typeface="Times New Roman" pitchFamily="18" charset="0"/>
                <a:ea typeface="Calibri"/>
                <a:cs typeface="Times New Roman" pitchFamily="18" charset="0"/>
              </a:rPr>
              <a:t>Khider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 Biskra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Faculté des Sciences Exactes et des Sciences de la Nature et de la Vie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Département des Sciences de la Nature et de la Vie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66989" y="6372036"/>
            <a:ext cx="3057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Année universitaire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2021-2022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4032448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476672"/>
            <a:ext cx="874846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10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3964" y="1"/>
            <a:ext cx="3896072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4" y="1376818"/>
            <a:ext cx="8520253" cy="50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11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65834" y="0"/>
            <a:ext cx="4612332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800708"/>
            <a:ext cx="7560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12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443944" y="1"/>
            <a:ext cx="4256112" cy="365125"/>
          </a:xfrm>
        </p:spPr>
        <p:txBody>
          <a:bodyPr anchor="ctr"/>
          <a:lstStyle/>
          <a:p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24744"/>
            <a:ext cx="3403496" cy="5078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1.3. Caractéristiques écologiques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2816"/>
            <a:ext cx="550810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propriétés 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écologiques taxinomiquement importantes: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274839"/>
            <a:ext cx="8352928" cy="1180699"/>
          </a:xfrm>
          <a:prstGeom prst="rect">
            <a:avLst/>
          </a:prstGeom>
        </p:spPr>
        <p:txBody>
          <a:bodyPr wrap="square" lIns="36000" tIns="72000" rIns="36000" bIns="0" anchor="ctr" anchorCtr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modes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vie,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nature des relations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symbiotiques,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capacité de causer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maladie chez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hôte particulier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préférences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d’habitat(températures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 pH, oxygène et concentration osmotique.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77073"/>
            <a:ext cx="34890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1.4. Caractéristiques sérologiques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89" y="4725144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Les bactéries sont des mosaïques d’antigènes.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7984" y="4725144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Utile pour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classification et l’identification.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748" y="5137042"/>
            <a:ext cx="5354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Cette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méthode permet de différencier des espèces et même des souches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sein d’une même espèce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 Les antigènes ciblés sont les Ag O chez les Gram négatives, les Ag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flagellaires et les Ag K capsulaires. 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13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51956" y="1"/>
            <a:ext cx="4040088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193" y="620688"/>
            <a:ext cx="61024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1.5. Caractéristiques physico- chimiques (</a:t>
            </a:r>
            <a:r>
              <a:rPr lang="fr-FR" b="1" dirty="0" err="1">
                <a:latin typeface="Times New Roman" pitchFamily="18" charset="0"/>
                <a:ea typeface="Calibri"/>
                <a:cs typeface="Times New Roman" pitchFamily="18" charset="0"/>
              </a:rPr>
              <a:t>Chimiotaxonomie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063770"/>
            <a:ext cx="864096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basée sur l’étude (analyse) de différents constituants cellulaires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procaryotes.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Chimiotaxonomie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consiste en l’utilisation des caractères chimiques dans la classification des organismes. Ces caractères ont été surtout étudiés au niveau des </a:t>
            </a: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parois cellulaires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Elle est couramment utilisée pour la </a:t>
            </a: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définition d’espèce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7845" y="3717033"/>
            <a:ext cx="608831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Étude de molécules qui résultent d’une série de réactions enzymatiques et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donc de l’expression de plusieurs gènes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(contre un seul pour de nombreux tests simples).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14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420888" y="1"/>
            <a:ext cx="4302224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4824" y="1536174"/>
            <a:ext cx="545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composés majeurs adoptés par cette classification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acides aminés pariétaux,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protéines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peptides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 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lipides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la  paroi cellulaires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polysaccharides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et autres polymères apparentés,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enzymes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isoprénoïde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quinone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stérol.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15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9" y="1236937"/>
            <a:ext cx="5876925" cy="428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91780" y="1"/>
            <a:ext cx="3960440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83" y="692696"/>
            <a:ext cx="898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Tableau 5. Les constituants cellulaires et les méthodes utilisées en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Chimiotaxonomie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la caractérisation des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bactéries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16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2" y="5517234"/>
            <a:ext cx="6294437" cy="1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91780" y="1"/>
            <a:ext cx="3960440" cy="365125"/>
          </a:xfrm>
        </p:spPr>
        <p:txBody>
          <a:bodyPr/>
          <a:lstStyle/>
          <a:p>
            <a:pPr algn="just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1341121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reflet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bagage  génétique de la bactérie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sa comparaison avec les profils d’autres bactéries permet de mesurer leur degré de parenté. Deux microorganismes très proches doivent avoir des profils similaires ou identiques.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-79859" y="908720"/>
            <a:ext cx="447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1.5. 1. Détermination des profils protéiques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7144" y="2708920"/>
            <a:ext cx="4162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1.5.2. Analyse des acides gras cellulaires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306941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types et des proportions d’acides gras présents dans les membranes bactériennes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793330" y="3794643"/>
            <a:ext cx="6201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Un profil d’acide gras 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caractéristique d’un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genre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d’une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espèce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bactérienne.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260" y="5013176"/>
            <a:ext cx="9252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Lactobacillus spp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ont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AG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nombre pair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C,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courte chaîne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droite, 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; ont des AG à nombre impair de C et à chaîne ramifiée. </a:t>
            </a:r>
          </a:p>
          <a:p>
            <a:pPr algn="just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Conditions de la méthode :  bactéries cultivables, conditions standards, laboratoires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spécialisés.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17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483768" y="1"/>
            <a:ext cx="4176464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764704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1.5. 3. Structure et composition de la paroi bactérienne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93" y="1412776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i="1" u="sng" dirty="0" smtClean="0">
                <a:latin typeface="Times New Roman" pitchFamily="18" charset="0"/>
                <a:cs typeface="Times New Roman" pitchFamily="18" charset="0"/>
              </a:rPr>
              <a:t>analyse de peptidoglycane </a:t>
            </a:r>
            <a:endParaRPr lang="fr-FR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94433"/>
            <a:ext cx="4547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surtout  utilisée  pour  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bactéries  à  Gram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7039" y="2263765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Différences entre certains genres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bactériens ou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d’une  espèce  bactérienne  particulière.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16" y="4869160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i="1" u="sng" dirty="0" smtClean="0">
                <a:latin typeface="Times New Roman" pitchFamily="18" charset="0"/>
                <a:cs typeface="Times New Roman" pitchFamily="18" charset="0"/>
              </a:rPr>
              <a:t>Analyse des </a:t>
            </a:r>
            <a:r>
              <a:rPr lang="fr-FR" i="1" u="sng" dirty="0">
                <a:latin typeface="Times New Roman" pitchFamily="18" charset="0"/>
                <a:cs typeface="Times New Roman" pitchFamily="18" charset="0"/>
              </a:rPr>
              <a:t>acides </a:t>
            </a:r>
            <a:r>
              <a:rPr lang="fr-FR" i="1" u="sng" dirty="0" err="1">
                <a:latin typeface="Times New Roman" pitchFamily="18" charset="0"/>
                <a:cs typeface="Times New Roman" pitchFamily="18" charset="0"/>
              </a:rPr>
              <a:t>teichoïques</a:t>
            </a:r>
            <a:r>
              <a:rPr lang="fr-FR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4852679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le type d’acide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teichoïque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permet de différencier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entre certaines espèces.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836" y="5499010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absent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chez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Micrococcus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présents chez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type d’acide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teichoïque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permet de différencier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Staphylococcus aureus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autres espèces de staphylocoques. </a:t>
            </a:r>
          </a:p>
        </p:txBody>
      </p:sp>
      <p:cxnSp>
        <p:nvCxnSpPr>
          <p:cNvPr id="11" name="Connecteur en arc 10"/>
          <p:cNvCxnSpPr>
            <a:stCxn id="5" idx="3"/>
            <a:endCxn id="6" idx="1"/>
          </p:cNvCxnSpPr>
          <p:nvPr/>
        </p:nvCxnSpPr>
        <p:spPr>
          <a:xfrm>
            <a:off x="4870723" y="2079099"/>
            <a:ext cx="396316" cy="646331"/>
          </a:xfrm>
          <a:prstGeom prst="curvedConnector3">
            <a:avLst>
              <a:gd name="adj1" fmla="val -159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8" idx="1"/>
          </p:cNvCxnSpPr>
          <p:nvPr/>
        </p:nvCxnSpPr>
        <p:spPr>
          <a:xfrm>
            <a:off x="3445900" y="5053826"/>
            <a:ext cx="694052" cy="122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18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0"/>
            <a:ext cx="3680048" cy="365125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19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0688"/>
            <a:ext cx="4030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Limites de la classification phénotypique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52736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-La forme peut varier en fonction du milieu de culture et peut être parfois difficile à définir 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-Caractères  utilisés  peu  nombreux  (une  centaine  au  maximum)  par  rapport  au  nombre  de  gènes 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habituellement présents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chez les bactéries (5 000 environ).-Elle ne reflète qu’un nombre réduit d’information</a:t>
            </a:r>
          </a:p>
          <a:p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Les  caractères étudiés peuvent être absents notamment chez les  bactéries mutantes. Ex : existence de souches d’ 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lactose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-.</a:t>
            </a:r>
          </a:p>
          <a:p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-Les techniques phénotypiques ne sont pas adaptées au diagnostic des bactéries  viables mais non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cultivables</a:t>
            </a:r>
          </a:p>
          <a:p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-La variation de la taille de l’inoculum et la durée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d’incubation</a:t>
            </a:r>
          </a:p>
          <a:p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- Choix des critères subjectifs (Ex. bactéries à intérêt biomédical par rapport à celles de l’environnement)</a:t>
            </a:r>
          </a:p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-Expression différente des caractères phénotypiques selon la température, la composition du milieu de culture</a:t>
            </a:r>
          </a:p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Ex. Les  bactéries Gram + âgées  prennent l’aspect des G- (</a:t>
            </a:r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Bacillus subtilis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88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51721" y="1"/>
            <a:ext cx="4756348" cy="501650"/>
          </a:xfrm>
        </p:spPr>
        <p:txBody>
          <a:bodyPr/>
          <a:lstStyle/>
          <a:p>
            <a:r>
              <a:rPr lang="fr-F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908721"/>
            <a:ext cx="28972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Taxonomie phénotypique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2000" y="1416552"/>
            <a:ext cx="720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C’est une classification qui regroupe les organismes suivant la similitude de leurs caractères phénotypiques.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2000" y="3284985"/>
            <a:ext cx="720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Caractéristiques communément utilisées sont :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morphologiques,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physiologiques,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biochimiques,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écologiques,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immunologiques,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physico-chimiques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chimiotaxonmie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)...etc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972000" y="2132857"/>
            <a:ext cx="72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Les caractères phénotypiques sont </a:t>
            </a:r>
            <a:r>
              <a:rPr lang="fr-FR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les caractéristiques observables</a:t>
            </a:r>
            <a:r>
              <a:rPr lang="fr-FR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qui résultent de </a:t>
            </a:r>
            <a:r>
              <a:rPr lang="fr-FR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l’expression des gènes</a:t>
            </a:r>
            <a:r>
              <a:rPr lang="fr-FR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d’un organisme.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972000" y="1"/>
            <a:ext cx="7200000" cy="365125"/>
          </a:xfrm>
        </p:spPr>
        <p:txBody>
          <a:bodyPr/>
          <a:lstStyle/>
          <a:p>
            <a:r>
              <a:rPr lang="fr-FR" sz="160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537" y="620689"/>
            <a:ext cx="6908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2. L’approche moléculaire (taxonomie génotypique ou moléculaire)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1465" y="1005260"/>
            <a:ext cx="7200000" cy="13388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fait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appel aux méthodes basées sur l’analyse des molécules d’ADN ou d’ARN, soit au niveau de l’ensemble du génome, soit en ciblant certains fragments du chromosome ou du plasmide bactérien.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20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3406" y="116632"/>
            <a:ext cx="3536826" cy="365125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21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65" y="1268760"/>
            <a:ext cx="658547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900606"/>
            <a:ext cx="72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tableau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6. Quelques méthodes utilisées en taxonomie des bactéries</a:t>
            </a:r>
          </a:p>
        </p:txBody>
      </p:sp>
    </p:spTree>
    <p:extLst>
      <p:ext uri="{BB962C8B-B14F-4D97-AF65-F5344CB8AC3E}">
        <p14:creationId xmlns:p14="http://schemas.microsoft.com/office/powerpoint/2010/main" val="40361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611383" y="1"/>
            <a:ext cx="3921235" cy="365125"/>
          </a:xfrm>
        </p:spPr>
        <p:txBody>
          <a:bodyPr lIns="36000" tIns="36000" rIns="36000" anchor="ctr"/>
          <a:lstStyle/>
          <a:p>
            <a:pPr algn="just">
              <a:lnSpc>
                <a:spcPct val="150000"/>
              </a:lnSpc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7565"/>
            <a:ext cx="8640000" cy="498016"/>
          </a:xfrm>
          <a:prstGeom prst="rect">
            <a:avLst/>
          </a:prstGeom>
        </p:spPr>
        <p:txBody>
          <a:bodyPr wrap="square" lIns="36000" tIns="36000" rIns="36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2.1 Détermination du pourcentage en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G+C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(Mesure du contenu en guanine et cytosine)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725" y="769611"/>
            <a:ext cx="8640000" cy="913515"/>
          </a:xfrm>
          <a:prstGeom prst="rect">
            <a:avLst/>
          </a:prstGeom>
        </p:spPr>
        <p:txBody>
          <a:bodyPr wrap="square" lIns="36000" tIns="36000" rIns="36000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La teneur relative 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en 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[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G+C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] / [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A+T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]  peut  varier  d’un  génome  à  l’autre,  mais  il  reste  constant  pour  les  individus 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d’une même espèce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725" y="1977199"/>
            <a:ext cx="8640000" cy="1329013"/>
          </a:xfrm>
          <a:prstGeom prst="rect">
            <a:avLst/>
          </a:prstGeom>
        </p:spPr>
        <p:txBody>
          <a:bodyPr lIns="36000" tIns="36000" rIns="36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Détermination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Densité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l’ADN, Température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demi-dénaturation (Tm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,Chromatographie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nucléotides après hydrolyse complète de l’ADN: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CCM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HPLC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électrophorèse capillaire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725" y="3849406"/>
            <a:ext cx="8640000" cy="913515"/>
          </a:xfrm>
          <a:prstGeom prst="rect">
            <a:avLst/>
          </a:prstGeom>
        </p:spPr>
        <p:txBody>
          <a:bodyPr lIns="36000" tIns="36000" rIns="36000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Le %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G+C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d’une 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même espèce bactérienne ne doivent pas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diﬀérer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de plus de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3% ou 5%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selon les 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définitions 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de l’espèce et de plus de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10% dans le cas d’un genre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4725" y="50979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utile à caractériser 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genres bactériens,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car la variation à l’intérieur d’un genre est généralement inférieure à 10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22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15952" y="1"/>
            <a:ext cx="4112096" cy="365125"/>
          </a:xfrm>
        </p:spPr>
        <p:txBody>
          <a:bodyPr/>
          <a:lstStyle/>
          <a:p>
            <a:r>
              <a:rPr lang="fr-FR" sz="160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4"/>
            <a:ext cx="34750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50205"/>
            <a:ext cx="3283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2 : Tm d’un fragment d’ADN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19" y="1427843"/>
            <a:ext cx="457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581" y="52838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Le Tm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melting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température ou température de fusion moléculaire) d’un fragment d’ADN est la température à laquelle 50 % des molécules sont sous forme double brin.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23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407940" y="1"/>
            <a:ext cx="4328120" cy="365125"/>
          </a:xfrm>
        </p:spPr>
        <p:txBody>
          <a:bodyPr/>
          <a:lstStyle/>
          <a:p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1079" y="518666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2.3. Détermination des taux d’hybridation ADN-ADN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313341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Estimation de la similarité de deux ADN:</a:t>
            </a:r>
            <a:endParaRPr lang="fr-FR" sz="2000" kern="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000" kern="0" dirty="0">
                <a:latin typeface="Times New Roman" pitchFamily="18" charset="0"/>
                <a:cs typeface="Times New Roman" pitchFamily="18" charset="0"/>
              </a:rPr>
              <a:t>S’il y a plus de 70% d’</a:t>
            </a:r>
            <a:r>
              <a:rPr lang="fr-FR" sz="2000" kern="0" dirty="0" err="1">
                <a:latin typeface="Times New Roman" pitchFamily="18" charset="0"/>
                <a:cs typeface="Times New Roman" pitchFamily="18" charset="0"/>
              </a:rPr>
              <a:t>hétéroduplex</a:t>
            </a:r>
            <a:r>
              <a:rPr lang="fr-FR" sz="2000" kern="0" dirty="0">
                <a:latin typeface="Times New Roman" pitchFamily="18" charset="0"/>
                <a:cs typeface="Times New Roman" pitchFamily="18" charset="0"/>
              </a:rPr>
              <a:t>, alors les deux bactéries peuvent être considérées comme étant de la même espèce. 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283511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Le ∆Tm obtenu ne doit pas 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dépasser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5° C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chez les souches d’une même espèce. Si le ∆Tm est &gt; à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7-8°C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, on peut admettre que les deux ADN appartiennent à des espèces différentes.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29256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technique commence par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dénaturation de l’ADN provenant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d’un organisme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Cette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dénaturation  est  caractérisée  par  le  Tm   (thermal 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denaturation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midpoint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température  de  demi  dénaturation  de  l’hybride)  qui  augmente  en  fonction  du  contenu en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G+C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% du génome considéré.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24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623964" y="1"/>
            <a:ext cx="3896072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1196752"/>
            <a:ext cx="5711825" cy="530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8760" y="6502072"/>
            <a:ext cx="660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3 : schéma de l’hybridation ADN/ADN par la méthode de la nucléase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S1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0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51956" y="0"/>
            <a:ext cx="4040088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239" y="54868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3.3. Outils moléculaires modernes et taxonomie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1801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3.3.1 Le séquençage des acides nucléiques(Le séquençage de l’ARN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16s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ou l’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ADNr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16s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a. Le séquençage l’ARN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16s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160662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 première classification des bactéries, basée sur des marqueurs moléculaires,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se basant sur l’étude de l’ARN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16S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87" y="3018145"/>
            <a:ext cx="896448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1000"/>
              </a:spcAft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Les ARNr ont été choisis en taxonomie pour plusieurs raisons évidentes :</a:t>
            </a: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Symbol"/>
              <a:buChar char=""/>
              <a:tabLst>
                <a:tab pos="678180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HG Mincho Light J"/>
                <a:cs typeface="Times New Roman" pitchFamily="18" charset="0"/>
              </a:rPr>
              <a:t>ils sont présents dans les cellules procaryotes et eucaryotes,</a:t>
            </a: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Symbol"/>
              <a:buChar char=""/>
              <a:tabLst>
                <a:tab pos="678180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HG Mincho Light J"/>
                <a:cs typeface="Times New Roman" pitchFamily="18" charset="0"/>
              </a:rPr>
              <a:t>ils ont une structure bien conservée chez tous les êtres-vivants,</a:t>
            </a: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Symbol"/>
              <a:buChar char=""/>
              <a:tabLst>
                <a:tab pos="678180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HG Mincho Light J"/>
                <a:cs typeface="Times New Roman" pitchFamily="18" charset="0"/>
              </a:rPr>
              <a:t>des portions d'ARNr ont une séquence identique chez tous les êtres vivants.</a:t>
            </a: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Symbol"/>
              <a:buChar char=""/>
              <a:tabLst>
                <a:tab pos="678180" algn="l"/>
              </a:tabLst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HG Mincho Light J"/>
                <a:cs typeface="Times New Roman" pitchFamily="18" charset="0"/>
              </a:rPr>
              <a:t>Ils sont abondants dans la cellule, faciles à purifier et à séquencer (utilisation d’une reverse transcriptase).</a:t>
            </a:r>
            <a:endParaRPr lang="fr-FR" dirty="0">
              <a:solidFill>
                <a:srgbClr val="000000"/>
              </a:solidFill>
              <a:effectLst/>
              <a:latin typeface="Times New Roman" pitchFamily="18" charset="0"/>
              <a:ea typeface="HG Mincho Light J"/>
              <a:cs typeface="Times New Roman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26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51956" y="0"/>
            <a:ext cx="4040088" cy="365125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27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9028" r="21146" b="2500"/>
          <a:stretch/>
        </p:blipFill>
        <p:spPr bwMode="auto">
          <a:xfrm>
            <a:off x="940334" y="395287"/>
            <a:ext cx="7263333" cy="606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38934" y="0"/>
            <a:ext cx="3666132" cy="365125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4662499" y="6356351"/>
            <a:ext cx="2701360" cy="365125"/>
          </a:xfrm>
        </p:spPr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28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60" y="435135"/>
            <a:ext cx="5087881" cy="630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0"/>
            <a:ext cx="3248000" cy="365125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29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96" y="260648"/>
            <a:ext cx="537160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0210" y="6474635"/>
            <a:ext cx="636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Structure secondaire de l'ARN 16S avec ses différentes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boucles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27920" y="1"/>
            <a:ext cx="4688160" cy="340147"/>
          </a:xfrm>
        </p:spPr>
        <p:txBody>
          <a:bodyPr/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427" y="476672"/>
            <a:ext cx="720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La meilleur classification</a:t>
            </a:r>
            <a:r>
              <a:rPr lang="fr-FR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phénétique </a:t>
            </a:r>
            <a:r>
              <a:rPr lang="fr-FR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compare le plus d’attributs possible.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Les organismes qui partagent beaucoup de caractères forment ainsi un </a:t>
            </a:r>
            <a:r>
              <a:rPr lang="fr-FR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groupe unique ou taxon</a:t>
            </a:r>
            <a:r>
              <a:rPr lang="fr-FR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460" y="2508299"/>
            <a:ext cx="7200000" cy="8735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caractères phénotypiques sont très utiles pour l’identification de routine et peuvent aussi fournir des informations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phylogénitiques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58" y="4453245"/>
            <a:ext cx="27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Phylogénie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science de l’évolution génétique dans le temps d’une bactérie parmi toutes les autres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8024" y="4437112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Phylogénique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groupe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organismes selon des relations évolutives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plutôt que des ressemblances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générales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Utilise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caractères de nature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moléculaire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33955" y="1"/>
            <a:ext cx="4076091" cy="365125"/>
          </a:xfrm>
        </p:spPr>
        <p:txBody>
          <a:bodyPr/>
          <a:lstStyle/>
          <a:p>
            <a:r>
              <a:rPr lang="fr-FR" sz="160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318" y="908720"/>
            <a:ext cx="4682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b. Séquençage du gène ARNr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16S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8136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 gène de l’ARN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16S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a comme avantage d’être facilement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séquençable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d’avoir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une séquence suffisamment informative et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d’être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constitué de domaines hautement conservés entourant des domaines variables.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3689353"/>
            <a:ext cx="8748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Après amplification de l’ADN par PCR, faire  une comparaison avec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séquences des bactéries déjà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identifiées et déposées dans des banques de données de sequences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2393" y="5301208"/>
            <a:ext cx="6435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 gène de l’ARNr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16S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s’imposant comme l’étalon-or de l’identification et la classification d’espèce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bactérienne.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30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407940" y="1"/>
            <a:ext cx="4328120" cy="365125"/>
          </a:xfrm>
        </p:spPr>
        <p:txBody>
          <a:bodyPr/>
          <a:lstStyle/>
          <a:p>
            <a:r>
              <a:rPr lang="fr-FR" sz="160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" y="908720"/>
            <a:ext cx="7790142" cy="425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6576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latin typeface="Times New Roman" pitchFamily="18" charset="0"/>
                <a:ea typeface="Calibri"/>
                <a:cs typeface="Times New Roman" pitchFamily="18" charset="0"/>
              </a:rPr>
              <a:t>Tableau 7 : 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Seuils de similarité de séquence du gène de l’ARNr </a:t>
            </a:r>
            <a:r>
              <a:rPr lang="fr-FR" sz="1600" dirty="0" err="1">
                <a:latin typeface="Times New Roman" pitchFamily="18" charset="0"/>
                <a:ea typeface="Calibri"/>
                <a:cs typeface="Times New Roman" pitchFamily="18" charset="0"/>
              </a:rPr>
              <a:t>16S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 pour</a:t>
            </a:r>
          </a:p>
          <a:p>
            <a:pPr algn="ctr">
              <a:spcAft>
                <a:spcPts val="0"/>
              </a:spcAft>
            </a:pP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les rangs taxonomiques majeurs. L’intervalle de </a:t>
            </a:r>
            <a:r>
              <a:rPr lang="fr-FR" sz="1600" dirty="0" err="1">
                <a:latin typeface="Times New Roman" pitchFamily="18" charset="0"/>
                <a:ea typeface="Calibri"/>
                <a:cs typeface="Times New Roman" pitchFamily="18" charset="0"/>
              </a:rPr>
              <a:t>conﬁance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 est indiqué entre parenthèses. Le seuil de </a:t>
            </a:r>
            <a:r>
              <a:rPr lang="fr-FR" sz="1600" dirty="0" err="1">
                <a:latin typeface="Times New Roman" pitchFamily="18" charset="0"/>
                <a:ea typeface="Calibri"/>
                <a:cs typeface="Times New Roman" pitchFamily="18" charset="0"/>
              </a:rPr>
              <a:t>qualiﬁcation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 de l’espèce a été déterminé par </a:t>
            </a:r>
            <a:r>
              <a:rPr lang="fr-FR" sz="1600" dirty="0" err="1">
                <a:latin typeface="Times New Roman" pitchFamily="18" charset="0"/>
                <a:ea typeface="Calibri"/>
                <a:cs typeface="Times New Roman" pitchFamily="18" charset="0"/>
              </a:rPr>
              <a:t>Stackebrandt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 et </a:t>
            </a:r>
            <a:r>
              <a:rPr lang="fr-FR" sz="1600" dirty="0" err="1">
                <a:latin typeface="Times New Roman" pitchFamily="18" charset="0"/>
                <a:ea typeface="Calibri"/>
                <a:cs typeface="Times New Roman" pitchFamily="18" charset="0"/>
              </a:rPr>
              <a:t>Ebers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 (2006).Source: </a:t>
            </a:r>
            <a:r>
              <a:rPr lang="fr-FR" sz="1600" dirty="0" err="1">
                <a:latin typeface="Times New Roman" pitchFamily="18" charset="0"/>
                <a:ea typeface="Calibri"/>
                <a:cs typeface="Times New Roman" pitchFamily="18" charset="0"/>
              </a:rPr>
              <a:t>Rosselló-Móra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 et </a:t>
            </a:r>
            <a:r>
              <a:rPr lang="fr-FR" sz="1600" dirty="0" err="1">
                <a:latin typeface="Times New Roman" pitchFamily="18" charset="0"/>
                <a:ea typeface="Calibri"/>
                <a:cs typeface="Times New Roman" pitchFamily="18" charset="0"/>
              </a:rPr>
              <a:t>Amann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 (2015) et </a:t>
            </a:r>
            <a:r>
              <a:rPr lang="fr-FR" sz="1600" dirty="0" err="1">
                <a:latin typeface="Times New Roman" pitchFamily="18" charset="0"/>
                <a:ea typeface="Calibri"/>
                <a:cs typeface="Times New Roman" pitchFamily="18" charset="0"/>
              </a:rPr>
              <a:t>Yarza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 et al. (2014).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31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15952" y="1"/>
            <a:ext cx="4112096" cy="365125"/>
          </a:xfrm>
        </p:spPr>
        <p:txBody>
          <a:bodyPr/>
          <a:lstStyle/>
          <a:p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4665"/>
            <a:ext cx="7236296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3.3.2 Autres méthodes génotypiques utilisées en </a:t>
            </a:r>
            <a:r>
              <a:rPr lang="fr-FR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taxonomie bactérienne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124744"/>
            <a:ext cx="6750496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/>
              <a:buChar char="o"/>
              <a:tabLst>
                <a:tab pos="180340" algn="l"/>
              </a:tabLst>
            </a:pP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PFGE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Pulsed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 Field  Gel 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Electrophoresis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Étude de la structure génomique par électrophorèse en champ pulsé (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ECP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180340" algn="l"/>
              </a:tabLs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Séquençage total des génomes et génomique comparée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180340" algn="l"/>
              </a:tabLst>
            </a:pP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REP-PCR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repetitive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extragenic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 palindrome-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PCR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: amplification 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PCR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de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sequences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répétitives non codantes.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180340" algn="l"/>
              </a:tabLst>
            </a:pP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AFLP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Amplified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Fragment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Length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Polymorphism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: 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polymorphisme  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de longueur de fragments  amplifies.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180340" algn="l"/>
              </a:tabLst>
            </a:pP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SNP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Single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Nucleotide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Polymorphism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: le polymorphisme au niveau du nucléotide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180340" algn="l"/>
              </a:tabLst>
            </a:pP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MLST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Multi Locus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Sequence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Typing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typage de séquences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multilocus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, typage par séquençage multiple de gènes.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Courier New"/>
              <a:buChar char="o"/>
              <a:tabLst>
                <a:tab pos="180340" algn="l"/>
              </a:tabLst>
            </a:pP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MLSA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Multilocus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Sequence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Analysis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analyse de séquences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multilocus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32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443944" y="1"/>
            <a:ext cx="4256112" cy="365125"/>
          </a:xfrm>
        </p:spPr>
        <p:txBody>
          <a:bodyPr/>
          <a:lstStyle/>
          <a:p>
            <a:r>
              <a:rPr lang="fr-FR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0689"/>
            <a:ext cx="777686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4. Taxonomique </a:t>
            </a:r>
            <a:r>
              <a:rPr lang="fr-FR" b="1" dirty="0" err="1">
                <a:latin typeface="Times New Roman" pitchFamily="18" charset="0"/>
                <a:ea typeface="Calibri"/>
                <a:cs typeface="Times New Roman" pitchFamily="18" charset="0"/>
              </a:rPr>
              <a:t>polyphasique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 (mixte et consensuelle) (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polyphasic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taxonomy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628801"/>
            <a:ext cx="523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classification qui tient compte d'un maximum de données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: données génétiques, données phénotypiques, données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chimiotaxonomiques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, données écologiques....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33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15952" y="1"/>
            <a:ext cx="4112096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 rotWithShape="1">
          <a:blip r:embed="rId2"/>
          <a:srcRect r="8325"/>
          <a:stretch/>
        </p:blipFill>
        <p:spPr bwMode="auto">
          <a:xfrm>
            <a:off x="1549247" y="332657"/>
            <a:ext cx="6019800" cy="5140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7300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>
                <a:latin typeface="Times New Roman" pitchFamily="18" charset="0"/>
                <a:ea typeface="Calibri"/>
                <a:cs typeface="Times New Roman" pitchFamily="18" charset="0"/>
              </a:rPr>
              <a:t>Figure 5.</a:t>
            </a:r>
            <a:r>
              <a:rPr lang="fr-FR" sz="1400" dirty="0">
                <a:latin typeface="Times New Roman" pitchFamily="18" charset="0"/>
                <a:ea typeface="Calibri"/>
                <a:cs typeface="Times New Roman" pitchFamily="18" charset="0"/>
              </a:rPr>
              <a:t> Pouvoir discriminant de certaines techniques pouvant être utilisées dans une approche taxonomique mixte et consensuelle.   Adapté de </a:t>
            </a:r>
            <a:r>
              <a:rPr lang="fr-FR" sz="1400" dirty="0" err="1">
                <a:latin typeface="Times New Roman" pitchFamily="18" charset="0"/>
                <a:ea typeface="Calibri"/>
                <a:cs typeface="Times New Roman" pitchFamily="18" charset="0"/>
              </a:rPr>
              <a:t>Zakhia</a:t>
            </a:r>
            <a:r>
              <a:rPr lang="fr-FR" sz="1400" dirty="0">
                <a:latin typeface="Times New Roman" pitchFamily="18" charset="0"/>
                <a:ea typeface="Calibri"/>
                <a:cs typeface="Times New Roman" pitchFamily="18" charset="0"/>
              </a:rPr>
              <a:t> et coll. (2006) et de </a:t>
            </a:r>
            <a:r>
              <a:rPr lang="fr-FR" sz="1400" dirty="0" err="1">
                <a:latin typeface="Times New Roman" pitchFamily="18" charset="0"/>
                <a:ea typeface="Calibri"/>
                <a:cs typeface="Times New Roman" pitchFamily="18" charset="0"/>
              </a:rPr>
              <a:t>Vandamme</a:t>
            </a:r>
            <a:r>
              <a:rPr lang="fr-FR" sz="1400" dirty="0">
                <a:latin typeface="Times New Roman" pitchFamily="18" charset="0"/>
                <a:ea typeface="Calibri"/>
                <a:cs typeface="Times New Roman" pitchFamily="18" charset="0"/>
              </a:rPr>
              <a:t> et coll. 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(1996).</a:t>
            </a:r>
            <a:endParaRPr lang="fr-FR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RFLP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, restriction fragment length polymorphism ;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PFGE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, pulsed-field gel electrophoresis ;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AFLP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,  amplified fragment length polymorphism ; AP-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PCR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, arbitrarily primed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PCR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 ; REP-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PCR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, repetitive 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extragenic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 palindrome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PCR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 ; ERIC-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PCR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enterobacterial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 repetitive intragenic consensus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PCR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 ; 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RAPD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, randomly amplified polymorphic DNA ;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ARDRA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, amplified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rDNA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 restriction analysis; 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MLEE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GB" sz="1400" dirty="0" err="1">
                <a:latin typeface="Times New Roman" pitchFamily="18" charset="0"/>
                <a:ea typeface="Calibri"/>
                <a:cs typeface="Times New Roman" pitchFamily="18" charset="0"/>
              </a:rPr>
              <a:t>multilocus</a:t>
            </a:r>
            <a:r>
              <a:rPr lang="en-GB" sz="1400" dirty="0">
                <a:latin typeface="Times New Roman" pitchFamily="18" charset="0"/>
                <a:ea typeface="Calibri"/>
                <a:cs typeface="Times New Roman" pitchFamily="18" charset="0"/>
              </a:rPr>
              <a:t> enzyme electrophoresis ; FAME, fatty acid methyl ester</a:t>
            </a:r>
            <a:r>
              <a:rPr lang="en-GB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fr-FR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34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83575" y="1"/>
            <a:ext cx="4376850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688922"/>
            <a:ext cx="34198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3. Taxonomie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numérique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40769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consiste à évaluer la similitude entre de nombreuses souches en comparant de 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nombreuses caractéristiques 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morphologique, biochimique, physiologique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) tout en accordant à chacune d’elles le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même poids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. Cette taxonomie est devenue possible grâce à l’avènement des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ordinateurs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98" y="3095095"/>
            <a:ext cx="8953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Pour faire une classification précise et fiable, il faut comparer de nombreux caractères, au moins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 50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et de préférence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plusieurs centaines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98" y="4149080"/>
            <a:ext cx="89538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Après l’analyse 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on 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calcule pour chaque paire d’organismes du groupe un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coefficient d’association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, une fonction qui mesure l’accord entre les caractères des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deux organismes(les souches sont comparées une à une)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35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67744" y="1"/>
            <a:ext cx="4608512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3" y="1628800"/>
            <a:ext cx="7221537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764" y="544522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 valeur des 2 coefficients augmente de façon linéaire de 0,0(pas d’appariement à 1,0 (100% d’appariement).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736" y="3622360"/>
            <a:ext cx="703852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a : caractères présents chez les deux souches(1,1)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b  et c : nombre de caractères différents 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chez les 2 souches(1,0 ou 0,1)</a:t>
            </a:r>
            <a:endParaRPr lang="fr-FR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 : caractères absent chez les deux organismes (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0,0)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913" y="746805"/>
            <a:ext cx="5868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2 coefficient sont les 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plus couramment utilisés en </a:t>
            </a:r>
            <a:r>
              <a:rPr lang="fr-FR" dirty="0" smtClean="0">
                <a:latin typeface="Times New Roman" pitchFamily="18" charset="0"/>
                <a:ea typeface="Calibri"/>
                <a:cs typeface="Times New Roman" pitchFamily="18" charset="0"/>
              </a:rPr>
              <a:t>microbiologie: 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36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851788" y="1"/>
            <a:ext cx="5440424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56" y="620688"/>
            <a:ext cx="64462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824" y="6519447"/>
            <a:ext cx="7740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>
                <a:latin typeface="Times New Roman" pitchFamily="18" charset="0"/>
                <a:ea typeface="Calibri"/>
                <a:cs typeface="Times New Roman" pitchFamily="18" charset="0"/>
              </a:rPr>
              <a:t>Fig</a:t>
            </a:r>
            <a:r>
              <a:rPr lang="fr-FR" sz="1600" b="1" dirty="0">
                <a:latin typeface="Times New Roman" pitchFamily="18" charset="0"/>
                <a:ea typeface="Calibri"/>
                <a:cs typeface="Times New Roman" pitchFamily="18" charset="0"/>
              </a:rPr>
              <a:t> 6. </a:t>
            </a:r>
            <a:r>
              <a:rPr lang="fr-FR" sz="1600" dirty="0">
                <a:latin typeface="Times New Roman" pitchFamily="18" charset="0"/>
                <a:ea typeface="Calibri"/>
                <a:cs typeface="Times New Roman" pitchFamily="18" charset="0"/>
              </a:rPr>
              <a:t>Les ensembles et les dendrogrammes en taxonomie numérique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37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53866" y="1"/>
            <a:ext cx="4036268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000" y="2708920"/>
            <a:ext cx="720000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Les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phénoms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formés à environ 80% de similitude sont souvent équivalents aux espèces.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000" y="3914428"/>
            <a:ext cx="720000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Les résultats de l’analyse taxonomique numérique sont souvent résumé en un arbre appelé </a:t>
            </a:r>
            <a:r>
              <a:rPr lang="fr-FR" b="1" dirty="0" err="1">
                <a:latin typeface="Times New Roman" pitchFamily="18" charset="0"/>
                <a:ea typeface="Calibri"/>
                <a:cs typeface="Times New Roman" pitchFamily="18" charset="0"/>
              </a:rPr>
              <a:t>dendogramme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692696"/>
            <a:ext cx="74888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Les organismes présentant une grande similitude sont groupés et séparés des organismes dissemblables ; de tels groupes d’organismes sont appelés </a:t>
            </a:r>
            <a:r>
              <a:rPr lang="fr-FR" b="1" dirty="0" err="1">
                <a:latin typeface="Times New Roman" pitchFamily="18" charset="0"/>
                <a:ea typeface="Calibri"/>
                <a:cs typeface="Times New Roman" pitchFamily="18" charset="0"/>
              </a:rPr>
              <a:t>phénons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 (parfois aussi </a:t>
            </a:r>
            <a:r>
              <a:rPr lang="fr-FR" b="1" dirty="0" err="1">
                <a:latin typeface="Times New Roman" pitchFamily="18" charset="0"/>
                <a:ea typeface="Calibri"/>
                <a:cs typeface="Times New Roman" pitchFamily="18" charset="0"/>
              </a:rPr>
              <a:t>phénoms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  <a:endParaRPr lang="fr-FR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38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63924" y="1"/>
            <a:ext cx="4616152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090613"/>
            <a:ext cx="33242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1997839"/>
            <a:ext cx="48821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Dendrogramme montre les résultats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l’analyse . Les souches 1 et 2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membres d’un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phénon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90 et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souches 1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3 forment un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phénon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80.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Tandis que les souches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3 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être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membres d’une seule espèce. il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improbable que les souches 4 à 6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appartiennent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la même espèce que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1 à 3.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39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1"/>
            <a:ext cx="3456384" cy="365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836712"/>
            <a:ext cx="42691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1.1. Caractéristiques morphologiques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88630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facile à étudier et à analyser, en particulier pour les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microorganismes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l’expression  de  nombreux  gènes,  qu’ils  sont  habituellement  génétiquement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stables,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ils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varient  peu  avec  les changements environnementaux.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3655" y="1236822"/>
            <a:ext cx="15420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L’importance: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4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59697" y="-27384"/>
            <a:ext cx="3186336" cy="365125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88696" y="6328967"/>
            <a:ext cx="2347827" cy="365125"/>
          </a:xfrm>
        </p:spPr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40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737320"/>
            <a:ext cx="8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Exemple simplifié de taxonomie numérique: matrice de données (6 souches, 20 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caractères)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2" y="1313384"/>
            <a:ext cx="785928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0"/>
            <a:ext cx="3248000" cy="365125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41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28888"/>
            <a:ext cx="77136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5157192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Ex : S (S5, S6) = 4 / (4+10) = 4 / 14 = 0,3</a:t>
            </a:r>
          </a:p>
        </p:txBody>
      </p:sp>
    </p:spTree>
    <p:extLst>
      <p:ext uri="{BB962C8B-B14F-4D97-AF65-F5344CB8AC3E}">
        <p14:creationId xmlns:p14="http://schemas.microsoft.com/office/powerpoint/2010/main" val="26995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443944" y="0"/>
            <a:ext cx="4256112" cy="597346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124131"/>
            <a:ext cx="2133600" cy="597346"/>
          </a:xfrm>
        </p:spPr>
        <p:txBody>
          <a:bodyPr/>
          <a:lstStyle/>
          <a:p>
            <a:fld id="{010D8997-B297-488C-9CB4-27EA6A8D089C}" type="slidenum">
              <a:rPr lang="fr-FR" sz="1600" smtClean="0">
                <a:latin typeface="Times New Roman" pitchFamily="18" charset="0"/>
                <a:cs typeface="Times New Roman" pitchFamily="18" charset="0"/>
              </a:rPr>
              <a:t>42</a:t>
            </a:fld>
            <a:endParaRPr lang="fr-FR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136339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peut aussi utiliser un indice de distance, D:</a:t>
            </a:r>
          </a:p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                           D (i,j) = 1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– S(i,j)</a:t>
            </a:r>
          </a:p>
          <a:p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D = 0 pour 2 souches semblables (S (i,j) = 1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• D = 1 pour 2 souches n'ayant aucun caractère commun (S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i,j) = 0)</a:t>
            </a:r>
          </a:p>
        </p:txBody>
      </p:sp>
    </p:spTree>
    <p:extLst>
      <p:ext uri="{BB962C8B-B14F-4D97-AF65-F5344CB8AC3E}">
        <p14:creationId xmlns:p14="http://schemas.microsoft.com/office/powerpoint/2010/main" val="22236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63924" y="0"/>
            <a:ext cx="4616152" cy="365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526" y="620688"/>
            <a:ext cx="551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b="1" dirty="0">
                <a:latin typeface="Times New Roman" pitchFamily="18" charset="0"/>
                <a:ea typeface="Calibri"/>
                <a:cs typeface="Times New Roman" pitchFamily="18" charset="0"/>
              </a:rPr>
              <a:t>5. Le </a:t>
            </a:r>
            <a:r>
              <a:rPr lang="en-GB" sz="1600" b="1" dirty="0" err="1">
                <a:latin typeface="Times New Roman" pitchFamily="18" charset="0"/>
                <a:ea typeface="Calibri"/>
                <a:cs typeface="Times New Roman" pitchFamily="18" charset="0"/>
              </a:rPr>
              <a:t>Bergey’s</a:t>
            </a:r>
            <a:r>
              <a:rPr lang="en-GB" sz="1600" b="1" dirty="0">
                <a:latin typeface="Times New Roman" pitchFamily="18" charset="0"/>
                <a:ea typeface="Calibri"/>
                <a:cs typeface="Times New Roman" pitchFamily="18" charset="0"/>
              </a:rPr>
              <a:t> Manual of Systematic Bacteriology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3526" y="1340768"/>
            <a:ext cx="91675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Manuel 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Bergey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bactériologie systématique est la principale ressource pour déterminer l'identité des organismes procaryotes, en mettant l' accent sur les espèces bactériennes , en utilisant tous les aspects caractéristiques. </a:t>
            </a:r>
            <a:endParaRPr lang="fr-FR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78092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Travail détaillé comportant des descriptions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toutes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espèces procaryotes actuellement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dentifiées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première édition du Bergey’s Manual of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Systematic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Bacteriology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Principalement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phénétique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deuxième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édition;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Principalement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phylogénique plutôt que phénétique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43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0"/>
            <a:ext cx="3968080" cy="365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52" y="1423067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les cinq </a:t>
            </a:r>
            <a:r>
              <a:rPr lang="fr-FR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volumes </a:t>
            </a:r>
            <a:r>
              <a:rPr lang="fr-FR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La</a:t>
            </a:r>
            <a:r>
              <a:rPr lang="fr-FR" sz="2000" b="1" spc="-105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ea typeface="Calibri"/>
                <a:cs typeface="Times New Roman" pitchFamily="18" charset="0"/>
              </a:rPr>
              <a:t>seconde</a:t>
            </a:r>
            <a:r>
              <a:rPr lang="fr-FR" sz="2000" b="1" spc="-11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ea typeface="Calibri"/>
                <a:cs typeface="Times New Roman" pitchFamily="18" charset="0"/>
              </a:rPr>
              <a:t>édition</a:t>
            </a:r>
            <a:r>
              <a:rPr lang="fr-FR" sz="2000" spc="-10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du</a:t>
            </a:r>
            <a:r>
              <a:rPr lang="fr-FR" sz="2000" spc="-11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Berg</a:t>
            </a:r>
            <a:r>
              <a:rPr lang="fr-FR" sz="2000" i="1" spc="-165" dirty="0">
                <a:latin typeface="Times New Roman" pitchFamily="18" charset="0"/>
                <a:ea typeface="Calibri"/>
                <a:cs typeface="Times New Roman" pitchFamily="18" charset="0"/>
              </a:rPr>
              <a:t>e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y's</a:t>
            </a:r>
            <a:r>
              <a:rPr lang="fr-FR" sz="2000" i="1" spc="-11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M</a:t>
            </a:r>
            <a:r>
              <a:rPr lang="fr-FR" sz="2000" i="1" spc="65" dirty="0">
                <a:latin typeface="Times New Roman" pitchFamily="18" charset="0"/>
                <a:ea typeface="Calibri"/>
                <a:cs typeface="Times New Roman" pitchFamily="18" charset="0"/>
              </a:rPr>
              <a:t>a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nuai</a:t>
            </a:r>
            <a:r>
              <a:rPr lang="fr-FR" sz="2000" i="1" spc="-17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of</a:t>
            </a:r>
            <a:r>
              <a:rPr lang="fr-FR" sz="2000" i="1" spc="-16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Systematic</a:t>
            </a:r>
            <a:r>
              <a:rPr lang="fr-FR" sz="2000" i="1" spc="-10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Bacter</a:t>
            </a:r>
            <a:r>
              <a:rPr lang="fr-FR" sz="2000" i="1" spc="30" dirty="0"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ology</a:t>
            </a: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fr-FR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Volume </a:t>
            </a: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1-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Archaea</a:t>
            </a: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 et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Bacteria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des branches les plus anciennes et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Bacteria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phototrophes.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Volume 2-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Protobactria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- Gram-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negatives</a:t>
            </a:r>
            <a:endParaRPr lang="fr-FR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Volume 3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-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Firmicutes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- Gram-positives pauvre en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G+C</a:t>
            </a:r>
            <a:endParaRPr lang="fr-FR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Volume 4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-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Bacteroidetes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,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Spirochaetes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,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tenericutes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,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Fusobacteria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,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Dictyoglomi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,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Gemmatimonadetes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,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lentisphareae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,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Verrumicrobia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, les Chlamydiae, les </a:t>
            </a:r>
            <a:r>
              <a:rPr lang="fr-FR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Planctomycetes</a:t>
            </a:r>
            <a:r>
              <a:rPr lang="fr-FR" sz="2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Volume 5- </a:t>
            </a:r>
            <a:r>
              <a:rPr lang="fr-FR" sz="2000" dirty="0" err="1">
                <a:latin typeface="Times New Roman" pitchFamily="18" charset="0"/>
                <a:ea typeface="Calibri"/>
                <a:cs typeface="Times New Roman" pitchFamily="18" charset="0"/>
              </a:rPr>
              <a:t>Actinobacteria</a:t>
            </a:r>
            <a:r>
              <a:rPr lang="fr-FR" sz="2000" dirty="0">
                <a:latin typeface="Times New Roman" pitchFamily="18" charset="0"/>
                <a:ea typeface="Calibri"/>
                <a:cs typeface="Times New Roman" pitchFamily="18" charset="0"/>
              </a:rPr>
              <a:t>- Gram-positives riches en </a:t>
            </a:r>
            <a:r>
              <a:rPr lang="fr-FR" sz="2000" dirty="0" err="1">
                <a:latin typeface="Times New Roman" pitchFamily="18" charset="0"/>
                <a:ea typeface="Calibri"/>
                <a:cs typeface="Times New Roman" pitchFamily="18" charset="0"/>
              </a:rPr>
              <a:t>G+C</a:t>
            </a:r>
            <a:endParaRPr lang="fr-FR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44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052561" y="0"/>
            <a:ext cx="5038879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 rotWithShape="1">
          <a:blip r:embed="rId2"/>
          <a:srcRect l="18720" t="26597" r="22512"/>
          <a:stretch/>
        </p:blipFill>
        <p:spPr bwMode="auto">
          <a:xfrm>
            <a:off x="2251169" y="2564904"/>
            <a:ext cx="4749165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340768"/>
            <a:ext cx="9036496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Tableau 10 : Nombre de taxons inclus dans les trois dernières versions en ligne du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Bergey’s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Manual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of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Systematic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Bacteriology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.   D’après </a:t>
            </a:r>
            <a:r>
              <a:rPr lang="fr-FR" dirty="0" err="1">
                <a:latin typeface="Times New Roman" pitchFamily="18" charset="0"/>
                <a:ea typeface="Calibri"/>
                <a:cs typeface="Times New Roman" pitchFamily="18" charset="0"/>
              </a:rPr>
              <a:t>Garrity</a:t>
            </a:r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et coll. (2004, 2005 et 2007).</a:t>
            </a:r>
            <a:endParaRPr lang="fr-FR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45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443944" y="1"/>
            <a:ext cx="4256112" cy="365125"/>
          </a:xfrm>
        </p:spPr>
        <p:txBody>
          <a:bodyPr/>
          <a:lstStyle/>
          <a:p>
            <a:r>
              <a:rPr lang="fr-FR" sz="160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14942" r="4617" b="2314"/>
          <a:stretch/>
        </p:blipFill>
        <p:spPr bwMode="auto">
          <a:xfrm>
            <a:off x="2053094" y="1754372"/>
            <a:ext cx="5037815" cy="49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978" y="1415819"/>
            <a:ext cx="8590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Tableau 2 et 3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: Quelques caractères morphologiques utilisés pour la classification et l’identification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5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91780" y="1"/>
            <a:ext cx="3960440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2000" y="1629000"/>
            <a:ext cx="7200000" cy="3600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6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39988" y="1"/>
            <a:ext cx="3464024" cy="365125"/>
          </a:xfrm>
        </p:spPr>
        <p:txBody>
          <a:bodyPr/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4627"/>
          <a:stretch/>
        </p:blipFill>
        <p:spPr bwMode="auto">
          <a:xfrm>
            <a:off x="1282890" y="476672"/>
            <a:ext cx="6523629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7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607872" y="1"/>
            <a:ext cx="3928256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4704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1.2. Caractéristiques physiologiques et métaboliques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480" y="1444135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Elles sont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directement en relation avec la nature et l’activité 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enzymes microbiennes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des protéines de transport.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480" y="2998693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l’analyse de ces caractéristiques fournit une comparaison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indirecte des génomes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8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71868" y="1"/>
            <a:ext cx="4000264" cy="365125"/>
          </a:xfrm>
        </p:spPr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Chapitre II: Principaux types de la taxonomie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38" y="1070776"/>
            <a:ext cx="5543327" cy="578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776" y="591073"/>
            <a:ext cx="860444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b="1" dirty="0">
                <a:latin typeface="Times New Roman" pitchFamily="18" charset="0"/>
                <a:ea typeface="Calibri"/>
                <a:cs typeface="Times New Roman" pitchFamily="18" charset="0"/>
              </a:rPr>
              <a:t>Quelques caractères physiologiques et métaboliques utilisées pour la </a:t>
            </a:r>
            <a:r>
              <a:rPr lang="fr-FR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classification et </a:t>
            </a:r>
            <a:r>
              <a:rPr lang="fr-FR" sz="1600" b="1" dirty="0">
                <a:latin typeface="Times New Roman" pitchFamily="18" charset="0"/>
                <a:ea typeface="Calibri"/>
                <a:cs typeface="Times New Roman" pitchFamily="18" charset="0"/>
              </a:rPr>
              <a:t>l’identification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997-B297-488C-9CB4-27EA6A8D089C}" type="slidenum">
              <a:rPr lang="fr-FR" smtClean="0">
                <a:latin typeface="Times New Roman" pitchFamily="18" charset="0"/>
                <a:cs typeface="Times New Roman" pitchFamily="18" charset="0"/>
              </a:rPr>
              <a:t>9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28732</TotalTime>
  <Words>2466</Words>
  <Application>Microsoft Office PowerPoint</Application>
  <PresentationFormat>Affichage à l'écran (4:3)</PresentationFormat>
  <Paragraphs>273</Paragraphs>
  <Slides>45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Module :  SYSTEMATIQUE DES PROCARYOTES (Bactéries et Archaea)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:  SYSTEMATIQUE DES PROCARYOTES (Bactéries et Archaea)</dc:title>
  <dc:creator>LENOVO</dc:creator>
  <cp:lastModifiedBy>Utilisateur Windows</cp:lastModifiedBy>
  <cp:revision>90</cp:revision>
  <dcterms:created xsi:type="dcterms:W3CDTF">2021-01-07T18:17:32Z</dcterms:created>
  <dcterms:modified xsi:type="dcterms:W3CDTF">2021-12-28T18:52:21Z</dcterms:modified>
</cp:coreProperties>
</file>