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0" r:id="rId4"/>
    <p:sldId id="273" r:id="rId5"/>
    <p:sldId id="272" r:id="rId6"/>
    <p:sldId id="259" r:id="rId7"/>
    <p:sldId id="274" r:id="rId8"/>
    <p:sldId id="275" r:id="rId9"/>
    <p:sldId id="271" r:id="rId10"/>
    <p:sldId id="276" r:id="rId11"/>
    <p:sldId id="27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6D64F-DBC5-4D57-9295-E376F35ECAA3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84F84-3677-47ED-8E7B-445E695B68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4F84-3677-47ED-8E7B-445E695B68B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6A5D-7D53-4571-8904-E3D66DF34EB7}" type="datetimeFigureOut">
              <a:rPr lang="fr-FR" smtClean="0"/>
              <a:pPr/>
              <a:t>23/10/2021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محاضرات </a:t>
            </a:r>
            <a:r>
              <a:rPr lang="ar-DZ" dirty="0" smtClean="0"/>
              <a:t>الموازنة التقديرية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طلبة السنة الثالثة محاسبة وجباية</a:t>
            </a:r>
          </a:p>
          <a:p>
            <a:r>
              <a:rPr lang="ar-DZ" dirty="0" smtClean="0"/>
              <a:t>الاستاذة زعرور نعيمة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ولتقدير (التنبؤ) بالمبيعات بشكل صحيح يجب القيام </a:t>
            </a:r>
            <a:r>
              <a:rPr lang="ar-DZ" b="1" dirty="0" err="1" smtClean="0">
                <a:latin typeface="Traditional Arabic" pitchFamily="18" charset="-78"/>
                <a:cs typeface="Traditional Arabic" pitchFamily="18" charset="-78"/>
              </a:rPr>
              <a:t>بــــ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endParaRPr lang="fr-FR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lvl="0" algn="just" rtl="1"/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تحديد الهدف من التقدير ومعرفة أسلوب التقدير.</a:t>
            </a:r>
            <a:endParaRPr lang="fr-FR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just" rtl="1"/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تقسيم المنتجات المراد بيعها إلى منتجات متجانسة.</a:t>
            </a:r>
            <a:endParaRPr lang="fr-FR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just" rtl="1"/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جمع المعلومات والبيانات وتحليلها.</a:t>
            </a:r>
            <a:endParaRPr lang="fr-FR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ويتم تحديد تنبؤات (تقديرات) المبيعات اعتمادا على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endParaRPr lang="fr-FR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 algn="r" rtl="1"/>
            <a:r>
              <a:rPr lang="ar-DZ" sz="4400" dirty="0" smtClean="0">
                <a:latin typeface="Traditional Arabic" pitchFamily="18" charset="-78"/>
                <a:cs typeface="Traditional Arabic" pitchFamily="18" charset="-78"/>
              </a:rPr>
              <a:t>الاحتياجات حسب الزمن لكل منتج أو حسب المناطق.</a:t>
            </a:r>
            <a:endParaRPr lang="fr-FR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/>
            <a:r>
              <a:rPr lang="ar-DZ" sz="4400" dirty="0" smtClean="0">
                <a:latin typeface="Traditional Arabic" pitchFamily="18" charset="-78"/>
                <a:cs typeface="Traditional Arabic" pitchFamily="18" charset="-78"/>
              </a:rPr>
              <a:t>السياسة </a:t>
            </a:r>
            <a:r>
              <a:rPr lang="ar-DZ" sz="4400" dirty="0" err="1" smtClean="0">
                <a:latin typeface="Traditional Arabic" pitchFamily="18" charset="-78"/>
                <a:cs typeface="Traditional Arabic" pitchFamily="18" charset="-78"/>
              </a:rPr>
              <a:t>والاداء</a:t>
            </a:r>
            <a:r>
              <a:rPr lang="ar-DZ" sz="4400" dirty="0" smtClean="0">
                <a:latin typeface="Traditional Arabic" pitchFamily="18" charset="-78"/>
                <a:cs typeface="Traditional Arabic" pitchFamily="18" charset="-78"/>
              </a:rPr>
              <a:t> التجاري للمؤسسة (سياسة </a:t>
            </a:r>
            <a:r>
              <a:rPr lang="ar-DZ" sz="4400" dirty="0" err="1" smtClean="0">
                <a:latin typeface="Traditional Arabic" pitchFamily="18" charset="-78"/>
                <a:cs typeface="Traditional Arabic" pitchFamily="18" charset="-78"/>
              </a:rPr>
              <a:t>الاسعار</a:t>
            </a:r>
            <a:r>
              <a:rPr lang="ar-DZ" sz="4400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DZ" sz="4400" dirty="0" err="1" smtClean="0">
                <a:latin typeface="Traditional Arabic" pitchFamily="18" charset="-78"/>
                <a:cs typeface="Traditional Arabic" pitchFamily="18" charset="-78"/>
              </a:rPr>
              <a:t>اطلاق</a:t>
            </a:r>
            <a:r>
              <a:rPr lang="ar-DZ" sz="4400" dirty="0" smtClean="0">
                <a:latin typeface="Traditional Arabic" pitchFamily="18" charset="-78"/>
                <a:cs typeface="Traditional Arabic" pitchFamily="18" charset="-78"/>
              </a:rPr>
              <a:t> منتجات جديدة، موازنة </a:t>
            </a:r>
            <a:r>
              <a:rPr lang="ar-DZ" sz="4400" dirty="0" err="1" smtClean="0">
                <a:latin typeface="Traditional Arabic" pitchFamily="18" charset="-78"/>
                <a:cs typeface="Traditional Arabic" pitchFamily="18" charset="-78"/>
              </a:rPr>
              <a:t>الاشهار</a:t>
            </a:r>
            <a:r>
              <a:rPr lang="ar-DZ" sz="4400" dirty="0" smtClean="0">
                <a:latin typeface="Traditional Arabic" pitchFamily="18" charset="-78"/>
                <a:cs typeface="Traditional Arabic" pitchFamily="18" charset="-78"/>
              </a:rPr>
              <a:t>....)</a:t>
            </a:r>
            <a:endParaRPr lang="fr-FR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/>
            <a:r>
              <a:rPr lang="ar-DZ" sz="4400" dirty="0" smtClean="0">
                <a:latin typeface="Traditional Arabic" pitchFamily="18" charset="-78"/>
                <a:cs typeface="Traditional Arabic" pitchFamily="18" charset="-78"/>
              </a:rPr>
              <a:t>دراسة السوق من خلال دراسة سلوك المنافسة وتطور الظروف الاقتصادية.</a:t>
            </a:r>
            <a:endParaRPr lang="fr-FR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/>
            <a:r>
              <a:rPr lang="ar-DZ" sz="4400" dirty="0" smtClean="0">
                <a:latin typeface="Traditional Arabic" pitchFamily="18" charset="-78"/>
                <a:cs typeface="Traditional Arabic" pitchFamily="18" charset="-78"/>
              </a:rPr>
              <a:t>التقلبات التنبؤية والأساليب </a:t>
            </a:r>
            <a:r>
              <a:rPr lang="ar-DZ" sz="4400" dirty="0" err="1" smtClean="0">
                <a:latin typeface="Traditional Arabic" pitchFamily="18" charset="-78"/>
                <a:cs typeface="Traditional Arabic" pitchFamily="18" charset="-78"/>
              </a:rPr>
              <a:t>الاحصائية</a:t>
            </a:r>
            <a:r>
              <a:rPr lang="ar-DZ" sz="4400" dirty="0" smtClean="0">
                <a:latin typeface="Traditional Arabic" pitchFamily="18" charset="-78"/>
                <a:cs typeface="Traditional Arabic" pitchFamily="18" charset="-78"/>
              </a:rPr>
              <a:t> الملائمة للتنبؤ القصير المدى.</a:t>
            </a:r>
            <a:endParaRPr lang="fr-FR" sz="44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DZ" sz="4800" b="1" dirty="0" smtClean="0"/>
              <a:t>المحور 03</a:t>
            </a:r>
            <a:br>
              <a:rPr lang="ar-DZ" sz="4800" b="1" dirty="0" smtClean="0"/>
            </a:br>
            <a:r>
              <a:rPr lang="ar-DZ" sz="4800" b="1" dirty="0" smtClean="0"/>
              <a:t>الموازنة التقديرية للمبيعات</a:t>
            </a:r>
            <a:endParaRPr lang="fr-FR" sz="48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39552" y="2482552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40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أولا: تعريف الموازنة التقديرية للمبيعات</a:t>
                      </a:r>
                      <a:endParaRPr lang="fr-FR" sz="40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4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ثانيا</a:t>
                      </a:r>
                      <a:r>
                        <a:rPr lang="ar-DZ" sz="4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: </a:t>
                      </a:r>
                      <a:r>
                        <a:rPr lang="ar-DZ" sz="4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إعداد</a:t>
                      </a:r>
                      <a:r>
                        <a:rPr lang="ar-DZ" sz="40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ar-DZ" sz="40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الموازنة التقديرية للمبيعات</a:t>
                      </a:r>
                      <a:endParaRPr lang="fr-FR" sz="4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4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ثالثا: </a:t>
                      </a:r>
                      <a:r>
                        <a:rPr lang="ar-DZ" sz="4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أساليب </a:t>
                      </a:r>
                      <a:r>
                        <a:rPr lang="ar-DZ" sz="40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الموازنة التقديرية</a:t>
                      </a:r>
                      <a:r>
                        <a:rPr lang="ar-DZ" sz="4000" b="1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للمبيعات</a:t>
                      </a:r>
                      <a:endParaRPr lang="fr-FR" sz="4000" b="1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280" cy="1470025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ar-DZ" sz="6000" b="1" dirty="0" smtClean="0">
                <a:latin typeface="Traditional Arabic" pitchFamily="18" charset="-78"/>
                <a:cs typeface="Traditional Arabic" pitchFamily="18" charset="-78"/>
              </a:rPr>
              <a:t> أولا: تعريف الموازنة التقديرية للمبيعات</a:t>
            </a:r>
            <a:endParaRPr lang="fr-FR" sz="60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857364"/>
            <a:ext cx="8463314" cy="50006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 rtl="1"/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تعتبر الموازنة التقديرية للمبيعات المرحلة الأولى في بناء نظام الموازنات التقديرية بالمؤسسة مهما كان نوعها تجارية أو خدمية أو </a:t>
            </a:r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صناعية</a:t>
            </a:r>
          </a:p>
          <a:p>
            <a:pPr rtl="1"/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just" rtl="1"/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وتعني </a:t>
            </a:r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تقدير أو التنبؤ بما يمكن بيعه في السنة القادمة بناءا على </a:t>
            </a:r>
            <a:r>
              <a:rPr lang="ar-DZ" sz="40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امكانيات</a:t>
            </a:r>
            <a:r>
              <a:rPr lang="ar-DZ" sz="4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المؤسسة، ولهذا فإن باقي الموازنات تبنى على أساس الموازنة التقديرية للمبيعات.</a:t>
            </a:r>
            <a:endParaRPr lang="fr-FR" sz="4000" b="1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 algn="just" rtl="1"/>
            <a:endParaRPr lang="fr-FR" sz="4000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 rtl="1"/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تعرف موازنة المبيعات بأنها "خطة تفصيلية توضح المبيعات المتوقعة خلال فترة الموازنة، وذلك في صورة كمية ونقدية بناءا على النتائج التي تسفر عنها عملية التنبؤات بالمبيعات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.”</a:t>
            </a:r>
          </a:p>
          <a:p>
            <a:pPr algn="just" rtl="1">
              <a:buNone/>
            </a:pPr>
            <a:endParaRPr lang="fr-FR" sz="3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/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وهي كذلك " الوضع المسبق للمبيعات كميا </a:t>
            </a:r>
            <a:r>
              <a:rPr lang="ar-DZ" sz="3600" b="1" dirty="0" err="1" smtClean="0">
                <a:latin typeface="Traditional Arabic" pitchFamily="18" charset="-78"/>
                <a:cs typeface="Traditional Arabic" pitchFamily="18" charset="-78"/>
              </a:rPr>
              <a:t>وقيميا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 مع </a:t>
            </a:r>
            <a:r>
              <a:rPr lang="ar-DZ" sz="3600" b="1" dirty="0" err="1" smtClean="0">
                <a:latin typeface="Traditional Arabic" pitchFamily="18" charset="-78"/>
                <a:cs typeface="Traditional Arabic" pitchFamily="18" charset="-78"/>
              </a:rPr>
              <a:t>الاخذ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 بعين الاعتبار العوائق الداخلية والخارجية التي تتعرض لها المؤسسة ومدى تأثير القرارات التي تتخذها المؤسسة اتجاه هذه العوائق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.”</a:t>
            </a:r>
          </a:p>
          <a:p>
            <a:pPr algn="just" rtl="1">
              <a:buNone/>
            </a:pPr>
            <a:endParaRPr lang="fr-FR" sz="3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/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وتعرف أيضا بأنها "مجموعة التقديرات الكمية والمالية للمبيعات من كافة المنتجات التي تتوقع المؤسسة تصريفها خلال فترة الموازنة للوصول إلى رقم </a:t>
            </a:r>
            <a:r>
              <a:rPr lang="ar-DZ" sz="3600" b="1" dirty="0" err="1" smtClean="0">
                <a:latin typeface="Traditional Arabic" pitchFamily="18" charset="-78"/>
                <a:cs typeface="Traditional Arabic" pitchFamily="18" charset="-78"/>
              </a:rPr>
              <a:t>الايراد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 المستهدف في الخطة."</a:t>
            </a:r>
            <a:endParaRPr lang="fr-FR" sz="3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يتمثل الهدف من إعداد الموازنة التقديرية للمبيعات 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في: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 rtl="1"/>
            <a:endParaRPr lang="ar-DZ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/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تطوير خطة بأهداف واضحة ومحددة </a:t>
            </a:r>
            <a:endParaRPr lang="ar-DZ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/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التوافق 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مع الجهود التشغيلية الموجهة لتحقيق </a:t>
            </a:r>
            <a:r>
              <a:rPr lang="ar-DZ" sz="4800" dirty="0" err="1" smtClean="0">
                <a:latin typeface="Traditional Arabic" pitchFamily="18" charset="-78"/>
                <a:cs typeface="Traditional Arabic" pitchFamily="18" charset="-78"/>
              </a:rPr>
              <a:t>الاهداف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ar-DZ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/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كذلك 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يتم تحديد ما الذي يجب بيعه؟ ومتى يتم </a:t>
            </a:r>
            <a:r>
              <a:rPr lang="ar-DZ" sz="4800" dirty="0" err="1" smtClean="0">
                <a:latin typeface="Traditional Arabic" pitchFamily="18" charset="-78"/>
                <a:cs typeface="Traditional Arabic" pitchFamily="18" charset="-78"/>
              </a:rPr>
              <a:t>البع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؟ ولمن يتم البيع؟</a:t>
            </a:r>
            <a:endParaRPr lang="fr-FR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42918" y="274638"/>
            <a:ext cx="8686800" cy="11430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ar-DZ" sz="6000" b="1" dirty="0" smtClean="0">
                <a:latin typeface="Traditional Arabic" pitchFamily="18" charset="-78"/>
                <a:cs typeface="Traditional Arabic" pitchFamily="18" charset="-78"/>
              </a:rPr>
              <a:t> ثانيا: إعداد الموازنة التقديرية للمبيعات</a:t>
            </a:r>
            <a:endParaRPr lang="fr-FR" sz="60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DZ" sz="3600" dirty="0" smtClean="0">
                <a:latin typeface="Traditional Arabic" pitchFamily="18" charset="-78"/>
                <a:cs typeface="Traditional Arabic" pitchFamily="18" charset="-78"/>
              </a:rPr>
              <a:t>   تعتبر </a:t>
            </a:r>
            <a:r>
              <a:rPr lang="ar-DZ" sz="3600" dirty="0" smtClean="0">
                <a:latin typeface="Traditional Arabic" pitchFamily="18" charset="-78"/>
                <a:cs typeface="Traditional Arabic" pitchFamily="18" charset="-78"/>
              </a:rPr>
              <a:t>الموازنة التقديرية للمبيعات ترجمة لبرنامج المبيعات </a:t>
            </a:r>
            <a:r>
              <a:rPr lang="ar-DZ" sz="3600" dirty="0" smtClean="0">
                <a:latin typeface="Traditional Arabic" pitchFamily="18" charset="-78"/>
                <a:cs typeface="Traditional Arabic" pitchFamily="18" charset="-78"/>
              </a:rPr>
              <a:t>بالكميات بوحدات </a:t>
            </a:r>
            <a:r>
              <a:rPr lang="ar-DZ" sz="3600" dirty="0" smtClean="0">
                <a:latin typeface="Traditional Arabic" pitchFamily="18" charset="-78"/>
                <a:cs typeface="Traditional Arabic" pitchFamily="18" charset="-78"/>
              </a:rPr>
              <a:t>نقدية، وعادة ما يعبر عنها برقم الأعمال وتحسب بالعلاقة التالية</a:t>
            </a:r>
            <a:r>
              <a:rPr lang="ar-DZ" sz="3600" dirty="0" smtClean="0">
                <a:latin typeface="Traditional Arabic" pitchFamily="18" charset="-78"/>
                <a:cs typeface="Traditional Arabic" pitchFamily="18" charset="-78"/>
              </a:rPr>
              <a:t>:</a:t>
            </a:r>
          </a:p>
          <a:p>
            <a:pPr algn="just" rtl="1">
              <a:buNone/>
            </a:pPr>
            <a:endParaRPr lang="fr-FR" sz="36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lang="ar-DZ" b="1" dirty="0" smtClean="0"/>
              <a:t>الموازنة </a:t>
            </a:r>
            <a:r>
              <a:rPr lang="ar-DZ" b="1" dirty="0" smtClean="0"/>
              <a:t>التقديرية للمبيعات = كمية المبيعات المقدرة* سعر البيع التقديري</a:t>
            </a:r>
            <a:endParaRPr lang="fr-FR" dirty="0" smtClean="0"/>
          </a:p>
          <a:p>
            <a:pPr algn="just" rtl="1">
              <a:buNone/>
            </a:pPr>
            <a:r>
              <a:rPr lang="ar-DZ" b="1" dirty="0" smtClean="0"/>
              <a:t>أي:    </a:t>
            </a: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       رقم </a:t>
            </a:r>
            <a:r>
              <a:rPr lang="ar-DZ" b="1" dirty="0" smtClean="0"/>
              <a:t>الأعمال= المبيعات المتوقعة * سعر البيع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DZ" sz="32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العوامل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التي تؤثر على حجم المبيعات وكذا على عملية تحديد الأسعار ويمكن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تلخيصها في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النقاط التالية: </a:t>
            </a:r>
            <a:r>
              <a:rPr lang="fr-FR" sz="32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fr-FR" sz="3200" dirty="0" smtClean="0">
                <a:latin typeface="Traditional Arabic" pitchFamily="18" charset="-78"/>
                <a:cs typeface="Traditional Arabic" pitchFamily="18" charset="-78"/>
              </a:rPr>
            </a:br>
            <a:endParaRPr lang="fr-FR" sz="32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lvl="0" algn="ctr" rtl="1"/>
            <a:r>
              <a:rPr lang="ar-DZ" sz="3500" b="1" dirty="0" smtClean="0">
                <a:latin typeface="Traditional Arabic" pitchFamily="18" charset="-78"/>
                <a:cs typeface="Traditional Arabic" pitchFamily="18" charset="-78"/>
              </a:rPr>
              <a:t>عوامل تؤثر على حجم المبيعات: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 وتتمثل في</a:t>
            </a:r>
            <a:endParaRPr lang="fr-FR" sz="35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just" rtl="1">
              <a:buNone/>
            </a:pPr>
            <a:r>
              <a:rPr lang="ar-DZ" sz="3500" b="1" dirty="0" smtClean="0">
                <a:latin typeface="Traditional Arabic" pitchFamily="18" charset="-78"/>
                <a:cs typeface="Traditional Arabic" pitchFamily="18" charset="-78"/>
              </a:rPr>
              <a:t>عوامل داخلية: نذكر </a:t>
            </a:r>
            <a:r>
              <a:rPr lang="ar-DZ" sz="3500" b="1" dirty="0" smtClean="0">
                <a:latin typeface="Traditional Arabic" pitchFamily="18" charset="-78"/>
                <a:cs typeface="Traditional Arabic" pitchFamily="18" charset="-78"/>
              </a:rPr>
              <a:t>أهمها: 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سياسة </a:t>
            </a:r>
            <a:r>
              <a:rPr lang="ar-DZ" sz="3500" dirty="0" err="1" smtClean="0">
                <a:latin typeface="Traditional Arabic" pitchFamily="18" charset="-78"/>
                <a:cs typeface="Traditional Arabic" pitchFamily="18" charset="-78"/>
              </a:rPr>
              <a:t>الاعلان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 وترويج 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المبيعات، الطاقة </a:t>
            </a:r>
            <a:r>
              <a:rPr lang="ar-DZ" sz="3500" dirty="0" err="1" smtClean="0">
                <a:latin typeface="Traditional Arabic" pitchFamily="18" charset="-78"/>
                <a:cs typeface="Traditional Arabic" pitchFamily="18" charset="-78"/>
              </a:rPr>
              <a:t>الانتاجية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، جودة المنتجات، سياسة 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التسعير ومدى ارتباطها بقدرة المستهلك ودرجة الجودة.</a:t>
            </a:r>
            <a:endParaRPr lang="fr-FR" sz="35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>
              <a:buNone/>
            </a:pPr>
            <a:r>
              <a:rPr lang="ar-DZ" sz="3500" b="1" dirty="0" smtClean="0">
                <a:latin typeface="Traditional Arabic" pitchFamily="18" charset="-78"/>
                <a:cs typeface="Traditional Arabic" pitchFamily="18" charset="-78"/>
              </a:rPr>
              <a:t>عوامل خارجية: نذكر منها</a:t>
            </a:r>
            <a:endParaRPr lang="fr-FR" sz="35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>
              <a:buNone/>
            </a:pP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- النمو </a:t>
            </a:r>
            <a:r>
              <a:rPr lang="ar-DZ" sz="3500" dirty="0" err="1" smtClean="0">
                <a:latin typeface="Traditional Arabic" pitchFamily="18" charset="-78"/>
                <a:cs typeface="Traditional Arabic" pitchFamily="18" charset="-78"/>
              </a:rPr>
              <a:t>الديمغرافي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 بحيث يؤثر في خطة المبيعات طويلة الأجل.</a:t>
            </a:r>
            <a:endParaRPr lang="fr-FR" sz="35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>
              <a:buNone/>
            </a:pP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- المؤشرات 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الاقتصادية العامة منها مستوى الدخل والعمالة والاستهلاك ومعدل الاستثمار وتغيير </a:t>
            </a:r>
            <a:r>
              <a:rPr lang="ar-DZ" sz="3500" dirty="0" err="1" smtClean="0">
                <a:latin typeface="Traditional Arabic" pitchFamily="18" charset="-78"/>
                <a:cs typeface="Traditional Arabic" pitchFamily="18" charset="-78"/>
              </a:rPr>
              <a:t>الاذواق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fr-FR" sz="35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>
              <a:buNone/>
            </a:pP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- المنافسة 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في السوق بين المنتجات المماثلة لمنتجات المؤسسة.</a:t>
            </a:r>
            <a:endParaRPr lang="fr-FR" sz="35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>
              <a:buNone/>
            </a:pP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- دعم 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بعض المنتجات من طرف الدولة.</a:t>
            </a:r>
            <a:endParaRPr lang="fr-FR" sz="35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>
              <a:buNone/>
            </a:pP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- التقلبات </a:t>
            </a:r>
            <a:r>
              <a:rPr lang="ar-DZ" sz="3500" dirty="0" smtClean="0">
                <a:latin typeface="Traditional Arabic" pitchFamily="18" charset="-78"/>
                <a:cs typeface="Traditional Arabic" pitchFamily="18" charset="-78"/>
              </a:rPr>
              <a:t>الموسمية والدورية للمبيعات.</a:t>
            </a:r>
            <a:endParaRPr lang="fr-FR" sz="35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 rtl="1">
              <a:buFont typeface="Arial" pitchFamily="34" charset="0"/>
              <a:buChar char="•"/>
            </a:pPr>
            <a:r>
              <a:rPr lang="ar-DZ" sz="4000" b="1" dirty="0" smtClean="0">
                <a:latin typeface="Traditional Arabic" pitchFamily="18" charset="-78"/>
                <a:cs typeface="Traditional Arabic" pitchFamily="18" charset="-78"/>
              </a:rPr>
              <a:t> عوامل </a:t>
            </a:r>
            <a:r>
              <a:rPr lang="ar-DZ" sz="4000" b="1" dirty="0" smtClean="0">
                <a:latin typeface="Traditional Arabic" pitchFamily="18" charset="-78"/>
                <a:cs typeface="Traditional Arabic" pitchFamily="18" charset="-78"/>
              </a:rPr>
              <a:t>تتأثر </a:t>
            </a:r>
            <a:r>
              <a:rPr lang="ar-DZ" sz="4000" b="1" dirty="0" err="1" smtClean="0"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DZ" sz="4000" b="1" dirty="0" smtClean="0">
                <a:latin typeface="Traditional Arabic" pitchFamily="18" charset="-78"/>
                <a:cs typeface="Traditional Arabic" pitchFamily="18" charset="-78"/>
              </a:rPr>
              <a:t> عملية تحديد </a:t>
            </a:r>
            <a:r>
              <a:rPr lang="ar-DZ" sz="4000" b="1" dirty="0" err="1" smtClean="0">
                <a:latin typeface="Traditional Arabic" pitchFamily="18" charset="-78"/>
                <a:cs typeface="Traditional Arabic" pitchFamily="18" charset="-78"/>
              </a:rPr>
              <a:t>الاسعار</a:t>
            </a:r>
            <a:r>
              <a:rPr lang="ar-DZ" sz="4000" b="1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r>
              <a:rPr lang="ar-DZ" sz="4000" dirty="0" smtClean="0">
                <a:latin typeface="Traditional Arabic" pitchFamily="18" charset="-78"/>
                <a:cs typeface="Traditional Arabic" pitchFamily="18" charset="-78"/>
              </a:rPr>
              <a:t> وتتمثل </a:t>
            </a:r>
            <a:r>
              <a:rPr lang="ar-DZ" sz="4000" dirty="0" smtClean="0">
                <a:latin typeface="Traditional Arabic" pitchFamily="18" charset="-78"/>
                <a:cs typeface="Traditional Arabic" pitchFamily="18" charset="-78"/>
              </a:rPr>
              <a:t>في</a:t>
            </a:r>
            <a:r>
              <a:rPr lang="fr-FR" sz="40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fr-FR" sz="4000" dirty="0" smtClean="0">
                <a:latin typeface="Traditional Arabic" pitchFamily="18" charset="-78"/>
                <a:cs typeface="Traditional Arabic" pitchFamily="18" charset="-78"/>
              </a:rPr>
            </a:br>
            <a:endParaRPr lang="fr-FR" sz="40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lvl="0" algn="r" rtl="1"/>
            <a:r>
              <a:rPr lang="ar-DZ" sz="4000" dirty="0" smtClean="0">
                <a:latin typeface="Traditional Arabic" pitchFamily="18" charset="-78"/>
                <a:cs typeface="Traditional Arabic" pitchFamily="18" charset="-78"/>
              </a:rPr>
              <a:t>العرض والطلب.</a:t>
            </a:r>
            <a:endParaRPr lang="fr-FR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/>
            <a:r>
              <a:rPr lang="ar-DZ" sz="4000" dirty="0" smtClean="0">
                <a:latin typeface="Traditional Arabic" pitchFamily="18" charset="-78"/>
                <a:cs typeface="Traditional Arabic" pitchFamily="18" charset="-78"/>
              </a:rPr>
              <a:t> المنافسة في السوق وشدتها.</a:t>
            </a:r>
            <a:endParaRPr lang="fr-FR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/>
            <a:r>
              <a:rPr lang="ar-DZ" sz="4000" dirty="0" smtClean="0">
                <a:latin typeface="Traditional Arabic" pitchFamily="18" charset="-78"/>
                <a:cs typeface="Traditional Arabic" pitchFamily="18" charset="-78"/>
              </a:rPr>
              <a:t> توفر السع البديلة.</a:t>
            </a:r>
            <a:endParaRPr lang="fr-FR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/>
            <a:r>
              <a:rPr lang="ar-DZ" sz="4000" dirty="0" smtClean="0">
                <a:latin typeface="Traditional Arabic" pitchFamily="18" charset="-78"/>
                <a:cs typeface="Traditional Arabic" pitchFamily="18" charset="-78"/>
              </a:rPr>
              <a:t>هيمنة المؤسسة في السوق.</a:t>
            </a:r>
            <a:endParaRPr lang="fr-FR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/>
            <a:r>
              <a:rPr lang="ar-DZ" sz="4000" dirty="0" smtClean="0">
                <a:latin typeface="Traditional Arabic" pitchFamily="18" charset="-78"/>
                <a:cs typeface="Traditional Arabic" pitchFamily="18" charset="-78"/>
              </a:rPr>
              <a:t>تكلفة المنتجات المنتجة والمباعة.</a:t>
            </a:r>
            <a:endParaRPr lang="fr-FR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/>
            <a:r>
              <a:rPr lang="ar-DZ" sz="4000" dirty="0" smtClean="0">
                <a:latin typeface="Traditional Arabic" pitchFamily="18" charset="-78"/>
                <a:cs typeface="Traditional Arabic" pitchFamily="18" charset="-78"/>
              </a:rPr>
              <a:t>هامش الربح المرغوب تحقيقه.</a:t>
            </a:r>
            <a:endParaRPr lang="fr-FR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/>
            <a:r>
              <a:rPr lang="ar-DZ" sz="4000" dirty="0" smtClean="0">
                <a:latin typeface="Traditional Arabic" pitchFamily="18" charset="-78"/>
                <a:cs typeface="Traditional Arabic" pitchFamily="18" charset="-78"/>
              </a:rPr>
              <a:t>مقدار الدخل والقوة الشرائية للزبائن.</a:t>
            </a:r>
            <a:endParaRPr lang="fr-FR" sz="40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ar-DZ" sz="6600" b="1" dirty="0" smtClean="0">
                <a:latin typeface="Traditional Arabic" pitchFamily="18" charset="-78"/>
                <a:cs typeface="Traditional Arabic" pitchFamily="18" charset="-78"/>
              </a:rPr>
              <a:t>ثالثا: </a:t>
            </a:r>
            <a:r>
              <a:rPr lang="ar-DZ" sz="6600" b="1" dirty="0" smtClean="0">
                <a:latin typeface="Traditional Arabic" pitchFamily="18" charset="-78"/>
                <a:cs typeface="Traditional Arabic" pitchFamily="18" charset="-78"/>
              </a:rPr>
              <a:t>مفهوم تقدير المبيعات</a:t>
            </a:r>
            <a:endParaRPr lang="fr-FR" sz="66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97207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DZ" sz="4800" dirty="0" err="1" smtClean="0">
                <a:latin typeface="Traditional Arabic" pitchFamily="18" charset="-78"/>
                <a:cs typeface="Traditional Arabic" pitchFamily="18" charset="-78"/>
              </a:rPr>
              <a:t>ان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نجاح الموازنة التقديرية للمبيعات </a:t>
            </a:r>
            <a:r>
              <a:rPr lang="ar-DZ" sz="4800" dirty="0" err="1" smtClean="0">
                <a:latin typeface="Traditional Arabic" pitchFamily="18" charset="-78"/>
                <a:cs typeface="Traditional Arabic" pitchFamily="18" charset="-78"/>
              </a:rPr>
              <a:t>يتوفق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 عن مدى دقة تنبؤ وتقدير المبيعات 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المستقبلية.</a:t>
            </a:r>
          </a:p>
          <a:p>
            <a:pPr algn="just" rtl="1">
              <a:buNone/>
            </a:pP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ولهذا يجب تعريف تقدير المبيعات الذي يعرف </a:t>
            </a:r>
            <a:r>
              <a:rPr lang="ar-DZ" sz="4800" dirty="0" smtClean="0">
                <a:latin typeface="Traditional Arabic" pitchFamily="18" charset="-78"/>
                <a:cs typeface="Traditional Arabic" pitchFamily="18" charset="-78"/>
              </a:rPr>
              <a:t>بأنه:</a:t>
            </a:r>
            <a:endParaRPr lang="ar-DZ" sz="48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lang="ar-DZ" sz="4800" b="1" dirty="0" smtClean="0">
                <a:latin typeface="Traditional Arabic" pitchFamily="18" charset="-78"/>
                <a:cs typeface="Traditional Arabic" pitchFamily="18" charset="-78"/>
              </a:rPr>
              <a:t>  "</a:t>
            </a:r>
            <a:r>
              <a:rPr lang="ar-DZ" sz="4800" b="1" dirty="0" smtClean="0">
                <a:latin typeface="Traditional Arabic" pitchFamily="18" charset="-78"/>
                <a:cs typeface="Traditional Arabic" pitchFamily="18" charset="-78"/>
              </a:rPr>
              <a:t>التوقع المسبق بالمبيعات كميا </a:t>
            </a:r>
            <a:r>
              <a:rPr lang="ar-DZ" sz="4800" b="1" dirty="0" err="1" smtClean="0">
                <a:latin typeface="Traditional Arabic" pitchFamily="18" charset="-78"/>
                <a:cs typeface="Traditional Arabic" pitchFamily="18" charset="-78"/>
              </a:rPr>
              <a:t>وقيميا</a:t>
            </a:r>
            <a:r>
              <a:rPr lang="ar-DZ" sz="4800" b="1" dirty="0" smtClean="0">
                <a:latin typeface="Traditional Arabic" pitchFamily="18" charset="-78"/>
                <a:cs typeface="Traditional Arabic" pitchFamily="18" charset="-78"/>
              </a:rPr>
              <a:t>، مع الأخذ بعين الاعتبار </a:t>
            </a:r>
            <a:r>
              <a:rPr lang="ar-DZ" sz="4800" b="1" dirty="0" err="1" smtClean="0">
                <a:latin typeface="Traditional Arabic" pitchFamily="18" charset="-78"/>
                <a:cs typeface="Traditional Arabic" pitchFamily="18" charset="-78"/>
              </a:rPr>
              <a:t>القيوذ</a:t>
            </a:r>
            <a:r>
              <a:rPr lang="ar-DZ" sz="4800" b="1" dirty="0" smtClean="0">
                <a:latin typeface="Traditional Arabic" pitchFamily="18" charset="-78"/>
                <a:cs typeface="Traditional Arabic" pitchFamily="18" charset="-78"/>
              </a:rPr>
              <a:t> التي تتعرض لها المؤسسة وكيفية مواجهتها."</a:t>
            </a:r>
            <a:endParaRPr lang="fr-FR" sz="4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 rtl="1">
              <a:buNone/>
            </a:pPr>
            <a:endParaRPr lang="ar-DZ" sz="54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531</Words>
  <Application>Microsoft Office PowerPoint</Application>
  <PresentationFormat>Affichage à l'écran (4:3)</PresentationFormat>
  <Paragraphs>58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محاضرات الموازنة التقديرية</vt:lpstr>
      <vt:lpstr>المحور 03 الموازنة التقديرية للمبيعات</vt:lpstr>
      <vt:lpstr> أولا: تعريف الموازنة التقديرية للمبيعات</vt:lpstr>
      <vt:lpstr>Diapositive 4</vt:lpstr>
      <vt:lpstr>يتمثل الهدف من إعداد الموازنة التقديرية للمبيعات في:</vt:lpstr>
      <vt:lpstr> ثانيا: إعداد الموازنة التقديرية للمبيعات</vt:lpstr>
      <vt:lpstr> العوامل التي تؤثر على حجم المبيعات وكذا على عملية تحديد الأسعار ويمكن تلخيصها في النقاط التالية:  </vt:lpstr>
      <vt:lpstr> عوامل تتأثر بها عملية تحديد الاسعار: وتتمثل في </vt:lpstr>
      <vt:lpstr>ثالثا: مفهوم تقدير المبيعات</vt:lpstr>
      <vt:lpstr>ولتقدير (التنبؤ) بالمبيعات بشكل صحيح يجب القيام بــــ:</vt:lpstr>
      <vt:lpstr>ويتم تحديد تنبؤات (تقديرات) المبيعات اعتمادا على: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محاسبة خاصة</dc:title>
  <dc:creator>DAMAS</dc:creator>
  <cp:lastModifiedBy>tst</cp:lastModifiedBy>
  <cp:revision>61</cp:revision>
  <dcterms:created xsi:type="dcterms:W3CDTF">2020-03-17T17:33:39Z</dcterms:created>
  <dcterms:modified xsi:type="dcterms:W3CDTF">2021-10-23T18:41:31Z</dcterms:modified>
</cp:coreProperties>
</file>