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8" r:id="rId5"/>
    <p:sldId id="269" r:id="rId6"/>
    <p:sldId id="270" r:id="rId7"/>
    <p:sldId id="257" r:id="rId8"/>
    <p:sldId id="259" r:id="rId9"/>
    <p:sldId id="258" r:id="rId10"/>
    <p:sldId id="260" r:id="rId11"/>
    <p:sldId id="261" r:id="rId12"/>
    <p:sldId id="262" r:id="rId13"/>
    <p:sldId id="263" r:id="rId14"/>
    <p:sldId id="264"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9B4F"/>
    <a:srgbClr val="EF720B"/>
    <a:srgbClr val="D89102"/>
    <a:srgbClr val="003BC0"/>
    <a:srgbClr val="E20071"/>
    <a:srgbClr val="E20087"/>
    <a:srgbClr val="FFABCB"/>
    <a:srgbClr val="6F4001"/>
    <a:srgbClr val="CC9900"/>
    <a:srgbClr val="157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54375" y="2970885"/>
            <a:ext cx="8093365" cy="1832460"/>
          </a:xfrm>
          <a:effectLst>
            <a:outerShdw blurRad="50800" dist="38100" dir="2700000" algn="tl" rotWithShape="0">
              <a:prstClr val="black">
                <a:alpha val="40000"/>
              </a:prstClr>
            </a:outerShdw>
          </a:effectLst>
        </p:spPr>
        <p:txBody>
          <a:bodyPr>
            <a:normAutofit/>
          </a:bodyPr>
          <a:lstStyle>
            <a:lvl1pPr algn="r">
              <a:defRPr sz="3600">
                <a:solidFill>
                  <a:srgbClr val="002060"/>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754375" y="4803345"/>
            <a:ext cx="8080555" cy="1374345"/>
          </a:xfrm>
        </p:spPr>
        <p:txBody>
          <a:bodyPr>
            <a:normAutofit/>
          </a:bodyPr>
          <a:lstStyle>
            <a:lvl1pPr marL="0" indent="0" algn="r">
              <a:buNone/>
              <a:defRPr sz="2600">
                <a:solidFill>
                  <a:srgbClr val="EF720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443835"/>
            <a:ext cx="8246070" cy="610820"/>
          </a:xfrm>
        </p:spPr>
        <p:txBody>
          <a:bodyPr>
            <a:normAutofit/>
          </a:bodyPr>
          <a:lstStyle>
            <a:lvl1pPr algn="l">
              <a:defRPr sz="3600">
                <a:solidFill>
                  <a:srgbClr val="F79B4F"/>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2054655"/>
            <a:ext cx="8246070" cy="3970331"/>
          </a:xfrm>
        </p:spPr>
        <p:txBody>
          <a:bodyPr/>
          <a:lstStyle>
            <a:lvl1pPr>
              <a:defRPr sz="28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527605"/>
            <a:ext cx="7016195" cy="684885"/>
          </a:xfrm>
        </p:spPr>
        <p:txBody>
          <a:bodyPr>
            <a:normAutofit/>
          </a:bodyPr>
          <a:lstStyle>
            <a:lvl1pPr algn="l">
              <a:defRPr sz="3600">
                <a:solidFill>
                  <a:srgbClr val="F79B4F"/>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291130"/>
            <a:ext cx="7016195" cy="4428445"/>
          </a:xfrm>
        </p:spPr>
        <p:txBody>
          <a:bodyPr/>
          <a:lstStyle>
            <a:lvl1pPr>
              <a:defRPr sz="28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11/23/2021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1670" y="1369770"/>
            <a:ext cx="8076895" cy="532180"/>
          </a:xfrm>
        </p:spPr>
        <p:txBody>
          <a:bodyPr>
            <a:normAutofit/>
          </a:bodyPr>
          <a:lstStyle>
            <a:lvl1pPr algn="l">
              <a:defRPr sz="3600">
                <a:solidFill>
                  <a:srgbClr val="F79B4F"/>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1670" y="2050244"/>
            <a:ext cx="3817625" cy="773424"/>
          </a:xfrm>
        </p:spPr>
        <p:txBody>
          <a:bodyPr anchor="b"/>
          <a:lstStyle>
            <a:lvl1pPr marL="0" indent="0">
              <a:buNone/>
              <a:defRPr sz="2400" b="1" baseline="0">
                <a:solidFill>
                  <a:schemeClr val="tx2">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1670" y="2813769"/>
            <a:ext cx="3817625" cy="3035058"/>
          </a:xfrm>
        </p:spPr>
        <p:txBody>
          <a:bodyPr/>
          <a:lstStyle>
            <a:lvl1pPr>
              <a:defRPr sz="2400">
                <a:solidFill>
                  <a:srgbClr val="002060"/>
                </a:solidFill>
              </a:defRPr>
            </a:lvl1pPr>
            <a:lvl2pPr>
              <a:defRPr sz="2000">
                <a:solidFill>
                  <a:srgbClr val="002060"/>
                </a:solidFill>
              </a:defRPr>
            </a:lvl2pPr>
            <a:lvl3pPr>
              <a:defRPr sz="1800">
                <a:solidFill>
                  <a:srgbClr val="002060"/>
                </a:solidFill>
              </a:defRPr>
            </a:lvl3pPr>
            <a:lvl4pPr>
              <a:defRPr sz="1600">
                <a:solidFill>
                  <a:srgbClr val="002060"/>
                </a:solidFill>
              </a:defRPr>
            </a:lvl4pPr>
            <a:lvl5pP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705" y="2050244"/>
            <a:ext cx="3817625" cy="773424"/>
          </a:xfrm>
        </p:spPr>
        <p:txBody>
          <a:bodyPr anchor="b"/>
          <a:lstStyle>
            <a:lvl1pPr marL="0" indent="0">
              <a:buNone/>
              <a:defRPr sz="2400" b="1">
                <a:solidFill>
                  <a:schemeClr val="tx2">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724705" y="2813769"/>
            <a:ext cx="3817625" cy="3035058"/>
          </a:xfrm>
        </p:spPr>
        <p:txBody>
          <a:bodyPr/>
          <a:lstStyle>
            <a:lvl1pPr>
              <a:defRPr sz="2400">
                <a:solidFill>
                  <a:srgbClr val="002060"/>
                </a:solidFill>
              </a:defRPr>
            </a:lvl1pPr>
            <a:lvl2pPr>
              <a:defRPr sz="2000">
                <a:solidFill>
                  <a:srgbClr val="002060"/>
                </a:solidFill>
              </a:defRPr>
            </a:lvl2pPr>
            <a:lvl3pPr>
              <a:defRPr sz="1800">
                <a:solidFill>
                  <a:srgbClr val="002060"/>
                </a:solidFill>
              </a:defRPr>
            </a:lvl3pPr>
            <a:lvl4pPr>
              <a:defRPr sz="1600">
                <a:solidFill>
                  <a:srgbClr val="002060"/>
                </a:solidFill>
              </a:defRPr>
            </a:lvl4pPr>
            <a:lvl5pP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11/23/2021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11/23/2021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11/23/2021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572132" y="500042"/>
            <a:ext cx="3194341" cy="1527050"/>
          </a:xfrm>
        </p:spPr>
        <p:txBody>
          <a:bodyPr>
            <a:normAutofit fontScale="90000"/>
          </a:bodyPr>
          <a:lstStyle/>
          <a:p>
            <a:pPr algn="ctr"/>
            <a:r>
              <a:rPr lang="ar-SA" b="1" dirty="0" smtClean="0"/>
              <a:t>إدارة الالكترونية للموارد البشرية</a:t>
            </a:r>
            <a:r>
              <a:rPr lang="en-US" b="1" dirty="0" smtClean="0"/>
              <a:t/>
            </a:r>
            <a:br>
              <a:rPr lang="en-US" b="1" dirty="0" smtClean="0"/>
            </a:br>
            <a:r>
              <a:rPr lang="ar-SA" dirty="0" smtClean="0">
                <a:solidFill>
                  <a:srgbClr val="00B0F0"/>
                </a:solidFill>
              </a:rPr>
              <a:t>مفاهيم أساسية</a:t>
            </a:r>
            <a:endParaRPr lang="en-US" dirty="0">
              <a:solidFill>
                <a:srgbClr val="00B0F0"/>
              </a:solidFill>
            </a:endParaRPr>
          </a:p>
        </p:txBody>
      </p:sp>
      <p:sp>
        <p:nvSpPr>
          <p:cNvPr id="3" name="Subtitle 2"/>
          <p:cNvSpPr>
            <a:spLocks noGrp="1"/>
          </p:cNvSpPr>
          <p:nvPr>
            <p:ph type="subTitle" idx="1"/>
          </p:nvPr>
        </p:nvSpPr>
        <p:spPr>
          <a:xfrm>
            <a:off x="5429256" y="5636360"/>
            <a:ext cx="3143272" cy="1007350"/>
          </a:xfrm>
        </p:spPr>
        <p:txBody>
          <a:bodyPr>
            <a:normAutofit/>
          </a:bodyPr>
          <a:lstStyle/>
          <a:p>
            <a:pPr algn="ctr"/>
            <a:r>
              <a:rPr lang="ar-SA" b="1" dirty="0" smtClean="0"/>
              <a:t>المحاضرة رقم 05</a:t>
            </a:r>
            <a:endParaRPr lang="en-US" b="1" dirty="0" smtClean="0"/>
          </a:p>
          <a:p>
            <a:pPr algn="ctr"/>
            <a:r>
              <a:rPr lang="ar-SA" b="1" dirty="0" smtClean="0"/>
              <a:t>الأستاذة: داسي وهيبة</a:t>
            </a:r>
            <a:endParaRPr lang="en-US" b="1" dirty="0"/>
          </a:p>
        </p:txBody>
      </p:sp>
    </p:spTree>
    <p:extLst>
      <p:ext uri="{BB962C8B-B14F-4D97-AF65-F5344CB8AC3E}">
        <p14:creationId xmlns:p14="http://schemas.microsoft.com/office/powerpoint/2010/main" xmlns=""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29124" y="0"/>
            <a:ext cx="4265911" cy="610820"/>
          </a:xfrm>
        </p:spPr>
        <p:txBody>
          <a:bodyPr>
            <a:normAutofit fontScale="90000"/>
          </a:bodyPr>
          <a:lstStyle/>
          <a:p>
            <a:r>
              <a:rPr lang="ar-SA" b="1" dirty="0" smtClean="0"/>
              <a:t>وظائف إدارة الموارد البشرية</a:t>
            </a:r>
            <a:endParaRPr lang="fr-FR" b="1" dirty="0"/>
          </a:p>
        </p:txBody>
      </p:sp>
      <p:sp>
        <p:nvSpPr>
          <p:cNvPr id="3" name="Espace réservé du contenu 2"/>
          <p:cNvSpPr>
            <a:spLocks noGrp="1"/>
          </p:cNvSpPr>
          <p:nvPr>
            <p:ph idx="1"/>
          </p:nvPr>
        </p:nvSpPr>
        <p:spPr>
          <a:xfrm>
            <a:off x="448965" y="1428736"/>
            <a:ext cx="8246070" cy="5214973"/>
          </a:xfrm>
        </p:spPr>
        <p:txBody>
          <a:bodyPr>
            <a:normAutofit fontScale="92500" lnSpcReduction="20000"/>
          </a:bodyPr>
          <a:lstStyle/>
          <a:p>
            <a:pPr lvl="0" algn="r" rtl="1"/>
            <a:r>
              <a:rPr lang="ar-DZ" b="1" dirty="0" smtClean="0"/>
              <a:t>تحليل الوظائف:</a:t>
            </a:r>
            <a:r>
              <a:rPr lang="ar-DZ" dirty="0" smtClean="0"/>
              <a:t> هي عملية جمع معلومات عن كل وظيفة بغرض التعرف على الوصف الوظيفي المتمثل في الواجبات والمسؤوليات وظروف العمل، وعلى المواصفات الوظيفية المتمثلة في الكفاءات والخبرات والقدرات الواجب توافرها لدى شاغل الوظيفة.</a:t>
            </a:r>
            <a:endParaRPr lang="fr-FR" dirty="0" smtClean="0"/>
          </a:p>
          <a:p>
            <a:pPr lvl="0" algn="r" rtl="1"/>
            <a:r>
              <a:rPr lang="ar-DZ" b="1" dirty="0" smtClean="0"/>
              <a:t> تخطيط الموارد البشرية:</a:t>
            </a:r>
            <a:r>
              <a:rPr lang="ar-DZ" dirty="0" smtClean="0"/>
              <a:t> يعني تحديد الاحتياجات المستقبلية من الموارد البشرية كما ونوعا من خلال التنبؤ بالحاجة أو طلب الموارد البشرية.</a:t>
            </a:r>
            <a:endParaRPr lang="fr-FR" dirty="0" smtClean="0"/>
          </a:p>
          <a:p>
            <a:pPr lvl="0" algn="r" rtl="1"/>
            <a:r>
              <a:rPr lang="ar-DZ" b="1" dirty="0" smtClean="0"/>
              <a:t> الاستقطاب:</a:t>
            </a:r>
            <a:r>
              <a:rPr lang="ar-DZ" dirty="0" smtClean="0"/>
              <a:t> هو عملية استمالة وجذب مجموعة كافية من الأفراد يكونون القاعدة التي تمكن من اختيار أو انتقاء أصلح الأفراد لملأ الوظائف الشاغرة.</a:t>
            </a:r>
            <a:endParaRPr lang="fr-FR" dirty="0" smtClean="0"/>
          </a:p>
          <a:p>
            <a:pPr lvl="0" algn="r" rtl="1"/>
            <a:r>
              <a:rPr lang="en-US" b="1" dirty="0" smtClean="0"/>
              <a:t> </a:t>
            </a:r>
            <a:r>
              <a:rPr lang="ar-DZ" b="1" dirty="0" smtClean="0"/>
              <a:t>اختيار وتعيين الموارد البشرية:</a:t>
            </a:r>
            <a:r>
              <a:rPr lang="ar-DZ" dirty="0" smtClean="0"/>
              <a:t> عملية انتقاء الأفراد الذين تتوفر لديهم المؤهلات المطلوبة والمناسبة لشغل وظائف معينة.</a:t>
            </a:r>
            <a:endParaRPr lang="fr-FR" dirty="0" smtClean="0"/>
          </a:p>
          <a:p>
            <a:pPr lvl="0" algn="r" rtl="1"/>
            <a:r>
              <a:rPr lang="en-US" dirty="0" smtClean="0"/>
              <a:t> </a:t>
            </a:r>
            <a:r>
              <a:rPr lang="ar-DZ" b="1" dirty="0" smtClean="0"/>
              <a:t>تدريب وتطوير العاملين:</a:t>
            </a:r>
            <a:r>
              <a:rPr lang="ar-DZ" dirty="0" smtClean="0"/>
              <a:t> عملية اكتساب العاملين المهارات والمعارف والاتجاهات الإيجابية المرتبطة بوظائفهم للمساهمة في تصحيح الانحرافات في الأداء الحالي وتحسين الأداء المستقبلي.</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lvl="0" algn="r" rtl="1"/>
            <a:r>
              <a:rPr lang="fr-FR" dirty="0" smtClean="0"/>
              <a:t> </a:t>
            </a:r>
            <a:r>
              <a:rPr lang="ar-DZ" b="1" dirty="0" smtClean="0"/>
              <a:t>تقييم الأداء:</a:t>
            </a:r>
            <a:r>
              <a:rPr lang="ar-DZ" dirty="0" smtClean="0"/>
              <a:t> نظام لمراجعة وتصميم أداء المهمات للفرد أو لفرق العمل وهي مقارنة بين مستوى الأداء الحقيقي والأداء المطلوب والمفترض.</a:t>
            </a:r>
            <a:endParaRPr lang="fr-FR" dirty="0" smtClean="0"/>
          </a:p>
          <a:p>
            <a:pPr lvl="0" algn="r" rtl="1"/>
            <a:r>
              <a:rPr lang="ar-DZ" b="1" dirty="0" smtClean="0"/>
              <a:t> التخطيط والتطوير المهني:</a:t>
            </a:r>
            <a:r>
              <a:rPr lang="ar-DZ" dirty="0" smtClean="0"/>
              <a:t> الجهود الرسمية والنظامية التي تساعد العاملين في تطورهم وتقدمهم باعتبارهم موردا حيويا في المنظمة، وهذه البرامج تتيح الفرصة للترقية إلى موقع أعلى.</a:t>
            </a:r>
            <a:endParaRPr lang="fr-FR" dirty="0" smtClean="0"/>
          </a:p>
          <a:p>
            <a:pPr algn="just" rtl="1"/>
            <a:r>
              <a:rPr lang="en-US" dirty="0" smtClean="0"/>
              <a:t> </a:t>
            </a:r>
            <a:r>
              <a:rPr lang="ar-DZ" b="1" dirty="0" smtClean="0"/>
              <a:t>المنافع والتعويضات:</a:t>
            </a:r>
            <a:r>
              <a:rPr lang="ar-DZ" dirty="0" smtClean="0"/>
              <a:t> تشمل التعويضات المالية مثل الأجور التي يحصل عليها الموظف مقابل عمله، المكافآت </a:t>
            </a:r>
            <a:r>
              <a:rPr lang="ar-DZ" dirty="0" smtClean="0"/>
              <a:t>والحوافز، </a:t>
            </a:r>
            <a:r>
              <a:rPr lang="ar-DZ" dirty="0" smtClean="0"/>
              <a:t>والمنافع المادية مثل: الضمان الاجتماعي وتعويض إصابات العمل </a:t>
            </a:r>
            <a:r>
              <a:rPr lang="ar-DZ" dirty="0" err="1" smtClean="0"/>
              <a:t>و</a:t>
            </a:r>
            <a:r>
              <a:rPr lang="ar-SA" dirty="0" smtClean="0"/>
              <a:t>....</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b="1" dirty="0" smtClean="0"/>
              <a:t>مفهوم </a:t>
            </a:r>
            <a:r>
              <a:rPr lang="ar-SA" b="1" dirty="0" smtClean="0"/>
              <a:t>الإدارة الالكترونية للموارد البشرية</a:t>
            </a:r>
            <a:endParaRPr lang="fr-FR" dirty="0"/>
          </a:p>
        </p:txBody>
      </p:sp>
      <p:sp>
        <p:nvSpPr>
          <p:cNvPr id="3" name="Espace réservé du contenu 2"/>
          <p:cNvSpPr>
            <a:spLocks noGrp="1"/>
          </p:cNvSpPr>
          <p:nvPr>
            <p:ph idx="1"/>
          </p:nvPr>
        </p:nvSpPr>
        <p:spPr/>
        <p:txBody>
          <a:bodyPr/>
          <a:lstStyle/>
          <a:p>
            <a:pPr lvl="0" algn="r" rtl="1"/>
            <a:r>
              <a:rPr lang="ar-DZ" dirty="0" smtClean="0"/>
              <a:t>استخدام </a:t>
            </a:r>
            <a:r>
              <a:rPr lang="ar-DZ" dirty="0" smtClean="0"/>
              <a:t>تكنولوجيا</a:t>
            </a:r>
            <a:r>
              <a:rPr lang="ar-SA" dirty="0" smtClean="0"/>
              <a:t> المعلومات والاتصالات </a:t>
            </a:r>
            <a:r>
              <a:rPr lang="ar-DZ" dirty="0" smtClean="0"/>
              <a:t> </a:t>
            </a:r>
            <a:r>
              <a:rPr lang="ar-DZ" dirty="0" smtClean="0"/>
              <a:t>مع وظائف إدارة الموارد البشرية. </a:t>
            </a:r>
            <a:endParaRPr lang="fr-FR" dirty="0" smtClean="0"/>
          </a:p>
          <a:p>
            <a:pPr lvl="0" algn="r" rtl="1"/>
            <a:r>
              <a:rPr lang="ar-DZ" dirty="0" smtClean="0"/>
              <a:t>الاتصال عن طريق التكنولوجيا الموجهة من خلال الشبكات بين المنظمة والعاملين فيما يتعلق بإدارة الموارد البشرية.</a:t>
            </a:r>
            <a:endParaRPr lang="fr-FR" dirty="0" smtClean="0"/>
          </a:p>
          <a:p>
            <a:pPr lvl="0" algn="r" rtl="1"/>
            <a:r>
              <a:rPr lang="ar-DZ" dirty="0" smtClean="0"/>
              <a:t>يؤمن تطبيق التكنولوجيا تمكين المدراء والعاملين من الدخول المباشر إلى إدارة الموارد البشرية وخدمات المنظمة الأخرى من أجلى الاتصال، تقيم الأداء، ولأغراض إدارية أخرى.</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rtl="1"/>
            <a:r>
              <a:rPr lang="ar-SA" dirty="0" smtClean="0"/>
              <a:t>عرفت إدارة الموارد البشرية الالكترونية بأنها التطبيقات ذات العلاقة بالموارد البشرية والتي يتم تنفيذها بالاعتماد على تقنيات شبكة الإنترنت وبشكل الذي يساعد على توفير المعلومات ذات العلاقة بالموارد البشرية بأفضل شكل ممكن.</a:t>
            </a:r>
          </a:p>
          <a:p>
            <a:pPr algn="just" rtl="1"/>
            <a:r>
              <a:rPr lang="ar-SA" dirty="0" smtClean="0"/>
              <a:t>أحد أشكال تكنولوجيا المعلومات التي يستخدمها مدراء إدارة الموارد البشرية لكي يتمكنوا من دمج استراتيجياتهم مع إستراتيجية المنظمة لتحقيق أهدافهم والمتمثلة بتقديم أفضل الخدمات </a:t>
            </a:r>
            <a:r>
              <a:rPr lang="ar-SA" dirty="0" smtClean="0"/>
              <a:t>للعاملين. </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57685" y="1000108"/>
            <a:ext cx="4337349" cy="1054547"/>
          </a:xfrm>
        </p:spPr>
        <p:txBody>
          <a:bodyPr>
            <a:normAutofit fontScale="90000"/>
          </a:bodyPr>
          <a:lstStyle/>
          <a:p>
            <a:pPr lvl="0" algn="r"/>
            <a:r>
              <a:rPr lang="ar-SA" b="1" dirty="0" smtClean="0"/>
              <a:t>أ</a:t>
            </a:r>
            <a:r>
              <a:rPr lang="ar-DZ" b="1" dirty="0" smtClean="0"/>
              <a:t>هداف</a:t>
            </a:r>
            <a:r>
              <a:rPr lang="ar-SA" b="1" dirty="0" smtClean="0"/>
              <a:t>ها</a:t>
            </a:r>
            <a:r>
              <a:rPr lang="ar-DZ" b="1" dirty="0" smtClean="0"/>
              <a:t> </a:t>
            </a:r>
            <a:r>
              <a:rPr lang="ar-SA" b="1" dirty="0" smtClean="0"/>
              <a:t>:</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lvl="0" algn="r" rtl="1"/>
            <a:r>
              <a:rPr lang="ar-DZ" dirty="0" smtClean="0"/>
              <a:t>تحسين التوجه الإستراتيجي للموارد البشرية.</a:t>
            </a:r>
            <a:endParaRPr lang="fr-FR" dirty="0" smtClean="0"/>
          </a:p>
          <a:p>
            <a:pPr lvl="0" algn="r" rtl="1"/>
            <a:r>
              <a:rPr lang="ar-DZ" dirty="0" smtClean="0"/>
              <a:t>تخفيض تكلفة </a:t>
            </a:r>
            <a:r>
              <a:rPr lang="ar-DZ" dirty="0" err="1" smtClean="0"/>
              <a:t>ا</a:t>
            </a:r>
            <a:r>
              <a:rPr lang="ar-SA" dirty="0" smtClean="0"/>
              <a:t>لموارد البشرية</a:t>
            </a:r>
            <a:r>
              <a:rPr lang="ar-DZ" dirty="0" smtClean="0"/>
              <a:t> </a:t>
            </a:r>
            <a:r>
              <a:rPr lang="ar-DZ" dirty="0" smtClean="0"/>
              <a:t>والنفقات الإدارية.</a:t>
            </a:r>
            <a:endParaRPr lang="fr-FR" dirty="0" smtClean="0"/>
          </a:p>
          <a:p>
            <a:pPr lvl="0" algn="r" rtl="1"/>
            <a:r>
              <a:rPr lang="ar-DZ" dirty="0" smtClean="0"/>
              <a:t>تسهيل أداء وظائف إدارة الموارد البشرية.</a:t>
            </a:r>
            <a:endParaRPr lang="fr-FR" dirty="0" smtClean="0"/>
          </a:p>
          <a:p>
            <a:pPr lvl="0" algn="r" rtl="1"/>
            <a:r>
              <a:rPr lang="ar-DZ" dirty="0" smtClean="0"/>
              <a:t> وتحسين علاقات العمل وإرضاء العاملين.</a:t>
            </a:r>
            <a:endParaRPr lang="fr-FR" dirty="0" smtClean="0"/>
          </a:p>
          <a:p>
            <a:pPr lvl="0" algn="r" rtl="1"/>
            <a:r>
              <a:rPr lang="ar-DZ" dirty="0" smtClean="0"/>
              <a:t>دعم أفضل للإدارة عبر أقسام الشركة.</a:t>
            </a:r>
            <a:endParaRPr lang="fr-FR" dirty="0" smtClean="0"/>
          </a:p>
          <a:p>
            <a:pPr lvl="0" algn="r" rtl="1"/>
            <a:r>
              <a:rPr lang="ar-DZ" dirty="0" smtClean="0"/>
              <a:t>توفير فرص أكبر للمشاركة والتدريب.</a:t>
            </a:r>
            <a:endParaRPr lang="fr-FR" dirty="0" smtClean="0"/>
          </a:p>
          <a:p>
            <a:pPr lvl="0" algn="r" rtl="1"/>
            <a:r>
              <a:rPr lang="ar-DZ" dirty="0" smtClean="0"/>
              <a:t>تحسين صورة الشركة.</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15074" y="527605"/>
            <a:ext cx="2624431" cy="684885"/>
          </a:xfrm>
        </p:spPr>
        <p:txBody>
          <a:bodyPr>
            <a:normAutofit/>
          </a:bodyPr>
          <a:lstStyle/>
          <a:p>
            <a:r>
              <a:rPr lang="ar-SA" dirty="0" smtClean="0"/>
              <a:t>فوائدها</a:t>
            </a:r>
            <a:endParaRPr lang="fr-FR" dirty="0"/>
          </a:p>
        </p:txBody>
      </p:sp>
      <p:sp>
        <p:nvSpPr>
          <p:cNvPr id="3" name="Espace réservé du contenu 2"/>
          <p:cNvSpPr>
            <a:spLocks noGrp="1"/>
          </p:cNvSpPr>
          <p:nvPr>
            <p:ph idx="1"/>
          </p:nvPr>
        </p:nvSpPr>
        <p:spPr>
          <a:xfrm>
            <a:off x="214282" y="1291130"/>
            <a:ext cx="8625223" cy="4428445"/>
          </a:xfrm>
        </p:spPr>
        <p:txBody>
          <a:bodyPr>
            <a:normAutofit/>
          </a:bodyPr>
          <a:lstStyle/>
          <a:p>
            <a:pPr lvl="0" algn="r" rtl="1"/>
            <a:r>
              <a:rPr lang="ar-DZ" dirty="0" smtClean="0"/>
              <a:t>تقليل التكاليف عن طريق أتمتة عمليات وأنشطة الموارد البشرية.</a:t>
            </a:r>
            <a:endParaRPr lang="fr-FR" dirty="0" smtClean="0"/>
          </a:p>
          <a:p>
            <a:pPr lvl="0" algn="r" rtl="1"/>
            <a:r>
              <a:rPr lang="ar-DZ" dirty="0" smtClean="0"/>
              <a:t>تقليل تكاليف التصحيح عن طريق تحسين دقة المعلومات الخاصة بالموارد البشرية.</a:t>
            </a:r>
            <a:endParaRPr lang="fr-FR" dirty="0" smtClean="0"/>
          </a:p>
          <a:p>
            <a:pPr lvl="0" algn="r" rtl="1"/>
            <a:r>
              <a:rPr lang="ar-DZ" dirty="0" smtClean="0"/>
              <a:t>تقليل تكاليف طباعة ونشر المعلومات عن طريق إتاحة الوصول إليها مباشرة. </a:t>
            </a:r>
            <a:endParaRPr lang="ar-SA" dirty="0" smtClean="0"/>
          </a:p>
          <a:p>
            <a:pPr lvl="0" algn="r" rtl="1"/>
            <a:r>
              <a:rPr lang="ar-DZ" dirty="0" smtClean="0"/>
              <a:t>تقليل تكاليف إدخال البيانات والبحث عنها عن طريق الإدارة الذاتية للموظفين. </a:t>
            </a:r>
            <a:endParaRPr lang="fr-FR" dirty="0" smtClean="0"/>
          </a:p>
          <a:p>
            <a:pPr lvl="0" algn="r" rtl="1"/>
            <a:r>
              <a:rPr lang="ar-DZ" dirty="0" smtClean="0"/>
              <a:t>رضا الموظفين تحسين جودة خدمات الموارد البشرية.</a:t>
            </a:r>
            <a:endParaRPr lang="fr-FR" dirty="0" smtClean="0"/>
          </a:p>
          <a:p>
            <a:pPr lvl="0" algn="r" rtl="1"/>
            <a:r>
              <a:rPr lang="ar-DZ" dirty="0" smtClean="0"/>
              <a:t>توفير المعلومات يؤدي إلى تقليص في الدورة الزمنية. </a:t>
            </a:r>
            <a:endParaRPr lang="fr-FR" dirty="0" smtClean="0"/>
          </a:p>
          <a:p>
            <a:pPr lvl="0" algn="r" rtl="1"/>
            <a:endParaRPr lang="fr-FR" dirty="0" smtClean="0"/>
          </a:p>
          <a:p>
            <a:pPr algn="just" rtl="1"/>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b="1" dirty="0" smtClean="0"/>
              <a:t>المتطلبات الفنية لإدارة الموارد البشرية إلكترونيا</a:t>
            </a:r>
            <a:endParaRPr lang="fr-FR" dirty="0"/>
          </a:p>
        </p:txBody>
      </p:sp>
      <p:sp>
        <p:nvSpPr>
          <p:cNvPr id="3" name="Espace réservé du contenu 2"/>
          <p:cNvSpPr>
            <a:spLocks noGrp="1"/>
          </p:cNvSpPr>
          <p:nvPr>
            <p:ph idx="1"/>
          </p:nvPr>
        </p:nvSpPr>
        <p:spPr>
          <a:xfrm>
            <a:off x="214282" y="1291130"/>
            <a:ext cx="8625223" cy="5209704"/>
          </a:xfrm>
        </p:spPr>
        <p:txBody>
          <a:bodyPr>
            <a:normAutofit lnSpcReduction="10000"/>
          </a:bodyPr>
          <a:lstStyle/>
          <a:p>
            <a:pPr lvl="0" algn="just" rtl="1"/>
            <a:r>
              <a:rPr lang="ar-SA" dirty="0" smtClean="0"/>
              <a:t>إن نجاح أي نظام كان، يعتمد على مدى تقبل المستخدمين للنظام، ولن ينجح أي نظام في حال وجود رفض ومعارضة له، فلذلك على المنظمة العمل منذ البداية على شـرح العلاقة بين أهمية النظام وإجراءات العمل ، وجعل المستخدمين جزءا من عملية تصميم وتنفيذ النظام، مع الاتصال المستمر معهم في كل مرحلة من مراحل النظام والحـصول علي تغذية راجعة من المستخدمين حول التغييرات.</a:t>
            </a:r>
          </a:p>
          <a:p>
            <a:pPr lvl="0" algn="just" rtl="1"/>
            <a:r>
              <a:rPr lang="ar-SA" dirty="0" smtClean="0"/>
              <a:t>تدريب المستخدمين على النظام الجديد، ضمن بيئة آمنة، تتيح لهم فهم أهميـة النظـام ومزاياه، وفهم أهمية التكنولوجيا للمنظمة وللمستخدمين، على كافة المستويات الإدارية ولكافة العاملين ومستخدمي النظام.</a:t>
            </a:r>
          </a:p>
          <a:p>
            <a:pPr algn="just" rtl="1"/>
            <a:r>
              <a:rPr lang="ar-SA" dirty="0" smtClean="0"/>
              <a:t>سهولة استخدام النظام من قبل المستخدمين، وعلاقته بوظائف </a:t>
            </a:r>
            <a:r>
              <a:rPr lang="en-US" dirty="0" smtClean="0"/>
              <a:t>HR</a:t>
            </a:r>
            <a:r>
              <a:rPr lang="ar-SA" dirty="0" smtClean="0"/>
              <a:t>، مع تمتع النظـام بالجودة العالية والأمان، مما يعزز عامل الثقة لدى المـستخدمين ويزيـد مـن كفـاءة استخدام النظام.</a:t>
            </a:r>
            <a:endParaRPr lang="fr-FR" dirty="0" smtClean="0"/>
          </a:p>
          <a:p>
            <a:pPr lvl="0" algn="just" rtl="1"/>
            <a:endParaRPr lang="fr-FR" dirty="0" smtClean="0"/>
          </a:p>
          <a:p>
            <a:pPr algn="just" rtl="1">
              <a:buNone/>
            </a:pP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8965" y="1500175"/>
            <a:ext cx="8246070" cy="4524812"/>
          </a:xfrm>
        </p:spPr>
        <p:txBody>
          <a:bodyPr>
            <a:normAutofit lnSpcReduction="10000"/>
          </a:bodyPr>
          <a:lstStyle/>
          <a:p>
            <a:pPr lvl="0" algn="just" rtl="1"/>
            <a:r>
              <a:rPr lang="ar-SA" dirty="0" smtClean="0"/>
              <a:t>هناك طلب متزايد على أن تكون الأنظمة بسيطة وغير معقدة، فحسب إحصائية جمعية مستهلكي الإلكترونيات، فإن 87 %من المستخدمين صوتوا لسهولة الاستخدام كعامـل مميز للأنظمة الجديدة.</a:t>
            </a:r>
            <a:endParaRPr lang="fr-FR" dirty="0" smtClean="0"/>
          </a:p>
          <a:p>
            <a:pPr lvl="0" algn="just" rtl="1"/>
            <a:r>
              <a:rPr lang="ar-SA" dirty="0" smtClean="0"/>
              <a:t>توفر واجهات استخدام للأنظمة وتوفر شبكة إنترانت بشكل أساسي، حيث تقدم المنظمة من خلال تلك الواجهات مجموعة مـن المعلومـات لموظفيهـا، تـشمل الإجـراءات والممارسات والأنظمة الخاصة في </a:t>
            </a:r>
            <a:r>
              <a:rPr lang="en-US" dirty="0" smtClean="0"/>
              <a:t>HR</a:t>
            </a:r>
            <a:r>
              <a:rPr lang="ar-SA" dirty="0" smtClean="0"/>
              <a:t>.</a:t>
            </a:r>
            <a:endParaRPr lang="fr-FR" dirty="0" smtClean="0"/>
          </a:p>
          <a:p>
            <a:pPr lvl="0" algn="just" rtl="1"/>
            <a:r>
              <a:rPr lang="ar-SA" dirty="0" smtClean="0"/>
              <a:t>إن استخدام </a:t>
            </a:r>
            <a:r>
              <a:rPr lang="en-US" dirty="0" smtClean="0"/>
              <a:t>e-HRM</a:t>
            </a:r>
            <a:r>
              <a:rPr lang="ar-SA" dirty="0" smtClean="0"/>
              <a:t> من قبل العاملين بالمنظمة، مرتبط بشكل أساسي علـى مـستوى الفائدة التي يحصل عليها العامل في المنظمة من تكنولوجيا معلومات الموارد البشرية، ومن مستوى سهولة استخدامها.</a:t>
            </a:r>
            <a:endParaRPr lang="fr-FR" dirty="0" smtClean="0"/>
          </a:p>
          <a:p>
            <a:pPr algn="just" rtl="1"/>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rtl="1"/>
            <a:r>
              <a:rPr lang="ar-SA" b="1" dirty="0" smtClean="0"/>
              <a:t>نتائج تطبيق </a:t>
            </a:r>
            <a:r>
              <a:rPr lang="en-US" b="1" dirty="0" smtClean="0"/>
              <a:t>e-HRM</a:t>
            </a:r>
            <a:r>
              <a:rPr lang="ar-DZ" b="1" dirty="0" smtClean="0"/>
              <a:t> بالنسبة للمنظمة:</a:t>
            </a:r>
            <a:endParaRPr lang="fr-FR" dirty="0"/>
          </a:p>
        </p:txBody>
      </p:sp>
      <p:sp>
        <p:nvSpPr>
          <p:cNvPr id="3" name="Espace réservé du contenu 2"/>
          <p:cNvSpPr>
            <a:spLocks noGrp="1"/>
          </p:cNvSpPr>
          <p:nvPr>
            <p:ph idx="1"/>
          </p:nvPr>
        </p:nvSpPr>
        <p:spPr>
          <a:xfrm>
            <a:off x="285720" y="1291130"/>
            <a:ext cx="8553785" cy="5138266"/>
          </a:xfrm>
        </p:spPr>
        <p:txBody>
          <a:bodyPr>
            <a:normAutofit fontScale="92500" lnSpcReduction="20000"/>
          </a:bodyPr>
          <a:lstStyle/>
          <a:p>
            <a:pPr lvl="0" algn="r" rtl="1"/>
            <a:r>
              <a:rPr lang="ar-SA" dirty="0" smtClean="0"/>
              <a:t>الالتزام العالي، بحيث تكون القوى العاملة محفزة وقادرة على الفهـم والتفاعـل مـع الإدارة للتغيير ضمن بيئة المنظمة، مما يؤدي إلى مـستوى ثقـة أكبـر بـين الإدارة والعاملين.</a:t>
            </a:r>
            <a:endParaRPr lang="fr-FR" dirty="0" smtClean="0"/>
          </a:p>
          <a:p>
            <a:pPr lvl="0" algn="r" rtl="1"/>
            <a:r>
              <a:rPr lang="ar-SA" dirty="0" smtClean="0"/>
              <a:t>قدرات تنافسية عالية، تدل على قدرة العاملين لـتعلم مهمـات وواجبـات جديـدة إذا استدعت الظروف ذلك.</a:t>
            </a:r>
          </a:p>
          <a:p>
            <a:pPr algn="r" rtl="1"/>
            <a:r>
              <a:rPr lang="ar-SA" dirty="0" smtClean="0"/>
              <a:t>توفير التكاليف، عن طريق الأجور التنافسية وتقليل معدلات دوران العمـل، وقـدرة إدارة </a:t>
            </a:r>
            <a:r>
              <a:rPr lang="en-US" dirty="0" smtClean="0"/>
              <a:t>HR</a:t>
            </a:r>
            <a:r>
              <a:rPr lang="ar-SA" dirty="0" smtClean="0"/>
              <a:t> على أداء دور إداري مميز في سبيل تحقيق هدف المنظمة لتقليل التكاليف.</a:t>
            </a:r>
          </a:p>
          <a:p>
            <a:pPr lvl="0" algn="r" rtl="1"/>
            <a:r>
              <a:rPr lang="ar-SA" dirty="0" smtClean="0"/>
              <a:t>ملائمة عالية، ناتجة عن تشكيل البيئة الداخلية ، نظام الأجور وإدارة الأفراد بما </a:t>
            </a:r>
            <a:r>
              <a:rPr lang="ar-SA" dirty="0" err="1" smtClean="0"/>
              <a:t>يلائـم</a:t>
            </a:r>
            <a:r>
              <a:rPr lang="ar-SA" dirty="0" smtClean="0"/>
              <a:t> اهتمامات المنتفعين كافة.</a:t>
            </a:r>
            <a:endParaRPr lang="fr-FR" dirty="0" smtClean="0"/>
          </a:p>
          <a:p>
            <a:pPr lvl="0" algn="r" rtl="1"/>
            <a:r>
              <a:rPr lang="ar-SA" dirty="0" smtClean="0"/>
              <a:t>المنظمات التي تعتمد التوجه التشغيلي باستخدام </a:t>
            </a:r>
            <a:r>
              <a:rPr lang="en-US" dirty="0" smtClean="0"/>
              <a:t>HRM-e</a:t>
            </a:r>
            <a:r>
              <a:rPr lang="ar-SA" dirty="0" smtClean="0"/>
              <a:t>، سـيكون للعـاملين ولمـدراء التشغيل دورا كبيرا في تنفيذ الخطط الإستراتيجية لإدارة المـوارد البـشرية والإجـراءات والممارسات، مما يؤدي إلى طلب أقل على موظفي </a:t>
            </a:r>
            <a:r>
              <a:rPr lang="en-US" dirty="0" smtClean="0"/>
              <a:t>HR</a:t>
            </a:r>
            <a:r>
              <a:rPr lang="ar-SA" dirty="0" smtClean="0"/>
              <a:t>.</a:t>
            </a:r>
            <a:endParaRPr lang="fr-FR" dirty="0" smtClean="0"/>
          </a:p>
          <a:p>
            <a:pPr algn="r" rtl="1"/>
            <a:endParaRPr lang="fr-FR" dirty="0" smtClean="0"/>
          </a:p>
          <a:p>
            <a:pPr lvl="0" algn="r" rtl="1"/>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285720" y="1291131"/>
            <a:ext cx="8553785" cy="3280878"/>
          </a:xfrm>
        </p:spPr>
        <p:txBody>
          <a:bodyPr/>
          <a:lstStyle/>
          <a:p>
            <a:pPr lvl="0" algn="r" rtl="1"/>
            <a:r>
              <a:rPr lang="ar-SA" dirty="0" smtClean="0"/>
              <a:t>المنظمات التي تعتمد التوجه ألعلاقاتي باستخدام </a:t>
            </a:r>
            <a:r>
              <a:rPr lang="en-US" dirty="0" smtClean="0"/>
              <a:t>HRM-e</a:t>
            </a:r>
            <a:r>
              <a:rPr lang="ar-SA" dirty="0" smtClean="0"/>
              <a:t>، سيكون طاقم أصـغر كافيـا لإدارة الموارد البشرية، إذا استخدم العاملين ومدراء التشغيل الأدوات المزودة مـن قبـل </a:t>
            </a:r>
            <a:r>
              <a:rPr lang="en-US" dirty="0" smtClean="0"/>
              <a:t>HR</a:t>
            </a:r>
            <a:r>
              <a:rPr lang="ar-SA" dirty="0" smtClean="0"/>
              <a:t> على شبكة الإنترانت.</a:t>
            </a:r>
            <a:endParaRPr lang="fr-FR" dirty="0" smtClean="0"/>
          </a:p>
          <a:p>
            <a:pPr lvl="0" algn="r" rtl="1"/>
            <a:r>
              <a:rPr lang="ar-SA" dirty="0" smtClean="0"/>
              <a:t>المنظمات التي تعتمد التوجه التحويلي باستخدام </a:t>
            </a:r>
            <a:r>
              <a:rPr lang="en-US" dirty="0" smtClean="0"/>
              <a:t>HRM-e</a:t>
            </a:r>
            <a:r>
              <a:rPr lang="ar-SA" dirty="0" smtClean="0"/>
              <a:t>، سيكون من الـضروري تـوفر خبراء في </a:t>
            </a:r>
            <a:r>
              <a:rPr lang="en-US" dirty="0" smtClean="0"/>
              <a:t>HRM</a:t>
            </a:r>
            <a:r>
              <a:rPr lang="ar-SA" dirty="0" smtClean="0"/>
              <a:t> ، وذلك لصياغة الخطط الإستراتيجية لإدارة الموارد البشرية.</a:t>
            </a:r>
            <a:endParaRPr lang="fr-FR" dirty="0" smtClean="0"/>
          </a:p>
          <a:p>
            <a:pPr algn="r" rtl="1"/>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23311" y="214291"/>
            <a:ext cx="6892094" cy="998200"/>
          </a:xfrm>
        </p:spPr>
        <p:txBody>
          <a:bodyPr>
            <a:normAutofit fontScale="90000"/>
          </a:bodyPr>
          <a:lstStyle/>
          <a:p>
            <a:pPr lvl="0" algn="r" rtl="1"/>
            <a:r>
              <a:rPr lang="ar-EG" b="1" dirty="0" smtClean="0"/>
              <a:t>التحديات </a:t>
            </a:r>
            <a:r>
              <a:rPr lang="ar-EG" b="1" dirty="0" err="1" smtClean="0"/>
              <a:t>التى</a:t>
            </a:r>
            <a:r>
              <a:rPr lang="ar-EG" b="1" dirty="0" smtClean="0"/>
              <a:t> يفرضها نظام الإدارة الإلكترونية للموارد البشرية:</a:t>
            </a:r>
            <a:endParaRPr lang="fr-FR" dirty="0"/>
          </a:p>
        </p:txBody>
      </p:sp>
      <p:sp>
        <p:nvSpPr>
          <p:cNvPr id="3" name="Espace réservé du contenu 2"/>
          <p:cNvSpPr>
            <a:spLocks noGrp="1"/>
          </p:cNvSpPr>
          <p:nvPr>
            <p:ph idx="1"/>
          </p:nvPr>
        </p:nvSpPr>
        <p:spPr/>
        <p:txBody>
          <a:bodyPr/>
          <a:lstStyle/>
          <a:p>
            <a:pPr lvl="0" algn="r" rtl="1"/>
            <a:r>
              <a:rPr lang="ar-EG" dirty="0" smtClean="0"/>
              <a:t>إلغاء الحدود بين </a:t>
            </a:r>
            <a:r>
              <a:rPr lang="ar-EG" dirty="0" err="1" smtClean="0"/>
              <a:t>قسمى</a:t>
            </a:r>
            <a:r>
              <a:rPr lang="ar-EG" dirty="0" smtClean="0"/>
              <a:t> الموارد البشرية وتكنولوجيا المعلومات.</a:t>
            </a:r>
            <a:endParaRPr lang="fr-FR" dirty="0" smtClean="0"/>
          </a:p>
          <a:p>
            <a:pPr lvl="0" algn="r" rtl="1"/>
            <a:r>
              <a:rPr lang="ar-EG" dirty="0" smtClean="0"/>
              <a:t>تحسين مكانة قسم الموارد البشرية.</a:t>
            </a:r>
            <a:endParaRPr lang="fr-FR" dirty="0" smtClean="0"/>
          </a:p>
          <a:p>
            <a:pPr lvl="0" algn="r" rtl="1"/>
            <a:r>
              <a:rPr lang="ar-EG" dirty="0" smtClean="0"/>
              <a:t>تحويل تركيز قسم الموارد البشرية إلى العملاء.</a:t>
            </a:r>
            <a:endParaRPr lang="fr-FR" dirty="0" smtClean="0"/>
          </a:p>
          <a:p>
            <a:pPr lvl="0" algn="r" rtl="1"/>
            <a:r>
              <a:rPr lang="ar-EG" dirty="0" smtClean="0"/>
              <a:t>حاجة العاملين بالموارد البشرية إلى فهم طبيعة عمل الشركة.</a:t>
            </a:r>
            <a:endParaRPr lang="fr-FR" dirty="0" smtClean="0"/>
          </a:p>
          <a:p>
            <a:pPr algn="r" rtl="1"/>
            <a:r>
              <a:rPr lang="ar-SA" b="1" dirty="0" smtClean="0"/>
              <a:t> </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9395" y="0"/>
            <a:ext cx="5194605" cy="610820"/>
          </a:xfrm>
        </p:spPr>
        <p:txBody>
          <a:bodyPr>
            <a:normAutofit fontScale="90000"/>
          </a:bodyPr>
          <a:lstStyle/>
          <a:p>
            <a:pPr algn="r"/>
            <a:r>
              <a:rPr lang="ar-SA" b="1" dirty="0" smtClean="0"/>
              <a:t>تمهيد:</a:t>
            </a:r>
            <a:endParaRPr lang="en-US" b="1" dirty="0"/>
          </a:p>
        </p:txBody>
      </p:sp>
      <p:sp>
        <p:nvSpPr>
          <p:cNvPr id="3" name="Content Placeholder 2"/>
          <p:cNvSpPr>
            <a:spLocks noGrp="1"/>
          </p:cNvSpPr>
          <p:nvPr>
            <p:ph idx="1"/>
          </p:nvPr>
        </p:nvSpPr>
        <p:spPr>
          <a:xfrm>
            <a:off x="448965" y="2054655"/>
            <a:ext cx="8246070" cy="4374741"/>
          </a:xfrm>
        </p:spPr>
        <p:txBody>
          <a:bodyPr>
            <a:normAutofit/>
          </a:bodyPr>
          <a:lstStyle/>
          <a:p>
            <a:pPr algn="just" rtl="1">
              <a:lnSpc>
                <a:spcPct val="150000"/>
              </a:lnSpc>
            </a:pPr>
            <a:r>
              <a:rPr lang="ar-DZ" sz="2400" dirty="0" smtClean="0"/>
              <a:t>تعمل المنظمات في ظل تنافسية كبيرة لاسيما بعد الانفتاح على العالم مما يتطلب من </a:t>
            </a:r>
            <a:r>
              <a:rPr lang="ar-DZ" sz="2400" dirty="0" err="1" smtClean="0"/>
              <a:t>ال</a:t>
            </a:r>
            <a:r>
              <a:rPr lang="ar-SA" sz="2400" dirty="0" smtClean="0"/>
              <a:t>موظفين</a:t>
            </a:r>
            <a:r>
              <a:rPr lang="ar-DZ" sz="2400" dirty="0" smtClean="0"/>
              <a:t> </a:t>
            </a:r>
            <a:r>
              <a:rPr lang="ar-DZ" sz="2400" dirty="0" smtClean="0"/>
              <a:t>في ذلك المجال العمل على تجاوز تلك التحديات من خلال منطق التميز في مجال إدارة الموارد البشرية ، وفي إطار ذلك تظهر الحاجة إلى الاستخدام الأمثل لعناصر لإدارة الالكترونية في وظائف إدارة الموارد البشرية</a:t>
            </a:r>
            <a:r>
              <a:rPr lang="ar-SA" sz="2400" dirty="0" smtClean="0"/>
              <a:t>.</a:t>
            </a:r>
            <a:endParaRPr lang="en-US" sz="2400"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r"/>
            <a:r>
              <a:rPr lang="ar-SA" b="1" dirty="0" smtClean="0"/>
              <a:t>مفهوم إدارة الموارد البشرية</a:t>
            </a:r>
            <a:endParaRPr lang="en-US" b="1" dirty="0"/>
          </a:p>
        </p:txBody>
      </p:sp>
      <p:sp>
        <p:nvSpPr>
          <p:cNvPr id="5" name="Content Placeholder 4"/>
          <p:cNvSpPr>
            <a:spLocks noGrp="1"/>
          </p:cNvSpPr>
          <p:nvPr>
            <p:ph idx="1"/>
          </p:nvPr>
        </p:nvSpPr>
        <p:spPr>
          <a:xfrm>
            <a:off x="1823310" y="1291131"/>
            <a:ext cx="7016195" cy="2709374"/>
          </a:xfrm>
        </p:spPr>
        <p:txBody>
          <a:bodyPr/>
          <a:lstStyle/>
          <a:p>
            <a:pPr algn="just" rtl="1">
              <a:buNone/>
            </a:pPr>
            <a:r>
              <a:rPr lang="ar-DZ" dirty="0" smtClean="0"/>
              <a:t>عملية الاهتمام والتركيز على كل ما يتعلق بالمورد البشري الذي ، تحتاجه أية منظمة لتحقيق أهدافها المنشودة </a:t>
            </a:r>
            <a:r>
              <a:rPr lang="ar-SA" dirty="0" smtClean="0"/>
              <a:t>،</a:t>
            </a:r>
            <a:r>
              <a:rPr lang="ar-DZ" dirty="0" smtClean="0"/>
              <a:t> وهذا يشمل </a:t>
            </a:r>
            <a:r>
              <a:rPr lang="ar-SA" dirty="0" smtClean="0"/>
              <a:t>استقطاب</a:t>
            </a:r>
            <a:r>
              <a:rPr lang="ar-DZ" dirty="0" smtClean="0"/>
              <a:t> هذا المورد وتوظيفه ، وتدريبه وتطويره ، والإشراف على استخدامه ، </a:t>
            </a:r>
            <a:r>
              <a:rPr lang="ar-DZ" dirty="0" err="1" smtClean="0"/>
              <a:t>و</a:t>
            </a:r>
            <a:r>
              <a:rPr lang="ar-SA" dirty="0" smtClean="0"/>
              <a:t>محافظة عليه</a:t>
            </a:r>
            <a:r>
              <a:rPr lang="ar-DZ" dirty="0" smtClean="0"/>
              <a:t> ، وتوجيهه ، لتحقيق أهداف المنظمة</a:t>
            </a:r>
            <a:r>
              <a:rPr lang="ar-SA" dirty="0" smtClean="0"/>
              <a:t>.</a:t>
            </a:r>
            <a:endParaRPr lang="en-US" dirty="0" smtClean="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5720" y="1369770"/>
            <a:ext cx="8392845" cy="4916750"/>
          </a:xfrm>
        </p:spPr>
        <p:txBody>
          <a:bodyPr>
            <a:normAutofit/>
          </a:bodyPr>
          <a:lstStyle/>
          <a:p>
            <a:pPr lvl="0" algn="r" rtl="1">
              <a:buFont typeface="Wingdings" pitchFamily="2" charset="2"/>
              <a:buChar char="Ø"/>
            </a:pPr>
            <a:r>
              <a:rPr lang="ar-SA" sz="2400" dirty="0" smtClean="0">
                <a:solidFill>
                  <a:schemeClr val="tx2">
                    <a:lumMod val="50000"/>
                  </a:schemeClr>
                </a:solidFill>
              </a:rPr>
              <a:t>أن الموارد البشرية تمثل مصدرا للميزة التنافسية عندما تكون مهارات العاملين ومعارفهم وقدراتهم نادرة لا تتوفر على قدم المساواة مع المنافسين فالمنظمات تستثمر بشكل كبير في توظيف وتدريب أفضل </a:t>
            </a:r>
            <a:r>
              <a:rPr lang="ar-SA" sz="2400" dirty="0" err="1" smtClean="0">
                <a:solidFill>
                  <a:schemeClr val="tx2">
                    <a:lumMod val="50000"/>
                  </a:schemeClr>
                </a:solidFill>
              </a:rPr>
              <a:t>و</a:t>
            </a:r>
            <a:r>
              <a:rPr lang="ar-SA" sz="2400" dirty="0" smtClean="0">
                <a:solidFill>
                  <a:schemeClr val="tx2">
                    <a:lumMod val="50000"/>
                  </a:schemeClr>
                </a:solidFill>
              </a:rPr>
              <a:t> مع الموظفين من اجل كسب ميزة على منافسيهم، أن ممارسات الموارد البشرية يجب أن تتكامل وتترابط فيما بينها</a:t>
            </a:r>
            <a:r>
              <a:rPr lang="ar-SA" dirty="0" smtClean="0">
                <a:solidFill>
                  <a:schemeClr val="tx2">
                    <a:lumMod val="50000"/>
                  </a:schemeClr>
                </a:solidFill>
              </a:rPr>
              <a:t>.</a:t>
            </a:r>
            <a:br>
              <a:rPr lang="ar-SA" dirty="0" smtClean="0">
                <a:solidFill>
                  <a:schemeClr val="tx2">
                    <a:lumMod val="50000"/>
                  </a:schemeClr>
                </a:solidFill>
              </a:rPr>
            </a:br>
            <a:r>
              <a:rPr lang="ar-SA" sz="2200" dirty="0" smtClean="0">
                <a:solidFill>
                  <a:schemeClr val="tx2">
                    <a:lumMod val="50000"/>
                  </a:schemeClr>
                </a:solidFill>
              </a:rPr>
              <a:t>يعتبر العنصر البشري هو العقل المدبر والقوة التي يمكن من خلالها استغلال جميع الإمكانيات المادية الموجودة بالمنظمة وتحقيق الأهداف التي تسعى إليها هذه المنظمة سواء أكانت إنتاجية أو تسويقية أو تمويلية</a:t>
            </a:r>
            <a:r>
              <a:rPr lang="en-US" sz="2200" dirty="0" smtClean="0">
                <a:solidFill>
                  <a:schemeClr val="tx2">
                    <a:lumMod val="50000"/>
                  </a:schemeClr>
                </a:solidFill>
              </a:rPr>
              <a:t>.</a:t>
            </a:r>
            <a:r>
              <a:rPr lang="fr-FR" sz="2200" dirty="0" smtClean="0">
                <a:solidFill>
                  <a:schemeClr val="tx2">
                    <a:lumMod val="50000"/>
                  </a:schemeClr>
                </a:solidFill>
              </a:rPr>
              <a:t/>
            </a:r>
            <a:br>
              <a:rPr lang="fr-FR" sz="2200" dirty="0" smtClean="0">
                <a:solidFill>
                  <a:schemeClr val="tx2">
                    <a:lumMod val="50000"/>
                  </a:schemeClr>
                </a:solidFill>
              </a:rPr>
            </a:br>
            <a:r>
              <a:rPr lang="ar-SA" sz="2200" dirty="0" smtClean="0">
                <a:solidFill>
                  <a:schemeClr val="tx2">
                    <a:lumMod val="50000"/>
                  </a:schemeClr>
                </a:solidFill>
              </a:rPr>
              <a:t>في حين تتناقص قيمة الموارد المادية الموجودة بالمنظمة نجد أنه على العكس من ذلك تتزايد قيمة الموارد البشرية حيث أنها تمثل أصلا تتزايد قيمته يوما بعد آخر، وبالتالي ضرورة العمل على حسن الاستفادة منه</a:t>
            </a:r>
            <a:r>
              <a:rPr lang="en-US" sz="2200" dirty="0" smtClean="0">
                <a:solidFill>
                  <a:schemeClr val="tx2">
                    <a:lumMod val="50000"/>
                  </a:schemeClr>
                </a:solidFill>
              </a:rPr>
              <a:t>.</a:t>
            </a:r>
            <a:r>
              <a:rPr lang="fr-FR" sz="2200" dirty="0" smtClean="0">
                <a:solidFill>
                  <a:schemeClr val="tx2">
                    <a:lumMod val="50000"/>
                  </a:schemeClr>
                </a:solidFill>
              </a:rPr>
              <a:t/>
            </a:r>
            <a:br>
              <a:rPr lang="fr-FR" sz="2200" dirty="0" smtClean="0">
                <a:solidFill>
                  <a:schemeClr val="tx2">
                    <a:lumMod val="50000"/>
                  </a:schemeClr>
                </a:solidFill>
              </a:rPr>
            </a:br>
            <a:r>
              <a:rPr lang="en-US" sz="2200" dirty="0" smtClean="0">
                <a:solidFill>
                  <a:schemeClr val="tx2">
                    <a:lumMod val="50000"/>
                  </a:schemeClr>
                </a:solidFill>
              </a:rPr>
              <a:t> </a:t>
            </a:r>
            <a:r>
              <a:rPr lang="ar-SA" sz="2200" dirty="0" smtClean="0">
                <a:solidFill>
                  <a:schemeClr val="tx2">
                    <a:lumMod val="50000"/>
                  </a:schemeClr>
                </a:solidFill>
              </a:rPr>
              <a:t>‏</a:t>
            </a:r>
            <a:r>
              <a:rPr lang="en-US" sz="2200" dirty="0" smtClean="0">
                <a:solidFill>
                  <a:schemeClr val="tx2">
                    <a:lumMod val="50000"/>
                  </a:schemeClr>
                </a:solidFill>
              </a:rPr>
              <a:t>.</a:t>
            </a:r>
            <a:r>
              <a:rPr lang="fr-FR" sz="2200" dirty="0" smtClean="0">
                <a:solidFill>
                  <a:schemeClr val="tx2">
                    <a:lumMod val="50000"/>
                  </a:schemeClr>
                </a:solidFill>
              </a:rPr>
              <a:t/>
            </a:r>
            <a:br>
              <a:rPr lang="fr-FR" sz="2200" dirty="0" smtClean="0">
                <a:solidFill>
                  <a:schemeClr val="tx2">
                    <a:lumMod val="50000"/>
                  </a:schemeClr>
                </a:solidFill>
              </a:rPr>
            </a:br>
            <a:endParaRPr lang="en-US" sz="2200" dirty="0">
              <a:solidFill>
                <a:schemeClr val="tx2">
                  <a:lumMod val="50000"/>
                </a:schemeClr>
              </a:solidFill>
            </a:endParaRPr>
          </a:p>
        </p:txBody>
      </p:sp>
      <p:sp>
        <p:nvSpPr>
          <p:cNvPr id="7" name="Text Placeholder 6"/>
          <p:cNvSpPr>
            <a:spLocks noGrp="1"/>
          </p:cNvSpPr>
          <p:nvPr>
            <p:ph type="body" sz="quarter" idx="3"/>
          </p:nvPr>
        </p:nvSpPr>
        <p:spPr>
          <a:xfrm>
            <a:off x="5326375" y="142852"/>
            <a:ext cx="3817625" cy="773424"/>
          </a:xfrm>
        </p:spPr>
        <p:txBody>
          <a:bodyPr/>
          <a:lstStyle/>
          <a:p>
            <a:r>
              <a:rPr lang="ar-SA" dirty="0" smtClean="0"/>
              <a:t>أهمية العنصر البشري</a:t>
            </a:r>
            <a:endParaRPr lang="en-US" dirty="0"/>
          </a:p>
        </p:txBody>
      </p:sp>
    </p:spTree>
    <p:extLst>
      <p:ext uri="{BB962C8B-B14F-4D97-AF65-F5344CB8AC3E}">
        <p14:creationId xmlns:p14="http://schemas.microsoft.com/office/powerpoint/2010/main" xmlns="" val="4170783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490</TotalTime>
  <Words>1062</Words>
  <Application>Microsoft Office PowerPoint</Application>
  <PresentationFormat>Affichage à l'écran (4:3)</PresentationFormat>
  <Paragraphs>60</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Office Theme</vt:lpstr>
      <vt:lpstr>إدارة الالكترونية للموارد البشرية مفاهيم أساسية</vt:lpstr>
      <vt:lpstr>المتطلبات الفنية لإدارة الموارد البشرية إلكترونيا</vt:lpstr>
      <vt:lpstr>Diapositive 3</vt:lpstr>
      <vt:lpstr>نتائج تطبيق e-HRM بالنسبة للمنظمة:</vt:lpstr>
      <vt:lpstr>Diapositive 5</vt:lpstr>
      <vt:lpstr>التحديات التى يفرضها نظام الإدارة الإلكترونية للموارد البشرية:</vt:lpstr>
      <vt:lpstr>تمهيد:</vt:lpstr>
      <vt:lpstr>مفهوم إدارة الموارد البشرية</vt:lpstr>
      <vt:lpstr>أن الموارد البشرية تمثل مصدرا للميزة التنافسية عندما تكون مهارات العاملين ومعارفهم وقدراتهم نادرة لا تتوفر على قدم المساواة مع المنافسين فالمنظمات تستثمر بشكل كبير في توظيف وتدريب أفضل و مع الموظفين من اجل كسب ميزة على منافسيهم، أن ممارسات الموارد البشرية يجب أن تتكامل وتترابط فيما بينها. يعتبر العنصر البشري هو العقل المدبر والقوة التي يمكن من خلالها استغلال جميع الإمكانيات المادية الموجودة بالمنظمة وتحقيق الأهداف التي تسعى إليها هذه المنظمة سواء أكانت إنتاجية أو تسويقية أو تمويلية. في حين تتناقص قيمة الموارد المادية الموجودة بالمنظمة نجد أنه على العكس من ذلك تتزايد قيمة الموارد البشرية حيث أنها تمثل أصلا تتزايد قيمته يوما بعد آخر، وبالتالي ضرورة العمل على حسن الاستفادة منه.  ‏. </vt:lpstr>
      <vt:lpstr>وظائف إدارة الموارد البشرية</vt:lpstr>
      <vt:lpstr>Diapositive 11</vt:lpstr>
      <vt:lpstr>مفهوم الإدارة الالكترونية للموارد البشرية</vt:lpstr>
      <vt:lpstr>Diapositive 13</vt:lpstr>
      <vt:lpstr>أهدافها : </vt:lpstr>
      <vt:lpstr>فوائدها</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hp</cp:lastModifiedBy>
  <cp:revision>73</cp:revision>
  <dcterms:created xsi:type="dcterms:W3CDTF">2013-08-21T19:17:07Z</dcterms:created>
  <dcterms:modified xsi:type="dcterms:W3CDTF">2021-11-23T14:00:36Z</dcterms:modified>
</cp:coreProperties>
</file>