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38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235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63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31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503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59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147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443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399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502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709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402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118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525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669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22/03/2022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19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العمل التطبيقي رقم 02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28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748464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2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15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ar-DZ" sz="4400" b="1" dirty="0" smtClean="0">
                <a:solidFill>
                  <a:srgbClr val="FF0000"/>
                </a:solidFill>
              </a:rPr>
              <a:t>النتائج</a:t>
            </a:r>
            <a:endParaRPr lang="fr-FR" sz="4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24744"/>
            <a:ext cx="8964488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81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r" rtl="1"/>
            <a:r>
              <a:rPr lang="ar-DZ" sz="2800" dirty="0" smtClean="0"/>
              <a:t>يوضح الجدول الاول ان معامل الفا </a:t>
            </a:r>
            <a:r>
              <a:rPr lang="ar-DZ" sz="2800" dirty="0" err="1" smtClean="0"/>
              <a:t>كرونباخ</a:t>
            </a:r>
            <a:r>
              <a:rPr lang="ar-DZ" sz="2800" dirty="0" smtClean="0"/>
              <a:t> 0.915 وهو مرتفع و موجب الاشارة و عدد البيانات 8</a:t>
            </a:r>
          </a:p>
          <a:p>
            <a:pPr algn="r" rtl="1"/>
            <a:r>
              <a:rPr lang="ar-DZ" sz="2800" dirty="0" smtClean="0"/>
              <a:t>يوضح الجدول الثاني  العمود الاول يوضح متوسط المقياس عند حذف العبارة اما العمود الثاني يوضح تباين المقياس عند حذف العبارة و العمود الثالث يوضح معامل الارتباط المصحح بين كل عبارة و الدرجة الكلية للمقياس والعمود الرابع يوضح قيمة معامل الفا </a:t>
            </a:r>
            <a:r>
              <a:rPr lang="ar-DZ" sz="2800" dirty="0" err="1" smtClean="0"/>
              <a:t>كرونباخ</a:t>
            </a:r>
            <a:r>
              <a:rPr lang="ar-DZ" sz="2800" dirty="0" smtClean="0"/>
              <a:t> عند حذف العبارة </a:t>
            </a:r>
          </a:p>
          <a:p>
            <a:pPr algn="r" rtl="1"/>
            <a:r>
              <a:rPr lang="ar-DZ" sz="2800" dirty="0" smtClean="0"/>
              <a:t>وهنا يتضح ان معامل الفا </a:t>
            </a:r>
            <a:r>
              <a:rPr lang="ar-DZ" sz="2800" dirty="0" err="1" smtClean="0"/>
              <a:t>كرونباخ</a:t>
            </a:r>
            <a:r>
              <a:rPr lang="ar-DZ" sz="2800" dirty="0" smtClean="0"/>
              <a:t> يزداد عند حذف العبارة الثامنة(امكانية اشتراكك في البرنامج سهلة) اي ان هذه العبارة تضعف المقياس وان حذف هذه العبارة يؤدي الى زيادة الثبات فعند حذفها يصبح معامل الفا </a:t>
            </a:r>
            <a:r>
              <a:rPr lang="ar-DZ" sz="2800" dirty="0" err="1" smtClean="0"/>
              <a:t>كرونباخ</a:t>
            </a:r>
            <a:r>
              <a:rPr lang="ar-DZ" sz="2800" dirty="0" smtClean="0"/>
              <a:t> </a:t>
            </a:r>
            <a:r>
              <a:rPr lang="ar-DZ" sz="2800" b="1" dirty="0" smtClean="0">
                <a:solidFill>
                  <a:srgbClr val="FF0000"/>
                </a:solidFill>
              </a:rPr>
              <a:t>0.932</a:t>
            </a:r>
            <a:r>
              <a:rPr lang="ar-DZ" sz="2800" dirty="0" smtClean="0"/>
              <a:t> بدلا من </a:t>
            </a:r>
            <a:r>
              <a:rPr lang="ar-DZ" sz="2800" b="1" dirty="0" smtClean="0">
                <a:solidFill>
                  <a:srgbClr val="FF0000"/>
                </a:solidFill>
              </a:rPr>
              <a:t>0.915</a:t>
            </a:r>
            <a:r>
              <a:rPr lang="ar-DZ" sz="2800" dirty="0" smtClean="0"/>
              <a:t>كما موضح في جدول النتائج و منه معامل الصدق هو الجد التربيعي لمعامل الثبات و الذي يساوي</a:t>
            </a:r>
            <a:r>
              <a:rPr lang="ar-DZ" sz="2800" b="1" dirty="0" smtClean="0">
                <a:solidFill>
                  <a:srgbClr val="FF0000"/>
                </a:solidFill>
              </a:rPr>
              <a:t> 0,957</a:t>
            </a:r>
          </a:p>
          <a:p>
            <a:pPr algn="r" rtl="1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7979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8748463" cy="1280890"/>
          </a:xfrm>
        </p:spPr>
        <p:txBody>
          <a:bodyPr>
            <a:normAutofit/>
          </a:bodyPr>
          <a:lstStyle/>
          <a:p>
            <a:pPr algn="ctr" rtl="1"/>
            <a:r>
              <a:rPr lang="ar-DZ" sz="3200" b="1" dirty="0" smtClean="0">
                <a:solidFill>
                  <a:srgbClr val="FF0000"/>
                </a:solidFill>
              </a:rPr>
              <a:t>حساب </a:t>
            </a:r>
            <a:r>
              <a:rPr lang="ar-DZ" sz="3200" b="1" dirty="0" smtClean="0">
                <a:solidFill>
                  <a:srgbClr val="FF0000"/>
                </a:solidFill>
              </a:rPr>
              <a:t>مقايس </a:t>
            </a:r>
            <a:r>
              <a:rPr lang="ar-DZ" sz="3200" b="1" dirty="0" smtClean="0">
                <a:solidFill>
                  <a:srgbClr val="FF0000"/>
                </a:solidFill>
              </a:rPr>
              <a:t>النزعة المركزية و التشتت </a:t>
            </a:r>
            <a:r>
              <a:rPr lang="ar-DZ" sz="3200" b="1" dirty="0" err="1" smtClean="0">
                <a:solidFill>
                  <a:srgbClr val="FF0000"/>
                </a:solidFill>
              </a:rPr>
              <a:t>لاعمار</a:t>
            </a:r>
            <a:r>
              <a:rPr lang="ar-DZ" sz="3200" b="1" dirty="0" smtClean="0">
                <a:solidFill>
                  <a:srgbClr val="FF0000"/>
                </a:solidFill>
              </a:rPr>
              <a:t> </a:t>
            </a:r>
            <a:r>
              <a:rPr lang="ar-DZ" sz="3200" b="1" dirty="0" err="1" smtClean="0">
                <a:solidFill>
                  <a:srgbClr val="FF0000"/>
                </a:solidFill>
              </a:rPr>
              <a:t>المستفدين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7536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1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1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6895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9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5487913" cy="380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55801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99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5" y="39872"/>
            <a:ext cx="9340953" cy="681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7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1" y="332656"/>
            <a:ext cx="9144000" cy="62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4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861"/>
            <a:ext cx="8239265" cy="579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46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2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فلو اسقطنا عمودا من قمة المنحنى نجد ان المنحنى غير متماثل وملتويا ناحية اليمين وبذلك فان البيانات لا تتوزع توزيعا طبيعيا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4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404664"/>
            <a:ext cx="810039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5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1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732"/>
            <a:ext cx="8229600" cy="1143000"/>
          </a:xfrm>
        </p:spPr>
        <p:txBody>
          <a:bodyPr/>
          <a:lstStyle/>
          <a:p>
            <a:pPr rtl="1"/>
            <a:r>
              <a:rPr lang="ar-DZ" b="1" dirty="0" smtClean="0">
                <a:solidFill>
                  <a:srgbClr val="FF0000"/>
                </a:solidFill>
              </a:rPr>
              <a:t>قياس صدق وثبات الاستبيان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r" rtl="1"/>
            <a:r>
              <a:rPr lang="ar-DZ" sz="2400" dirty="0" smtClean="0"/>
              <a:t>اول خطوة </a:t>
            </a:r>
            <a:r>
              <a:rPr lang="ar-DZ" sz="2400" dirty="0" err="1" smtClean="0"/>
              <a:t>للاجابة</a:t>
            </a:r>
            <a:r>
              <a:rPr lang="ar-DZ" sz="2400" dirty="0" smtClean="0"/>
              <a:t> على اي استبيان لابد من التعرف على معاملي (الصدق و الثبات)</a:t>
            </a:r>
          </a:p>
          <a:p>
            <a:pPr algn="r" rtl="1"/>
            <a:r>
              <a:rPr lang="ar-DZ" sz="2400" dirty="0" smtClean="0"/>
              <a:t>معامل الثبات: </a:t>
            </a:r>
            <a:r>
              <a:rPr lang="ar-DZ" sz="2400" dirty="0" err="1" smtClean="0"/>
              <a:t>لاجراء</a:t>
            </a:r>
            <a:r>
              <a:rPr lang="ar-DZ" sz="2400" dirty="0" smtClean="0"/>
              <a:t> اختبار الثبات </a:t>
            </a:r>
            <a:r>
              <a:rPr lang="ar-DZ" sz="2400" dirty="0" err="1" smtClean="0"/>
              <a:t>لاسئلة</a:t>
            </a:r>
            <a:r>
              <a:rPr lang="ar-DZ" sz="2400" dirty="0" smtClean="0"/>
              <a:t> الاستبيان نستخدم احد معاملات الثبات من بينها معامل «</a:t>
            </a:r>
            <a:r>
              <a:rPr lang="ar-DZ" sz="2400" dirty="0" err="1" smtClean="0"/>
              <a:t>كرونباخ</a:t>
            </a:r>
            <a:r>
              <a:rPr lang="ar-DZ" sz="2400" dirty="0" smtClean="0"/>
              <a:t> الفا» و هو </a:t>
            </a:r>
            <a:r>
              <a:rPr lang="ar-DZ" sz="2400" dirty="0" err="1" smtClean="0"/>
              <a:t>ياخذ</a:t>
            </a:r>
            <a:r>
              <a:rPr lang="ar-DZ" sz="2400" dirty="0" smtClean="0"/>
              <a:t> قيم تتراوح بين الصفر والواحد فاذا كان معامل الثبات مساويا للصفر فلا يوجد ثبات في البيانات والعكس </a:t>
            </a:r>
            <a:r>
              <a:rPr lang="ar-DZ" sz="2400" dirty="0" smtClean="0"/>
              <a:t>صحيح وكلما </a:t>
            </a:r>
            <a:r>
              <a:rPr lang="ar-DZ" sz="2400" dirty="0" smtClean="0"/>
              <a:t>اقتربت قيمة المعامل من الواحد يكون ثبات البيانات مرتفعا و كلما اقتربت قيمته من الصفر يكون الثبات منخفضا </a:t>
            </a:r>
            <a:r>
              <a:rPr lang="ar-DZ" sz="4400" b="1" dirty="0" smtClean="0">
                <a:solidFill>
                  <a:srgbClr val="FF0000"/>
                </a:solidFill>
              </a:rPr>
              <a:t>اي ان </a:t>
            </a:r>
            <a:r>
              <a:rPr lang="ar-DZ" sz="4400" b="1" dirty="0" err="1" smtClean="0">
                <a:solidFill>
                  <a:srgbClr val="FF0000"/>
                </a:solidFill>
              </a:rPr>
              <a:t>زياذة</a:t>
            </a:r>
            <a:r>
              <a:rPr lang="ar-DZ" sz="4400" b="1" dirty="0" smtClean="0">
                <a:solidFill>
                  <a:srgbClr val="FF0000"/>
                </a:solidFill>
              </a:rPr>
              <a:t> قيمة </a:t>
            </a:r>
            <a:r>
              <a:rPr lang="ar-DZ" sz="4400" b="1" dirty="0" smtClean="0">
                <a:solidFill>
                  <a:srgbClr val="FF0000"/>
                </a:solidFill>
              </a:rPr>
              <a:t>معامل </a:t>
            </a:r>
            <a:r>
              <a:rPr lang="ar-DZ" sz="4400" b="1" dirty="0" smtClean="0">
                <a:solidFill>
                  <a:srgbClr val="FF0000"/>
                </a:solidFill>
              </a:rPr>
              <a:t>الفا </a:t>
            </a:r>
            <a:r>
              <a:rPr lang="ar-DZ" sz="4400" b="1" dirty="0" err="1" smtClean="0">
                <a:solidFill>
                  <a:srgbClr val="FF0000"/>
                </a:solidFill>
              </a:rPr>
              <a:t>كرونباخ</a:t>
            </a:r>
            <a:r>
              <a:rPr lang="ar-DZ" sz="4400" b="1" dirty="0" smtClean="0">
                <a:solidFill>
                  <a:srgbClr val="FF0000"/>
                </a:solidFill>
              </a:rPr>
              <a:t> تعني زيادة مصداقية البيانات</a:t>
            </a:r>
          </a:p>
          <a:p>
            <a:pPr algn="r" rtl="1"/>
            <a:r>
              <a:rPr lang="ar-DZ" sz="2400" dirty="0" smtClean="0"/>
              <a:t>معامل الصدق: وهو الجذر التربيعي لمعامل الثبات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7992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0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82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24110"/>
            <a:ext cx="7398196" cy="561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6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3113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250</Words>
  <Application>Microsoft Office PowerPoint</Application>
  <PresentationFormat>Affichage à l'écran (4:3)</PresentationFormat>
  <Paragraphs>11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Tahoma</vt:lpstr>
      <vt:lpstr>Wingdings 3</vt:lpstr>
      <vt:lpstr>Brin</vt:lpstr>
      <vt:lpstr>العمل التطبيقي رقم 02</vt:lpstr>
      <vt:lpstr>Présentation PowerPoint</vt:lpstr>
      <vt:lpstr>Présentation PowerPoint</vt:lpstr>
      <vt:lpstr>Présentation PowerPoint</vt:lpstr>
      <vt:lpstr>قياس صدق وثبات الاستبيان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النتائج</vt:lpstr>
      <vt:lpstr>Présentation PowerPoint</vt:lpstr>
      <vt:lpstr>حساب مقايس النزعة المركزية و التشتت لاعمار المستفدين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aa</dc:creator>
  <cp:lastModifiedBy>PRO</cp:lastModifiedBy>
  <cp:revision>10</cp:revision>
  <dcterms:created xsi:type="dcterms:W3CDTF">2022-03-20T10:19:46Z</dcterms:created>
  <dcterms:modified xsi:type="dcterms:W3CDTF">2022-03-22T05:59:18Z</dcterms:modified>
</cp:coreProperties>
</file>