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5"/>
  </p:notesMasterIdLst>
  <p:sldIdLst>
    <p:sldId id="256" r:id="rId2"/>
    <p:sldId id="257" r:id="rId3"/>
    <p:sldId id="318" r:id="rId4"/>
    <p:sldId id="295" r:id="rId5"/>
    <p:sldId id="319" r:id="rId6"/>
    <p:sldId id="321" r:id="rId7"/>
    <p:sldId id="323" r:id="rId8"/>
    <p:sldId id="322" r:id="rId9"/>
    <p:sldId id="324" r:id="rId10"/>
    <p:sldId id="325" r:id="rId11"/>
    <p:sldId id="326" r:id="rId12"/>
    <p:sldId id="317" r:id="rId13"/>
    <p:sldId id="327" r:id="rId14"/>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3F3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40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51275" y="0"/>
            <a:ext cx="2946400" cy="496888"/>
          </a:xfrm>
          <a:prstGeom prst="rect">
            <a:avLst/>
          </a:prstGeom>
        </p:spPr>
        <p:txBody>
          <a:bodyPr vert="horz" lIns="91440" tIns="45720" rIns="91440" bIns="45720" rtlCol="1"/>
          <a:lstStyle>
            <a:lvl1pPr algn="r">
              <a:defRPr sz="1200"/>
            </a:lvl1pPr>
          </a:lstStyle>
          <a:p>
            <a:endParaRPr lang="ar-DZ"/>
          </a:p>
        </p:txBody>
      </p:sp>
      <p:sp>
        <p:nvSpPr>
          <p:cNvPr id="3" name="Espace réservé de la date 2"/>
          <p:cNvSpPr>
            <a:spLocks noGrp="1"/>
          </p:cNvSpPr>
          <p:nvPr>
            <p:ph type="dt" idx="1"/>
          </p:nvPr>
        </p:nvSpPr>
        <p:spPr>
          <a:xfrm>
            <a:off x="1588" y="0"/>
            <a:ext cx="2946400" cy="496888"/>
          </a:xfrm>
          <a:prstGeom prst="rect">
            <a:avLst/>
          </a:prstGeom>
        </p:spPr>
        <p:txBody>
          <a:bodyPr vert="horz" lIns="91440" tIns="45720" rIns="91440" bIns="45720" rtlCol="1"/>
          <a:lstStyle>
            <a:lvl1pPr algn="l">
              <a:defRPr sz="1200"/>
            </a:lvl1pPr>
          </a:lstStyle>
          <a:p>
            <a:fld id="{17AB3FD2-A972-4FE5-85CB-7B598A6F5262}" type="datetimeFigureOut">
              <a:rPr lang="ar-DZ" smtClean="0"/>
              <a:t>11-04-1443</a:t>
            </a:fld>
            <a:endParaRPr lang="ar-DZ"/>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1" anchor="ctr"/>
          <a:lstStyle/>
          <a:p>
            <a:endParaRPr lang="ar-DZ"/>
          </a:p>
        </p:txBody>
      </p:sp>
      <p:sp>
        <p:nvSpPr>
          <p:cNvPr id="5" name="Espace réservé des commentaires 4"/>
          <p:cNvSpPr>
            <a:spLocks noGrp="1"/>
          </p:cNvSpPr>
          <p:nvPr>
            <p:ph type="body" sz="quarter" idx="3"/>
          </p:nvPr>
        </p:nvSpPr>
        <p:spPr>
          <a:xfrm>
            <a:off x="679450" y="4714875"/>
            <a:ext cx="5438775" cy="4467225"/>
          </a:xfrm>
          <a:prstGeom prst="rect">
            <a:avLst/>
          </a:prstGeom>
        </p:spPr>
        <p:txBody>
          <a:bodyPr vert="horz" lIns="91440" tIns="45720" rIns="91440" bIns="45720" rtlCol="1"/>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6" name="Espace réservé du pied de page 5"/>
          <p:cNvSpPr>
            <a:spLocks noGrp="1"/>
          </p:cNvSpPr>
          <p:nvPr>
            <p:ph type="ftr" sz="quarter" idx="4"/>
          </p:nvPr>
        </p:nvSpPr>
        <p:spPr>
          <a:xfrm>
            <a:off x="3851275" y="9428163"/>
            <a:ext cx="2946400" cy="496887"/>
          </a:xfrm>
          <a:prstGeom prst="rect">
            <a:avLst/>
          </a:prstGeom>
        </p:spPr>
        <p:txBody>
          <a:bodyPr vert="horz" lIns="91440" tIns="45720" rIns="91440" bIns="45720" rtlCol="1"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1588" y="9428163"/>
            <a:ext cx="2946400" cy="496887"/>
          </a:xfrm>
          <a:prstGeom prst="rect">
            <a:avLst/>
          </a:prstGeom>
        </p:spPr>
        <p:txBody>
          <a:bodyPr vert="horz" lIns="91440" tIns="45720" rIns="91440" bIns="45720" rtlCol="1" anchor="b"/>
          <a:lstStyle>
            <a:lvl1pPr algn="l">
              <a:defRPr sz="1200"/>
            </a:lvl1pPr>
          </a:lstStyle>
          <a:p>
            <a:fld id="{C8DB3F6B-C3D6-4556-953E-FC4F9C97AC75}" type="slidenum">
              <a:rPr lang="ar-DZ" smtClean="0"/>
              <a:t>‹N°›</a:t>
            </a:fld>
            <a:endParaRPr lang="ar-DZ"/>
          </a:p>
        </p:txBody>
      </p:sp>
    </p:spTree>
    <p:extLst>
      <p:ext uri="{BB962C8B-B14F-4D97-AF65-F5344CB8AC3E}">
        <p14:creationId xmlns:p14="http://schemas.microsoft.com/office/powerpoint/2010/main" val="198676915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ar-DZ"/>
          </a:p>
        </p:txBody>
      </p:sp>
      <p:sp>
        <p:nvSpPr>
          <p:cNvPr id="4" name="Espace réservé du numéro de diapositive 3"/>
          <p:cNvSpPr>
            <a:spLocks noGrp="1"/>
          </p:cNvSpPr>
          <p:nvPr>
            <p:ph type="sldNum" sz="quarter" idx="10"/>
          </p:nvPr>
        </p:nvSpPr>
        <p:spPr/>
        <p:txBody>
          <a:bodyPr/>
          <a:lstStyle/>
          <a:p>
            <a:fld id="{C8DB3F6B-C3D6-4556-953E-FC4F9C97AC75}" type="slidenum">
              <a:rPr lang="ar-DZ" smtClean="0"/>
              <a:t>1</a:t>
            </a:fld>
            <a:endParaRPr lang="ar-DZ"/>
          </a:p>
        </p:txBody>
      </p:sp>
    </p:spTree>
    <p:extLst>
      <p:ext uri="{BB962C8B-B14F-4D97-AF65-F5344CB8AC3E}">
        <p14:creationId xmlns:p14="http://schemas.microsoft.com/office/powerpoint/2010/main" val="1620768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ar-DZ"/>
          </a:p>
        </p:txBody>
      </p:sp>
      <p:sp>
        <p:nvSpPr>
          <p:cNvPr id="4" name="Espace réservé du numéro de diapositive 3"/>
          <p:cNvSpPr>
            <a:spLocks noGrp="1"/>
          </p:cNvSpPr>
          <p:nvPr>
            <p:ph type="sldNum" sz="quarter" idx="10"/>
          </p:nvPr>
        </p:nvSpPr>
        <p:spPr/>
        <p:txBody>
          <a:bodyPr/>
          <a:lstStyle/>
          <a:p>
            <a:fld id="{C8DB3F6B-C3D6-4556-953E-FC4F9C97AC75}" type="slidenum">
              <a:rPr lang="ar-DZ" smtClean="0"/>
              <a:t>2</a:t>
            </a:fld>
            <a:endParaRPr lang="ar-DZ"/>
          </a:p>
        </p:txBody>
      </p:sp>
    </p:spTree>
    <p:extLst>
      <p:ext uri="{BB962C8B-B14F-4D97-AF65-F5344CB8AC3E}">
        <p14:creationId xmlns:p14="http://schemas.microsoft.com/office/powerpoint/2010/main" val="11360490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AA309A6D-C09C-4548-B29A-6CF363A7E532}" type="datetimeFigureOut">
              <a:rPr lang="fr-FR" smtClean="0"/>
              <a:t>16/11/2021</a:t>
            </a:fld>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t>16/11/2021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t>16/11/2021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t>16/11/2021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t>‹N°›</a:t>
            </a:fld>
            <a:endParaRPr lang="fr-BE"/>
          </a:p>
        </p:txBody>
      </p:sp>
      <p:sp>
        <p:nvSpPr>
          <p:cNvPr id="7" name="Titre 6"/>
          <p:cNvSpPr>
            <a:spLocks noGrp="1"/>
          </p:cNvSpPr>
          <p:nvPr>
            <p:ph type="title"/>
          </p:nvPr>
        </p:nvSpPr>
        <p:spPr/>
        <p:txBody>
          <a:bodyPr rtlCol="0"/>
          <a:lstStyle>
            <a:extLst/>
          </a:lstStyle>
          <a:p>
            <a:r>
              <a:rPr kumimoji="0" lang="fr-FR" smtClean="0"/>
              <a:t>Modifiez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t>16/11/2021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t>‹N°›</a:t>
            </a:fld>
            <a:endParaRPr lang="fr-B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t>16/11/2021</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t>‹N°›</a:t>
            </a:fld>
            <a:endParaRPr lang="fr-BE"/>
          </a:p>
        </p:txBody>
      </p:sp>
      <p:sp>
        <p:nvSpPr>
          <p:cNvPr id="8" name="Titre 7"/>
          <p:cNvSpPr>
            <a:spLocks noGrp="1"/>
          </p:cNvSpPr>
          <p:nvPr>
            <p:ph type="title"/>
          </p:nvPr>
        </p:nvSpPr>
        <p:spPr/>
        <p:txBody>
          <a:bodyPr rtlCol="0"/>
          <a:lstStyle>
            <a:extLst/>
          </a:lstStyle>
          <a:p>
            <a:r>
              <a:rPr kumimoji="0" lang="fr-FR" smtClean="0"/>
              <a:t>Modifiez le style du titre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t>16/11/2021</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AA309A6D-C09C-4548-B29A-6CF363A7E532}" type="datetimeFigureOut">
              <a:rPr lang="fr-FR" smtClean="0"/>
              <a:t>16/11/2021</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t>‹N°›</a:t>
            </a:fld>
            <a:endParaRPr lang="fr-BE"/>
          </a:p>
        </p:txBody>
      </p:sp>
      <p:sp>
        <p:nvSpPr>
          <p:cNvPr id="6" name="Titre 5"/>
          <p:cNvSpPr>
            <a:spLocks noGrp="1"/>
          </p:cNvSpPr>
          <p:nvPr>
            <p:ph type="title"/>
          </p:nvPr>
        </p:nvSpPr>
        <p:spPr/>
        <p:txBody>
          <a:bodyPr rtlCol="0"/>
          <a:lstStyle>
            <a:extLst/>
          </a:lstStyle>
          <a:p>
            <a:r>
              <a:rPr kumimoji="0" lang="fr-FR" smtClean="0"/>
              <a:t>Modifiez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AA309A6D-C09C-4548-B29A-6CF363A7E532}" type="datetimeFigureOut">
              <a:rPr lang="fr-FR" smtClean="0"/>
              <a:t>16/11/2021</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AA309A6D-C09C-4548-B29A-6CF363A7E532}" type="datetimeFigureOut">
              <a:rPr lang="fr-FR" smtClean="0"/>
              <a:t>16/11/2021</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AA309A6D-C09C-4548-B29A-6CF363A7E532}" type="datetimeFigureOut">
              <a:rPr lang="fr-FR" smtClean="0"/>
              <a:t>16/11/2021</a:t>
            </a:fld>
            <a:endParaRPr lang="fr-BE"/>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t>‹N°›</a:t>
            </a:fld>
            <a:endParaRPr lang="fr-BE"/>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Modifiez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Modifiez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309A6D-C09C-4548-B29A-6CF363A7E532}" type="datetimeFigureOut">
              <a:rPr lang="fr-FR" smtClean="0"/>
              <a:t>16/11/2021</a:t>
            </a:fld>
            <a:endParaRPr lang="fr-BE"/>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BE"/>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9795" y="1772816"/>
            <a:ext cx="7772400" cy="1440160"/>
          </a:xfrm>
        </p:spPr>
        <p:txBody>
          <a:bodyPr>
            <a:noAutofit/>
          </a:bodyPr>
          <a:lstStyle/>
          <a:p>
            <a:pPr algn="ctr" rtl="1">
              <a:lnSpc>
                <a:spcPts val="3000"/>
              </a:lnSpc>
            </a:pPr>
            <a:r>
              <a:rPr lang="ar-SA" sz="2800" cap="all" dirty="0">
                <a:ln w="9525" cap="flat" cmpd="sng" algn="ctr">
                  <a:solidFill>
                    <a:srgbClr val="404040"/>
                  </a:solidFill>
                  <a:prstDash val="solid"/>
                  <a:round/>
                </a:ln>
                <a:solidFill>
                  <a:srgbClr val="244061"/>
                </a:solidFill>
                <a:effectLst>
                  <a:outerShdw blurRad="19685" dist="12700" dir="5400000" algn="tl">
                    <a:schemeClr val="accent1">
                      <a:satMod val="130000"/>
                      <a:alpha val="60000"/>
                    </a:schemeClr>
                  </a:outerShdw>
                  <a:reflection blurRad="9995" stA="55000" endPos="48000" dist="495" dir="5400000" sy="-100000" algn="bl"/>
                </a:effectLst>
                <a:ea typeface="Calibri"/>
                <a:cs typeface="Traditional Arabic"/>
              </a:rPr>
              <a:t>الجمهورية الجزائرية الديمقراطية الشعبية</a:t>
            </a:r>
            <a:r>
              <a:rPr lang="en-US" sz="1100" dirty="0">
                <a:ea typeface="Calibri"/>
                <a:cs typeface="Arial"/>
              </a:rPr>
              <a:t/>
            </a:r>
            <a:br>
              <a:rPr lang="en-US" sz="1100" dirty="0">
                <a:ea typeface="Calibri"/>
                <a:cs typeface="Arial"/>
              </a:rPr>
            </a:br>
            <a:r>
              <a:rPr lang="ar-SA" sz="2800" cap="all" dirty="0">
                <a:ln w="9525" cap="flat" cmpd="sng" algn="ctr">
                  <a:solidFill>
                    <a:srgbClr val="404040"/>
                  </a:solidFill>
                  <a:prstDash val="solid"/>
                  <a:round/>
                </a:ln>
                <a:solidFill>
                  <a:srgbClr val="244061"/>
                </a:solidFill>
                <a:effectLst>
                  <a:outerShdw blurRad="19685" dist="12700" dir="5400000" algn="tl">
                    <a:schemeClr val="accent1">
                      <a:satMod val="130000"/>
                      <a:alpha val="60000"/>
                    </a:schemeClr>
                  </a:outerShdw>
                  <a:reflection blurRad="9995" stA="55000" endPos="48000" dist="495" dir="5400000" sy="-100000" algn="bl"/>
                </a:effectLst>
                <a:ea typeface="Calibri"/>
                <a:cs typeface="Traditional Arabic"/>
              </a:rPr>
              <a:t>وزارة التعليم العالي و البحث العلمي</a:t>
            </a:r>
            <a:r>
              <a:rPr lang="en-US" sz="1100" dirty="0">
                <a:ea typeface="Calibri"/>
                <a:cs typeface="Arial"/>
              </a:rPr>
              <a:t/>
            </a:r>
            <a:br>
              <a:rPr lang="en-US" sz="1100" dirty="0">
                <a:ea typeface="Calibri"/>
                <a:cs typeface="Arial"/>
              </a:rPr>
            </a:br>
            <a:r>
              <a:rPr lang="ar-SA" sz="2800" cap="all" dirty="0">
                <a:ln w="9525" cap="flat" cmpd="sng" algn="ctr">
                  <a:solidFill>
                    <a:srgbClr val="404040"/>
                  </a:solidFill>
                  <a:prstDash val="solid"/>
                  <a:round/>
                </a:ln>
                <a:solidFill>
                  <a:srgbClr val="244061"/>
                </a:solidFill>
                <a:effectLst>
                  <a:outerShdw blurRad="19685" dist="12700" dir="5400000" algn="tl">
                    <a:schemeClr val="accent1">
                      <a:satMod val="130000"/>
                      <a:alpha val="60000"/>
                    </a:schemeClr>
                  </a:outerShdw>
                  <a:reflection blurRad="9995" stA="55000" endPos="48000" dist="495" dir="5400000" sy="-100000" algn="bl"/>
                </a:effectLst>
                <a:ea typeface="Calibri"/>
                <a:cs typeface="Traditional Arabic"/>
              </a:rPr>
              <a:t>جامعة محمد خيضر </a:t>
            </a:r>
            <a:r>
              <a:rPr lang="ar-SA" sz="2800" cap="all" dirty="0" err="1">
                <a:ln w="9525" cap="flat" cmpd="sng" algn="ctr">
                  <a:solidFill>
                    <a:srgbClr val="404040"/>
                  </a:solidFill>
                  <a:prstDash val="solid"/>
                  <a:round/>
                </a:ln>
                <a:solidFill>
                  <a:srgbClr val="244061"/>
                </a:solidFill>
                <a:effectLst>
                  <a:outerShdw blurRad="19685" dist="12700" dir="5400000" algn="tl">
                    <a:schemeClr val="accent1">
                      <a:satMod val="130000"/>
                      <a:alpha val="60000"/>
                    </a:schemeClr>
                  </a:outerShdw>
                  <a:reflection blurRad="9995" stA="55000" endPos="48000" dist="495" dir="5400000" sy="-100000" algn="bl"/>
                </a:effectLst>
                <a:ea typeface="Calibri"/>
                <a:cs typeface="Traditional Arabic"/>
              </a:rPr>
              <a:t>ببسكرة</a:t>
            </a:r>
            <a:r>
              <a:rPr lang="en-US" sz="1100" dirty="0">
                <a:ea typeface="Calibri"/>
                <a:cs typeface="Arial"/>
              </a:rPr>
              <a:t/>
            </a:r>
            <a:br>
              <a:rPr lang="en-US" sz="1100" dirty="0">
                <a:ea typeface="Calibri"/>
                <a:cs typeface="Arial"/>
              </a:rPr>
            </a:br>
            <a:r>
              <a:rPr lang="ar-SA" sz="2800" cap="all" dirty="0">
                <a:ln w="9525" cap="flat" cmpd="sng" algn="ctr">
                  <a:solidFill>
                    <a:srgbClr val="404040"/>
                  </a:solidFill>
                  <a:prstDash val="solid"/>
                  <a:round/>
                </a:ln>
                <a:solidFill>
                  <a:srgbClr val="244061"/>
                </a:solidFill>
                <a:effectLst>
                  <a:outerShdw blurRad="19685" dist="12700" dir="5400000" algn="tl">
                    <a:schemeClr val="accent1">
                      <a:satMod val="130000"/>
                      <a:alpha val="60000"/>
                    </a:schemeClr>
                  </a:outerShdw>
                  <a:reflection blurRad="9995" stA="55000" endPos="48000" dist="495" dir="5400000" sy="-100000" algn="bl"/>
                </a:effectLst>
                <a:ea typeface="Calibri"/>
                <a:cs typeface="Traditional Arabic"/>
              </a:rPr>
              <a:t>كلية العلوم </a:t>
            </a:r>
            <a:r>
              <a:rPr lang="ar-SA" sz="2800" cap="all" dirty="0" err="1">
                <a:ln w="9525" cap="flat" cmpd="sng" algn="ctr">
                  <a:solidFill>
                    <a:srgbClr val="404040"/>
                  </a:solidFill>
                  <a:prstDash val="solid"/>
                  <a:round/>
                </a:ln>
                <a:solidFill>
                  <a:srgbClr val="244061"/>
                </a:solidFill>
                <a:effectLst>
                  <a:outerShdw blurRad="19685" dist="12700" dir="5400000" algn="tl">
                    <a:schemeClr val="accent1">
                      <a:satMod val="130000"/>
                      <a:alpha val="60000"/>
                    </a:schemeClr>
                  </a:outerShdw>
                  <a:reflection blurRad="9995" stA="55000" endPos="48000" dist="495" dir="5400000" sy="-100000" algn="bl"/>
                </a:effectLst>
                <a:ea typeface="Calibri"/>
                <a:cs typeface="Traditional Arabic"/>
              </a:rPr>
              <a:t>الإقتصادية</a:t>
            </a:r>
            <a:r>
              <a:rPr lang="ar-SA" sz="2800" cap="all" dirty="0">
                <a:ln w="9525" cap="flat" cmpd="sng" algn="ctr">
                  <a:solidFill>
                    <a:srgbClr val="404040"/>
                  </a:solidFill>
                  <a:prstDash val="solid"/>
                  <a:round/>
                </a:ln>
                <a:solidFill>
                  <a:srgbClr val="244061"/>
                </a:solidFill>
                <a:effectLst>
                  <a:outerShdw blurRad="19685" dist="12700" dir="5400000" algn="tl">
                    <a:schemeClr val="accent1">
                      <a:satMod val="130000"/>
                      <a:alpha val="60000"/>
                    </a:schemeClr>
                  </a:outerShdw>
                  <a:reflection blurRad="9995" stA="55000" endPos="48000" dist="495" dir="5400000" sy="-100000" algn="bl"/>
                </a:effectLst>
                <a:ea typeface="Calibri"/>
                <a:cs typeface="Traditional Arabic"/>
              </a:rPr>
              <a:t> و التجارية و علوم التسيير</a:t>
            </a:r>
            <a:r>
              <a:rPr lang="en-US" sz="1100" dirty="0">
                <a:ea typeface="Calibri"/>
                <a:cs typeface="Arial"/>
              </a:rPr>
              <a:t/>
            </a:r>
            <a:br>
              <a:rPr lang="en-US" sz="1100" dirty="0">
                <a:ea typeface="Calibri"/>
                <a:cs typeface="Arial"/>
              </a:rPr>
            </a:br>
            <a:r>
              <a:rPr lang="ar-DZ" sz="2800" cap="all" dirty="0" smtClean="0">
                <a:ln w="9525" cap="flat" cmpd="sng" algn="ctr">
                  <a:solidFill>
                    <a:srgbClr val="404040"/>
                  </a:solidFill>
                  <a:prstDash val="solid"/>
                  <a:round/>
                </a:ln>
                <a:solidFill>
                  <a:srgbClr val="244061"/>
                </a:solidFill>
                <a:effectLst>
                  <a:outerShdw blurRad="19685" dist="12700" dir="5400000" algn="tl">
                    <a:schemeClr val="accent1">
                      <a:satMod val="130000"/>
                      <a:alpha val="60000"/>
                    </a:schemeClr>
                  </a:outerShdw>
                  <a:reflection blurRad="9995" stA="55000" endPos="48000" dist="495" dir="5400000" sy="-100000" algn="bl"/>
                </a:effectLst>
                <a:ea typeface="Calibri"/>
                <a:cs typeface="Traditional Arabic"/>
              </a:rPr>
              <a:t>ثانية </a:t>
            </a:r>
            <a:r>
              <a:rPr lang="ar-SA" sz="2800" cap="all" dirty="0" smtClean="0">
                <a:ln w="9525" cap="flat" cmpd="sng" algn="ctr">
                  <a:solidFill>
                    <a:srgbClr val="404040"/>
                  </a:solidFill>
                  <a:prstDash val="solid"/>
                  <a:round/>
                </a:ln>
                <a:solidFill>
                  <a:srgbClr val="244061"/>
                </a:solidFill>
                <a:effectLst>
                  <a:outerShdw blurRad="19685" dist="12700" dir="5400000" algn="tl">
                    <a:schemeClr val="accent1">
                      <a:satMod val="130000"/>
                      <a:alpha val="60000"/>
                    </a:schemeClr>
                  </a:outerShdw>
                  <a:reflection blurRad="9995" stA="55000" endPos="48000" dist="495" dir="5400000" sy="-100000" algn="bl"/>
                </a:effectLst>
                <a:ea typeface="Calibri"/>
                <a:cs typeface="Traditional Arabic"/>
              </a:rPr>
              <a:t>ماستر تسيير الموارد البشرية</a:t>
            </a:r>
            <a:r>
              <a:rPr lang="ar-SA" sz="4000" cap="all" dirty="0" smtClean="0">
                <a:ln w="9525" cap="flat" cmpd="sng" algn="ctr">
                  <a:solidFill>
                    <a:srgbClr val="404040"/>
                  </a:solidFill>
                  <a:prstDash val="solid"/>
                  <a:round/>
                </a:ln>
                <a:solidFill>
                  <a:srgbClr val="244061"/>
                </a:solidFill>
                <a:effectLst>
                  <a:outerShdw blurRad="19685" dist="12700" dir="5400000" algn="tl">
                    <a:schemeClr val="accent1">
                      <a:satMod val="130000"/>
                      <a:alpha val="60000"/>
                    </a:schemeClr>
                  </a:outerShdw>
                  <a:reflection blurRad="9995" stA="55000" endPos="48000" dist="495" dir="5400000" sy="-100000" algn="bl"/>
                </a:effectLst>
                <a:ea typeface="Calibri"/>
                <a:cs typeface="Traditional Arabic"/>
              </a:rPr>
              <a:t> </a:t>
            </a:r>
            <a:endParaRPr lang="en-US" sz="1600" dirty="0">
              <a:ea typeface="Calibri"/>
              <a:cs typeface="Arial"/>
            </a:endParaRPr>
          </a:p>
        </p:txBody>
      </p:sp>
      <p:pic>
        <p:nvPicPr>
          <p:cNvPr id="1026" name="Picture 2" descr="C:\Users\A HALIM\Documents\Desktop\جامعة.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188640"/>
            <a:ext cx="7704855" cy="1080120"/>
          </a:xfrm>
          <a:prstGeom prst="rect">
            <a:avLst/>
          </a:prstGeom>
          <a:noFill/>
          <a:extLst>
            <a:ext uri="{909E8E84-426E-40DD-AFC4-6F175D3DCCD1}">
              <a14:hiddenFill xmlns:a14="http://schemas.microsoft.com/office/drawing/2010/main">
                <a:solidFill>
                  <a:srgbClr val="FFFFFF"/>
                </a:solidFill>
              </a14:hiddenFill>
            </a:ext>
          </a:extLst>
        </p:spPr>
      </p:pic>
      <p:sp>
        <p:nvSpPr>
          <p:cNvPr id="5" name="Parchemin horizontal 4"/>
          <p:cNvSpPr/>
          <p:nvPr/>
        </p:nvSpPr>
        <p:spPr>
          <a:xfrm>
            <a:off x="323528" y="3068960"/>
            <a:ext cx="8352927" cy="2232248"/>
          </a:xfrm>
          <a:prstGeom prst="horizontalScroll">
            <a:avLst/>
          </a:prstGeom>
          <a:solidFill>
            <a:schemeClr val="tx2">
              <a:lumMod val="20000"/>
              <a:lumOff val="80000"/>
            </a:schemeClr>
          </a:solidFill>
          <a:ln w="25400" cap="flat" cmpd="sng" algn="ctr">
            <a:solidFill>
              <a:sysClr val="windowText" lastClr="000000">
                <a:lumMod val="95000"/>
                <a:lumOff val="5000"/>
              </a:sysClr>
            </a:solidFill>
            <a:prstDash val="solid"/>
          </a:ln>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kumimoji="0" lang="ar-DZ" sz="3600" b="1" i="0" u="none" strike="noStrike" kern="0" cap="none" spc="0" normalizeH="0" baseline="0" noProof="0" dirty="0" smtClean="0">
                <a:ln>
                  <a:noFill/>
                </a:ln>
                <a:solidFill>
                  <a:sysClr val="windowText" lastClr="000000"/>
                </a:solidFill>
                <a:effectLst/>
                <a:uLnTx/>
                <a:uFillTx/>
                <a:latin typeface="Calibri"/>
                <a:ea typeface="Calibri"/>
                <a:cs typeface="Traditional Arabic"/>
              </a:rPr>
              <a:t>بحث بعنوان</a:t>
            </a:r>
            <a:endParaRPr kumimoji="0" lang="en-US" sz="3600" b="0" i="0" u="none" strike="noStrike" kern="0" cap="none" spc="0" normalizeH="0" baseline="0" noProof="0" dirty="0">
              <a:ln>
                <a:noFill/>
              </a:ln>
              <a:solidFill>
                <a:sysClr val="windowText" lastClr="000000"/>
              </a:solidFill>
              <a:effectLst/>
              <a:uLnTx/>
              <a:uFillTx/>
              <a:latin typeface="Calibri"/>
              <a:ea typeface="Calibri"/>
              <a:cs typeface="Arial"/>
            </a:endParaRPr>
          </a:p>
          <a:p>
            <a:pPr algn="ctr" rtl="1">
              <a:lnSpc>
                <a:spcPct val="115000"/>
              </a:lnSpc>
              <a:spcAft>
                <a:spcPts val="1000"/>
              </a:spcAft>
            </a:pPr>
            <a:r>
              <a:rPr lang="ar-DZ" sz="4000" b="1" noProof="0" dirty="0" smtClean="0">
                <a:effectLst>
                  <a:glow rad="63500">
                    <a:schemeClr val="tx1">
                      <a:alpha val="40000"/>
                    </a:schemeClr>
                  </a:glow>
                  <a:outerShdw blurRad="50800" dist="38100" algn="l">
                    <a:srgbClr val="000000">
                      <a:alpha val="40000"/>
                    </a:srgbClr>
                  </a:outerShdw>
                </a:effectLst>
                <a:latin typeface="Calibri"/>
                <a:ea typeface="Calibri"/>
                <a:cs typeface="Traditional Arabic"/>
              </a:rPr>
              <a:t>تدريب الموظفين الدوليين</a:t>
            </a:r>
            <a:endParaRPr kumimoji="0" lang="en-US" sz="1200" b="0" i="0" u="none" strike="noStrike" kern="0" cap="none" spc="0" normalizeH="0" baseline="0" noProof="0" dirty="0">
              <a:ln>
                <a:noFill/>
              </a:ln>
              <a:effectLst/>
              <a:uLnTx/>
              <a:uFillTx/>
              <a:latin typeface="Calibri"/>
              <a:ea typeface="Calibri"/>
              <a:cs typeface="Arial"/>
            </a:endParaRPr>
          </a:p>
        </p:txBody>
      </p:sp>
      <p:sp>
        <p:nvSpPr>
          <p:cNvPr id="6" name="Parchemin vertical 5"/>
          <p:cNvSpPr/>
          <p:nvPr/>
        </p:nvSpPr>
        <p:spPr>
          <a:xfrm>
            <a:off x="467544" y="5301208"/>
            <a:ext cx="8352928" cy="1440160"/>
          </a:xfrm>
          <a:prstGeom prst="verticalScroll">
            <a:avLst/>
          </a:prstGeom>
          <a:solidFill>
            <a:schemeClr val="accent3">
              <a:lumMod val="20000"/>
              <a:lumOff val="80000"/>
            </a:schemeClr>
          </a:solidFill>
          <a:ln w="25400" cap="flat" cmpd="sng" algn="ctr">
            <a:solidFill>
              <a:srgbClr val="C0504D">
                <a:lumMod val="75000"/>
              </a:srgbClr>
            </a:solidFill>
            <a:prstDash val="solid"/>
          </a:ln>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600"/>
              </a:spcAft>
              <a:buClrTx/>
              <a:buSzTx/>
              <a:buFontTx/>
              <a:buNone/>
              <a:tabLst/>
              <a:defRPr/>
            </a:pPr>
            <a:r>
              <a:rPr kumimoji="0" lang="ar-SA" sz="2000" b="1" i="0" u="none" strike="noStrike" kern="0" cap="none" spc="0" normalizeH="0" baseline="0" noProof="0" dirty="0">
                <a:ln>
                  <a:noFill/>
                </a:ln>
                <a:solidFill>
                  <a:sysClr val="windowText" lastClr="000000"/>
                </a:solidFill>
                <a:effectLst/>
                <a:uLnTx/>
                <a:uFillTx/>
                <a:latin typeface="Calibri"/>
                <a:ea typeface="Calibri"/>
                <a:cs typeface="Traditional Arabic"/>
              </a:rPr>
              <a:t>إعداد </a:t>
            </a:r>
            <a:r>
              <a:rPr kumimoji="0" lang="ar-SA" sz="2000" b="1" i="0" u="none" strike="noStrike" kern="0" cap="none" spc="0" normalizeH="0" baseline="0" noProof="0" dirty="0" smtClean="0">
                <a:ln>
                  <a:noFill/>
                </a:ln>
                <a:solidFill>
                  <a:sysClr val="windowText" lastClr="000000"/>
                </a:solidFill>
                <a:effectLst/>
                <a:uLnTx/>
                <a:uFillTx/>
                <a:latin typeface="Calibri"/>
                <a:ea typeface="Calibri"/>
                <a:cs typeface="Traditional Arabic"/>
              </a:rPr>
              <a:t>الطلبة:                                                                مقـــــــــــــــــياس</a:t>
            </a:r>
            <a:endParaRPr kumimoji="0" lang="en-US" sz="1100" b="0"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600"/>
              </a:spcAft>
              <a:buClrTx/>
              <a:buSzTx/>
              <a:buFontTx/>
              <a:buNone/>
              <a:tabLst/>
              <a:defRPr/>
            </a:pPr>
            <a:r>
              <a:rPr kumimoji="0" lang="ar-SA" sz="2000" b="1" i="0" u="none" strike="noStrike" kern="0" cap="none" spc="0" normalizeH="0" baseline="0" noProof="0" dirty="0">
                <a:ln>
                  <a:noFill/>
                </a:ln>
                <a:solidFill>
                  <a:sysClr val="windowText" lastClr="000000"/>
                </a:solidFill>
                <a:effectLst/>
                <a:uLnTx/>
                <a:uFillTx/>
                <a:latin typeface="Calibri"/>
                <a:ea typeface="Calibri"/>
                <a:cs typeface="Traditional Arabic"/>
              </a:rPr>
              <a:t>مسياف عبد </a:t>
            </a:r>
            <a:r>
              <a:rPr kumimoji="0" lang="ar-SA" sz="2000" b="1" i="0" u="none" strike="noStrike" kern="0" cap="none" spc="0" normalizeH="0" baseline="0" noProof="0" dirty="0" smtClean="0">
                <a:ln>
                  <a:noFill/>
                </a:ln>
                <a:solidFill>
                  <a:sysClr val="windowText" lastClr="000000"/>
                </a:solidFill>
                <a:effectLst/>
                <a:uLnTx/>
                <a:uFillTx/>
                <a:latin typeface="Calibri"/>
                <a:ea typeface="Calibri"/>
                <a:cs typeface="Traditional Arabic"/>
              </a:rPr>
              <a:t>الحليم            202</a:t>
            </a:r>
            <a:r>
              <a:rPr kumimoji="0" lang="ar-DZ" sz="2000" b="1" i="0" u="none" strike="noStrike" kern="0" cap="none" spc="0" normalizeH="0" baseline="0" noProof="0" dirty="0" smtClean="0">
                <a:ln>
                  <a:noFill/>
                </a:ln>
                <a:solidFill>
                  <a:sysClr val="windowText" lastClr="000000"/>
                </a:solidFill>
                <a:effectLst/>
                <a:uLnTx/>
                <a:uFillTx/>
                <a:latin typeface="Calibri"/>
                <a:ea typeface="Calibri"/>
                <a:cs typeface="Traditional Arabic"/>
              </a:rPr>
              <a:t>1</a:t>
            </a:r>
            <a:r>
              <a:rPr kumimoji="0" lang="ar-SA" sz="2000" b="1" i="0" u="none" strike="noStrike" kern="0" cap="none" spc="0" normalizeH="0" noProof="0" dirty="0" smtClean="0">
                <a:ln>
                  <a:noFill/>
                </a:ln>
                <a:solidFill>
                  <a:sysClr val="windowText" lastClr="000000"/>
                </a:solidFill>
                <a:effectLst/>
                <a:uLnTx/>
                <a:uFillTx/>
                <a:latin typeface="Calibri"/>
                <a:ea typeface="Calibri"/>
                <a:cs typeface="Traditional Arabic"/>
              </a:rPr>
              <a:t>ـــــــ 202</a:t>
            </a:r>
            <a:r>
              <a:rPr kumimoji="0" lang="ar-DZ" sz="2000" b="1" i="0" u="none" strike="noStrike" kern="0" cap="none" spc="0" normalizeH="0" noProof="0" dirty="0" smtClean="0">
                <a:ln>
                  <a:noFill/>
                </a:ln>
                <a:solidFill>
                  <a:sysClr val="windowText" lastClr="000000"/>
                </a:solidFill>
                <a:effectLst/>
                <a:uLnTx/>
                <a:uFillTx/>
                <a:latin typeface="Calibri"/>
                <a:ea typeface="Calibri"/>
                <a:cs typeface="Traditional Arabic"/>
              </a:rPr>
              <a:t>2</a:t>
            </a:r>
            <a:r>
              <a:rPr kumimoji="0" lang="ar-SA" sz="2000" b="1" i="0" u="none" strike="noStrike" kern="0" cap="none" spc="0" normalizeH="0" noProof="0" dirty="0" smtClean="0">
                <a:ln>
                  <a:noFill/>
                </a:ln>
                <a:solidFill>
                  <a:sysClr val="windowText" lastClr="000000"/>
                </a:solidFill>
                <a:effectLst/>
                <a:uLnTx/>
                <a:uFillTx/>
                <a:latin typeface="Calibri"/>
                <a:ea typeface="Calibri"/>
                <a:cs typeface="Traditional Arabic"/>
              </a:rPr>
              <a:t>                   </a:t>
            </a:r>
            <a:r>
              <a:rPr kumimoji="0" lang="ar-DZ" sz="2000" b="1" i="0" u="none" strike="noStrike" kern="0" cap="none" spc="0" normalizeH="0" noProof="0" dirty="0" smtClean="0">
                <a:ln>
                  <a:noFill/>
                </a:ln>
                <a:solidFill>
                  <a:sysClr val="windowText" lastClr="000000"/>
                </a:solidFill>
                <a:effectLst/>
                <a:uLnTx/>
                <a:uFillTx/>
                <a:latin typeface="Calibri"/>
                <a:ea typeface="Calibri"/>
                <a:cs typeface="Traditional Arabic"/>
              </a:rPr>
              <a:t>الإدارة الدولية للموارد البشرية</a:t>
            </a:r>
            <a:endParaRPr kumimoji="0" lang="ar-SA" sz="2000" b="1" i="0" u="none" strike="noStrike" kern="0" cap="none" spc="0" normalizeH="0" noProof="0" dirty="0" smtClean="0">
              <a:ln>
                <a:noFill/>
              </a:ln>
              <a:solidFill>
                <a:sysClr val="windowText" lastClr="000000"/>
              </a:solidFill>
              <a:effectLst/>
              <a:uLnTx/>
              <a:uFillTx/>
              <a:latin typeface="Calibri"/>
              <a:ea typeface="Calibri"/>
              <a:cs typeface="Traditional Arabic"/>
            </a:endParaRPr>
          </a:p>
        </p:txBody>
      </p:sp>
    </p:spTree>
    <p:extLst>
      <p:ext uri="{BB962C8B-B14F-4D97-AF65-F5344CB8AC3E}">
        <p14:creationId xmlns:p14="http://schemas.microsoft.com/office/powerpoint/2010/main" val="1590708766"/>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179512" y="116632"/>
            <a:ext cx="8784976" cy="2880320"/>
          </a:xfrm>
          <a:prstGeom prst="roundRect">
            <a:avLst/>
          </a:prstGeom>
          <a:solidFill>
            <a:schemeClr val="accent1">
              <a:lumMod val="40000"/>
              <a:lumOff val="60000"/>
            </a:schemeClr>
          </a:solidFill>
          <a:ln>
            <a:solidFill>
              <a:schemeClr val="tx2"/>
            </a:solidFill>
          </a:ln>
        </p:spPr>
        <p:style>
          <a:lnRef idx="2">
            <a:schemeClr val="accent6"/>
          </a:lnRef>
          <a:fillRef idx="1">
            <a:schemeClr val="lt1"/>
          </a:fillRef>
          <a:effectRef idx="0">
            <a:schemeClr val="accent6"/>
          </a:effectRef>
          <a:fontRef idx="minor">
            <a:schemeClr val="dk1"/>
          </a:fontRef>
        </p:style>
        <p:txBody>
          <a:bodyPr rtlCol="1" anchor="ctr"/>
          <a:lstStyle/>
          <a:p>
            <a:pPr algn="ctr" rtl="1"/>
            <a:r>
              <a:rPr lang="ar-DZ" sz="2800" b="1" dirty="0">
                <a:solidFill>
                  <a:srgbClr val="FFFF00"/>
                </a:solidFill>
              </a:rPr>
              <a:t>ثالثا: الزيارات </a:t>
            </a:r>
            <a:r>
              <a:rPr lang="ar-DZ" sz="2800" b="1" dirty="0" smtClean="0">
                <a:solidFill>
                  <a:srgbClr val="FFFF00"/>
                </a:solidFill>
              </a:rPr>
              <a:t>الأولية </a:t>
            </a:r>
            <a:r>
              <a:rPr lang="fr-FR" sz="2800" b="1" dirty="0" err="1">
                <a:solidFill>
                  <a:srgbClr val="FFFF00"/>
                </a:solidFill>
              </a:rPr>
              <a:t>Preliminary</a:t>
            </a:r>
            <a:r>
              <a:rPr lang="fr-FR" sz="2800" b="1" dirty="0">
                <a:solidFill>
                  <a:srgbClr val="FFFF00"/>
                </a:solidFill>
              </a:rPr>
              <a:t> </a:t>
            </a:r>
            <a:r>
              <a:rPr lang="fr-FR" sz="2800" b="1" dirty="0" err="1" smtClean="0">
                <a:solidFill>
                  <a:srgbClr val="FFFF00"/>
                </a:solidFill>
              </a:rPr>
              <a:t>visits</a:t>
            </a:r>
            <a:endParaRPr lang="ar-DZ" sz="2800" b="1" dirty="0" smtClean="0">
              <a:solidFill>
                <a:srgbClr val="FFFF00"/>
              </a:solidFill>
            </a:endParaRPr>
          </a:p>
          <a:p>
            <a:pPr algn="justLow" rtl="1"/>
            <a:r>
              <a:rPr lang="ar-DZ" sz="2100" dirty="0">
                <a:solidFill>
                  <a:prstClr val="black"/>
                </a:solidFill>
              </a:rPr>
              <a:t>والتي تسبق الذهاب الفعلي لممارسة المهمة الدولية، إن التخطيط الجيد للرحلة المسبقة يوفر للمرشح والشريك نظرة مسبقة وعامة وواضحة تسمح لهما بتقييم مدى تقبلهما للبيئة الجديدة، و بالتالي مدى موافقتهما على القيام بعملية الاغتراب، هذا من جهة، و من </a:t>
            </a:r>
            <a:r>
              <a:rPr lang="ar-DZ" sz="2100" dirty="0" err="1">
                <a:solidFill>
                  <a:prstClr val="black"/>
                </a:solidFill>
              </a:rPr>
              <a:t>خهة</a:t>
            </a:r>
            <a:r>
              <a:rPr lang="ar-DZ" sz="2100" dirty="0">
                <a:solidFill>
                  <a:prstClr val="black"/>
                </a:solidFill>
              </a:rPr>
              <a:t> أخرى، يحاول الأفراد من خلالها الاستعداد للتكيف مسبقا قبل مواجهة الوضع الجديد، و بالتالي تسهيل التكيف الفعلي، تستخدم الشركات متعددة الجنسيات هذا النوع من الزيارات رغم تكلفتها الباهظة وذلك خشية الرجوع المبكر أو ضعف الأداء، على غرار ما تمنحه الزيارات الأولية من تعرف على عادات وتقاليد والظروف المعيشية للمجتمع، فهي تعد فرصة للتعرف على الجالية المتواجدة بالبلد المضيف.</a:t>
            </a:r>
          </a:p>
        </p:txBody>
      </p:sp>
      <p:sp>
        <p:nvSpPr>
          <p:cNvPr id="3" name="Rectangle à coins arrondis 2"/>
          <p:cNvSpPr/>
          <p:nvPr/>
        </p:nvSpPr>
        <p:spPr>
          <a:xfrm>
            <a:off x="179512" y="3140968"/>
            <a:ext cx="8784976" cy="3691040"/>
          </a:xfrm>
          <a:prstGeom prst="roundRect">
            <a:avLst/>
          </a:prstGeom>
          <a:solidFill>
            <a:schemeClr val="accent1">
              <a:lumMod val="40000"/>
              <a:lumOff val="60000"/>
            </a:schemeClr>
          </a:solidFill>
          <a:ln>
            <a:solidFill>
              <a:schemeClr val="tx2"/>
            </a:solidFill>
          </a:ln>
        </p:spPr>
        <p:style>
          <a:lnRef idx="2">
            <a:schemeClr val="accent6"/>
          </a:lnRef>
          <a:fillRef idx="1">
            <a:schemeClr val="lt1"/>
          </a:fillRef>
          <a:effectRef idx="0">
            <a:schemeClr val="accent6"/>
          </a:effectRef>
          <a:fontRef idx="minor">
            <a:schemeClr val="dk1"/>
          </a:fontRef>
        </p:style>
        <p:txBody>
          <a:bodyPr rtlCol="1" anchor="ctr"/>
          <a:lstStyle/>
          <a:p>
            <a:pPr algn="ctr" rtl="1"/>
            <a:r>
              <a:rPr lang="ar-DZ" sz="2800" b="1" dirty="0">
                <a:solidFill>
                  <a:srgbClr val="FFFF00"/>
                </a:solidFill>
              </a:rPr>
              <a:t>رابعا</a:t>
            </a:r>
            <a:r>
              <a:rPr lang="ar-DZ" sz="2800" b="1" dirty="0" smtClean="0">
                <a:solidFill>
                  <a:srgbClr val="FFFF00"/>
                </a:solidFill>
              </a:rPr>
              <a:t>: </a:t>
            </a:r>
            <a:r>
              <a:rPr lang="ar-DZ" sz="2800" b="1" dirty="0" err="1" smtClean="0">
                <a:solidFill>
                  <a:srgbClr val="FFFF00"/>
                </a:solidFill>
              </a:rPr>
              <a:t>إحاطات</a:t>
            </a:r>
            <a:r>
              <a:rPr lang="ar-DZ" sz="2800" b="1" dirty="0" smtClean="0">
                <a:solidFill>
                  <a:srgbClr val="FFFF00"/>
                </a:solidFill>
              </a:rPr>
              <a:t> </a:t>
            </a:r>
            <a:r>
              <a:rPr lang="ar-DZ" sz="2800" b="1" dirty="0">
                <a:solidFill>
                  <a:srgbClr val="FFFF00"/>
                </a:solidFill>
              </a:rPr>
              <a:t>أمنية </a:t>
            </a:r>
            <a:r>
              <a:rPr lang="fr-FR" sz="2800" b="1" dirty="0">
                <a:solidFill>
                  <a:srgbClr val="FFFF00"/>
                </a:solidFill>
              </a:rPr>
              <a:t>Security </a:t>
            </a:r>
            <a:r>
              <a:rPr lang="fr-FR" sz="2800" b="1" dirty="0" smtClean="0">
                <a:solidFill>
                  <a:srgbClr val="FFFF00"/>
                </a:solidFill>
              </a:rPr>
              <a:t>briefings</a:t>
            </a:r>
            <a:endParaRPr lang="ar-DZ" sz="2800" b="1" dirty="0" smtClean="0">
              <a:solidFill>
                <a:srgbClr val="FFFF00"/>
              </a:solidFill>
            </a:endParaRPr>
          </a:p>
          <a:p>
            <a:pPr algn="justLow" rtl="1"/>
            <a:r>
              <a:rPr lang="ar-DZ" sz="2200" dirty="0" smtClean="0">
                <a:solidFill>
                  <a:prstClr val="black"/>
                </a:solidFill>
              </a:rPr>
              <a:t>    </a:t>
            </a:r>
            <a:r>
              <a:rPr lang="ar-DZ" sz="2100" dirty="0" smtClean="0">
                <a:solidFill>
                  <a:prstClr val="black"/>
                </a:solidFill>
              </a:rPr>
              <a:t>نوع </a:t>
            </a:r>
            <a:r>
              <a:rPr lang="ar-DZ" sz="2100" dirty="0">
                <a:solidFill>
                  <a:prstClr val="black"/>
                </a:solidFill>
              </a:rPr>
              <a:t>جديد نسبيًا من التدريب قبل </a:t>
            </a:r>
            <a:r>
              <a:rPr lang="ar-DZ" sz="2100" dirty="0" smtClean="0">
                <a:solidFill>
                  <a:prstClr val="black"/>
                </a:solidFill>
              </a:rPr>
              <a:t>المغادرة، </a:t>
            </a:r>
            <a:r>
              <a:rPr lang="ar-DZ" sz="2100" dirty="0">
                <a:solidFill>
                  <a:prstClr val="black"/>
                </a:solidFill>
              </a:rPr>
              <a:t>أصبح هذا ضروريًا حيث ينتقل المغتربون بشكل متزايد إلى مواقع قد تكون فيها السلامة الشخصية مصدر قلق ، وبالتالي يمثلون تهديدات متزايدة وغير مألوفة لصحتهم وسلامتهم </a:t>
            </a:r>
            <a:r>
              <a:rPr lang="ar-DZ" sz="2100" dirty="0" smtClean="0">
                <a:solidFill>
                  <a:prstClr val="black"/>
                </a:solidFill>
              </a:rPr>
              <a:t>وأمنهم، تتمحور المخاطر </a:t>
            </a:r>
            <a:r>
              <a:rPr lang="ar-DZ" sz="2100" dirty="0">
                <a:solidFill>
                  <a:prstClr val="black"/>
                </a:solidFill>
              </a:rPr>
              <a:t>والتهديدات التي يتعرض لها المغتربون بين البيئات السياسية المعادية (الإرهاب ، </a:t>
            </a:r>
            <a:r>
              <a:rPr lang="ar-DZ" sz="2100" dirty="0" smtClean="0">
                <a:solidFill>
                  <a:prstClr val="black"/>
                </a:solidFill>
              </a:rPr>
              <a:t>والاختطاف </a:t>
            </a:r>
            <a:r>
              <a:rPr lang="ar-DZ" sz="2100" dirty="0">
                <a:solidFill>
                  <a:prstClr val="black"/>
                </a:solidFill>
              </a:rPr>
              <a:t>، والانقلاب ، والحرب) ، والكوارث الطبيعية ، والتعرض للأمراض (الأوبئة) ، وحوادث السفر وغيرها من مشاكل السفر الشائعة (تأخيرات الجدولة ، ومشاكل جواز السفر</a:t>
            </a:r>
            <a:r>
              <a:rPr lang="ar-DZ" sz="2100" dirty="0" smtClean="0">
                <a:solidFill>
                  <a:prstClr val="black"/>
                </a:solidFill>
              </a:rPr>
              <a:t>)</a:t>
            </a:r>
          </a:p>
          <a:p>
            <a:pPr algn="justLow" rtl="1"/>
            <a:r>
              <a:rPr lang="ar-DZ" sz="2100" dirty="0">
                <a:solidFill>
                  <a:prstClr val="black"/>
                </a:solidFill>
              </a:rPr>
              <a:t> تشمل </a:t>
            </a:r>
            <a:r>
              <a:rPr lang="ar-DZ" sz="2100" dirty="0" smtClean="0">
                <a:solidFill>
                  <a:prstClr val="black"/>
                </a:solidFill>
              </a:rPr>
              <a:t>- تقديم </a:t>
            </a:r>
            <a:r>
              <a:rPr lang="ar-DZ" sz="2100" dirty="0" err="1">
                <a:solidFill>
                  <a:prstClr val="black"/>
                </a:solidFill>
              </a:rPr>
              <a:t>إحاطات</a:t>
            </a:r>
            <a:r>
              <a:rPr lang="ar-DZ" sz="2100" dirty="0">
                <a:solidFill>
                  <a:prstClr val="black"/>
                </a:solidFill>
              </a:rPr>
              <a:t> أمنية للمغتربين المعتمدين على موقع </a:t>
            </a:r>
            <a:r>
              <a:rPr lang="ar-DZ" sz="2100" dirty="0" smtClean="0">
                <a:solidFill>
                  <a:prstClr val="black"/>
                </a:solidFill>
              </a:rPr>
              <a:t>مهمتهم، -  </a:t>
            </a:r>
            <a:r>
              <a:rPr lang="ar-DZ" sz="2100" dirty="0">
                <a:solidFill>
                  <a:prstClr val="black"/>
                </a:solidFill>
              </a:rPr>
              <a:t>برامج رسمية أو مبادئ توجيهية عامة </a:t>
            </a:r>
            <a:r>
              <a:rPr lang="ar-DZ" sz="2100" dirty="0" smtClean="0">
                <a:solidFill>
                  <a:prstClr val="black"/>
                </a:solidFill>
              </a:rPr>
              <a:t>في </a:t>
            </a:r>
            <a:r>
              <a:rPr lang="ar-DZ" sz="2100" dirty="0">
                <a:solidFill>
                  <a:prstClr val="black"/>
                </a:solidFill>
              </a:rPr>
              <a:t>حالة حالات الطوارئ، </a:t>
            </a:r>
            <a:r>
              <a:rPr lang="ar-DZ" sz="2100" dirty="0" smtClean="0">
                <a:solidFill>
                  <a:prstClr val="black"/>
                </a:solidFill>
              </a:rPr>
              <a:t>- الخطط الأمنية، </a:t>
            </a:r>
            <a:r>
              <a:rPr lang="ar-DZ" sz="2100" dirty="0">
                <a:solidFill>
                  <a:prstClr val="black"/>
                </a:solidFill>
              </a:rPr>
              <a:t>إجراءات الإخلاء وأنظمة تتبع المهام </a:t>
            </a:r>
            <a:r>
              <a:rPr lang="ar-DZ" sz="2100" dirty="0" err="1">
                <a:solidFill>
                  <a:prstClr val="black"/>
                </a:solidFill>
              </a:rPr>
              <a:t>والإيجازات</a:t>
            </a:r>
            <a:r>
              <a:rPr lang="ar-DZ" sz="2100" dirty="0">
                <a:solidFill>
                  <a:prstClr val="black"/>
                </a:solidFill>
              </a:rPr>
              <a:t> الأمنية المستمرة والتحسينات المستمرة في الأمن العام في جميع المواقع المعرضة للخطر</a:t>
            </a:r>
          </a:p>
        </p:txBody>
      </p:sp>
    </p:spTree>
    <p:extLst>
      <p:ext uri="{BB962C8B-B14F-4D97-AF65-F5344CB8AC3E}">
        <p14:creationId xmlns:p14="http://schemas.microsoft.com/office/powerpoint/2010/main" val="1069711200"/>
      </p:ext>
    </p:extLst>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107504" y="188640"/>
            <a:ext cx="8784976" cy="6552728"/>
          </a:xfrm>
          <a:prstGeom prst="roundRect">
            <a:avLst/>
          </a:prstGeom>
          <a:solidFill>
            <a:schemeClr val="accent1">
              <a:lumMod val="40000"/>
              <a:lumOff val="60000"/>
            </a:schemeClr>
          </a:solidFill>
          <a:ln>
            <a:solidFill>
              <a:schemeClr val="tx2"/>
            </a:solidFill>
          </a:ln>
        </p:spPr>
        <p:style>
          <a:lnRef idx="2">
            <a:schemeClr val="accent6"/>
          </a:lnRef>
          <a:fillRef idx="1">
            <a:schemeClr val="lt1"/>
          </a:fillRef>
          <a:effectRef idx="0">
            <a:schemeClr val="accent6"/>
          </a:effectRef>
          <a:fontRef idx="minor">
            <a:schemeClr val="dk1"/>
          </a:fontRef>
        </p:style>
        <p:txBody>
          <a:bodyPr rtlCol="1" anchor="ctr"/>
          <a:lstStyle/>
          <a:p>
            <a:pPr algn="ctr" rtl="1"/>
            <a:r>
              <a:rPr lang="ar-DZ" sz="2800" b="1" dirty="0" smtClean="0">
                <a:solidFill>
                  <a:srgbClr val="FF0000"/>
                </a:solidFill>
              </a:rPr>
              <a:t>المرحلة الثانية: التدريب بعد المغادرة </a:t>
            </a:r>
            <a:endParaRPr lang="ar-DZ" sz="2800" b="1" dirty="0">
              <a:solidFill>
                <a:srgbClr val="FF0000"/>
              </a:solidFill>
            </a:endParaRPr>
          </a:p>
          <a:p>
            <a:pPr algn="justLow" rtl="1"/>
            <a:r>
              <a:rPr lang="ar-DZ" sz="2400" dirty="0" smtClean="0">
                <a:solidFill>
                  <a:prstClr val="black"/>
                </a:solidFill>
              </a:rPr>
              <a:t>    </a:t>
            </a:r>
            <a:r>
              <a:rPr lang="ar-DZ" sz="2200" dirty="0">
                <a:solidFill>
                  <a:prstClr val="black"/>
                </a:solidFill>
              </a:rPr>
              <a:t>أهم تحدي </a:t>
            </a:r>
            <a:r>
              <a:rPr lang="ar-DZ" sz="2200" dirty="0" err="1">
                <a:solidFill>
                  <a:prstClr val="black"/>
                </a:solidFill>
              </a:rPr>
              <a:t>يواجهه</a:t>
            </a:r>
            <a:r>
              <a:rPr lang="ar-DZ" sz="2200" dirty="0">
                <a:solidFill>
                  <a:prstClr val="black"/>
                </a:solidFill>
              </a:rPr>
              <a:t> المغترب وأسرته، مشكلة التكيف، يهدف تدريب الوافدين بعد الوصول إلى الحد من المشكلات المرتبطة بالتكيف الثقافي، يعتبر التدريب بعد الوصول فعالاً في التكيف مع المغتربين بسبب حقيقة أن المغتربين قد يواجهون مشكلة في تطبيق التدريب المنظم قبل المغادرة على تجربتهم غير المنظمة وغير المتوقعة في المغتربين. ومع ذلك ، فإن التدريب بعد الوصول يمكّن المغتربين من الجمع بين المعرفة والمعلومات الواضحة من معارفهم السابقة والخبرة الحقيقية، على النقيض من التدريب قبل المغادرة ، فإن التدريب بعد الوصول يمنح المغتربين فرصة لتقييم أي ضغوط ومشاكل ناشئة، </a:t>
            </a:r>
            <a:r>
              <a:rPr lang="ar-DZ" sz="2200" dirty="0" smtClean="0">
                <a:solidFill>
                  <a:prstClr val="black"/>
                </a:solidFill>
              </a:rPr>
              <a:t> </a:t>
            </a:r>
            <a:r>
              <a:rPr lang="ar-DZ" sz="2200" dirty="0">
                <a:solidFill>
                  <a:prstClr val="black"/>
                </a:solidFill>
              </a:rPr>
              <a:t>إذ أن حل هذه المشكلة له علاقة </a:t>
            </a:r>
            <a:r>
              <a:rPr lang="ar-DZ" sz="2200" dirty="0" smtClean="0">
                <a:solidFill>
                  <a:prstClr val="black"/>
                </a:solidFill>
              </a:rPr>
              <a:t>بالتدريب </a:t>
            </a:r>
            <a:r>
              <a:rPr lang="ar-DZ" sz="2200" dirty="0">
                <a:solidFill>
                  <a:prstClr val="black"/>
                </a:solidFill>
              </a:rPr>
              <a:t>قبل المغادرة، ويتبع بذلك ببرامج تدريبية عند الوصول</a:t>
            </a:r>
          </a:p>
          <a:p>
            <a:pPr algn="justLow" rtl="1"/>
            <a:r>
              <a:rPr lang="ar-DZ" sz="2200" dirty="0" smtClean="0">
                <a:solidFill>
                  <a:prstClr val="black"/>
                </a:solidFill>
              </a:rPr>
              <a:t>يبين </a:t>
            </a:r>
            <a:r>
              <a:rPr lang="ar-DZ" sz="2200" dirty="0">
                <a:solidFill>
                  <a:prstClr val="black"/>
                </a:solidFill>
              </a:rPr>
              <a:t>كل من   </a:t>
            </a:r>
            <a:r>
              <a:rPr lang="fr-FR" sz="2200" dirty="0" err="1" smtClean="0">
                <a:solidFill>
                  <a:prstClr val="black"/>
                </a:solidFill>
              </a:rPr>
              <a:t>Vance&amp;Paick</a:t>
            </a:r>
            <a:r>
              <a:rPr lang="ar-DZ" sz="2200" dirty="0" smtClean="0">
                <a:solidFill>
                  <a:prstClr val="black"/>
                </a:solidFill>
              </a:rPr>
              <a:t> أنه </a:t>
            </a:r>
            <a:r>
              <a:rPr lang="ar-DZ" sz="2200" dirty="0">
                <a:solidFill>
                  <a:prstClr val="black"/>
                </a:solidFill>
              </a:rPr>
              <a:t>عند الذهاب للقيام بالمهام الدولية، سيقع ما يسمى بالصدمة الثقافية و بالتالي صعوبة التأقلم مع كل ما يوجد من متغيرات مختلفة مقارنة ببيئته السابقة، هذا ما يقود إلى ما يسمى بصعوبة التكيف إن </a:t>
            </a:r>
            <a:r>
              <a:rPr lang="fr-FR" sz="2200" dirty="0">
                <a:solidFill>
                  <a:prstClr val="black"/>
                </a:solidFill>
              </a:rPr>
              <a:t>Black&amp; al </a:t>
            </a:r>
            <a:r>
              <a:rPr lang="ar-DZ" sz="2200" dirty="0">
                <a:solidFill>
                  <a:prstClr val="black"/>
                </a:solidFill>
              </a:rPr>
              <a:t>يركز على ثلاث أبعاد للتكيف:</a:t>
            </a:r>
          </a:p>
          <a:p>
            <a:pPr algn="justLow" rtl="1"/>
            <a:r>
              <a:rPr lang="ar-DZ" sz="2200" dirty="0">
                <a:solidFill>
                  <a:prstClr val="black"/>
                </a:solidFill>
              </a:rPr>
              <a:t>-	التكيف مع العمل </a:t>
            </a:r>
            <a:r>
              <a:rPr lang="fr-FR" sz="2200" dirty="0" err="1">
                <a:solidFill>
                  <a:prstClr val="black"/>
                </a:solidFill>
              </a:rPr>
              <a:t>adjustment</a:t>
            </a:r>
            <a:r>
              <a:rPr lang="fr-FR" sz="2200" dirty="0">
                <a:solidFill>
                  <a:prstClr val="black"/>
                </a:solidFill>
              </a:rPr>
              <a:t> to </a:t>
            </a:r>
            <a:r>
              <a:rPr lang="fr-FR" sz="2200" dirty="0" err="1">
                <a:solidFill>
                  <a:prstClr val="black"/>
                </a:solidFill>
              </a:rPr>
              <a:t>work</a:t>
            </a:r>
            <a:endParaRPr lang="fr-FR" sz="2200" dirty="0">
              <a:solidFill>
                <a:prstClr val="black"/>
              </a:solidFill>
            </a:endParaRPr>
          </a:p>
          <a:p>
            <a:pPr algn="justLow" rtl="1"/>
            <a:r>
              <a:rPr lang="fr-FR" sz="2200" dirty="0">
                <a:solidFill>
                  <a:prstClr val="black"/>
                </a:solidFill>
              </a:rPr>
              <a:t>-	</a:t>
            </a:r>
            <a:r>
              <a:rPr lang="ar-DZ" sz="2200" dirty="0">
                <a:solidFill>
                  <a:prstClr val="black"/>
                </a:solidFill>
              </a:rPr>
              <a:t>التكيف العام (البيئة العامة غير العمل) </a:t>
            </a:r>
            <a:r>
              <a:rPr lang="fr-FR" sz="2200" dirty="0" err="1">
                <a:solidFill>
                  <a:prstClr val="black"/>
                </a:solidFill>
              </a:rPr>
              <a:t>adjustment</a:t>
            </a:r>
            <a:r>
              <a:rPr lang="fr-FR" sz="2200" dirty="0">
                <a:solidFill>
                  <a:prstClr val="black"/>
                </a:solidFill>
              </a:rPr>
              <a:t> </a:t>
            </a:r>
            <a:r>
              <a:rPr lang="fr-FR" sz="2200" dirty="0" err="1">
                <a:solidFill>
                  <a:prstClr val="black"/>
                </a:solidFill>
              </a:rPr>
              <a:t>general</a:t>
            </a:r>
            <a:endParaRPr lang="fr-FR" sz="2200" dirty="0">
              <a:solidFill>
                <a:prstClr val="black"/>
              </a:solidFill>
            </a:endParaRPr>
          </a:p>
          <a:p>
            <a:pPr algn="justLow" rtl="1"/>
            <a:r>
              <a:rPr lang="fr-FR" sz="2200" dirty="0">
                <a:solidFill>
                  <a:prstClr val="black"/>
                </a:solidFill>
              </a:rPr>
              <a:t>-	</a:t>
            </a:r>
            <a:r>
              <a:rPr lang="ar-DZ" sz="2200" dirty="0">
                <a:solidFill>
                  <a:prstClr val="black"/>
                </a:solidFill>
              </a:rPr>
              <a:t>التكيف التفاعلي (التفاعل مع مواطني البلد المضيف) </a:t>
            </a:r>
            <a:r>
              <a:rPr lang="fr-FR" sz="2200" dirty="0">
                <a:solidFill>
                  <a:prstClr val="black"/>
                </a:solidFill>
              </a:rPr>
              <a:t>interaction </a:t>
            </a:r>
            <a:r>
              <a:rPr lang="fr-FR" sz="2200" dirty="0" err="1">
                <a:solidFill>
                  <a:prstClr val="black"/>
                </a:solidFill>
              </a:rPr>
              <a:t>adjustment</a:t>
            </a:r>
            <a:endParaRPr lang="fr-FR" sz="2200" dirty="0">
              <a:solidFill>
                <a:prstClr val="black"/>
              </a:solidFill>
            </a:endParaRPr>
          </a:p>
          <a:p>
            <a:pPr algn="justLow" rtl="1"/>
            <a:r>
              <a:rPr lang="ar-DZ" sz="2200" dirty="0">
                <a:solidFill>
                  <a:prstClr val="black"/>
                </a:solidFill>
              </a:rPr>
              <a:t>وهذا ما يستدعي القيام بتدريبات خاصة قد تساعد المغترب وأفراد أسرته على مواجهة تحديات التكيف</a:t>
            </a:r>
            <a:r>
              <a:rPr lang="ar-DZ" sz="2200" dirty="0" smtClean="0">
                <a:solidFill>
                  <a:prstClr val="black"/>
                </a:solidFill>
              </a:rPr>
              <a:t>.</a:t>
            </a:r>
            <a:endParaRPr lang="ar-DZ" sz="2200" dirty="0">
              <a:solidFill>
                <a:prstClr val="black"/>
              </a:solidFill>
            </a:endParaRPr>
          </a:p>
        </p:txBody>
      </p:sp>
    </p:spTree>
    <p:extLst>
      <p:ext uri="{BB962C8B-B14F-4D97-AF65-F5344CB8AC3E}">
        <p14:creationId xmlns:p14="http://schemas.microsoft.com/office/powerpoint/2010/main" val="1787030283"/>
      </p:ext>
    </p:extLst>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3916" y="116632"/>
            <a:ext cx="8579296" cy="576064"/>
          </a:xfrm>
        </p:spPr>
        <p:txBody>
          <a:bodyPr>
            <a:noAutofit/>
          </a:bodyPr>
          <a:lstStyle/>
          <a:p>
            <a:pPr lvl="0" algn="ctr" rtl="1">
              <a:lnSpc>
                <a:spcPct val="110000"/>
              </a:lnSpc>
              <a:spcBef>
                <a:spcPct val="20000"/>
              </a:spcBef>
            </a:pPr>
            <a:r>
              <a:rPr lang="ar-DZ" sz="3200" dirty="0" smtClean="0"/>
              <a:t>الخاتمة</a:t>
            </a:r>
            <a:endParaRPr lang="ar-DZ" sz="2800" b="1" dirty="0"/>
          </a:p>
        </p:txBody>
      </p:sp>
      <p:sp>
        <p:nvSpPr>
          <p:cNvPr id="6" name="Rectangle à coins arrondis 5"/>
          <p:cNvSpPr/>
          <p:nvPr/>
        </p:nvSpPr>
        <p:spPr>
          <a:xfrm>
            <a:off x="467544" y="764704"/>
            <a:ext cx="8136904" cy="5832648"/>
          </a:xfrm>
          <a:prstGeom prst="roundRect">
            <a:avLst/>
          </a:prstGeom>
          <a:noFill/>
          <a:ln>
            <a:solidFill>
              <a:srgbClr val="00B0F0"/>
            </a:solidFill>
          </a:ln>
        </p:spPr>
        <p:style>
          <a:lnRef idx="2">
            <a:schemeClr val="accent6"/>
          </a:lnRef>
          <a:fillRef idx="1">
            <a:schemeClr val="lt1"/>
          </a:fillRef>
          <a:effectRef idx="0">
            <a:schemeClr val="accent6"/>
          </a:effectRef>
          <a:fontRef idx="minor">
            <a:schemeClr val="dk1"/>
          </a:fontRef>
        </p:style>
        <p:txBody>
          <a:bodyPr rtlCol="1" anchor="ctr"/>
          <a:lstStyle/>
          <a:p>
            <a:pPr algn="justLow" rtl="1"/>
            <a:endParaRPr lang="ar-DZ" sz="2800" dirty="0">
              <a:solidFill>
                <a:prstClr val="black"/>
              </a:solidFill>
              <a:latin typeface="Traditional Arabic" panose="02020603050405020304" pitchFamily="18" charset="-78"/>
              <a:cs typeface="Traditional Arabic" panose="02020603050405020304" pitchFamily="18" charset="-78"/>
            </a:endParaRPr>
          </a:p>
        </p:txBody>
      </p:sp>
      <p:sp>
        <p:nvSpPr>
          <p:cNvPr id="4" name="Rectangle 3"/>
          <p:cNvSpPr/>
          <p:nvPr/>
        </p:nvSpPr>
        <p:spPr>
          <a:xfrm>
            <a:off x="683568" y="1418870"/>
            <a:ext cx="7704856" cy="4524315"/>
          </a:xfrm>
          <a:prstGeom prst="rect">
            <a:avLst/>
          </a:prstGeom>
        </p:spPr>
        <p:txBody>
          <a:bodyPr wrap="square">
            <a:spAutoFit/>
          </a:bodyPr>
          <a:lstStyle/>
          <a:p>
            <a:pPr algn="justLow" rtl="1"/>
            <a:r>
              <a:rPr lang="ar-DZ" sz="3200" b="1" dirty="0" smtClean="0"/>
              <a:t>تواجه الشركات الدولية العديد من المشكلات تستلزم عليها العمل على </a:t>
            </a:r>
            <a:r>
              <a:rPr lang="ar-DZ" sz="3200" b="1" dirty="0"/>
              <a:t>بناء أسس قوية قوامها المورد البشري الكفء، وعليه، فهي تسعى دائما إلى تدريبه </a:t>
            </a:r>
            <a:r>
              <a:rPr lang="ar-DZ" sz="3200" b="1" dirty="0" smtClean="0"/>
              <a:t>وتطويره من </a:t>
            </a:r>
            <a:r>
              <a:rPr lang="ar-DZ" sz="3200" b="1" dirty="0"/>
              <a:t>أجل الصمود والبقاء في السوق الدولية. ومن بين مؤشرات نجاح المورد البشري الدولي </a:t>
            </a:r>
            <a:r>
              <a:rPr lang="ar-DZ" sz="3200" b="1" dirty="0" smtClean="0"/>
              <a:t>إتمام مهامه </a:t>
            </a:r>
            <a:r>
              <a:rPr lang="ar-DZ" sz="3200" b="1" dirty="0"/>
              <a:t>الدولية، ومواصلة عمله </a:t>
            </a:r>
            <a:r>
              <a:rPr lang="ar-DZ" sz="3200" b="1" dirty="0" smtClean="0"/>
              <a:t>دون العودة </a:t>
            </a:r>
            <a:r>
              <a:rPr lang="ar-DZ" sz="3200" b="1" dirty="0"/>
              <a:t>إلى الوطن، ويرجع كل ذلك إلى اهتمام الشركة </a:t>
            </a:r>
            <a:r>
              <a:rPr lang="ar-DZ" sz="3200" b="1" dirty="0" smtClean="0"/>
              <a:t>الأم باعتماد برامج تدريبية بموظفيها الدوليين </a:t>
            </a:r>
            <a:r>
              <a:rPr lang="ar-DZ" sz="3200" b="1" dirty="0"/>
              <a:t>ق</a:t>
            </a:r>
            <a:r>
              <a:rPr lang="ar-DZ" sz="3200" b="1" dirty="0" smtClean="0"/>
              <a:t>بل المغادرة و بعد الوصول للبلد المضيف.</a:t>
            </a:r>
            <a:endParaRPr lang="fr-FR" sz="3200" b="1" dirty="0"/>
          </a:p>
        </p:txBody>
      </p:sp>
    </p:spTree>
    <p:extLst>
      <p:ext uri="{BB962C8B-B14F-4D97-AF65-F5344CB8AC3E}">
        <p14:creationId xmlns:p14="http://schemas.microsoft.com/office/powerpoint/2010/main" val="3073985189"/>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3916" y="116632"/>
            <a:ext cx="8579296" cy="576064"/>
          </a:xfrm>
        </p:spPr>
        <p:txBody>
          <a:bodyPr>
            <a:noAutofit/>
          </a:bodyPr>
          <a:lstStyle/>
          <a:p>
            <a:pPr lvl="0" algn="ctr" rtl="1">
              <a:lnSpc>
                <a:spcPct val="110000"/>
              </a:lnSpc>
              <a:spcBef>
                <a:spcPct val="20000"/>
              </a:spcBef>
            </a:pPr>
            <a:r>
              <a:rPr lang="ar-DZ" sz="3200" dirty="0" smtClean="0"/>
              <a:t>قائمة المراجع</a:t>
            </a:r>
            <a:endParaRPr lang="ar-DZ" sz="2800" b="1" dirty="0"/>
          </a:p>
        </p:txBody>
      </p:sp>
      <p:sp>
        <p:nvSpPr>
          <p:cNvPr id="5" name="Rectangle à coins arrondis 4"/>
          <p:cNvSpPr/>
          <p:nvPr/>
        </p:nvSpPr>
        <p:spPr>
          <a:xfrm>
            <a:off x="575048" y="1124744"/>
            <a:ext cx="8568952" cy="5681464"/>
          </a:xfrm>
          <a:prstGeom prst="roundRect">
            <a:avLst/>
          </a:prstGeom>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rtlCol="1" anchor="ctr"/>
          <a:lstStyle/>
          <a:p>
            <a:pPr marL="171450" indent="-171450" algn="r" rtl="1">
              <a:buFontTx/>
              <a:buChar char="-"/>
            </a:pPr>
            <a:r>
              <a:rPr lang="ar-DZ" sz="1600" dirty="0" smtClean="0">
                <a:solidFill>
                  <a:prstClr val="black"/>
                </a:solidFill>
              </a:rPr>
              <a:t>د عصام حيدر، كتاب التدريب و التطوير، الجامعة الافتراضية السورية، </a:t>
            </a:r>
            <a:r>
              <a:rPr lang="en-US" sz="1600" dirty="0">
                <a:solidFill>
                  <a:prstClr val="black"/>
                </a:solidFill>
              </a:rPr>
              <a:t>https://pedia.svuonline.org/</a:t>
            </a:r>
            <a:endParaRPr lang="ar-DZ" sz="1600" dirty="0" smtClean="0">
              <a:solidFill>
                <a:prstClr val="black"/>
              </a:solidFill>
            </a:endParaRPr>
          </a:p>
          <a:p>
            <a:pPr marL="171450" indent="-171450" algn="r" rtl="1">
              <a:buFontTx/>
              <a:buChar char="-"/>
            </a:pPr>
            <a:r>
              <a:rPr lang="ar-DZ" sz="1600" dirty="0" smtClean="0">
                <a:solidFill>
                  <a:prstClr val="black"/>
                </a:solidFill>
              </a:rPr>
              <a:t>هواري </a:t>
            </a:r>
            <a:r>
              <a:rPr lang="ar-DZ" sz="1600" dirty="0">
                <a:solidFill>
                  <a:prstClr val="black"/>
                </a:solidFill>
              </a:rPr>
              <a:t>فاتحة، د، بشير </a:t>
            </a:r>
            <a:r>
              <a:rPr lang="ar-DZ" sz="1600" dirty="0" smtClean="0">
                <a:solidFill>
                  <a:prstClr val="black"/>
                </a:solidFill>
              </a:rPr>
              <a:t>عامر، دور </a:t>
            </a:r>
            <a:r>
              <a:rPr lang="ar-DZ" sz="1600" dirty="0">
                <a:solidFill>
                  <a:prstClr val="black"/>
                </a:solidFill>
              </a:rPr>
              <a:t>إدارة المغتربين في تحسين أداء شركات متعددة الجنسيات، مجلة </a:t>
            </a:r>
            <a:r>
              <a:rPr lang="ar-DZ" sz="1600" dirty="0" smtClean="0">
                <a:solidFill>
                  <a:prstClr val="black"/>
                </a:solidFill>
              </a:rPr>
              <a:t>«</a:t>
            </a:r>
            <a:r>
              <a:rPr lang="ar-DZ" sz="1600" dirty="0" err="1" smtClean="0">
                <a:solidFill>
                  <a:prstClr val="black"/>
                </a:solidFill>
              </a:rPr>
              <a:t>الادإرة</a:t>
            </a:r>
            <a:r>
              <a:rPr lang="ar-DZ" sz="1600" smtClean="0">
                <a:solidFill>
                  <a:prstClr val="black"/>
                </a:solidFill>
              </a:rPr>
              <a:t> و إلتنمية</a:t>
            </a:r>
            <a:r>
              <a:rPr lang="ar-DZ" sz="1600" dirty="0" smtClean="0">
                <a:solidFill>
                  <a:prstClr val="black"/>
                </a:solidFill>
              </a:rPr>
              <a:t> </a:t>
            </a:r>
            <a:r>
              <a:rPr lang="ar-DZ" sz="1600" dirty="0">
                <a:solidFill>
                  <a:prstClr val="black"/>
                </a:solidFill>
              </a:rPr>
              <a:t>للبحوث </a:t>
            </a:r>
            <a:r>
              <a:rPr lang="ar-DZ" sz="1600" dirty="0" err="1">
                <a:solidFill>
                  <a:prstClr val="black"/>
                </a:solidFill>
              </a:rPr>
              <a:t>وإلدرإسات</a:t>
            </a:r>
            <a:r>
              <a:rPr lang="ar-DZ" sz="1600" dirty="0">
                <a:solidFill>
                  <a:prstClr val="black"/>
                </a:solidFill>
              </a:rPr>
              <a:t>" </a:t>
            </a:r>
            <a:r>
              <a:rPr lang="ar-DZ" sz="1600" dirty="0" err="1">
                <a:solidFill>
                  <a:prstClr val="black"/>
                </a:solidFill>
              </a:rPr>
              <a:t>جوإن</a:t>
            </a:r>
            <a:r>
              <a:rPr lang="ar-DZ" sz="1600" dirty="0">
                <a:solidFill>
                  <a:prstClr val="black"/>
                </a:solidFill>
              </a:rPr>
              <a:t> </a:t>
            </a:r>
            <a:r>
              <a:rPr lang="ar-DZ" sz="1600" dirty="0" smtClean="0">
                <a:solidFill>
                  <a:prstClr val="black"/>
                </a:solidFill>
              </a:rPr>
              <a:t>2018، العدد 13 جامعة البليدة</a:t>
            </a:r>
          </a:p>
          <a:p>
            <a:pPr marL="171450" indent="-171450" algn="r" rtl="1">
              <a:buFontTx/>
              <a:buChar char="-"/>
            </a:pPr>
            <a:r>
              <a:rPr lang="ar-DZ" sz="1600" dirty="0">
                <a:solidFill>
                  <a:prstClr val="black"/>
                </a:solidFill>
              </a:rPr>
              <a:t>ر زق لله حنان، </a:t>
            </a:r>
            <a:r>
              <a:rPr lang="ar-DZ" sz="1600" dirty="0" smtClean="0">
                <a:solidFill>
                  <a:prstClr val="black"/>
                </a:solidFill>
              </a:rPr>
              <a:t>دور </a:t>
            </a:r>
            <a:r>
              <a:rPr lang="ar-DZ" sz="1600" dirty="0">
                <a:solidFill>
                  <a:prstClr val="black"/>
                </a:solidFill>
              </a:rPr>
              <a:t>التدريب الدولي في الحد من العودة </a:t>
            </a:r>
            <a:r>
              <a:rPr lang="ar-DZ" sz="1600" dirty="0" smtClean="0">
                <a:solidFill>
                  <a:prstClr val="black"/>
                </a:solidFill>
              </a:rPr>
              <a:t>المبكرة للموظفين </a:t>
            </a:r>
            <a:r>
              <a:rPr lang="ar-DZ" sz="1600" dirty="0">
                <a:solidFill>
                  <a:prstClr val="black"/>
                </a:solidFill>
              </a:rPr>
              <a:t>المغتربين إلى البلد </a:t>
            </a:r>
            <a:r>
              <a:rPr lang="ar-DZ" sz="1600" dirty="0" smtClean="0">
                <a:solidFill>
                  <a:prstClr val="black"/>
                </a:solidFill>
              </a:rPr>
              <a:t>الأم، مجلة دراسات اقتصادية، </a:t>
            </a:r>
            <a:r>
              <a:rPr lang="ar-DZ" sz="1600" dirty="0">
                <a:solidFill>
                  <a:prstClr val="black"/>
                </a:solidFill>
              </a:rPr>
              <a:t>جامعة عبد الحميد مهري قسنطينة، </a:t>
            </a:r>
            <a:r>
              <a:rPr lang="ar-DZ" sz="1600" dirty="0" smtClean="0">
                <a:solidFill>
                  <a:prstClr val="black"/>
                </a:solidFill>
              </a:rPr>
              <a:t>المجلد الخامس العدد الأول جوان 2018</a:t>
            </a:r>
            <a:endParaRPr lang="fr-FR" sz="1600" dirty="0" smtClean="0">
              <a:solidFill>
                <a:prstClr val="black"/>
              </a:solidFill>
            </a:endParaRPr>
          </a:p>
          <a:p>
            <a:pPr marL="171450" indent="-171450">
              <a:buFontTx/>
              <a:buChar char="-"/>
            </a:pPr>
            <a:endParaRPr lang="fr-FR" sz="1600" dirty="0">
              <a:solidFill>
                <a:prstClr val="black"/>
              </a:solidFill>
            </a:endParaRPr>
          </a:p>
          <a:p>
            <a:pPr marL="171450" indent="-171450">
              <a:buFontTx/>
              <a:buChar char="-"/>
            </a:pPr>
            <a:r>
              <a:rPr lang="fr-FR" sz="1600" dirty="0" smtClean="0">
                <a:solidFill>
                  <a:prstClr val="black"/>
                </a:solidFill>
              </a:rPr>
              <a:t>3</a:t>
            </a:r>
            <a:r>
              <a:rPr lang="ar-DZ" sz="1600" dirty="0" smtClean="0">
                <a:solidFill>
                  <a:prstClr val="black"/>
                </a:solidFill>
              </a:rPr>
              <a:t>- </a:t>
            </a:r>
            <a:r>
              <a:rPr lang="en-US" sz="1600" dirty="0">
                <a:solidFill>
                  <a:prstClr val="black"/>
                </a:solidFill>
              </a:rPr>
              <a:t>PETER. J. DOWLING, INTERNATIONAL HUMAN RESOURCE MANAGEMENT, SIXTH EDITION,2013</a:t>
            </a:r>
            <a:r>
              <a:rPr lang="en-US" sz="1600" dirty="0" smtClean="0">
                <a:solidFill>
                  <a:prstClr val="black"/>
                </a:solidFill>
              </a:rPr>
              <a:t>,</a:t>
            </a:r>
            <a:endParaRPr lang="ar-DZ" sz="1600" dirty="0" smtClean="0">
              <a:solidFill>
                <a:prstClr val="black"/>
              </a:solidFill>
            </a:endParaRPr>
          </a:p>
          <a:p>
            <a:pPr lvl="0"/>
            <a:r>
              <a:rPr lang="en-US" sz="1600" dirty="0" smtClean="0">
                <a:solidFill>
                  <a:prstClr val="black"/>
                </a:solidFill>
              </a:rPr>
              <a:t> </a:t>
            </a:r>
            <a:r>
              <a:rPr lang="ar-DZ" sz="1600" dirty="0" smtClean="0">
                <a:solidFill>
                  <a:prstClr val="black"/>
                </a:solidFill>
              </a:rPr>
              <a:t>- </a:t>
            </a:r>
            <a:r>
              <a:rPr lang="fr-FR" sz="1600" dirty="0" smtClean="0">
                <a:solidFill>
                  <a:prstClr val="black"/>
                </a:solidFill>
              </a:rPr>
              <a:t>4</a:t>
            </a:r>
            <a:r>
              <a:rPr lang="ar-DZ" sz="1600" dirty="0" smtClean="0">
                <a:solidFill>
                  <a:prstClr val="black"/>
                </a:solidFill>
              </a:rPr>
              <a:t>- </a:t>
            </a:r>
            <a:r>
              <a:rPr lang="en-US" sz="1600" dirty="0" err="1">
                <a:solidFill>
                  <a:prstClr val="black"/>
                </a:solidFill>
              </a:rPr>
              <a:t>Jie</a:t>
            </a:r>
            <a:r>
              <a:rPr lang="en-US" sz="1600" dirty="0">
                <a:solidFill>
                  <a:prstClr val="black"/>
                </a:solidFill>
              </a:rPr>
              <a:t> </a:t>
            </a:r>
            <a:r>
              <a:rPr lang="en-US" sz="1600" dirty="0" err="1">
                <a:solidFill>
                  <a:prstClr val="black"/>
                </a:solidFill>
              </a:rPr>
              <a:t>Shen</a:t>
            </a:r>
            <a:r>
              <a:rPr lang="en-US" sz="1600" dirty="0">
                <a:solidFill>
                  <a:prstClr val="black"/>
                </a:solidFill>
              </a:rPr>
              <a:t>, International training </a:t>
            </a:r>
            <a:r>
              <a:rPr lang="en-US" sz="1600" dirty="0" smtClean="0">
                <a:solidFill>
                  <a:prstClr val="black"/>
                </a:solidFill>
              </a:rPr>
              <a:t>and management </a:t>
            </a:r>
            <a:r>
              <a:rPr lang="en-US" sz="1600" dirty="0">
                <a:solidFill>
                  <a:prstClr val="black"/>
                </a:solidFill>
              </a:rPr>
              <a:t>development: </a:t>
            </a:r>
            <a:r>
              <a:rPr lang="en-US" sz="1600" dirty="0" smtClean="0">
                <a:solidFill>
                  <a:prstClr val="black"/>
                </a:solidFill>
              </a:rPr>
              <a:t>theory and </a:t>
            </a:r>
            <a:r>
              <a:rPr lang="en-US" sz="1600" dirty="0">
                <a:solidFill>
                  <a:prstClr val="black"/>
                </a:solidFill>
              </a:rPr>
              <a:t>reality, Journal of Management </a:t>
            </a:r>
            <a:r>
              <a:rPr lang="en-US" sz="1600" dirty="0" smtClean="0">
                <a:solidFill>
                  <a:prstClr val="black"/>
                </a:solidFill>
              </a:rPr>
              <a:t>Development Vol</a:t>
            </a:r>
            <a:r>
              <a:rPr lang="en-US" sz="1600" dirty="0">
                <a:solidFill>
                  <a:prstClr val="black"/>
                </a:solidFill>
              </a:rPr>
              <a:t>. 24 No. 7, </a:t>
            </a:r>
            <a:r>
              <a:rPr lang="en-US" sz="1600" dirty="0" smtClean="0">
                <a:solidFill>
                  <a:prstClr val="black"/>
                </a:solidFill>
              </a:rPr>
              <a:t>2005</a:t>
            </a:r>
          </a:p>
          <a:p>
            <a:pPr lvl="0"/>
            <a:r>
              <a:rPr lang="ar-DZ" sz="1600" dirty="0" smtClean="0">
                <a:solidFill>
                  <a:prstClr val="black"/>
                </a:solidFill>
              </a:rPr>
              <a:t>- </a:t>
            </a:r>
            <a:r>
              <a:rPr lang="fr-FR" sz="1600" dirty="0" smtClean="0">
                <a:solidFill>
                  <a:prstClr val="black"/>
                </a:solidFill>
              </a:rPr>
              <a:t>5</a:t>
            </a:r>
            <a:r>
              <a:rPr lang="ar-DZ" sz="1600" dirty="0" smtClean="0">
                <a:solidFill>
                  <a:prstClr val="black"/>
                </a:solidFill>
              </a:rPr>
              <a:t>- </a:t>
            </a:r>
            <a:r>
              <a:rPr lang="en-US" sz="1600" dirty="0">
                <a:solidFill>
                  <a:prstClr val="black"/>
                </a:solidFill>
              </a:rPr>
              <a:t>S. </a:t>
            </a:r>
            <a:r>
              <a:rPr lang="en-US" sz="1600" dirty="0" err="1">
                <a:solidFill>
                  <a:prstClr val="black"/>
                </a:solidFill>
              </a:rPr>
              <a:t>Treven</a:t>
            </a:r>
            <a:r>
              <a:rPr lang="en-US" sz="1600" dirty="0">
                <a:solidFill>
                  <a:prstClr val="black"/>
                </a:solidFill>
              </a:rPr>
              <a:t>: Human resource management in international organizations, </a:t>
            </a:r>
            <a:r>
              <a:rPr lang="en-US" sz="1600" dirty="0" err="1" smtClean="0">
                <a:solidFill>
                  <a:prstClr val="black"/>
                </a:solidFill>
              </a:rPr>
              <a:t>jurnal</a:t>
            </a:r>
            <a:r>
              <a:rPr lang="en-US" sz="1600" dirty="0" smtClean="0">
                <a:solidFill>
                  <a:prstClr val="black"/>
                </a:solidFill>
              </a:rPr>
              <a:t> </a:t>
            </a:r>
            <a:r>
              <a:rPr lang="nl-NL" sz="1600" dirty="0" smtClean="0">
                <a:solidFill>
                  <a:prstClr val="black"/>
                </a:solidFill>
              </a:rPr>
              <a:t>Management</a:t>
            </a:r>
            <a:r>
              <a:rPr lang="nl-NL" sz="1600" dirty="0">
                <a:solidFill>
                  <a:prstClr val="black"/>
                </a:solidFill>
              </a:rPr>
              <a:t>, Vol. 6, 2001, 1-2, pp. 177-189</a:t>
            </a:r>
            <a:r>
              <a:rPr lang="en-US" sz="1600" dirty="0" smtClean="0">
                <a:solidFill>
                  <a:prstClr val="black"/>
                </a:solidFill>
              </a:rPr>
              <a:t>, </a:t>
            </a:r>
            <a:endParaRPr lang="ar-DZ" sz="1600" dirty="0">
              <a:solidFill>
                <a:prstClr val="black"/>
              </a:solidFill>
            </a:endParaRPr>
          </a:p>
          <a:p>
            <a:pPr lvl="0"/>
            <a:r>
              <a:rPr lang="ar-DZ" sz="1600" dirty="0">
                <a:solidFill>
                  <a:prstClr val="black"/>
                </a:solidFill>
              </a:rPr>
              <a:t>- </a:t>
            </a:r>
            <a:r>
              <a:rPr lang="fr-FR" sz="1600" dirty="0" smtClean="0">
                <a:solidFill>
                  <a:prstClr val="black"/>
                </a:solidFill>
              </a:rPr>
              <a:t>6</a:t>
            </a:r>
            <a:r>
              <a:rPr lang="ar-DZ" sz="1600" dirty="0" smtClean="0">
                <a:solidFill>
                  <a:prstClr val="black"/>
                </a:solidFill>
              </a:rPr>
              <a:t>- </a:t>
            </a:r>
            <a:r>
              <a:rPr lang="en-US" sz="1600" dirty="0">
                <a:solidFill>
                  <a:prstClr val="black"/>
                </a:solidFill>
              </a:rPr>
              <a:t>P. </a:t>
            </a:r>
            <a:r>
              <a:rPr lang="en-US" sz="1600" dirty="0" err="1">
                <a:solidFill>
                  <a:prstClr val="black"/>
                </a:solidFill>
              </a:rPr>
              <a:t>Subba</a:t>
            </a:r>
            <a:r>
              <a:rPr lang="en-US" sz="1600" dirty="0">
                <a:solidFill>
                  <a:prstClr val="black"/>
                </a:solidFill>
              </a:rPr>
              <a:t> </a:t>
            </a:r>
            <a:r>
              <a:rPr lang="en-US" sz="1600" dirty="0" err="1">
                <a:solidFill>
                  <a:prstClr val="black"/>
                </a:solidFill>
              </a:rPr>
              <a:t>Rao</a:t>
            </a:r>
            <a:r>
              <a:rPr lang="en-US" sz="1600" dirty="0">
                <a:solidFill>
                  <a:prstClr val="black"/>
                </a:solidFill>
              </a:rPr>
              <a:t>, INTERNATIONAL HUMAN RESOURCE MANAGEMENT, Directorate of Distance and Continuing </a:t>
            </a:r>
            <a:r>
              <a:rPr lang="en-US" sz="1600" dirty="0" smtClean="0">
                <a:solidFill>
                  <a:prstClr val="black"/>
                </a:solidFill>
              </a:rPr>
              <a:t>Education </a:t>
            </a:r>
            <a:r>
              <a:rPr lang="en-US" sz="1600" dirty="0" err="1" smtClean="0">
                <a:solidFill>
                  <a:prstClr val="black"/>
                </a:solidFill>
              </a:rPr>
              <a:t>Utkal</a:t>
            </a:r>
            <a:r>
              <a:rPr lang="en-US" sz="1600" dirty="0" smtClean="0">
                <a:solidFill>
                  <a:prstClr val="black"/>
                </a:solidFill>
              </a:rPr>
              <a:t> </a:t>
            </a:r>
            <a:r>
              <a:rPr lang="en-US" sz="1600" dirty="0">
                <a:solidFill>
                  <a:prstClr val="black"/>
                </a:solidFill>
              </a:rPr>
              <a:t>University, </a:t>
            </a:r>
            <a:r>
              <a:rPr lang="en-US" sz="1600" dirty="0" err="1">
                <a:solidFill>
                  <a:prstClr val="black"/>
                </a:solidFill>
              </a:rPr>
              <a:t>Vani</a:t>
            </a:r>
            <a:r>
              <a:rPr lang="en-US" sz="1600" dirty="0">
                <a:solidFill>
                  <a:prstClr val="black"/>
                </a:solidFill>
              </a:rPr>
              <a:t> </a:t>
            </a:r>
            <a:r>
              <a:rPr lang="en-US" sz="1600" dirty="0" err="1">
                <a:solidFill>
                  <a:prstClr val="black"/>
                </a:solidFill>
              </a:rPr>
              <a:t>Vihar</a:t>
            </a:r>
            <a:r>
              <a:rPr lang="en-US" sz="1600" dirty="0">
                <a:solidFill>
                  <a:prstClr val="black"/>
                </a:solidFill>
              </a:rPr>
              <a:t>, Bhubaneswar - 751 </a:t>
            </a:r>
            <a:r>
              <a:rPr lang="en-US" sz="1600" dirty="0" smtClean="0">
                <a:solidFill>
                  <a:prstClr val="black"/>
                </a:solidFill>
              </a:rPr>
              <a:t>007 Website</a:t>
            </a:r>
            <a:r>
              <a:rPr lang="en-US" sz="1600" dirty="0">
                <a:solidFill>
                  <a:prstClr val="black"/>
                </a:solidFill>
              </a:rPr>
              <a:t>: </a:t>
            </a:r>
            <a:r>
              <a:rPr lang="en-US" sz="1600" dirty="0" smtClean="0">
                <a:solidFill>
                  <a:prstClr val="black"/>
                </a:solidFill>
              </a:rPr>
              <a:t>www.ddceutkal.org, </a:t>
            </a:r>
            <a:endParaRPr lang="ar-DZ" sz="1600" dirty="0">
              <a:solidFill>
                <a:prstClr val="black"/>
              </a:solidFill>
            </a:endParaRPr>
          </a:p>
          <a:p>
            <a:pPr lvl="0"/>
            <a:r>
              <a:rPr lang="ar-DZ" sz="1600" dirty="0">
                <a:solidFill>
                  <a:prstClr val="black"/>
                </a:solidFill>
              </a:rPr>
              <a:t>- </a:t>
            </a:r>
            <a:r>
              <a:rPr lang="fr-FR" sz="1600" dirty="0" smtClean="0">
                <a:solidFill>
                  <a:prstClr val="black"/>
                </a:solidFill>
              </a:rPr>
              <a:t>7</a:t>
            </a:r>
            <a:r>
              <a:rPr lang="ar-DZ" sz="1600" dirty="0" smtClean="0">
                <a:solidFill>
                  <a:prstClr val="black"/>
                </a:solidFill>
              </a:rPr>
              <a:t>- </a:t>
            </a:r>
            <a:r>
              <a:rPr lang="en-US" sz="1600" dirty="0" err="1">
                <a:solidFill>
                  <a:prstClr val="black"/>
                </a:solidFill>
              </a:rPr>
              <a:t>Haiying</a:t>
            </a:r>
            <a:r>
              <a:rPr lang="en-US" sz="1600" dirty="0">
                <a:solidFill>
                  <a:prstClr val="black"/>
                </a:solidFill>
              </a:rPr>
              <a:t> Kang, International Training and Management Development Policies and Practices of</a:t>
            </a:r>
          </a:p>
          <a:p>
            <a:pPr lvl="0"/>
            <a:r>
              <a:rPr lang="en-US" sz="1600" dirty="0">
                <a:solidFill>
                  <a:prstClr val="black"/>
                </a:solidFill>
              </a:rPr>
              <a:t>South Korean MNEs in China, Article in Thunderbird International Business Review · February 2015, </a:t>
            </a:r>
            <a:endParaRPr lang="ar-DZ" sz="1600" dirty="0">
              <a:solidFill>
                <a:prstClr val="black"/>
              </a:solidFill>
            </a:endParaRPr>
          </a:p>
          <a:p>
            <a:pPr marL="171450" indent="-171450">
              <a:buFontTx/>
              <a:buChar char="-"/>
            </a:pPr>
            <a:endParaRPr lang="ar-DZ" sz="1200" dirty="0" smtClean="0">
              <a:solidFill>
                <a:prstClr val="black"/>
              </a:solidFill>
            </a:endParaRPr>
          </a:p>
        </p:txBody>
      </p:sp>
    </p:spTree>
    <p:extLst>
      <p:ext uri="{BB962C8B-B14F-4D97-AF65-F5344CB8AC3E}">
        <p14:creationId xmlns:p14="http://schemas.microsoft.com/office/powerpoint/2010/main" val="3249144673"/>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764704"/>
            <a:ext cx="8507288" cy="5688632"/>
          </a:xfrm>
        </p:spPr>
        <p:txBody>
          <a:bodyPr>
            <a:noAutofit/>
          </a:bodyPr>
          <a:lstStyle/>
          <a:p>
            <a:pPr marL="0" indent="0" algn="justLow">
              <a:lnSpc>
                <a:spcPct val="150000"/>
              </a:lnSpc>
              <a:buNone/>
            </a:pPr>
            <a:r>
              <a:rPr lang="ar-SA" sz="2600" b="1" dirty="0"/>
              <a:t>تتطلب البيئة العالمية المعقدة والمتغيرة باستمرار المرونة. غير أن قدرة المنظمة على ابتكار استجابات استراتيجية قد تكون مقيدة بسبب الافتقار إلى موظفين مدربين تدريباً مناسباً وموجهون </a:t>
            </a:r>
            <a:r>
              <a:rPr lang="ar-SA" sz="2600" b="1" dirty="0" smtClean="0"/>
              <a:t>دولياً</a:t>
            </a:r>
            <a:r>
              <a:rPr lang="ar-DZ" sz="2600" b="1" dirty="0" smtClean="0"/>
              <a:t>،</a:t>
            </a:r>
            <a:r>
              <a:rPr lang="ar-SA" sz="2600" b="1" dirty="0" smtClean="0"/>
              <a:t> </a:t>
            </a:r>
            <a:r>
              <a:rPr lang="ar-DZ" sz="2600" b="1" dirty="0" smtClean="0"/>
              <a:t>مما يستوجب على المنظمات الدولية </a:t>
            </a:r>
            <a:r>
              <a:rPr lang="ar-SA" sz="2600" b="1" dirty="0" smtClean="0"/>
              <a:t>استخدام </a:t>
            </a:r>
            <a:r>
              <a:rPr lang="ar-SA" sz="2600" b="1" dirty="0"/>
              <a:t>برامج تدريبية أكثر صرامة إلى تحسين أداء المغتربين بشكل كبير في بيئة خارجية ، وبالتالي تقليل حدوث </a:t>
            </a:r>
            <a:r>
              <a:rPr lang="ar-SA" sz="2600" b="1" dirty="0" smtClean="0"/>
              <a:t>الفشل</a:t>
            </a:r>
            <a:r>
              <a:rPr lang="ar-DZ" sz="2600" b="1" dirty="0" smtClean="0"/>
              <a:t> </a:t>
            </a:r>
            <a:r>
              <a:rPr lang="ar-SA" sz="2600" b="1" dirty="0" smtClean="0"/>
              <a:t>على </a:t>
            </a:r>
            <a:r>
              <a:rPr lang="ar-SA" sz="2600" b="1" dirty="0"/>
              <a:t>المستوى الدولي ، </a:t>
            </a:r>
            <a:r>
              <a:rPr lang="ar-DZ" sz="2600" b="1" dirty="0" smtClean="0"/>
              <a:t>ف</a:t>
            </a:r>
            <a:r>
              <a:rPr lang="ar-SA" sz="2600" b="1" dirty="0" smtClean="0"/>
              <a:t>يكون </a:t>
            </a:r>
            <a:r>
              <a:rPr lang="ar-SA" sz="2600" b="1" dirty="0"/>
              <a:t>متخصصو تنمية الموارد </a:t>
            </a:r>
            <a:r>
              <a:rPr lang="ar-SA" sz="2600" b="1" dirty="0" smtClean="0"/>
              <a:t>البشرية</a:t>
            </a:r>
            <a:r>
              <a:rPr lang="ar-DZ" sz="2600" b="1" dirty="0" smtClean="0"/>
              <a:t> الدولية </a:t>
            </a:r>
            <a:r>
              <a:rPr lang="ar-SA" sz="2600" b="1" dirty="0" smtClean="0"/>
              <a:t> </a:t>
            </a:r>
            <a:r>
              <a:rPr lang="ar-SA" sz="2600" b="1" dirty="0"/>
              <a:t>مسؤولين عن</a:t>
            </a:r>
            <a:r>
              <a:rPr lang="ar-SA" sz="2600" b="1" dirty="0" smtClean="0"/>
              <a:t>:</a:t>
            </a:r>
            <a:endParaRPr lang="ar-DZ" sz="2600" b="1" dirty="0" smtClean="0"/>
          </a:p>
          <a:p>
            <a:pPr marL="0" indent="0" algn="justLow">
              <a:lnSpc>
                <a:spcPct val="150000"/>
              </a:lnSpc>
              <a:buNone/>
            </a:pPr>
            <a:r>
              <a:rPr lang="ar-SA" sz="2600" b="1" dirty="0" smtClean="0"/>
              <a:t> </a:t>
            </a:r>
            <a:r>
              <a:rPr lang="ar-SA" sz="2600" b="1" dirty="0"/>
              <a:t>1. تدريب وتطوير الموظفين الموجودين في الشركات التابعة حول العالم ، </a:t>
            </a:r>
            <a:endParaRPr lang="ar-DZ" sz="2600" b="1" dirty="0" smtClean="0"/>
          </a:p>
          <a:p>
            <a:pPr marL="0" indent="0" algn="justLow">
              <a:lnSpc>
                <a:spcPct val="150000"/>
              </a:lnSpc>
              <a:buNone/>
            </a:pPr>
            <a:r>
              <a:rPr lang="ar-SA" sz="2600" b="1" dirty="0" smtClean="0"/>
              <a:t>2</a:t>
            </a:r>
            <a:r>
              <a:rPr lang="ar-SA" sz="2600" b="1" dirty="0"/>
              <a:t>. التدريب المتخصص لإعداد المغتربين للمهام في الخارج ، </a:t>
            </a:r>
            <a:endParaRPr lang="ar-DZ" sz="2600" b="1" dirty="0" smtClean="0"/>
          </a:p>
          <a:p>
            <a:pPr marL="0" indent="0" algn="justLow">
              <a:lnSpc>
                <a:spcPct val="150000"/>
              </a:lnSpc>
              <a:buNone/>
            </a:pPr>
            <a:r>
              <a:rPr lang="ar-SA" sz="2600" b="1" dirty="0" smtClean="0"/>
              <a:t> </a:t>
            </a:r>
            <a:r>
              <a:rPr lang="ar-SA" sz="2600" b="1" dirty="0"/>
              <a:t>3. تطوير مجموعة خاصة من المديرين ذوي التفكير </a:t>
            </a:r>
            <a:r>
              <a:rPr lang="ar-SA" sz="2600" b="1" dirty="0" smtClean="0"/>
              <a:t>العالمي</a:t>
            </a:r>
            <a:r>
              <a:rPr lang="ar-DZ" sz="2600" b="1" dirty="0" smtClean="0"/>
              <a:t>.</a:t>
            </a:r>
            <a:endParaRPr lang="ar-SA" sz="2600" b="1" dirty="0"/>
          </a:p>
        </p:txBody>
      </p:sp>
      <p:sp>
        <p:nvSpPr>
          <p:cNvPr id="2" name="Titre 1"/>
          <p:cNvSpPr>
            <a:spLocks noGrp="1"/>
          </p:cNvSpPr>
          <p:nvPr>
            <p:ph type="title"/>
          </p:nvPr>
        </p:nvSpPr>
        <p:spPr>
          <a:xfrm>
            <a:off x="457200" y="274638"/>
            <a:ext cx="8229600" cy="562074"/>
          </a:xfrm>
        </p:spPr>
        <p:txBody>
          <a:bodyPr>
            <a:normAutofit/>
          </a:bodyPr>
          <a:lstStyle/>
          <a:p>
            <a:r>
              <a:rPr lang="ar-SA" sz="2800" b="1" dirty="0" smtClean="0"/>
              <a:t>المقدمة</a:t>
            </a:r>
            <a:endParaRPr lang="ar-DZ" sz="2800" b="1" dirty="0"/>
          </a:p>
        </p:txBody>
      </p:sp>
    </p:spTree>
    <p:extLst>
      <p:ext uri="{BB962C8B-B14F-4D97-AF65-F5344CB8AC3E}">
        <p14:creationId xmlns:p14="http://schemas.microsoft.com/office/powerpoint/2010/main" val="26543409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3916" y="116632"/>
            <a:ext cx="8579296" cy="576064"/>
          </a:xfrm>
        </p:spPr>
        <p:txBody>
          <a:bodyPr>
            <a:noAutofit/>
          </a:bodyPr>
          <a:lstStyle/>
          <a:p>
            <a:pPr lvl="0" algn="ctr">
              <a:lnSpc>
                <a:spcPct val="110000"/>
              </a:lnSpc>
              <a:spcBef>
                <a:spcPct val="20000"/>
              </a:spcBef>
            </a:pPr>
            <a:r>
              <a:rPr lang="ar-SA" sz="3200" dirty="0"/>
              <a:t>المبحث الأول: </a:t>
            </a:r>
            <a:r>
              <a:rPr lang="ar-DZ" sz="3200" dirty="0" smtClean="0"/>
              <a:t>الإطار </a:t>
            </a:r>
            <a:r>
              <a:rPr lang="ar-DZ" sz="3200" dirty="0" err="1" smtClean="0"/>
              <a:t>المفاهيمي</a:t>
            </a:r>
            <a:endParaRPr lang="ar-DZ" sz="2800" b="1" dirty="0"/>
          </a:p>
        </p:txBody>
      </p:sp>
      <p:sp>
        <p:nvSpPr>
          <p:cNvPr id="6" name="Rectangle à coins arrondis 5"/>
          <p:cNvSpPr/>
          <p:nvPr/>
        </p:nvSpPr>
        <p:spPr>
          <a:xfrm>
            <a:off x="179512" y="737759"/>
            <a:ext cx="8712968" cy="2403209"/>
          </a:xfrm>
          <a:prstGeom prst="roundRect">
            <a:avLst/>
          </a:prstGeom>
          <a:solidFill>
            <a:schemeClr val="tx2">
              <a:lumMod val="20000"/>
              <a:lumOff val="80000"/>
            </a:schemeClr>
          </a:solidFill>
          <a:ln>
            <a:solidFill>
              <a:srgbClr val="00B0F0"/>
            </a:solidFill>
          </a:ln>
        </p:spPr>
        <p:style>
          <a:lnRef idx="2">
            <a:schemeClr val="accent6"/>
          </a:lnRef>
          <a:fillRef idx="1">
            <a:schemeClr val="lt1"/>
          </a:fillRef>
          <a:effectRef idx="0">
            <a:schemeClr val="accent6"/>
          </a:effectRef>
          <a:fontRef idx="minor">
            <a:schemeClr val="dk1"/>
          </a:fontRef>
        </p:style>
        <p:txBody>
          <a:bodyPr rtlCol="1" anchor="ctr"/>
          <a:lstStyle/>
          <a:p>
            <a:pPr algn="justLow" rtl="1">
              <a:lnSpc>
                <a:spcPct val="115000"/>
              </a:lnSpc>
              <a:spcAft>
                <a:spcPts val="1000"/>
              </a:spcAft>
            </a:pPr>
            <a:r>
              <a:rPr lang="ar-SA" sz="2000" b="1" dirty="0">
                <a:solidFill>
                  <a:prstClr val="black"/>
                </a:solidFill>
                <a:latin typeface="Calibri"/>
                <a:ea typeface="Calibri"/>
                <a:cs typeface="Traditional Arabic"/>
              </a:rPr>
              <a:t>مفهوم </a:t>
            </a:r>
            <a:r>
              <a:rPr lang="ar-SA" sz="2000" b="1" dirty="0" smtClean="0">
                <a:solidFill>
                  <a:prstClr val="black"/>
                </a:solidFill>
                <a:latin typeface="Calibri"/>
                <a:ea typeface="Calibri"/>
                <a:cs typeface="Traditional Arabic"/>
              </a:rPr>
              <a:t>التدريب:</a:t>
            </a:r>
            <a:r>
              <a:rPr lang="ar-DZ" sz="2000" b="1" dirty="0" smtClean="0">
                <a:solidFill>
                  <a:prstClr val="black"/>
                </a:solidFill>
                <a:latin typeface="Calibri"/>
                <a:ea typeface="Calibri"/>
                <a:cs typeface="Traditional Arabic"/>
              </a:rPr>
              <a:t> </a:t>
            </a:r>
            <a:r>
              <a:rPr lang="ar-SA" sz="2000" dirty="0" smtClean="0">
                <a:solidFill>
                  <a:prstClr val="black"/>
                </a:solidFill>
                <a:latin typeface="Calibri"/>
                <a:ea typeface="Calibri"/>
                <a:cs typeface="Traditional Arabic"/>
              </a:rPr>
              <a:t>هو </a:t>
            </a:r>
            <a:r>
              <a:rPr lang="ar-SA" sz="2000" dirty="0">
                <a:solidFill>
                  <a:prstClr val="black"/>
                </a:solidFill>
                <a:latin typeface="Calibri"/>
                <a:ea typeface="Calibri"/>
                <a:cs typeface="Traditional Arabic"/>
              </a:rPr>
              <a:t>الجهد المخطط و المنظم و المستمر و الهادف إلى إحداث تغيير في سلوكيات و أداء الموارد البشرية في المنظمة عن طريق إكسابهم المهارات و المعارف و القدرات و الاتجاهات التي تقد إلى رفع فعالية و كفاءة الأداء الفردي و التنظيمي بما ينسجم مع معايير الأداء العصرية</a:t>
            </a:r>
            <a:r>
              <a:rPr lang="ar-SA" sz="2000" b="1" dirty="0">
                <a:solidFill>
                  <a:prstClr val="black"/>
                </a:solidFill>
                <a:latin typeface="Calibri"/>
                <a:ea typeface="Calibri"/>
                <a:cs typeface="Traditional Arabic"/>
              </a:rPr>
              <a:t>.</a:t>
            </a:r>
            <a:endParaRPr lang="fr-FR" sz="2000" dirty="0">
              <a:solidFill>
                <a:prstClr val="black"/>
              </a:solidFill>
              <a:latin typeface="Calibri"/>
              <a:ea typeface="Calibri"/>
              <a:cs typeface="Arial"/>
            </a:endParaRPr>
          </a:p>
          <a:p>
            <a:pPr algn="justLow" rtl="1"/>
            <a:r>
              <a:rPr lang="fr-FR" sz="2000" dirty="0">
                <a:solidFill>
                  <a:prstClr val="black"/>
                </a:solidFill>
                <a:latin typeface="Traditional Arabic"/>
                <a:ea typeface="Calibri"/>
              </a:rPr>
              <a:t> </a:t>
            </a:r>
            <a:r>
              <a:rPr lang="ar-SA" sz="2000" dirty="0" smtClean="0">
                <a:solidFill>
                  <a:prstClr val="black"/>
                </a:solidFill>
                <a:ea typeface="Calibri"/>
                <a:cs typeface="Traditional Arabic"/>
              </a:rPr>
              <a:t>عرفه </a:t>
            </a:r>
            <a:r>
              <a:rPr lang="fr-FR" sz="2000" dirty="0" err="1" smtClean="0">
                <a:solidFill>
                  <a:prstClr val="black"/>
                </a:solidFill>
                <a:ea typeface="Calibri"/>
                <a:cs typeface="Traditional Arabic"/>
              </a:rPr>
              <a:t>Mccleland</a:t>
            </a:r>
            <a:r>
              <a:rPr lang="ar-DZ" sz="2000" dirty="0" smtClean="0">
                <a:solidFill>
                  <a:prstClr val="black"/>
                </a:solidFill>
                <a:ea typeface="Calibri"/>
                <a:cs typeface="Traditional Arabic"/>
              </a:rPr>
              <a:t>: </a:t>
            </a:r>
            <a:r>
              <a:rPr lang="ar-SA" sz="2000" dirty="0" smtClean="0">
                <a:solidFill>
                  <a:prstClr val="black"/>
                </a:solidFill>
                <a:latin typeface="Traditional Arabic"/>
                <a:ea typeface="Calibri"/>
              </a:rPr>
              <a:t>ذلك </a:t>
            </a:r>
            <a:r>
              <a:rPr lang="ar-SA" sz="2000" dirty="0">
                <a:solidFill>
                  <a:prstClr val="black"/>
                </a:solidFill>
                <a:latin typeface="Traditional Arabic"/>
                <a:ea typeface="Calibri"/>
              </a:rPr>
              <a:t>النشاط الذي يغير سلوك الأفراد، إذ يعد قرار استراتيجي وفرصة للتعلم تنطوي على اكتساب المعارف، الكفاءات، القدرات والسلوك والتي تعتبر حاسمة لتحقيق الأداء الفعال، ويقدم التدريب من أجل مواجهة التحديات الحالية والمستقبلية بالوظيفة والذي من شأنه أن يخلق ميزة تنافسية</a:t>
            </a:r>
            <a:r>
              <a:rPr lang="ar-SA" sz="2000" dirty="0" smtClean="0">
                <a:solidFill>
                  <a:prstClr val="black"/>
                </a:solidFill>
                <a:latin typeface="Traditional Arabic"/>
                <a:ea typeface="Calibri"/>
              </a:rPr>
              <a:t>.</a:t>
            </a:r>
            <a:r>
              <a:rPr lang="ar-SA" sz="2000" dirty="0" smtClean="0">
                <a:solidFill>
                  <a:prstClr val="black"/>
                </a:solidFill>
                <a:ea typeface="Calibri"/>
                <a:cs typeface="Traditional Arabic"/>
              </a:rPr>
              <a:t> </a:t>
            </a:r>
            <a:endParaRPr lang="ar-DZ" sz="2000" dirty="0">
              <a:solidFill>
                <a:prstClr val="black"/>
              </a:solidFill>
              <a:latin typeface="Traditional Arabic" panose="02020603050405020304" pitchFamily="18" charset="-78"/>
              <a:cs typeface="Traditional Arabic" panose="02020603050405020304" pitchFamily="18" charset="-78"/>
            </a:endParaRPr>
          </a:p>
        </p:txBody>
      </p:sp>
      <p:sp>
        <p:nvSpPr>
          <p:cNvPr id="7" name="Rectangle à coins arrondis 6"/>
          <p:cNvSpPr/>
          <p:nvPr/>
        </p:nvSpPr>
        <p:spPr>
          <a:xfrm>
            <a:off x="179512" y="3284984"/>
            <a:ext cx="8712968" cy="2304256"/>
          </a:xfrm>
          <a:prstGeom prst="roundRect">
            <a:avLst/>
          </a:prstGeom>
          <a:solidFill>
            <a:schemeClr val="tx2">
              <a:lumMod val="20000"/>
              <a:lumOff val="80000"/>
            </a:schemeClr>
          </a:solidFill>
          <a:ln>
            <a:solidFill>
              <a:srgbClr val="00B0F0"/>
            </a:solidFill>
          </a:ln>
        </p:spPr>
        <p:style>
          <a:lnRef idx="2">
            <a:schemeClr val="accent6"/>
          </a:lnRef>
          <a:fillRef idx="1">
            <a:schemeClr val="lt1"/>
          </a:fillRef>
          <a:effectRef idx="0">
            <a:schemeClr val="accent6"/>
          </a:effectRef>
          <a:fontRef idx="minor">
            <a:schemeClr val="dk1"/>
          </a:fontRef>
        </p:style>
        <p:txBody>
          <a:bodyPr rtlCol="1" anchor="ctr"/>
          <a:lstStyle/>
          <a:p>
            <a:pPr algn="justLow" rtl="1">
              <a:lnSpc>
                <a:spcPct val="115000"/>
              </a:lnSpc>
              <a:spcAft>
                <a:spcPts val="1000"/>
              </a:spcAft>
            </a:pPr>
            <a:r>
              <a:rPr lang="ar-SA" sz="2000" b="1" dirty="0">
                <a:solidFill>
                  <a:prstClr val="black"/>
                </a:solidFill>
                <a:latin typeface="Calibri"/>
                <a:ea typeface="Calibri"/>
                <a:cs typeface="Traditional Arabic"/>
              </a:rPr>
              <a:t>مفهوم </a:t>
            </a:r>
            <a:r>
              <a:rPr lang="ar-DZ" sz="2000" b="1" dirty="0" smtClean="0">
                <a:solidFill>
                  <a:prstClr val="black"/>
                </a:solidFill>
                <a:latin typeface="Calibri"/>
                <a:ea typeface="Calibri"/>
                <a:cs typeface="Traditional Arabic"/>
              </a:rPr>
              <a:t>التدريب الدولي</a:t>
            </a:r>
            <a:r>
              <a:rPr lang="ar-SA" sz="2000" b="1" dirty="0" smtClean="0">
                <a:solidFill>
                  <a:prstClr val="black"/>
                </a:solidFill>
                <a:latin typeface="Calibri"/>
                <a:ea typeface="Calibri"/>
                <a:cs typeface="Traditional Arabic"/>
              </a:rPr>
              <a:t>:</a:t>
            </a:r>
            <a:r>
              <a:rPr lang="ar-DZ" sz="2000" b="1" dirty="0" smtClean="0">
                <a:solidFill>
                  <a:prstClr val="black"/>
                </a:solidFill>
                <a:latin typeface="Calibri"/>
                <a:ea typeface="Calibri"/>
                <a:cs typeface="Traditional Arabic"/>
              </a:rPr>
              <a:t> </a:t>
            </a:r>
            <a:r>
              <a:rPr lang="ar-SA" sz="2000" dirty="0" smtClean="0">
                <a:solidFill>
                  <a:prstClr val="black"/>
                </a:solidFill>
                <a:latin typeface="Calibri"/>
                <a:ea typeface="Calibri"/>
                <a:cs typeface="Traditional Arabic"/>
              </a:rPr>
              <a:t>مجموعة </a:t>
            </a:r>
            <a:r>
              <a:rPr lang="ar-SA" sz="2000" dirty="0">
                <a:solidFill>
                  <a:prstClr val="black"/>
                </a:solidFill>
                <a:latin typeface="Calibri"/>
                <a:ea typeface="Calibri"/>
                <a:cs typeface="Traditional Arabic"/>
              </a:rPr>
              <a:t>الأنشطة التي تستخدمها الشركات لتطوير قاعدتها من الكفاءات الموجهة دوليا، إذ تهدف هذه الأنشطة إلى تعزيز </a:t>
            </a:r>
            <a:r>
              <a:rPr lang="ar-SA" sz="2000" dirty="0" smtClean="0">
                <a:solidFill>
                  <a:prstClr val="black"/>
                </a:solidFill>
                <a:latin typeface="Calibri"/>
                <a:ea typeface="Calibri"/>
                <a:cs typeface="Traditional Arabic"/>
              </a:rPr>
              <a:t>تعل</a:t>
            </a:r>
            <a:r>
              <a:rPr lang="ar-DZ" sz="2000" dirty="0" smtClean="0">
                <a:solidFill>
                  <a:prstClr val="black"/>
                </a:solidFill>
                <a:latin typeface="Calibri"/>
                <a:ea typeface="Calibri"/>
                <a:cs typeface="Traditional Arabic"/>
              </a:rPr>
              <a:t>ي</a:t>
            </a:r>
            <a:r>
              <a:rPr lang="ar-SA" sz="2000" dirty="0" smtClean="0">
                <a:solidFill>
                  <a:prstClr val="black"/>
                </a:solidFill>
                <a:latin typeface="Calibri"/>
                <a:ea typeface="Calibri"/>
                <a:cs typeface="Traditional Arabic"/>
              </a:rPr>
              <a:t>م </a:t>
            </a:r>
            <a:r>
              <a:rPr lang="ar-SA" sz="2000" dirty="0">
                <a:solidFill>
                  <a:prstClr val="black"/>
                </a:solidFill>
                <a:latin typeface="Calibri"/>
                <a:ea typeface="Calibri"/>
                <a:cs typeface="Traditional Arabic"/>
              </a:rPr>
              <a:t>أعضاء المنظمة وتطويرهم وجعلهم أكثر قدرة و مواجهة لتحديات البيئة الجديدة، وهذا ما يؤدي إلى تعزيز القدرة التنافسية و الفعالية التنظيمية </a:t>
            </a:r>
            <a:r>
              <a:rPr lang="ar-SA" sz="2000" dirty="0" smtClean="0">
                <a:solidFill>
                  <a:prstClr val="black"/>
                </a:solidFill>
                <a:latin typeface="Calibri"/>
                <a:ea typeface="Calibri"/>
                <a:cs typeface="Traditional Arabic"/>
              </a:rPr>
              <a:t>الدولية</a:t>
            </a:r>
            <a:r>
              <a:rPr lang="ar-DZ" sz="2000" dirty="0" smtClean="0">
                <a:solidFill>
                  <a:prstClr val="black"/>
                </a:solidFill>
                <a:latin typeface="Calibri"/>
                <a:ea typeface="Calibri"/>
                <a:cs typeface="Traditional Arabic"/>
              </a:rPr>
              <a:t>.</a:t>
            </a:r>
          </a:p>
          <a:p>
            <a:pPr algn="justLow" rtl="1">
              <a:lnSpc>
                <a:spcPct val="115000"/>
              </a:lnSpc>
              <a:spcAft>
                <a:spcPts val="1000"/>
              </a:spcAft>
            </a:pPr>
            <a:r>
              <a:rPr lang="ar-SA" sz="2000" dirty="0" smtClean="0">
                <a:solidFill>
                  <a:prstClr val="black"/>
                </a:solidFill>
                <a:latin typeface="Calibri"/>
                <a:ea typeface="Calibri"/>
                <a:cs typeface="Traditional Arabic"/>
              </a:rPr>
              <a:t>ففيما </a:t>
            </a:r>
            <a:r>
              <a:rPr lang="ar-SA" sz="2000" dirty="0">
                <a:solidFill>
                  <a:prstClr val="black"/>
                </a:solidFill>
                <a:latin typeface="Calibri"/>
                <a:ea typeface="Calibri"/>
                <a:cs typeface="Traditional Arabic"/>
              </a:rPr>
              <a:t>يخص الأنشطة </a:t>
            </a:r>
            <a:r>
              <a:rPr lang="ar-SA" sz="2000" b="1" dirty="0">
                <a:solidFill>
                  <a:prstClr val="black"/>
                </a:solidFill>
                <a:latin typeface="Calibri"/>
                <a:ea typeface="Calibri"/>
                <a:cs typeface="Traditional Arabic"/>
              </a:rPr>
              <a:t>التدريبية الدولية </a:t>
            </a:r>
            <a:r>
              <a:rPr lang="ar-SA" sz="2000" dirty="0">
                <a:solidFill>
                  <a:prstClr val="black"/>
                </a:solidFill>
                <a:latin typeface="Calibri"/>
                <a:ea typeface="Calibri"/>
                <a:cs typeface="Traditional Arabic"/>
              </a:rPr>
              <a:t>فهي موجهة لتلك الكفاءات التي تحتاج إلى القيام بالوظيفة الحالية بكل فعالية بمعنى أنها موجهة لحل المشاكل المتعلقة بالأداء على المدى القصير، في حين تهدف أنشطة </a:t>
            </a:r>
            <a:r>
              <a:rPr lang="ar-SA" sz="2000" b="1" dirty="0">
                <a:solidFill>
                  <a:prstClr val="black"/>
                </a:solidFill>
                <a:latin typeface="Calibri"/>
                <a:ea typeface="Calibri"/>
                <a:cs typeface="Traditional Arabic"/>
              </a:rPr>
              <a:t>التطوير الدولية </a:t>
            </a:r>
            <a:r>
              <a:rPr lang="ar-SA" sz="2000" dirty="0">
                <a:solidFill>
                  <a:prstClr val="black"/>
                </a:solidFill>
                <a:latin typeface="Calibri"/>
                <a:ea typeface="Calibri"/>
                <a:cs typeface="Traditional Arabic"/>
              </a:rPr>
              <a:t>إلى اكتساب الكفاءات اللازمة لأداء بعض الوظائف المستقبلية</a:t>
            </a:r>
          </a:p>
        </p:txBody>
      </p:sp>
      <p:sp>
        <p:nvSpPr>
          <p:cNvPr id="5" name="Rectangle à coins arrondis 4"/>
          <p:cNvSpPr/>
          <p:nvPr/>
        </p:nvSpPr>
        <p:spPr>
          <a:xfrm>
            <a:off x="177381" y="5753894"/>
            <a:ext cx="8712968" cy="944488"/>
          </a:xfrm>
          <a:prstGeom prst="roundRect">
            <a:avLst/>
          </a:prstGeom>
          <a:solidFill>
            <a:schemeClr val="tx2">
              <a:lumMod val="20000"/>
              <a:lumOff val="80000"/>
            </a:schemeClr>
          </a:solidFill>
          <a:ln>
            <a:solidFill>
              <a:srgbClr val="00B0F0"/>
            </a:solidFill>
          </a:ln>
        </p:spPr>
        <p:style>
          <a:lnRef idx="2">
            <a:schemeClr val="accent6"/>
          </a:lnRef>
          <a:fillRef idx="1">
            <a:schemeClr val="lt1"/>
          </a:fillRef>
          <a:effectRef idx="0">
            <a:schemeClr val="accent6"/>
          </a:effectRef>
          <a:fontRef idx="minor">
            <a:schemeClr val="dk1"/>
          </a:fontRef>
        </p:style>
        <p:txBody>
          <a:bodyPr rtlCol="1" anchor="ctr"/>
          <a:lstStyle/>
          <a:p>
            <a:pPr algn="justLow" rtl="1">
              <a:lnSpc>
                <a:spcPct val="115000"/>
              </a:lnSpc>
              <a:spcAft>
                <a:spcPts val="1000"/>
              </a:spcAft>
            </a:pPr>
            <a:r>
              <a:rPr lang="ar-DZ" sz="2000" dirty="0" smtClean="0">
                <a:solidFill>
                  <a:prstClr val="black"/>
                </a:solidFill>
                <a:latin typeface="Calibri"/>
                <a:ea typeface="Calibri"/>
                <a:cs typeface="Traditional Arabic"/>
              </a:rPr>
              <a:t>الفرق </a:t>
            </a:r>
            <a:r>
              <a:rPr lang="ar-DZ" sz="2000" dirty="0">
                <a:solidFill>
                  <a:prstClr val="black"/>
                </a:solidFill>
                <a:latin typeface="Calibri"/>
                <a:ea typeface="Calibri"/>
                <a:cs typeface="Traditional Arabic"/>
              </a:rPr>
              <a:t>بين </a:t>
            </a:r>
            <a:r>
              <a:rPr lang="ar-DZ" sz="2000" dirty="0" smtClean="0">
                <a:solidFill>
                  <a:prstClr val="black"/>
                </a:solidFill>
                <a:latin typeface="Calibri"/>
                <a:ea typeface="Calibri"/>
                <a:cs typeface="Traditional Arabic"/>
              </a:rPr>
              <a:t>الموظف العالمي </a:t>
            </a:r>
            <a:r>
              <a:rPr lang="ar-DZ" sz="2000" dirty="0">
                <a:solidFill>
                  <a:prstClr val="black"/>
                </a:solidFill>
                <a:latin typeface="Calibri"/>
                <a:ea typeface="Calibri"/>
                <a:cs typeface="Traditional Arabic"/>
              </a:rPr>
              <a:t>و</a:t>
            </a:r>
            <a:r>
              <a:rPr lang="ar-DZ" sz="2000" dirty="0" smtClean="0">
                <a:solidFill>
                  <a:prstClr val="black"/>
                </a:solidFill>
                <a:latin typeface="Calibri"/>
                <a:ea typeface="Calibri"/>
                <a:cs typeface="Traditional Arabic"/>
              </a:rPr>
              <a:t>الموظف الدولي؟ </a:t>
            </a:r>
          </a:p>
          <a:p>
            <a:pPr algn="justLow" rtl="1">
              <a:lnSpc>
                <a:spcPct val="115000"/>
              </a:lnSpc>
              <a:spcAft>
                <a:spcPts val="1000"/>
              </a:spcAft>
            </a:pPr>
            <a:r>
              <a:rPr lang="ar-DZ" sz="2000" dirty="0">
                <a:solidFill>
                  <a:prstClr val="black"/>
                </a:solidFill>
                <a:latin typeface="Calibri"/>
                <a:ea typeface="Calibri"/>
                <a:cs typeface="Traditional Arabic"/>
              </a:rPr>
              <a:t>(المغتربون)</a:t>
            </a:r>
            <a:r>
              <a:rPr lang="ar-SA" sz="2000" dirty="0">
                <a:solidFill>
                  <a:prstClr val="black"/>
                </a:solidFill>
                <a:latin typeface="Calibri"/>
                <a:ea typeface="Calibri"/>
                <a:cs typeface="Traditional Arabic"/>
              </a:rPr>
              <a:t> </a:t>
            </a:r>
            <a:r>
              <a:rPr lang="ar-DZ" sz="2000" dirty="0" smtClean="0">
                <a:solidFill>
                  <a:prstClr val="black"/>
                </a:solidFill>
                <a:latin typeface="Calibri"/>
                <a:ea typeface="Calibri"/>
                <a:cs typeface="Traditional Arabic"/>
              </a:rPr>
              <a:t>موظفو </a:t>
            </a:r>
            <a:r>
              <a:rPr lang="ar-SA" sz="2000" dirty="0" smtClean="0">
                <a:solidFill>
                  <a:prstClr val="black"/>
                </a:solidFill>
                <a:latin typeface="Calibri"/>
                <a:ea typeface="Calibri"/>
                <a:cs typeface="Traditional Arabic"/>
              </a:rPr>
              <a:t>البلدان </a:t>
            </a:r>
            <a:r>
              <a:rPr lang="ar-DZ" sz="2000" dirty="0" smtClean="0">
                <a:solidFill>
                  <a:prstClr val="black"/>
                </a:solidFill>
                <a:latin typeface="Calibri"/>
                <a:ea typeface="Calibri"/>
                <a:cs typeface="Traditional Arabic"/>
              </a:rPr>
              <a:t>الأصلية و موظفو </a:t>
            </a:r>
            <a:r>
              <a:rPr lang="ar-SA" sz="2000" dirty="0" smtClean="0">
                <a:solidFill>
                  <a:prstClr val="black"/>
                </a:solidFill>
                <a:latin typeface="Calibri"/>
                <a:ea typeface="Calibri"/>
                <a:cs typeface="Traditional Arabic"/>
              </a:rPr>
              <a:t>الدول الثالثة</a:t>
            </a:r>
            <a:r>
              <a:rPr lang="ar-DZ" sz="2000" dirty="0" smtClean="0">
                <a:solidFill>
                  <a:prstClr val="black"/>
                </a:solidFill>
                <a:latin typeface="Calibri"/>
                <a:ea typeface="Calibri"/>
                <a:cs typeface="Traditional Arabic"/>
              </a:rPr>
              <a:t> ، موظفو </a:t>
            </a:r>
            <a:r>
              <a:rPr lang="ar-SA" sz="2000" dirty="0">
                <a:solidFill>
                  <a:prstClr val="black"/>
                </a:solidFill>
                <a:latin typeface="Calibri"/>
                <a:ea typeface="Calibri"/>
                <a:cs typeface="Traditional Arabic"/>
              </a:rPr>
              <a:t>البلدان </a:t>
            </a:r>
            <a:r>
              <a:rPr lang="ar-SA" sz="2000" dirty="0" smtClean="0">
                <a:solidFill>
                  <a:prstClr val="black"/>
                </a:solidFill>
                <a:latin typeface="Calibri"/>
                <a:ea typeface="Calibri"/>
                <a:cs typeface="Traditional Arabic"/>
              </a:rPr>
              <a:t>المضيفة</a:t>
            </a:r>
            <a:endParaRPr lang="ar-SA" sz="2000" dirty="0">
              <a:solidFill>
                <a:prstClr val="black"/>
              </a:solidFill>
              <a:latin typeface="Calibri"/>
              <a:ea typeface="Calibri"/>
              <a:cs typeface="Traditional Arabic"/>
            </a:endParaRPr>
          </a:p>
        </p:txBody>
      </p:sp>
    </p:spTree>
    <p:extLst>
      <p:ext uri="{BB962C8B-B14F-4D97-AF65-F5344CB8AC3E}">
        <p14:creationId xmlns:p14="http://schemas.microsoft.com/office/powerpoint/2010/main" val="1390275902"/>
      </p:ext>
    </p:extLst>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539552" y="202976"/>
            <a:ext cx="8352928" cy="648072"/>
          </a:xfrm>
          <a:prstGeom prst="roundRect">
            <a:avLst/>
          </a:prstGeom>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rtlCol="1" anchor="ctr"/>
          <a:lstStyle/>
          <a:p>
            <a:pPr algn="ctr"/>
            <a:r>
              <a:rPr lang="ar-DZ" sz="3200" b="1" dirty="0" smtClean="0">
                <a:solidFill>
                  <a:prstClr val="black"/>
                </a:solidFill>
              </a:rPr>
              <a:t>أسباب اللجوء إلى التدريب الدولي</a:t>
            </a:r>
            <a:endParaRPr lang="ar-DZ" sz="3200" b="1" dirty="0">
              <a:solidFill>
                <a:prstClr val="black"/>
              </a:solidFill>
            </a:endParaRPr>
          </a:p>
        </p:txBody>
      </p:sp>
      <p:sp>
        <p:nvSpPr>
          <p:cNvPr id="3" name="Parchemin vertical 2"/>
          <p:cNvSpPr/>
          <p:nvPr/>
        </p:nvSpPr>
        <p:spPr>
          <a:xfrm>
            <a:off x="0" y="980728"/>
            <a:ext cx="9036496" cy="5616624"/>
          </a:xfrm>
          <a:prstGeom prst="verticalScroll">
            <a:avLst/>
          </a:prstGeom>
          <a:solidFill>
            <a:srgbClr val="A3F3C9"/>
          </a:solidFill>
          <a:ln>
            <a:solidFill>
              <a:srgbClr val="FF0000"/>
            </a:solidFill>
          </a:ln>
        </p:spPr>
        <p:style>
          <a:lnRef idx="2">
            <a:schemeClr val="accent6"/>
          </a:lnRef>
          <a:fillRef idx="1">
            <a:schemeClr val="lt1"/>
          </a:fillRef>
          <a:effectRef idx="0">
            <a:schemeClr val="accent6"/>
          </a:effectRef>
          <a:fontRef idx="minor">
            <a:schemeClr val="dk1"/>
          </a:fontRef>
        </p:style>
        <p:txBody>
          <a:bodyPr rtlCol="1" anchor="ctr"/>
          <a:lstStyle/>
          <a:p>
            <a:pPr marL="342900" indent="-342900" algn="justLow" rtl="1">
              <a:buFont typeface="Wingdings" panose="05000000000000000000" pitchFamily="2" charset="2"/>
              <a:buChar char="v"/>
            </a:pPr>
            <a:r>
              <a:rPr lang="ar-SA" sz="2600" dirty="0">
                <a:ea typeface="Calibri"/>
                <a:cs typeface="Traditional Arabic"/>
              </a:rPr>
              <a:t>إن المغتربين الذين يعملون بالخارج يواجهون مجموعة مختلفة من الصعبات </a:t>
            </a:r>
            <a:r>
              <a:rPr lang="ar-DZ" sz="2600" dirty="0" smtClean="0">
                <a:ea typeface="Calibri"/>
                <a:cs typeface="Traditional Arabic"/>
              </a:rPr>
              <a:t>ك</a:t>
            </a:r>
            <a:r>
              <a:rPr lang="ar-SA" sz="2600" dirty="0" smtClean="0">
                <a:ea typeface="Calibri"/>
                <a:cs typeface="Traditional Arabic"/>
              </a:rPr>
              <a:t>اختلاف </a:t>
            </a:r>
            <a:r>
              <a:rPr lang="ar-SA" sz="2600" dirty="0">
                <a:ea typeface="Calibri"/>
                <a:cs typeface="Traditional Arabic"/>
              </a:rPr>
              <a:t>النظام الاجتماعي، الاقتصادي، الشعور بالتخلي عن مقر الشركة، علاوة على ذلك، ظهور بعض أعراض الصدمة الثقافية، القلق، الإحباط وخيبة الأمل، والذي من شأن كل ذلك أن يعمل على تعقيد تكيف هذا المغترب وأسرته. لذلك، يتعين على الشركات تقديم برامج تدريبية رسمية لإعداد العاملين وأسرهم، من أجل التقليل من المشاكل الناجمة عن الصدمة الثقافية، والمتمثلة في توتر العلاقات الأسرية، عدم القدرة على العمل بفعالية، إبداء العداء لرعايا البلدان الأخرى ...</a:t>
            </a:r>
            <a:r>
              <a:rPr lang="ar-SA" sz="2600" dirty="0" smtClean="0">
                <a:ea typeface="Calibri"/>
                <a:cs typeface="Traditional Arabic"/>
              </a:rPr>
              <a:t>الخ</a:t>
            </a:r>
            <a:endParaRPr lang="ar-DZ" sz="2600" dirty="0" smtClean="0">
              <a:ea typeface="Calibri"/>
              <a:cs typeface="Traditional Arabic"/>
            </a:endParaRPr>
          </a:p>
          <a:p>
            <a:pPr marL="342900" indent="-342900" algn="justLow" rtl="1">
              <a:buFont typeface="Wingdings" panose="05000000000000000000" pitchFamily="2" charset="2"/>
              <a:buChar char="v"/>
            </a:pPr>
            <a:r>
              <a:rPr lang="ar-DZ" sz="2600" dirty="0" smtClean="0">
                <a:ea typeface="Calibri"/>
                <a:cs typeface="Traditional Arabic"/>
              </a:rPr>
              <a:t>ارتفاع </a:t>
            </a:r>
            <a:r>
              <a:rPr lang="ar-DZ" sz="2600" dirty="0">
                <a:ea typeface="Calibri"/>
                <a:cs typeface="Traditional Arabic"/>
              </a:rPr>
              <a:t>نسبة فشل </a:t>
            </a:r>
            <a:r>
              <a:rPr lang="ar-DZ" sz="2600" dirty="0" smtClean="0">
                <a:ea typeface="Calibri"/>
                <a:cs typeface="Traditional Arabic"/>
              </a:rPr>
              <a:t>المغتربين، وعودتهم لبلدانهم الأصلية و ما ينجم عنه من خسائر مادية و معنوية</a:t>
            </a:r>
            <a:endParaRPr lang="ar-SA" sz="2600" b="1" dirty="0">
              <a:solidFill>
                <a:prstClr val="black"/>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202976"/>
            <a:ext cx="1224136" cy="864329"/>
          </a:xfrm>
          <a:prstGeom prst="rect">
            <a:avLst/>
          </a:prstGeom>
        </p:spPr>
      </p:pic>
    </p:spTree>
    <p:extLst>
      <p:ext uri="{BB962C8B-B14F-4D97-AF65-F5344CB8AC3E}">
        <p14:creationId xmlns:p14="http://schemas.microsoft.com/office/powerpoint/2010/main" val="4121985945"/>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539552" y="202976"/>
            <a:ext cx="8352928" cy="633736"/>
          </a:xfrm>
          <a:prstGeom prst="roundRect">
            <a:avLst/>
          </a:prstGeom>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rtlCol="1" anchor="ctr"/>
          <a:lstStyle/>
          <a:p>
            <a:pPr algn="ctr"/>
            <a:r>
              <a:rPr lang="ar-DZ" sz="3200" b="1" dirty="0" smtClean="0">
                <a:solidFill>
                  <a:prstClr val="black"/>
                </a:solidFill>
              </a:rPr>
              <a:t>أهداف التدريب الدولي</a:t>
            </a:r>
            <a:endParaRPr lang="ar-DZ" sz="3200" b="1" dirty="0">
              <a:solidFill>
                <a:prstClr val="black"/>
              </a:solidFill>
            </a:endParaRPr>
          </a:p>
        </p:txBody>
      </p:sp>
      <p:sp>
        <p:nvSpPr>
          <p:cNvPr id="3" name="Parchemin vertical 2"/>
          <p:cNvSpPr/>
          <p:nvPr/>
        </p:nvSpPr>
        <p:spPr>
          <a:xfrm>
            <a:off x="0" y="908719"/>
            <a:ext cx="9036496" cy="5472609"/>
          </a:xfrm>
          <a:prstGeom prst="verticalScroll">
            <a:avLst/>
          </a:prstGeom>
          <a:solidFill>
            <a:schemeClr val="accent2">
              <a:lumMod val="20000"/>
              <a:lumOff val="80000"/>
            </a:schemeClr>
          </a:solidFill>
          <a:ln>
            <a:solidFill>
              <a:srgbClr val="FF0000"/>
            </a:solidFill>
          </a:ln>
        </p:spPr>
        <p:style>
          <a:lnRef idx="2">
            <a:schemeClr val="accent6"/>
          </a:lnRef>
          <a:fillRef idx="1">
            <a:schemeClr val="lt1"/>
          </a:fillRef>
          <a:effectRef idx="0">
            <a:schemeClr val="accent6"/>
          </a:effectRef>
          <a:fontRef idx="minor">
            <a:schemeClr val="dk1"/>
          </a:fontRef>
        </p:style>
        <p:txBody>
          <a:bodyPr rtlCol="1" anchor="ctr"/>
          <a:lstStyle/>
          <a:p>
            <a:pPr marL="342900" indent="-342900" algn="justLow" rtl="1">
              <a:buFont typeface="Wingdings" panose="05000000000000000000" pitchFamily="2" charset="2"/>
              <a:buChar char="v"/>
            </a:pPr>
            <a:r>
              <a:rPr lang="ar-SA" sz="2400" dirty="0">
                <a:solidFill>
                  <a:prstClr val="black"/>
                </a:solidFill>
                <a:ea typeface="Calibri"/>
                <a:cs typeface="Traditional Arabic"/>
              </a:rPr>
              <a:t>تعزيز التكيف بين الثقافات وقدرتهم على فهم وتقدير وجهات النظر الثقافية </a:t>
            </a:r>
            <a:r>
              <a:rPr lang="ar-SA" sz="2400" dirty="0" smtClean="0">
                <a:solidFill>
                  <a:prstClr val="black"/>
                </a:solidFill>
                <a:ea typeface="Calibri"/>
                <a:cs typeface="Traditional Arabic"/>
              </a:rPr>
              <a:t>المتعددة</a:t>
            </a:r>
            <a:endParaRPr lang="ar-DZ" sz="2400" dirty="0" smtClean="0">
              <a:solidFill>
                <a:prstClr val="black"/>
              </a:solidFill>
              <a:ea typeface="Calibri"/>
              <a:cs typeface="Traditional Arabic"/>
            </a:endParaRPr>
          </a:p>
          <a:p>
            <a:pPr marL="342900" indent="-342900" algn="justLow" rtl="1">
              <a:buFont typeface="Wingdings" panose="05000000000000000000" pitchFamily="2" charset="2"/>
              <a:buChar char="v"/>
            </a:pPr>
            <a:r>
              <a:rPr lang="ar-DZ" sz="2400" dirty="0">
                <a:solidFill>
                  <a:prstClr val="black"/>
                </a:solidFill>
                <a:ea typeface="Calibri"/>
                <a:cs typeface="Traditional Arabic"/>
              </a:rPr>
              <a:t>التدريب يضمن للمغترب وأسرته الاستعداد الكافي للتكيف مع البيئة والثقافة الجديدة، </a:t>
            </a:r>
            <a:endParaRPr lang="ar-DZ" sz="2400" dirty="0" smtClean="0">
              <a:solidFill>
                <a:prstClr val="black"/>
              </a:solidFill>
              <a:ea typeface="Calibri"/>
              <a:cs typeface="Traditional Arabic"/>
            </a:endParaRPr>
          </a:p>
          <a:p>
            <a:pPr marL="342900" indent="-342900" algn="justLow" rtl="1">
              <a:buFont typeface="Wingdings" panose="05000000000000000000" pitchFamily="2" charset="2"/>
              <a:buChar char="v"/>
            </a:pPr>
            <a:r>
              <a:rPr lang="ar-DZ" sz="2400" dirty="0" smtClean="0">
                <a:solidFill>
                  <a:prstClr val="black"/>
                </a:solidFill>
                <a:ea typeface="Calibri"/>
                <a:cs typeface="Traditional Arabic"/>
              </a:rPr>
              <a:t> </a:t>
            </a:r>
            <a:r>
              <a:rPr lang="ar-DZ" sz="2400" dirty="0">
                <a:solidFill>
                  <a:prstClr val="black"/>
                </a:solidFill>
                <a:ea typeface="Calibri"/>
                <a:cs typeface="Traditional Arabic"/>
              </a:rPr>
              <a:t>التأكد </a:t>
            </a:r>
            <a:r>
              <a:rPr lang="ar-DZ" sz="2400" dirty="0" smtClean="0">
                <a:solidFill>
                  <a:prstClr val="black"/>
                </a:solidFill>
                <a:ea typeface="Calibri"/>
                <a:cs typeface="Traditional Arabic"/>
              </a:rPr>
              <a:t>أن المغترب </a:t>
            </a:r>
            <a:r>
              <a:rPr lang="ar-DZ" sz="2400" dirty="0">
                <a:solidFill>
                  <a:prstClr val="black"/>
                </a:solidFill>
                <a:ea typeface="Calibri"/>
                <a:cs typeface="Traditional Arabic"/>
              </a:rPr>
              <a:t>يملك من المهارات والمعارف ما يجعله يتأقلم بسهولة، </a:t>
            </a:r>
            <a:r>
              <a:rPr lang="ar-DZ" sz="2400" dirty="0">
                <a:solidFill>
                  <a:prstClr val="black"/>
                </a:solidFill>
              </a:rPr>
              <a:t>و بالتالي التقليل من نسبة عودة المغتربين.</a:t>
            </a:r>
            <a:endParaRPr lang="ar-DZ" sz="2400" dirty="0" smtClean="0">
              <a:solidFill>
                <a:prstClr val="black"/>
              </a:solidFill>
              <a:ea typeface="Calibri"/>
              <a:cs typeface="Traditional Arabic"/>
            </a:endParaRPr>
          </a:p>
          <a:p>
            <a:pPr marL="342900" indent="-342900" algn="justLow" rtl="1">
              <a:buFont typeface="Wingdings" panose="05000000000000000000" pitchFamily="2" charset="2"/>
              <a:buChar char="v"/>
            </a:pPr>
            <a:r>
              <a:rPr lang="ar-DZ" sz="2400" dirty="0" smtClean="0">
                <a:solidFill>
                  <a:prstClr val="black"/>
                </a:solidFill>
                <a:ea typeface="Calibri"/>
                <a:cs typeface="Traditional Arabic"/>
              </a:rPr>
              <a:t>ويضيف </a:t>
            </a:r>
            <a:r>
              <a:rPr lang="ar-DZ" sz="2400" dirty="0">
                <a:solidFill>
                  <a:prstClr val="black"/>
                </a:solidFill>
                <a:ea typeface="Calibri"/>
                <a:cs typeface="Traditional Arabic"/>
              </a:rPr>
              <a:t>الباحث </a:t>
            </a:r>
            <a:r>
              <a:rPr lang="fr-FR" sz="2400" dirty="0" err="1">
                <a:solidFill>
                  <a:prstClr val="black"/>
                </a:solidFill>
                <a:ea typeface="Calibri"/>
                <a:cs typeface="Traditional Arabic"/>
              </a:rPr>
              <a:t>Earlay</a:t>
            </a:r>
            <a:r>
              <a:rPr lang="fr-FR" sz="2400" dirty="0">
                <a:solidFill>
                  <a:prstClr val="black"/>
                </a:solidFill>
                <a:ea typeface="Calibri"/>
                <a:cs typeface="Traditional Arabic"/>
              </a:rPr>
              <a:t> </a:t>
            </a:r>
            <a:r>
              <a:rPr lang="ar-DZ" sz="2400" dirty="0" smtClean="0">
                <a:solidFill>
                  <a:prstClr val="black"/>
                </a:solidFill>
                <a:ea typeface="Calibri"/>
                <a:cs typeface="Traditional Arabic"/>
              </a:rPr>
              <a:t> أن </a:t>
            </a:r>
            <a:r>
              <a:rPr lang="ar-DZ" sz="2400" dirty="0">
                <a:solidFill>
                  <a:prstClr val="black"/>
                </a:solidFill>
                <a:ea typeface="Calibri"/>
                <a:cs typeface="Traditional Arabic"/>
              </a:rPr>
              <a:t>الهدف الرئيسي من التدريب يتمثل في مساعدة الأفراد على التكيف مع الأحداث غير المتوقعة في الثقافة </a:t>
            </a:r>
            <a:r>
              <a:rPr lang="ar-DZ" sz="2400" dirty="0" smtClean="0">
                <a:solidFill>
                  <a:prstClr val="black"/>
                </a:solidFill>
                <a:ea typeface="Calibri"/>
                <a:cs typeface="Traditional Arabic"/>
              </a:rPr>
              <a:t>الجديدة</a:t>
            </a:r>
          </a:p>
          <a:p>
            <a:pPr marL="342900" indent="-342900" algn="justLow" rtl="1">
              <a:buFont typeface="Wingdings" panose="05000000000000000000" pitchFamily="2" charset="2"/>
              <a:buChar char="v"/>
            </a:pPr>
            <a:r>
              <a:rPr lang="ar-DZ" sz="2400" dirty="0" smtClean="0">
                <a:solidFill>
                  <a:prstClr val="black"/>
                </a:solidFill>
              </a:rPr>
              <a:t>ا</a:t>
            </a:r>
            <a:r>
              <a:rPr lang="ar-SA" sz="2400" dirty="0" smtClean="0">
                <a:solidFill>
                  <a:prstClr val="black"/>
                </a:solidFill>
              </a:rPr>
              <a:t>لتأكد </a:t>
            </a:r>
            <a:r>
              <a:rPr lang="ar-SA" sz="2400" dirty="0">
                <a:solidFill>
                  <a:prstClr val="black"/>
                </a:solidFill>
              </a:rPr>
              <a:t>من أن المرشح لديه المهارات والمعرفة الكافية اللازمة للعمل في الخارج بشكل </a:t>
            </a:r>
            <a:r>
              <a:rPr lang="ar-SA" sz="2400" dirty="0" smtClean="0">
                <a:solidFill>
                  <a:prstClr val="black"/>
                </a:solidFill>
              </a:rPr>
              <a:t>فعال</a:t>
            </a:r>
            <a:r>
              <a:rPr lang="ar-DZ" sz="2400" dirty="0" smtClean="0">
                <a:solidFill>
                  <a:prstClr val="black"/>
                </a:solidFill>
              </a:rPr>
              <a:t>.</a:t>
            </a:r>
          </a:p>
          <a:p>
            <a:pPr marL="342900" indent="-342900" algn="justLow" rtl="1">
              <a:buFont typeface="Wingdings" panose="05000000000000000000" pitchFamily="2" charset="2"/>
              <a:buChar char="v"/>
            </a:pPr>
            <a:r>
              <a:rPr lang="ar-SA" sz="2400" dirty="0">
                <a:solidFill>
                  <a:prstClr val="black"/>
                </a:solidFill>
              </a:rPr>
              <a:t>فهم </a:t>
            </a:r>
            <a:r>
              <a:rPr lang="ar-SA" sz="2400" dirty="0" err="1">
                <a:solidFill>
                  <a:prstClr val="black"/>
                </a:solidFill>
              </a:rPr>
              <a:t>إستراتيجية</a:t>
            </a:r>
            <a:r>
              <a:rPr lang="ar-SA" sz="2400" dirty="0">
                <a:solidFill>
                  <a:prstClr val="black"/>
                </a:solidFill>
              </a:rPr>
              <a:t> الشركة وثقافة الشركة والتنشئة </a:t>
            </a:r>
            <a:r>
              <a:rPr lang="ar-SA" sz="2400" dirty="0" smtClean="0">
                <a:solidFill>
                  <a:prstClr val="black"/>
                </a:solidFill>
              </a:rPr>
              <a:t>الاجتماعية</a:t>
            </a:r>
            <a:r>
              <a:rPr lang="ar-DZ" sz="2400" dirty="0" smtClean="0">
                <a:solidFill>
                  <a:prstClr val="black"/>
                </a:solidFill>
              </a:rPr>
              <a:t>، بالنسبة لموظفي الدول المضيفة و الدول الثالثة.</a:t>
            </a:r>
            <a:endParaRPr lang="ar-SA" sz="2400" dirty="0">
              <a:solidFill>
                <a:prstClr val="black"/>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0695" y="550590"/>
            <a:ext cx="1224136" cy="864329"/>
          </a:xfrm>
          <a:prstGeom prst="rect">
            <a:avLst/>
          </a:prstGeom>
        </p:spPr>
      </p:pic>
    </p:spTree>
    <p:extLst>
      <p:ext uri="{BB962C8B-B14F-4D97-AF65-F5344CB8AC3E}">
        <p14:creationId xmlns:p14="http://schemas.microsoft.com/office/powerpoint/2010/main" val="1632482495"/>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323528" y="1556792"/>
            <a:ext cx="8568952" cy="5112568"/>
          </a:xfrm>
          <a:prstGeom prst="roundRect">
            <a:avLst/>
          </a:prstGeom>
          <a:solidFill>
            <a:schemeClr val="accent1">
              <a:lumMod val="40000"/>
              <a:lumOff val="60000"/>
            </a:schemeClr>
          </a:solidFill>
          <a:ln>
            <a:solidFill>
              <a:schemeClr val="tx2"/>
            </a:solidFill>
          </a:ln>
        </p:spPr>
        <p:style>
          <a:lnRef idx="2">
            <a:schemeClr val="accent6"/>
          </a:lnRef>
          <a:fillRef idx="1">
            <a:schemeClr val="lt1"/>
          </a:fillRef>
          <a:effectRef idx="0">
            <a:schemeClr val="accent6"/>
          </a:effectRef>
          <a:fontRef idx="minor">
            <a:schemeClr val="dk1"/>
          </a:fontRef>
        </p:style>
        <p:txBody>
          <a:bodyPr rtlCol="1" anchor="ctr"/>
          <a:lstStyle/>
          <a:p>
            <a:pPr algn="ctr" rtl="1"/>
            <a:r>
              <a:rPr lang="ar-DZ" sz="2800" b="1" dirty="0" smtClean="0">
                <a:solidFill>
                  <a:srgbClr val="FF0000"/>
                </a:solidFill>
              </a:rPr>
              <a:t>المرحلة الأولى: التدريب </a:t>
            </a:r>
            <a:r>
              <a:rPr lang="ar-DZ" sz="2800" b="1" dirty="0">
                <a:solidFill>
                  <a:srgbClr val="FF0000"/>
                </a:solidFill>
              </a:rPr>
              <a:t>قبل المغادرة </a:t>
            </a:r>
          </a:p>
          <a:p>
            <a:pPr algn="justLow" rtl="1"/>
            <a:r>
              <a:rPr lang="ar-DZ" sz="2400" dirty="0" smtClean="0">
                <a:solidFill>
                  <a:prstClr val="black"/>
                </a:solidFill>
              </a:rPr>
              <a:t>           بالنظر </a:t>
            </a:r>
            <a:r>
              <a:rPr lang="ar-DZ" sz="2400" dirty="0">
                <a:solidFill>
                  <a:prstClr val="black"/>
                </a:solidFill>
              </a:rPr>
              <a:t>إلى أن معيار الاختيار الأساسي لمعظم الشركات </a:t>
            </a:r>
            <a:r>
              <a:rPr lang="ar-DZ" sz="2400" dirty="0" smtClean="0">
                <a:solidFill>
                  <a:prstClr val="black"/>
                </a:solidFill>
              </a:rPr>
              <a:t>الدولية هو </a:t>
            </a:r>
            <a:r>
              <a:rPr lang="ar-DZ" sz="2400" b="1" dirty="0">
                <a:solidFill>
                  <a:prstClr val="black"/>
                </a:solidFill>
              </a:rPr>
              <a:t>القدرة الفنية </a:t>
            </a:r>
            <a:r>
              <a:rPr lang="ar-DZ" sz="2400" dirty="0">
                <a:solidFill>
                  <a:prstClr val="black"/>
                </a:solidFill>
              </a:rPr>
              <a:t>للموظفين </a:t>
            </a:r>
            <a:r>
              <a:rPr lang="ar-DZ" sz="2400" dirty="0" smtClean="0">
                <a:solidFill>
                  <a:prstClr val="black"/>
                </a:solidFill>
              </a:rPr>
              <a:t>الحاليين، </a:t>
            </a:r>
            <a:r>
              <a:rPr lang="ar-DZ" sz="2400" dirty="0">
                <a:solidFill>
                  <a:prstClr val="black"/>
                </a:solidFill>
              </a:rPr>
              <a:t>فليس من المستغرب أن نجد أن معظم المؤلفات حول تدريب المغتربين مخصصة لأنشطة تدريب المغتربين قبل المغادرة والتي تهتم بشكل أساسي بتطوير الوعي الثقافي. لذلك ، بمجرد اختيار الموظف لمنصب مغترب ، يعتبر التدريب قبل المغادرة الخطوة الحاسمة التالية في محاولة ضمان فعالية المغترب ونجاحه في الخارج ، لا سيما عندما تعتبر دولة الوجهة صعبة </a:t>
            </a:r>
            <a:r>
              <a:rPr lang="ar-DZ" sz="2400" dirty="0" smtClean="0">
                <a:solidFill>
                  <a:prstClr val="black"/>
                </a:solidFill>
              </a:rPr>
              <a:t>ثقافيًا.</a:t>
            </a:r>
            <a:endParaRPr lang="ar-DZ" sz="2400" dirty="0">
              <a:solidFill>
                <a:prstClr val="black"/>
              </a:solidFill>
            </a:endParaRPr>
          </a:p>
          <a:p>
            <a:pPr algn="justLow" rtl="1"/>
            <a:r>
              <a:rPr lang="ar-DZ" sz="2400" dirty="0" smtClean="0">
                <a:solidFill>
                  <a:prstClr val="black"/>
                </a:solidFill>
              </a:rPr>
              <a:t>         يجب </a:t>
            </a:r>
            <a:r>
              <a:rPr lang="ar-DZ" sz="2400" dirty="0">
                <a:solidFill>
                  <a:prstClr val="black"/>
                </a:solidFill>
              </a:rPr>
              <a:t>إعلام الموظف المغترب بأنه سيواجه أوضاعا غامضة عند قيامه بالمهمة الدولية، لذلك، عليه أن يعتبر الأمر فرصة للتعلم، وأن يحسن شيئا فشيئا من أدائه بدلا من تجنب الوضع. وإن تحضير المغترب للتدريب يستخدم من أجل ضمان امتلاكه للمهارات والمعارف الكافية والمناسبة والتي هي ضرورية للعمل على نحو </a:t>
            </a:r>
            <a:r>
              <a:rPr lang="ar-DZ" sz="2400" dirty="0" smtClean="0">
                <a:solidFill>
                  <a:prstClr val="black"/>
                </a:solidFill>
              </a:rPr>
              <a:t>فعال.          </a:t>
            </a:r>
            <a:r>
              <a:rPr lang="ar-DZ" sz="2400" dirty="0">
                <a:solidFill>
                  <a:prstClr val="black"/>
                </a:solidFill>
              </a:rPr>
              <a:t>وتعد أهم </a:t>
            </a:r>
            <a:r>
              <a:rPr lang="ar-DZ" sz="2400" b="1" dirty="0">
                <a:solidFill>
                  <a:prstClr val="black"/>
                </a:solidFill>
              </a:rPr>
              <a:t>أنواع التدريب قبل المغادرة </a:t>
            </a:r>
            <a:r>
              <a:rPr lang="ar-DZ" sz="2400" dirty="0">
                <a:solidFill>
                  <a:prstClr val="black"/>
                </a:solidFill>
              </a:rPr>
              <a:t>فيما يلي:</a:t>
            </a:r>
          </a:p>
          <a:p>
            <a:pPr algn="justLow" rtl="1"/>
            <a:endParaRPr lang="ar-DZ" sz="2000" dirty="0">
              <a:solidFill>
                <a:prstClr val="black"/>
              </a:solidFill>
            </a:endParaRPr>
          </a:p>
        </p:txBody>
      </p:sp>
      <p:sp>
        <p:nvSpPr>
          <p:cNvPr id="10" name="Rectangle à coins arrondis 9"/>
          <p:cNvSpPr/>
          <p:nvPr/>
        </p:nvSpPr>
        <p:spPr>
          <a:xfrm>
            <a:off x="323528" y="202976"/>
            <a:ext cx="8568952" cy="1137792"/>
          </a:xfrm>
          <a:prstGeom prst="roundRect">
            <a:avLst/>
          </a:prstGeom>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rtlCol="1" anchor="ctr"/>
          <a:lstStyle/>
          <a:p>
            <a:pPr algn="ctr"/>
            <a:r>
              <a:rPr lang="ar-DZ" sz="3200" b="1" dirty="0" smtClean="0">
                <a:solidFill>
                  <a:prstClr val="black"/>
                </a:solidFill>
              </a:rPr>
              <a:t>مراحل التدريب الدولي</a:t>
            </a:r>
          </a:p>
          <a:p>
            <a:pPr algn="r"/>
            <a:r>
              <a:rPr lang="ar-DZ" sz="2400" dirty="0">
                <a:solidFill>
                  <a:prstClr val="black"/>
                </a:solidFill>
              </a:rPr>
              <a:t>عموما توجد مرحلتان للتدريب الدولي، التدريب قبل المغادرة والتدريب عند الوصول إلى البلد المضيف</a:t>
            </a:r>
          </a:p>
        </p:txBody>
      </p:sp>
    </p:spTree>
    <p:extLst>
      <p:ext uri="{BB962C8B-B14F-4D97-AF65-F5344CB8AC3E}">
        <p14:creationId xmlns:p14="http://schemas.microsoft.com/office/powerpoint/2010/main" val="1222718116"/>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179512" y="188640"/>
            <a:ext cx="8712968" cy="5832648"/>
          </a:xfrm>
          <a:prstGeom prst="roundRect">
            <a:avLst/>
          </a:prstGeom>
          <a:solidFill>
            <a:schemeClr val="accent1">
              <a:lumMod val="40000"/>
              <a:lumOff val="60000"/>
            </a:schemeClr>
          </a:solidFill>
          <a:ln>
            <a:solidFill>
              <a:schemeClr val="tx2"/>
            </a:solidFill>
          </a:ln>
        </p:spPr>
        <p:style>
          <a:lnRef idx="2">
            <a:schemeClr val="accent6"/>
          </a:lnRef>
          <a:fillRef idx="1">
            <a:schemeClr val="lt1"/>
          </a:fillRef>
          <a:effectRef idx="0">
            <a:schemeClr val="accent6"/>
          </a:effectRef>
          <a:fontRef idx="minor">
            <a:schemeClr val="dk1"/>
          </a:fontRef>
        </p:style>
        <p:txBody>
          <a:bodyPr rtlCol="1" anchor="ctr"/>
          <a:lstStyle/>
          <a:p>
            <a:pPr algn="r" rtl="1"/>
            <a:r>
              <a:rPr lang="ar-DZ" sz="2800" b="1" dirty="0" smtClean="0">
                <a:solidFill>
                  <a:srgbClr val="FFFF00"/>
                </a:solidFill>
              </a:rPr>
              <a:t>أولا</a:t>
            </a:r>
            <a:r>
              <a:rPr lang="ar-DZ" sz="2800" b="1" dirty="0">
                <a:solidFill>
                  <a:srgbClr val="FFFF00"/>
                </a:solidFill>
              </a:rPr>
              <a:t>: </a:t>
            </a:r>
            <a:r>
              <a:rPr lang="ar-DZ" sz="2800" b="1" dirty="0" smtClean="0">
                <a:solidFill>
                  <a:srgbClr val="FFFF00"/>
                </a:solidFill>
              </a:rPr>
              <a:t>التدريب </a:t>
            </a:r>
            <a:r>
              <a:rPr lang="ar-DZ" sz="2800" b="1" dirty="0">
                <a:solidFill>
                  <a:srgbClr val="FFFF00"/>
                </a:solidFill>
              </a:rPr>
              <a:t>على التنوع الثقافي </a:t>
            </a:r>
            <a:r>
              <a:rPr lang="fr-FR" sz="2400" b="1" dirty="0">
                <a:solidFill>
                  <a:srgbClr val="FFFF00"/>
                </a:solidFill>
              </a:rPr>
              <a:t>cross-cultural training: </a:t>
            </a:r>
            <a:endParaRPr lang="ar-DZ" sz="2400" b="1" dirty="0">
              <a:solidFill>
                <a:srgbClr val="FFFF00"/>
              </a:solidFill>
            </a:endParaRPr>
          </a:p>
          <a:p>
            <a:pPr algn="justLow" rtl="1"/>
            <a:r>
              <a:rPr lang="ar-DZ" sz="2400" dirty="0" smtClean="0">
                <a:solidFill>
                  <a:prstClr val="black"/>
                </a:solidFill>
              </a:rPr>
              <a:t>    </a:t>
            </a:r>
            <a:r>
              <a:rPr lang="ar-SA" sz="2800" dirty="0">
                <a:solidFill>
                  <a:prstClr val="black"/>
                </a:solidFill>
                <a:ea typeface="Calibri"/>
                <a:cs typeface="Traditional Arabic"/>
              </a:rPr>
              <a:t>يعرف التدريب على التنوع الثقافي على أنه تلك العمليات التعليمية التي تهدف  إلى تعزيز التبادل الثقافي من خلال اكتساب الكفاءات السلوكية، المعرفية والوجدانية المرتبطة بالتفاعل الفعال للثقافة، فالهدف الرئيسي للتدريب بين الثقافات هو مساعدة الناس على التعامل مع الأحداث غير المتوقعة في ثقافة </a:t>
            </a:r>
            <a:r>
              <a:rPr lang="ar-SA" sz="2800" dirty="0" smtClean="0">
                <a:solidFill>
                  <a:prstClr val="black"/>
                </a:solidFill>
                <a:ea typeface="Calibri"/>
                <a:cs typeface="Traditional Arabic"/>
              </a:rPr>
              <a:t>جديدة</a:t>
            </a:r>
            <a:r>
              <a:rPr lang="ar-DZ" sz="2800" dirty="0" smtClean="0">
                <a:solidFill>
                  <a:prstClr val="black"/>
                </a:solidFill>
                <a:ea typeface="Calibri"/>
                <a:cs typeface="Traditional Arabic"/>
              </a:rPr>
              <a:t> </a:t>
            </a:r>
            <a:r>
              <a:rPr lang="ar-SA" sz="2800" dirty="0" smtClean="0">
                <a:solidFill>
                  <a:prstClr val="black"/>
                </a:solidFill>
                <a:ea typeface="Calibri"/>
                <a:cs typeface="Traditional Arabic"/>
              </a:rPr>
              <a:t>تعزز </a:t>
            </a:r>
            <a:r>
              <a:rPr lang="ar-SA" sz="2800" dirty="0">
                <a:solidFill>
                  <a:prstClr val="black"/>
                </a:solidFill>
                <a:ea typeface="Calibri"/>
                <a:cs typeface="Traditional Arabic"/>
              </a:rPr>
              <a:t>تقدير ثقافة البلد المضيف بحيث يمكن للمغتربين التصرف وفقًا لذلك</a:t>
            </a:r>
            <a:r>
              <a:rPr lang="ar-SA" sz="2800" dirty="0" smtClean="0">
                <a:solidFill>
                  <a:prstClr val="black"/>
                </a:solidFill>
                <a:ea typeface="Calibri"/>
                <a:cs typeface="Traditional Arabic"/>
              </a:rPr>
              <a:t>، </a:t>
            </a:r>
            <a:r>
              <a:rPr lang="ar-DZ" sz="2800" dirty="0" smtClean="0">
                <a:solidFill>
                  <a:prstClr val="black"/>
                </a:solidFill>
                <a:ea typeface="Calibri"/>
                <a:cs typeface="Traditional Arabic"/>
              </a:rPr>
              <a:t>ف</a:t>
            </a:r>
            <a:r>
              <a:rPr lang="ar-SA" sz="2800" dirty="0" smtClean="0">
                <a:solidFill>
                  <a:prstClr val="black"/>
                </a:solidFill>
                <a:ea typeface="Calibri"/>
                <a:cs typeface="Traditional Arabic"/>
              </a:rPr>
              <a:t>يجب </a:t>
            </a:r>
            <a:r>
              <a:rPr lang="ar-SA" sz="2800" dirty="0">
                <a:solidFill>
                  <a:prstClr val="black"/>
                </a:solidFill>
                <a:ea typeface="Calibri"/>
                <a:cs typeface="Traditional Arabic"/>
              </a:rPr>
              <a:t>على الموظف الوافد التكيف مع البلد المضيف وعدم الشعور بالعزلة </a:t>
            </a:r>
            <a:r>
              <a:rPr lang="ar-SA" sz="2800" dirty="0" smtClean="0">
                <a:solidFill>
                  <a:prstClr val="black"/>
                </a:solidFill>
                <a:ea typeface="Calibri"/>
                <a:cs typeface="Traditional Arabic"/>
              </a:rPr>
              <a:t>عنه، لذلك </a:t>
            </a:r>
            <a:r>
              <a:rPr lang="ar-SA" sz="2800" dirty="0">
                <a:solidFill>
                  <a:prstClr val="black"/>
                </a:solidFill>
                <a:ea typeface="Calibri"/>
                <a:cs typeface="Traditional Arabic"/>
              </a:rPr>
              <a:t>، يظل تدريب الوعي الثقافي هو الشكل الأكثر شيوعًا للتدريب قبل </a:t>
            </a:r>
            <a:r>
              <a:rPr lang="ar-SA" sz="2800" dirty="0" smtClean="0">
                <a:solidFill>
                  <a:prstClr val="black"/>
                </a:solidFill>
                <a:ea typeface="Calibri"/>
                <a:cs typeface="Traditional Arabic"/>
              </a:rPr>
              <a:t>المغادرة</a:t>
            </a:r>
            <a:r>
              <a:rPr lang="ar-DZ" sz="2800" dirty="0" smtClean="0">
                <a:solidFill>
                  <a:prstClr val="black"/>
                </a:solidFill>
                <a:ea typeface="Calibri"/>
                <a:cs typeface="Traditional Arabic"/>
              </a:rPr>
              <a:t>.</a:t>
            </a:r>
          </a:p>
          <a:p>
            <a:pPr algn="justLow" rtl="1"/>
            <a:r>
              <a:rPr lang="ar-DZ" sz="2800" dirty="0" smtClean="0">
                <a:solidFill>
                  <a:prstClr val="black"/>
                </a:solidFill>
                <a:ea typeface="Calibri"/>
                <a:cs typeface="Traditional Arabic"/>
              </a:rPr>
              <a:t>    تختلف </a:t>
            </a:r>
            <a:r>
              <a:rPr lang="ar-DZ" sz="2800" dirty="0">
                <a:solidFill>
                  <a:prstClr val="black"/>
                </a:solidFill>
                <a:ea typeface="Calibri"/>
                <a:cs typeface="Traditional Arabic"/>
              </a:rPr>
              <a:t>مكونات برامج التوعية الثقافية حسب بلد </a:t>
            </a:r>
            <a:r>
              <a:rPr lang="ar-DZ" sz="2800" dirty="0" smtClean="0">
                <a:solidFill>
                  <a:prstClr val="black"/>
                </a:solidFill>
                <a:ea typeface="Calibri"/>
                <a:cs typeface="Traditional Arabic"/>
              </a:rPr>
              <a:t>التعيين، </a:t>
            </a:r>
            <a:r>
              <a:rPr lang="ar-DZ" sz="2800" dirty="0">
                <a:solidFill>
                  <a:prstClr val="black"/>
                </a:solidFill>
                <a:ea typeface="Calibri"/>
                <a:cs typeface="Traditional Arabic"/>
              </a:rPr>
              <a:t>والمدة ، والغرض من التحويل ، ومقدم هذه البرامج، حددت </a:t>
            </a:r>
            <a:r>
              <a:rPr lang="fr-FR" sz="2800" dirty="0" err="1">
                <a:solidFill>
                  <a:prstClr val="black"/>
                </a:solidFill>
                <a:ea typeface="Calibri"/>
                <a:cs typeface="Traditional Arabic"/>
              </a:rPr>
              <a:t>Tung</a:t>
            </a:r>
            <a:r>
              <a:rPr lang="fr-FR" sz="2800" dirty="0">
                <a:solidFill>
                  <a:prstClr val="black"/>
                </a:solidFill>
                <a:ea typeface="Calibri"/>
                <a:cs typeface="Traditional Arabic"/>
              </a:rPr>
              <a:t>  </a:t>
            </a:r>
            <a:r>
              <a:rPr lang="ar-DZ" sz="2800" dirty="0" smtClean="0">
                <a:solidFill>
                  <a:prstClr val="black"/>
                </a:solidFill>
                <a:ea typeface="Calibri"/>
                <a:cs typeface="Traditional Arabic"/>
              </a:rPr>
              <a:t> (1) خمس أنواع من </a:t>
            </a:r>
            <a:r>
              <a:rPr lang="ar-DZ" sz="2800" dirty="0">
                <a:solidFill>
                  <a:prstClr val="black"/>
                </a:solidFill>
                <a:ea typeface="Calibri"/>
                <a:cs typeface="Traditional Arabic"/>
              </a:rPr>
              <a:t>التدريب قبل المغادرة ، بناءً على عمليات التعلم المختلفة ، ونوع الوظيفة ، وبلد التعيين والوقت المتاح </a:t>
            </a:r>
            <a:r>
              <a:rPr lang="ar-DZ" sz="2800" dirty="0" smtClean="0">
                <a:solidFill>
                  <a:prstClr val="black"/>
                </a:solidFill>
                <a:ea typeface="Calibri"/>
                <a:cs typeface="Traditional Arabic"/>
              </a:rPr>
              <a:t>وهي:</a:t>
            </a:r>
          </a:p>
          <a:p>
            <a:pPr algn="justLow" rtl="1"/>
            <a:endParaRPr lang="ar-DZ" sz="2000" dirty="0">
              <a:solidFill>
                <a:prstClr val="black"/>
              </a:solidFill>
            </a:endParaRPr>
          </a:p>
        </p:txBody>
      </p:sp>
      <p:sp>
        <p:nvSpPr>
          <p:cNvPr id="4" name="Rectangle à coins arrondis 3"/>
          <p:cNvSpPr/>
          <p:nvPr/>
        </p:nvSpPr>
        <p:spPr>
          <a:xfrm>
            <a:off x="575048" y="6237312"/>
            <a:ext cx="8568952" cy="568896"/>
          </a:xfrm>
          <a:prstGeom prst="roundRect">
            <a:avLst/>
          </a:prstGeom>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rtlCol="1" anchor="ctr"/>
          <a:lstStyle/>
          <a:p>
            <a:r>
              <a:rPr lang="ar-DZ" sz="1200" dirty="0" smtClean="0">
                <a:solidFill>
                  <a:prstClr val="black"/>
                </a:solidFill>
              </a:rPr>
              <a:t>- 1- </a:t>
            </a:r>
            <a:r>
              <a:rPr lang="en-US" sz="1200" dirty="0">
                <a:solidFill>
                  <a:prstClr val="black"/>
                </a:solidFill>
              </a:rPr>
              <a:t>PETER. J. DOWLING, INTERNATIONAL HUMAN RESOURCE MANAGEMENT, SIXTH EDITION,2013, p 178</a:t>
            </a:r>
            <a:endParaRPr lang="ar-DZ" sz="1200" dirty="0" smtClean="0">
              <a:solidFill>
                <a:prstClr val="black"/>
              </a:solidFill>
            </a:endParaRPr>
          </a:p>
        </p:txBody>
      </p:sp>
    </p:spTree>
    <p:extLst>
      <p:ext uri="{BB962C8B-B14F-4D97-AF65-F5344CB8AC3E}">
        <p14:creationId xmlns:p14="http://schemas.microsoft.com/office/powerpoint/2010/main" val="2443885580"/>
      </p:ext>
    </p:extLst>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179512" y="116632"/>
            <a:ext cx="8784976" cy="6624736"/>
          </a:xfrm>
          <a:prstGeom prst="roundRect">
            <a:avLst/>
          </a:prstGeom>
          <a:solidFill>
            <a:schemeClr val="accent1">
              <a:lumMod val="40000"/>
              <a:lumOff val="60000"/>
            </a:schemeClr>
          </a:solidFill>
          <a:ln>
            <a:solidFill>
              <a:schemeClr val="tx2"/>
            </a:solidFill>
          </a:ln>
        </p:spPr>
        <p:style>
          <a:lnRef idx="2">
            <a:schemeClr val="accent6"/>
          </a:lnRef>
          <a:fillRef idx="1">
            <a:schemeClr val="lt1"/>
          </a:fillRef>
          <a:effectRef idx="0">
            <a:schemeClr val="accent6"/>
          </a:effectRef>
          <a:fontRef idx="minor">
            <a:schemeClr val="dk1"/>
          </a:fontRef>
        </p:style>
        <p:txBody>
          <a:bodyPr rtlCol="1" anchor="ctr"/>
          <a:lstStyle/>
          <a:p>
            <a:pPr marL="457200" lvl="0" indent="-457200" algn="justLow" rtl="1">
              <a:lnSpc>
                <a:spcPct val="115000"/>
              </a:lnSpc>
              <a:spcAft>
                <a:spcPts val="0"/>
              </a:spcAft>
              <a:buFont typeface="+mj-lt"/>
              <a:buAutoNum type="arabicPeriod"/>
            </a:pPr>
            <a:r>
              <a:rPr lang="ar-SA" sz="2100" b="1" dirty="0" smtClean="0">
                <a:latin typeface="Calibri"/>
                <a:ea typeface="Calibri"/>
                <a:cs typeface="Traditional Arabic"/>
              </a:rPr>
              <a:t>إعطاء </a:t>
            </a:r>
            <a:r>
              <a:rPr lang="ar-SA" sz="2100" b="1" dirty="0">
                <a:latin typeface="Calibri"/>
                <a:ea typeface="Calibri"/>
                <a:cs typeface="Traditional Arabic"/>
              </a:rPr>
              <a:t>معلومات موجزة </a:t>
            </a:r>
            <a:r>
              <a:rPr lang="fr-FR" sz="2100" b="1" dirty="0">
                <a:latin typeface="Traditional Arabic"/>
                <a:ea typeface="Calibri"/>
                <a:cs typeface="Arial"/>
              </a:rPr>
              <a:t>briefings </a:t>
            </a:r>
            <a:r>
              <a:rPr lang="fr-FR" sz="2100" b="1" dirty="0" err="1">
                <a:latin typeface="Traditional Arabic"/>
                <a:ea typeface="Calibri"/>
                <a:cs typeface="Arial"/>
              </a:rPr>
              <a:t>informational</a:t>
            </a:r>
            <a:r>
              <a:rPr lang="ar-SA" sz="2100" b="1" dirty="0">
                <a:latin typeface="Calibri"/>
                <a:ea typeface="Calibri"/>
                <a:cs typeface="Traditional Arabic"/>
              </a:rPr>
              <a:t>: </a:t>
            </a:r>
            <a:r>
              <a:rPr lang="ar-SA" sz="2100" dirty="0">
                <a:latin typeface="Calibri"/>
                <a:ea typeface="Calibri"/>
                <a:cs typeface="Traditional Arabic"/>
              </a:rPr>
              <a:t>تهدف إلى توفير معلومات متعلقة بالتاريخ ، الجغرافيا، الدين، الأفراد، الاقتصاد وطريقة الحياة، في البلد المضيف.</a:t>
            </a:r>
            <a:endParaRPr lang="fr-FR" sz="2100" dirty="0">
              <a:latin typeface="Calibri"/>
              <a:ea typeface="Calibri"/>
              <a:cs typeface="Arial"/>
            </a:endParaRPr>
          </a:p>
          <a:p>
            <a:pPr marL="457200" lvl="0" indent="-457200" algn="justLow" rtl="1">
              <a:lnSpc>
                <a:spcPct val="115000"/>
              </a:lnSpc>
              <a:spcAft>
                <a:spcPts val="0"/>
              </a:spcAft>
              <a:buFont typeface="+mj-lt"/>
              <a:buAutoNum type="arabicPeriod"/>
            </a:pPr>
            <a:r>
              <a:rPr lang="ar-SA" sz="2100" b="1" dirty="0">
                <a:latin typeface="Calibri"/>
                <a:ea typeface="Calibri"/>
                <a:cs typeface="Traditional Arabic"/>
              </a:rPr>
              <a:t>دراسات المنطقة </a:t>
            </a:r>
            <a:r>
              <a:rPr lang="fr-FR" sz="2100" b="1" dirty="0">
                <a:latin typeface="Traditional Arabic"/>
                <a:ea typeface="Calibri"/>
                <a:cs typeface="Arial"/>
              </a:rPr>
              <a:t>area </a:t>
            </a:r>
            <a:r>
              <a:rPr lang="fr-FR" sz="2100" b="1" dirty="0" err="1">
                <a:latin typeface="Traditional Arabic"/>
                <a:ea typeface="Calibri"/>
                <a:cs typeface="Arial"/>
              </a:rPr>
              <a:t>studies</a:t>
            </a:r>
            <a:r>
              <a:rPr lang="ar-SA" sz="2100" b="1" dirty="0">
                <a:latin typeface="Calibri"/>
                <a:ea typeface="Calibri"/>
                <a:cs typeface="Traditional Arabic"/>
              </a:rPr>
              <a:t>:</a:t>
            </a:r>
            <a:r>
              <a:rPr lang="ar-SA" sz="2100" b="1" dirty="0">
                <a:latin typeface="Calibri"/>
                <a:ea typeface="Calibri"/>
              </a:rPr>
              <a:t>  </a:t>
            </a:r>
            <a:r>
              <a:rPr lang="ar-SA" sz="2100" dirty="0">
                <a:latin typeface="Calibri"/>
                <a:ea typeface="Calibri"/>
                <a:cs typeface="Traditional Arabic"/>
              </a:rPr>
              <a:t>برامج دراسات المنطقة التي تشمل الإحاطة عن البيئية والمنطقة التي سوف يعمل ويعيش فيها هذا المغترب، فبالإضافة لاحتياجه لمعرفة مكان العمل والأفراد الذين سوف يعمل معهم، فهو بحاجة لمعرفة ذهنيات الأفراد الذين سوف يعيش معهم جنبا إلى جنب، شوارع ومدن تلك المنطقة، المناطق التاريخية والأماكن الثقافية</a:t>
            </a:r>
            <a:endParaRPr lang="fr-FR" sz="2100" dirty="0">
              <a:latin typeface="Calibri"/>
              <a:ea typeface="Calibri"/>
              <a:cs typeface="Arial"/>
            </a:endParaRPr>
          </a:p>
          <a:p>
            <a:pPr marL="457200" lvl="0" indent="-457200" algn="justLow" rtl="1">
              <a:lnSpc>
                <a:spcPct val="115000"/>
              </a:lnSpc>
              <a:spcAft>
                <a:spcPts val="0"/>
              </a:spcAft>
              <a:buFont typeface="+mj-lt"/>
              <a:buAutoNum type="arabicPeriod"/>
            </a:pPr>
            <a:r>
              <a:rPr lang="ar-SA" sz="2100" b="1" dirty="0">
                <a:latin typeface="Calibri"/>
                <a:ea typeface="Calibri"/>
                <a:cs typeface="Traditional Arabic"/>
              </a:rPr>
              <a:t>برامج تدريب ثقافية </a:t>
            </a:r>
            <a:r>
              <a:rPr lang="fr-FR" sz="2100" b="1" dirty="0">
                <a:latin typeface="Traditional Arabic"/>
                <a:ea typeface="Calibri"/>
                <a:cs typeface="Arial"/>
              </a:rPr>
              <a:t>cultural </a:t>
            </a:r>
            <a:r>
              <a:rPr lang="fr-FR" sz="2100" b="1" dirty="0" err="1">
                <a:latin typeface="Traditional Arabic"/>
                <a:ea typeface="Calibri"/>
                <a:cs typeface="Arial"/>
              </a:rPr>
              <a:t>assimilators</a:t>
            </a:r>
            <a:r>
              <a:rPr lang="fr-FR" sz="2100" b="1" dirty="0">
                <a:latin typeface="Traditional Arabic"/>
                <a:ea typeface="Calibri"/>
                <a:cs typeface="Arial"/>
              </a:rPr>
              <a:t>  </a:t>
            </a:r>
            <a:r>
              <a:rPr lang="ar-SA" sz="2100" b="1" dirty="0">
                <a:latin typeface="Calibri"/>
                <a:ea typeface="Calibri"/>
                <a:cs typeface="Traditional Arabic"/>
              </a:rPr>
              <a:t>: </a:t>
            </a:r>
            <a:r>
              <a:rPr lang="ar-SA" sz="2100" dirty="0">
                <a:latin typeface="Calibri"/>
                <a:ea typeface="Calibri"/>
                <a:cs typeface="Traditional Arabic"/>
              </a:rPr>
              <a:t>وترتكز على مساعدة المغتربين لمعرفة القيم الثقافية للبلد المضيف </a:t>
            </a:r>
            <a:r>
              <a:rPr lang="ar-DZ" sz="2100" dirty="0">
                <a:latin typeface="Calibri"/>
                <a:ea typeface="Calibri"/>
                <a:cs typeface="Traditional Arabic"/>
              </a:rPr>
              <a:t>فهو يركز على تعليم ثقافة، قيم، مواقف، سلوكيات وتقاليد البلد المضيف أو ثقافات البلدان الأخرى، </a:t>
            </a:r>
            <a:r>
              <a:rPr lang="ar-SA" sz="2100" dirty="0">
                <a:latin typeface="Calibri"/>
                <a:ea typeface="Calibri"/>
                <a:cs typeface="Traditional Arabic"/>
              </a:rPr>
              <a:t>و بالتالي فهم طبيعة الاختلافات الثقافية، مما يؤدي لسرعة التكيف و الانسجام و </a:t>
            </a:r>
            <a:r>
              <a:rPr lang="ar-SA" sz="2100" dirty="0">
                <a:latin typeface="Calibri"/>
                <a:ea typeface="Calibri"/>
              </a:rPr>
              <a:t> </a:t>
            </a:r>
            <a:r>
              <a:rPr lang="ar-DZ" sz="2100" dirty="0">
                <a:latin typeface="Calibri"/>
                <a:ea typeface="Calibri"/>
                <a:cs typeface="Traditional Arabic"/>
              </a:rPr>
              <a:t>يمكن تقديمه باستخدام مجموعة من الأساليب ، مثل التدريب </a:t>
            </a:r>
            <a:r>
              <a:rPr lang="ar-DZ" sz="2100" dirty="0" smtClean="0">
                <a:latin typeface="Calibri"/>
                <a:ea typeface="Calibri"/>
                <a:cs typeface="Traditional Arabic"/>
              </a:rPr>
              <a:t>الذاتي (كتب، أشرطة)، والمحاضرات</a:t>
            </a:r>
            <a:endParaRPr lang="fr-FR" sz="2100" dirty="0">
              <a:latin typeface="Calibri"/>
              <a:ea typeface="Calibri"/>
              <a:cs typeface="Arial"/>
            </a:endParaRPr>
          </a:p>
          <a:p>
            <a:pPr marL="457200" lvl="0" indent="-457200" algn="justLow" rtl="1">
              <a:lnSpc>
                <a:spcPct val="115000"/>
              </a:lnSpc>
              <a:spcAft>
                <a:spcPts val="0"/>
              </a:spcAft>
              <a:buFont typeface="+mj-lt"/>
              <a:buAutoNum type="arabicPeriod"/>
            </a:pPr>
            <a:r>
              <a:rPr lang="ar-SA" sz="2100" b="1" dirty="0">
                <a:latin typeface="Calibri"/>
                <a:ea typeface="Calibri"/>
                <a:cs typeface="Traditional Arabic"/>
              </a:rPr>
              <a:t>التدريب على الحساسية </a:t>
            </a:r>
            <a:r>
              <a:rPr lang="fr-FR" sz="2100" b="1" dirty="0" err="1">
                <a:latin typeface="Traditional Arabic"/>
                <a:ea typeface="Calibri"/>
                <a:cs typeface="Arial"/>
              </a:rPr>
              <a:t>sensitivity</a:t>
            </a:r>
            <a:r>
              <a:rPr lang="fr-FR" sz="2100" b="1" dirty="0">
                <a:latin typeface="Traditional Arabic"/>
                <a:ea typeface="Calibri"/>
                <a:cs typeface="Arial"/>
              </a:rPr>
              <a:t> training</a:t>
            </a:r>
            <a:r>
              <a:rPr lang="ar-SA" sz="2100" b="1" dirty="0">
                <a:latin typeface="Calibri"/>
                <a:ea typeface="Calibri"/>
                <a:cs typeface="Traditional Arabic"/>
              </a:rPr>
              <a:t>: </a:t>
            </a:r>
            <a:r>
              <a:rPr lang="ar-SA" sz="2100" dirty="0">
                <a:latin typeface="Calibri"/>
                <a:ea typeface="Calibri"/>
                <a:cs typeface="Traditional Arabic"/>
              </a:rPr>
              <a:t>يركز على تعليم الأفراد على مراعاة وفهم مشاعر المجتمعات الأخرى وعواطفها،  برامج تدريبية على كيفية التعامل مع الصدمات الثقافية.</a:t>
            </a:r>
            <a:endParaRPr lang="fr-FR" sz="2100" dirty="0">
              <a:latin typeface="Calibri"/>
              <a:ea typeface="Calibri"/>
              <a:cs typeface="Arial"/>
            </a:endParaRPr>
          </a:p>
          <a:p>
            <a:pPr marL="457200" lvl="0" indent="-457200" algn="justLow" rtl="1">
              <a:lnSpc>
                <a:spcPct val="115000"/>
              </a:lnSpc>
              <a:spcAft>
                <a:spcPts val="1000"/>
              </a:spcAft>
              <a:buFont typeface="+mj-lt"/>
              <a:buAutoNum type="arabicPeriod"/>
            </a:pPr>
            <a:r>
              <a:rPr lang="ar-SA" sz="2100" b="1" dirty="0">
                <a:latin typeface="Calibri"/>
                <a:ea typeface="Calibri"/>
                <a:cs typeface="Traditional Arabic"/>
              </a:rPr>
              <a:t>تجارب ميدانية </a:t>
            </a:r>
            <a:r>
              <a:rPr lang="fr-FR" sz="2100" b="1" dirty="0" err="1">
                <a:latin typeface="Traditional Arabic"/>
                <a:ea typeface="Calibri"/>
                <a:cs typeface="Arial"/>
              </a:rPr>
              <a:t>field</a:t>
            </a:r>
            <a:r>
              <a:rPr lang="fr-FR" sz="2100" b="1" dirty="0">
                <a:latin typeface="Traditional Arabic"/>
                <a:ea typeface="Calibri"/>
                <a:cs typeface="Arial"/>
              </a:rPr>
              <a:t> </a:t>
            </a:r>
            <a:r>
              <a:rPr lang="fr-FR" sz="2100" b="1" dirty="0" err="1">
                <a:latin typeface="Traditional Arabic"/>
                <a:ea typeface="Calibri"/>
                <a:cs typeface="Arial"/>
              </a:rPr>
              <a:t>experiences</a:t>
            </a:r>
            <a:r>
              <a:rPr lang="ar-SA" sz="2100" b="1" dirty="0">
                <a:latin typeface="Calibri"/>
                <a:ea typeface="Calibri"/>
                <a:cs typeface="Traditional Arabic"/>
              </a:rPr>
              <a:t>: </a:t>
            </a:r>
            <a:r>
              <a:rPr lang="ar-SA" sz="2100" dirty="0">
                <a:latin typeface="Calibri"/>
                <a:ea typeface="Calibri"/>
                <a:cs typeface="Traditional Arabic"/>
              </a:rPr>
              <a:t>الزيارات، </a:t>
            </a:r>
            <a:r>
              <a:rPr lang="ar-DZ" sz="2100" dirty="0">
                <a:latin typeface="Calibri"/>
                <a:ea typeface="Calibri"/>
                <a:cs typeface="Traditional Arabic"/>
              </a:rPr>
              <a:t>المقابلات مع المغتربين أو </a:t>
            </a:r>
            <a:r>
              <a:rPr lang="ar-DZ" sz="2100" dirty="0" smtClean="0">
                <a:latin typeface="Calibri"/>
                <a:ea typeface="Calibri"/>
                <a:cs typeface="Traditional Arabic"/>
              </a:rPr>
              <a:t>العائدين، </a:t>
            </a:r>
            <a:r>
              <a:rPr lang="ar-DZ" sz="2100" dirty="0">
                <a:latin typeface="Calibri"/>
                <a:ea typeface="Calibri"/>
                <a:cs typeface="Traditional Arabic"/>
              </a:rPr>
              <a:t>ورشات العمل والمحاكاة ، والخبرة الميدانية.</a:t>
            </a:r>
            <a:endParaRPr lang="fr-FR" sz="2100" dirty="0">
              <a:effectLst/>
              <a:latin typeface="Calibri"/>
              <a:ea typeface="Calibri"/>
              <a:cs typeface="Arial"/>
            </a:endParaRPr>
          </a:p>
        </p:txBody>
      </p:sp>
    </p:spTree>
    <p:extLst>
      <p:ext uri="{BB962C8B-B14F-4D97-AF65-F5344CB8AC3E}">
        <p14:creationId xmlns:p14="http://schemas.microsoft.com/office/powerpoint/2010/main" val="2925806620"/>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323528" y="188640"/>
            <a:ext cx="8568952" cy="6336704"/>
          </a:xfrm>
          <a:prstGeom prst="roundRect">
            <a:avLst/>
          </a:prstGeom>
          <a:solidFill>
            <a:schemeClr val="accent1">
              <a:lumMod val="40000"/>
              <a:lumOff val="60000"/>
            </a:schemeClr>
          </a:solidFill>
          <a:ln>
            <a:solidFill>
              <a:schemeClr val="tx2"/>
            </a:solidFill>
          </a:ln>
        </p:spPr>
        <p:style>
          <a:lnRef idx="2">
            <a:schemeClr val="accent6"/>
          </a:lnRef>
          <a:fillRef idx="1">
            <a:schemeClr val="lt1"/>
          </a:fillRef>
          <a:effectRef idx="0">
            <a:schemeClr val="accent6"/>
          </a:effectRef>
          <a:fontRef idx="minor">
            <a:schemeClr val="dk1"/>
          </a:fontRef>
        </p:style>
        <p:txBody>
          <a:bodyPr rtlCol="1" anchor="ctr"/>
          <a:lstStyle/>
          <a:p>
            <a:pPr algn="ctr" rtl="1"/>
            <a:r>
              <a:rPr lang="ar-DZ" sz="2800" b="1" dirty="0">
                <a:solidFill>
                  <a:srgbClr val="FFFF00"/>
                </a:solidFill>
              </a:rPr>
              <a:t>ثانيا: التدريب على اللغة </a:t>
            </a:r>
            <a:r>
              <a:rPr lang="fr-FR" sz="2800" b="1" dirty="0" err="1">
                <a:solidFill>
                  <a:srgbClr val="FFFF00"/>
                </a:solidFill>
              </a:rPr>
              <a:t>language</a:t>
            </a:r>
            <a:r>
              <a:rPr lang="fr-FR" sz="2800" b="1" dirty="0">
                <a:solidFill>
                  <a:srgbClr val="FFFF00"/>
                </a:solidFill>
              </a:rPr>
              <a:t> training</a:t>
            </a:r>
            <a:r>
              <a:rPr lang="fr-FR" sz="2800" b="1" dirty="0" smtClean="0">
                <a:solidFill>
                  <a:srgbClr val="FFFF00"/>
                </a:solidFill>
              </a:rPr>
              <a:t>:</a:t>
            </a:r>
            <a:endParaRPr lang="ar-DZ" sz="2800" b="1" dirty="0" smtClean="0">
              <a:solidFill>
                <a:srgbClr val="FFFF00"/>
              </a:solidFill>
            </a:endParaRPr>
          </a:p>
          <a:p>
            <a:pPr algn="r" rtl="1"/>
            <a:r>
              <a:rPr lang="ar-DZ" sz="2400" dirty="0" smtClean="0">
                <a:solidFill>
                  <a:prstClr val="black"/>
                </a:solidFill>
              </a:rPr>
              <a:t>    </a:t>
            </a:r>
            <a:r>
              <a:rPr lang="ar-SA" sz="2600" dirty="0">
                <a:solidFill>
                  <a:prstClr val="black"/>
                </a:solidFill>
                <a:ea typeface="Calibri"/>
                <a:cs typeface="Traditional Arabic"/>
              </a:rPr>
              <a:t>إن اللغة التي يحتاجها المغترب عند قيامه بالمهام الدولية تتفرع </a:t>
            </a:r>
            <a:r>
              <a:rPr lang="ar-SA" sz="2600" dirty="0" smtClean="0">
                <a:solidFill>
                  <a:prstClr val="black"/>
                </a:solidFill>
                <a:ea typeface="Calibri"/>
                <a:cs typeface="Traditional Arabic"/>
              </a:rPr>
              <a:t>إلى</a:t>
            </a:r>
            <a:r>
              <a:rPr lang="ar-DZ" sz="2600" dirty="0" smtClean="0">
                <a:solidFill>
                  <a:prstClr val="black"/>
                </a:solidFill>
                <a:ea typeface="Calibri"/>
                <a:cs typeface="Traditional Arabic"/>
              </a:rPr>
              <a:t>:</a:t>
            </a:r>
          </a:p>
          <a:p>
            <a:pPr marL="342900" indent="-342900" algn="r" rtl="1">
              <a:buFont typeface="Arial" pitchFamily="34" charset="0"/>
              <a:buChar char="•"/>
            </a:pPr>
            <a:r>
              <a:rPr lang="ar-SA" sz="2600" dirty="0" smtClean="0">
                <a:solidFill>
                  <a:prstClr val="black"/>
                </a:solidFill>
                <a:ea typeface="Calibri"/>
                <a:cs typeface="Traditional Arabic"/>
              </a:rPr>
              <a:t> </a:t>
            </a:r>
            <a:r>
              <a:rPr lang="ar-SA" sz="2600" dirty="0">
                <a:solidFill>
                  <a:prstClr val="black"/>
                </a:solidFill>
                <a:ea typeface="Calibri"/>
                <a:cs typeface="Traditional Arabic"/>
              </a:rPr>
              <a:t>لغة الأعمال العالمية، والمتمثلة في اللغة الانجليزية (عموما)، </a:t>
            </a:r>
            <a:endParaRPr lang="ar-DZ" sz="2600" dirty="0" smtClean="0">
              <a:solidFill>
                <a:prstClr val="black"/>
              </a:solidFill>
              <a:ea typeface="Calibri"/>
              <a:cs typeface="Traditional Arabic"/>
            </a:endParaRPr>
          </a:p>
          <a:p>
            <a:pPr marL="342900" indent="-342900" algn="r" rtl="1">
              <a:buFont typeface="Arial" pitchFamily="34" charset="0"/>
              <a:buChar char="•"/>
            </a:pPr>
            <a:r>
              <a:rPr lang="ar-SA" sz="2600" dirty="0" smtClean="0">
                <a:solidFill>
                  <a:prstClr val="black"/>
                </a:solidFill>
                <a:ea typeface="Calibri"/>
                <a:cs typeface="Traditional Arabic"/>
              </a:rPr>
              <a:t>لغة </a:t>
            </a:r>
            <a:r>
              <a:rPr lang="ar-SA" sz="2600" dirty="0">
                <a:solidFill>
                  <a:prstClr val="black"/>
                </a:solidFill>
                <a:ea typeface="Calibri"/>
                <a:cs typeface="Traditional Arabic"/>
              </a:rPr>
              <a:t>البلد المضيف، </a:t>
            </a:r>
            <a:endParaRPr lang="ar-DZ" sz="2600" dirty="0" smtClean="0">
              <a:solidFill>
                <a:prstClr val="black"/>
              </a:solidFill>
              <a:ea typeface="Calibri"/>
              <a:cs typeface="Traditional Arabic"/>
            </a:endParaRPr>
          </a:p>
          <a:p>
            <a:pPr marL="342900" indent="-342900" algn="r" rtl="1">
              <a:buFont typeface="Arial" pitchFamily="34" charset="0"/>
              <a:buChar char="•"/>
            </a:pPr>
            <a:r>
              <a:rPr lang="ar-SA" sz="2600" dirty="0" smtClean="0">
                <a:solidFill>
                  <a:prstClr val="black"/>
                </a:solidFill>
                <a:ea typeface="Calibri"/>
                <a:cs typeface="Traditional Arabic"/>
              </a:rPr>
              <a:t>بالإضافة </a:t>
            </a:r>
            <a:r>
              <a:rPr lang="ar-SA" sz="2600" dirty="0">
                <a:solidFill>
                  <a:prstClr val="black"/>
                </a:solidFill>
                <a:ea typeface="Calibri"/>
                <a:cs typeface="Traditional Arabic"/>
              </a:rPr>
              <a:t>إلى لغة </a:t>
            </a:r>
            <a:r>
              <a:rPr lang="ar-SA" sz="2600" dirty="0" smtClean="0">
                <a:solidFill>
                  <a:prstClr val="black"/>
                </a:solidFill>
                <a:ea typeface="Calibri"/>
                <a:cs typeface="Traditional Arabic"/>
              </a:rPr>
              <a:t>العمل</a:t>
            </a:r>
            <a:r>
              <a:rPr lang="ar-DZ" sz="2600" dirty="0" smtClean="0">
                <a:solidFill>
                  <a:prstClr val="black"/>
                </a:solidFill>
                <a:ea typeface="Calibri"/>
                <a:cs typeface="Traditional Arabic"/>
              </a:rPr>
              <a:t> </a:t>
            </a:r>
            <a:r>
              <a:rPr lang="ar-SA" sz="2600" dirty="0" smtClean="0">
                <a:solidFill>
                  <a:prstClr val="black"/>
                </a:solidFill>
                <a:ea typeface="Calibri"/>
                <a:cs typeface="Traditional Arabic"/>
              </a:rPr>
              <a:t>(</a:t>
            </a:r>
            <a:r>
              <a:rPr lang="ar-SA" sz="2600" dirty="0">
                <a:solidFill>
                  <a:prstClr val="black"/>
                </a:solidFill>
                <a:ea typeface="Calibri"/>
                <a:cs typeface="Traditional Arabic"/>
              </a:rPr>
              <a:t>لغة الشركة)</a:t>
            </a:r>
          </a:p>
          <a:p>
            <a:pPr algn="r" rtl="1"/>
            <a:r>
              <a:rPr lang="ar-DZ" sz="2600" dirty="0" smtClean="0">
                <a:solidFill>
                  <a:prstClr val="black"/>
                </a:solidFill>
                <a:ea typeface="Calibri"/>
                <a:cs typeface="Traditional Arabic"/>
              </a:rPr>
              <a:t>       </a:t>
            </a:r>
            <a:r>
              <a:rPr lang="ar-SA" sz="2600" dirty="0" smtClean="0">
                <a:solidFill>
                  <a:prstClr val="black"/>
                </a:solidFill>
                <a:ea typeface="Calibri"/>
                <a:cs typeface="Traditional Arabic"/>
              </a:rPr>
              <a:t>فيما </a:t>
            </a:r>
            <a:r>
              <a:rPr lang="ar-SA" sz="2600" dirty="0">
                <a:solidFill>
                  <a:prstClr val="black"/>
                </a:solidFill>
                <a:ea typeface="Calibri"/>
                <a:cs typeface="Traditional Arabic"/>
              </a:rPr>
              <a:t>يخص </a:t>
            </a:r>
            <a:r>
              <a:rPr lang="ar-SA" sz="2600" dirty="0" smtClean="0">
                <a:solidFill>
                  <a:prstClr val="black"/>
                </a:solidFill>
                <a:ea typeface="Calibri"/>
                <a:cs typeface="Traditional Arabic"/>
              </a:rPr>
              <a:t>التدريب </a:t>
            </a:r>
            <a:r>
              <a:rPr lang="ar-SA" sz="2600" dirty="0">
                <a:solidFill>
                  <a:prstClr val="black"/>
                </a:solidFill>
                <a:ea typeface="Calibri"/>
                <a:cs typeface="Traditional Arabic"/>
              </a:rPr>
              <a:t>على تعلم اللغة الانجليزية فهي تعد جد ضرورية، وهذا ما يؤكده الباحث </a:t>
            </a:r>
            <a:r>
              <a:rPr lang="fr-FR" sz="2600" dirty="0" err="1">
                <a:solidFill>
                  <a:prstClr val="black"/>
                </a:solidFill>
                <a:ea typeface="Calibri"/>
                <a:cs typeface="Traditional Arabic"/>
              </a:rPr>
              <a:t>Neeley</a:t>
            </a:r>
            <a:r>
              <a:rPr lang="fr-FR" sz="2600" dirty="0">
                <a:solidFill>
                  <a:prstClr val="black"/>
                </a:solidFill>
                <a:ea typeface="Calibri"/>
                <a:cs typeface="Traditional Arabic"/>
              </a:rPr>
              <a:t> </a:t>
            </a:r>
            <a:r>
              <a:rPr lang="ar-DZ" sz="2600" dirty="0" smtClean="0">
                <a:solidFill>
                  <a:prstClr val="black"/>
                </a:solidFill>
                <a:ea typeface="Calibri"/>
                <a:cs typeface="Traditional Arabic"/>
              </a:rPr>
              <a:t> </a:t>
            </a:r>
            <a:r>
              <a:rPr lang="ar-SA" sz="2600" dirty="0" smtClean="0">
                <a:solidFill>
                  <a:prstClr val="black"/>
                </a:solidFill>
                <a:ea typeface="Calibri"/>
                <a:cs typeface="Traditional Arabic"/>
              </a:rPr>
              <a:t>إذ </a:t>
            </a:r>
            <a:r>
              <a:rPr lang="ar-SA" sz="2600" dirty="0">
                <a:solidFill>
                  <a:prstClr val="black"/>
                </a:solidFill>
                <a:ea typeface="Calibri"/>
                <a:cs typeface="Traditional Arabic"/>
              </a:rPr>
              <a:t>يرى أن اللغة الانجليزية هي لغة الأعمال العالمية في وقتنا المعاصر.  إذ تعد الأفضل للاستجابة للضغوط التنافسية في السوق.</a:t>
            </a:r>
          </a:p>
          <a:p>
            <a:pPr algn="r" rtl="1"/>
            <a:r>
              <a:rPr lang="ar-DZ" sz="2600" dirty="0" smtClean="0">
                <a:solidFill>
                  <a:prstClr val="black"/>
                </a:solidFill>
                <a:ea typeface="Calibri"/>
                <a:cs typeface="Traditional Arabic"/>
              </a:rPr>
              <a:t>      </a:t>
            </a:r>
            <a:r>
              <a:rPr lang="ar-SA" sz="2600" dirty="0" smtClean="0">
                <a:solidFill>
                  <a:prstClr val="black"/>
                </a:solidFill>
                <a:ea typeface="Calibri"/>
                <a:cs typeface="Traditional Arabic"/>
              </a:rPr>
              <a:t>أما </a:t>
            </a:r>
            <a:r>
              <a:rPr lang="ar-SA" sz="2600" dirty="0">
                <a:solidFill>
                  <a:prstClr val="black"/>
                </a:solidFill>
                <a:ea typeface="Calibri"/>
                <a:cs typeface="Traditional Arabic"/>
              </a:rPr>
              <a:t>التدريب على التحدث بلغة البلد المضيف هو ضروري أيضا لتسهيل التكيف مع بيئة هذا البلد والتواصل مع أفراده، بمعنى يساعد ذلك على التفاعل الاجتماعي، خصوصا خارج أوقات العمل الرسمي.</a:t>
            </a:r>
          </a:p>
          <a:p>
            <a:pPr algn="r" rtl="1"/>
            <a:r>
              <a:rPr lang="ar-DZ" sz="2600" dirty="0" smtClean="0">
                <a:solidFill>
                  <a:prstClr val="black"/>
                </a:solidFill>
                <a:ea typeface="Calibri"/>
                <a:cs typeface="Traditional Arabic"/>
              </a:rPr>
              <a:t>      </a:t>
            </a:r>
            <a:r>
              <a:rPr lang="ar-SA" sz="2600" dirty="0" smtClean="0">
                <a:solidFill>
                  <a:prstClr val="black"/>
                </a:solidFill>
                <a:ea typeface="Calibri"/>
                <a:cs typeface="Traditional Arabic"/>
              </a:rPr>
              <a:t>في </a:t>
            </a:r>
            <a:r>
              <a:rPr lang="ar-SA" sz="2600" dirty="0">
                <a:solidFill>
                  <a:prstClr val="black"/>
                </a:solidFill>
                <a:ea typeface="Calibri"/>
                <a:cs typeface="Traditional Arabic"/>
              </a:rPr>
              <a:t>حين يعد التدريب على لغة العمل جد مهمة، حيث أن اختلاف اللهجات والمصطلحات يعوق التفاهم والتواصل حول القواعد والإجراءات والسياسات التي تضعها الشركة ذات الثقافات واللهجات المتعددة</a:t>
            </a:r>
            <a:r>
              <a:rPr lang="ar-SA" sz="2600" dirty="0" smtClean="0">
                <a:solidFill>
                  <a:prstClr val="black"/>
                </a:solidFill>
                <a:ea typeface="Calibri"/>
                <a:cs typeface="Traditional Arabic"/>
              </a:rPr>
              <a:t>.</a:t>
            </a:r>
            <a:endParaRPr lang="ar-DZ" sz="2600" dirty="0">
              <a:solidFill>
                <a:prstClr val="black"/>
              </a:solidFill>
            </a:endParaRPr>
          </a:p>
        </p:txBody>
      </p:sp>
    </p:spTree>
    <p:extLst>
      <p:ext uri="{BB962C8B-B14F-4D97-AF65-F5344CB8AC3E}">
        <p14:creationId xmlns:p14="http://schemas.microsoft.com/office/powerpoint/2010/main" val="3915599661"/>
      </p:ext>
    </p:extLst>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4119</TotalTime>
  <Words>1896</Words>
  <Application>Microsoft Office PowerPoint</Application>
  <PresentationFormat>Affichage à l'écran (4:3)</PresentationFormat>
  <Paragraphs>76</Paragraphs>
  <Slides>13</Slides>
  <Notes>2</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Rotonde</vt:lpstr>
      <vt:lpstr>الجمهورية الجزائرية الديمقراطية الشعبية وزارة التعليم العالي و البحث العلمي جامعة محمد خيضر ببسكرة كلية العلوم الإقتصادية و التجارية و علوم التسيير ثانية ماستر تسيير الموارد البشرية </vt:lpstr>
      <vt:lpstr>المقدمة</vt:lpstr>
      <vt:lpstr>المبحث الأول: الإطار المفاهيمي</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الخاتمة</vt:lpstr>
      <vt:lpstr>قائمة المراجع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 البحث العلمي جامعة محمد خيضر ببسكرة كلية العلوم الإقتصادية و التجارية و علوم التسيير سنة ثالثة تجــــــــــــــــــــــــــــــارة دوليــــــــــــــــــــــــــــــة  </dc:title>
  <dc:creator>A HALIM</dc:creator>
  <cp:lastModifiedBy>Utilisateur Windows</cp:lastModifiedBy>
  <cp:revision>373</cp:revision>
  <cp:lastPrinted>2021-01-04T12:49:41Z</cp:lastPrinted>
  <dcterms:created xsi:type="dcterms:W3CDTF">2020-02-07T20:52:11Z</dcterms:created>
  <dcterms:modified xsi:type="dcterms:W3CDTF">2021-11-16T06:16:02Z</dcterms:modified>
</cp:coreProperties>
</file>