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4" r:id="rId4"/>
    <p:sldId id="258" r:id="rId5"/>
    <p:sldId id="259" r:id="rId6"/>
    <p:sldId id="260" r:id="rId7"/>
    <p:sldId id="261" r:id="rId8"/>
    <p:sldId id="263" r:id="rId9"/>
    <p:sldId id="265" r:id="rId1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147" autoAdjust="0"/>
    <p:restoredTop sz="94660"/>
  </p:normalViewPr>
  <p:slideViewPr>
    <p:cSldViewPr>
      <p:cViewPr varScale="1">
        <p:scale>
          <a:sx n="68" d="100"/>
          <a:sy n="68" d="100"/>
        </p:scale>
        <p:origin x="-146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409AB69D-016C-4607-A365-A854F254EDE8}" type="datetimeFigureOut">
              <a:rPr lang="fr-FR" smtClean="0"/>
              <a:pPr/>
              <a:t>07/11/2021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8D89E33-6290-4A73-A934-A2C045FF826B}"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09AB69D-016C-4607-A365-A854F254EDE8}" type="datetimeFigureOut">
              <a:rPr lang="fr-FR" smtClean="0"/>
              <a:pPr/>
              <a:t>07/11/2021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8D89E33-6290-4A73-A934-A2C045FF826B}"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09AB69D-016C-4607-A365-A854F254EDE8}" type="datetimeFigureOut">
              <a:rPr lang="fr-FR" smtClean="0"/>
              <a:pPr/>
              <a:t>07/11/2021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8D89E33-6290-4A73-A934-A2C045FF826B}"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09AB69D-016C-4607-A365-A854F254EDE8}" type="datetimeFigureOut">
              <a:rPr lang="fr-FR" smtClean="0"/>
              <a:pPr/>
              <a:t>07/11/2021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8D89E33-6290-4A73-A934-A2C045FF826B}"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409AB69D-016C-4607-A365-A854F254EDE8}" type="datetimeFigureOut">
              <a:rPr lang="fr-FR" smtClean="0"/>
              <a:pPr/>
              <a:t>07/11/2021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8D89E33-6290-4A73-A934-A2C045FF826B}"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409AB69D-016C-4607-A365-A854F254EDE8}" type="datetimeFigureOut">
              <a:rPr lang="fr-FR" smtClean="0"/>
              <a:pPr/>
              <a:t>07/11/2021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8D89E33-6290-4A73-A934-A2C045FF826B}"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409AB69D-016C-4607-A365-A854F254EDE8}" type="datetimeFigureOut">
              <a:rPr lang="fr-FR" smtClean="0"/>
              <a:pPr/>
              <a:t>07/11/2021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A8D89E33-6290-4A73-A934-A2C045FF826B}"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409AB69D-016C-4607-A365-A854F254EDE8}" type="datetimeFigureOut">
              <a:rPr lang="fr-FR" smtClean="0"/>
              <a:pPr/>
              <a:t>07/11/2021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A8D89E33-6290-4A73-A934-A2C045FF826B}"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09AB69D-016C-4607-A365-A854F254EDE8}" type="datetimeFigureOut">
              <a:rPr lang="fr-FR" smtClean="0"/>
              <a:pPr/>
              <a:t>07/11/2021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A8D89E33-6290-4A73-A934-A2C045FF826B}"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09AB69D-016C-4607-A365-A854F254EDE8}" type="datetimeFigureOut">
              <a:rPr lang="fr-FR" smtClean="0"/>
              <a:pPr/>
              <a:t>07/11/2021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8D89E33-6290-4A73-A934-A2C045FF826B}"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09AB69D-016C-4607-A365-A854F254EDE8}" type="datetimeFigureOut">
              <a:rPr lang="fr-FR" smtClean="0"/>
              <a:pPr/>
              <a:t>07/11/2021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8D89E33-6290-4A73-A934-A2C045FF826B}"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9AB69D-016C-4607-A365-A854F254EDE8}" type="datetimeFigureOut">
              <a:rPr lang="fr-FR" smtClean="0"/>
              <a:pPr/>
              <a:t>07/11/2021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D89E33-6290-4A73-A934-A2C045FF826B}"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pic>
        <p:nvPicPr>
          <p:cNvPr id="8" name="Image 7" descr="images (4).jpeg"/>
          <p:cNvPicPr>
            <a:picLocks noChangeAspect="1"/>
          </p:cNvPicPr>
          <p:nvPr/>
        </p:nvPicPr>
        <p:blipFill>
          <a:blip r:embed="rId2"/>
          <a:stretch>
            <a:fillRect/>
          </a:stretch>
        </p:blipFill>
        <p:spPr>
          <a:xfrm>
            <a:off x="1" y="0"/>
            <a:ext cx="9144000" cy="6858000"/>
          </a:xfrm>
          <a:prstGeom prst="rect">
            <a:avLst/>
          </a:prstGeom>
        </p:spPr>
      </p:pic>
      <p:sp>
        <p:nvSpPr>
          <p:cNvPr id="9" name="Ellipse 8"/>
          <p:cNvSpPr/>
          <p:nvPr/>
        </p:nvSpPr>
        <p:spPr>
          <a:xfrm>
            <a:off x="5715008" y="3714752"/>
            <a:ext cx="2857520" cy="2786082"/>
          </a:xfrm>
          <a:prstGeom prst="ellipse">
            <a:avLst/>
          </a:prstGeom>
          <a:solidFill>
            <a:srgbClr val="002060"/>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t>إعداد:</a:t>
            </a:r>
          </a:p>
          <a:p>
            <a:pPr algn="ctr"/>
            <a:r>
              <a:rPr lang="ar-DZ" sz="2000" b="1" dirty="0" smtClean="0"/>
              <a:t>مسعي سارة </a:t>
            </a:r>
          </a:p>
          <a:p>
            <a:pPr algn="ctr"/>
            <a:r>
              <a:rPr lang="ar-DZ" sz="2000" b="1" dirty="0" smtClean="0"/>
              <a:t>عربية صورية </a:t>
            </a:r>
            <a:endParaRPr lang="fr-FR" sz="2000" b="1" dirty="0"/>
          </a:p>
        </p:txBody>
      </p:sp>
      <p:sp>
        <p:nvSpPr>
          <p:cNvPr id="10" name="Ellipse 9"/>
          <p:cNvSpPr/>
          <p:nvPr/>
        </p:nvSpPr>
        <p:spPr>
          <a:xfrm>
            <a:off x="571472" y="3643314"/>
            <a:ext cx="3071834" cy="2857496"/>
          </a:xfrm>
          <a:prstGeom prst="ellipse">
            <a:avLst/>
          </a:prstGeom>
          <a:solidFill>
            <a:srgbClr val="002060"/>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t>إشراف : </a:t>
            </a:r>
          </a:p>
          <a:p>
            <a:pPr algn="ctr"/>
            <a:r>
              <a:rPr lang="ar-DZ" sz="2400" b="1" dirty="0" smtClean="0"/>
              <a:t>أقطي جوهرة</a:t>
            </a:r>
          </a:p>
        </p:txBody>
      </p:sp>
      <p:sp>
        <p:nvSpPr>
          <p:cNvPr id="11" name="Rectangle à coins arrondis 10"/>
          <p:cNvSpPr/>
          <p:nvPr/>
        </p:nvSpPr>
        <p:spPr>
          <a:xfrm>
            <a:off x="1571604" y="2000240"/>
            <a:ext cx="6500858" cy="1214446"/>
          </a:xfrm>
          <a:prstGeom prst="roundRect">
            <a:avLst/>
          </a:prstGeom>
          <a:solidFill>
            <a:srgbClr val="00206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200" b="1" dirty="0" smtClean="0">
                <a:latin typeface="Simplified Arabic" pitchFamily="18" charset="-78"/>
                <a:cs typeface="Simplified Arabic" pitchFamily="18" charset="-78"/>
              </a:rPr>
              <a:t>توظيف الموظفين الدوليين</a:t>
            </a:r>
            <a:endParaRPr lang="fr-FR" sz="3200" b="1" dirty="0">
              <a:latin typeface="Simplified Arabic" pitchFamily="18" charset="-78"/>
              <a:cs typeface="Simplified Arabic" pitchFamily="18" charset="-78"/>
            </a:endParaRPr>
          </a:p>
        </p:txBody>
      </p:sp>
      <p:sp>
        <p:nvSpPr>
          <p:cNvPr id="14" name="Rectangle 13"/>
          <p:cNvSpPr/>
          <p:nvPr/>
        </p:nvSpPr>
        <p:spPr>
          <a:xfrm>
            <a:off x="2500298" y="214290"/>
            <a:ext cx="4572000" cy="1477328"/>
          </a:xfrm>
          <a:prstGeom prst="rect">
            <a:avLst/>
          </a:prstGeom>
        </p:spPr>
        <p:txBody>
          <a:bodyPr>
            <a:spAutoFit/>
          </a:bodyPr>
          <a:lstStyle/>
          <a:p>
            <a:pPr algn="ctr"/>
            <a:r>
              <a:rPr lang="ar-DZ" b="1" dirty="0" smtClean="0">
                <a:solidFill>
                  <a:srgbClr val="002060"/>
                </a:solidFill>
                <a:effectLst>
                  <a:outerShdw blurRad="38100" dist="38100" dir="2700000" algn="tl">
                    <a:srgbClr val="000000">
                      <a:alpha val="43137"/>
                    </a:srgbClr>
                  </a:outerShdw>
                </a:effectLst>
              </a:rPr>
              <a:t>وزارة التعليم العالي والبحث العلمي </a:t>
            </a:r>
          </a:p>
          <a:p>
            <a:pPr algn="ctr"/>
            <a:r>
              <a:rPr lang="ar-DZ" b="1" dirty="0" smtClean="0">
                <a:solidFill>
                  <a:srgbClr val="002060"/>
                </a:solidFill>
                <a:effectLst>
                  <a:outerShdw blurRad="38100" dist="38100" dir="2700000" algn="tl">
                    <a:srgbClr val="000000">
                      <a:alpha val="43137"/>
                    </a:srgbClr>
                  </a:outerShdw>
                </a:effectLst>
              </a:rPr>
              <a:t>جامعة محمد خيضر_بسكرة_</a:t>
            </a:r>
          </a:p>
          <a:p>
            <a:pPr algn="ctr"/>
            <a:r>
              <a:rPr lang="ar-DZ" b="1" dirty="0" smtClean="0">
                <a:solidFill>
                  <a:srgbClr val="002060"/>
                </a:solidFill>
                <a:effectLst>
                  <a:outerShdw blurRad="38100" dist="38100" dir="2700000" algn="tl">
                    <a:srgbClr val="000000">
                      <a:alpha val="43137"/>
                    </a:srgbClr>
                  </a:outerShdw>
                </a:effectLst>
              </a:rPr>
              <a:t>كلية العلوم الاقتصادية والتسيير والعلوم التجارية</a:t>
            </a:r>
          </a:p>
          <a:p>
            <a:pPr algn="ctr"/>
            <a:r>
              <a:rPr lang="ar-DZ" b="1" dirty="0" smtClean="0">
                <a:solidFill>
                  <a:srgbClr val="002060"/>
                </a:solidFill>
                <a:effectLst>
                  <a:outerShdw blurRad="38100" dist="38100" dir="2700000" algn="tl">
                    <a:srgbClr val="000000">
                      <a:alpha val="43137"/>
                    </a:srgbClr>
                  </a:outerShdw>
                </a:effectLst>
              </a:rPr>
              <a:t>قسم علوم التسيير</a:t>
            </a:r>
          </a:p>
          <a:p>
            <a:pPr algn="ctr"/>
            <a:r>
              <a:rPr lang="ar-DZ" b="1" dirty="0" smtClean="0">
                <a:solidFill>
                  <a:srgbClr val="002060"/>
                </a:solidFill>
                <a:effectLst>
                  <a:outerShdw blurRad="38100" dist="38100" dir="2700000" algn="tl">
                    <a:srgbClr val="000000">
                      <a:alpha val="43137"/>
                    </a:srgbClr>
                  </a:outerShdw>
                </a:effectLst>
              </a:rPr>
              <a:t>تخصص إدارة موارد البشرية</a:t>
            </a:r>
            <a:endParaRPr lang="fr-FR" sz="2800" b="1" dirty="0">
              <a:solidFill>
                <a:srgbClr val="002060"/>
              </a:solidFill>
              <a:effectLst>
                <a:outerShdw blurRad="38100" dist="38100" dir="2700000" algn="tl">
                  <a:srgbClr val="000000">
                    <a:alpha val="43137"/>
                  </a:srgbClr>
                </a:outerShdw>
              </a:effectLst>
            </a:endParaRPr>
          </a:p>
        </p:txBody>
      </p:sp>
      <p:sp>
        <p:nvSpPr>
          <p:cNvPr id="15" name="Ellipse 14"/>
          <p:cNvSpPr/>
          <p:nvPr/>
        </p:nvSpPr>
        <p:spPr>
          <a:xfrm>
            <a:off x="4000496" y="4643446"/>
            <a:ext cx="1214446" cy="914400"/>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smtClean="0">
                <a:solidFill>
                  <a:schemeClr val="bg1"/>
                </a:solidFill>
                <a:latin typeface="Simplified Arabic" pitchFamily="18" charset="-78"/>
                <a:cs typeface="Simplified Arabic" pitchFamily="18" charset="-78"/>
              </a:rPr>
              <a:t>الفوج:</a:t>
            </a:r>
          </a:p>
          <a:p>
            <a:pPr algn="ctr"/>
            <a:r>
              <a:rPr lang="ar-DZ" b="1" dirty="0" smtClean="0">
                <a:solidFill>
                  <a:schemeClr val="bg1"/>
                </a:solidFill>
                <a:latin typeface="Simplified Arabic" pitchFamily="18" charset="-78"/>
                <a:cs typeface="Simplified Arabic" pitchFamily="18" charset="-78"/>
              </a:rPr>
              <a:t>05</a:t>
            </a:r>
            <a:endParaRPr lang="fr-FR" b="1" dirty="0">
              <a:solidFill>
                <a:schemeClr val="bg1"/>
              </a:solidFill>
              <a:latin typeface="Simplified Arabic" pitchFamily="18" charset="-78"/>
              <a:cs typeface="Simplified Arabic" pitchFamily="18"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pic>
        <p:nvPicPr>
          <p:cNvPr id="8" name="Image 7" descr="images (4).jpeg"/>
          <p:cNvPicPr>
            <a:picLocks noChangeAspect="1"/>
          </p:cNvPicPr>
          <p:nvPr/>
        </p:nvPicPr>
        <p:blipFill>
          <a:blip r:embed="rId2"/>
          <a:stretch>
            <a:fillRect/>
          </a:stretch>
        </p:blipFill>
        <p:spPr>
          <a:xfrm>
            <a:off x="1" y="0"/>
            <a:ext cx="9144000" cy="6858000"/>
          </a:xfrm>
          <a:prstGeom prst="rect">
            <a:avLst/>
          </a:prstGeom>
        </p:spPr>
      </p:pic>
      <p:sp>
        <p:nvSpPr>
          <p:cNvPr id="5" name="Ellipse 4"/>
          <p:cNvSpPr/>
          <p:nvPr/>
        </p:nvSpPr>
        <p:spPr>
          <a:xfrm>
            <a:off x="1214414" y="500042"/>
            <a:ext cx="6643734" cy="1428760"/>
          </a:xfrm>
          <a:prstGeom prst="ellipse">
            <a:avLst/>
          </a:prstGeom>
          <a:solidFill>
            <a:srgbClr val="00206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t>المبحث الاول : ماهية الموظفين الدوليين</a:t>
            </a:r>
          </a:p>
          <a:p>
            <a:pPr algn="ctr"/>
            <a:r>
              <a:rPr lang="ar-DZ" sz="2400" b="1" dirty="0" smtClean="0"/>
              <a:t>المطلب الاول : تعريف الموظف الدولي</a:t>
            </a:r>
          </a:p>
          <a:p>
            <a:pPr algn="ctr"/>
            <a:endParaRPr lang="fr-FR" sz="2000" b="1" dirty="0"/>
          </a:p>
        </p:txBody>
      </p:sp>
      <p:sp>
        <p:nvSpPr>
          <p:cNvPr id="7" name="Rectangle à coins arrondis 6"/>
          <p:cNvSpPr/>
          <p:nvPr/>
        </p:nvSpPr>
        <p:spPr>
          <a:xfrm>
            <a:off x="357158" y="2928934"/>
            <a:ext cx="8358246" cy="3071834"/>
          </a:xfrm>
          <a:prstGeom prst="round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DZ" sz="2400" b="1" u="sng" dirty="0" smtClean="0">
                <a:solidFill>
                  <a:schemeClr val="tx1">
                    <a:lumMod val="95000"/>
                    <a:lumOff val="5000"/>
                  </a:schemeClr>
                </a:solidFill>
              </a:rPr>
              <a:t>تعريف الموظف الدولي:</a:t>
            </a:r>
            <a:r>
              <a:rPr lang="ar-SA" sz="2400" dirty="0" smtClean="0"/>
              <a:t> " </a:t>
            </a:r>
            <a:r>
              <a:rPr lang="ar-SA" sz="2400" b="1" dirty="0" smtClean="0"/>
              <a:t>كان واضحا إذ قال بأنه  كل من يعمل في خدمة احد المنظمات الدولية لأداء وظيفة دائمة ، خاضعا في كل ما يتعلق بعلاقته بها إلى نظام قانوني مفصل تضعه المنظمة لتنظيم مركزه ومركز زملائه ، لا لقانون وطني معين "، </a:t>
            </a:r>
            <a:endParaRPr lang="fr-FR" sz="2400" b="1" dirty="0" smtClean="0"/>
          </a:p>
          <a:p>
            <a:pPr algn="r" rtl="1"/>
            <a:r>
              <a:rPr lang="ar-SA" sz="2400" b="1" u="sng" dirty="0" smtClean="0"/>
              <a:t>ويعرف أيضا</a:t>
            </a:r>
            <a:r>
              <a:rPr lang="ar-SA" sz="2400" b="1" dirty="0" smtClean="0"/>
              <a:t> "بأنه كل من يعمل في خدمة إحدى المنظمات الدولية بصفة مستمرة ودائمة ، ووفق ماتميله أحكام ميثاقها ولوائحها مستهدفا تحقيق مصلحة المنظمة وأهدافها  ويعمل الموظف الدولي في الجهاز الإداري بالدرجة الأساسية وكذلك في بقية فروع وأجهزة المنظمة الدولية ويتلقون التوجيهات منها</a:t>
            </a:r>
            <a:r>
              <a:rPr lang="ar-SA" sz="2400" dirty="0" smtClean="0"/>
              <a:t>.</a:t>
            </a:r>
            <a:endParaRPr lang="fr-FR"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pic>
        <p:nvPicPr>
          <p:cNvPr id="8" name="Image 7" descr="images (4).jpeg"/>
          <p:cNvPicPr>
            <a:picLocks noChangeAspect="1"/>
          </p:cNvPicPr>
          <p:nvPr/>
        </p:nvPicPr>
        <p:blipFill>
          <a:blip r:embed="rId2"/>
          <a:stretch>
            <a:fillRect/>
          </a:stretch>
        </p:blipFill>
        <p:spPr>
          <a:xfrm>
            <a:off x="1" y="0"/>
            <a:ext cx="9144000" cy="6858000"/>
          </a:xfrm>
          <a:prstGeom prst="rect">
            <a:avLst/>
          </a:prstGeom>
        </p:spPr>
      </p:pic>
      <p:sp>
        <p:nvSpPr>
          <p:cNvPr id="5" name="Ellipse 4"/>
          <p:cNvSpPr/>
          <p:nvPr/>
        </p:nvSpPr>
        <p:spPr>
          <a:xfrm>
            <a:off x="1928794" y="357166"/>
            <a:ext cx="5857916" cy="1285884"/>
          </a:xfrm>
          <a:prstGeom prst="ellipse">
            <a:avLst/>
          </a:prstGeom>
          <a:solidFill>
            <a:srgbClr val="00206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latin typeface="Simplified Arabic" pitchFamily="18" charset="-78"/>
                <a:cs typeface="Simplified Arabic" pitchFamily="18" charset="-78"/>
              </a:rPr>
              <a:t>المطلب الثاني :حقوق الموظف وواجباته </a:t>
            </a:r>
            <a:endParaRPr lang="fr-FR" sz="2400" b="1" dirty="0">
              <a:latin typeface="Simplified Arabic" pitchFamily="18" charset="-78"/>
              <a:cs typeface="Simplified Arabic" pitchFamily="18" charset="-78"/>
            </a:endParaRPr>
          </a:p>
        </p:txBody>
      </p:sp>
      <p:sp>
        <p:nvSpPr>
          <p:cNvPr id="12" name="Rectangle à coins arrondis 11"/>
          <p:cNvSpPr/>
          <p:nvPr/>
        </p:nvSpPr>
        <p:spPr>
          <a:xfrm>
            <a:off x="5000628" y="2357430"/>
            <a:ext cx="3500462" cy="41434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000" b="1" u="sng" dirty="0" smtClean="0">
                <a:solidFill>
                  <a:schemeClr val="tx2">
                    <a:lumMod val="50000"/>
                  </a:schemeClr>
                </a:solidFill>
              </a:rPr>
              <a:t>الموظف الدولي اتجاه المنظمة</a:t>
            </a:r>
          </a:p>
          <a:p>
            <a:pPr algn="r"/>
            <a:r>
              <a:rPr lang="ar-DZ" sz="2000" dirty="0" smtClean="0"/>
              <a:t> </a:t>
            </a:r>
            <a:r>
              <a:rPr lang="ar-DZ" sz="2000" dirty="0" smtClean="0">
                <a:solidFill>
                  <a:schemeClr val="tx2">
                    <a:lumMod val="50000"/>
                  </a:schemeClr>
                </a:solidFill>
              </a:rPr>
              <a:t>أولا</a:t>
            </a:r>
            <a:r>
              <a:rPr lang="ar-DZ" sz="2000" dirty="0" smtClean="0"/>
              <a:t> : </a:t>
            </a:r>
            <a:r>
              <a:rPr lang="ar-DZ" sz="2000" b="1" dirty="0" smtClean="0"/>
              <a:t>حق تمتع الموظف بالصفة الدولية</a:t>
            </a:r>
          </a:p>
          <a:p>
            <a:pPr algn="r"/>
            <a:r>
              <a:rPr lang="ar-DZ" sz="2000" b="1" dirty="0" smtClean="0">
                <a:solidFill>
                  <a:schemeClr val="tx2">
                    <a:lumMod val="50000"/>
                  </a:schemeClr>
                </a:solidFill>
              </a:rPr>
              <a:t>ثانيا : </a:t>
            </a:r>
            <a:r>
              <a:rPr lang="ar-DZ" sz="2000" b="1" dirty="0" smtClean="0"/>
              <a:t>حق الموظف الدولي في المرتب</a:t>
            </a:r>
          </a:p>
          <a:p>
            <a:pPr algn="r"/>
            <a:r>
              <a:rPr lang="ar-DZ" sz="2000" b="1" dirty="0" smtClean="0">
                <a:solidFill>
                  <a:schemeClr val="tx2">
                    <a:lumMod val="50000"/>
                  </a:schemeClr>
                </a:solidFill>
              </a:rPr>
              <a:t>ثالثا:</a:t>
            </a:r>
            <a:r>
              <a:rPr lang="ar-DZ" sz="2000" b="1" dirty="0" smtClean="0"/>
              <a:t>حق الموظف الدولي في العلاوات والترقية</a:t>
            </a:r>
          </a:p>
          <a:p>
            <a:pPr algn="r"/>
            <a:r>
              <a:rPr lang="ar-DZ" sz="2000" b="1" dirty="0" smtClean="0">
                <a:solidFill>
                  <a:schemeClr val="tx2">
                    <a:lumMod val="50000"/>
                  </a:schemeClr>
                </a:solidFill>
              </a:rPr>
              <a:t>رابعا: </a:t>
            </a:r>
            <a:r>
              <a:rPr lang="ar-DZ" sz="2000" b="1" dirty="0" smtClean="0"/>
              <a:t>حق الموظف الدولي في حرية </a:t>
            </a:r>
          </a:p>
          <a:p>
            <a:pPr algn="r"/>
            <a:r>
              <a:rPr lang="ar-DZ" sz="2000" b="1" dirty="0" smtClean="0"/>
              <a:t>الرأي والفكرالساسي</a:t>
            </a:r>
          </a:p>
          <a:p>
            <a:pPr algn="r"/>
            <a:r>
              <a:rPr lang="ar-DZ" sz="2000" b="1" dirty="0" smtClean="0">
                <a:solidFill>
                  <a:schemeClr val="tx2">
                    <a:lumMod val="50000"/>
                  </a:schemeClr>
                </a:solidFill>
              </a:rPr>
              <a:t>خامسا:</a:t>
            </a:r>
            <a:r>
              <a:rPr lang="ar-DZ" sz="2000" b="1" dirty="0" smtClean="0"/>
              <a:t>حق الموظف الدولي في تكوين الجمعيات والنقابات </a:t>
            </a:r>
          </a:p>
          <a:p>
            <a:pPr algn="r"/>
            <a:r>
              <a:rPr lang="ar-DZ" sz="2000" b="1" dirty="0" smtClean="0"/>
              <a:t>حق الموظف الدولي في الحماية </a:t>
            </a:r>
          </a:p>
          <a:p>
            <a:pPr algn="ctr"/>
            <a:endParaRPr lang="fr-FR" dirty="0"/>
          </a:p>
        </p:txBody>
      </p:sp>
      <p:sp>
        <p:nvSpPr>
          <p:cNvPr id="13" name="Rectangle à coins arrondis 12"/>
          <p:cNvSpPr/>
          <p:nvPr/>
        </p:nvSpPr>
        <p:spPr>
          <a:xfrm>
            <a:off x="571472" y="2285992"/>
            <a:ext cx="3571900" cy="42862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000" b="1" u="sng" dirty="0" smtClean="0">
                <a:solidFill>
                  <a:schemeClr val="tx2">
                    <a:lumMod val="50000"/>
                  </a:schemeClr>
                </a:solidFill>
              </a:rPr>
              <a:t>حقوق الموظف الدولي اتجاه دولته: </a:t>
            </a:r>
            <a:r>
              <a:rPr lang="ar-DZ" sz="2000" b="1" dirty="0" smtClean="0"/>
              <a:t>الاصل هو ان تتمتع المنظمات الدولية بالحصانة ضد التقاضي أمام المحاكم الوطنية وان علاقة موظفيها معها تعد من قبيل العلاقات التي تتم في إطار نظامها القانوني الداخلي وتخرج عن علاقات العمل التي تنظمها القوانين الداخلية للدولة وان يستهدف الموظف من خلال ممارسته لعمله </a:t>
            </a:r>
            <a:endParaRPr lang="fr-FR" sz="2000"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pic>
        <p:nvPicPr>
          <p:cNvPr id="8" name="Image 7" descr="images (4).jpeg"/>
          <p:cNvPicPr>
            <a:picLocks noChangeAspect="1"/>
          </p:cNvPicPr>
          <p:nvPr/>
        </p:nvPicPr>
        <p:blipFill>
          <a:blip r:embed="rId2"/>
          <a:stretch>
            <a:fillRect/>
          </a:stretch>
        </p:blipFill>
        <p:spPr>
          <a:xfrm>
            <a:off x="1" y="0"/>
            <a:ext cx="9144000" cy="6858000"/>
          </a:xfrm>
          <a:prstGeom prst="rect">
            <a:avLst/>
          </a:prstGeom>
        </p:spPr>
      </p:pic>
      <p:sp>
        <p:nvSpPr>
          <p:cNvPr id="5" name="Ellipse 4"/>
          <p:cNvSpPr/>
          <p:nvPr/>
        </p:nvSpPr>
        <p:spPr>
          <a:xfrm>
            <a:off x="2214546" y="571480"/>
            <a:ext cx="5072098" cy="1285884"/>
          </a:xfrm>
          <a:prstGeom prst="ellipse">
            <a:avLst/>
          </a:prstGeom>
          <a:solidFill>
            <a:srgbClr val="00206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000" b="1" dirty="0" smtClean="0">
                <a:latin typeface="Simplified Arabic" pitchFamily="18" charset="-78"/>
                <a:cs typeface="Simplified Arabic" pitchFamily="18" charset="-78"/>
              </a:rPr>
              <a:t> </a:t>
            </a:r>
            <a:r>
              <a:rPr lang="ar-DZ" sz="2800" b="1" dirty="0" smtClean="0">
                <a:latin typeface="Simplified Arabic" pitchFamily="18" charset="-78"/>
                <a:cs typeface="Simplified Arabic" pitchFamily="18" charset="-78"/>
              </a:rPr>
              <a:t>واجبات الموظف الدولي</a:t>
            </a:r>
          </a:p>
          <a:p>
            <a:pPr algn="ctr"/>
            <a:endParaRPr lang="fr-FR" sz="2000" b="1" dirty="0">
              <a:latin typeface="Simplified Arabic" pitchFamily="18" charset="-78"/>
              <a:cs typeface="Simplified Arabic" pitchFamily="18" charset="-78"/>
            </a:endParaRPr>
          </a:p>
        </p:txBody>
      </p:sp>
      <p:sp>
        <p:nvSpPr>
          <p:cNvPr id="7" name="Rectangle à coins arrondis 6"/>
          <p:cNvSpPr/>
          <p:nvPr/>
        </p:nvSpPr>
        <p:spPr>
          <a:xfrm>
            <a:off x="4714876" y="2714620"/>
            <a:ext cx="4000528" cy="3500462"/>
          </a:xfrm>
          <a:prstGeom prst="round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u="sng" dirty="0" smtClean="0">
                <a:solidFill>
                  <a:schemeClr val="tx1"/>
                </a:solidFill>
                <a:latin typeface="Simplified Arabic" pitchFamily="18" charset="-78"/>
                <a:cs typeface="Simplified Arabic" pitchFamily="18" charset="-78"/>
              </a:rPr>
              <a:t>واجبات الموظف الدولي اتجاه المنظمة الدولية:</a:t>
            </a:r>
          </a:p>
          <a:p>
            <a:pPr algn="just" rtl="1"/>
            <a:r>
              <a:rPr lang="ar-DZ" sz="2000" b="1" dirty="0" smtClean="0">
                <a:solidFill>
                  <a:schemeClr val="tx1"/>
                </a:solidFill>
                <a:latin typeface="Simplified Arabic" pitchFamily="18" charset="-78"/>
                <a:cs typeface="Simplified Arabic" pitchFamily="18" charset="-78"/>
              </a:rPr>
              <a:t>-</a:t>
            </a:r>
            <a:r>
              <a:rPr lang="ar-DZ" sz="2000" b="1" dirty="0" smtClean="0">
                <a:latin typeface="Simplified Arabic" pitchFamily="18" charset="-78"/>
                <a:cs typeface="Simplified Arabic" pitchFamily="18" charset="-78"/>
              </a:rPr>
              <a:t>التفرغ التام للوظيفة</a:t>
            </a:r>
          </a:p>
          <a:p>
            <a:pPr algn="just" rtl="1"/>
            <a:r>
              <a:rPr lang="ar-DZ" sz="2000" b="1" dirty="0" smtClean="0">
                <a:solidFill>
                  <a:schemeClr val="tx1"/>
                </a:solidFill>
                <a:latin typeface="Simplified Arabic" pitchFamily="18" charset="-78"/>
                <a:cs typeface="Simplified Arabic" pitchFamily="18" charset="-78"/>
              </a:rPr>
              <a:t>-</a:t>
            </a:r>
            <a:r>
              <a:rPr lang="ar-DZ" sz="2000" b="1" dirty="0" smtClean="0">
                <a:latin typeface="Simplified Arabic" pitchFamily="18" charset="-78"/>
                <a:cs typeface="Simplified Arabic" pitchFamily="18" charset="-78"/>
              </a:rPr>
              <a:t>التزام الولاء الدولي للمنظمة الدولية </a:t>
            </a:r>
          </a:p>
          <a:p>
            <a:pPr algn="just" rtl="1"/>
            <a:r>
              <a:rPr lang="ar-DZ" sz="2000" b="1" dirty="0" smtClean="0">
                <a:solidFill>
                  <a:schemeClr val="tx1"/>
                </a:solidFill>
                <a:latin typeface="Simplified Arabic" pitchFamily="18" charset="-78"/>
                <a:cs typeface="Simplified Arabic" pitchFamily="18" charset="-78"/>
              </a:rPr>
              <a:t>-</a:t>
            </a:r>
            <a:r>
              <a:rPr lang="ar-DZ" sz="2000" b="1" dirty="0" smtClean="0">
                <a:latin typeface="Simplified Arabic" pitchFamily="18" charset="-78"/>
                <a:cs typeface="Simplified Arabic" pitchFamily="18" charset="-78"/>
              </a:rPr>
              <a:t>التزام الكتمان والمحافظة عللا أسرار</a:t>
            </a:r>
          </a:p>
          <a:p>
            <a:pPr algn="just" rtl="1"/>
            <a:r>
              <a:rPr lang="ar-DZ" sz="2000" dirty="0" smtClean="0">
                <a:solidFill>
                  <a:schemeClr val="tx1"/>
                </a:solidFill>
                <a:latin typeface="Simplified Arabic" pitchFamily="18" charset="-78"/>
                <a:cs typeface="Simplified Arabic" pitchFamily="18" charset="-78"/>
              </a:rPr>
              <a:t>-</a:t>
            </a:r>
            <a:r>
              <a:rPr lang="ar-DZ" sz="2000" b="1" dirty="0" smtClean="0">
                <a:latin typeface="Simplified Arabic" pitchFamily="18" charset="-78"/>
                <a:cs typeface="Simplified Arabic" pitchFamily="18" charset="-78"/>
              </a:rPr>
              <a:t>التزام الحياد والنزاهة في التعامل الدولي</a:t>
            </a:r>
          </a:p>
          <a:p>
            <a:pPr algn="ctr"/>
            <a:endParaRPr lang="fr-FR" sz="2000" b="1" dirty="0">
              <a:latin typeface="Simplified Arabic" pitchFamily="18" charset="-78"/>
              <a:cs typeface="Simplified Arabic" pitchFamily="18" charset="-78"/>
            </a:endParaRPr>
          </a:p>
        </p:txBody>
      </p:sp>
      <p:sp>
        <p:nvSpPr>
          <p:cNvPr id="9" name="Rectangle à coins arrondis 8"/>
          <p:cNvSpPr/>
          <p:nvPr/>
        </p:nvSpPr>
        <p:spPr>
          <a:xfrm>
            <a:off x="285720" y="2786058"/>
            <a:ext cx="4000528" cy="3571900"/>
          </a:xfrm>
          <a:prstGeom prst="roundRect">
            <a:avLst/>
          </a:prstGeom>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u="sng" dirty="0" smtClean="0">
                <a:solidFill>
                  <a:schemeClr val="tx1">
                    <a:lumMod val="95000"/>
                    <a:lumOff val="5000"/>
                  </a:schemeClr>
                </a:solidFill>
                <a:latin typeface="Simplified Arabic" pitchFamily="18" charset="-78"/>
                <a:cs typeface="Simplified Arabic" pitchFamily="18" charset="-78"/>
              </a:rPr>
              <a:t>واجبات الموظف الدولي اتجاه مقر دول المنظمة</a:t>
            </a:r>
          </a:p>
          <a:p>
            <a:pPr algn="just" rtl="1"/>
            <a:r>
              <a:rPr lang="ar-DZ" b="1" dirty="0" smtClean="0">
                <a:solidFill>
                  <a:schemeClr val="tx1"/>
                </a:solidFill>
                <a:latin typeface="Simplified Arabic" pitchFamily="18" charset="-78"/>
                <a:cs typeface="Simplified Arabic" pitchFamily="18" charset="-78"/>
              </a:rPr>
              <a:t>-</a:t>
            </a:r>
            <a:r>
              <a:rPr lang="ar-DZ" b="1" dirty="0" smtClean="0">
                <a:solidFill>
                  <a:schemeClr val="bg1"/>
                </a:solidFill>
                <a:latin typeface="Simplified Arabic" pitchFamily="18" charset="-78"/>
                <a:cs typeface="Simplified Arabic" pitchFamily="18" charset="-78"/>
              </a:rPr>
              <a:t>التزام عدم التدخل في الشؤون الداخلية والخارجية</a:t>
            </a:r>
          </a:p>
          <a:p>
            <a:pPr algn="just" rtl="1"/>
            <a:r>
              <a:rPr lang="ar-DZ" b="1" dirty="0" smtClean="0">
                <a:solidFill>
                  <a:schemeClr val="tx1"/>
                </a:solidFill>
                <a:latin typeface="Simplified Arabic" pitchFamily="18" charset="-78"/>
                <a:cs typeface="Simplified Arabic" pitchFamily="18" charset="-78"/>
              </a:rPr>
              <a:t>-</a:t>
            </a:r>
            <a:r>
              <a:rPr lang="ar-DZ" b="1" dirty="0" smtClean="0">
                <a:solidFill>
                  <a:schemeClr val="bg1"/>
                </a:solidFill>
                <a:latin typeface="Simplified Arabic" pitchFamily="18" charset="-78"/>
                <a:cs typeface="Simplified Arabic" pitchFamily="18" charset="-78"/>
              </a:rPr>
              <a:t>التزام احترام قوانين ونظم ولوائح دولة المقر</a:t>
            </a:r>
          </a:p>
          <a:p>
            <a:pPr algn="just" rtl="1"/>
            <a:r>
              <a:rPr lang="ar-DZ" dirty="0" smtClean="0">
                <a:solidFill>
                  <a:schemeClr val="tx1"/>
                </a:solidFill>
                <a:latin typeface="Simplified Arabic" pitchFamily="18" charset="-78"/>
                <a:cs typeface="Simplified Arabic" pitchFamily="18" charset="-78"/>
              </a:rPr>
              <a:t>-</a:t>
            </a:r>
            <a:r>
              <a:rPr lang="ar-DZ" b="1" dirty="0" smtClean="0">
                <a:solidFill>
                  <a:schemeClr val="bg1"/>
                </a:solidFill>
                <a:latin typeface="Simplified Arabic" pitchFamily="18" charset="-78"/>
                <a:cs typeface="Simplified Arabic" pitchFamily="18" charset="-78"/>
              </a:rPr>
              <a:t>التزام التعاون وعدم إساءة استخدام الحصانات والامتيازات الدولية</a:t>
            </a:r>
          </a:p>
          <a:p>
            <a:pPr algn="just" rtl="1"/>
            <a:r>
              <a:rPr lang="ar-DZ" b="1" dirty="0" smtClean="0">
                <a:solidFill>
                  <a:schemeClr val="tx1"/>
                </a:solidFill>
                <a:latin typeface="Simplified Arabic" pitchFamily="18" charset="-78"/>
                <a:cs typeface="Simplified Arabic" pitchFamily="18" charset="-78"/>
              </a:rPr>
              <a:t>-</a:t>
            </a:r>
            <a:r>
              <a:rPr lang="ar-DZ" b="1" dirty="0" smtClean="0">
                <a:solidFill>
                  <a:schemeClr val="bg1"/>
                </a:solidFill>
                <a:latin typeface="Simplified Arabic" pitchFamily="18" charset="-78"/>
                <a:cs typeface="Simplified Arabic" pitchFamily="18" charset="-78"/>
              </a:rPr>
              <a:t>التزام عدم إساءة استخدام المقرات الدولية</a:t>
            </a:r>
          </a:p>
          <a:p>
            <a:pPr algn="just" rtl="1"/>
            <a:r>
              <a:rPr lang="ar-DZ" b="1" dirty="0" smtClean="0">
                <a:solidFill>
                  <a:schemeClr val="bg1"/>
                </a:solidFill>
              </a:rPr>
              <a:t>-التزام الحياد والنزاهة في </a:t>
            </a:r>
            <a:endParaRPr lang="fr-FR" b="1" dirty="0">
              <a:solidFill>
                <a:schemeClr val="bg1"/>
              </a:solidFill>
            </a:endParaRPr>
          </a:p>
        </p:txBody>
      </p:sp>
      <p:sp>
        <p:nvSpPr>
          <p:cNvPr id="8193" name="Rectangle 1"/>
          <p:cNvSpPr>
            <a:spLocks noChangeArrowheads="1"/>
          </p:cNvSpPr>
          <p:nvPr/>
        </p:nvSpPr>
        <p:spPr bwMode="auto">
          <a:xfrm>
            <a:off x="0" y="0"/>
            <a:ext cx="304891" cy="338554"/>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4714875" algn="l"/>
              </a:tabLst>
            </a:pPr>
            <a:r>
              <a:rPr kumimoji="0" lang="ar-DZ"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ar-DZ"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pic>
        <p:nvPicPr>
          <p:cNvPr id="8" name="Image 7" descr="images (4).jpeg"/>
          <p:cNvPicPr>
            <a:picLocks noChangeAspect="1"/>
          </p:cNvPicPr>
          <p:nvPr/>
        </p:nvPicPr>
        <p:blipFill>
          <a:blip r:embed="rId2"/>
          <a:stretch>
            <a:fillRect/>
          </a:stretch>
        </p:blipFill>
        <p:spPr>
          <a:xfrm>
            <a:off x="0" y="0"/>
            <a:ext cx="9144000" cy="6858000"/>
          </a:xfrm>
          <a:prstGeom prst="rect">
            <a:avLst/>
          </a:prstGeom>
        </p:spPr>
      </p:pic>
      <p:sp>
        <p:nvSpPr>
          <p:cNvPr id="5" name="Ellipse 4"/>
          <p:cNvSpPr/>
          <p:nvPr/>
        </p:nvSpPr>
        <p:spPr>
          <a:xfrm>
            <a:off x="2571736" y="428604"/>
            <a:ext cx="4429156" cy="1428760"/>
          </a:xfrm>
          <a:prstGeom prst="ellipse">
            <a:avLst/>
          </a:prstGeom>
          <a:solidFill>
            <a:srgbClr val="00206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latin typeface="Simplified Arabic" pitchFamily="18" charset="-78"/>
                <a:cs typeface="Simplified Arabic" pitchFamily="18" charset="-78"/>
              </a:rPr>
              <a:t>حصانات الموظف الدولي</a:t>
            </a:r>
            <a:endParaRPr lang="fr-FR" sz="2400" b="1" dirty="0">
              <a:latin typeface="Simplified Arabic" pitchFamily="18" charset="-78"/>
              <a:cs typeface="Simplified Arabic" pitchFamily="18" charset="-78"/>
            </a:endParaRPr>
          </a:p>
        </p:txBody>
      </p:sp>
      <p:sp>
        <p:nvSpPr>
          <p:cNvPr id="11" name="Ellipse 10"/>
          <p:cNvSpPr/>
          <p:nvPr/>
        </p:nvSpPr>
        <p:spPr>
          <a:xfrm>
            <a:off x="2643174" y="2428868"/>
            <a:ext cx="4786346" cy="107157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t>الحصانة الشخصية</a:t>
            </a:r>
            <a:endParaRPr lang="fr-FR" sz="2400" b="1" dirty="0"/>
          </a:p>
        </p:txBody>
      </p:sp>
      <p:sp>
        <p:nvSpPr>
          <p:cNvPr id="12" name="Ellipse 11"/>
          <p:cNvSpPr/>
          <p:nvPr/>
        </p:nvSpPr>
        <p:spPr>
          <a:xfrm>
            <a:off x="1785918" y="3786190"/>
            <a:ext cx="4643470" cy="114300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t>الحصانة القضائية</a:t>
            </a:r>
            <a:endParaRPr lang="fr-FR" sz="2400" b="1" dirty="0"/>
          </a:p>
        </p:txBody>
      </p:sp>
      <p:sp>
        <p:nvSpPr>
          <p:cNvPr id="13" name="Ellipse 12"/>
          <p:cNvSpPr/>
          <p:nvPr/>
        </p:nvSpPr>
        <p:spPr>
          <a:xfrm>
            <a:off x="357158" y="5214950"/>
            <a:ext cx="4500562" cy="12858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t>ا</a:t>
            </a:r>
            <a:r>
              <a:rPr lang="ar-DZ" sz="2400" b="1" dirty="0" smtClean="0"/>
              <a:t>لحصانة الجنائية</a:t>
            </a:r>
            <a:endParaRPr lang="fr-FR" sz="2400"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dirty="0" smtClean="0"/>
              <a:t>/</a:t>
            </a:r>
            <a:endParaRPr lang="fr-FR" dirty="0"/>
          </a:p>
        </p:txBody>
      </p:sp>
      <p:sp>
        <p:nvSpPr>
          <p:cNvPr id="3" name="Sous-titre 2"/>
          <p:cNvSpPr>
            <a:spLocks noGrp="1"/>
          </p:cNvSpPr>
          <p:nvPr>
            <p:ph type="subTitle" idx="1"/>
          </p:nvPr>
        </p:nvSpPr>
        <p:spPr/>
        <p:txBody>
          <a:bodyPr/>
          <a:lstStyle/>
          <a:p>
            <a:endParaRPr lang="fr-FR"/>
          </a:p>
        </p:txBody>
      </p:sp>
      <p:pic>
        <p:nvPicPr>
          <p:cNvPr id="8" name="Image 7" descr="images (4).jpeg"/>
          <p:cNvPicPr>
            <a:picLocks noChangeAspect="1"/>
          </p:cNvPicPr>
          <p:nvPr/>
        </p:nvPicPr>
        <p:blipFill>
          <a:blip r:embed="rId2"/>
          <a:stretch>
            <a:fillRect/>
          </a:stretch>
        </p:blipFill>
        <p:spPr>
          <a:xfrm>
            <a:off x="0" y="0"/>
            <a:ext cx="9144000" cy="6858000"/>
          </a:xfrm>
          <a:prstGeom prst="rect">
            <a:avLst/>
          </a:prstGeom>
        </p:spPr>
      </p:pic>
      <p:sp>
        <p:nvSpPr>
          <p:cNvPr id="5" name="Ellipse 4"/>
          <p:cNvSpPr/>
          <p:nvPr/>
        </p:nvSpPr>
        <p:spPr>
          <a:xfrm>
            <a:off x="1000100" y="285728"/>
            <a:ext cx="7429552" cy="1285884"/>
          </a:xfrm>
          <a:prstGeom prst="ellipse">
            <a:avLst/>
          </a:prstGeom>
          <a:solidFill>
            <a:srgbClr val="00206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dirty="0" smtClean="0">
                <a:latin typeface="Simplified Arabic" pitchFamily="18" charset="-78"/>
                <a:cs typeface="Simplified Arabic" pitchFamily="18" charset="-78"/>
              </a:rPr>
              <a:t>المبحث الثاني : توظيف الموظفين الدوليين</a:t>
            </a:r>
          </a:p>
          <a:p>
            <a:pPr algn="ctr"/>
            <a:r>
              <a:rPr lang="ar-DZ" sz="2400" dirty="0" smtClean="0">
                <a:latin typeface="Simplified Arabic" pitchFamily="18" charset="-78"/>
                <a:cs typeface="Simplified Arabic" pitchFamily="18" charset="-78"/>
              </a:rPr>
              <a:t>المطلب : شروط تعين الموظف الدولي </a:t>
            </a:r>
            <a:endParaRPr lang="fr-FR" sz="2400" dirty="0">
              <a:latin typeface="Simplified Arabic" pitchFamily="18" charset="-78"/>
              <a:cs typeface="Simplified Arabic" pitchFamily="18" charset="-78"/>
            </a:endParaRPr>
          </a:p>
        </p:txBody>
      </p:sp>
      <p:sp>
        <p:nvSpPr>
          <p:cNvPr id="16" name="Rectangle à coins arrondis 15"/>
          <p:cNvSpPr/>
          <p:nvPr/>
        </p:nvSpPr>
        <p:spPr>
          <a:xfrm>
            <a:off x="4714876" y="1785926"/>
            <a:ext cx="3000396" cy="12858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000" b="1" dirty="0" smtClean="0">
                <a:solidFill>
                  <a:schemeClr val="tx1"/>
                </a:solidFill>
              </a:rPr>
              <a:t>أولا شروط متعلقة بالشخص </a:t>
            </a:r>
            <a:r>
              <a:rPr lang="ar-DZ" dirty="0" smtClean="0">
                <a:solidFill>
                  <a:schemeClr val="tx1"/>
                </a:solidFill>
              </a:rPr>
              <a:t>:</a:t>
            </a:r>
          </a:p>
          <a:p>
            <a:pPr algn="just" rtl="1"/>
            <a:r>
              <a:rPr lang="ar-DZ" b="1" dirty="0" smtClean="0"/>
              <a:t>السلامة العقلية والجسمية</a:t>
            </a:r>
          </a:p>
          <a:p>
            <a:pPr algn="just" rtl="1"/>
            <a:r>
              <a:rPr lang="ar-DZ" b="1" dirty="0" smtClean="0"/>
              <a:t>الكفاءة العلمية</a:t>
            </a:r>
            <a:endParaRPr lang="fr-FR" b="1" dirty="0"/>
          </a:p>
        </p:txBody>
      </p:sp>
      <p:sp>
        <p:nvSpPr>
          <p:cNvPr id="17" name="Rectangle à coins arrondis 16"/>
          <p:cNvSpPr/>
          <p:nvPr/>
        </p:nvSpPr>
        <p:spPr>
          <a:xfrm>
            <a:off x="357158" y="3071810"/>
            <a:ext cx="4572032" cy="34290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000" b="1" dirty="0" smtClean="0">
                <a:solidFill>
                  <a:schemeClr val="tx1"/>
                </a:solidFill>
              </a:rPr>
              <a:t>ثانيا شروط مرتبطة بالمنظمة</a:t>
            </a:r>
          </a:p>
          <a:p>
            <a:pPr algn="ctr"/>
            <a:r>
              <a:rPr lang="ar-DZ" b="1" dirty="0" smtClean="0"/>
              <a:t>ان معظم المنظمات الدولية تسعى إلى تحقيق شرطي التوزيع الجغرافي العادل والمساواة بين الجنسين ، وذلك من خلال النص عليها في مواثيق إنشائها ،فنجد ان نظام روما الأساسي نص على وجوب ان تضمن المحكمة الجنائية الدولية للإناث والذكور في جميع الوظائف ، والتمثيل الجغرافي العادل من خلال نص المادة 36 في البند الثامن في فقرتها الأولى بقولها " عند اختيار القضاة تراعي الدول الأطراف عضوية المحكمة الحاجة إلى مايلي : التوزيع الجغرافي العادل ، وتمثيل عادل للإناث والذكور من القضاة </a:t>
            </a:r>
            <a:endParaRPr lang="fr-FR"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pic>
        <p:nvPicPr>
          <p:cNvPr id="8" name="Image 7" descr="images (4).jpeg"/>
          <p:cNvPicPr>
            <a:picLocks noChangeAspect="1"/>
          </p:cNvPicPr>
          <p:nvPr/>
        </p:nvPicPr>
        <p:blipFill>
          <a:blip r:embed="rId2"/>
          <a:stretch>
            <a:fillRect/>
          </a:stretch>
        </p:blipFill>
        <p:spPr>
          <a:xfrm>
            <a:off x="1" y="0"/>
            <a:ext cx="9144000" cy="6858000"/>
          </a:xfrm>
          <a:prstGeom prst="rect">
            <a:avLst/>
          </a:prstGeom>
        </p:spPr>
      </p:pic>
      <p:sp>
        <p:nvSpPr>
          <p:cNvPr id="5" name="Ellipse 4"/>
          <p:cNvSpPr/>
          <p:nvPr/>
        </p:nvSpPr>
        <p:spPr>
          <a:xfrm>
            <a:off x="1000100" y="214290"/>
            <a:ext cx="7143800" cy="1143032"/>
          </a:xfrm>
          <a:prstGeom prst="ellipse">
            <a:avLst/>
          </a:prstGeom>
          <a:solidFill>
            <a:srgbClr val="002060"/>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t>المطلب الثاني :سياسيات التوظيف للموظف الدولي</a:t>
            </a:r>
            <a:endParaRPr lang="fr-FR" sz="2400" b="1" dirty="0"/>
          </a:p>
        </p:txBody>
      </p:sp>
      <p:sp>
        <p:nvSpPr>
          <p:cNvPr id="19" name="Rectangle à coins arrondis 18"/>
          <p:cNvSpPr/>
          <p:nvPr/>
        </p:nvSpPr>
        <p:spPr>
          <a:xfrm>
            <a:off x="285720" y="1428736"/>
            <a:ext cx="8643998" cy="521497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2000" b="1" dirty="0" smtClean="0"/>
              <a:t>قدم </a:t>
            </a:r>
            <a:r>
              <a:rPr lang="fr-FR" sz="2000" b="1" dirty="0" err="1" smtClean="0"/>
              <a:t>Perlmulter</a:t>
            </a:r>
            <a:r>
              <a:rPr lang="fr-FR" sz="2000" b="1" dirty="0" smtClean="0"/>
              <a:t> s  </a:t>
            </a:r>
            <a:r>
              <a:rPr lang="ar-DZ" sz="2000" b="1" dirty="0" smtClean="0"/>
              <a:t>عام 1969ثلاث توجهات للتوظيف حيث أصبحت هذه التوجهات الطريقة المعيارية </a:t>
            </a:r>
            <a:r>
              <a:rPr lang="fr-FR" sz="2000" b="1" dirty="0" err="1" smtClean="0"/>
              <a:t>Ethnocentric</a:t>
            </a:r>
            <a:r>
              <a:rPr lang="fr-FR" sz="2000" b="1" dirty="0" smtClean="0"/>
              <a:t> </a:t>
            </a:r>
            <a:r>
              <a:rPr lang="ar-DZ" sz="2000" b="1" dirty="0" smtClean="0"/>
              <a:t> تقوم هيئة التوظيف بتعين مواطني الدولة الأم حيث لهذا المعيار ايجابيات وسلبيات حيث -امتلاك كفاءة تقنية وإدارية </a:t>
            </a:r>
            <a:endParaRPr lang="fr-FR" sz="2000" b="1" dirty="0" smtClean="0"/>
          </a:p>
          <a:p>
            <a:pPr algn="just" rtl="1"/>
            <a:r>
              <a:rPr lang="ar-DZ" sz="2000" b="1" dirty="0" smtClean="0"/>
              <a:t>-ارتباط وتواصل فعال مع موظفي المركز الرئيسي </a:t>
            </a:r>
            <a:endParaRPr lang="fr-FR" sz="2000" b="1" dirty="0" smtClean="0"/>
          </a:p>
          <a:p>
            <a:pPr algn="just" rtl="1"/>
            <a:r>
              <a:rPr lang="ar-DZ" sz="2000" b="1" dirty="0" smtClean="0"/>
              <a:t>-سهولة </a:t>
            </a:r>
            <a:r>
              <a:rPr lang="ar-DZ" sz="2000" b="1" dirty="0" err="1" smtClean="0"/>
              <a:t>الراقبة</a:t>
            </a:r>
            <a:r>
              <a:rPr lang="ar-DZ" sz="2000" b="1" dirty="0" smtClean="0"/>
              <a:t> على عمليات الفروع</a:t>
            </a:r>
            <a:endParaRPr lang="fr-FR" sz="2000" b="1" dirty="0" smtClean="0"/>
          </a:p>
          <a:p>
            <a:pPr algn="just" rtl="1"/>
            <a:r>
              <a:rPr lang="ar-DZ" sz="2000" b="1" dirty="0" smtClean="0"/>
              <a:t>سلبياته :</a:t>
            </a:r>
            <a:endParaRPr lang="fr-FR" sz="2000" b="1" dirty="0" smtClean="0"/>
          </a:p>
          <a:p>
            <a:pPr algn="just" rtl="1"/>
            <a:r>
              <a:rPr lang="ar-DZ" sz="2000" b="1" dirty="0" smtClean="0"/>
              <a:t>- صعوبة التأقلم </a:t>
            </a:r>
            <a:endParaRPr lang="fr-FR" sz="2000" b="1" dirty="0" smtClean="0"/>
          </a:p>
          <a:p>
            <a:pPr algn="just" rtl="1"/>
            <a:r>
              <a:rPr lang="ar-DZ" sz="2000" b="1" dirty="0" smtClean="0"/>
              <a:t>-التكاليف العالية </a:t>
            </a:r>
            <a:r>
              <a:rPr lang="ar-DZ" sz="2000" b="1" dirty="0" smtClean="0"/>
              <a:t>تتمثل </a:t>
            </a:r>
            <a:r>
              <a:rPr lang="ar-DZ" sz="2000" b="1" dirty="0" smtClean="0"/>
              <a:t>ايجابياته في مايلي </a:t>
            </a:r>
            <a:r>
              <a:rPr lang="ar-DZ" sz="2000" b="1" dirty="0" smtClean="0"/>
              <a:t>لوصف </a:t>
            </a:r>
            <a:r>
              <a:rPr lang="ar-DZ" sz="2000" b="1" dirty="0" smtClean="0"/>
              <a:t>سياسية التوظيف في الشركات </a:t>
            </a:r>
            <a:r>
              <a:rPr lang="ar-DZ" sz="2000" b="1" dirty="0" smtClean="0"/>
              <a:t>الدولية</a:t>
            </a:r>
            <a:r>
              <a:rPr lang="ar-DZ" sz="2000" b="1" dirty="0" smtClean="0"/>
              <a:t> </a:t>
            </a:r>
            <a:r>
              <a:rPr lang="fr-FR" sz="2000" b="1" dirty="0" smtClean="0"/>
              <a:t>Ploycentric</a:t>
            </a:r>
            <a:r>
              <a:rPr lang="ar-DZ" sz="2000" b="1" dirty="0" smtClean="0"/>
              <a:t> تفضل الشركات الدولية توظيف مواطني الدولة المضيفة حيث تتمثل ايجابيتها في مايلي أكثر تألف مع المحيط الاجتماعي</a:t>
            </a:r>
            <a:endParaRPr lang="fr-FR" sz="2000" b="1" dirty="0" smtClean="0"/>
          </a:p>
          <a:p>
            <a:pPr algn="just" rtl="1"/>
            <a:r>
              <a:rPr lang="ar-DZ" sz="2000" b="1" dirty="0" smtClean="0"/>
              <a:t>-تحمل تكاليف اقل في توظيفهم</a:t>
            </a:r>
            <a:endParaRPr lang="fr-FR" sz="2000" b="1" dirty="0" smtClean="0"/>
          </a:p>
          <a:p>
            <a:pPr algn="just" rtl="1"/>
            <a:r>
              <a:rPr lang="ar-DZ" sz="2000" b="1" dirty="0" smtClean="0"/>
              <a:t>إتاحة الفرصة للموظفين المحلين</a:t>
            </a:r>
            <a:endParaRPr lang="fr-FR" sz="2000" b="1" dirty="0" smtClean="0"/>
          </a:p>
          <a:p>
            <a:pPr algn="just" rtl="1"/>
            <a:r>
              <a:rPr lang="ar-DZ" sz="2000" b="1" dirty="0" smtClean="0"/>
              <a:t>سلبياتها :</a:t>
            </a:r>
            <a:endParaRPr lang="fr-FR" sz="2000" b="1" dirty="0" smtClean="0"/>
          </a:p>
          <a:p>
            <a:pPr algn="just" rtl="1"/>
            <a:r>
              <a:rPr lang="ar-DZ" sz="2000" b="1" dirty="0" smtClean="0"/>
              <a:t>- صعوبة في تحقيق رقابة فعالة</a:t>
            </a:r>
            <a:endParaRPr lang="fr-FR" sz="2000" b="1" dirty="0" smtClean="0"/>
          </a:p>
          <a:p>
            <a:pPr algn="just" rtl="1"/>
            <a:r>
              <a:rPr lang="ar-DZ" sz="2000" b="1" dirty="0" smtClean="0"/>
              <a:t>- صعوبة في الاتصال</a:t>
            </a:r>
            <a:endParaRPr lang="fr-FR" sz="2000" b="1" dirty="0" smtClean="0"/>
          </a:p>
          <a:p>
            <a:pPr algn="just" rtl="1"/>
            <a:r>
              <a:rPr lang="ar-DZ" sz="2000" b="1" dirty="0" smtClean="0"/>
              <a:t>- تقليل فرص مواطني الدولة الأم لكسب الخبرات</a:t>
            </a:r>
            <a:endParaRPr lang="fr-FR" sz="2000" b="1" dirty="0" smtClean="0"/>
          </a:p>
          <a:p>
            <a:pPr algn="just" rtl="1"/>
            <a:endParaRPr lang="fr-FR" sz="2000"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pic>
        <p:nvPicPr>
          <p:cNvPr id="8" name="Image 7" descr="images (4).jpeg"/>
          <p:cNvPicPr>
            <a:picLocks noChangeAspect="1"/>
          </p:cNvPicPr>
          <p:nvPr/>
        </p:nvPicPr>
        <p:blipFill>
          <a:blip r:embed="rId2"/>
          <a:stretch>
            <a:fillRect/>
          </a:stretch>
        </p:blipFill>
        <p:spPr>
          <a:xfrm>
            <a:off x="1" y="0"/>
            <a:ext cx="9144000" cy="6858000"/>
          </a:xfrm>
          <a:prstGeom prst="rect">
            <a:avLst/>
          </a:prstGeom>
        </p:spPr>
      </p:pic>
      <p:sp>
        <p:nvSpPr>
          <p:cNvPr id="10" name="Rectangle à coins arrondis 9"/>
          <p:cNvSpPr/>
          <p:nvPr/>
        </p:nvSpPr>
        <p:spPr>
          <a:xfrm>
            <a:off x="214282" y="285728"/>
            <a:ext cx="8572560" cy="3143272"/>
          </a:xfrm>
          <a:prstGeom prst="roundRect">
            <a:avLst/>
          </a:prstGeom>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DZ" sz="2000" b="1" dirty="0" smtClean="0">
                <a:latin typeface="Simplified Arabic" pitchFamily="18" charset="-78"/>
                <a:cs typeface="Simplified Arabic" pitchFamily="18" charset="-78"/>
              </a:rPr>
              <a:t> </a:t>
            </a:r>
            <a:endParaRPr lang="fr-FR" sz="2000" b="1" dirty="0">
              <a:latin typeface="Simplified Arabic" pitchFamily="18" charset="-78"/>
              <a:cs typeface="Simplified Arabic" pitchFamily="18" charset="-78"/>
            </a:endParaRPr>
          </a:p>
        </p:txBody>
      </p:sp>
      <p:sp>
        <p:nvSpPr>
          <p:cNvPr id="1027" name="Rectangle 3"/>
          <p:cNvSpPr>
            <a:spLocks noChangeArrowheads="1"/>
          </p:cNvSpPr>
          <p:nvPr/>
        </p:nvSpPr>
        <p:spPr bwMode="auto">
          <a:xfrm>
            <a:off x="785786" y="357166"/>
            <a:ext cx="7858180"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4714875" algn="l"/>
              </a:tabLst>
            </a:pPr>
            <a:r>
              <a:rPr kumimoji="0" lang="fr-FR" sz="2000" b="1" i="0" u="none" strike="noStrike" cap="none" normalizeH="0" baseline="0" dirty="0" err="1" smtClean="0">
                <a:ln>
                  <a:noFill/>
                </a:ln>
                <a:solidFill>
                  <a:schemeClr val="bg1"/>
                </a:solidFill>
                <a:effectLst/>
                <a:latin typeface="Times New Roman" pitchFamily="18" charset="0"/>
                <a:ea typeface="Calibri" pitchFamily="34" charset="0"/>
                <a:cs typeface="Times New Roman" pitchFamily="18" charset="0"/>
              </a:rPr>
              <a:t>Geocentric</a:t>
            </a:r>
            <a:r>
              <a:rPr kumimoji="0" lang="ar-DZ" sz="20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هذا يتلاءم تعين الشخص الأفضل بغض النظر عن جنسيته وبذلك فقد يكون من مواطني الدولة الثلاثة آو يكون من الدولة الأم  آو الدولة الفرع  حيث تتمثل ايجابياته وسلبياته في مايلي:</a:t>
            </a:r>
            <a:endParaRPr kumimoji="0" lang="fr-FR" sz="2000" b="1" i="0" u="none" strike="noStrike" cap="none" normalizeH="0" baseline="0" dirty="0" smtClean="0">
              <a:ln>
                <a:noFill/>
              </a:ln>
              <a:solidFill>
                <a:schemeClr val="bg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4714875" algn="l"/>
              </a:tabLst>
            </a:pPr>
            <a:r>
              <a:rPr kumimoji="0" lang="ar-DZ" sz="20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ايجابياته:</a:t>
            </a:r>
            <a:endParaRPr kumimoji="0" lang="fr-FR" sz="2000" b="1" i="0" u="none" strike="noStrike" cap="none" normalizeH="0" baseline="0" dirty="0" smtClean="0">
              <a:ln>
                <a:noFill/>
              </a:ln>
              <a:solidFill>
                <a:schemeClr val="bg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4714875" algn="l"/>
              </a:tabLst>
            </a:pPr>
            <a:r>
              <a:rPr kumimoji="0" lang="ar-DZ" sz="20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-عادة ما يمتلكون معلومات حول محيط الدولة المضيفة مقارنة بمواطني الدولة الأم</a:t>
            </a:r>
            <a:endParaRPr kumimoji="0" lang="fr-FR" sz="2000" b="1" i="0" u="none" strike="noStrike" cap="none" normalizeH="0" baseline="0" dirty="0" smtClean="0">
              <a:ln>
                <a:noFill/>
              </a:ln>
              <a:solidFill>
                <a:schemeClr val="bg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4714875" algn="l"/>
              </a:tabLst>
            </a:pPr>
            <a:r>
              <a:rPr kumimoji="0" lang="ar-DZ" sz="20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-ضمان الخبرة الفنية والإدارية من جهة وتلاءم مع المحيط الاجتماعي</a:t>
            </a:r>
            <a:endParaRPr kumimoji="0" lang="fr-FR" sz="2000" b="1" i="0" u="none" strike="noStrike" cap="none" normalizeH="0" baseline="0" dirty="0" smtClean="0">
              <a:ln>
                <a:noFill/>
              </a:ln>
              <a:solidFill>
                <a:schemeClr val="bg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4714875" algn="l"/>
              </a:tabLst>
            </a:pPr>
            <a:r>
              <a:rPr kumimoji="0" lang="ar-DZ" sz="20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سلبياته:</a:t>
            </a:r>
            <a:endParaRPr kumimoji="0" lang="fr-FR" sz="2000" b="1" i="0" u="none" strike="noStrike" cap="none" normalizeH="0" baseline="0" dirty="0" smtClean="0">
              <a:ln>
                <a:noFill/>
              </a:ln>
              <a:solidFill>
                <a:schemeClr val="bg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4714875" algn="l"/>
              </a:tabLst>
            </a:pPr>
            <a:r>
              <a:rPr kumimoji="0" lang="ar-DZ" sz="20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-حساسية الدولة المضيفة </a:t>
            </a:r>
            <a:endParaRPr kumimoji="0" lang="fr-FR" sz="2000" b="1" i="0" u="none" strike="noStrike" cap="none" normalizeH="0" baseline="0" dirty="0" smtClean="0">
              <a:ln>
                <a:noFill/>
              </a:ln>
              <a:solidFill>
                <a:schemeClr val="bg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4714875" algn="l"/>
              </a:tabLst>
            </a:pPr>
            <a:r>
              <a:rPr kumimoji="0" lang="ar-DZ" sz="20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-عرقلة جهود المواطنين المحلين في الترقية وتوليهم مناصب عليا</a:t>
            </a:r>
            <a:endParaRPr kumimoji="0" lang="ar-DZ" sz="2000" b="1" i="0" u="none" strike="noStrike" cap="none" normalizeH="0" baseline="0" dirty="0" smtClean="0">
              <a:ln>
                <a:noFill/>
              </a:ln>
              <a:solidFill>
                <a:schemeClr val="bg1"/>
              </a:solidFill>
              <a:effectLst/>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pic>
        <p:nvPicPr>
          <p:cNvPr id="4" name="Espace réservé du contenu 3" descr="images (2).jpeg"/>
          <p:cNvPicPr>
            <a:picLocks noGrp="1" noChangeAspect="1"/>
          </p:cNvPicPr>
          <p:nvPr>
            <p:ph idx="1"/>
          </p:nvPr>
        </p:nvPicPr>
        <p:blipFill>
          <a:blip r:embed="rId2"/>
          <a:stretch>
            <a:fillRect/>
          </a:stretch>
        </p:blipFill>
        <p:spPr>
          <a:xfrm>
            <a:off x="0" y="0"/>
            <a:ext cx="9143999" cy="6858000"/>
          </a:xfrm>
        </p:spPr>
      </p:pic>
      <p:sp>
        <p:nvSpPr>
          <p:cNvPr id="5" name="Ellipse 4"/>
          <p:cNvSpPr/>
          <p:nvPr/>
        </p:nvSpPr>
        <p:spPr>
          <a:xfrm>
            <a:off x="1214414" y="785794"/>
            <a:ext cx="6858048" cy="150019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smtClean="0"/>
              <a:t>المطلب الثالث : أسباب انتهاء مهام الموظف الدولي</a:t>
            </a:r>
            <a:endParaRPr lang="fr-FR" sz="2800" b="1" dirty="0"/>
          </a:p>
        </p:txBody>
      </p:sp>
      <p:sp>
        <p:nvSpPr>
          <p:cNvPr id="7" name="Rectangle à coins arrondis 6"/>
          <p:cNvSpPr/>
          <p:nvPr/>
        </p:nvSpPr>
        <p:spPr>
          <a:xfrm>
            <a:off x="285720" y="2786058"/>
            <a:ext cx="8501122" cy="3857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505" name="Rectangle 1"/>
          <p:cNvSpPr>
            <a:spLocks noChangeArrowheads="1"/>
          </p:cNvSpPr>
          <p:nvPr/>
        </p:nvSpPr>
        <p:spPr bwMode="auto">
          <a:xfrm>
            <a:off x="785786" y="2928934"/>
            <a:ext cx="7572428"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1320800" algn="l"/>
              </a:tabLst>
            </a:pPr>
            <a:r>
              <a:rPr kumimoji="0" lang="ar-DZ" sz="2000" b="0" i="0" u="none" strike="noStrike" cap="none" normalizeH="0" baseline="0" dirty="0" smtClean="0">
                <a:ln>
                  <a:noFill/>
                </a:ln>
                <a:solidFill>
                  <a:schemeClr val="tx1">
                    <a:lumMod val="95000"/>
                    <a:lumOff val="5000"/>
                  </a:schemeClr>
                </a:solidFill>
                <a:effectLst/>
                <a:latin typeface="Times New Roman" pitchFamily="18" charset="0"/>
                <a:ea typeface="Calibri" pitchFamily="34" charset="0"/>
                <a:cs typeface="Times New Roman" pitchFamily="18" charset="0"/>
              </a:rPr>
              <a:t>ان علاقة الموظف الدولي بالمنظمة الدولية ليس دائمة ولا يمكن لها ان تنتهي من تلقاء نفسها بل يكون ذلك بناءا عن تحق الأسباب التالية:</a:t>
            </a:r>
            <a:endParaRPr kumimoji="0" lang="fr-FR" sz="2000" b="0" i="0" u="none" strike="noStrike" cap="none" normalizeH="0" baseline="0" dirty="0" smtClean="0">
              <a:ln>
                <a:noFill/>
              </a:ln>
              <a:solidFill>
                <a:schemeClr val="tx1">
                  <a:lumMod val="95000"/>
                  <a:lumOff val="5000"/>
                </a:schemeClr>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1320800" algn="l"/>
              </a:tabLst>
            </a:pPr>
            <a:r>
              <a:rPr kumimoji="0" lang="ar-DZ" sz="2000" b="0" i="0" u="none" strike="noStrike" cap="none" normalizeH="0" baseline="0" dirty="0" smtClean="0">
                <a:ln>
                  <a:noFill/>
                </a:ln>
                <a:solidFill>
                  <a:schemeClr val="tx1">
                    <a:lumMod val="95000"/>
                    <a:lumOff val="5000"/>
                  </a:schemeClr>
                </a:solidFill>
                <a:effectLst/>
                <a:latin typeface="Times New Roman" pitchFamily="18" charset="0"/>
                <a:ea typeface="Calibri" pitchFamily="34" charset="0"/>
                <a:cs typeface="Times New Roman" pitchFamily="18" charset="0"/>
              </a:rPr>
              <a:t>*الاستقلالية : هي  الانتهاء الخدمة في المنظمة بمبادرة من الموظف ، ويجب على الموظف المعين تعيينا مستمرا ان يعطي إشعارا كتابيا بالاستقالة قبل موعدها بثلاث أشهر وعلى الموظف المعين تعيينا مؤقتا ان يعطي اشعرا كتابيا بالاستقالة قبل موعدها ب15 يوم </a:t>
            </a:r>
            <a:endParaRPr kumimoji="0" lang="fr-FR" sz="2000" b="0" i="0" u="none" strike="noStrike" cap="none" normalizeH="0" baseline="0" dirty="0" smtClean="0">
              <a:ln>
                <a:noFill/>
              </a:ln>
              <a:solidFill>
                <a:schemeClr val="tx1">
                  <a:lumMod val="95000"/>
                  <a:lumOff val="5000"/>
                </a:schemeClr>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1320800" algn="l"/>
              </a:tabLst>
            </a:pPr>
            <a:r>
              <a:rPr kumimoji="0" lang="ar-DZ" sz="2000" b="0" i="0" u="none" strike="noStrike" cap="none" normalizeH="0" baseline="0" dirty="0" smtClean="0">
                <a:ln>
                  <a:noFill/>
                </a:ln>
                <a:solidFill>
                  <a:schemeClr val="tx1">
                    <a:lumMod val="95000"/>
                    <a:lumOff val="5000"/>
                  </a:schemeClr>
                </a:solidFill>
                <a:effectLst/>
                <a:latin typeface="Times New Roman" pitchFamily="18" charset="0"/>
                <a:ea typeface="Calibri" pitchFamily="34" charset="0"/>
                <a:cs typeface="Times New Roman" pitchFamily="18" charset="0"/>
              </a:rPr>
              <a:t>*التخلي عن الوظيفة : هو انتهاء الخدمة بمبادرة من الموظف بخلاف الاستقالة ،ولا يعتبر انتهاء الخدمة نتيجة التخلي بالمعنى المقصود في النظام الإداري للموظفين </a:t>
            </a:r>
            <a:endParaRPr kumimoji="0" lang="fr-FR" sz="2000" b="0" i="0" u="none" strike="noStrike" cap="none" normalizeH="0" baseline="0" dirty="0" smtClean="0">
              <a:ln>
                <a:noFill/>
              </a:ln>
              <a:solidFill>
                <a:schemeClr val="tx1">
                  <a:lumMod val="95000"/>
                  <a:lumOff val="5000"/>
                </a:schemeClr>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1320800" algn="l"/>
              </a:tabLst>
            </a:pPr>
            <a:r>
              <a:rPr kumimoji="0" lang="ar-DZ" sz="2000" b="0" i="0" u="none" strike="noStrike" cap="none" normalizeH="0" baseline="0" dirty="0" smtClean="0">
                <a:ln>
                  <a:noFill/>
                </a:ln>
                <a:solidFill>
                  <a:schemeClr val="tx1">
                    <a:lumMod val="95000"/>
                    <a:lumOff val="5000"/>
                  </a:schemeClr>
                </a:solidFill>
                <a:effectLst/>
                <a:latin typeface="Times New Roman" pitchFamily="18" charset="0"/>
                <a:ea typeface="Calibri" pitchFamily="34" charset="0"/>
                <a:cs typeface="Times New Roman" pitchFamily="18" charset="0"/>
              </a:rPr>
              <a:t>*التقاعد:لا يعتبر التقاعد بموجب الماد 28 من النظام الأساسي في الصندوق المشترك للمعاشات التقاعدية لموظفي الأمم المتحدة </a:t>
            </a:r>
            <a:r>
              <a:rPr kumimoji="0" lang="ar-DZ" sz="2000" b="0" i="0" u="none" strike="noStrike" cap="none" normalizeH="0" baseline="0" dirty="0" err="1" smtClean="0">
                <a:ln>
                  <a:noFill/>
                </a:ln>
                <a:solidFill>
                  <a:schemeClr val="tx1">
                    <a:lumMod val="95000"/>
                    <a:lumOff val="5000"/>
                  </a:schemeClr>
                </a:solidFill>
                <a:effectLst/>
                <a:latin typeface="Times New Roman" pitchFamily="18" charset="0"/>
                <a:ea typeface="Calibri" pitchFamily="34" charset="0"/>
                <a:cs typeface="Times New Roman" pitchFamily="18" charset="0"/>
              </a:rPr>
              <a:t>ا</a:t>
            </a:r>
            <a:r>
              <a:rPr kumimoji="0" lang="ar-DZ" sz="2000" b="0" i="0" u="none" strike="noStrike" cap="none" normalizeH="0" baseline="0" dirty="0" smtClean="0">
                <a:ln>
                  <a:noFill/>
                </a:ln>
                <a:solidFill>
                  <a:schemeClr val="tx1">
                    <a:lumMod val="95000"/>
                    <a:lumOff val="5000"/>
                  </a:schemeClr>
                </a:solidFill>
                <a:effectLst/>
                <a:latin typeface="Times New Roman" pitchFamily="18" charset="0"/>
                <a:ea typeface="Calibri" pitchFamily="34" charset="0"/>
                <a:cs typeface="Times New Roman" pitchFamily="18" charset="0"/>
              </a:rPr>
              <a:t> انتهاء للخدمة بالمعنى المقصود في النظامين الأساسي والإداري للموظفين</a:t>
            </a:r>
            <a:endParaRPr kumimoji="0" lang="fr-FR" sz="2000" b="0" i="0" u="none" strike="noStrike" cap="none" normalizeH="0" baseline="0" dirty="0" smtClean="0">
              <a:ln>
                <a:noFill/>
              </a:ln>
              <a:solidFill>
                <a:schemeClr val="tx1">
                  <a:lumMod val="95000"/>
                  <a:lumOff val="5000"/>
                </a:schemeClr>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1320800" algn="l"/>
              </a:tabLst>
            </a:pPr>
            <a:r>
              <a:rPr kumimoji="0" lang="ar-DZ" sz="2000" b="0" i="0" u="none" strike="noStrike" cap="none" normalizeH="0" baseline="0" dirty="0" smtClean="0">
                <a:ln>
                  <a:noFill/>
                </a:ln>
                <a:solidFill>
                  <a:schemeClr val="tx1">
                    <a:lumMod val="95000"/>
                    <a:lumOff val="5000"/>
                  </a:schemeClr>
                </a:solidFill>
                <a:effectLst/>
                <a:latin typeface="Times New Roman" pitchFamily="18" charset="0"/>
                <a:ea typeface="Calibri" pitchFamily="34" charset="0"/>
                <a:cs typeface="Times New Roman" pitchFamily="18" charset="0"/>
              </a:rPr>
              <a:t>*إنهاء الخدمة: بالمعنى المقصود في النظام الأساسي للموظفين هو انتهاء الخدمة بمبادرة الأمين العام .</a:t>
            </a:r>
            <a:endParaRPr kumimoji="0" lang="ar-DZ" sz="2000" b="0" i="0" u="none" strike="noStrike" cap="none" normalizeH="0" baseline="0" dirty="0" smtClean="0">
              <a:ln>
                <a:noFill/>
              </a:ln>
              <a:solidFill>
                <a:schemeClr val="tx1">
                  <a:lumMod val="95000"/>
                  <a:lumOff val="5000"/>
                </a:schemeClr>
              </a:solidFill>
              <a:effectLst/>
              <a:latin typeface="Arial" pitchFamily="34" charset="0"/>
              <a:cs typeface="Arial" pitchFamily="34" charset="0"/>
            </a:endParaRP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379</TotalTime>
  <Words>776</Words>
  <Application>Microsoft Office PowerPoint</Application>
  <PresentationFormat>Affichage à l'écran (4:3)</PresentationFormat>
  <Paragraphs>79</Paragraphs>
  <Slides>9</Slides>
  <Notes>0</Notes>
  <HiddenSlides>0</HiddenSlides>
  <MMClips>0</MMClips>
  <ScaleCrop>false</ScaleCrop>
  <HeadingPairs>
    <vt:vector size="4" baseType="variant">
      <vt:variant>
        <vt:lpstr>Thème</vt:lpstr>
      </vt:variant>
      <vt:variant>
        <vt:i4>1</vt:i4>
      </vt:variant>
      <vt:variant>
        <vt:lpstr>Titres des diapositives</vt:lpstr>
      </vt:variant>
      <vt:variant>
        <vt:i4>9</vt:i4>
      </vt:variant>
    </vt:vector>
  </HeadingPairs>
  <TitlesOfParts>
    <vt:vector size="10" baseType="lpstr">
      <vt:lpstr>Thème Office</vt:lpstr>
      <vt:lpstr>Diapositive 1</vt:lpstr>
      <vt:lpstr>Diapositive 2</vt:lpstr>
      <vt:lpstr>Diapositive 3</vt:lpstr>
      <vt:lpstr>Diapositive 4</vt:lpstr>
      <vt:lpstr>Diapositive 5</vt:lpstr>
      <vt:lpstr>/</vt:lpstr>
      <vt:lpstr>Diapositive 7</vt:lpstr>
      <vt:lpstr>Diapositive 8</vt:lpstr>
      <vt:lpstr>Diapositive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LENOVO</dc:creator>
  <cp:lastModifiedBy>LENOVO</cp:lastModifiedBy>
  <cp:revision>81</cp:revision>
  <dcterms:created xsi:type="dcterms:W3CDTF">2021-02-09T13:52:31Z</dcterms:created>
  <dcterms:modified xsi:type="dcterms:W3CDTF">2021-11-07T21:35:15Z</dcterms:modified>
</cp:coreProperties>
</file>